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3.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4.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78" r:id="rId5"/>
    <p:sldMasterId id="2147484313" r:id="rId6"/>
    <p:sldMasterId id="2147484329" r:id="rId7"/>
    <p:sldMasterId id="2147484364" r:id="rId8"/>
  </p:sldMasterIdLst>
  <p:notesMasterIdLst>
    <p:notesMasterId r:id="rId44"/>
  </p:notesMasterIdLst>
  <p:handoutMasterIdLst>
    <p:handoutMasterId r:id="rId45"/>
  </p:handout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311" r:id="rId38"/>
    <p:sldId id="316" r:id="rId39"/>
    <p:sldId id="317" r:id="rId40"/>
    <p:sldId id="313" r:id="rId41"/>
    <p:sldId id="314" r:id="rId42"/>
    <p:sldId id="315" r:id="rId4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E49"/>
    <a:srgbClr val="FFFFFF"/>
    <a:srgbClr val="0072C6"/>
    <a:srgbClr val="00BCF2"/>
    <a:srgbClr val="7FBA00"/>
    <a:srgbClr val="002050"/>
    <a:srgbClr val="000000"/>
    <a:srgbClr val="68217A"/>
    <a:srgbClr val="B4009E"/>
    <a:srgbClr val="DC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5730" autoAdjust="0"/>
  </p:normalViewPr>
  <p:slideViewPr>
    <p:cSldViewPr snapToObjects="1">
      <p:cViewPr varScale="1">
        <p:scale>
          <a:sx n="116" d="100"/>
          <a:sy n="116" d="100"/>
        </p:scale>
        <p:origin x="84" y="372"/>
      </p:cViewPr>
      <p:guideLst/>
    </p:cSldViewPr>
  </p:slideViewPr>
  <p:outlineViewPr>
    <p:cViewPr>
      <p:scale>
        <a:sx n="33" d="100"/>
        <a:sy n="33" d="100"/>
      </p:scale>
      <p:origin x="0" y="-2862"/>
    </p:cViewPr>
  </p:outlineViewPr>
  <p:notesTextViewPr>
    <p:cViewPr>
      <p:scale>
        <a:sx n="3" d="2"/>
        <a:sy n="3" d="2"/>
      </p:scale>
      <p:origin x="0" y="0"/>
    </p:cViewPr>
  </p:notesTextViewPr>
  <p:sorterViewPr>
    <p:cViewPr>
      <p:scale>
        <a:sx n="75" d="100"/>
        <a:sy n="75" d="100"/>
      </p:scale>
      <p:origin x="0" y="0"/>
    </p:cViewPr>
  </p:sorterViewPr>
  <p:notesViewPr>
    <p:cSldViewPr snapToObjects="1" showGuides="1">
      <p:cViewPr varScale="1">
        <p:scale>
          <a:sx n="81" d="100"/>
          <a:sy n="81" d="100"/>
        </p:scale>
        <p:origin x="222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commentAuthors" Target="commentAuthors.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5/13/2014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5/13/2014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5/13/2014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499812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5/13/2014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1005995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5/13/2014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513301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5/13/2014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2985788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8" name="Date Placeholder 7"/>
          <p:cNvSpPr>
            <a:spLocks noGrp="1"/>
          </p:cNvSpPr>
          <p:nvPr>
            <p:ph type="dt" idx="10"/>
          </p:nvPr>
        </p:nvSpPr>
        <p:spPr/>
        <p:txBody>
          <a:bodyPr/>
          <a:lstStyle/>
          <a:p>
            <a:fld id="{406BC7AE-7587-474C-AB3C-2256027AF131}" type="datetime1">
              <a:rPr lang="en-US" smtClean="0">
                <a:solidFill>
                  <a:prstClr val="black"/>
                </a:solidFill>
              </a:rPr>
              <a:pPr/>
              <a:t>5/13/2014</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2414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2414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0" name="Slide Number Placeholder 9"/>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smtClean="0">
                <a:solidFill>
                  <a:prstClr val="black"/>
                </a:solidFill>
              </a:rPr>
              <a:t>Visual Studio</a:t>
            </a:r>
            <a:endParaRPr lang="en-US" dirty="0">
              <a:solidFill>
                <a:prstClr val="black"/>
              </a:solidFill>
            </a:endParaRPr>
          </a:p>
        </p:txBody>
      </p:sp>
    </p:spTree>
    <p:extLst>
      <p:ext uri="{BB962C8B-B14F-4D97-AF65-F5344CB8AC3E}">
        <p14:creationId xmlns:p14="http://schemas.microsoft.com/office/powerpoint/2010/main" val="42165343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3749C423-6068-44D6-A94A-909B1056679E}"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46909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Visual Studio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4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2414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1290EE1-A306-43E3-89F1-0B131898A858}"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269140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Visual Studio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4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2414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1290EE1-A306-43E3-89F1-0B131898A858}"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4601281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Visual Studio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4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2414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1290EE1-A306-43E3-89F1-0B131898A858}"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0111952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3749C423-6068-44D6-A94A-909B1056679E}"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4749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3749C423-6068-44D6-A94A-909B1056679E}"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96912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5/13/2014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9761745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3749C423-6068-44D6-A94A-909B1056679E}"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73377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3749C423-6068-44D6-A94A-909B1056679E}"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546634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3749C423-6068-44D6-A94A-909B1056679E}"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039778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3749C423-6068-44D6-A94A-909B1056679E}"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211223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5/13/2014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2096979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5/13/2014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4282109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5/13/2014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8213031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5/13/2014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0502351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662222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a:defRPr/>
            </a:pPr>
            <a:r>
              <a:rPr lang="en-US" dirty="0" smtClean="0">
                <a:solidFill>
                  <a:prstClr val="black"/>
                </a:solidFill>
              </a:rPr>
              <a:t>DPE Metro Template</a:t>
            </a:r>
            <a:endParaRPr lang="en-US" dirty="0">
              <a:solidFill>
                <a:prstClr val="black"/>
              </a:solidFill>
            </a:endParaRPr>
          </a:p>
        </p:txBody>
      </p:sp>
      <p:sp>
        <p:nvSpPr>
          <p:cNvPr id="5" name="Date Placeholder 4"/>
          <p:cNvSpPr>
            <a:spLocks noGrp="1"/>
          </p:cNvSpPr>
          <p:nvPr>
            <p:ph type="dt" idx="11"/>
          </p:nvPr>
        </p:nvSpPr>
        <p:spPr/>
        <p:txBody>
          <a:bodyPr/>
          <a:lstStyle/>
          <a:p>
            <a:pPr>
              <a:defRPr/>
            </a:pPr>
            <a:fld id="{AC925600-BCE6-4220-A5CA-2CFC6A5D78A2}" type="datetime1">
              <a:rPr lang="en-US" smtClean="0">
                <a:solidFill>
                  <a:prstClr val="black"/>
                </a:solidFill>
              </a:rPr>
              <a:pPr>
                <a:defRPr/>
              </a:pPr>
              <a:t>5/13/2014</a:t>
            </a:fld>
            <a:endParaRPr lang="en-US" dirty="0">
              <a:solidFill>
                <a:prstClr val="black"/>
              </a:solidFill>
            </a:endParaRPr>
          </a:p>
        </p:txBody>
      </p:sp>
      <p:sp>
        <p:nvSpPr>
          <p:cNvPr id="6" name="Footer Placeholder 5"/>
          <p:cNvSpPr>
            <a:spLocks noGrp="1"/>
          </p:cNvSpPr>
          <p:nvPr>
            <p:ph type="ftr" sz="quarter" idx="12"/>
          </p:nvPr>
        </p:nvSpPr>
        <p:spPr/>
        <p:txBody>
          <a:bodyPr/>
          <a:lstStyle/>
          <a:p>
            <a:pPr>
              <a:defRPr/>
            </a:pPr>
            <a:r>
              <a:rPr lang="en-US" dirty="0" smtClean="0">
                <a:solidFill>
                  <a:prstClr val="black"/>
                </a:solidFill>
              </a:rPr>
              <a:t>© 2012 Microsoft Corporation. All rights reserved. Microsoft, Windows, Windows Vista and other product names are or may be registered trademarks and/or trademarks in the U.S. and/or other countries.</a:t>
            </a:r>
          </a:p>
          <a:p>
            <a:pPr>
              <a:defRPr/>
            </a:pPr>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endParaRPr lang="en-US" dirty="0">
              <a:solidFill>
                <a:prstClr val="black"/>
              </a:solidFill>
            </a:endParaRPr>
          </a:p>
        </p:txBody>
      </p:sp>
      <p:sp>
        <p:nvSpPr>
          <p:cNvPr id="7" name="Slide Number Placeholder 6"/>
          <p:cNvSpPr>
            <a:spLocks noGrp="1"/>
          </p:cNvSpPr>
          <p:nvPr>
            <p:ph type="sldNum" sz="quarter" idx="13"/>
          </p:nvPr>
        </p:nvSpPr>
        <p:spPr/>
        <p:txBody>
          <a:bodyPr/>
          <a:lstStyle/>
          <a:p>
            <a:pPr>
              <a:defRPr/>
            </a:pPr>
            <a:fld id="{86BF4EA1-61BC-AE4C-B411-C699DC7DF964}" type="slidenum">
              <a:rPr lang="en-US" smtClean="0">
                <a:solidFill>
                  <a:prstClr val="black"/>
                </a:solidFill>
              </a:rPr>
              <a:pPr>
                <a:defRPr/>
              </a:pPr>
              <a:t>3</a:t>
            </a:fld>
            <a:endParaRPr lang="en-US" dirty="0">
              <a:solidFill>
                <a:prstClr val="black"/>
              </a:solidFill>
            </a:endParaRPr>
          </a:p>
        </p:txBody>
      </p:sp>
    </p:spTree>
    <p:extLst>
      <p:ext uri="{BB962C8B-B14F-4D97-AF65-F5344CB8AC3E}">
        <p14:creationId xmlns:p14="http://schemas.microsoft.com/office/powerpoint/2010/main" val="2991393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4353073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2994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994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230F7F-681E-4E1F-9050-839243F5E650}"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622028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5/13/2014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196985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5/13/2014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597317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sz="900" b="1" dirty="0" smtClean="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5/13/2014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453784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5/13/2014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5882222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13.wmf"/></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4.png"/><Relationship Id="rId1" Type="http://schemas.openxmlformats.org/officeDocument/2006/relationships/slideMaster" Target="../slideMasters/slideMaster4.xml"/><Relationship Id="rId4" Type="http://schemas.openxmlformats.org/officeDocument/2006/relationships/image" Target="../media/image12.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4.xml"/><Relationship Id="rId4" Type="http://schemas.openxmlformats.org/officeDocument/2006/relationships/image" Target="../media/image17.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Master" Target="../slideMasters/slideMaster4.xml"/><Relationship Id="rId4" Type="http://schemas.openxmlformats.org/officeDocument/2006/relationships/image" Target="../media/image17.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6"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58190" y="448802"/>
            <a:ext cx="2965328" cy="1283012"/>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58208060"/>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74641" y="2124075"/>
            <a:ext cx="11887200" cy="1353136"/>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317761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8205661" y="2124075"/>
            <a:ext cx="3959352" cy="3657600"/>
          </a:xfrm>
          <a:solidFill>
            <a:schemeClr val="accent3"/>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0"/>
          </p:nvPr>
        </p:nvSpPr>
        <p:spPr>
          <a:xfrm>
            <a:off x="274641" y="2124075"/>
            <a:ext cx="7315200" cy="3048472"/>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136155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49"/>
            <a:ext cx="5486399" cy="3048472"/>
          </a:xfrm>
        </p:spPr>
        <p:txBody>
          <a:bodyPr wrap="square">
            <a:spAutoFit/>
          </a:bodyPr>
          <a:lstStyle>
            <a:lvl1pPr marL="0" indent="0">
              <a:spcBef>
                <a:spcPts val="1224"/>
              </a:spcBef>
              <a:buClr>
                <a:schemeClr val="tx1"/>
              </a:buClr>
              <a:buFont typeface="Wingdings" pitchFamily="2" charset="2"/>
              <a:buNone/>
              <a:defRPr sz="5400">
                <a:solidFill>
                  <a:schemeClr val="accent2"/>
                </a:solidFill>
              </a:defRPr>
            </a:lvl1pPr>
            <a:lvl2pPr marL="0" indent="0">
              <a:spcBef>
                <a:spcPts val="1080"/>
              </a:spcBef>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1"/>
          </p:nvPr>
        </p:nvSpPr>
        <p:spPr>
          <a:xfrm>
            <a:off x="6672263" y="1200150"/>
            <a:ext cx="2697480" cy="2697480"/>
          </a:xfrm>
          <a:solidFill>
            <a:srgbClr val="55C5E9"/>
          </a:solidFill>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p:txBody>
      </p:sp>
      <p:sp>
        <p:nvSpPr>
          <p:cNvPr id="7" name="Text Placeholder 3"/>
          <p:cNvSpPr>
            <a:spLocks noGrp="1"/>
          </p:cNvSpPr>
          <p:nvPr>
            <p:ph type="body" sz="quarter" idx="12"/>
          </p:nvPr>
        </p:nvSpPr>
        <p:spPr>
          <a:xfrm>
            <a:off x="9423400" y="1200150"/>
            <a:ext cx="2743200" cy="269748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p:txBody>
      </p:sp>
      <p:sp>
        <p:nvSpPr>
          <p:cNvPr id="8" name="Text Placeholder 3"/>
          <p:cNvSpPr>
            <a:spLocks noGrp="1"/>
          </p:cNvSpPr>
          <p:nvPr>
            <p:ph type="body" sz="quarter" idx="13"/>
          </p:nvPr>
        </p:nvSpPr>
        <p:spPr>
          <a:xfrm>
            <a:off x="6672263" y="3944938"/>
            <a:ext cx="2697480" cy="27432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p:txBody>
      </p:sp>
      <p:sp>
        <p:nvSpPr>
          <p:cNvPr id="9" name="Text Placeholder 3"/>
          <p:cNvSpPr>
            <a:spLocks noGrp="1"/>
          </p:cNvSpPr>
          <p:nvPr>
            <p:ph type="body" sz="quarter" idx="14"/>
          </p:nvPr>
        </p:nvSpPr>
        <p:spPr>
          <a:xfrm>
            <a:off x="9423400" y="3944938"/>
            <a:ext cx="2743200" cy="2743200"/>
          </a:xfrm>
          <a:solidFill>
            <a:schemeClr val="accent5"/>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81561123"/>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048974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182939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73794724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61683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56892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98927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572712"/>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8325638"/>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8541297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6"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58190" y="448802"/>
            <a:ext cx="2965328" cy="1283012"/>
          </a:xfrm>
          <a:prstGeom prst="rect">
            <a:avLst/>
          </a:prstGeom>
        </p:spPr>
      </p:pic>
    </p:spTree>
    <p:extLst>
      <p:ext uri="{BB962C8B-B14F-4D97-AF65-F5344CB8AC3E}">
        <p14:creationId xmlns:p14="http://schemas.microsoft.com/office/powerpoint/2010/main" val="201736597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pic>
        <p:nvPicPr>
          <p:cNvPr id="12"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4108" y="448802"/>
            <a:ext cx="2965328" cy="1283012"/>
          </a:xfrm>
          <a:prstGeom prst="rect">
            <a:avLst/>
          </a:prstGeom>
        </p:spPr>
      </p:pic>
    </p:spTree>
    <p:extLst>
      <p:ext uri="{BB962C8B-B14F-4D97-AF65-F5344CB8AC3E}">
        <p14:creationId xmlns:p14="http://schemas.microsoft.com/office/powerpoint/2010/main" val="12337332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002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11"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3988230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74638" y="2125663"/>
            <a:ext cx="8229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pic>
        <p:nvPicPr>
          <p:cNvPr id="10" name="TechEd 2014 logo whit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spTree>
    <p:extLst>
      <p:ext uri="{BB962C8B-B14F-4D97-AF65-F5344CB8AC3E}">
        <p14:creationId xmlns:p14="http://schemas.microsoft.com/office/powerpoint/2010/main" val="38569494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pic>
        <p:nvPicPr>
          <p:cNvPr id="6"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1602975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pic>
        <p:nvPicPr>
          <p:cNvPr id="5"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36450116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3169355552"/>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700763300"/>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3401108629"/>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811326330"/>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0026190"/>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1048532"/>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83225711"/>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9417988"/>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25442930"/>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69893855"/>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5884335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7205500"/>
      </p:ext>
    </p:extLst>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47617250"/>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720696871"/>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776272498"/>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049704098"/>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4153261670"/>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120512950"/>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871406492"/>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44896024"/>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161505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3757500"/>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493764"/>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0664291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067575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pic>
        <p:nvPicPr>
          <p:cNvPr id="12"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4108" y="448802"/>
            <a:ext cx="2965328" cy="1283012"/>
          </a:xfrm>
          <a:prstGeom prst="rect">
            <a:avLst/>
          </a:prstGeom>
        </p:spPr>
      </p:pic>
      <p:sp>
        <p:nvSpPr>
          <p:cNvPr id="6" name="Text Placeholder 5"/>
          <p:cNvSpPr>
            <a:spLocks noGrp="1"/>
          </p:cNvSpPr>
          <p:nvPr>
            <p:ph type="body" sz="quarter" idx="15" hasCustomPrompt="1"/>
          </p:nvPr>
        </p:nvSpPr>
        <p:spPr>
          <a:xfrm>
            <a:off x="10333038" y="296863"/>
            <a:ext cx="1828800" cy="378565"/>
          </a:xfrm>
        </p:spPr>
        <p:txBody>
          <a:bodyPr/>
          <a:lstStyle>
            <a:lvl1pPr marL="0" indent="0" algn="r">
              <a:buNone/>
              <a:defRPr sz="1400" baseline="0"/>
            </a:lvl1pPr>
          </a:lstStyle>
          <a:p>
            <a:pPr lvl="0"/>
            <a:r>
              <a:rPr lang="en-US" dirty="0" smtClean="0"/>
              <a:t>Session Code</a:t>
            </a:r>
            <a:endParaRPr lang="en-US" dirty="0"/>
          </a:p>
        </p:txBody>
      </p:sp>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002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11"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
        <p:nvSpPr>
          <p:cNvPr id="7" name="Text Placeholder 5"/>
          <p:cNvSpPr>
            <a:spLocks noGrp="1"/>
          </p:cNvSpPr>
          <p:nvPr>
            <p:ph type="body" sz="quarter" idx="15" hasCustomPrompt="1"/>
          </p:nvPr>
        </p:nvSpPr>
        <p:spPr>
          <a:xfrm>
            <a:off x="10333038" y="296863"/>
            <a:ext cx="1828800" cy="378565"/>
          </a:xfrm>
        </p:spPr>
        <p:txBody>
          <a:bodyPr/>
          <a:lstStyle>
            <a:lvl1pPr marL="0" indent="0" algn="r">
              <a:buNone/>
              <a:defRPr sz="1400" baseline="0"/>
            </a:lvl1pPr>
          </a:lstStyle>
          <a:p>
            <a:pPr lvl="0"/>
            <a:r>
              <a:rPr lang="en-US" dirty="0" smtClean="0"/>
              <a:t>Session Code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6"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58190" y="448802"/>
            <a:ext cx="2965328" cy="1283012"/>
          </a:xfrm>
          <a:prstGeom prst="rect">
            <a:avLst/>
          </a:prstGeom>
        </p:spPr>
      </p:pic>
    </p:spTree>
    <p:extLst>
      <p:ext uri="{BB962C8B-B14F-4D97-AF65-F5344CB8AC3E}">
        <p14:creationId xmlns:p14="http://schemas.microsoft.com/office/powerpoint/2010/main" val="360422518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pic>
        <p:nvPicPr>
          <p:cNvPr id="12"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4108" y="448802"/>
            <a:ext cx="2965328" cy="1283012"/>
          </a:xfrm>
          <a:prstGeom prst="rect">
            <a:avLst/>
          </a:prstGeom>
        </p:spPr>
      </p:pic>
    </p:spTree>
    <p:extLst>
      <p:ext uri="{BB962C8B-B14F-4D97-AF65-F5344CB8AC3E}">
        <p14:creationId xmlns:p14="http://schemas.microsoft.com/office/powerpoint/2010/main" val="26784808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002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11"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34690900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74638" y="2125663"/>
            <a:ext cx="8229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pic>
        <p:nvPicPr>
          <p:cNvPr id="10" name="TechEd 2014 logo whit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spTree>
    <p:extLst>
      <p:ext uri="{BB962C8B-B14F-4D97-AF65-F5344CB8AC3E}">
        <p14:creationId xmlns:p14="http://schemas.microsoft.com/office/powerpoint/2010/main" val="32495978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pic>
        <p:nvPicPr>
          <p:cNvPr id="6"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7067320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pic>
        <p:nvPicPr>
          <p:cNvPr id="5"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39669005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144961675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127112173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74638" y="2125663"/>
            <a:ext cx="8229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pic>
        <p:nvPicPr>
          <p:cNvPr id="10" name="TechEd 2014 logo whit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sp>
        <p:nvSpPr>
          <p:cNvPr id="11" name="Text Placeholder 5"/>
          <p:cNvSpPr>
            <a:spLocks noGrp="1"/>
          </p:cNvSpPr>
          <p:nvPr>
            <p:ph type="body" sz="quarter" idx="15" hasCustomPrompt="1"/>
          </p:nvPr>
        </p:nvSpPr>
        <p:spPr>
          <a:xfrm>
            <a:off x="10333038" y="296863"/>
            <a:ext cx="1828800" cy="378565"/>
          </a:xfrm>
        </p:spPr>
        <p:txBody>
          <a:bodyPr/>
          <a:lstStyle>
            <a:lvl1pPr marL="0" indent="0" algn="r">
              <a:buNone/>
              <a:defRPr sz="1400" baseline="0"/>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2804515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62743845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057255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9089135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0045449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02459995"/>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1376710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319596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9044080"/>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543543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pic>
        <p:nvPicPr>
          <p:cNvPr id="6"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846336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408713963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21637350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8189300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405909046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68487286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80563657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135964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972911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52826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pic>
        <p:nvPicPr>
          <p:cNvPr id="5"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6062946"/>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664154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982595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8642" y="286003"/>
            <a:ext cx="11375536" cy="78650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5533" y="1429994"/>
            <a:ext cx="11375536" cy="22315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289732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6180148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2899186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17205873"/>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3385221880"/>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422255803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113018337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93579048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07017996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16033929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15315591"/>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5476801"/>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866332560"/>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80468324"/>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753300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a:xfrm>
            <a:off x="1359304" y="839175"/>
            <a:ext cx="9717866" cy="5316173"/>
          </a:xfrm>
          <a:prstGeom prst="rect">
            <a:avLst/>
          </a:prstGeom>
        </p:spPr>
      </p:pic>
    </p:spTree>
    <p:extLst>
      <p:ext uri="{BB962C8B-B14F-4D97-AF65-F5344CB8AC3E}">
        <p14:creationId xmlns:p14="http://schemas.microsoft.com/office/powerpoint/2010/main" val="2501452263"/>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2" cy="6994525"/>
          </a:xfrm>
          <a:prstGeom prst="rect">
            <a:avLst/>
          </a:prstGeom>
        </p:spPr>
      </p:pic>
      <p:sp>
        <p:nvSpPr>
          <p:cNvPr id="5" name="Text Placeholder 4"/>
          <p:cNvSpPr>
            <a:spLocks noGrp="1"/>
          </p:cNvSpPr>
          <p:nvPr>
            <p:ph type="body" sz="quarter" idx="12" hasCustomPrompt="1"/>
          </p:nvPr>
        </p:nvSpPr>
        <p:spPr>
          <a:xfrm>
            <a:off x="276542" y="4872639"/>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035344"/>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pic>
        <p:nvPicPr>
          <p:cNvPr id="8" name="Picture 7" descr="VS_Wht_rgb.wmf"/>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spTree>
    <p:extLst>
      <p:ext uri="{BB962C8B-B14F-4D97-AF65-F5344CB8AC3E}">
        <p14:creationId xmlns:p14="http://schemas.microsoft.com/office/powerpoint/2010/main" val="37682508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5" name="Text Placeholder 4"/>
          <p:cNvSpPr>
            <a:spLocks noGrp="1"/>
          </p:cNvSpPr>
          <p:nvPr>
            <p:ph type="body" sz="quarter" idx="12" hasCustomPrompt="1"/>
          </p:nvPr>
        </p:nvSpPr>
        <p:spPr>
          <a:xfrm>
            <a:off x="276542" y="4872639"/>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035344"/>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spTree>
    <p:extLst>
      <p:ext uri="{BB962C8B-B14F-4D97-AF65-F5344CB8AC3E}">
        <p14:creationId xmlns:p14="http://schemas.microsoft.com/office/powerpoint/2010/main" val="4340067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pic>
        <p:nvPicPr>
          <p:cNvPr id="10" name="Picture 9"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269726625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0"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Tree>
    <p:extLst>
      <p:ext uri="{BB962C8B-B14F-4D97-AF65-F5344CB8AC3E}">
        <p14:creationId xmlns:p14="http://schemas.microsoft.com/office/powerpoint/2010/main" val="33493645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9205485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02243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401504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4746400" cy="4488660"/>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230514125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6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descr="announcin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6475" cy="699234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Announcing</a:t>
            </a:r>
            <a:endParaRPr lang="en-US" dirty="0"/>
          </a:p>
        </p:txBody>
      </p:sp>
    </p:spTree>
    <p:extLst>
      <p:ext uri="{BB962C8B-B14F-4D97-AF65-F5344CB8AC3E}">
        <p14:creationId xmlns:p14="http://schemas.microsoft.com/office/powerpoint/2010/main" val="35549292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7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vide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Video</a:t>
            </a:r>
            <a:endParaRPr lang="en-US" dirty="0"/>
          </a:p>
        </p:txBody>
      </p:sp>
    </p:spTree>
    <p:extLst>
      <p:ext uri="{BB962C8B-B14F-4D97-AF65-F5344CB8AC3E}">
        <p14:creationId xmlns:p14="http://schemas.microsoft.com/office/powerpoint/2010/main" val="26435775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accent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9339258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tx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5689780"/>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solidFill>
                  <a:schemeClr val="accent2"/>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71833641"/>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60317972"/>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accent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68217A"/>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3380564"/>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77536850"/>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1122078"/>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25736416"/>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5943600"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3"/>
          <p:cNvSpPr>
            <a:spLocks noGrp="1"/>
          </p:cNvSpPr>
          <p:nvPr>
            <p:ph type="body" sz="quarter" idx="11"/>
          </p:nvPr>
        </p:nvSpPr>
        <p:spPr>
          <a:xfrm>
            <a:off x="6216791" y="2124075"/>
            <a:ext cx="5943600" cy="3657600"/>
          </a:xfrm>
          <a:solidFill>
            <a:schemeClr val="accent4"/>
          </a:solidFill>
        </p:spPr>
        <p:txBody>
          <a:bodyPr wrap="square" tIns="146304" bIns="146304">
            <a:noAutofit/>
          </a:bodyPr>
          <a:lstStyle>
            <a:lvl1pPr marL="0" indent="0">
              <a:spcBef>
                <a:spcPts val="1224"/>
              </a:spcBef>
              <a:buClr>
                <a:schemeClr val="tx1"/>
              </a:buClr>
              <a:buFont typeface="Wingdings" pitchFamily="2" charset="2"/>
              <a:buNone/>
              <a:defRPr sz="4000">
                <a:solidFill>
                  <a:srgbClr val="FFFFFF"/>
                </a:solidFill>
              </a:defRPr>
            </a:lvl1pPr>
            <a:lvl2pPr marL="0" indent="0">
              <a:spcBef>
                <a:spcPts val="1080"/>
              </a:spcBef>
              <a:buNone/>
              <a:defRPr sz="2000">
                <a:solidFill>
                  <a:srgbClr val="FFFFFF"/>
                </a:solidFill>
              </a:defRPr>
            </a:lvl2pPr>
            <a:lvl3pPr marL="231707" indent="0">
              <a:buNone/>
              <a:tabLst/>
              <a:defRPr sz="2000">
                <a:solidFill>
                  <a:srgbClr val="FFFFFF"/>
                </a:solidFill>
              </a:defRPr>
            </a:lvl3pPr>
            <a:lvl4pPr marL="460239" indent="0">
              <a:buNone/>
              <a:defRPr>
                <a:solidFill>
                  <a:srgbClr val="FFFFFF"/>
                </a:solidFill>
              </a:defRPr>
            </a:lvl4pPr>
            <a:lvl5pPr marL="685598" indent="0">
              <a:buNone/>
              <a:tabLst/>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3443493"/>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241641" y="2124075"/>
            <a:ext cx="3913632" cy="3657600"/>
          </a:xfrm>
          <a:solidFill>
            <a:schemeClr val="accent3"/>
          </a:solidFill>
          <a:ln>
            <a:noFill/>
          </a:ln>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2"/>
          </p:nvPr>
        </p:nvSpPr>
        <p:spPr>
          <a:xfrm>
            <a:off x="8205661" y="2124075"/>
            <a:ext cx="3959352"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8439779"/>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4169891" y="2122133"/>
            <a:ext cx="7995121" cy="3657600"/>
          </a:xfrm>
        </p:spPr>
        <p:txBody>
          <a:bodyPr/>
          <a:lstStyle/>
          <a:p>
            <a:r>
              <a:rPr lang="en-US" smtClean="0"/>
              <a:t>Click icon to add picture</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852089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34" Type="http://schemas.openxmlformats.org/officeDocument/2006/relationships/image" Target="../media/image1.png"/><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33" Type="http://schemas.openxmlformats.org/officeDocument/2006/relationships/theme" Target="../theme/theme2.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slideLayout" Target="../slideLayouts/slideLayout60.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32" Type="http://schemas.openxmlformats.org/officeDocument/2006/relationships/slideLayout" Target="../slideLayouts/slideLayout63.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31" Type="http://schemas.openxmlformats.org/officeDocument/2006/relationships/slideLayout" Target="../slideLayouts/slideLayout62.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slideLayout" Target="../slideLayouts/slideLayout61.xml"/><Relationship Id="rId35" Type="http://schemas.openxmlformats.org/officeDocument/2006/relationships/image" Target="../media/image2.png"/><Relationship Id="rId8" Type="http://schemas.openxmlformats.org/officeDocument/2006/relationships/slideLayout" Target="../slideLayouts/slideLayout3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image" Target="../media/image8.png"/><Relationship Id="rId2" Type="http://schemas.openxmlformats.org/officeDocument/2006/relationships/slideLayout" Target="../slideLayouts/slideLayout65.xml"/><Relationship Id="rId16" Type="http://schemas.openxmlformats.org/officeDocument/2006/relationships/theme" Target="../theme/theme3.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91.xml"/><Relationship Id="rId18" Type="http://schemas.openxmlformats.org/officeDocument/2006/relationships/slideLayout" Target="../slideLayouts/slideLayout96.xml"/><Relationship Id="rId26" Type="http://schemas.openxmlformats.org/officeDocument/2006/relationships/slideLayout" Target="../slideLayouts/slideLayout104.xml"/><Relationship Id="rId3" Type="http://schemas.openxmlformats.org/officeDocument/2006/relationships/slideLayout" Target="../slideLayouts/slideLayout81.xml"/><Relationship Id="rId21" Type="http://schemas.openxmlformats.org/officeDocument/2006/relationships/slideLayout" Target="../slideLayouts/slideLayout99.xml"/><Relationship Id="rId34" Type="http://schemas.openxmlformats.org/officeDocument/2006/relationships/slideLayout" Target="../slideLayouts/slideLayout112.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17" Type="http://schemas.openxmlformats.org/officeDocument/2006/relationships/slideLayout" Target="../slideLayouts/slideLayout95.xml"/><Relationship Id="rId25" Type="http://schemas.openxmlformats.org/officeDocument/2006/relationships/slideLayout" Target="../slideLayouts/slideLayout103.xml"/><Relationship Id="rId33" Type="http://schemas.openxmlformats.org/officeDocument/2006/relationships/slideLayout" Target="../slideLayouts/slideLayout111.xml"/><Relationship Id="rId2" Type="http://schemas.openxmlformats.org/officeDocument/2006/relationships/slideLayout" Target="../slideLayouts/slideLayout80.xml"/><Relationship Id="rId16" Type="http://schemas.openxmlformats.org/officeDocument/2006/relationships/slideLayout" Target="../slideLayouts/slideLayout94.xml"/><Relationship Id="rId20" Type="http://schemas.openxmlformats.org/officeDocument/2006/relationships/slideLayout" Target="../slideLayouts/slideLayout98.xml"/><Relationship Id="rId29" Type="http://schemas.openxmlformats.org/officeDocument/2006/relationships/slideLayout" Target="../slideLayouts/slideLayout107.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24" Type="http://schemas.openxmlformats.org/officeDocument/2006/relationships/slideLayout" Target="../slideLayouts/slideLayout102.xml"/><Relationship Id="rId32" Type="http://schemas.openxmlformats.org/officeDocument/2006/relationships/slideLayout" Target="../slideLayouts/slideLayout110.xml"/><Relationship Id="rId5" Type="http://schemas.openxmlformats.org/officeDocument/2006/relationships/slideLayout" Target="../slideLayouts/slideLayout83.xml"/><Relationship Id="rId15" Type="http://schemas.openxmlformats.org/officeDocument/2006/relationships/slideLayout" Target="../slideLayouts/slideLayout93.xml"/><Relationship Id="rId23" Type="http://schemas.openxmlformats.org/officeDocument/2006/relationships/slideLayout" Target="../slideLayouts/slideLayout101.xml"/><Relationship Id="rId28" Type="http://schemas.openxmlformats.org/officeDocument/2006/relationships/slideLayout" Target="../slideLayouts/slideLayout106.xml"/><Relationship Id="rId10" Type="http://schemas.openxmlformats.org/officeDocument/2006/relationships/slideLayout" Target="../slideLayouts/slideLayout88.xml"/><Relationship Id="rId19" Type="http://schemas.openxmlformats.org/officeDocument/2006/relationships/slideLayout" Target="../slideLayouts/slideLayout97.xml"/><Relationship Id="rId31" Type="http://schemas.openxmlformats.org/officeDocument/2006/relationships/slideLayout" Target="../slideLayouts/slideLayout109.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 Id="rId22" Type="http://schemas.openxmlformats.org/officeDocument/2006/relationships/slideLayout" Target="../slideLayouts/slideLayout100.xml"/><Relationship Id="rId27" Type="http://schemas.openxmlformats.org/officeDocument/2006/relationships/slideLayout" Target="../slideLayouts/slideLayout105.xml"/><Relationship Id="rId30" Type="http://schemas.openxmlformats.org/officeDocument/2006/relationships/slideLayout" Target="../slideLayouts/slideLayout108.xml"/><Relationship Id="rId35" Type="http://schemas.openxmlformats.org/officeDocument/2006/relationships/theme" Target="../theme/theme4.xml"/><Relationship Id="rId8" Type="http://schemas.openxmlformats.org/officeDocument/2006/relationships/slideLayout" Target="../slideLayouts/slideLayout86.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25.xml"/><Relationship Id="rId18" Type="http://schemas.openxmlformats.org/officeDocument/2006/relationships/slideLayout" Target="../slideLayouts/slideLayout130.xml"/><Relationship Id="rId26" Type="http://schemas.openxmlformats.org/officeDocument/2006/relationships/slideLayout" Target="../slideLayouts/slideLayout138.xml"/><Relationship Id="rId3" Type="http://schemas.openxmlformats.org/officeDocument/2006/relationships/slideLayout" Target="../slideLayouts/slideLayout115.xml"/><Relationship Id="rId21" Type="http://schemas.openxmlformats.org/officeDocument/2006/relationships/slideLayout" Target="../slideLayouts/slideLayout133.xml"/><Relationship Id="rId34" Type="http://schemas.openxmlformats.org/officeDocument/2006/relationships/image" Target="../media/image2.png"/><Relationship Id="rId7" Type="http://schemas.openxmlformats.org/officeDocument/2006/relationships/slideLayout" Target="../slideLayouts/slideLayout119.xml"/><Relationship Id="rId12" Type="http://schemas.openxmlformats.org/officeDocument/2006/relationships/slideLayout" Target="../slideLayouts/slideLayout124.xml"/><Relationship Id="rId17" Type="http://schemas.openxmlformats.org/officeDocument/2006/relationships/slideLayout" Target="../slideLayouts/slideLayout129.xml"/><Relationship Id="rId25" Type="http://schemas.openxmlformats.org/officeDocument/2006/relationships/slideLayout" Target="../slideLayouts/slideLayout137.xml"/><Relationship Id="rId33" Type="http://schemas.openxmlformats.org/officeDocument/2006/relationships/image" Target="../media/image1.png"/><Relationship Id="rId2" Type="http://schemas.openxmlformats.org/officeDocument/2006/relationships/slideLayout" Target="../slideLayouts/slideLayout114.xml"/><Relationship Id="rId16" Type="http://schemas.openxmlformats.org/officeDocument/2006/relationships/slideLayout" Target="../slideLayouts/slideLayout128.xml"/><Relationship Id="rId20" Type="http://schemas.openxmlformats.org/officeDocument/2006/relationships/slideLayout" Target="../slideLayouts/slideLayout132.xml"/><Relationship Id="rId29" Type="http://schemas.openxmlformats.org/officeDocument/2006/relationships/slideLayout" Target="../slideLayouts/slideLayout141.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24" Type="http://schemas.openxmlformats.org/officeDocument/2006/relationships/slideLayout" Target="../slideLayouts/slideLayout136.xml"/><Relationship Id="rId32" Type="http://schemas.openxmlformats.org/officeDocument/2006/relationships/theme" Target="../theme/theme5.xml"/><Relationship Id="rId5" Type="http://schemas.openxmlformats.org/officeDocument/2006/relationships/slideLayout" Target="../slideLayouts/slideLayout117.xml"/><Relationship Id="rId15" Type="http://schemas.openxmlformats.org/officeDocument/2006/relationships/slideLayout" Target="../slideLayouts/slideLayout127.xml"/><Relationship Id="rId23" Type="http://schemas.openxmlformats.org/officeDocument/2006/relationships/slideLayout" Target="../slideLayouts/slideLayout135.xml"/><Relationship Id="rId28" Type="http://schemas.openxmlformats.org/officeDocument/2006/relationships/slideLayout" Target="../slideLayouts/slideLayout140.xml"/><Relationship Id="rId10" Type="http://schemas.openxmlformats.org/officeDocument/2006/relationships/slideLayout" Target="../slideLayouts/slideLayout122.xml"/><Relationship Id="rId19" Type="http://schemas.openxmlformats.org/officeDocument/2006/relationships/slideLayout" Target="../slideLayouts/slideLayout131.xml"/><Relationship Id="rId31" Type="http://schemas.openxmlformats.org/officeDocument/2006/relationships/slideLayout" Target="../slideLayouts/slideLayout143.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 Id="rId22" Type="http://schemas.openxmlformats.org/officeDocument/2006/relationships/slideLayout" Target="../slideLayouts/slideLayout134.xml"/><Relationship Id="rId27" Type="http://schemas.openxmlformats.org/officeDocument/2006/relationships/slideLayout" Target="../slideLayouts/slideLayout139.xml"/><Relationship Id="rId30" Type="http://schemas.openxmlformats.org/officeDocument/2006/relationships/slideLayout" Target="../slideLayouts/slideLayout142.xml"/><Relationship Id="rId8" Type="http://schemas.openxmlformats.org/officeDocument/2006/relationships/slideLayout" Target="../slideLayouts/slideLayout1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093" r:id="rId26"/>
    <p:sldLayoutId id="2147484127" r:id="rId27"/>
    <p:sldLayoutId id="2147484128" r:id="rId28"/>
    <p:sldLayoutId id="2147484129" r:id="rId29"/>
    <p:sldLayoutId id="2147484203" r:id="rId30"/>
    <p:sldLayoutId id="2147484272"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4"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031023884"/>
      </p:ext>
    </p:extLst>
  </p:cSld>
  <p:clrMap bg1="dk1" tx1="lt1" bg2="dk2" tx2="lt2" accent1="accent1" accent2="accent2" accent3="accent3" accent4="accent4" accent5="accent5" accent6="accent6" hlink="hlink" folHlink="folHlink"/>
  <p:sldLayoutIdLst>
    <p:sldLayoutId id="2147484279" r:id="rId1"/>
    <p:sldLayoutId id="2147484280" r:id="rId2"/>
    <p:sldLayoutId id="2147484281" r:id="rId3"/>
    <p:sldLayoutId id="2147484282" r:id="rId4"/>
    <p:sldLayoutId id="2147484283" r:id="rId5"/>
    <p:sldLayoutId id="2147484284" r:id="rId6"/>
    <p:sldLayoutId id="2147484285" r:id="rId7"/>
    <p:sldLayoutId id="2147484286" r:id="rId8"/>
    <p:sldLayoutId id="2147484287" r:id="rId9"/>
    <p:sldLayoutId id="2147484288" r:id="rId10"/>
    <p:sldLayoutId id="2147484289" r:id="rId11"/>
    <p:sldLayoutId id="2147484290" r:id="rId12"/>
    <p:sldLayoutId id="2147484291" r:id="rId13"/>
    <p:sldLayoutId id="2147484292" r:id="rId14"/>
    <p:sldLayoutId id="2147484293" r:id="rId15"/>
    <p:sldLayoutId id="2147484294" r:id="rId16"/>
    <p:sldLayoutId id="2147484295" r:id="rId17"/>
    <p:sldLayoutId id="2147484296" r:id="rId18"/>
    <p:sldLayoutId id="2147484297" r:id="rId19"/>
    <p:sldLayoutId id="2147484298" r:id="rId20"/>
    <p:sldLayoutId id="2147484299" r:id="rId21"/>
    <p:sldLayoutId id="2147484300" r:id="rId22"/>
    <p:sldLayoutId id="2147484301" r:id="rId23"/>
    <p:sldLayoutId id="2147484302" r:id="rId24"/>
    <p:sldLayoutId id="2147484303" r:id="rId25"/>
    <p:sldLayoutId id="2147484305" r:id="rId26"/>
    <p:sldLayoutId id="2147484306" r:id="rId27"/>
    <p:sldLayoutId id="2147484307" r:id="rId28"/>
    <p:sldLayoutId id="2147484308" r:id="rId29"/>
    <p:sldLayoutId id="2147484310" r:id="rId30"/>
    <p:sldLayoutId id="2147484311" r:id="rId31"/>
    <p:sldLayoutId id="2147484312"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641571301"/>
      </p:ext>
    </p:extLst>
  </p:cSld>
  <p:clrMap bg1="lt1" tx1="dk1" bg2="lt2" tx2="dk2" accent1="accent1" accent2="accent2" accent3="accent3" accent4="accent4" accent5="accent5" accent6="accent6" hlink="hlink" folHlink="folHlink"/>
  <p:sldLayoutIdLst>
    <p:sldLayoutId id="2147484314" r:id="rId1"/>
    <p:sldLayoutId id="2147484315" r:id="rId2"/>
    <p:sldLayoutId id="2147484316" r:id="rId3"/>
    <p:sldLayoutId id="2147484317" r:id="rId4"/>
    <p:sldLayoutId id="2147484318" r:id="rId5"/>
    <p:sldLayoutId id="2147484319" r:id="rId6"/>
    <p:sldLayoutId id="2147484320" r:id="rId7"/>
    <p:sldLayoutId id="2147484321" r:id="rId8"/>
    <p:sldLayoutId id="2147484322" r:id="rId9"/>
    <p:sldLayoutId id="2147484323" r:id="rId10"/>
    <p:sldLayoutId id="2147484324" r:id="rId11"/>
    <p:sldLayoutId id="2147484325" r:id="rId12"/>
    <p:sldLayoutId id="2147484326" r:id="rId13"/>
    <p:sldLayoutId id="2147484327" r:id="rId14"/>
    <p:sldLayoutId id="2147484328" r:id="rId1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4"/>
            <a:ext cx="11887198" cy="2121397"/>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49253411"/>
      </p:ext>
    </p:extLst>
  </p:cSld>
  <p:clrMap bg1="lt1" tx1="dk1" bg2="lt2" tx2="dk2" accent1="accent1" accent2="accent2" accent3="accent3" accent4="accent4" accent5="accent5" accent6="accent6" hlink="hlink" folHlink="folHlink"/>
  <p:sldLayoutIdLst>
    <p:sldLayoutId id="2147484330" r:id="rId1"/>
    <p:sldLayoutId id="2147484331" r:id="rId2"/>
    <p:sldLayoutId id="2147484332" r:id="rId3"/>
    <p:sldLayoutId id="2147484333" r:id="rId4"/>
    <p:sldLayoutId id="2147484334" r:id="rId5"/>
    <p:sldLayoutId id="2147484335" r:id="rId6"/>
    <p:sldLayoutId id="2147484336" r:id="rId7"/>
    <p:sldLayoutId id="2147484337" r:id="rId8"/>
    <p:sldLayoutId id="2147484338" r:id="rId9"/>
    <p:sldLayoutId id="2147484339" r:id="rId10"/>
    <p:sldLayoutId id="2147484340" r:id="rId11"/>
    <p:sldLayoutId id="2147484341" r:id="rId12"/>
    <p:sldLayoutId id="2147484342" r:id="rId13"/>
    <p:sldLayoutId id="2147484343" r:id="rId14"/>
    <p:sldLayoutId id="2147484344" r:id="rId15"/>
    <p:sldLayoutId id="2147484345" r:id="rId16"/>
    <p:sldLayoutId id="2147484346" r:id="rId17"/>
    <p:sldLayoutId id="2147484347" r:id="rId18"/>
    <p:sldLayoutId id="2147484348" r:id="rId19"/>
    <p:sldLayoutId id="2147484349" r:id="rId20"/>
    <p:sldLayoutId id="2147484350" r:id="rId21"/>
    <p:sldLayoutId id="2147484351" r:id="rId22"/>
    <p:sldLayoutId id="2147484352" r:id="rId23"/>
    <p:sldLayoutId id="2147484353" r:id="rId24"/>
    <p:sldLayoutId id="2147484354" r:id="rId25"/>
    <p:sldLayoutId id="2147484355" r:id="rId26"/>
    <p:sldLayoutId id="2147484356" r:id="rId27"/>
    <p:sldLayoutId id="2147484357" r:id="rId28"/>
    <p:sldLayoutId id="2147484358" r:id="rId29"/>
    <p:sldLayoutId id="2147484359" r:id="rId30"/>
    <p:sldLayoutId id="2147484360" r:id="rId31"/>
    <p:sldLayoutId id="2147484361" r:id="rId32"/>
    <p:sldLayoutId id="2147484362" r:id="rId33"/>
    <p:sldLayoutId id="2147484363" r:id="rId34"/>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454815344"/>
      </p:ext>
    </p:extLst>
  </p:cSld>
  <p:clrMap bg1="dk1" tx1="lt1" bg2="dk2" tx2="lt2" accent1="accent1" accent2="accent2" accent3="accent3" accent4="accent4" accent5="accent5" accent6="accent6" hlink="hlink" folHlink="folHlink"/>
  <p:sldLayoutIdLst>
    <p:sldLayoutId id="2147484365" r:id="rId1"/>
    <p:sldLayoutId id="2147484366" r:id="rId2"/>
    <p:sldLayoutId id="2147484367" r:id="rId3"/>
    <p:sldLayoutId id="2147484368" r:id="rId4"/>
    <p:sldLayoutId id="2147484369" r:id="rId5"/>
    <p:sldLayoutId id="2147484370" r:id="rId6"/>
    <p:sldLayoutId id="2147484371" r:id="rId7"/>
    <p:sldLayoutId id="2147484372" r:id="rId8"/>
    <p:sldLayoutId id="2147484373" r:id="rId9"/>
    <p:sldLayoutId id="2147484374" r:id="rId10"/>
    <p:sldLayoutId id="2147484375" r:id="rId11"/>
    <p:sldLayoutId id="2147484376" r:id="rId12"/>
    <p:sldLayoutId id="2147484377" r:id="rId13"/>
    <p:sldLayoutId id="2147484378" r:id="rId14"/>
    <p:sldLayoutId id="2147484379" r:id="rId15"/>
    <p:sldLayoutId id="2147484380" r:id="rId16"/>
    <p:sldLayoutId id="2147484381" r:id="rId17"/>
    <p:sldLayoutId id="2147484382" r:id="rId18"/>
    <p:sldLayoutId id="2147484383" r:id="rId19"/>
    <p:sldLayoutId id="2147484384" r:id="rId20"/>
    <p:sldLayoutId id="2147484385" r:id="rId21"/>
    <p:sldLayoutId id="2147484386" r:id="rId22"/>
    <p:sldLayoutId id="2147484387" r:id="rId23"/>
    <p:sldLayoutId id="2147484388" r:id="rId24"/>
    <p:sldLayoutId id="2147484389" r:id="rId25"/>
    <p:sldLayoutId id="2147484390" r:id="rId26"/>
    <p:sldLayoutId id="2147484391" r:id="rId27"/>
    <p:sldLayoutId id="2147484392" r:id="rId28"/>
    <p:sldLayoutId id="2147484393" r:id="rId29"/>
    <p:sldLayoutId id="2147484394" r:id="rId30"/>
    <p:sldLayoutId id="2147484395"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43.xml"/><Relationship Id="rId5" Type="http://schemas.microsoft.com/office/2007/relationships/hdphoto" Target="../media/hdphoto2.wdp"/><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50.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7" Type="http://schemas.microsoft.com/office/2007/relationships/hdphoto" Target="../media/hdphoto4.wdp"/><Relationship Id="rId2" Type="http://schemas.openxmlformats.org/officeDocument/2006/relationships/notesSlide" Target="../notesSlides/notesSlide13.xml"/><Relationship Id="rId1" Type="http://schemas.openxmlformats.org/officeDocument/2006/relationships/slideLayout" Target="../slideLayouts/slideLayout50.xml"/><Relationship Id="rId6" Type="http://schemas.openxmlformats.org/officeDocument/2006/relationships/image" Target="../media/image35.png"/><Relationship Id="rId5" Type="http://schemas.openxmlformats.org/officeDocument/2006/relationships/image" Target="../media/image34.png"/><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50.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xml"/><Relationship Id="rId1" Type="http://schemas.openxmlformats.org/officeDocument/2006/relationships/slideLayout" Target="../slideLayouts/slideLayout7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oleObject" Target="../embeddings/oleObject1.bin"/><Relationship Id="rId3" Type="http://schemas.openxmlformats.org/officeDocument/2006/relationships/image" Target="../media/image37.png"/><Relationship Id="rId7" Type="http://schemas.openxmlformats.org/officeDocument/2006/relationships/image" Target="../media/image40.png"/><Relationship Id="rId12" Type="http://schemas.openxmlformats.org/officeDocument/2006/relationships/hyperlink" Target="http://aka.ms/aivsix" TargetMode="External"/><Relationship Id="rId17" Type="http://schemas.openxmlformats.org/officeDocument/2006/relationships/image" Target="../media/image45.png"/><Relationship Id="rId2" Type="http://schemas.openxmlformats.org/officeDocument/2006/relationships/slideLayout" Target="../slideLayouts/slideLayout131.xml"/><Relationship Id="rId16" Type="http://schemas.openxmlformats.org/officeDocument/2006/relationships/image" Target="../media/image44.png"/><Relationship Id="rId1" Type="http://schemas.openxmlformats.org/officeDocument/2006/relationships/vmlDrawing" Target="../drawings/vmlDrawing1.vml"/><Relationship Id="rId6" Type="http://schemas.openxmlformats.org/officeDocument/2006/relationships/image" Target="../media/image39.png"/><Relationship Id="rId11" Type="http://schemas.openxmlformats.org/officeDocument/2006/relationships/hyperlink" Target="http://visualstudio.com/" TargetMode="External"/><Relationship Id="rId5" Type="http://schemas.openxmlformats.org/officeDocument/2006/relationships/image" Target="../media/image38.png"/><Relationship Id="rId15" Type="http://schemas.openxmlformats.org/officeDocument/2006/relationships/image" Target="../media/image43.png"/><Relationship Id="rId10" Type="http://schemas.openxmlformats.org/officeDocument/2006/relationships/image" Target="../media/image2.png"/><Relationship Id="rId4" Type="http://schemas.openxmlformats.org/officeDocument/2006/relationships/hyperlink" Target="http://aka.ms/msdn_teched" TargetMode="External"/><Relationship Id="rId9" Type="http://schemas.openxmlformats.org/officeDocument/2006/relationships/image" Target="../media/image42.gif"/><Relationship Id="rId14" Type="http://schemas.openxmlformats.org/officeDocument/2006/relationships/image" Target="../media/image36.emf"/></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31.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6.xml"/><Relationship Id="rId1" Type="http://schemas.openxmlformats.org/officeDocument/2006/relationships/slideLayout" Target="../slideLayouts/slideLayout50.xml"/><Relationship Id="rId5" Type="http://schemas.openxmlformats.org/officeDocument/2006/relationships/image" Target="../media/image50.png"/><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50.xm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5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1.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43.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66.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43.xml"/><Relationship Id="rId5" Type="http://schemas.microsoft.com/office/2007/relationships/hdphoto" Target="../media/hdphoto2.wdp"/><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307012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Web – Agility</a:t>
            </a:r>
            <a:endParaRPr lang="en-US" dirty="0"/>
          </a:p>
        </p:txBody>
      </p:sp>
      <p:sp>
        <p:nvSpPr>
          <p:cNvPr id="4" name="Rectangle 3"/>
          <p:cNvSpPr/>
          <p:nvPr/>
        </p:nvSpPr>
        <p:spPr>
          <a:xfrm>
            <a:off x="2395236" y="1838487"/>
            <a:ext cx="4268348" cy="523220"/>
          </a:xfrm>
          <a:prstGeom prst="rect">
            <a:avLst/>
          </a:prstGeom>
        </p:spPr>
        <p:txBody>
          <a:bodyPr wrap="none">
            <a:spAutoFit/>
          </a:bodyPr>
          <a:lstStyle/>
          <a:p>
            <a:r>
              <a:rPr lang="en-US" sz="2800" dirty="0" smtClean="0">
                <a:solidFill>
                  <a:srgbClr val="FFFFFF"/>
                </a:solidFill>
              </a:rPr>
              <a:t>Faster Development Cycle</a:t>
            </a:r>
          </a:p>
        </p:txBody>
      </p:sp>
      <p:sp>
        <p:nvSpPr>
          <p:cNvPr id="5" name="Content Placeholder 2"/>
          <p:cNvSpPr>
            <a:spLocks noGrp="1"/>
          </p:cNvSpPr>
          <p:nvPr>
            <p:ph type="body" sz="quarter" idx="4294967295"/>
          </p:nvPr>
        </p:nvSpPr>
        <p:spPr>
          <a:xfrm>
            <a:off x="1875427" y="2470593"/>
            <a:ext cx="5704300" cy="1255728"/>
          </a:xfrm>
          <a:prstGeom prst="rect">
            <a:avLst/>
          </a:prstGeom>
        </p:spPr>
        <p:txBody>
          <a:bodyPr/>
          <a:lstStyle/>
          <a:p>
            <a:r>
              <a:rPr lang="en-US" sz="2400" dirty="0">
                <a:latin typeface="+mn-lt"/>
              </a:rPr>
              <a:t>Features are shipped as packages</a:t>
            </a:r>
          </a:p>
          <a:p>
            <a:r>
              <a:rPr lang="en-US" sz="2400" dirty="0">
                <a:latin typeface="+mn-lt"/>
              </a:rPr>
              <a:t>Framework ships as part of the application</a:t>
            </a:r>
            <a:endParaRPr lang="en-US" sz="2400" dirty="0" smtClean="0">
              <a:latin typeface="+mn-lt"/>
            </a:endParaRPr>
          </a:p>
        </p:txBody>
      </p:sp>
      <p:sp>
        <p:nvSpPr>
          <p:cNvPr id="8" name="Oval 7"/>
          <p:cNvSpPr/>
          <p:nvPr/>
        </p:nvSpPr>
        <p:spPr bwMode="auto">
          <a:xfrm>
            <a:off x="1785636" y="1768035"/>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a:xfrm>
            <a:off x="2405346" y="4048956"/>
            <a:ext cx="2297552" cy="523220"/>
          </a:xfrm>
          <a:prstGeom prst="rect">
            <a:avLst/>
          </a:prstGeom>
        </p:spPr>
        <p:txBody>
          <a:bodyPr wrap="none">
            <a:spAutoFit/>
          </a:bodyPr>
          <a:lstStyle/>
          <a:p>
            <a:r>
              <a:rPr lang="en-US" sz="2800" dirty="0" smtClean="0">
                <a:solidFill>
                  <a:srgbClr val="FFFFFF"/>
                </a:solidFill>
              </a:rPr>
              <a:t>More Control</a:t>
            </a:r>
          </a:p>
        </p:txBody>
      </p:sp>
      <p:sp>
        <p:nvSpPr>
          <p:cNvPr id="10" name="Content Placeholder 2"/>
          <p:cNvSpPr>
            <a:spLocks noGrp="1"/>
          </p:cNvSpPr>
          <p:nvPr>
            <p:ph type="body" sz="quarter" idx="4294967295"/>
          </p:nvPr>
        </p:nvSpPr>
        <p:spPr>
          <a:xfrm>
            <a:off x="1885536" y="4681061"/>
            <a:ext cx="10044810" cy="1329595"/>
          </a:xfrm>
          <a:prstGeom prst="rect">
            <a:avLst/>
          </a:prstGeom>
        </p:spPr>
        <p:txBody>
          <a:bodyPr/>
          <a:lstStyle/>
          <a:p>
            <a:r>
              <a:rPr lang="en-US" sz="2400" dirty="0" smtClean="0">
                <a:latin typeface="+mn-lt"/>
              </a:rPr>
              <a:t>Zero </a:t>
            </a:r>
            <a:r>
              <a:rPr lang="en-US" sz="2400" dirty="0">
                <a:latin typeface="+mn-lt"/>
              </a:rPr>
              <a:t>day security bugs patched by Microsoft</a:t>
            </a:r>
          </a:p>
          <a:p>
            <a:r>
              <a:rPr lang="en-US" sz="2400" dirty="0">
                <a:latin typeface="+mn-lt"/>
              </a:rPr>
              <a:t>Same code runs in development and production</a:t>
            </a:r>
          </a:p>
          <a:p>
            <a:r>
              <a:rPr lang="en-US" sz="2400" dirty="0">
                <a:latin typeface="+mn-lt"/>
              </a:rPr>
              <a:t>Developer opts into new versions, allowing breaking </a:t>
            </a:r>
            <a:r>
              <a:rPr lang="en-US" sz="2400" dirty="0" smtClean="0">
                <a:latin typeface="+mn-lt"/>
              </a:rPr>
              <a:t>changes</a:t>
            </a:r>
            <a:endParaRPr lang="en-US" sz="1800" dirty="0" smtClean="0">
              <a:latin typeface="+mn-lt"/>
            </a:endParaRPr>
          </a:p>
        </p:txBody>
      </p:sp>
      <p:sp>
        <p:nvSpPr>
          <p:cNvPr id="12" name="Oval 11"/>
          <p:cNvSpPr/>
          <p:nvPr/>
        </p:nvSpPr>
        <p:spPr bwMode="auto">
          <a:xfrm>
            <a:off x="1795746" y="3978504"/>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58"/>
          <p:cNvSpPr>
            <a:spLocks noEditPoints="1"/>
          </p:cNvSpPr>
          <p:nvPr/>
        </p:nvSpPr>
        <p:spPr bwMode="black">
          <a:xfrm>
            <a:off x="1944132" y="1871523"/>
            <a:ext cx="292608" cy="38473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14" name="Freeform 8"/>
          <p:cNvSpPr>
            <a:spLocks noEditPoints="1"/>
          </p:cNvSpPr>
          <p:nvPr/>
        </p:nvSpPr>
        <p:spPr bwMode="black">
          <a:xfrm>
            <a:off x="1894192" y="4082378"/>
            <a:ext cx="414835" cy="38661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Tree>
    <p:extLst>
      <p:ext uri="{BB962C8B-B14F-4D97-AF65-F5344CB8AC3E}">
        <p14:creationId xmlns:p14="http://schemas.microsoft.com/office/powerpoint/2010/main" val="90068308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Web - Fast</a:t>
            </a:r>
            <a:endParaRPr lang="en-US" dirty="0"/>
          </a:p>
        </p:txBody>
      </p:sp>
      <p:sp>
        <p:nvSpPr>
          <p:cNvPr id="4" name="Rectangle 3"/>
          <p:cNvSpPr/>
          <p:nvPr/>
        </p:nvSpPr>
        <p:spPr>
          <a:xfrm>
            <a:off x="2405346" y="1784966"/>
            <a:ext cx="3611117" cy="523220"/>
          </a:xfrm>
          <a:prstGeom prst="rect">
            <a:avLst/>
          </a:prstGeom>
        </p:spPr>
        <p:txBody>
          <a:bodyPr wrap="none">
            <a:spAutoFit/>
          </a:bodyPr>
          <a:lstStyle/>
          <a:p>
            <a:r>
              <a:rPr lang="en-US" sz="2800" dirty="0" smtClean="0">
                <a:solidFill>
                  <a:srgbClr val="FFFFFF"/>
                </a:solidFill>
              </a:rPr>
              <a:t>Runtime Performance</a:t>
            </a:r>
          </a:p>
        </p:txBody>
      </p:sp>
      <p:sp>
        <p:nvSpPr>
          <p:cNvPr id="5" name="Content Placeholder 2"/>
          <p:cNvSpPr>
            <a:spLocks noGrp="1"/>
          </p:cNvSpPr>
          <p:nvPr>
            <p:ph type="body" sz="quarter" idx="4294967295"/>
          </p:nvPr>
        </p:nvSpPr>
        <p:spPr>
          <a:xfrm>
            <a:off x="1885537" y="2417071"/>
            <a:ext cx="7685500" cy="1735860"/>
          </a:xfrm>
          <a:prstGeom prst="rect">
            <a:avLst/>
          </a:prstGeom>
        </p:spPr>
        <p:txBody>
          <a:bodyPr/>
          <a:lstStyle/>
          <a:p>
            <a:r>
              <a:rPr lang="en-US" sz="2400" dirty="0">
                <a:latin typeface="+mn-lt"/>
              </a:rPr>
              <a:t>Faster startup times</a:t>
            </a:r>
          </a:p>
          <a:p>
            <a:r>
              <a:rPr lang="en-US" sz="2400" dirty="0">
                <a:latin typeface="+mn-lt"/>
              </a:rPr>
              <a:t>Lower memory / higher density (&gt; 90% reduction)</a:t>
            </a:r>
          </a:p>
          <a:p>
            <a:r>
              <a:rPr lang="en-US" sz="2400" dirty="0">
                <a:latin typeface="+mn-lt"/>
              </a:rPr>
              <a:t>Modular, opt into just features needed</a:t>
            </a:r>
          </a:p>
          <a:p>
            <a:r>
              <a:rPr lang="en-US" sz="2400" dirty="0">
                <a:latin typeface="+mn-lt"/>
              </a:rPr>
              <a:t>Use a raw socket, framework or both</a:t>
            </a:r>
            <a:endParaRPr lang="en-US" sz="2400" dirty="0" smtClean="0">
              <a:latin typeface="+mn-lt"/>
            </a:endParaRPr>
          </a:p>
        </p:txBody>
      </p:sp>
      <p:sp>
        <p:nvSpPr>
          <p:cNvPr id="8" name="Oval 7"/>
          <p:cNvSpPr/>
          <p:nvPr/>
        </p:nvSpPr>
        <p:spPr bwMode="auto">
          <a:xfrm>
            <a:off x="1795746" y="1714514"/>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a:xfrm>
            <a:off x="2405346" y="4342031"/>
            <a:ext cx="6851106" cy="523220"/>
          </a:xfrm>
          <a:prstGeom prst="rect">
            <a:avLst/>
          </a:prstGeom>
        </p:spPr>
        <p:txBody>
          <a:bodyPr wrap="none">
            <a:spAutoFit/>
          </a:bodyPr>
          <a:lstStyle/>
          <a:p>
            <a:r>
              <a:rPr lang="en-US" sz="2800" dirty="0" smtClean="0">
                <a:solidFill>
                  <a:srgbClr val="FFFFFF"/>
                </a:solidFill>
              </a:rPr>
              <a:t>Development productivity and low friction</a:t>
            </a:r>
          </a:p>
        </p:txBody>
      </p:sp>
      <p:sp>
        <p:nvSpPr>
          <p:cNvPr id="10" name="Content Placeholder 2"/>
          <p:cNvSpPr>
            <a:spLocks noGrp="1"/>
          </p:cNvSpPr>
          <p:nvPr>
            <p:ph type="body" sz="quarter" idx="4294967295"/>
          </p:nvPr>
        </p:nvSpPr>
        <p:spPr>
          <a:xfrm>
            <a:off x="1885536" y="4974136"/>
            <a:ext cx="10044810" cy="1735860"/>
          </a:xfrm>
          <a:prstGeom prst="rect">
            <a:avLst/>
          </a:prstGeom>
        </p:spPr>
        <p:txBody>
          <a:bodyPr/>
          <a:lstStyle/>
          <a:p>
            <a:pPr lvl="1"/>
            <a:r>
              <a:rPr lang="en-US" dirty="0" smtClean="0"/>
              <a:t>Edit code and refresh browser</a:t>
            </a:r>
            <a:endParaRPr lang="en-US" dirty="0"/>
          </a:p>
          <a:p>
            <a:pPr lvl="1"/>
            <a:r>
              <a:rPr lang="en-US" dirty="0" smtClean="0"/>
              <a:t>Flexibility of dynamic environment with the power of .NET</a:t>
            </a:r>
          </a:p>
          <a:p>
            <a:pPr lvl="1"/>
            <a:r>
              <a:rPr lang="en-US" dirty="0" smtClean="0"/>
              <a:t>Develop </a:t>
            </a:r>
            <a:r>
              <a:rPr lang="en-US" dirty="0"/>
              <a:t>with Visual Studio, third party and cloud </a:t>
            </a:r>
            <a:r>
              <a:rPr lang="en-US" dirty="0" smtClean="0"/>
              <a:t>editors</a:t>
            </a:r>
          </a:p>
          <a:p>
            <a:pPr lvl="1"/>
            <a:endParaRPr lang="en-US" dirty="0"/>
          </a:p>
        </p:txBody>
      </p:sp>
      <p:sp>
        <p:nvSpPr>
          <p:cNvPr id="12" name="Oval 11"/>
          <p:cNvSpPr/>
          <p:nvPr/>
        </p:nvSpPr>
        <p:spPr bwMode="auto">
          <a:xfrm>
            <a:off x="1795746" y="4271579"/>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35"/>
          <p:cNvSpPr>
            <a:spLocks/>
          </p:cNvSpPr>
          <p:nvPr/>
        </p:nvSpPr>
        <p:spPr bwMode="black">
          <a:xfrm>
            <a:off x="1919737" y="1829065"/>
            <a:ext cx="364738" cy="3528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14" name="Freeform 124"/>
          <p:cNvSpPr>
            <a:spLocks/>
          </p:cNvSpPr>
          <p:nvPr/>
        </p:nvSpPr>
        <p:spPr bwMode="black">
          <a:xfrm>
            <a:off x="1935328" y="4413470"/>
            <a:ext cx="330437" cy="291267"/>
          </a:xfrm>
          <a:custGeom>
            <a:avLst/>
            <a:gdLst>
              <a:gd name="T0" fmla="*/ 313 w 315"/>
              <a:gd name="T1" fmla="*/ 135 h 236"/>
              <a:gd name="T2" fmla="*/ 300 w 315"/>
              <a:gd name="T3" fmla="*/ 125 h 236"/>
              <a:gd name="T4" fmla="*/ 294 w 315"/>
              <a:gd name="T5" fmla="*/ 122 h 236"/>
              <a:gd name="T6" fmla="*/ 124 w 315"/>
              <a:gd name="T7" fmla="*/ 58 h 236"/>
              <a:gd name="T8" fmla="*/ 125 w 315"/>
              <a:gd name="T9" fmla="*/ 56 h 236"/>
              <a:gd name="T10" fmla="*/ 100 w 315"/>
              <a:gd name="T11" fmla="*/ 39 h 236"/>
              <a:gd name="T12" fmla="*/ 153 w 315"/>
              <a:gd name="T13" fmla="*/ 11 h 236"/>
              <a:gd name="T14" fmla="*/ 103 w 315"/>
              <a:gd name="T15" fmla="*/ 8 h 236"/>
              <a:gd name="T16" fmla="*/ 61 w 315"/>
              <a:gd name="T17" fmla="*/ 44 h 236"/>
              <a:gd name="T18" fmla="*/ 54 w 315"/>
              <a:gd name="T19" fmla="*/ 85 h 236"/>
              <a:gd name="T20" fmla="*/ 37 w 315"/>
              <a:gd name="T21" fmla="*/ 112 h 236"/>
              <a:gd name="T22" fmla="*/ 56 w 315"/>
              <a:gd name="T23" fmla="*/ 133 h 236"/>
              <a:gd name="T24" fmla="*/ 63 w 315"/>
              <a:gd name="T25" fmla="*/ 135 h 236"/>
              <a:gd name="T26" fmla="*/ 35 w 315"/>
              <a:gd name="T27" fmla="*/ 135 h 236"/>
              <a:gd name="T28" fmla="*/ 31 w 315"/>
              <a:gd name="T29" fmla="*/ 141 h 236"/>
              <a:gd name="T30" fmla="*/ 35 w 315"/>
              <a:gd name="T31" fmla="*/ 147 h 236"/>
              <a:gd name="T32" fmla="*/ 50 w 315"/>
              <a:gd name="T33" fmla="*/ 147 h 236"/>
              <a:gd name="T34" fmla="*/ 50 w 315"/>
              <a:gd name="T35" fmla="*/ 176 h 236"/>
              <a:gd name="T36" fmla="*/ 0 w 315"/>
              <a:gd name="T37" fmla="*/ 176 h 236"/>
              <a:gd name="T38" fmla="*/ 0 w 315"/>
              <a:gd name="T39" fmla="*/ 236 h 236"/>
              <a:gd name="T40" fmla="*/ 227 w 315"/>
              <a:gd name="T41" fmla="*/ 236 h 236"/>
              <a:gd name="T42" fmla="*/ 227 w 315"/>
              <a:gd name="T43" fmla="*/ 176 h 236"/>
              <a:gd name="T44" fmla="*/ 61 w 315"/>
              <a:gd name="T45" fmla="*/ 176 h 236"/>
              <a:gd name="T46" fmla="*/ 61 w 315"/>
              <a:gd name="T47" fmla="*/ 147 h 236"/>
              <a:gd name="T48" fmla="*/ 75 w 315"/>
              <a:gd name="T49" fmla="*/ 147 h 236"/>
              <a:gd name="T50" fmla="*/ 79 w 315"/>
              <a:gd name="T51" fmla="*/ 141 h 236"/>
              <a:gd name="T52" fmla="*/ 75 w 315"/>
              <a:gd name="T53" fmla="*/ 135 h 236"/>
              <a:gd name="T54" fmla="*/ 70 w 315"/>
              <a:gd name="T55" fmla="*/ 135 h 236"/>
              <a:gd name="T56" fmla="*/ 77 w 315"/>
              <a:gd name="T57" fmla="*/ 127 h 236"/>
              <a:gd name="T58" fmla="*/ 84 w 315"/>
              <a:gd name="T59" fmla="*/ 93 h 236"/>
              <a:gd name="T60" fmla="*/ 112 w 315"/>
              <a:gd name="T61" fmla="*/ 93 h 236"/>
              <a:gd name="T62" fmla="*/ 113 w 315"/>
              <a:gd name="T63" fmla="*/ 90 h 236"/>
              <a:gd name="T64" fmla="*/ 282 w 315"/>
              <a:gd name="T65" fmla="*/ 154 h 236"/>
              <a:gd name="T66" fmla="*/ 289 w 315"/>
              <a:gd name="T67" fmla="*/ 156 h 236"/>
              <a:gd name="T68" fmla="*/ 305 w 315"/>
              <a:gd name="T69" fmla="*/ 156 h 236"/>
              <a:gd name="T70" fmla="*/ 314 w 315"/>
              <a:gd name="T71" fmla="*/ 145 h 236"/>
              <a:gd name="T72" fmla="*/ 313 w 315"/>
              <a:gd name="T73" fmla="*/ 1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236">
                <a:moveTo>
                  <a:pt x="313" y="135"/>
                </a:moveTo>
                <a:cubicBezTo>
                  <a:pt x="311" y="131"/>
                  <a:pt x="306" y="127"/>
                  <a:pt x="300" y="125"/>
                </a:cubicBezTo>
                <a:cubicBezTo>
                  <a:pt x="298" y="124"/>
                  <a:pt x="296" y="123"/>
                  <a:pt x="294" y="122"/>
                </a:cubicBezTo>
                <a:cubicBezTo>
                  <a:pt x="237" y="101"/>
                  <a:pt x="181" y="80"/>
                  <a:pt x="124" y="58"/>
                </a:cubicBezTo>
                <a:cubicBezTo>
                  <a:pt x="125" y="56"/>
                  <a:pt x="125" y="56"/>
                  <a:pt x="125" y="56"/>
                </a:cubicBezTo>
                <a:cubicBezTo>
                  <a:pt x="132" y="52"/>
                  <a:pt x="104" y="51"/>
                  <a:pt x="100" y="39"/>
                </a:cubicBezTo>
                <a:cubicBezTo>
                  <a:pt x="96" y="26"/>
                  <a:pt x="146" y="14"/>
                  <a:pt x="153" y="11"/>
                </a:cubicBezTo>
                <a:cubicBezTo>
                  <a:pt x="161" y="7"/>
                  <a:pt x="125" y="0"/>
                  <a:pt x="103" y="8"/>
                </a:cubicBezTo>
                <a:cubicBezTo>
                  <a:pt x="81" y="16"/>
                  <a:pt x="69" y="29"/>
                  <a:pt x="61" y="44"/>
                </a:cubicBezTo>
                <a:cubicBezTo>
                  <a:pt x="53" y="58"/>
                  <a:pt x="55" y="77"/>
                  <a:pt x="54" y="85"/>
                </a:cubicBezTo>
                <a:cubicBezTo>
                  <a:pt x="54" y="92"/>
                  <a:pt x="40" y="104"/>
                  <a:pt x="37" y="112"/>
                </a:cubicBezTo>
                <a:cubicBezTo>
                  <a:pt x="32" y="125"/>
                  <a:pt x="46" y="129"/>
                  <a:pt x="56" y="133"/>
                </a:cubicBezTo>
                <a:cubicBezTo>
                  <a:pt x="59" y="134"/>
                  <a:pt x="61" y="135"/>
                  <a:pt x="63" y="135"/>
                </a:cubicBezTo>
                <a:cubicBezTo>
                  <a:pt x="35" y="135"/>
                  <a:pt x="35" y="135"/>
                  <a:pt x="35" y="135"/>
                </a:cubicBezTo>
                <a:cubicBezTo>
                  <a:pt x="33" y="135"/>
                  <a:pt x="31" y="138"/>
                  <a:pt x="31" y="141"/>
                </a:cubicBezTo>
                <a:cubicBezTo>
                  <a:pt x="31" y="144"/>
                  <a:pt x="33" y="147"/>
                  <a:pt x="35" y="147"/>
                </a:cubicBezTo>
                <a:cubicBezTo>
                  <a:pt x="50" y="147"/>
                  <a:pt x="50" y="147"/>
                  <a:pt x="50" y="147"/>
                </a:cubicBezTo>
                <a:cubicBezTo>
                  <a:pt x="50" y="176"/>
                  <a:pt x="50" y="176"/>
                  <a:pt x="50" y="176"/>
                </a:cubicBezTo>
                <a:cubicBezTo>
                  <a:pt x="0" y="176"/>
                  <a:pt x="0" y="176"/>
                  <a:pt x="0" y="176"/>
                </a:cubicBezTo>
                <a:cubicBezTo>
                  <a:pt x="0" y="236"/>
                  <a:pt x="0" y="236"/>
                  <a:pt x="0" y="236"/>
                </a:cubicBezTo>
                <a:cubicBezTo>
                  <a:pt x="227" y="236"/>
                  <a:pt x="227" y="236"/>
                  <a:pt x="227" y="236"/>
                </a:cubicBezTo>
                <a:cubicBezTo>
                  <a:pt x="227" y="176"/>
                  <a:pt x="227" y="176"/>
                  <a:pt x="227" y="176"/>
                </a:cubicBezTo>
                <a:cubicBezTo>
                  <a:pt x="61" y="176"/>
                  <a:pt x="61" y="176"/>
                  <a:pt x="61" y="176"/>
                </a:cubicBezTo>
                <a:cubicBezTo>
                  <a:pt x="61" y="147"/>
                  <a:pt x="61" y="147"/>
                  <a:pt x="61" y="147"/>
                </a:cubicBezTo>
                <a:cubicBezTo>
                  <a:pt x="75" y="147"/>
                  <a:pt x="75" y="147"/>
                  <a:pt x="75" y="147"/>
                </a:cubicBezTo>
                <a:cubicBezTo>
                  <a:pt x="77" y="147"/>
                  <a:pt x="79" y="144"/>
                  <a:pt x="79" y="141"/>
                </a:cubicBezTo>
                <a:cubicBezTo>
                  <a:pt x="79" y="138"/>
                  <a:pt x="77" y="135"/>
                  <a:pt x="75" y="135"/>
                </a:cubicBezTo>
                <a:cubicBezTo>
                  <a:pt x="70" y="135"/>
                  <a:pt x="70" y="135"/>
                  <a:pt x="70" y="135"/>
                </a:cubicBezTo>
                <a:cubicBezTo>
                  <a:pt x="73" y="134"/>
                  <a:pt x="75" y="132"/>
                  <a:pt x="77" y="127"/>
                </a:cubicBezTo>
                <a:cubicBezTo>
                  <a:pt x="82" y="118"/>
                  <a:pt x="76" y="104"/>
                  <a:pt x="84" y="93"/>
                </a:cubicBezTo>
                <a:cubicBezTo>
                  <a:pt x="91" y="83"/>
                  <a:pt x="112" y="93"/>
                  <a:pt x="112" y="93"/>
                </a:cubicBezTo>
                <a:cubicBezTo>
                  <a:pt x="113" y="90"/>
                  <a:pt x="113" y="90"/>
                  <a:pt x="113" y="90"/>
                </a:cubicBezTo>
                <a:cubicBezTo>
                  <a:pt x="170" y="111"/>
                  <a:pt x="226" y="132"/>
                  <a:pt x="282" y="154"/>
                </a:cubicBezTo>
                <a:cubicBezTo>
                  <a:pt x="284" y="154"/>
                  <a:pt x="287" y="155"/>
                  <a:pt x="289" y="156"/>
                </a:cubicBezTo>
                <a:cubicBezTo>
                  <a:pt x="294" y="158"/>
                  <a:pt x="300" y="158"/>
                  <a:pt x="305" y="156"/>
                </a:cubicBezTo>
                <a:cubicBezTo>
                  <a:pt x="310" y="154"/>
                  <a:pt x="314" y="150"/>
                  <a:pt x="314" y="145"/>
                </a:cubicBezTo>
                <a:cubicBezTo>
                  <a:pt x="315" y="142"/>
                  <a:pt x="314" y="138"/>
                  <a:pt x="313" y="13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Tree>
    <p:extLst>
      <p:ext uri="{BB962C8B-B14F-4D97-AF65-F5344CB8AC3E}">
        <p14:creationId xmlns:p14="http://schemas.microsoft.com/office/powerpoint/2010/main" val="22614242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Web – Cloud</a:t>
            </a:r>
            <a:endParaRPr lang="en-US" dirty="0"/>
          </a:p>
        </p:txBody>
      </p:sp>
      <p:sp>
        <p:nvSpPr>
          <p:cNvPr id="4" name="Rectangle 3"/>
          <p:cNvSpPr/>
          <p:nvPr/>
        </p:nvSpPr>
        <p:spPr>
          <a:xfrm>
            <a:off x="2405346" y="2976166"/>
            <a:ext cx="2092304" cy="523220"/>
          </a:xfrm>
          <a:prstGeom prst="rect">
            <a:avLst/>
          </a:prstGeom>
        </p:spPr>
        <p:txBody>
          <a:bodyPr wrap="none">
            <a:spAutoFit/>
          </a:bodyPr>
          <a:lstStyle/>
          <a:p>
            <a:r>
              <a:rPr lang="en-US" sz="2800" dirty="0" smtClean="0">
                <a:solidFill>
                  <a:srgbClr val="FFFFFF"/>
                </a:solidFill>
              </a:rPr>
              <a:t>Cloud ready</a:t>
            </a:r>
          </a:p>
        </p:txBody>
      </p:sp>
      <p:sp>
        <p:nvSpPr>
          <p:cNvPr id="5" name="Content Placeholder 2"/>
          <p:cNvSpPr>
            <a:spLocks noGrp="1"/>
          </p:cNvSpPr>
          <p:nvPr>
            <p:ph type="body" sz="quarter" idx="4294967295"/>
          </p:nvPr>
        </p:nvSpPr>
        <p:spPr>
          <a:xfrm>
            <a:off x="1885537" y="3497262"/>
            <a:ext cx="7685500" cy="1329595"/>
          </a:xfrm>
          <a:prstGeom prst="rect">
            <a:avLst/>
          </a:prstGeom>
        </p:spPr>
        <p:txBody>
          <a:bodyPr/>
          <a:lstStyle/>
          <a:p>
            <a:r>
              <a:rPr lang="en-US" sz="2400" dirty="0" smtClean="0">
                <a:latin typeface="+mn-lt"/>
              </a:rPr>
              <a:t>Configuration</a:t>
            </a:r>
          </a:p>
          <a:p>
            <a:r>
              <a:rPr lang="en-US" sz="2400" dirty="0" smtClean="0">
                <a:latin typeface="+mn-lt"/>
              </a:rPr>
              <a:t>Session</a:t>
            </a:r>
          </a:p>
          <a:p>
            <a:r>
              <a:rPr lang="en-US" sz="2400" dirty="0" smtClean="0">
                <a:latin typeface="+mn-lt"/>
              </a:rPr>
              <a:t>Cache</a:t>
            </a:r>
          </a:p>
        </p:txBody>
      </p:sp>
      <p:sp>
        <p:nvSpPr>
          <p:cNvPr id="9" name="Rectangle 8"/>
          <p:cNvSpPr/>
          <p:nvPr/>
        </p:nvSpPr>
        <p:spPr>
          <a:xfrm>
            <a:off x="2405346" y="5015514"/>
            <a:ext cx="2008883" cy="523220"/>
          </a:xfrm>
          <a:prstGeom prst="rect">
            <a:avLst/>
          </a:prstGeom>
        </p:spPr>
        <p:txBody>
          <a:bodyPr wrap="none">
            <a:spAutoFit/>
          </a:bodyPr>
          <a:lstStyle/>
          <a:p>
            <a:r>
              <a:rPr lang="en-US" sz="2800" dirty="0" smtClean="0">
                <a:solidFill>
                  <a:srgbClr val="FFFFFF"/>
                </a:solidFill>
              </a:rPr>
              <a:t>Diagnostics</a:t>
            </a:r>
          </a:p>
        </p:txBody>
      </p:sp>
      <p:sp>
        <p:nvSpPr>
          <p:cNvPr id="10" name="Content Placeholder 2"/>
          <p:cNvSpPr>
            <a:spLocks noGrp="1"/>
          </p:cNvSpPr>
          <p:nvPr>
            <p:ph type="body" sz="quarter" idx="4294967295"/>
          </p:nvPr>
        </p:nvSpPr>
        <p:spPr>
          <a:xfrm>
            <a:off x="1885536" y="5554662"/>
            <a:ext cx="10044810" cy="923330"/>
          </a:xfrm>
          <a:prstGeom prst="rect">
            <a:avLst/>
          </a:prstGeom>
        </p:spPr>
        <p:txBody>
          <a:bodyPr/>
          <a:lstStyle/>
          <a:p>
            <a:pPr lvl="1"/>
            <a:r>
              <a:rPr lang="en-US" dirty="0" smtClean="0"/>
              <a:t>Run/Debug in Cloud</a:t>
            </a:r>
          </a:p>
          <a:p>
            <a:pPr lvl="1"/>
            <a:r>
              <a:rPr lang="en-US" dirty="0" smtClean="0"/>
              <a:t>Tracing/Logging without re-deploy</a:t>
            </a:r>
            <a:endParaRPr lang="en-US" dirty="0"/>
          </a:p>
        </p:txBody>
      </p:sp>
      <p:sp>
        <p:nvSpPr>
          <p:cNvPr id="12" name="Oval 11"/>
          <p:cNvSpPr/>
          <p:nvPr/>
        </p:nvSpPr>
        <p:spPr bwMode="auto">
          <a:xfrm>
            <a:off x="1795746" y="4945062"/>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a:xfrm>
            <a:off x="2412592" y="1817231"/>
            <a:ext cx="7539756" cy="523220"/>
          </a:xfrm>
          <a:prstGeom prst="rect">
            <a:avLst/>
          </a:prstGeom>
        </p:spPr>
        <p:txBody>
          <a:bodyPr wrap="none">
            <a:spAutoFit/>
          </a:bodyPr>
          <a:lstStyle/>
          <a:p>
            <a:r>
              <a:rPr lang="en-US" sz="2800" dirty="0" smtClean="0">
                <a:solidFill>
                  <a:srgbClr val="FFFFFF"/>
                </a:solidFill>
              </a:rPr>
              <a:t>Seamless transition from on-premises to cloud</a:t>
            </a:r>
          </a:p>
        </p:txBody>
      </p:sp>
      <p:sp>
        <p:nvSpPr>
          <p:cNvPr id="16" name="Freeform 13"/>
          <p:cNvSpPr>
            <a:spLocks noChangeAspect="1" noEditPoints="1"/>
          </p:cNvSpPr>
          <p:nvPr/>
        </p:nvSpPr>
        <p:spPr bwMode="auto">
          <a:xfrm>
            <a:off x="1797487" y="1744662"/>
            <a:ext cx="616846" cy="619119"/>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 name="T20" fmla="*/ 1106 w 1605"/>
              <a:gd name="T21" fmla="*/ 1104 h 1611"/>
              <a:gd name="T22" fmla="*/ 382 w 1605"/>
              <a:gd name="T23" fmla="*/ 1104 h 1611"/>
              <a:gd name="T24" fmla="*/ 260 w 1605"/>
              <a:gd name="T25" fmla="*/ 982 h 1611"/>
              <a:gd name="T26" fmla="*/ 352 w 1605"/>
              <a:gd name="T27" fmla="*/ 863 h 1611"/>
              <a:gd name="T28" fmla="*/ 496 w 1605"/>
              <a:gd name="T29" fmla="*/ 754 h 1611"/>
              <a:gd name="T30" fmla="*/ 756 w 1605"/>
              <a:gd name="T31" fmla="*/ 507 h 1611"/>
              <a:gd name="T32" fmla="*/ 992 w 1605"/>
              <a:gd name="T33" fmla="*/ 657 h 1611"/>
              <a:gd name="T34" fmla="*/ 1106 w 1605"/>
              <a:gd name="T35" fmla="*/ 627 h 1611"/>
              <a:gd name="T36" fmla="*/ 1345 w 1605"/>
              <a:gd name="T37" fmla="*/ 865 h 1611"/>
              <a:gd name="T38" fmla="*/ 1106 w 1605"/>
              <a:gd name="T39" fmla="*/ 1104 h 1611"/>
              <a:gd name="T40" fmla="*/ 382 w 1605"/>
              <a:gd name="T41" fmla="*/ 944 h 1611"/>
              <a:gd name="T42" fmla="*/ 344 w 1605"/>
              <a:gd name="T43" fmla="*/ 982 h 1611"/>
              <a:gd name="T44" fmla="*/ 382 w 1605"/>
              <a:gd name="T45" fmla="*/ 1020 h 1611"/>
              <a:gd name="T46" fmla="*/ 1106 w 1605"/>
              <a:gd name="T47" fmla="*/ 1020 h 1611"/>
              <a:gd name="T48" fmla="*/ 1261 w 1605"/>
              <a:gd name="T49" fmla="*/ 865 h 1611"/>
              <a:gd name="T50" fmla="*/ 1106 w 1605"/>
              <a:gd name="T51" fmla="*/ 711 h 1611"/>
              <a:gd name="T52" fmla="*/ 998 w 1605"/>
              <a:gd name="T53" fmla="*/ 754 h 1611"/>
              <a:gd name="T54" fmla="*/ 944 w 1605"/>
              <a:gd name="T55" fmla="*/ 806 h 1611"/>
              <a:gd name="T56" fmla="*/ 927 w 1605"/>
              <a:gd name="T57" fmla="*/ 733 h 1611"/>
              <a:gd name="T58" fmla="*/ 756 w 1605"/>
              <a:gd name="T59" fmla="*/ 592 h 1611"/>
              <a:gd name="T60" fmla="*/ 580 w 1605"/>
              <a:gd name="T61" fmla="*/ 768 h 1611"/>
              <a:gd name="T62" fmla="*/ 580 w 1605"/>
              <a:gd name="T63" fmla="*/ 792 h 1611"/>
              <a:gd name="T64" fmla="*/ 588 w 1605"/>
              <a:gd name="T65" fmla="*/ 849 h 1611"/>
              <a:gd name="T66" fmla="*/ 531 w 1605"/>
              <a:gd name="T67" fmla="*/ 838 h 1611"/>
              <a:gd name="T68" fmla="*/ 515 w 1605"/>
              <a:gd name="T69" fmla="*/ 838 h 1611"/>
              <a:gd name="T70" fmla="*/ 425 w 1605"/>
              <a:gd name="T71" fmla="*/ 912 h 1611"/>
              <a:gd name="T72" fmla="*/ 420 w 1605"/>
              <a:gd name="T73" fmla="*/ 947 h 1611"/>
              <a:gd name="T74" fmla="*/ 384 w 1605"/>
              <a:gd name="T75" fmla="*/ 944 h 1611"/>
              <a:gd name="T76" fmla="*/ 382 w 1605"/>
              <a:gd name="T77" fmla="*/ 944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5" h="1611">
                <a:moveTo>
                  <a:pt x="808" y="1611"/>
                </a:moveTo>
                <a:cubicBezTo>
                  <a:pt x="1247" y="1611"/>
                  <a:pt x="1605" y="1253"/>
                  <a:pt x="1605" y="798"/>
                </a:cubicBezTo>
                <a:cubicBezTo>
                  <a:pt x="1605" y="355"/>
                  <a:pt x="1247" y="0"/>
                  <a:pt x="808" y="0"/>
                </a:cubicBezTo>
                <a:cubicBezTo>
                  <a:pt x="354" y="0"/>
                  <a:pt x="0" y="355"/>
                  <a:pt x="0" y="798"/>
                </a:cubicBezTo>
                <a:cubicBezTo>
                  <a:pt x="0" y="1253"/>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moveTo>
                  <a:pt x="1106" y="1104"/>
                </a:moveTo>
                <a:cubicBezTo>
                  <a:pt x="382" y="1104"/>
                  <a:pt x="382" y="1104"/>
                  <a:pt x="382" y="1104"/>
                </a:cubicBezTo>
                <a:cubicBezTo>
                  <a:pt x="314" y="1104"/>
                  <a:pt x="260" y="1050"/>
                  <a:pt x="260" y="982"/>
                </a:cubicBezTo>
                <a:cubicBezTo>
                  <a:pt x="260" y="925"/>
                  <a:pt x="300" y="876"/>
                  <a:pt x="352" y="863"/>
                </a:cubicBezTo>
                <a:cubicBezTo>
                  <a:pt x="376" y="806"/>
                  <a:pt x="431" y="762"/>
                  <a:pt x="496" y="754"/>
                </a:cubicBezTo>
                <a:cubicBezTo>
                  <a:pt x="501" y="616"/>
                  <a:pt x="615" y="507"/>
                  <a:pt x="756" y="507"/>
                </a:cubicBezTo>
                <a:cubicBezTo>
                  <a:pt x="857" y="507"/>
                  <a:pt x="949" y="567"/>
                  <a:pt x="992" y="657"/>
                </a:cubicBezTo>
                <a:cubicBezTo>
                  <a:pt x="1025" y="638"/>
                  <a:pt x="1066" y="627"/>
                  <a:pt x="1106" y="627"/>
                </a:cubicBezTo>
                <a:cubicBezTo>
                  <a:pt x="1237" y="627"/>
                  <a:pt x="1345" y="735"/>
                  <a:pt x="1345" y="865"/>
                </a:cubicBezTo>
                <a:cubicBezTo>
                  <a:pt x="1345" y="998"/>
                  <a:pt x="1237" y="1104"/>
                  <a:pt x="1106" y="1104"/>
                </a:cubicBezTo>
                <a:close/>
                <a:moveTo>
                  <a:pt x="382" y="944"/>
                </a:moveTo>
                <a:cubicBezTo>
                  <a:pt x="360" y="944"/>
                  <a:pt x="344" y="963"/>
                  <a:pt x="344" y="982"/>
                </a:cubicBezTo>
                <a:cubicBezTo>
                  <a:pt x="344" y="1004"/>
                  <a:pt x="360" y="1020"/>
                  <a:pt x="382" y="1020"/>
                </a:cubicBezTo>
                <a:cubicBezTo>
                  <a:pt x="1106" y="1020"/>
                  <a:pt x="1106" y="1020"/>
                  <a:pt x="1106" y="1020"/>
                </a:cubicBezTo>
                <a:cubicBezTo>
                  <a:pt x="1191" y="1020"/>
                  <a:pt x="1261" y="952"/>
                  <a:pt x="1261" y="865"/>
                </a:cubicBezTo>
                <a:cubicBezTo>
                  <a:pt x="1261" y="781"/>
                  <a:pt x="1191" y="711"/>
                  <a:pt x="1106" y="711"/>
                </a:cubicBezTo>
                <a:cubicBezTo>
                  <a:pt x="1066" y="711"/>
                  <a:pt x="1028" y="727"/>
                  <a:pt x="998" y="754"/>
                </a:cubicBezTo>
                <a:cubicBezTo>
                  <a:pt x="944" y="806"/>
                  <a:pt x="944" y="806"/>
                  <a:pt x="944" y="806"/>
                </a:cubicBezTo>
                <a:cubicBezTo>
                  <a:pt x="927" y="733"/>
                  <a:pt x="927" y="733"/>
                  <a:pt x="927" y="733"/>
                </a:cubicBezTo>
                <a:cubicBezTo>
                  <a:pt x="911" y="651"/>
                  <a:pt x="840" y="592"/>
                  <a:pt x="756" y="592"/>
                </a:cubicBezTo>
                <a:cubicBezTo>
                  <a:pt x="659" y="592"/>
                  <a:pt x="580" y="670"/>
                  <a:pt x="580" y="768"/>
                </a:cubicBezTo>
                <a:cubicBezTo>
                  <a:pt x="580" y="776"/>
                  <a:pt x="580" y="784"/>
                  <a:pt x="580" y="792"/>
                </a:cubicBezTo>
                <a:cubicBezTo>
                  <a:pt x="588" y="849"/>
                  <a:pt x="588" y="849"/>
                  <a:pt x="588" y="849"/>
                </a:cubicBezTo>
                <a:cubicBezTo>
                  <a:pt x="531" y="838"/>
                  <a:pt x="531" y="838"/>
                  <a:pt x="531" y="838"/>
                </a:cubicBezTo>
                <a:cubicBezTo>
                  <a:pt x="526" y="838"/>
                  <a:pt x="520" y="838"/>
                  <a:pt x="515" y="838"/>
                </a:cubicBezTo>
                <a:cubicBezTo>
                  <a:pt x="471" y="838"/>
                  <a:pt x="436" y="868"/>
                  <a:pt x="425" y="912"/>
                </a:cubicBezTo>
                <a:cubicBezTo>
                  <a:pt x="420" y="947"/>
                  <a:pt x="420" y="947"/>
                  <a:pt x="420" y="947"/>
                </a:cubicBezTo>
                <a:cubicBezTo>
                  <a:pt x="384" y="944"/>
                  <a:pt x="384" y="944"/>
                  <a:pt x="384" y="944"/>
                </a:cubicBezTo>
                <a:cubicBezTo>
                  <a:pt x="382" y="944"/>
                  <a:pt x="382" y="944"/>
                  <a:pt x="382" y="94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3"/>
          <p:cNvSpPr>
            <a:spLocks noChangeAspect="1" noEditPoints="1"/>
          </p:cNvSpPr>
          <p:nvPr/>
        </p:nvSpPr>
        <p:spPr bwMode="auto">
          <a:xfrm>
            <a:off x="1792123" y="2880955"/>
            <a:ext cx="616846" cy="619119"/>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 name="T20" fmla="*/ 1106 w 1605"/>
              <a:gd name="T21" fmla="*/ 1104 h 1611"/>
              <a:gd name="T22" fmla="*/ 382 w 1605"/>
              <a:gd name="T23" fmla="*/ 1104 h 1611"/>
              <a:gd name="T24" fmla="*/ 260 w 1605"/>
              <a:gd name="T25" fmla="*/ 982 h 1611"/>
              <a:gd name="T26" fmla="*/ 352 w 1605"/>
              <a:gd name="T27" fmla="*/ 863 h 1611"/>
              <a:gd name="T28" fmla="*/ 496 w 1605"/>
              <a:gd name="T29" fmla="*/ 754 h 1611"/>
              <a:gd name="T30" fmla="*/ 756 w 1605"/>
              <a:gd name="T31" fmla="*/ 507 h 1611"/>
              <a:gd name="T32" fmla="*/ 992 w 1605"/>
              <a:gd name="T33" fmla="*/ 657 h 1611"/>
              <a:gd name="T34" fmla="*/ 1106 w 1605"/>
              <a:gd name="T35" fmla="*/ 627 h 1611"/>
              <a:gd name="T36" fmla="*/ 1345 w 1605"/>
              <a:gd name="T37" fmla="*/ 865 h 1611"/>
              <a:gd name="T38" fmla="*/ 1106 w 1605"/>
              <a:gd name="T39" fmla="*/ 1104 h 1611"/>
              <a:gd name="T40" fmla="*/ 382 w 1605"/>
              <a:gd name="T41" fmla="*/ 944 h 1611"/>
              <a:gd name="T42" fmla="*/ 344 w 1605"/>
              <a:gd name="T43" fmla="*/ 982 h 1611"/>
              <a:gd name="T44" fmla="*/ 382 w 1605"/>
              <a:gd name="T45" fmla="*/ 1020 h 1611"/>
              <a:gd name="T46" fmla="*/ 1106 w 1605"/>
              <a:gd name="T47" fmla="*/ 1020 h 1611"/>
              <a:gd name="T48" fmla="*/ 1261 w 1605"/>
              <a:gd name="T49" fmla="*/ 865 h 1611"/>
              <a:gd name="T50" fmla="*/ 1106 w 1605"/>
              <a:gd name="T51" fmla="*/ 711 h 1611"/>
              <a:gd name="T52" fmla="*/ 998 w 1605"/>
              <a:gd name="T53" fmla="*/ 754 h 1611"/>
              <a:gd name="T54" fmla="*/ 944 w 1605"/>
              <a:gd name="T55" fmla="*/ 806 h 1611"/>
              <a:gd name="T56" fmla="*/ 927 w 1605"/>
              <a:gd name="T57" fmla="*/ 733 h 1611"/>
              <a:gd name="T58" fmla="*/ 756 w 1605"/>
              <a:gd name="T59" fmla="*/ 592 h 1611"/>
              <a:gd name="T60" fmla="*/ 580 w 1605"/>
              <a:gd name="T61" fmla="*/ 768 h 1611"/>
              <a:gd name="T62" fmla="*/ 580 w 1605"/>
              <a:gd name="T63" fmla="*/ 792 h 1611"/>
              <a:gd name="T64" fmla="*/ 588 w 1605"/>
              <a:gd name="T65" fmla="*/ 849 h 1611"/>
              <a:gd name="T66" fmla="*/ 531 w 1605"/>
              <a:gd name="T67" fmla="*/ 838 h 1611"/>
              <a:gd name="T68" fmla="*/ 515 w 1605"/>
              <a:gd name="T69" fmla="*/ 838 h 1611"/>
              <a:gd name="T70" fmla="*/ 425 w 1605"/>
              <a:gd name="T71" fmla="*/ 912 h 1611"/>
              <a:gd name="T72" fmla="*/ 420 w 1605"/>
              <a:gd name="T73" fmla="*/ 947 h 1611"/>
              <a:gd name="T74" fmla="*/ 384 w 1605"/>
              <a:gd name="T75" fmla="*/ 944 h 1611"/>
              <a:gd name="T76" fmla="*/ 382 w 1605"/>
              <a:gd name="T77" fmla="*/ 944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5" h="1611">
                <a:moveTo>
                  <a:pt x="808" y="1611"/>
                </a:moveTo>
                <a:cubicBezTo>
                  <a:pt x="1247" y="1611"/>
                  <a:pt x="1605" y="1253"/>
                  <a:pt x="1605" y="798"/>
                </a:cubicBezTo>
                <a:cubicBezTo>
                  <a:pt x="1605" y="355"/>
                  <a:pt x="1247" y="0"/>
                  <a:pt x="808" y="0"/>
                </a:cubicBezTo>
                <a:cubicBezTo>
                  <a:pt x="354" y="0"/>
                  <a:pt x="0" y="355"/>
                  <a:pt x="0" y="798"/>
                </a:cubicBezTo>
                <a:cubicBezTo>
                  <a:pt x="0" y="1253"/>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moveTo>
                  <a:pt x="1106" y="1104"/>
                </a:moveTo>
                <a:cubicBezTo>
                  <a:pt x="382" y="1104"/>
                  <a:pt x="382" y="1104"/>
                  <a:pt x="382" y="1104"/>
                </a:cubicBezTo>
                <a:cubicBezTo>
                  <a:pt x="314" y="1104"/>
                  <a:pt x="260" y="1050"/>
                  <a:pt x="260" y="982"/>
                </a:cubicBezTo>
                <a:cubicBezTo>
                  <a:pt x="260" y="925"/>
                  <a:pt x="300" y="876"/>
                  <a:pt x="352" y="863"/>
                </a:cubicBezTo>
                <a:cubicBezTo>
                  <a:pt x="376" y="806"/>
                  <a:pt x="431" y="762"/>
                  <a:pt x="496" y="754"/>
                </a:cubicBezTo>
                <a:cubicBezTo>
                  <a:pt x="501" y="616"/>
                  <a:pt x="615" y="507"/>
                  <a:pt x="756" y="507"/>
                </a:cubicBezTo>
                <a:cubicBezTo>
                  <a:pt x="857" y="507"/>
                  <a:pt x="949" y="567"/>
                  <a:pt x="992" y="657"/>
                </a:cubicBezTo>
                <a:cubicBezTo>
                  <a:pt x="1025" y="638"/>
                  <a:pt x="1066" y="627"/>
                  <a:pt x="1106" y="627"/>
                </a:cubicBezTo>
                <a:cubicBezTo>
                  <a:pt x="1237" y="627"/>
                  <a:pt x="1345" y="735"/>
                  <a:pt x="1345" y="865"/>
                </a:cubicBezTo>
                <a:cubicBezTo>
                  <a:pt x="1345" y="998"/>
                  <a:pt x="1237" y="1104"/>
                  <a:pt x="1106" y="1104"/>
                </a:cubicBezTo>
                <a:close/>
                <a:moveTo>
                  <a:pt x="382" y="944"/>
                </a:moveTo>
                <a:cubicBezTo>
                  <a:pt x="360" y="944"/>
                  <a:pt x="344" y="963"/>
                  <a:pt x="344" y="982"/>
                </a:cubicBezTo>
                <a:cubicBezTo>
                  <a:pt x="344" y="1004"/>
                  <a:pt x="360" y="1020"/>
                  <a:pt x="382" y="1020"/>
                </a:cubicBezTo>
                <a:cubicBezTo>
                  <a:pt x="1106" y="1020"/>
                  <a:pt x="1106" y="1020"/>
                  <a:pt x="1106" y="1020"/>
                </a:cubicBezTo>
                <a:cubicBezTo>
                  <a:pt x="1191" y="1020"/>
                  <a:pt x="1261" y="952"/>
                  <a:pt x="1261" y="865"/>
                </a:cubicBezTo>
                <a:cubicBezTo>
                  <a:pt x="1261" y="781"/>
                  <a:pt x="1191" y="711"/>
                  <a:pt x="1106" y="711"/>
                </a:cubicBezTo>
                <a:cubicBezTo>
                  <a:pt x="1066" y="711"/>
                  <a:pt x="1028" y="727"/>
                  <a:pt x="998" y="754"/>
                </a:cubicBezTo>
                <a:cubicBezTo>
                  <a:pt x="944" y="806"/>
                  <a:pt x="944" y="806"/>
                  <a:pt x="944" y="806"/>
                </a:cubicBezTo>
                <a:cubicBezTo>
                  <a:pt x="927" y="733"/>
                  <a:pt x="927" y="733"/>
                  <a:pt x="927" y="733"/>
                </a:cubicBezTo>
                <a:cubicBezTo>
                  <a:pt x="911" y="651"/>
                  <a:pt x="840" y="592"/>
                  <a:pt x="756" y="592"/>
                </a:cubicBezTo>
                <a:cubicBezTo>
                  <a:pt x="659" y="592"/>
                  <a:pt x="580" y="670"/>
                  <a:pt x="580" y="768"/>
                </a:cubicBezTo>
                <a:cubicBezTo>
                  <a:pt x="580" y="776"/>
                  <a:pt x="580" y="784"/>
                  <a:pt x="580" y="792"/>
                </a:cubicBezTo>
                <a:cubicBezTo>
                  <a:pt x="588" y="849"/>
                  <a:pt x="588" y="849"/>
                  <a:pt x="588" y="849"/>
                </a:cubicBezTo>
                <a:cubicBezTo>
                  <a:pt x="531" y="838"/>
                  <a:pt x="531" y="838"/>
                  <a:pt x="531" y="838"/>
                </a:cubicBezTo>
                <a:cubicBezTo>
                  <a:pt x="526" y="838"/>
                  <a:pt x="520" y="838"/>
                  <a:pt x="515" y="838"/>
                </a:cubicBezTo>
                <a:cubicBezTo>
                  <a:pt x="471" y="838"/>
                  <a:pt x="436" y="868"/>
                  <a:pt x="425" y="912"/>
                </a:cubicBezTo>
                <a:cubicBezTo>
                  <a:pt x="420" y="947"/>
                  <a:pt x="420" y="947"/>
                  <a:pt x="420" y="947"/>
                </a:cubicBezTo>
                <a:cubicBezTo>
                  <a:pt x="384" y="944"/>
                  <a:pt x="384" y="944"/>
                  <a:pt x="384" y="944"/>
                </a:cubicBezTo>
                <a:cubicBezTo>
                  <a:pt x="382" y="944"/>
                  <a:pt x="382" y="944"/>
                  <a:pt x="382" y="94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7"/>
          <p:cNvSpPr>
            <a:spLocks noEditPoints="1"/>
          </p:cNvSpPr>
          <p:nvPr/>
        </p:nvSpPr>
        <p:spPr bwMode="black">
          <a:xfrm>
            <a:off x="1917922" y="5069937"/>
            <a:ext cx="365248" cy="344610"/>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Tree>
    <p:extLst>
      <p:ext uri="{BB962C8B-B14F-4D97-AF65-F5344CB8AC3E}">
        <p14:creationId xmlns:p14="http://schemas.microsoft.com/office/powerpoint/2010/main" val="10789926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Web – Cross Platform</a:t>
            </a:r>
            <a:endParaRPr lang="en-US" dirty="0"/>
          </a:p>
        </p:txBody>
      </p:sp>
      <p:sp>
        <p:nvSpPr>
          <p:cNvPr id="4" name="Rectangle 3"/>
          <p:cNvSpPr/>
          <p:nvPr/>
        </p:nvSpPr>
        <p:spPr>
          <a:xfrm>
            <a:off x="2813535" y="3493532"/>
            <a:ext cx="1272721" cy="523220"/>
          </a:xfrm>
          <a:prstGeom prst="rect">
            <a:avLst/>
          </a:prstGeom>
        </p:spPr>
        <p:txBody>
          <a:bodyPr wrap="none">
            <a:spAutoFit/>
          </a:bodyPr>
          <a:lstStyle/>
          <a:p>
            <a:r>
              <a:rPr lang="en-US" sz="2800" dirty="0" smtClean="0">
                <a:solidFill>
                  <a:srgbClr val="FFFFFF"/>
                </a:solidFill>
              </a:rPr>
              <a:t>Editors</a:t>
            </a:r>
          </a:p>
        </p:txBody>
      </p:sp>
      <p:sp>
        <p:nvSpPr>
          <p:cNvPr id="5" name="Content Placeholder 2"/>
          <p:cNvSpPr>
            <a:spLocks noGrp="1"/>
          </p:cNvSpPr>
          <p:nvPr>
            <p:ph type="body" sz="quarter" idx="4294967295"/>
          </p:nvPr>
        </p:nvSpPr>
        <p:spPr>
          <a:xfrm>
            <a:off x="2820781" y="3984913"/>
            <a:ext cx="7685500" cy="923330"/>
          </a:xfrm>
          <a:prstGeom prst="rect">
            <a:avLst/>
          </a:prstGeom>
        </p:spPr>
        <p:txBody>
          <a:bodyPr/>
          <a:lstStyle/>
          <a:p>
            <a:r>
              <a:rPr lang="en-US" sz="2400" dirty="0" smtClean="0">
                <a:latin typeface="+mn-lt"/>
              </a:rPr>
              <a:t>Visual Studio, Text, Cloud editors</a:t>
            </a:r>
          </a:p>
          <a:p>
            <a:r>
              <a:rPr lang="en-US" sz="2400" dirty="0" smtClean="0">
                <a:latin typeface="+mn-lt"/>
              </a:rPr>
              <a:t>No editors (command line)</a:t>
            </a:r>
          </a:p>
        </p:txBody>
      </p:sp>
      <p:sp>
        <p:nvSpPr>
          <p:cNvPr id="9" name="Rectangle 8"/>
          <p:cNvSpPr/>
          <p:nvPr/>
        </p:nvSpPr>
        <p:spPr>
          <a:xfrm>
            <a:off x="2813535" y="5080145"/>
            <a:ext cx="5259838" cy="523220"/>
          </a:xfrm>
          <a:prstGeom prst="rect">
            <a:avLst/>
          </a:prstGeom>
        </p:spPr>
        <p:txBody>
          <a:bodyPr wrap="none">
            <a:spAutoFit/>
          </a:bodyPr>
          <a:lstStyle/>
          <a:p>
            <a:r>
              <a:rPr lang="en-US" sz="2800" dirty="0" smtClean="0">
                <a:solidFill>
                  <a:srgbClr val="FFFFFF"/>
                </a:solidFill>
              </a:rPr>
              <a:t>Open Source with Contributions</a:t>
            </a:r>
          </a:p>
        </p:txBody>
      </p:sp>
      <p:sp>
        <p:nvSpPr>
          <p:cNvPr id="12" name="Oval 11"/>
          <p:cNvSpPr/>
          <p:nvPr/>
        </p:nvSpPr>
        <p:spPr bwMode="auto">
          <a:xfrm>
            <a:off x="2203935" y="500969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a:xfrm>
            <a:off x="2820781" y="1958062"/>
            <a:ext cx="1511952" cy="523220"/>
          </a:xfrm>
          <a:prstGeom prst="rect">
            <a:avLst/>
          </a:prstGeom>
        </p:spPr>
        <p:txBody>
          <a:bodyPr wrap="none">
            <a:spAutoFit/>
          </a:bodyPr>
          <a:lstStyle/>
          <a:p>
            <a:r>
              <a:rPr lang="en-US" sz="2800" dirty="0" smtClean="0">
                <a:solidFill>
                  <a:srgbClr val="FFFFFF"/>
                </a:solidFill>
              </a:rPr>
              <a:t>Runtime</a:t>
            </a:r>
          </a:p>
        </p:txBody>
      </p:sp>
      <p:sp>
        <p:nvSpPr>
          <p:cNvPr id="14" name="Oval 13"/>
          <p:cNvSpPr/>
          <p:nvPr/>
        </p:nvSpPr>
        <p:spPr bwMode="auto">
          <a:xfrm>
            <a:off x="2199148" y="339055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p:nvSpPr>
        <p:spPr bwMode="auto">
          <a:xfrm>
            <a:off x="2211181" y="1874910"/>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Content Placeholder 2"/>
          <p:cNvSpPr>
            <a:spLocks noGrp="1"/>
          </p:cNvSpPr>
          <p:nvPr>
            <p:ph type="body" sz="quarter" idx="4294967295"/>
          </p:nvPr>
        </p:nvSpPr>
        <p:spPr>
          <a:xfrm>
            <a:off x="2784860" y="2520813"/>
            <a:ext cx="7685500" cy="517065"/>
          </a:xfrm>
          <a:prstGeom prst="rect">
            <a:avLst/>
          </a:prstGeom>
        </p:spPr>
        <p:txBody>
          <a:bodyPr/>
          <a:lstStyle/>
          <a:p>
            <a:r>
              <a:rPr lang="en-US" sz="2400" dirty="0" smtClean="0">
                <a:latin typeface="+mn-lt"/>
              </a:rPr>
              <a:t>Windows, Mac, Linux</a:t>
            </a:r>
          </a:p>
        </p:txBody>
      </p:sp>
      <p:pic>
        <p:nvPicPr>
          <p:cNvPr id="23" name="Picture 6" descr="C:\temp\WinAzure_rgb_Wht_S.png"/>
          <p:cNvPicPr>
            <a:picLocks noChangeAspect="1" noChangeArrowheads="1"/>
          </p:cNvPicPr>
          <p:nvPr/>
        </p:nvPicPr>
        <p:blipFill rotWithShape="1">
          <a:blip r:embed="rId3">
            <a:extLst>
              <a:ext uri="{28A0092B-C50C-407E-A947-70E740481C1C}">
                <a14:useLocalDpi xmlns:a14="http://schemas.microsoft.com/office/drawing/2010/main" val="0"/>
              </a:ext>
            </a:extLst>
          </a:blip>
          <a:srcRect l="3371" t="15460" r="80628" b="15496"/>
          <a:stretch/>
        </p:blipFill>
        <p:spPr bwMode="auto">
          <a:xfrm>
            <a:off x="2404459" y="1943117"/>
            <a:ext cx="210181" cy="2174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http://files.softicons.com/download/system-icons/windows-8-metro-icons-by-dakirby309/png/512x512/Folders%20&amp;%20OS/Linux.pn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520482" y="2147586"/>
            <a:ext cx="242063" cy="24206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a:grpSpLocks noChangeAspect="1"/>
          </p:cNvGrpSpPr>
          <p:nvPr/>
        </p:nvGrpSpPr>
        <p:grpSpPr bwMode="auto">
          <a:xfrm>
            <a:off x="2314492" y="2130536"/>
            <a:ext cx="197134" cy="235237"/>
            <a:chOff x="3485" y="1766"/>
            <a:chExt cx="745" cy="889"/>
          </a:xfrm>
        </p:grpSpPr>
        <p:sp>
          <p:nvSpPr>
            <p:cNvPr id="27" name="Freeform 26"/>
            <p:cNvSpPr>
              <a:spLocks/>
            </p:cNvSpPr>
            <p:nvPr/>
          </p:nvSpPr>
          <p:spPr bwMode="auto">
            <a:xfrm>
              <a:off x="3485" y="2008"/>
              <a:ext cx="745" cy="647"/>
            </a:xfrm>
            <a:custGeom>
              <a:avLst/>
              <a:gdLst>
                <a:gd name="T0" fmla="*/ 296 w 296"/>
                <a:gd name="T1" fmla="*/ 167 h 256"/>
                <a:gd name="T2" fmla="*/ 274 w 296"/>
                <a:gd name="T3" fmla="*/ 207 h 256"/>
                <a:gd name="T4" fmla="*/ 216 w 296"/>
                <a:gd name="T5" fmla="*/ 256 h 256"/>
                <a:gd name="T6" fmla="*/ 159 w 296"/>
                <a:gd name="T7" fmla="*/ 242 h 256"/>
                <a:gd name="T8" fmla="*/ 101 w 296"/>
                <a:gd name="T9" fmla="*/ 256 h 256"/>
                <a:gd name="T10" fmla="*/ 44 w 296"/>
                <a:gd name="T11" fmla="*/ 210 h 256"/>
                <a:gd name="T12" fmla="*/ 24 w 296"/>
                <a:gd name="T13" fmla="*/ 42 h 256"/>
                <a:gd name="T14" fmla="*/ 94 w 296"/>
                <a:gd name="T15" fmla="*/ 0 h 256"/>
                <a:gd name="T16" fmla="*/ 158 w 296"/>
                <a:gd name="T17" fmla="*/ 15 h 256"/>
                <a:gd name="T18" fmla="*/ 222 w 296"/>
                <a:gd name="T19" fmla="*/ 0 h 256"/>
                <a:gd name="T20" fmla="*/ 286 w 296"/>
                <a:gd name="T21" fmla="*/ 34 h 256"/>
                <a:gd name="T22" fmla="*/ 296 w 296"/>
                <a:gd name="T23" fmla="*/ 16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56">
                  <a:moveTo>
                    <a:pt x="296" y="167"/>
                  </a:moveTo>
                  <a:cubicBezTo>
                    <a:pt x="288" y="184"/>
                    <a:pt x="284" y="192"/>
                    <a:pt x="274" y="207"/>
                  </a:cubicBezTo>
                  <a:cubicBezTo>
                    <a:pt x="260" y="229"/>
                    <a:pt x="240" y="255"/>
                    <a:pt x="216" y="256"/>
                  </a:cubicBezTo>
                  <a:cubicBezTo>
                    <a:pt x="194" y="256"/>
                    <a:pt x="188" y="241"/>
                    <a:pt x="159" y="242"/>
                  </a:cubicBezTo>
                  <a:cubicBezTo>
                    <a:pt x="129" y="242"/>
                    <a:pt x="123" y="256"/>
                    <a:pt x="101" y="256"/>
                  </a:cubicBezTo>
                  <a:cubicBezTo>
                    <a:pt x="76" y="255"/>
                    <a:pt x="58" y="231"/>
                    <a:pt x="44" y="210"/>
                  </a:cubicBezTo>
                  <a:cubicBezTo>
                    <a:pt x="4" y="150"/>
                    <a:pt x="0" y="80"/>
                    <a:pt x="24" y="42"/>
                  </a:cubicBezTo>
                  <a:cubicBezTo>
                    <a:pt x="42" y="16"/>
                    <a:pt x="69" y="0"/>
                    <a:pt x="94" y="0"/>
                  </a:cubicBezTo>
                  <a:cubicBezTo>
                    <a:pt x="120" y="0"/>
                    <a:pt x="137" y="15"/>
                    <a:pt x="158" y="15"/>
                  </a:cubicBezTo>
                  <a:cubicBezTo>
                    <a:pt x="179" y="15"/>
                    <a:pt x="192" y="0"/>
                    <a:pt x="222" y="0"/>
                  </a:cubicBezTo>
                  <a:cubicBezTo>
                    <a:pt x="245" y="0"/>
                    <a:pt x="269" y="13"/>
                    <a:pt x="286" y="34"/>
                  </a:cubicBezTo>
                  <a:cubicBezTo>
                    <a:pt x="230" y="65"/>
                    <a:pt x="239" y="145"/>
                    <a:pt x="296" y="16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kern="0" smtClean="0">
                <a:solidFill>
                  <a:srgbClr val="000000"/>
                </a:solidFill>
              </a:endParaRPr>
            </a:p>
          </p:txBody>
        </p:sp>
        <p:sp>
          <p:nvSpPr>
            <p:cNvPr id="28" name="Freeform 27"/>
            <p:cNvSpPr>
              <a:spLocks/>
            </p:cNvSpPr>
            <p:nvPr/>
          </p:nvSpPr>
          <p:spPr bwMode="auto">
            <a:xfrm>
              <a:off x="3825" y="1766"/>
              <a:ext cx="175" cy="191"/>
            </a:xfrm>
            <a:custGeom>
              <a:avLst/>
              <a:gdLst>
                <a:gd name="T0" fmla="*/ 55 w 74"/>
                <a:gd name="T1" fmla="*/ 54 h 81"/>
                <a:gd name="T2" fmla="*/ 71 w 74"/>
                <a:gd name="T3" fmla="*/ 0 h 81"/>
                <a:gd name="T4" fmla="*/ 20 w 74"/>
                <a:gd name="T5" fmla="*/ 28 h 81"/>
                <a:gd name="T6" fmla="*/ 4 w 74"/>
                <a:gd name="T7" fmla="*/ 81 h 81"/>
                <a:gd name="T8" fmla="*/ 55 w 74"/>
                <a:gd name="T9" fmla="*/ 54 h 81"/>
              </a:gdLst>
              <a:ahLst/>
              <a:cxnLst>
                <a:cxn ang="0">
                  <a:pos x="T0" y="T1"/>
                </a:cxn>
                <a:cxn ang="0">
                  <a:pos x="T2" y="T3"/>
                </a:cxn>
                <a:cxn ang="0">
                  <a:pos x="T4" y="T5"/>
                </a:cxn>
                <a:cxn ang="0">
                  <a:pos x="T6" y="T7"/>
                </a:cxn>
                <a:cxn ang="0">
                  <a:pos x="T8" y="T9"/>
                </a:cxn>
              </a:cxnLst>
              <a:rect l="0" t="0" r="r" b="b"/>
              <a:pathLst>
                <a:path w="74" h="81">
                  <a:moveTo>
                    <a:pt x="55" y="54"/>
                  </a:moveTo>
                  <a:cubicBezTo>
                    <a:pt x="66" y="40"/>
                    <a:pt x="74" y="21"/>
                    <a:pt x="71" y="0"/>
                  </a:cubicBezTo>
                  <a:cubicBezTo>
                    <a:pt x="54" y="2"/>
                    <a:pt x="33" y="13"/>
                    <a:pt x="20" y="28"/>
                  </a:cubicBezTo>
                  <a:cubicBezTo>
                    <a:pt x="9" y="41"/>
                    <a:pt x="0" y="61"/>
                    <a:pt x="4" y="81"/>
                  </a:cubicBezTo>
                  <a:cubicBezTo>
                    <a:pt x="23" y="81"/>
                    <a:pt x="44" y="70"/>
                    <a:pt x="55" y="54"/>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kern="0" smtClean="0">
                <a:solidFill>
                  <a:srgbClr val="000000"/>
                </a:solidFill>
              </a:endParaRPr>
            </a:p>
          </p:txBody>
        </p:sp>
      </p:grpSp>
      <p:sp>
        <p:nvSpPr>
          <p:cNvPr id="29" name="Freeform 110"/>
          <p:cNvSpPr>
            <a:spLocks noEditPoints="1"/>
          </p:cNvSpPr>
          <p:nvPr/>
        </p:nvSpPr>
        <p:spPr bwMode="black">
          <a:xfrm>
            <a:off x="2413059" y="3555351"/>
            <a:ext cx="255468" cy="257688"/>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 name="Rectangle 2"/>
          <p:cNvSpPr/>
          <p:nvPr/>
        </p:nvSpPr>
        <p:spPr>
          <a:xfrm>
            <a:off x="2237665" y="5131742"/>
            <a:ext cx="606256" cy="369332"/>
          </a:xfrm>
          <a:prstGeom prst="rect">
            <a:avLst/>
          </a:prstGeom>
        </p:spPr>
        <p:txBody>
          <a:bodyPr wrap="none">
            <a:spAutoFit/>
          </a:bodyPr>
          <a:lstStyle/>
          <a:p>
            <a:r>
              <a:rPr lang="en-US" dirty="0" smtClean="0">
                <a:solidFill>
                  <a:srgbClr val="FFFFFF"/>
                </a:solidFill>
              </a:rPr>
              <a:t>OSS</a:t>
            </a:r>
            <a:endParaRPr lang="en-US" dirty="0">
              <a:solidFill>
                <a:srgbClr val="FFFFFF"/>
              </a:solidFill>
            </a:endParaRPr>
          </a:p>
        </p:txBody>
      </p:sp>
    </p:spTree>
    <p:extLst>
      <p:ext uri="{BB962C8B-B14F-4D97-AF65-F5344CB8AC3E}">
        <p14:creationId xmlns:p14="http://schemas.microsoft.com/office/powerpoint/2010/main" val="412651585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a:t>
            </a:r>
            <a:r>
              <a:rPr lang="en-US" dirty="0" err="1" smtClean="0"/>
              <a:t>vNext</a:t>
            </a:r>
            <a:r>
              <a:rPr lang="en-US" dirty="0" smtClean="0"/>
              <a:t> - Summary</a:t>
            </a:r>
            <a:endParaRPr lang="en-US" dirty="0"/>
          </a:p>
        </p:txBody>
      </p:sp>
      <p:graphicFrame>
        <p:nvGraphicFramePr>
          <p:cNvPr id="4" name="Table 3"/>
          <p:cNvGraphicFramePr>
            <a:graphicFrameLocks noGrp="1"/>
          </p:cNvGraphicFramePr>
          <p:nvPr>
            <p:extLst/>
          </p:nvPr>
        </p:nvGraphicFramePr>
        <p:xfrm>
          <a:off x="577949" y="2603120"/>
          <a:ext cx="11373923" cy="3403998"/>
        </p:xfrm>
        <a:graphic>
          <a:graphicData uri="http://schemas.openxmlformats.org/drawingml/2006/table">
            <a:tbl>
              <a:tblPr firstRow="1" bandRow="1">
                <a:tableStyleId>{3B4B98B0-60AC-42C2-AFA5-B58CD77FA1E5}</a:tableStyleId>
              </a:tblPr>
              <a:tblGrid>
                <a:gridCol w="6148067"/>
                <a:gridCol w="1434548"/>
                <a:gridCol w="3791308"/>
              </a:tblGrid>
              <a:tr h="378222">
                <a:tc>
                  <a:txBody>
                    <a:bodyPr/>
                    <a:lstStyle/>
                    <a:p>
                      <a:pPr algn="ctr"/>
                      <a:r>
                        <a:rPr lang="en-US" sz="1800" dirty="0" smtClean="0"/>
                        <a:t>Feature</a:t>
                      </a:r>
                      <a:endParaRPr lang="en-US" sz="1800" dirty="0"/>
                    </a:p>
                  </a:txBody>
                  <a:tcPr marL="93260" marR="93260" marT="46630" marB="46630"/>
                </a:tc>
                <a:tc>
                  <a:txBody>
                    <a:bodyPr/>
                    <a:lstStyle/>
                    <a:p>
                      <a:pPr algn="ctr"/>
                      <a:r>
                        <a:rPr lang="en-US" sz="1800" dirty="0" smtClean="0"/>
                        <a:t>.NET </a:t>
                      </a:r>
                      <a:r>
                        <a:rPr lang="en-US" sz="1800" dirty="0" err="1" smtClean="0"/>
                        <a:t>vNext</a:t>
                      </a:r>
                      <a:endParaRPr lang="en-US" sz="1800" dirty="0"/>
                    </a:p>
                  </a:txBody>
                  <a:tcPr marL="93260" marR="93260" marT="46630" marB="46630"/>
                </a:tc>
                <a:tc>
                  <a:txBody>
                    <a:bodyPr/>
                    <a:lstStyle/>
                    <a:p>
                      <a:pPr algn="ctr"/>
                      <a:r>
                        <a:rPr lang="en-US" sz="1800" dirty="0" smtClean="0"/>
                        <a:t>.NET </a:t>
                      </a:r>
                      <a:r>
                        <a:rPr lang="en-US" sz="1800" dirty="0" err="1" smtClean="0"/>
                        <a:t>vNext</a:t>
                      </a:r>
                      <a:r>
                        <a:rPr lang="en-US" sz="1800" dirty="0" smtClean="0"/>
                        <a:t> (Cloud Optimized)</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Cloud Ready</a:t>
                      </a:r>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Modular</a:t>
                      </a:r>
                      <a:r>
                        <a:rPr lang="en-US" sz="1800" baseline="0" dirty="0" smtClean="0"/>
                        <a:t> Design</a:t>
                      </a:r>
                      <a:endParaRPr lang="en-US" sz="1800" dirty="0" smtClean="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r>
                        <a:rPr lang="en-US" sz="1800" dirty="0" smtClean="0"/>
                        <a:t>Dependency Injection</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r>
                        <a:rPr lang="en-US" sz="1800" dirty="0" smtClean="0"/>
                        <a:t>Consistent</a:t>
                      </a:r>
                      <a:r>
                        <a:rPr lang="en-US" sz="1800" baseline="0" dirty="0" smtClean="0"/>
                        <a:t> Tracing / Debugging</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r>
                        <a:rPr lang="en-US" sz="1800" dirty="0" smtClean="0"/>
                        <a:t>Faster Development (No</a:t>
                      </a:r>
                      <a:r>
                        <a:rPr lang="en-US" sz="1800" baseline="0" dirty="0" smtClean="0"/>
                        <a:t> Build Step)</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Open Source</a:t>
                      </a:r>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Full Side by Side</a:t>
                      </a:r>
                      <a:r>
                        <a:rPr lang="en-US" sz="1800" baseline="0" dirty="0" smtClean="0"/>
                        <a:t> (framework deployed inside application)</a:t>
                      </a:r>
                      <a:endParaRPr lang="en-US" sz="1800" dirty="0" smtClean="0"/>
                    </a:p>
                  </a:txBody>
                  <a:tcPr marL="93260" marR="93260" marT="46630" marB="46630"/>
                </a:tc>
                <a:tc>
                  <a:txBody>
                    <a:bodyPr/>
                    <a:lstStyle/>
                    <a:p>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Fast startup, Low</a:t>
                      </a:r>
                      <a:r>
                        <a:rPr lang="en-US" sz="1800" baseline="0" dirty="0" smtClean="0"/>
                        <a:t> memory / High throughput (best of class)</a:t>
                      </a:r>
                      <a:endParaRPr lang="en-US" sz="1800" dirty="0" smtClean="0"/>
                    </a:p>
                  </a:txBody>
                  <a:tcPr marL="93260" marR="93260" marT="46630" marB="46630"/>
                </a:tc>
                <a:tc>
                  <a:txBody>
                    <a:bodyPr/>
                    <a:lstStyle/>
                    <a:p>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bl>
          </a:graphicData>
        </a:graphic>
      </p:graphicFrame>
      <p:sp>
        <p:nvSpPr>
          <p:cNvPr id="3" name="TextBox 2"/>
          <p:cNvSpPr txBox="1"/>
          <p:nvPr/>
        </p:nvSpPr>
        <p:spPr>
          <a:xfrm>
            <a:off x="464821" y="1744662"/>
            <a:ext cx="11507688" cy="849463"/>
          </a:xfrm>
          <a:prstGeom prst="rect">
            <a:avLst/>
          </a:prstGeom>
          <a:noFill/>
        </p:spPr>
        <p:txBody>
          <a:bodyPr wrap="square" lIns="182880" tIns="146304" rIns="182880" bIns="146304" rtlCol="0">
            <a:spAutoFit/>
          </a:bodyPr>
          <a:lstStyle/>
          <a:p>
            <a:r>
              <a:rPr lang="en-US" sz="3600" dirty="0">
                <a:solidFill>
                  <a:srgbClr val="FFFFFF"/>
                </a:solidFill>
              </a:rPr>
              <a:t>MVC, Web API, Web Pages 6, </a:t>
            </a:r>
            <a:r>
              <a:rPr lang="en-US" sz="3600" dirty="0" err="1">
                <a:solidFill>
                  <a:srgbClr val="FFFFFF"/>
                </a:solidFill>
              </a:rPr>
              <a:t>SignalR</a:t>
            </a:r>
            <a:r>
              <a:rPr lang="en-US" sz="3600" dirty="0">
                <a:solidFill>
                  <a:srgbClr val="FFFFFF"/>
                </a:solidFill>
              </a:rPr>
              <a:t> 3, EF 7</a:t>
            </a:r>
          </a:p>
        </p:txBody>
      </p:sp>
    </p:spTree>
    <p:extLst>
      <p:ext uri="{BB962C8B-B14F-4D97-AF65-F5344CB8AC3E}">
        <p14:creationId xmlns:p14="http://schemas.microsoft.com/office/powerpoint/2010/main" val="76985278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a:t>
            </a:r>
            <a:r>
              <a:rPr lang="en-US" dirty="0" err="1" smtClean="0"/>
              <a:t>vNext</a:t>
            </a:r>
            <a:r>
              <a:rPr lang="en-US" dirty="0" smtClean="0"/>
              <a:t> - Compatibility</a:t>
            </a:r>
            <a:endParaRPr lang="en-US" dirty="0"/>
          </a:p>
        </p:txBody>
      </p:sp>
      <p:sp>
        <p:nvSpPr>
          <p:cNvPr id="3" name="Text Placeholder 2"/>
          <p:cNvSpPr>
            <a:spLocks noGrp="1"/>
          </p:cNvSpPr>
          <p:nvPr>
            <p:ph type="body" sz="quarter" idx="10"/>
          </p:nvPr>
        </p:nvSpPr>
        <p:spPr>
          <a:xfrm>
            <a:off x="385533" y="1287462"/>
            <a:ext cx="11375536" cy="6180153"/>
          </a:xfrm>
        </p:spPr>
        <p:txBody>
          <a:bodyPr/>
          <a:lstStyle/>
          <a:p>
            <a:r>
              <a:rPr lang="en-US" sz="3200" dirty="0" smtClean="0"/>
              <a:t>Web Forms, MVC 5, Web API 2, Web Pages 3, </a:t>
            </a:r>
            <a:r>
              <a:rPr lang="en-US" sz="3200" dirty="0" err="1" smtClean="0"/>
              <a:t>SignalR</a:t>
            </a:r>
            <a:r>
              <a:rPr lang="en-US" sz="3200" dirty="0" smtClean="0"/>
              <a:t> 2, EF 6</a:t>
            </a:r>
          </a:p>
          <a:p>
            <a:pPr lvl="1"/>
            <a:r>
              <a:rPr lang="en-US" dirty="0" smtClean="0"/>
              <a:t>Fully supported on .NET </a:t>
            </a:r>
            <a:r>
              <a:rPr lang="en-US" dirty="0" err="1" smtClean="0"/>
              <a:t>vNext</a:t>
            </a:r>
            <a:endParaRPr lang="en-US" dirty="0" smtClean="0"/>
          </a:p>
          <a:p>
            <a:pPr marL="342900" lvl="1" indent="0">
              <a:buNone/>
            </a:pPr>
            <a:r>
              <a:rPr lang="en-US" dirty="0" smtClean="0"/>
              <a:t> </a:t>
            </a:r>
          </a:p>
          <a:p>
            <a:r>
              <a:rPr lang="en-US" sz="3200" dirty="0" smtClean="0"/>
              <a:t>MVC, Web API, Web Pages 6, </a:t>
            </a:r>
            <a:r>
              <a:rPr lang="en-US" sz="3200" dirty="0" err="1" smtClean="0"/>
              <a:t>SignalR</a:t>
            </a:r>
            <a:r>
              <a:rPr lang="en-US" sz="3200" dirty="0" smtClean="0"/>
              <a:t> 3, EF 7</a:t>
            </a:r>
          </a:p>
          <a:p>
            <a:pPr lvl="1"/>
            <a:r>
              <a:rPr lang="en-US" dirty="0" smtClean="0"/>
              <a:t>Breaking changes:</a:t>
            </a:r>
          </a:p>
          <a:p>
            <a:pPr lvl="2"/>
            <a:r>
              <a:rPr lang="en-US" dirty="0" smtClean="0"/>
              <a:t>New project system</a:t>
            </a:r>
          </a:p>
          <a:p>
            <a:pPr lvl="2"/>
            <a:r>
              <a:rPr lang="en-US" dirty="0" smtClean="0"/>
              <a:t>New configuration system</a:t>
            </a:r>
          </a:p>
          <a:p>
            <a:pPr lvl="2"/>
            <a:r>
              <a:rPr lang="en-US" dirty="0" smtClean="0"/>
              <a:t>MVC </a:t>
            </a:r>
            <a:r>
              <a:rPr lang="en-US" dirty="0"/>
              <a:t>/ Web </a:t>
            </a:r>
            <a:r>
              <a:rPr lang="en-US" dirty="0" smtClean="0"/>
              <a:t>API / Web Pages </a:t>
            </a:r>
            <a:r>
              <a:rPr lang="en-US" dirty="0"/>
              <a:t>merge </a:t>
            </a:r>
            <a:endParaRPr lang="en-US" dirty="0" smtClean="0"/>
          </a:p>
          <a:p>
            <a:pPr lvl="2"/>
            <a:r>
              <a:rPr lang="en-US" dirty="0"/>
              <a:t>No </a:t>
            </a:r>
            <a:r>
              <a:rPr lang="en-US" dirty="0" err="1"/>
              <a:t>System.Web</a:t>
            </a:r>
            <a:r>
              <a:rPr lang="en-US" dirty="0"/>
              <a:t>, </a:t>
            </a:r>
            <a:r>
              <a:rPr lang="en-US" dirty="0" smtClean="0"/>
              <a:t>new </a:t>
            </a:r>
            <a:r>
              <a:rPr lang="en-US" dirty="0"/>
              <a:t>lightweight </a:t>
            </a:r>
            <a:r>
              <a:rPr lang="en-US" dirty="0" err="1"/>
              <a:t>HttpContext</a:t>
            </a:r>
            <a:r>
              <a:rPr lang="en-US" dirty="0"/>
              <a:t> (not </a:t>
            </a:r>
            <a:r>
              <a:rPr lang="en-US" dirty="0" err="1" smtClean="0"/>
              <a:t>System.Net.Http</a:t>
            </a:r>
            <a:r>
              <a:rPr lang="en-US" dirty="0"/>
              <a:t>)</a:t>
            </a:r>
            <a:endParaRPr lang="en-US" dirty="0" smtClean="0"/>
          </a:p>
          <a:p>
            <a:r>
              <a:rPr lang="en-US" sz="3200" dirty="0" smtClean="0"/>
              <a:t>.NET </a:t>
            </a:r>
            <a:r>
              <a:rPr lang="en-US" sz="3200" dirty="0" err="1" smtClean="0"/>
              <a:t>vNext</a:t>
            </a:r>
            <a:r>
              <a:rPr lang="en-US" sz="3200" dirty="0" smtClean="0"/>
              <a:t> (Cloud Optimized)</a:t>
            </a:r>
          </a:p>
          <a:p>
            <a:pPr lvl="1"/>
            <a:r>
              <a:rPr lang="en-US" dirty="0" smtClean="0"/>
              <a:t>Subset of the .NET </a:t>
            </a:r>
            <a:r>
              <a:rPr lang="en-US" dirty="0" err="1" smtClean="0"/>
              <a:t>vNext</a:t>
            </a:r>
            <a:r>
              <a:rPr lang="en-US" dirty="0" smtClean="0"/>
              <a:t> Framework</a:t>
            </a:r>
          </a:p>
          <a:p>
            <a:pPr lvl="2"/>
            <a:r>
              <a:rPr lang="en-US" dirty="0" smtClean="0"/>
              <a:t>Things you depend on might not be available yet (images, </a:t>
            </a:r>
            <a:r>
              <a:rPr lang="en-US" dirty="0" err="1" smtClean="0"/>
              <a:t>etc</a:t>
            </a:r>
            <a:r>
              <a:rPr lang="en-US" dirty="0" smtClean="0"/>
              <a:t>)</a:t>
            </a:r>
          </a:p>
          <a:p>
            <a:pPr lvl="1"/>
            <a:endParaRPr lang="en-US" dirty="0" smtClean="0"/>
          </a:p>
          <a:p>
            <a:pPr lvl="1"/>
            <a:endParaRPr lang="en-US" dirty="0"/>
          </a:p>
        </p:txBody>
      </p:sp>
    </p:spTree>
    <p:extLst>
      <p:ext uri="{BB962C8B-B14F-4D97-AF65-F5344CB8AC3E}">
        <p14:creationId xmlns:p14="http://schemas.microsoft.com/office/powerpoint/2010/main" val="262434512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2050"/>
        </a:solidFill>
        <a:effectLst/>
      </p:bgPr>
    </p:bg>
    <p:spTree>
      <p:nvGrpSpPr>
        <p:cNvPr id="1" name=""/>
        <p:cNvGrpSpPr/>
        <p:nvPr/>
      </p:nvGrpSpPr>
      <p:grpSpPr>
        <a:xfrm>
          <a:off x="0" y="0"/>
          <a:ext cx="0" cy="0"/>
          <a:chOff x="0" y="0"/>
          <a:chExt cx="0" cy="0"/>
        </a:xfrm>
      </p:grpSpPr>
      <p:sp>
        <p:nvSpPr>
          <p:cNvPr id="4" name="Rectangle 3"/>
          <p:cNvSpPr/>
          <p:nvPr/>
        </p:nvSpPr>
        <p:spPr bwMode="auto">
          <a:xfrm>
            <a:off x="467184" y="1363662"/>
            <a:ext cx="10018254" cy="5257800"/>
          </a:xfrm>
          <a:prstGeom prst="rect">
            <a:avLst/>
          </a:prstGeom>
          <a:solidFill>
            <a:schemeClr val="tx1"/>
          </a:solidFill>
          <a:ln w="25400" cap="flat" cmpd="sng" algn="ctr">
            <a:noFill/>
            <a:prstDash val="solid"/>
            <a:headEnd type="none" w="med" len="med"/>
            <a:tailEnd type="none" w="med" len="med"/>
          </a:ln>
          <a:effectLst/>
        </p:spPr>
        <p:txBody>
          <a:bodyPr vert="horz" wrap="square" lIns="186521" tIns="186521" rIns="91374" bIns="73099" numCol="1" rtlCol="0" anchor="t" anchorCtr="0" compatLnSpc="1">
            <a:prstTxWarp prst="textNoShape">
              <a:avLst/>
            </a:prstTxWarp>
          </a:bodyPr>
          <a:lstStyle/>
          <a:p>
            <a:pPr defTabSz="932289"/>
            <a:endParaRPr lang="en-US" dirty="0">
              <a:gradFill>
                <a:gsLst>
                  <a:gs pos="58716">
                    <a:srgbClr val="002050"/>
                  </a:gs>
                  <a:gs pos="37000">
                    <a:srgbClr val="002050"/>
                  </a:gs>
                </a:gsLst>
                <a:lin ang="5400000" scaled="1"/>
              </a:gradFill>
              <a:latin typeface="Segoe UI Light"/>
            </a:endParaRPr>
          </a:p>
        </p:txBody>
      </p:sp>
      <p:sp>
        <p:nvSpPr>
          <p:cNvPr id="31" name="Rectangle 30"/>
          <p:cNvSpPr/>
          <p:nvPr/>
        </p:nvSpPr>
        <p:spPr>
          <a:xfrm>
            <a:off x="559463" y="1514664"/>
            <a:ext cx="2262864" cy="939809"/>
          </a:xfrm>
          <a:prstGeom prst="rect">
            <a:avLst/>
          </a:prstGeom>
        </p:spPr>
        <p:txBody>
          <a:bodyPr wrap="none">
            <a:spAutoFit/>
          </a:bodyPr>
          <a:lstStyle/>
          <a:p>
            <a:pPr defTabSz="932289"/>
            <a:r>
              <a:rPr lang="en-US" sz="5507" spc="-102" dirty="0">
                <a:ln w="3175">
                  <a:noFill/>
                </a:ln>
                <a:gradFill>
                  <a:gsLst>
                    <a:gs pos="58716">
                      <a:srgbClr val="002050"/>
                    </a:gs>
                    <a:gs pos="37000">
                      <a:srgbClr val="002050"/>
                    </a:gs>
                  </a:gsLst>
                  <a:lin ang="5400000" scaled="1"/>
                </a:gradFill>
                <a:cs typeface="Segoe UI" pitchFamily="34" charset="0"/>
              </a:rPr>
              <a:t>.</a:t>
            </a:r>
            <a:r>
              <a:rPr lang="en-US" sz="5507" spc="-102" dirty="0" err="1">
                <a:ln w="3175">
                  <a:noFill/>
                </a:ln>
                <a:gradFill>
                  <a:gsLst>
                    <a:gs pos="58716">
                      <a:srgbClr val="002050"/>
                    </a:gs>
                    <a:gs pos="37000">
                      <a:srgbClr val="002050"/>
                    </a:gs>
                  </a:gsLst>
                  <a:lin ang="5400000" scaled="1"/>
                </a:gradFill>
                <a:cs typeface="Segoe UI" pitchFamily="34" charset="0"/>
              </a:rPr>
              <a:t>NET</a:t>
            </a:r>
            <a:r>
              <a:rPr lang="en-US" sz="2400" spc="-102" dirty="0" err="1">
                <a:ln w="3175">
                  <a:noFill/>
                </a:ln>
                <a:gradFill>
                  <a:gsLst>
                    <a:gs pos="58716">
                      <a:srgbClr val="002050"/>
                    </a:gs>
                    <a:gs pos="37000">
                      <a:srgbClr val="002050"/>
                    </a:gs>
                  </a:gsLst>
                  <a:lin ang="5400000" scaled="1"/>
                </a:gradFill>
                <a:cs typeface="Segoe UI" pitchFamily="34" charset="0"/>
              </a:rPr>
              <a:t>vNext</a:t>
            </a:r>
            <a:endParaRPr lang="en-US" dirty="0">
              <a:gradFill>
                <a:gsLst>
                  <a:gs pos="58716">
                    <a:srgbClr val="002050"/>
                  </a:gs>
                  <a:gs pos="37000">
                    <a:srgbClr val="002050"/>
                  </a:gs>
                </a:gsLst>
                <a:lin ang="5400000" scaled="1"/>
              </a:gradFill>
              <a:latin typeface="Segoe UI Light"/>
            </a:endParaRPr>
          </a:p>
        </p:txBody>
      </p:sp>
      <p:sp>
        <p:nvSpPr>
          <p:cNvPr id="6" name="Rectangle 5"/>
          <p:cNvSpPr/>
          <p:nvPr/>
        </p:nvSpPr>
        <p:spPr bwMode="auto">
          <a:xfrm>
            <a:off x="6637051" y="1529590"/>
            <a:ext cx="3724214" cy="3567872"/>
          </a:xfrm>
          <a:prstGeom prst="rect">
            <a:avLst/>
          </a:prstGeom>
          <a:solidFill>
            <a:srgbClr val="0072C6"/>
          </a:solidFill>
          <a:ln w="25400" cap="flat" cmpd="sng" algn="ctr">
            <a:noFill/>
            <a:prstDash val="solid"/>
            <a:headEnd type="none" w="med" len="med"/>
            <a:tailEnd type="none" w="med" len="med"/>
          </a:ln>
          <a:effectLst/>
        </p:spPr>
        <p:txBody>
          <a:bodyPr vert="horz" wrap="square" lIns="746083" tIns="279781" rIns="91423" bIns="0" numCol="1" rtlCol="0" anchor="t" anchorCtr="0" compatLnSpc="1">
            <a:prstTxWarp prst="textNoShape">
              <a:avLst/>
            </a:prstTxWarp>
          </a:bodyPr>
          <a:lstStyle/>
          <a:p>
            <a:pPr defTabSz="932289"/>
            <a:endParaRPr lang="en-US" sz="2856" dirty="0">
              <a:gradFill>
                <a:gsLst>
                  <a:gs pos="14679">
                    <a:srgbClr val="FFFFFF"/>
                  </a:gs>
                  <a:gs pos="38000">
                    <a:srgbClr val="FFFFFF"/>
                  </a:gs>
                </a:gsLst>
                <a:lin ang="5400000" scaled="1"/>
              </a:gradFill>
              <a:latin typeface="Segoe UI Light"/>
            </a:endParaRPr>
          </a:p>
        </p:txBody>
      </p:sp>
      <p:grpSp>
        <p:nvGrpSpPr>
          <p:cNvPr id="51" name="Group 50"/>
          <p:cNvGrpSpPr/>
          <p:nvPr/>
        </p:nvGrpSpPr>
        <p:grpSpPr>
          <a:xfrm>
            <a:off x="6791416" y="1686574"/>
            <a:ext cx="3617821" cy="759617"/>
            <a:chOff x="6791416" y="1686574"/>
            <a:chExt cx="3617821" cy="759617"/>
          </a:xfrm>
        </p:grpSpPr>
        <p:grpSp>
          <p:nvGrpSpPr>
            <p:cNvPr id="14" name="Group 13"/>
            <p:cNvGrpSpPr>
              <a:grpSpLocks noChangeAspect="1"/>
            </p:cNvGrpSpPr>
            <p:nvPr/>
          </p:nvGrpSpPr>
          <p:grpSpPr>
            <a:xfrm>
              <a:off x="6791416" y="1686574"/>
              <a:ext cx="762459" cy="759617"/>
              <a:chOff x="6340976" y="2940982"/>
              <a:chExt cx="1035346" cy="1031490"/>
            </a:xfrm>
          </p:grpSpPr>
          <p:sp>
            <p:nvSpPr>
              <p:cNvPr id="15" name="Oval 14"/>
              <p:cNvSpPr/>
              <p:nvPr/>
            </p:nvSpPr>
            <p:spPr bwMode="auto">
              <a:xfrm>
                <a:off x="6340976" y="2940982"/>
                <a:ext cx="1035346" cy="1031490"/>
              </a:xfrm>
              <a:prstGeom prst="ellipse">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14679">
                        <a:srgbClr val="FFFFFF"/>
                      </a:gs>
                      <a:gs pos="38000">
                        <a:srgbClr val="FFFFFF"/>
                      </a:gs>
                    </a:gsLst>
                    <a:lin ang="5400000" scaled="1"/>
                  </a:gradFill>
                </a:endParaRPr>
              </a:p>
            </p:txBody>
          </p:sp>
          <p:sp>
            <p:nvSpPr>
              <p:cNvPr id="16" name="Freeform 10"/>
              <p:cNvSpPr>
                <a:spLocks noEditPoints="1"/>
              </p:cNvSpPr>
              <p:nvPr/>
            </p:nvSpPr>
            <p:spPr bwMode="black">
              <a:xfrm>
                <a:off x="6485211" y="3086920"/>
                <a:ext cx="458318" cy="290283"/>
              </a:xfrm>
              <a:custGeom>
                <a:avLst/>
                <a:gdLst>
                  <a:gd name="T0" fmla="*/ 401 w 672"/>
                  <a:gd name="T1" fmla="*/ 114 h 402"/>
                  <a:gd name="T2" fmla="*/ 545 w 672"/>
                  <a:gd name="T3" fmla="*/ 258 h 402"/>
                  <a:gd name="T4" fmla="*/ 401 w 672"/>
                  <a:gd name="T5" fmla="*/ 402 h 402"/>
                  <a:gd name="T6" fmla="*/ 401 w 672"/>
                  <a:gd name="T7" fmla="*/ 402 h 402"/>
                  <a:gd name="T8" fmla="*/ 401 w 672"/>
                  <a:gd name="T9" fmla="*/ 402 h 402"/>
                  <a:gd name="T10" fmla="*/ 96 w 672"/>
                  <a:gd name="T11" fmla="*/ 402 h 402"/>
                  <a:gd name="T12" fmla="*/ 96 w 672"/>
                  <a:gd name="T13" fmla="*/ 402 h 402"/>
                  <a:gd name="T14" fmla="*/ 90 w 672"/>
                  <a:gd name="T15" fmla="*/ 402 h 402"/>
                  <a:gd name="T16" fmla="*/ 90 w 672"/>
                  <a:gd name="T17" fmla="*/ 402 h 402"/>
                  <a:gd name="T18" fmla="*/ 89 w 672"/>
                  <a:gd name="T19" fmla="*/ 402 h 402"/>
                  <a:gd name="T20" fmla="*/ 0 w 672"/>
                  <a:gd name="T21" fmla="*/ 314 h 402"/>
                  <a:gd name="T22" fmla="*/ 89 w 672"/>
                  <a:gd name="T23" fmla="*/ 225 h 402"/>
                  <a:gd name="T24" fmla="*/ 124 w 672"/>
                  <a:gd name="T25" fmla="*/ 233 h 402"/>
                  <a:gd name="T26" fmla="*/ 226 w 672"/>
                  <a:gd name="T27" fmla="*/ 171 h 402"/>
                  <a:gd name="T28" fmla="*/ 278 w 672"/>
                  <a:gd name="T29" fmla="*/ 184 h 402"/>
                  <a:gd name="T30" fmla="*/ 401 w 672"/>
                  <a:gd name="T31" fmla="*/ 114 h 402"/>
                  <a:gd name="T32" fmla="*/ 544 w 672"/>
                  <a:gd name="T33" fmla="*/ 0 h 402"/>
                  <a:gd name="T34" fmla="*/ 672 w 672"/>
                  <a:gd name="T35" fmla="*/ 128 h 402"/>
                  <a:gd name="T36" fmla="*/ 557 w 672"/>
                  <a:gd name="T37" fmla="*/ 255 h 402"/>
                  <a:gd name="T38" fmla="*/ 557 w 672"/>
                  <a:gd name="T39" fmla="*/ 253 h 402"/>
                  <a:gd name="T40" fmla="*/ 403 w 672"/>
                  <a:gd name="T41" fmla="*/ 100 h 402"/>
                  <a:gd name="T42" fmla="*/ 273 w 672"/>
                  <a:gd name="T43" fmla="*/ 171 h 402"/>
                  <a:gd name="T44" fmla="*/ 229 w 672"/>
                  <a:gd name="T45" fmla="*/ 159 h 402"/>
                  <a:gd name="T46" fmla="*/ 192 w 672"/>
                  <a:gd name="T47" fmla="*/ 168 h 402"/>
                  <a:gd name="T48" fmla="*/ 265 w 672"/>
                  <a:gd name="T49" fmla="*/ 104 h 402"/>
                  <a:gd name="T50" fmla="*/ 295 w 672"/>
                  <a:gd name="T51" fmla="*/ 111 h 402"/>
                  <a:gd name="T52" fmla="*/ 387 w 672"/>
                  <a:gd name="T53" fmla="*/ 53 h 402"/>
                  <a:gd name="T54" fmla="*/ 433 w 672"/>
                  <a:gd name="T55" fmla="*/ 65 h 402"/>
                  <a:gd name="T56" fmla="*/ 544 w 672"/>
                  <a:gd name="T57"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2" h="402">
                    <a:moveTo>
                      <a:pt x="401" y="114"/>
                    </a:moveTo>
                    <a:cubicBezTo>
                      <a:pt x="481" y="114"/>
                      <a:pt x="545" y="178"/>
                      <a:pt x="545" y="258"/>
                    </a:cubicBezTo>
                    <a:cubicBezTo>
                      <a:pt x="545" y="338"/>
                      <a:pt x="481" y="402"/>
                      <a:pt x="401" y="402"/>
                    </a:cubicBezTo>
                    <a:cubicBezTo>
                      <a:pt x="401" y="402"/>
                      <a:pt x="401" y="402"/>
                      <a:pt x="401" y="402"/>
                    </a:cubicBezTo>
                    <a:cubicBezTo>
                      <a:pt x="401" y="402"/>
                      <a:pt x="401" y="402"/>
                      <a:pt x="401" y="402"/>
                    </a:cubicBezTo>
                    <a:cubicBezTo>
                      <a:pt x="96" y="402"/>
                      <a:pt x="96" y="402"/>
                      <a:pt x="96" y="402"/>
                    </a:cubicBezTo>
                    <a:cubicBezTo>
                      <a:pt x="96" y="402"/>
                      <a:pt x="96" y="402"/>
                      <a:pt x="96" y="402"/>
                    </a:cubicBezTo>
                    <a:cubicBezTo>
                      <a:pt x="90" y="402"/>
                      <a:pt x="90" y="402"/>
                      <a:pt x="90" y="402"/>
                    </a:cubicBezTo>
                    <a:cubicBezTo>
                      <a:pt x="90" y="402"/>
                      <a:pt x="90" y="402"/>
                      <a:pt x="90" y="402"/>
                    </a:cubicBezTo>
                    <a:cubicBezTo>
                      <a:pt x="90" y="402"/>
                      <a:pt x="89" y="402"/>
                      <a:pt x="89" y="402"/>
                    </a:cubicBezTo>
                    <a:cubicBezTo>
                      <a:pt x="40" y="402"/>
                      <a:pt x="0" y="363"/>
                      <a:pt x="0" y="314"/>
                    </a:cubicBezTo>
                    <a:cubicBezTo>
                      <a:pt x="0" y="265"/>
                      <a:pt x="40" y="225"/>
                      <a:pt x="89" y="225"/>
                    </a:cubicBezTo>
                    <a:cubicBezTo>
                      <a:pt x="102" y="225"/>
                      <a:pt x="114" y="228"/>
                      <a:pt x="124" y="233"/>
                    </a:cubicBezTo>
                    <a:cubicBezTo>
                      <a:pt x="143" y="196"/>
                      <a:pt x="181" y="171"/>
                      <a:pt x="226" y="171"/>
                    </a:cubicBezTo>
                    <a:cubicBezTo>
                      <a:pt x="244" y="171"/>
                      <a:pt x="262" y="176"/>
                      <a:pt x="278" y="184"/>
                    </a:cubicBezTo>
                    <a:cubicBezTo>
                      <a:pt x="303" y="142"/>
                      <a:pt x="349" y="114"/>
                      <a:pt x="401" y="114"/>
                    </a:cubicBezTo>
                    <a:close/>
                    <a:moveTo>
                      <a:pt x="544" y="0"/>
                    </a:moveTo>
                    <a:cubicBezTo>
                      <a:pt x="615" y="0"/>
                      <a:pt x="672" y="57"/>
                      <a:pt x="672" y="128"/>
                    </a:cubicBezTo>
                    <a:cubicBezTo>
                      <a:pt x="672" y="194"/>
                      <a:pt x="622" y="249"/>
                      <a:pt x="557" y="255"/>
                    </a:cubicBezTo>
                    <a:cubicBezTo>
                      <a:pt x="557" y="253"/>
                      <a:pt x="557" y="253"/>
                      <a:pt x="557" y="253"/>
                    </a:cubicBezTo>
                    <a:cubicBezTo>
                      <a:pt x="557" y="168"/>
                      <a:pt x="488" y="100"/>
                      <a:pt x="403" y="100"/>
                    </a:cubicBezTo>
                    <a:cubicBezTo>
                      <a:pt x="348" y="100"/>
                      <a:pt x="300" y="128"/>
                      <a:pt x="273" y="171"/>
                    </a:cubicBezTo>
                    <a:cubicBezTo>
                      <a:pt x="260" y="163"/>
                      <a:pt x="245" y="159"/>
                      <a:pt x="229" y="159"/>
                    </a:cubicBezTo>
                    <a:cubicBezTo>
                      <a:pt x="216" y="159"/>
                      <a:pt x="203" y="162"/>
                      <a:pt x="192" y="168"/>
                    </a:cubicBezTo>
                    <a:cubicBezTo>
                      <a:pt x="196" y="132"/>
                      <a:pt x="227" y="104"/>
                      <a:pt x="265" y="104"/>
                    </a:cubicBezTo>
                    <a:cubicBezTo>
                      <a:pt x="275" y="104"/>
                      <a:pt x="286" y="106"/>
                      <a:pt x="295" y="111"/>
                    </a:cubicBezTo>
                    <a:cubicBezTo>
                      <a:pt x="311" y="77"/>
                      <a:pt x="346" y="53"/>
                      <a:pt x="387" y="53"/>
                    </a:cubicBezTo>
                    <a:cubicBezTo>
                      <a:pt x="403" y="53"/>
                      <a:pt x="419" y="57"/>
                      <a:pt x="433" y="65"/>
                    </a:cubicBezTo>
                    <a:cubicBezTo>
                      <a:pt x="455" y="26"/>
                      <a:pt x="496" y="0"/>
                      <a:pt x="5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757" tIns="36379" rIns="72757" bIns="36379" numCol="1" anchor="t" anchorCtr="0" compatLnSpc="1">
                <a:prstTxWarp prst="textNoShape">
                  <a:avLst/>
                </a:prstTxWarp>
              </a:bodyPr>
              <a:lstStyle/>
              <a:p>
                <a:pPr defTabSz="727562"/>
                <a:endParaRPr lang="en-US" sz="1432">
                  <a:gradFill>
                    <a:gsLst>
                      <a:gs pos="14679">
                        <a:srgbClr val="FFFFFF"/>
                      </a:gs>
                      <a:gs pos="38000">
                        <a:srgbClr val="FFFFFF"/>
                      </a:gs>
                    </a:gsLst>
                    <a:lin ang="5400000" scaled="1"/>
                  </a:gradFill>
                  <a:cs typeface="Segoe UI Light" pitchFamily="34" charset="0"/>
                </a:endParaRPr>
              </a:p>
            </p:txBody>
          </p:sp>
          <p:grpSp>
            <p:nvGrpSpPr>
              <p:cNvPr id="17" name="Group 16"/>
              <p:cNvGrpSpPr>
                <a:grpSpLocks noChangeAspect="1"/>
              </p:cNvGrpSpPr>
              <p:nvPr/>
            </p:nvGrpSpPr>
            <p:grpSpPr>
              <a:xfrm>
                <a:off x="6771594" y="3406595"/>
                <a:ext cx="400976" cy="420794"/>
                <a:chOff x="2870057" y="3971122"/>
                <a:chExt cx="478391" cy="502036"/>
              </a:xfrm>
            </p:grpSpPr>
            <p:pic>
              <p:nvPicPr>
                <p:cNvPr id="18" name="Picture 2" descr="\\MAGNUM\Projects\Microsoft\Cloud Power FY12\Design\Icons\PNGs\Server_2.png"/>
                <p:cNvPicPr>
                  <a:picLocks noChangeAspect="1" noChangeArrowheads="1"/>
                </p:cNvPicPr>
                <p:nvPr/>
              </p:nvPicPr>
              <p:blipFill rotWithShape="1">
                <a:blip r:embed="rId3" cstate="print">
                  <a:lum bright="100000"/>
                </a:blip>
                <a:srcRect l="23785" t="10057" r="26214" b="10776"/>
                <a:stretch/>
              </p:blipFill>
              <p:spPr bwMode="auto">
                <a:xfrm>
                  <a:off x="3077831" y="3979427"/>
                  <a:ext cx="270617" cy="428478"/>
                </a:xfrm>
                <a:prstGeom prst="rect">
                  <a:avLst/>
                </a:prstGeom>
                <a:noFill/>
              </p:spPr>
            </p:pic>
            <p:pic>
              <p:nvPicPr>
                <p:cNvPr id="19" name="Picture 2" descr="\\MAGNUM\Projects\Microsoft\Cloud Power FY12\Design\Icons\PNGs\Server_2.png"/>
                <p:cNvPicPr>
                  <a:picLocks noChangeAspect="1" noChangeArrowheads="1"/>
                </p:cNvPicPr>
                <p:nvPr/>
              </p:nvPicPr>
              <p:blipFill rotWithShape="1">
                <a:blip r:embed="rId3" cstate="print">
                  <a:lum bright="100000"/>
                </a:blip>
                <a:srcRect l="23785" t="10057" r="26214" b="10776"/>
                <a:stretch/>
              </p:blipFill>
              <p:spPr bwMode="auto">
                <a:xfrm>
                  <a:off x="2870057" y="3971122"/>
                  <a:ext cx="317075" cy="502036"/>
                </a:xfrm>
                <a:prstGeom prst="rect">
                  <a:avLst/>
                </a:prstGeom>
                <a:noFill/>
              </p:spPr>
            </p:pic>
          </p:grpSp>
        </p:grpSp>
        <p:sp>
          <p:nvSpPr>
            <p:cNvPr id="8" name="Rectangle 7"/>
            <p:cNvSpPr/>
            <p:nvPr/>
          </p:nvSpPr>
          <p:spPr>
            <a:xfrm>
              <a:off x="7591478" y="1754842"/>
              <a:ext cx="2817759" cy="523220"/>
            </a:xfrm>
            <a:prstGeom prst="rect">
              <a:avLst/>
            </a:prstGeom>
          </p:spPr>
          <p:txBody>
            <a:bodyPr wrap="none">
              <a:spAutoFit/>
            </a:bodyPr>
            <a:lstStyle/>
            <a:p>
              <a:pPr defTabSz="932289"/>
              <a:r>
                <a:rPr lang="en-US" sz="2700" dirty="0">
                  <a:gradFill>
                    <a:gsLst>
                      <a:gs pos="14679">
                        <a:srgbClr val="FFFFFF"/>
                      </a:gs>
                      <a:gs pos="38000">
                        <a:srgbClr val="FFFFFF"/>
                      </a:gs>
                    </a:gsLst>
                    <a:lin ang="5400000" scaled="1"/>
                  </a:gradFill>
                  <a:latin typeface="Segoe UI Light"/>
                </a:rPr>
                <a:t>Web and services</a:t>
              </a:r>
            </a:p>
          </p:txBody>
        </p:sp>
      </p:grpSp>
      <p:sp>
        <p:nvSpPr>
          <p:cNvPr id="2" name="Title 1"/>
          <p:cNvSpPr>
            <a:spLocks noGrp="1"/>
          </p:cNvSpPr>
          <p:nvPr>
            <p:ph type="title"/>
          </p:nvPr>
        </p:nvSpPr>
        <p:spPr/>
        <p:txBody>
          <a:bodyPr/>
          <a:lstStyle/>
          <a:p>
            <a:r>
              <a:rPr lang="en-US" dirty="0" smtClean="0"/>
              <a:t>Future of .NET</a:t>
            </a:r>
            <a:endParaRPr lang="en-US" dirty="0"/>
          </a:p>
        </p:txBody>
      </p:sp>
      <p:sp>
        <p:nvSpPr>
          <p:cNvPr id="5" name="Rectangle 4"/>
          <p:cNvSpPr/>
          <p:nvPr/>
        </p:nvSpPr>
        <p:spPr bwMode="auto">
          <a:xfrm>
            <a:off x="2815340" y="1529590"/>
            <a:ext cx="3733413" cy="3567872"/>
          </a:xfrm>
          <a:prstGeom prst="rect">
            <a:avLst/>
          </a:prstGeom>
          <a:solidFill>
            <a:srgbClr val="7FBA00"/>
          </a:solidFill>
          <a:ln w="25400" cap="flat" cmpd="sng" algn="ctr">
            <a:noFill/>
            <a:prstDash val="solid"/>
            <a:headEnd type="none" w="med" len="med"/>
            <a:tailEnd type="none" w="med" len="med"/>
          </a:ln>
          <a:effectLst/>
        </p:spPr>
        <p:txBody>
          <a:bodyPr vert="horz" wrap="square" lIns="746083" tIns="279781" rIns="91423" bIns="91427" numCol="1" rtlCol="0" anchor="t" anchorCtr="0" compatLnSpc="1">
            <a:prstTxWarp prst="textNoShape">
              <a:avLst/>
            </a:prstTxWarp>
          </a:bodyPr>
          <a:lstStyle/>
          <a:p>
            <a:pPr defTabSz="932289"/>
            <a:r>
              <a:rPr lang="en-US" sz="2856" dirty="0" smtClean="0">
                <a:gradFill>
                  <a:gsLst>
                    <a:gs pos="14679">
                      <a:srgbClr val="FFFFFF"/>
                    </a:gs>
                    <a:gs pos="38000">
                      <a:srgbClr val="FFFFFF"/>
                    </a:gs>
                  </a:gsLst>
                  <a:lin ang="5400000" scaled="1"/>
                </a:gradFill>
                <a:latin typeface="Segoe UI Light"/>
              </a:rPr>
              <a:t>  </a:t>
            </a:r>
            <a:endParaRPr lang="en-US" sz="2856" dirty="0">
              <a:gradFill>
                <a:gsLst>
                  <a:gs pos="14679">
                    <a:srgbClr val="FFFFFF"/>
                  </a:gs>
                  <a:gs pos="38000">
                    <a:srgbClr val="FFFFFF"/>
                  </a:gs>
                </a:gsLst>
                <a:lin ang="5400000" scaled="1"/>
              </a:gradFill>
              <a:latin typeface="Segoe UI Light"/>
            </a:endParaRPr>
          </a:p>
        </p:txBody>
      </p:sp>
      <p:sp>
        <p:nvSpPr>
          <p:cNvPr id="23" name="Rectangle 22"/>
          <p:cNvSpPr/>
          <p:nvPr/>
        </p:nvSpPr>
        <p:spPr bwMode="auto">
          <a:xfrm>
            <a:off x="467184" y="3574606"/>
            <a:ext cx="9894082" cy="1356283"/>
          </a:xfrm>
          <a:prstGeom prst="rect">
            <a:avLst/>
          </a:prstGeom>
          <a:solidFill>
            <a:schemeClr val="bg1">
              <a:alpha val="60000"/>
            </a:schemeClr>
          </a:solidFill>
          <a:ln w="25400" cap="flat" cmpd="sng" algn="ctr">
            <a:noFill/>
            <a:prstDash val="solid"/>
            <a:headEnd type="none" w="med" len="med"/>
            <a:tailEnd type="none" w="med" len="med"/>
          </a:ln>
          <a:effectLst/>
        </p:spPr>
        <p:txBody>
          <a:bodyPr vert="horz" wrap="square" lIns="373041" tIns="91427" rIns="91423" bIns="91427" numCol="1" rtlCol="0" anchor="ctr" anchorCtr="0" compatLnSpc="1">
            <a:prstTxWarp prst="textNoShape">
              <a:avLst/>
            </a:prstTxWarp>
          </a:bodyPr>
          <a:lstStyle/>
          <a:p>
            <a:pPr defTabSz="932289"/>
            <a:endParaRPr lang="en-US" dirty="0">
              <a:gradFill>
                <a:gsLst>
                  <a:gs pos="14679">
                    <a:srgbClr val="FFFFFF"/>
                  </a:gs>
                  <a:gs pos="38000">
                    <a:srgbClr val="FFFFFF"/>
                  </a:gs>
                </a:gsLst>
                <a:lin ang="5400000" scaled="1"/>
              </a:gradFill>
            </a:endParaRPr>
          </a:p>
        </p:txBody>
      </p:sp>
      <p:sp>
        <p:nvSpPr>
          <p:cNvPr id="25" name="Rectangle 24"/>
          <p:cNvSpPr/>
          <p:nvPr/>
        </p:nvSpPr>
        <p:spPr>
          <a:xfrm>
            <a:off x="2815339" y="3667822"/>
            <a:ext cx="3077916" cy="1169850"/>
          </a:xfrm>
          <a:prstGeom prst="rect">
            <a:avLst/>
          </a:prstGeom>
        </p:spPr>
        <p:txBody>
          <a:bodyPr wrap="none" lIns="186521" tIns="93260">
            <a:spAutoFit/>
          </a:bodyPr>
          <a:lstStyle/>
          <a:p>
            <a:pPr marL="0" lvl="1" defTabSz="932289">
              <a:lnSpc>
                <a:spcPct val="90000"/>
              </a:lnSpc>
              <a:spcAft>
                <a:spcPts val="340"/>
              </a:spcAft>
              <a:defRPr/>
            </a:pPr>
            <a:r>
              <a:rPr lang="en-US" b="1" dirty="0" smtClean="0">
                <a:gradFill>
                  <a:gsLst>
                    <a:gs pos="14679">
                      <a:srgbClr val="FFFFFF"/>
                    </a:gs>
                    <a:gs pos="38000">
                      <a:srgbClr val="FFFFFF"/>
                    </a:gs>
                  </a:gsLst>
                  <a:lin ang="5400000" scaled="1"/>
                </a:gradFill>
                <a:cs typeface="Segoe UI" panose="020B0502040204020203" pitchFamily="34" charset="0"/>
              </a:rPr>
              <a:t>Device optimized</a:t>
            </a:r>
            <a:endParaRPr lang="en-US" b="1" dirty="0">
              <a:gradFill>
                <a:gsLst>
                  <a:gs pos="14679">
                    <a:srgbClr val="FFFFFF"/>
                  </a:gs>
                  <a:gs pos="38000">
                    <a:srgbClr val="FFFFFF"/>
                  </a:gs>
                </a:gsLst>
                <a:lin ang="5400000" scaled="1"/>
              </a:gradFill>
              <a:cs typeface="Segoe UI" panose="020B0502040204020203" pitchFamily="34" charset="0"/>
            </a:endParaRP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Native compilation</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Small footprint, side-by-side</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Cross-device enabled</a:t>
            </a:r>
          </a:p>
        </p:txBody>
      </p:sp>
      <p:sp>
        <p:nvSpPr>
          <p:cNvPr id="26" name="Rectangle 25"/>
          <p:cNvSpPr/>
          <p:nvPr/>
        </p:nvSpPr>
        <p:spPr>
          <a:xfrm>
            <a:off x="6637051" y="3667822"/>
            <a:ext cx="3077916" cy="1169850"/>
          </a:xfrm>
          <a:prstGeom prst="rect">
            <a:avLst/>
          </a:prstGeom>
        </p:spPr>
        <p:txBody>
          <a:bodyPr wrap="none" lIns="186521" tIns="93260">
            <a:spAutoFit/>
          </a:bodyPr>
          <a:lstStyle/>
          <a:p>
            <a:pPr marL="0" lvl="1" defTabSz="932289">
              <a:lnSpc>
                <a:spcPct val="90000"/>
              </a:lnSpc>
              <a:spcAft>
                <a:spcPts val="340"/>
              </a:spcAft>
              <a:defRPr/>
            </a:pPr>
            <a:r>
              <a:rPr lang="en-US" b="1" dirty="0" smtClean="0">
                <a:gradFill>
                  <a:gsLst>
                    <a:gs pos="14679">
                      <a:srgbClr val="FFFFFF"/>
                    </a:gs>
                    <a:gs pos="38000">
                      <a:srgbClr val="FFFFFF"/>
                    </a:gs>
                  </a:gsLst>
                  <a:lin ang="5400000" scaled="1"/>
                </a:gradFill>
                <a:cs typeface="Segoe UI" panose="020B0502040204020203" pitchFamily="34" charset="0"/>
              </a:rPr>
              <a:t>Cloud optimized</a:t>
            </a:r>
            <a:endParaRPr lang="en-US" b="1" dirty="0">
              <a:gradFill>
                <a:gsLst>
                  <a:gs pos="14679">
                    <a:srgbClr val="FFFFFF"/>
                  </a:gs>
                  <a:gs pos="38000">
                    <a:srgbClr val="FFFFFF"/>
                  </a:gs>
                </a:gsLst>
                <a:lin ang="5400000" scaled="1"/>
              </a:gradFill>
              <a:cs typeface="Segoe UI" panose="020B0502040204020203" pitchFamily="34" charset="0"/>
            </a:endParaRP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High throughput</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Small footprint, side-by-side</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Cross-platform enabled</a:t>
            </a:r>
          </a:p>
        </p:txBody>
      </p:sp>
      <p:sp>
        <p:nvSpPr>
          <p:cNvPr id="20" name="Rectangle 19"/>
          <p:cNvSpPr/>
          <p:nvPr/>
        </p:nvSpPr>
        <p:spPr bwMode="auto">
          <a:xfrm>
            <a:off x="467184" y="2583060"/>
            <a:ext cx="9894081" cy="867675"/>
          </a:xfrm>
          <a:prstGeom prst="rect">
            <a:avLst/>
          </a:prstGeom>
          <a:solidFill>
            <a:schemeClr val="bg1">
              <a:alpha val="60000"/>
            </a:schemeClr>
          </a:solidFill>
          <a:ln w="25400" cap="flat" cmpd="sng" algn="ctr">
            <a:noFill/>
            <a:prstDash val="solid"/>
            <a:headEnd type="none" w="med" len="med"/>
            <a:tailEnd type="none" w="med" len="med"/>
          </a:ln>
          <a:effectLst/>
        </p:spPr>
        <p:txBody>
          <a:bodyPr vert="horz" wrap="square" lIns="373041" tIns="91427" rIns="91423" bIns="91427" numCol="1" rtlCol="0" anchor="ctr" anchorCtr="0" compatLnSpc="1">
            <a:prstTxWarp prst="textNoShape">
              <a:avLst/>
            </a:prstTxWarp>
          </a:bodyPr>
          <a:lstStyle/>
          <a:p>
            <a:pPr defTabSz="932289"/>
            <a:endParaRPr lang="en-US" sz="2000" dirty="0">
              <a:gradFill>
                <a:gsLst>
                  <a:gs pos="14679">
                    <a:srgbClr val="FFFFFF"/>
                  </a:gs>
                  <a:gs pos="38000">
                    <a:srgbClr val="FFFFFF"/>
                  </a:gs>
                </a:gsLst>
                <a:lin ang="5400000" scaled="1"/>
              </a:gradFill>
            </a:endParaRPr>
          </a:p>
        </p:txBody>
      </p:sp>
      <p:sp>
        <p:nvSpPr>
          <p:cNvPr id="22" name="Rectangle 21"/>
          <p:cNvSpPr/>
          <p:nvPr/>
        </p:nvSpPr>
        <p:spPr>
          <a:xfrm>
            <a:off x="2815339" y="2705893"/>
            <a:ext cx="3723615" cy="622008"/>
          </a:xfrm>
          <a:prstGeom prst="rect">
            <a:avLst/>
          </a:prstGeom>
        </p:spPr>
        <p:txBody>
          <a:bodyPr wrap="square" lIns="186521" tIns="93260">
            <a:spAutoFit/>
          </a:bodyPr>
          <a:lstStyle/>
          <a:p>
            <a:pPr marL="0" lvl="1" defTabSz="932289">
              <a:lnSpc>
                <a:spcPct val="90000"/>
              </a:lnSpc>
              <a:spcAft>
                <a:spcPts val="340"/>
              </a:spcAft>
              <a:defRPr/>
            </a:pPr>
            <a:r>
              <a:rPr lang="en-US" sz="1600" dirty="0">
                <a:gradFill>
                  <a:gsLst>
                    <a:gs pos="14679">
                      <a:srgbClr val="FFFFFF"/>
                    </a:gs>
                    <a:gs pos="38000">
                      <a:srgbClr val="FFFFFF"/>
                    </a:gs>
                  </a:gsLst>
                  <a:lin ang="5400000" scaled="1"/>
                </a:gradFill>
                <a:cs typeface="Segoe UI" panose="020B0502040204020203" pitchFamily="34" charset="0"/>
              </a:rPr>
              <a:t>Windows Store, WPF, Windows Forms, </a:t>
            </a:r>
          </a:p>
          <a:p>
            <a:pPr marL="0" lvl="1" defTabSz="932289">
              <a:lnSpc>
                <a:spcPct val="90000"/>
              </a:lnSpc>
              <a:spcAft>
                <a:spcPts val="340"/>
              </a:spcAft>
              <a:defRPr/>
            </a:pPr>
            <a:r>
              <a:rPr lang="en-US" sz="1600" dirty="0">
                <a:gradFill>
                  <a:gsLst>
                    <a:gs pos="14679">
                      <a:srgbClr val="FFFFFF"/>
                    </a:gs>
                    <a:gs pos="38000">
                      <a:srgbClr val="FFFFFF"/>
                    </a:gs>
                  </a:gsLst>
                  <a:lin ang="5400000" scaled="1"/>
                </a:gradFill>
                <a:cs typeface="Segoe UI" panose="020B0502040204020203" pitchFamily="34" charset="0"/>
              </a:rPr>
              <a:t>Console apps and related libraries.</a:t>
            </a:r>
          </a:p>
        </p:txBody>
      </p:sp>
      <p:sp>
        <p:nvSpPr>
          <p:cNvPr id="27" name="Rectangle 26"/>
          <p:cNvSpPr/>
          <p:nvPr/>
        </p:nvSpPr>
        <p:spPr>
          <a:xfrm>
            <a:off x="6637051" y="2595094"/>
            <a:ext cx="3724214" cy="843607"/>
          </a:xfrm>
          <a:prstGeom prst="rect">
            <a:avLst/>
          </a:prstGeom>
        </p:spPr>
        <p:txBody>
          <a:bodyPr wrap="square" lIns="186521" tIns="93260">
            <a:spAutoFit/>
          </a:bodyPr>
          <a:lstStyle/>
          <a:p>
            <a:pPr marL="0" lvl="1" defTabSz="932289">
              <a:lnSpc>
                <a:spcPct val="90000"/>
              </a:lnSpc>
              <a:spcAft>
                <a:spcPts val="340"/>
              </a:spcAft>
              <a:defRPr/>
            </a:pPr>
            <a:r>
              <a:rPr lang="en-US" sz="1600" dirty="0" smtClean="0">
                <a:gradFill>
                  <a:gsLst>
                    <a:gs pos="14679">
                      <a:srgbClr val="FFFFFF"/>
                    </a:gs>
                    <a:gs pos="38000">
                      <a:srgbClr val="FFFFFF"/>
                    </a:gs>
                  </a:gsLst>
                  <a:lin ang="5400000" scaled="1"/>
                </a:gradFill>
                <a:cs typeface="Segoe UI" panose="020B0502040204020203" pitchFamily="34" charset="0"/>
              </a:rPr>
              <a:t>ASP.NET vNext: </a:t>
            </a:r>
            <a:r>
              <a:rPr lang="en-US" sz="1600" dirty="0">
                <a:gradFill>
                  <a:gsLst>
                    <a:gs pos="14679">
                      <a:srgbClr val="FFFFFF"/>
                    </a:gs>
                    <a:gs pos="38000">
                      <a:srgbClr val="FFFFFF"/>
                    </a:gs>
                  </a:gsLst>
                  <a:lin ang="5400000" scaled="1"/>
                </a:gradFill>
                <a:cs typeface="Segoe UI" panose="020B0502040204020203" pitchFamily="34" charset="0"/>
              </a:rPr>
              <a:t>Web Forms, MVC, </a:t>
            </a:r>
            <a:r>
              <a:rPr lang="en-US" sz="1600" dirty="0" smtClean="0">
                <a:gradFill>
                  <a:gsLst>
                    <a:gs pos="14679">
                      <a:srgbClr val="FFFFFF"/>
                    </a:gs>
                    <a:gs pos="38000">
                      <a:srgbClr val="FFFFFF"/>
                    </a:gs>
                  </a:gsLst>
                  <a:lin ang="5400000" scaled="1"/>
                </a:gradFill>
                <a:cs typeface="Segoe UI" panose="020B0502040204020203" pitchFamily="34" charset="0"/>
              </a:rPr>
              <a:t>Web </a:t>
            </a:r>
            <a:r>
              <a:rPr lang="en-US" sz="1600" dirty="0">
                <a:gradFill>
                  <a:gsLst>
                    <a:gs pos="14679">
                      <a:srgbClr val="FFFFFF"/>
                    </a:gs>
                    <a:gs pos="38000">
                      <a:srgbClr val="FFFFFF"/>
                    </a:gs>
                  </a:gsLst>
                  <a:lin ang="5400000" scaled="1"/>
                </a:gradFill>
                <a:cs typeface="Segoe UI" panose="020B0502040204020203" pitchFamily="34" charset="0"/>
              </a:rPr>
              <a:t>Pages, </a:t>
            </a:r>
            <a:r>
              <a:rPr lang="en-US" sz="1600" dirty="0" smtClean="0">
                <a:gradFill>
                  <a:gsLst>
                    <a:gs pos="14679">
                      <a:srgbClr val="FFFFFF"/>
                    </a:gs>
                    <a:gs pos="38000">
                      <a:srgbClr val="FFFFFF"/>
                    </a:gs>
                  </a:gsLst>
                  <a:lin ang="5400000" scaled="1"/>
                </a:gradFill>
                <a:cs typeface="Segoe UI" panose="020B0502040204020203" pitchFamily="34" charset="0"/>
              </a:rPr>
              <a:t>Web </a:t>
            </a:r>
            <a:r>
              <a:rPr lang="en-US" sz="1600" dirty="0">
                <a:gradFill>
                  <a:gsLst>
                    <a:gs pos="14679">
                      <a:srgbClr val="FFFFFF"/>
                    </a:gs>
                    <a:gs pos="38000">
                      <a:srgbClr val="FFFFFF"/>
                    </a:gs>
                  </a:gsLst>
                  <a:lin ang="5400000" scaled="1"/>
                </a:gradFill>
                <a:cs typeface="Segoe UI" panose="020B0502040204020203" pitchFamily="34" charset="0"/>
              </a:rPr>
              <a:t>API, SignalR</a:t>
            </a:r>
          </a:p>
          <a:p>
            <a:pPr marL="0" lvl="1" defTabSz="932289">
              <a:lnSpc>
                <a:spcPct val="90000"/>
              </a:lnSpc>
              <a:spcAft>
                <a:spcPts val="340"/>
              </a:spcAft>
              <a:defRPr/>
            </a:pPr>
            <a:r>
              <a:rPr lang="en-US" sz="1600" dirty="0">
                <a:gradFill>
                  <a:gsLst>
                    <a:gs pos="14679">
                      <a:srgbClr val="FFFFFF"/>
                    </a:gs>
                    <a:gs pos="38000">
                      <a:srgbClr val="FFFFFF"/>
                    </a:gs>
                  </a:gsLst>
                  <a:lin ang="5400000" scaled="1"/>
                </a:gradFill>
                <a:cs typeface="Segoe UI" panose="020B0502040204020203" pitchFamily="34" charset="0"/>
              </a:rPr>
              <a:t>WCF</a:t>
            </a:r>
          </a:p>
        </p:txBody>
      </p:sp>
      <p:grpSp>
        <p:nvGrpSpPr>
          <p:cNvPr id="49" name="Group 48"/>
          <p:cNvGrpSpPr/>
          <p:nvPr/>
        </p:nvGrpSpPr>
        <p:grpSpPr>
          <a:xfrm>
            <a:off x="3017422" y="1690125"/>
            <a:ext cx="2781148" cy="769064"/>
            <a:chOff x="3017422" y="1690125"/>
            <a:chExt cx="2781148" cy="769064"/>
          </a:xfrm>
        </p:grpSpPr>
        <p:grpSp>
          <p:nvGrpSpPr>
            <p:cNvPr id="48" name="Group 47"/>
            <p:cNvGrpSpPr/>
            <p:nvPr/>
          </p:nvGrpSpPr>
          <p:grpSpPr>
            <a:xfrm>
              <a:off x="3017422" y="1690125"/>
              <a:ext cx="749787" cy="769064"/>
              <a:chOff x="3017422" y="1690125"/>
              <a:chExt cx="749787" cy="769064"/>
            </a:xfrm>
          </p:grpSpPr>
          <p:grpSp>
            <p:nvGrpSpPr>
              <p:cNvPr id="50" name="Group 49"/>
              <p:cNvGrpSpPr>
                <a:grpSpLocks noChangeAspect="1"/>
              </p:cNvGrpSpPr>
              <p:nvPr/>
            </p:nvGrpSpPr>
            <p:grpSpPr>
              <a:xfrm>
                <a:off x="3189749" y="1829689"/>
                <a:ext cx="405135" cy="489938"/>
                <a:chOff x="5629324" y="1943735"/>
                <a:chExt cx="361650" cy="424795"/>
              </a:xfrm>
              <a:solidFill>
                <a:schemeClr val="tx1"/>
              </a:solidFill>
            </p:grpSpPr>
            <p:sp>
              <p:nvSpPr>
                <p:cNvPr id="11" name="Freeform 626"/>
                <p:cNvSpPr>
                  <a:spLocks noChangeAspect="1" noEditPoints="1"/>
                </p:cNvSpPr>
                <p:nvPr/>
              </p:nvSpPr>
              <p:spPr bwMode="auto">
                <a:xfrm>
                  <a:off x="5629324" y="2131516"/>
                  <a:ext cx="361650" cy="237014"/>
                </a:xfrm>
                <a:custGeom>
                  <a:avLst/>
                  <a:gdLst>
                    <a:gd name="T0" fmla="*/ 340 w 400"/>
                    <a:gd name="T1" fmla="*/ 0 h 214"/>
                    <a:gd name="T2" fmla="*/ 61 w 400"/>
                    <a:gd name="T3" fmla="*/ 0 h 214"/>
                    <a:gd name="T4" fmla="*/ 51 w 400"/>
                    <a:gd name="T5" fmla="*/ 10 h 214"/>
                    <a:gd name="T6" fmla="*/ 51 w 400"/>
                    <a:gd name="T7" fmla="*/ 181 h 214"/>
                    <a:gd name="T8" fmla="*/ 61 w 400"/>
                    <a:gd name="T9" fmla="*/ 191 h 214"/>
                    <a:gd name="T10" fmla="*/ 340 w 400"/>
                    <a:gd name="T11" fmla="*/ 191 h 214"/>
                    <a:gd name="T12" fmla="*/ 350 w 400"/>
                    <a:gd name="T13" fmla="*/ 181 h 214"/>
                    <a:gd name="T14" fmla="*/ 350 w 400"/>
                    <a:gd name="T15" fmla="*/ 10 h 214"/>
                    <a:gd name="T16" fmla="*/ 340 w 400"/>
                    <a:gd name="T17" fmla="*/ 0 h 214"/>
                    <a:gd name="T18" fmla="*/ 337 w 400"/>
                    <a:gd name="T19" fmla="*/ 179 h 214"/>
                    <a:gd name="T20" fmla="*/ 64 w 400"/>
                    <a:gd name="T21" fmla="*/ 179 h 214"/>
                    <a:gd name="T22" fmla="*/ 64 w 400"/>
                    <a:gd name="T23" fmla="*/ 11 h 214"/>
                    <a:gd name="T24" fmla="*/ 337 w 400"/>
                    <a:gd name="T25" fmla="*/ 11 h 214"/>
                    <a:gd name="T26" fmla="*/ 337 w 400"/>
                    <a:gd name="T27" fmla="*/ 179 h 214"/>
                    <a:gd name="T28" fmla="*/ 228 w 400"/>
                    <a:gd name="T29" fmla="*/ 198 h 214"/>
                    <a:gd name="T30" fmla="*/ 228 w 400"/>
                    <a:gd name="T31" fmla="*/ 200 h 214"/>
                    <a:gd name="T32" fmla="*/ 224 w 400"/>
                    <a:gd name="T33" fmla="*/ 203 h 214"/>
                    <a:gd name="T34" fmla="*/ 177 w 400"/>
                    <a:gd name="T35" fmla="*/ 203 h 214"/>
                    <a:gd name="T36" fmla="*/ 173 w 400"/>
                    <a:gd name="T37" fmla="*/ 200 h 214"/>
                    <a:gd name="T38" fmla="*/ 173 w 400"/>
                    <a:gd name="T39" fmla="*/ 198 h 214"/>
                    <a:gd name="T40" fmla="*/ 0 w 400"/>
                    <a:gd name="T41" fmla="*/ 198 h 214"/>
                    <a:gd name="T42" fmla="*/ 0 w 400"/>
                    <a:gd name="T43" fmla="*/ 208 h 214"/>
                    <a:gd name="T44" fmla="*/ 13 w 400"/>
                    <a:gd name="T45" fmla="*/ 214 h 214"/>
                    <a:gd name="T46" fmla="*/ 13 w 400"/>
                    <a:gd name="T47" fmla="*/ 214 h 214"/>
                    <a:gd name="T48" fmla="*/ 387 w 400"/>
                    <a:gd name="T49" fmla="*/ 214 h 214"/>
                    <a:gd name="T50" fmla="*/ 387 w 400"/>
                    <a:gd name="T51" fmla="*/ 214 h 214"/>
                    <a:gd name="T52" fmla="*/ 400 w 400"/>
                    <a:gd name="T53" fmla="*/ 208 h 214"/>
                    <a:gd name="T54" fmla="*/ 400 w 400"/>
                    <a:gd name="T55" fmla="*/ 198 h 214"/>
                    <a:gd name="T56" fmla="*/ 228 w 400"/>
                    <a:gd name="T57" fmla="*/ 19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214">
                      <a:moveTo>
                        <a:pt x="340" y="0"/>
                      </a:moveTo>
                      <a:cubicBezTo>
                        <a:pt x="61" y="0"/>
                        <a:pt x="61" y="0"/>
                        <a:pt x="61" y="0"/>
                      </a:cubicBezTo>
                      <a:cubicBezTo>
                        <a:pt x="56" y="0"/>
                        <a:pt x="51" y="4"/>
                        <a:pt x="51" y="10"/>
                      </a:cubicBezTo>
                      <a:cubicBezTo>
                        <a:pt x="51" y="181"/>
                        <a:pt x="51" y="181"/>
                        <a:pt x="51" y="181"/>
                      </a:cubicBezTo>
                      <a:cubicBezTo>
                        <a:pt x="51" y="187"/>
                        <a:pt x="56" y="191"/>
                        <a:pt x="61" y="191"/>
                      </a:cubicBezTo>
                      <a:cubicBezTo>
                        <a:pt x="340" y="191"/>
                        <a:pt x="340" y="191"/>
                        <a:pt x="340" y="191"/>
                      </a:cubicBezTo>
                      <a:cubicBezTo>
                        <a:pt x="346" y="191"/>
                        <a:pt x="350" y="187"/>
                        <a:pt x="350" y="181"/>
                      </a:cubicBezTo>
                      <a:cubicBezTo>
                        <a:pt x="350" y="10"/>
                        <a:pt x="350" y="10"/>
                        <a:pt x="350" y="10"/>
                      </a:cubicBezTo>
                      <a:cubicBezTo>
                        <a:pt x="350" y="4"/>
                        <a:pt x="346" y="0"/>
                        <a:pt x="340" y="0"/>
                      </a:cubicBezTo>
                      <a:close/>
                      <a:moveTo>
                        <a:pt x="337" y="179"/>
                      </a:moveTo>
                      <a:cubicBezTo>
                        <a:pt x="64" y="179"/>
                        <a:pt x="64" y="179"/>
                        <a:pt x="64" y="179"/>
                      </a:cubicBezTo>
                      <a:cubicBezTo>
                        <a:pt x="64" y="11"/>
                        <a:pt x="64" y="11"/>
                        <a:pt x="64" y="11"/>
                      </a:cubicBezTo>
                      <a:cubicBezTo>
                        <a:pt x="337" y="11"/>
                        <a:pt x="337" y="11"/>
                        <a:pt x="337" y="11"/>
                      </a:cubicBezTo>
                      <a:cubicBezTo>
                        <a:pt x="337" y="179"/>
                        <a:pt x="337" y="179"/>
                        <a:pt x="337" y="179"/>
                      </a:cubicBezTo>
                      <a:close/>
                      <a:moveTo>
                        <a:pt x="228" y="198"/>
                      </a:moveTo>
                      <a:cubicBezTo>
                        <a:pt x="228" y="200"/>
                        <a:pt x="228" y="200"/>
                        <a:pt x="228" y="200"/>
                      </a:cubicBezTo>
                      <a:cubicBezTo>
                        <a:pt x="228" y="202"/>
                        <a:pt x="226" y="203"/>
                        <a:pt x="224" y="203"/>
                      </a:cubicBezTo>
                      <a:cubicBezTo>
                        <a:pt x="177" y="203"/>
                        <a:pt x="177" y="203"/>
                        <a:pt x="177" y="203"/>
                      </a:cubicBezTo>
                      <a:cubicBezTo>
                        <a:pt x="175" y="203"/>
                        <a:pt x="173" y="202"/>
                        <a:pt x="173" y="200"/>
                      </a:cubicBezTo>
                      <a:cubicBezTo>
                        <a:pt x="173" y="198"/>
                        <a:pt x="173" y="198"/>
                        <a:pt x="173" y="198"/>
                      </a:cubicBezTo>
                      <a:cubicBezTo>
                        <a:pt x="0" y="198"/>
                        <a:pt x="0" y="198"/>
                        <a:pt x="0" y="198"/>
                      </a:cubicBezTo>
                      <a:cubicBezTo>
                        <a:pt x="0" y="208"/>
                        <a:pt x="0" y="208"/>
                        <a:pt x="0" y="208"/>
                      </a:cubicBezTo>
                      <a:cubicBezTo>
                        <a:pt x="0" y="208"/>
                        <a:pt x="9" y="214"/>
                        <a:pt x="13" y="214"/>
                      </a:cubicBezTo>
                      <a:cubicBezTo>
                        <a:pt x="13" y="214"/>
                        <a:pt x="13" y="214"/>
                        <a:pt x="13" y="214"/>
                      </a:cubicBezTo>
                      <a:cubicBezTo>
                        <a:pt x="387" y="214"/>
                        <a:pt x="387" y="214"/>
                        <a:pt x="387" y="214"/>
                      </a:cubicBezTo>
                      <a:cubicBezTo>
                        <a:pt x="387" y="214"/>
                        <a:pt x="387" y="214"/>
                        <a:pt x="387" y="214"/>
                      </a:cubicBezTo>
                      <a:cubicBezTo>
                        <a:pt x="391" y="214"/>
                        <a:pt x="400" y="208"/>
                        <a:pt x="400" y="208"/>
                      </a:cubicBezTo>
                      <a:cubicBezTo>
                        <a:pt x="400" y="198"/>
                        <a:pt x="400" y="198"/>
                        <a:pt x="400" y="198"/>
                      </a:cubicBezTo>
                      <a:lnTo>
                        <a:pt x="228" y="198"/>
                      </a:lnTo>
                      <a:close/>
                    </a:path>
                  </a:pathLst>
                </a:custGeom>
                <a:grpFill/>
                <a:ln>
                  <a:noFill/>
                </a:ln>
                <a:extLst/>
              </p:spPr>
              <p:txBody>
                <a:bodyPr vert="horz" wrap="square" lIns="93260" tIns="46630" rIns="93260" bIns="46630" numCol="1" anchor="t" anchorCtr="0" compatLnSpc="1">
                  <a:prstTxWarp prst="textNoShape">
                    <a:avLst/>
                  </a:prstTxWarp>
                </a:bodyPr>
                <a:lstStyle/>
                <a:p>
                  <a:pPr defTabSz="932559">
                    <a:defRPr/>
                  </a:pPr>
                  <a:endParaRPr lang="en-US" sz="1122" kern="0">
                    <a:gradFill>
                      <a:gsLst>
                        <a:gs pos="14679">
                          <a:srgbClr val="FFFFFF"/>
                        </a:gs>
                        <a:gs pos="38000">
                          <a:srgbClr val="FFFFFF"/>
                        </a:gs>
                      </a:gsLst>
                      <a:lin ang="5400000" scaled="1"/>
                    </a:gradFill>
                  </a:endParaRPr>
                </a:p>
              </p:txBody>
            </p:sp>
            <p:sp>
              <p:nvSpPr>
                <p:cNvPr id="12" name="Rounded Rectangle 6"/>
                <p:cNvSpPr>
                  <a:spLocks noChangeAspect="1"/>
                </p:cNvSpPr>
                <p:nvPr/>
              </p:nvSpPr>
              <p:spPr bwMode="black">
                <a:xfrm rot="16200000">
                  <a:off x="5800120" y="1903594"/>
                  <a:ext cx="143147" cy="227679"/>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grp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1970" rIns="83940" bIns="41970" numCol="1" rtlCol="0" anchor="ctr" anchorCtr="0" compatLnSpc="1">
                  <a:prstTxWarp prst="textNoShape">
                    <a:avLst/>
                  </a:prstTxWarp>
                </a:bodyPr>
                <a:lstStyle/>
                <a:p>
                  <a:pPr algn="ctr" defTabSz="755481"/>
                  <a:endParaRPr lang="en-US" sz="1836" spc="-124" dirty="0">
                    <a:gradFill>
                      <a:gsLst>
                        <a:gs pos="14679">
                          <a:srgbClr val="FFFFFF"/>
                        </a:gs>
                        <a:gs pos="38000">
                          <a:srgbClr val="FFFFFF"/>
                        </a:gs>
                      </a:gsLst>
                      <a:lin ang="5400000" scaled="1"/>
                    </a:gradFill>
                  </a:endParaRPr>
                </a:p>
              </p:txBody>
            </p:sp>
            <p:sp>
              <p:nvSpPr>
                <p:cNvPr id="13" name="Freeform 138"/>
                <p:cNvSpPr>
                  <a:spLocks noChangeAspect="1" noEditPoints="1"/>
                </p:cNvSpPr>
                <p:nvPr/>
              </p:nvSpPr>
              <p:spPr bwMode="auto">
                <a:xfrm>
                  <a:off x="5654435" y="1943735"/>
                  <a:ext cx="74991" cy="145272"/>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grpFill/>
                <a:ln>
                  <a:noFill/>
                </a:ln>
              </p:spPr>
              <p:txBody>
                <a:bodyPr vert="horz" wrap="square" lIns="93260" tIns="46630" rIns="93260" bIns="46630" numCol="1" anchor="t" anchorCtr="0" compatLnSpc="1">
                  <a:prstTxWarp prst="textNoShape">
                    <a:avLst/>
                  </a:prstTxWarp>
                </a:bodyPr>
                <a:lstStyle/>
                <a:p>
                  <a:pPr defTabSz="932559"/>
                  <a:endParaRPr lang="en-US" sz="1836">
                    <a:gradFill>
                      <a:gsLst>
                        <a:gs pos="14679">
                          <a:srgbClr val="FFFFFF"/>
                        </a:gs>
                        <a:gs pos="38000">
                          <a:srgbClr val="FFFFFF"/>
                        </a:gs>
                      </a:gsLst>
                      <a:lin ang="5400000" scaled="1"/>
                    </a:gradFill>
                  </a:endParaRPr>
                </a:p>
              </p:txBody>
            </p:sp>
          </p:grpSp>
          <p:sp>
            <p:nvSpPr>
              <p:cNvPr id="45" name="Oval 44"/>
              <p:cNvSpPr/>
              <p:nvPr/>
            </p:nvSpPr>
            <p:spPr bwMode="auto">
              <a:xfrm>
                <a:off x="3017422" y="1690125"/>
                <a:ext cx="749787" cy="769064"/>
              </a:xfrm>
              <a:prstGeom prst="ellipse">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14679">
                        <a:srgbClr val="FFFFFF"/>
                      </a:gs>
                      <a:gs pos="38000">
                        <a:srgbClr val="FFFFFF"/>
                      </a:gs>
                    </a:gsLst>
                    <a:lin ang="5400000" scaled="1"/>
                  </a:gradFill>
                </a:endParaRPr>
              </a:p>
            </p:txBody>
          </p:sp>
        </p:grpSp>
        <p:sp>
          <p:nvSpPr>
            <p:cNvPr id="7" name="Rectangle 6"/>
            <p:cNvSpPr/>
            <p:nvPr/>
          </p:nvSpPr>
          <p:spPr>
            <a:xfrm>
              <a:off x="3946781" y="1754842"/>
              <a:ext cx="1851789" cy="523220"/>
            </a:xfrm>
            <a:prstGeom prst="rect">
              <a:avLst/>
            </a:prstGeom>
          </p:spPr>
          <p:txBody>
            <a:bodyPr wrap="none">
              <a:spAutoFit/>
            </a:bodyPr>
            <a:lstStyle/>
            <a:p>
              <a:pPr defTabSz="932289"/>
              <a:r>
                <a:rPr lang="en-US" sz="2700" dirty="0">
                  <a:gradFill>
                    <a:gsLst>
                      <a:gs pos="14679">
                        <a:srgbClr val="FFFFFF"/>
                      </a:gs>
                      <a:gs pos="38000">
                        <a:srgbClr val="FFFFFF"/>
                      </a:gs>
                    </a:gsLst>
                    <a:lin ang="5400000" scaled="1"/>
                  </a:gradFill>
                  <a:latin typeface="Segoe UI Light"/>
                </a:rPr>
                <a:t>Client apps</a:t>
              </a:r>
            </a:p>
          </p:txBody>
        </p:sp>
      </p:grpSp>
      <p:sp>
        <p:nvSpPr>
          <p:cNvPr id="28" name="Rectangle 27"/>
          <p:cNvSpPr/>
          <p:nvPr/>
        </p:nvSpPr>
        <p:spPr bwMode="auto">
          <a:xfrm>
            <a:off x="2815339" y="5200678"/>
            <a:ext cx="7545926" cy="1268384"/>
          </a:xfrm>
          <a:prstGeom prst="rect">
            <a:avLst/>
          </a:prstGeom>
          <a:solidFill>
            <a:srgbClr val="68217A"/>
          </a:solidFill>
          <a:ln w="25400" cap="flat" cmpd="sng" algn="ctr">
            <a:noFill/>
            <a:prstDash val="solid"/>
            <a:headEnd type="none" w="med" len="med"/>
            <a:tailEnd type="none" w="med" len="med"/>
          </a:ln>
          <a:effectLst/>
        </p:spPr>
        <p:txBody>
          <a:bodyPr vert="horz" wrap="square" lIns="746083" tIns="45690" rIns="91374" bIns="73099" numCol="1" rtlCol="0" anchor="t" anchorCtr="0" compatLnSpc="1">
            <a:prstTxWarp prst="textNoShape">
              <a:avLst/>
            </a:prstTxWarp>
          </a:bodyPr>
          <a:lstStyle/>
          <a:p>
            <a:pPr defTabSz="932289"/>
            <a:endParaRPr lang="en-US" sz="2448" dirty="0">
              <a:gradFill>
                <a:gsLst>
                  <a:gs pos="14679">
                    <a:srgbClr val="FFFFFF"/>
                  </a:gs>
                  <a:gs pos="38000">
                    <a:srgbClr val="FFFFFF"/>
                  </a:gs>
                </a:gsLst>
                <a:lin ang="5400000" scaled="1"/>
              </a:gradFill>
              <a:latin typeface="Segoe UI Light"/>
            </a:endParaRPr>
          </a:p>
        </p:txBody>
      </p:sp>
      <p:grpSp>
        <p:nvGrpSpPr>
          <p:cNvPr id="54" name="Group 53"/>
          <p:cNvGrpSpPr/>
          <p:nvPr/>
        </p:nvGrpSpPr>
        <p:grpSpPr>
          <a:xfrm>
            <a:off x="3631207" y="5667863"/>
            <a:ext cx="1944568" cy="724999"/>
            <a:chOff x="3631207" y="5667863"/>
            <a:chExt cx="1944568" cy="724999"/>
          </a:xfrm>
        </p:grpSpPr>
        <p:sp>
          <p:nvSpPr>
            <p:cNvPr id="37" name="Rectangle 36"/>
            <p:cNvSpPr/>
            <p:nvPr/>
          </p:nvSpPr>
          <p:spPr>
            <a:xfrm>
              <a:off x="3631207" y="5913636"/>
              <a:ext cx="1944568" cy="479226"/>
            </a:xfrm>
            <a:prstGeom prst="rect">
              <a:avLst/>
            </a:prstGeom>
          </p:spPr>
          <p:txBody>
            <a:bodyPr wrap="none">
              <a:spAutoFit/>
            </a:bodyPr>
            <a:lstStyle/>
            <a:p>
              <a:pPr marL="0" lvl="1" defTabSz="932289">
                <a:lnSpc>
                  <a:spcPct val="90000"/>
                </a:lnSpc>
                <a:spcAft>
                  <a:spcPts val="340"/>
                </a:spcAft>
                <a:defRPr/>
              </a:pPr>
              <a:r>
                <a:rPr lang="en-US" sz="1224" dirty="0">
                  <a:solidFill>
                    <a:srgbClr val="FFFFFF"/>
                  </a:solidFill>
                  <a:latin typeface="Segoe UI Light"/>
                </a:rPr>
                <a:t>Next gen JIT </a:t>
              </a:r>
              <a:r>
                <a:rPr lang="en-US" sz="1071" dirty="0">
                  <a:solidFill>
                    <a:srgbClr val="FFFFFF"/>
                  </a:solidFill>
                  <a:latin typeface="Segoe UI Light"/>
                </a:rPr>
                <a:t>(“RyuJIT”)</a:t>
              </a:r>
            </a:p>
            <a:p>
              <a:pPr marL="0" lvl="1" defTabSz="932289">
                <a:lnSpc>
                  <a:spcPct val="90000"/>
                </a:lnSpc>
                <a:spcAft>
                  <a:spcPts val="340"/>
                </a:spcAft>
                <a:defRPr/>
              </a:pPr>
              <a:r>
                <a:rPr lang="en-US" sz="1224" dirty="0">
                  <a:solidFill>
                    <a:srgbClr val="FFFFFF"/>
                  </a:solidFill>
                  <a:latin typeface="Segoe UI Light"/>
                </a:rPr>
                <a:t>SIMD (Data Parallelization)</a:t>
              </a:r>
            </a:p>
          </p:txBody>
        </p:sp>
        <p:sp>
          <p:nvSpPr>
            <p:cNvPr id="38" name="Rectangle 37"/>
            <p:cNvSpPr/>
            <p:nvPr/>
          </p:nvSpPr>
          <p:spPr>
            <a:xfrm>
              <a:off x="3631207" y="5667863"/>
              <a:ext cx="1033054" cy="324695"/>
            </a:xfrm>
            <a:prstGeom prst="rect">
              <a:avLst/>
            </a:prstGeom>
          </p:spPr>
          <p:txBody>
            <a:bodyPr wrap="square">
              <a:spAutoFit/>
            </a:bodyPr>
            <a:lstStyle/>
            <a:p>
              <a:pPr marL="0" lvl="1" defTabSz="932289">
                <a:lnSpc>
                  <a:spcPct val="90000"/>
                </a:lnSpc>
                <a:spcAft>
                  <a:spcPts val="340"/>
                </a:spcAft>
                <a:defRPr/>
              </a:pPr>
              <a:r>
                <a:rPr lang="en-US" sz="1632" b="1" dirty="0">
                  <a:solidFill>
                    <a:srgbClr val="FFFFFF"/>
                  </a:solidFill>
                </a:rPr>
                <a:t>Runtime</a:t>
              </a:r>
            </a:p>
          </p:txBody>
        </p:sp>
      </p:grpSp>
      <p:grpSp>
        <p:nvGrpSpPr>
          <p:cNvPr id="53" name="Group 52"/>
          <p:cNvGrpSpPr/>
          <p:nvPr/>
        </p:nvGrpSpPr>
        <p:grpSpPr>
          <a:xfrm>
            <a:off x="5954092" y="5667863"/>
            <a:ext cx="2354146" cy="724999"/>
            <a:chOff x="5954092" y="5667863"/>
            <a:chExt cx="2354146" cy="724999"/>
          </a:xfrm>
        </p:grpSpPr>
        <p:sp>
          <p:nvSpPr>
            <p:cNvPr id="39" name="Rectangle 38"/>
            <p:cNvSpPr/>
            <p:nvPr/>
          </p:nvSpPr>
          <p:spPr>
            <a:xfrm>
              <a:off x="5954092" y="5667863"/>
              <a:ext cx="1164581" cy="318357"/>
            </a:xfrm>
            <a:prstGeom prst="rect">
              <a:avLst/>
            </a:prstGeom>
          </p:spPr>
          <p:txBody>
            <a:bodyPr wrap="square">
              <a:spAutoFit/>
            </a:bodyPr>
            <a:lstStyle/>
            <a:p>
              <a:pPr marL="0" lvl="1" defTabSz="932289">
                <a:lnSpc>
                  <a:spcPct val="90000"/>
                </a:lnSpc>
                <a:spcAft>
                  <a:spcPts val="340"/>
                </a:spcAft>
                <a:defRPr/>
              </a:pPr>
              <a:r>
                <a:rPr lang="en-US" sz="1632" b="1" dirty="0">
                  <a:solidFill>
                    <a:srgbClr val="FFFFFF"/>
                  </a:solidFill>
                </a:rPr>
                <a:t>Compilers</a:t>
              </a:r>
            </a:p>
          </p:txBody>
        </p:sp>
        <p:sp>
          <p:nvSpPr>
            <p:cNvPr id="43" name="Rectangle 42"/>
            <p:cNvSpPr/>
            <p:nvPr/>
          </p:nvSpPr>
          <p:spPr>
            <a:xfrm>
              <a:off x="5954092" y="5913636"/>
              <a:ext cx="2354146" cy="479226"/>
            </a:xfrm>
            <a:prstGeom prst="rect">
              <a:avLst/>
            </a:prstGeom>
          </p:spPr>
          <p:txBody>
            <a:bodyPr wrap="none">
              <a:spAutoFit/>
            </a:bodyPr>
            <a:lstStyle/>
            <a:p>
              <a:pPr marL="0" lvl="1" defTabSz="932289">
                <a:lnSpc>
                  <a:spcPct val="90000"/>
                </a:lnSpc>
                <a:spcAft>
                  <a:spcPts val="340"/>
                </a:spcAft>
              </a:pPr>
              <a:r>
                <a:rPr lang="en-US" sz="1224" dirty="0">
                  <a:solidFill>
                    <a:srgbClr val="FFFFFF"/>
                  </a:solidFill>
                  <a:latin typeface="Segoe UI Light"/>
                </a:rPr>
                <a:t>.NET Compiler Platform </a:t>
              </a:r>
              <a:r>
                <a:rPr lang="en-US" sz="1071" dirty="0">
                  <a:solidFill>
                    <a:srgbClr val="FFFFFF"/>
                  </a:solidFill>
                  <a:latin typeface="Segoe UI Light"/>
                </a:rPr>
                <a:t>(“Roslyn”)</a:t>
              </a:r>
            </a:p>
            <a:p>
              <a:pPr marL="0" lvl="1" defTabSz="932289">
                <a:lnSpc>
                  <a:spcPct val="90000"/>
                </a:lnSpc>
                <a:spcAft>
                  <a:spcPts val="340"/>
                </a:spcAft>
              </a:pPr>
              <a:r>
                <a:rPr lang="en-US" sz="1224" dirty="0">
                  <a:solidFill>
                    <a:srgbClr val="FFFFFF"/>
                  </a:solidFill>
                  <a:latin typeface="Segoe UI Light"/>
                </a:rPr>
                <a:t>Languages innovation</a:t>
              </a:r>
            </a:p>
          </p:txBody>
        </p:sp>
      </p:grpSp>
      <p:grpSp>
        <p:nvGrpSpPr>
          <p:cNvPr id="52" name="Group 51"/>
          <p:cNvGrpSpPr/>
          <p:nvPr/>
        </p:nvGrpSpPr>
        <p:grpSpPr>
          <a:xfrm>
            <a:off x="8627482" y="5667863"/>
            <a:ext cx="1334417" cy="724999"/>
            <a:chOff x="8627482" y="5667863"/>
            <a:chExt cx="1334417" cy="724999"/>
          </a:xfrm>
        </p:grpSpPr>
        <p:sp>
          <p:nvSpPr>
            <p:cNvPr id="44" name="Rectangle 43"/>
            <p:cNvSpPr/>
            <p:nvPr/>
          </p:nvSpPr>
          <p:spPr>
            <a:xfrm>
              <a:off x="8627482" y="5913636"/>
              <a:ext cx="1334417" cy="479226"/>
            </a:xfrm>
            <a:prstGeom prst="rect">
              <a:avLst/>
            </a:prstGeom>
          </p:spPr>
          <p:txBody>
            <a:bodyPr wrap="none">
              <a:spAutoFit/>
            </a:bodyPr>
            <a:lstStyle/>
            <a:p>
              <a:pPr marL="0" lvl="1" defTabSz="932289">
                <a:lnSpc>
                  <a:spcPct val="90000"/>
                </a:lnSpc>
                <a:spcAft>
                  <a:spcPts val="340"/>
                </a:spcAft>
                <a:defRPr/>
              </a:pPr>
              <a:r>
                <a:rPr lang="en-US" sz="1224" dirty="0">
                  <a:solidFill>
                    <a:srgbClr val="FFFFFF"/>
                  </a:solidFill>
                  <a:latin typeface="Segoe UI Light"/>
                </a:rPr>
                <a:t>BCL and PCL</a:t>
              </a:r>
            </a:p>
            <a:p>
              <a:pPr marL="0" lvl="1" defTabSz="932289">
                <a:lnSpc>
                  <a:spcPct val="90000"/>
                </a:lnSpc>
                <a:spcAft>
                  <a:spcPts val="340"/>
                </a:spcAft>
                <a:defRPr/>
              </a:pPr>
              <a:r>
                <a:rPr lang="en-US" sz="1224" dirty="0">
                  <a:solidFill>
                    <a:srgbClr val="FFFFFF"/>
                  </a:solidFill>
                  <a:latin typeface="Segoe UI Light"/>
                </a:rPr>
                <a:t>Entity Framework</a:t>
              </a:r>
            </a:p>
          </p:txBody>
        </p:sp>
        <p:sp>
          <p:nvSpPr>
            <p:cNvPr id="46" name="Rectangle 45"/>
            <p:cNvSpPr/>
            <p:nvPr/>
          </p:nvSpPr>
          <p:spPr>
            <a:xfrm>
              <a:off x="8627482" y="5667863"/>
              <a:ext cx="1033054" cy="318357"/>
            </a:xfrm>
            <a:prstGeom prst="rect">
              <a:avLst/>
            </a:prstGeom>
          </p:spPr>
          <p:txBody>
            <a:bodyPr wrap="square">
              <a:spAutoFit/>
            </a:bodyPr>
            <a:lstStyle/>
            <a:p>
              <a:pPr marL="0" lvl="1" defTabSz="932289">
                <a:lnSpc>
                  <a:spcPct val="90000"/>
                </a:lnSpc>
                <a:spcAft>
                  <a:spcPts val="340"/>
                </a:spcAft>
                <a:defRPr/>
              </a:pPr>
              <a:r>
                <a:rPr lang="en-US" sz="1632" b="1" dirty="0">
                  <a:solidFill>
                    <a:srgbClr val="FFFFFF"/>
                  </a:solidFill>
                </a:rPr>
                <a:t>Libraries</a:t>
              </a:r>
            </a:p>
          </p:txBody>
        </p:sp>
      </p:grpSp>
      <p:grpSp>
        <p:nvGrpSpPr>
          <p:cNvPr id="55" name="Group 54"/>
          <p:cNvGrpSpPr/>
          <p:nvPr/>
        </p:nvGrpSpPr>
        <p:grpSpPr>
          <a:xfrm>
            <a:off x="2941637" y="5214201"/>
            <a:ext cx="2052004" cy="523220"/>
            <a:chOff x="2941637" y="5214201"/>
            <a:chExt cx="2052004" cy="523220"/>
          </a:xfrm>
        </p:grpSpPr>
        <p:grpSp>
          <p:nvGrpSpPr>
            <p:cNvPr id="33" name="Group 32"/>
            <p:cNvGrpSpPr/>
            <p:nvPr/>
          </p:nvGrpSpPr>
          <p:grpSpPr>
            <a:xfrm>
              <a:off x="2941637" y="5301944"/>
              <a:ext cx="402453" cy="328918"/>
              <a:chOff x="9061629" y="5706715"/>
              <a:chExt cx="380421" cy="310912"/>
            </a:xfrm>
          </p:grpSpPr>
          <p:sp>
            <p:nvSpPr>
              <p:cNvPr id="34" name="Freeform 86"/>
              <p:cNvSpPr>
                <a:spLocks noEditPoints="1"/>
              </p:cNvSpPr>
              <p:nvPr/>
            </p:nvSpPr>
            <p:spPr bwMode="black">
              <a:xfrm>
                <a:off x="9061629" y="5737038"/>
                <a:ext cx="277768" cy="280589"/>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024"/>
                <a:endParaRPr lang="en-US" sz="1632">
                  <a:gradFill>
                    <a:gsLst>
                      <a:gs pos="14679">
                        <a:srgbClr val="FFFFFF"/>
                      </a:gs>
                      <a:gs pos="38000">
                        <a:srgbClr val="FFFFFF"/>
                      </a:gs>
                    </a:gsLst>
                    <a:lin ang="5400000" scaled="1"/>
                  </a:gradFill>
                  <a:latin typeface="Segoe UI Light"/>
                </a:endParaRPr>
              </a:p>
            </p:txBody>
          </p:sp>
          <p:sp>
            <p:nvSpPr>
              <p:cNvPr id="35" name="Oval 87"/>
              <p:cNvSpPr>
                <a:spLocks noChangeArrowheads="1"/>
              </p:cNvSpPr>
              <p:nvPr/>
            </p:nvSpPr>
            <p:spPr bwMode="black">
              <a:xfrm>
                <a:off x="9172736" y="5854128"/>
                <a:ext cx="51528" cy="5175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024"/>
                <a:endParaRPr lang="en-US" sz="1632">
                  <a:gradFill>
                    <a:gsLst>
                      <a:gs pos="14679">
                        <a:srgbClr val="FFFFFF"/>
                      </a:gs>
                      <a:gs pos="38000">
                        <a:srgbClr val="FFFFFF"/>
                      </a:gs>
                    </a:gsLst>
                    <a:lin ang="5400000" scaled="1"/>
                  </a:gradFill>
                  <a:latin typeface="Segoe UI Light"/>
                </a:endParaRPr>
              </a:p>
            </p:txBody>
          </p:sp>
          <p:sp>
            <p:nvSpPr>
              <p:cNvPr id="36" name="Freeform 88"/>
              <p:cNvSpPr>
                <a:spLocks noEditPoints="1"/>
              </p:cNvSpPr>
              <p:nvPr/>
            </p:nvSpPr>
            <p:spPr bwMode="black">
              <a:xfrm>
                <a:off x="9301153" y="5706715"/>
                <a:ext cx="140897" cy="152424"/>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024"/>
                <a:endParaRPr lang="en-US" sz="1632">
                  <a:gradFill>
                    <a:gsLst>
                      <a:gs pos="14679">
                        <a:srgbClr val="FFFFFF"/>
                      </a:gs>
                      <a:gs pos="38000">
                        <a:srgbClr val="FFFFFF"/>
                      </a:gs>
                    </a:gsLst>
                    <a:lin ang="5400000" scaled="1"/>
                  </a:gradFill>
                  <a:latin typeface="Segoe UI Light"/>
                </a:endParaRPr>
              </a:p>
            </p:txBody>
          </p:sp>
        </p:grpSp>
        <p:sp>
          <p:nvSpPr>
            <p:cNvPr id="9" name="Rectangle 8"/>
            <p:cNvSpPr/>
            <p:nvPr/>
          </p:nvSpPr>
          <p:spPr>
            <a:xfrm>
              <a:off x="3399935" y="5214201"/>
              <a:ext cx="1593706" cy="523220"/>
            </a:xfrm>
            <a:prstGeom prst="rect">
              <a:avLst/>
            </a:prstGeom>
          </p:spPr>
          <p:txBody>
            <a:bodyPr wrap="none">
              <a:spAutoFit/>
            </a:bodyPr>
            <a:lstStyle/>
            <a:p>
              <a:pPr defTabSz="932289"/>
              <a:r>
                <a:rPr lang="en-US" sz="2800" dirty="0">
                  <a:gradFill>
                    <a:gsLst>
                      <a:gs pos="14679">
                        <a:srgbClr val="FFFFFF"/>
                      </a:gs>
                      <a:gs pos="38000">
                        <a:srgbClr val="FFFFFF"/>
                      </a:gs>
                    </a:gsLst>
                    <a:lin ang="5400000" scaled="1"/>
                  </a:gradFill>
                  <a:latin typeface="Segoe UI Light"/>
                </a:rPr>
                <a:t>Common</a:t>
              </a:r>
            </a:p>
          </p:txBody>
        </p:sp>
      </p:grpSp>
      <p:sp>
        <p:nvSpPr>
          <p:cNvPr id="40" name="Rectangle 39"/>
          <p:cNvSpPr/>
          <p:nvPr/>
        </p:nvSpPr>
        <p:spPr bwMode="auto">
          <a:xfrm>
            <a:off x="10643286" y="1529591"/>
            <a:ext cx="1516155" cy="4925942"/>
          </a:xfrm>
          <a:prstGeom prst="rect">
            <a:avLst/>
          </a:prstGeom>
          <a:solidFill>
            <a:schemeClr val="tx1"/>
          </a:solidFill>
          <a:ln w="25400" cap="flat" cmpd="sng" algn="ctr">
            <a:noFill/>
            <a:prstDash val="solid"/>
            <a:headEnd type="none" w="med" len="med"/>
            <a:tailEnd type="none" w="med" len="med"/>
          </a:ln>
          <a:effectLst/>
        </p:spPr>
        <p:txBody>
          <a:bodyPr vert="horz" wrap="square" lIns="91386" tIns="45696" rIns="91386" bIns="73109" numCol="1" rtlCol="0" anchor="ctr" anchorCtr="0" compatLnSpc="1">
            <a:prstTxWarp prst="textNoShape">
              <a:avLst/>
            </a:prstTxWarp>
          </a:bodyPr>
          <a:lstStyle/>
          <a:p>
            <a:pPr defTabSz="932468"/>
            <a:endParaRPr lang="en-US" dirty="0" err="1">
              <a:solidFill>
                <a:srgbClr val="000000"/>
              </a:solidFill>
              <a:latin typeface="Segoe UI Light"/>
            </a:endParaRPr>
          </a:p>
        </p:txBody>
      </p:sp>
      <p:sp>
        <p:nvSpPr>
          <p:cNvPr id="41" name="Rectangle 40"/>
          <p:cNvSpPr/>
          <p:nvPr/>
        </p:nvSpPr>
        <p:spPr>
          <a:xfrm>
            <a:off x="10662022" y="1621753"/>
            <a:ext cx="1528390" cy="478869"/>
          </a:xfrm>
          <a:prstGeom prst="rect">
            <a:avLst/>
          </a:prstGeom>
        </p:spPr>
        <p:txBody>
          <a:bodyPr wrap="none">
            <a:spAutoFit/>
          </a:bodyPr>
          <a:lstStyle/>
          <a:p>
            <a:pPr defTabSz="932468"/>
            <a:r>
              <a:rPr lang="en-US" sz="2400" dirty="0" smtClean="0">
                <a:gradFill>
                  <a:gsLst>
                    <a:gs pos="2752">
                      <a:srgbClr val="002050"/>
                    </a:gs>
                    <a:gs pos="25000">
                      <a:srgbClr val="002050"/>
                    </a:gs>
                  </a:gsLst>
                  <a:lin ang="5400000" scaled="1"/>
                </a:gradFill>
                <a:latin typeface="Segoe UI Light"/>
              </a:rPr>
              <a:t>Openness</a:t>
            </a:r>
            <a:endParaRPr lang="en-US" sz="2400" dirty="0">
              <a:gradFill>
                <a:gsLst>
                  <a:gs pos="2752">
                    <a:srgbClr val="002050"/>
                  </a:gs>
                  <a:gs pos="25000">
                    <a:srgbClr val="002050"/>
                  </a:gs>
                </a:gsLst>
                <a:lin ang="5400000" scaled="1"/>
              </a:gradFill>
              <a:latin typeface="Segoe UI Light"/>
            </a:endParaRPr>
          </a:p>
        </p:txBody>
      </p:sp>
      <p:pic>
        <p:nvPicPr>
          <p:cNvPr id="42" name="Picture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9242" y="2182947"/>
            <a:ext cx="1260907" cy="1260907"/>
          </a:xfrm>
          <a:prstGeom prst="rect">
            <a:avLst/>
          </a:prstGeom>
        </p:spPr>
      </p:pic>
      <p:sp>
        <p:nvSpPr>
          <p:cNvPr id="57" name="Rectangle 56"/>
          <p:cNvSpPr/>
          <p:nvPr/>
        </p:nvSpPr>
        <p:spPr>
          <a:xfrm>
            <a:off x="742785" y="2816842"/>
            <a:ext cx="1806905" cy="400110"/>
          </a:xfrm>
          <a:prstGeom prst="rect">
            <a:avLst/>
          </a:prstGeom>
        </p:spPr>
        <p:txBody>
          <a:bodyPr wrap="none">
            <a:spAutoFit/>
          </a:bodyPr>
          <a:lstStyle/>
          <a:p>
            <a:pPr defTabSz="932289"/>
            <a:r>
              <a:rPr lang="en-US" sz="2000" dirty="0">
                <a:gradFill>
                  <a:gsLst>
                    <a:gs pos="14679">
                      <a:srgbClr val="FFFFFF"/>
                    </a:gs>
                    <a:gs pos="38000">
                      <a:srgbClr val="FFFFFF"/>
                    </a:gs>
                  </a:gsLst>
                  <a:lin ang="5400000" scaled="1"/>
                </a:gradFill>
              </a:rPr>
              <a:t>Multi-purpose</a:t>
            </a:r>
          </a:p>
        </p:txBody>
      </p:sp>
      <p:sp>
        <p:nvSpPr>
          <p:cNvPr id="58" name="Rectangle 57"/>
          <p:cNvSpPr/>
          <p:nvPr/>
        </p:nvSpPr>
        <p:spPr>
          <a:xfrm>
            <a:off x="742785" y="4052692"/>
            <a:ext cx="1443024" cy="400110"/>
          </a:xfrm>
          <a:prstGeom prst="rect">
            <a:avLst/>
          </a:prstGeom>
        </p:spPr>
        <p:txBody>
          <a:bodyPr wrap="none">
            <a:spAutoFit/>
          </a:bodyPr>
          <a:lstStyle/>
          <a:p>
            <a:pPr defTabSz="932289"/>
            <a:r>
              <a:rPr lang="en-US" sz="2000" dirty="0">
                <a:gradFill>
                  <a:gsLst>
                    <a:gs pos="14679">
                      <a:srgbClr val="FFFFFF"/>
                    </a:gs>
                    <a:gs pos="38000">
                      <a:srgbClr val="FFFFFF"/>
                    </a:gs>
                  </a:gsLst>
                  <a:lin ang="5400000" scaled="1"/>
                </a:gradFill>
              </a:rPr>
              <a:t>Specialized</a:t>
            </a:r>
          </a:p>
        </p:txBody>
      </p:sp>
      <p:sp>
        <p:nvSpPr>
          <p:cNvPr id="60" name="Trapezoid 59"/>
          <p:cNvSpPr/>
          <p:nvPr/>
        </p:nvSpPr>
        <p:spPr bwMode="auto">
          <a:xfrm rot="16200000" flipH="1" flipV="1">
            <a:off x="7937843" y="3911259"/>
            <a:ext cx="5257800" cy="162609"/>
          </a:xfrm>
          <a:prstGeom prst="trapezoid">
            <a:avLst>
              <a:gd name="adj" fmla="val 101149"/>
            </a:avLst>
          </a:prstGeom>
          <a:solidFill>
            <a:schemeClr val="tx1">
              <a:lumMod val="85000"/>
            </a:schemeClr>
          </a:solidFill>
          <a:ln w="25400" cap="flat" cmpd="sng" algn="ctr">
            <a:noFill/>
            <a:prstDash val="solid"/>
            <a:headEnd type="none" w="med" len="med"/>
            <a:tailEnd type="none" w="med" len="med"/>
          </a:ln>
          <a:effectLst/>
        </p:spPr>
        <p:txBody>
          <a:bodyPr vert="horz" wrap="square" lIns="731520" tIns="274320" rIns="89639" bIns="89642" numCol="1" rtlCol="0" anchor="t" anchorCtr="0" compatLnSpc="1">
            <a:prstTxWarp prst="textNoShape">
              <a:avLst/>
            </a:prstTxWarp>
          </a:bodyPr>
          <a:lstStyle/>
          <a:p>
            <a:pPr defTabSz="914098"/>
            <a:endParaRPr lang="en-US" sz="2800" dirty="0" err="1">
              <a:gradFill>
                <a:gsLst>
                  <a:gs pos="14679">
                    <a:srgbClr val="FFFFFF"/>
                  </a:gs>
                  <a:gs pos="38000">
                    <a:srgbClr val="FFFFFF"/>
                  </a:gs>
                </a:gsLst>
                <a:lin ang="5400000" scaled="1"/>
              </a:gradFill>
              <a:latin typeface="Segoe UI Light"/>
            </a:endParaRPr>
          </a:p>
        </p:txBody>
      </p:sp>
    </p:spTree>
    <p:extLst>
      <p:ext uri="{BB962C8B-B14F-4D97-AF65-F5344CB8AC3E}">
        <p14:creationId xmlns:p14="http://schemas.microsoft.com/office/powerpoint/2010/main" val="40495493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500" fill="hold"/>
                                        <p:tgtEl>
                                          <p:spTgt spid="4"/>
                                        </p:tgtEl>
                                      </p:cBhvr>
                                      <p:by x="100000" y="0"/>
                                    </p:animScale>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tgtEl>
                                        <p:attrNameLst>
                                          <p:attrName>style.visibility</p:attrName>
                                        </p:attrNameLst>
                                      </p:cBhvr>
                                      <p:to>
                                        <p:strVal val="visible"/>
                                      </p:to>
                                    </p:set>
                                  </p:childTnLst>
                                </p:cTn>
                              </p:par>
                              <p:par>
                                <p:cTn id="13" presetID="6" presetClass="emph" presetSubtype="0" accel="100000" autoRev="1" fill="hold" grpId="1" nodeType="withEffect">
                                  <p:stCondLst>
                                    <p:cond delay="0"/>
                                  </p:stCondLst>
                                  <p:childTnLst>
                                    <p:animScale>
                                      <p:cBhvr>
                                        <p:cTn id="14" dur="500" fill="hold"/>
                                        <p:tgtEl>
                                          <p:spTgt spid="5"/>
                                        </p:tgtEl>
                                      </p:cBhvr>
                                      <p:by x="100000" y="0"/>
                                    </p:animScale>
                                  </p:childTnLst>
                                </p:cTn>
                              </p:par>
                              <p:par>
                                <p:cTn id="15" presetID="42" presetClass="path" presetSubtype="0" decel="100000" fill="hold" grpId="2" nodeType="withEffect">
                                  <p:stCondLst>
                                    <p:cond delay="500"/>
                                  </p:stCondLst>
                                  <p:childTnLst>
                                    <p:animMotion origin="layout" path="M 3.952E-6 -0.25488 L 3.952E-6 -2.26509E-6 " pathEditMode="relative" rAng="0" ptsTypes="AA">
                                      <p:cBhvr>
                                        <p:cTn id="16" dur="500" fill="hold"/>
                                        <p:tgtEl>
                                          <p:spTgt spid="5"/>
                                        </p:tgtEl>
                                        <p:attrNameLst>
                                          <p:attrName>ppt_x</p:attrName>
                                          <p:attrName>ppt_y</p:attrName>
                                        </p:attrNameLst>
                                      </p:cBhvr>
                                      <p:rCtr x="0" y="12733"/>
                                    </p:animMotion>
                                  </p:childTnLst>
                                </p:cTn>
                              </p:par>
                              <p:par>
                                <p:cTn id="17" presetID="10" presetClass="entr" presetSubtype="0" fill="hold" nodeType="withEffect">
                                  <p:stCondLst>
                                    <p:cond delay="5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63" presetClass="path" presetSubtype="0" decel="100000" fill="hold" nodeType="withEffect">
                                  <p:stCondLst>
                                    <p:cond delay="250"/>
                                  </p:stCondLst>
                                  <p:childTnLst>
                                    <p:animMotion origin="layout" path="M -0.05361 -9.44167E-7 L -4.69747E-7 -9.44167E-7 " pathEditMode="relative" rAng="0" ptsTypes="AA">
                                      <p:cBhvr>
                                        <p:cTn id="21" dur="750" fill="hold"/>
                                        <p:tgtEl>
                                          <p:spTgt spid="49"/>
                                        </p:tgtEl>
                                        <p:attrNameLst>
                                          <p:attrName>ppt_x</p:attrName>
                                          <p:attrName>ppt_y</p:attrName>
                                        </p:attrNameLst>
                                      </p:cBhvr>
                                      <p:rCtr x="2681" y="0"/>
                                    </p:animMotion>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6"/>
                                        </p:tgtEl>
                                        <p:attrNameLst>
                                          <p:attrName>style.visibility</p:attrName>
                                        </p:attrNameLst>
                                      </p:cBhvr>
                                      <p:to>
                                        <p:strVal val="visible"/>
                                      </p:to>
                                    </p:set>
                                  </p:childTnLst>
                                </p:cTn>
                              </p:par>
                              <p:par>
                                <p:cTn id="26" presetID="6" presetClass="emph" presetSubtype="0" accel="100000" autoRev="1" fill="hold" grpId="1" nodeType="withEffect">
                                  <p:stCondLst>
                                    <p:cond delay="0"/>
                                  </p:stCondLst>
                                  <p:childTnLst>
                                    <p:animScale>
                                      <p:cBhvr>
                                        <p:cTn id="27" dur="500" fill="hold"/>
                                        <p:tgtEl>
                                          <p:spTgt spid="6"/>
                                        </p:tgtEl>
                                      </p:cBhvr>
                                      <p:by x="100000" y="0"/>
                                    </p:animScale>
                                  </p:childTnLst>
                                </p:cTn>
                              </p:par>
                              <p:par>
                                <p:cTn id="28" presetID="42" presetClass="path" presetSubtype="0" decel="100000" fill="hold" grpId="2" nodeType="withEffect">
                                  <p:stCondLst>
                                    <p:cond delay="500"/>
                                  </p:stCondLst>
                                  <p:childTnLst>
                                    <p:animMotion origin="layout" path="M 3.952E-6 -0.25488 L 3.952E-6 -2.26509E-6 " pathEditMode="relative" rAng="0" ptsTypes="AA">
                                      <p:cBhvr>
                                        <p:cTn id="29" dur="500" fill="hold"/>
                                        <p:tgtEl>
                                          <p:spTgt spid="6"/>
                                        </p:tgtEl>
                                        <p:attrNameLst>
                                          <p:attrName>ppt_x</p:attrName>
                                          <p:attrName>ppt_y</p:attrName>
                                        </p:attrNameLst>
                                      </p:cBhvr>
                                      <p:rCtr x="0" y="12733"/>
                                    </p:animMotion>
                                  </p:childTnLst>
                                </p:cTn>
                              </p:par>
                              <p:par>
                                <p:cTn id="30" presetID="10" presetClass="entr" presetSubtype="0" fill="hold" nodeType="withEffect">
                                  <p:stCondLst>
                                    <p:cond delay="50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63" presetClass="path" presetSubtype="0" decel="100000" fill="hold" nodeType="withEffect">
                                  <p:stCondLst>
                                    <p:cond delay="250"/>
                                  </p:stCondLst>
                                  <p:childTnLst>
                                    <p:animMotion origin="layout" path="M -0.05361 -9.44167E-7 L -4.69747E-7 -9.44167E-7 " pathEditMode="relative" rAng="0" ptsTypes="AA">
                                      <p:cBhvr>
                                        <p:cTn id="34" dur="750" fill="hold"/>
                                        <p:tgtEl>
                                          <p:spTgt spid="51"/>
                                        </p:tgtEl>
                                        <p:attrNameLst>
                                          <p:attrName>ppt_x</p:attrName>
                                          <p:attrName>ppt_y</p:attrName>
                                        </p:attrNameLst>
                                      </p:cBhvr>
                                      <p:rCtr x="2681" y="0"/>
                                    </p:animMotion>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499"/>
                                          </p:stCondLst>
                                        </p:cTn>
                                        <p:tgtEl>
                                          <p:spTgt spid="20"/>
                                        </p:tgtEl>
                                        <p:attrNameLst>
                                          <p:attrName>style.visibility</p:attrName>
                                        </p:attrNameLst>
                                      </p:cBhvr>
                                      <p:to>
                                        <p:strVal val="visible"/>
                                      </p:to>
                                    </p:set>
                                  </p:childTnLst>
                                </p:cTn>
                              </p:par>
                              <p:par>
                                <p:cTn id="41" presetID="6" presetClass="emph" presetSubtype="0" accel="100000" autoRev="1" fill="hold" grpId="1" nodeType="withEffect">
                                  <p:stCondLst>
                                    <p:cond delay="0"/>
                                  </p:stCondLst>
                                  <p:childTnLst>
                                    <p:animScale>
                                      <p:cBhvr>
                                        <p:cTn id="42" dur="500" fill="hold"/>
                                        <p:tgtEl>
                                          <p:spTgt spid="20"/>
                                        </p:tgtEl>
                                      </p:cBhvr>
                                      <p:by x="100000" y="0"/>
                                    </p:animScale>
                                  </p:childTnLst>
                                </p:cTn>
                              </p:par>
                              <p:par>
                                <p:cTn id="43" presetID="10" presetClass="entr" presetSubtype="0" fill="hold" grpId="0"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63" presetClass="path" presetSubtype="0" decel="100000" fill="hold" grpId="1" nodeType="withEffect">
                                  <p:stCondLst>
                                    <p:cond delay="500"/>
                                  </p:stCondLst>
                                  <p:childTnLst>
                                    <p:animMotion origin="layout" path="M -0.05361 -9.44167E-7 L -4.69747E-7 -9.44167E-7 " pathEditMode="relative" rAng="0" ptsTypes="AA">
                                      <p:cBhvr>
                                        <p:cTn id="47" dur="750" fill="hold"/>
                                        <p:tgtEl>
                                          <p:spTgt spid="22"/>
                                        </p:tgtEl>
                                        <p:attrNameLst>
                                          <p:attrName>ppt_x</p:attrName>
                                          <p:attrName>ppt_y</p:attrName>
                                        </p:attrNameLst>
                                      </p:cBhvr>
                                      <p:rCtr x="2681" y="0"/>
                                    </p:animMotion>
                                  </p:childTnLst>
                                </p:cTn>
                              </p:par>
                              <p:par>
                                <p:cTn id="48" presetID="10" presetClass="entr" presetSubtype="0" fill="hold" grpId="0" nodeType="withEffect">
                                  <p:stCondLst>
                                    <p:cond delay="100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63" presetClass="path" presetSubtype="0" decel="100000" fill="hold" grpId="1" nodeType="withEffect">
                                  <p:stCondLst>
                                    <p:cond delay="750"/>
                                  </p:stCondLst>
                                  <p:childTnLst>
                                    <p:animMotion origin="layout" path="M -0.05361 -9.44167E-7 L -4.69747E-7 -9.44167E-7 " pathEditMode="relative" rAng="0" ptsTypes="AA">
                                      <p:cBhvr>
                                        <p:cTn id="52" dur="750" fill="hold"/>
                                        <p:tgtEl>
                                          <p:spTgt spid="27"/>
                                        </p:tgtEl>
                                        <p:attrNameLst>
                                          <p:attrName>ppt_x</p:attrName>
                                          <p:attrName>ppt_y</p:attrName>
                                        </p:attrNameLst>
                                      </p:cBhvr>
                                      <p:rCtr x="2681" y="0"/>
                                    </p:animMotion>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499"/>
                                          </p:stCondLst>
                                        </p:cTn>
                                        <p:tgtEl>
                                          <p:spTgt spid="23"/>
                                        </p:tgtEl>
                                        <p:attrNameLst>
                                          <p:attrName>style.visibility</p:attrName>
                                        </p:attrNameLst>
                                      </p:cBhvr>
                                      <p:to>
                                        <p:strVal val="visible"/>
                                      </p:to>
                                    </p:set>
                                  </p:childTnLst>
                                </p:cTn>
                              </p:par>
                              <p:par>
                                <p:cTn id="59" presetID="6" presetClass="emph" presetSubtype="0" accel="100000" autoRev="1" fill="hold" grpId="1" nodeType="withEffect">
                                  <p:stCondLst>
                                    <p:cond delay="0"/>
                                  </p:stCondLst>
                                  <p:childTnLst>
                                    <p:animScale>
                                      <p:cBhvr>
                                        <p:cTn id="60" dur="500" fill="hold"/>
                                        <p:tgtEl>
                                          <p:spTgt spid="23"/>
                                        </p:tgtEl>
                                      </p:cBhvr>
                                      <p:by x="100000" y="0"/>
                                    </p:animScale>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25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63" presetClass="path" presetSubtype="0" decel="100000" fill="hold" grpId="1" nodeType="withEffect">
                                  <p:stCondLst>
                                    <p:cond delay="0"/>
                                  </p:stCondLst>
                                  <p:childTnLst>
                                    <p:animMotion origin="layout" path="M -0.05361 -9.44167E-7 L -4.69747E-7 -9.44167E-7 " pathEditMode="relative" rAng="0" ptsTypes="AA">
                                      <p:cBhvr>
                                        <p:cTn id="67" dur="750" fill="hold"/>
                                        <p:tgtEl>
                                          <p:spTgt spid="25"/>
                                        </p:tgtEl>
                                        <p:attrNameLst>
                                          <p:attrName>ppt_x</p:attrName>
                                          <p:attrName>ppt_y</p:attrName>
                                        </p:attrNameLst>
                                      </p:cBhvr>
                                      <p:rCtr x="2681" y="0"/>
                                    </p:animMotion>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25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childTnLst>
                                </p:cTn>
                              </p:par>
                              <p:par>
                                <p:cTn id="73" presetID="63" presetClass="path" presetSubtype="0" decel="100000" fill="hold" grpId="1" nodeType="withEffect">
                                  <p:stCondLst>
                                    <p:cond delay="0"/>
                                  </p:stCondLst>
                                  <p:childTnLst>
                                    <p:animMotion origin="layout" path="M -0.05361 -9.44167E-7 L -4.69747E-7 -9.44167E-7 " pathEditMode="relative" rAng="0" ptsTypes="AA">
                                      <p:cBhvr>
                                        <p:cTn id="74" dur="750" fill="hold"/>
                                        <p:tgtEl>
                                          <p:spTgt spid="26"/>
                                        </p:tgtEl>
                                        <p:attrNameLst>
                                          <p:attrName>ppt_x</p:attrName>
                                          <p:attrName>ppt_y</p:attrName>
                                        </p:attrNameLst>
                                      </p:cBhvr>
                                      <p:rCtr x="2681" y="0"/>
                                    </p:animMotion>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499"/>
                                          </p:stCondLst>
                                        </p:cTn>
                                        <p:tgtEl>
                                          <p:spTgt spid="28"/>
                                        </p:tgtEl>
                                        <p:attrNameLst>
                                          <p:attrName>style.visibility</p:attrName>
                                        </p:attrNameLst>
                                      </p:cBhvr>
                                      <p:to>
                                        <p:strVal val="visible"/>
                                      </p:to>
                                    </p:set>
                                  </p:childTnLst>
                                </p:cTn>
                              </p:par>
                              <p:par>
                                <p:cTn id="79" presetID="6" presetClass="emph" presetSubtype="0" accel="100000" autoRev="1" fill="hold" grpId="1" nodeType="withEffect">
                                  <p:stCondLst>
                                    <p:cond delay="0"/>
                                  </p:stCondLst>
                                  <p:childTnLst>
                                    <p:animScale>
                                      <p:cBhvr>
                                        <p:cTn id="80" dur="500" fill="hold"/>
                                        <p:tgtEl>
                                          <p:spTgt spid="28"/>
                                        </p:tgtEl>
                                      </p:cBhvr>
                                      <p:by x="100000" y="0"/>
                                    </p:animScale>
                                  </p:childTnLst>
                                </p:cTn>
                              </p:par>
                              <p:par>
                                <p:cTn id="81" presetID="42" presetClass="path" presetSubtype="0" decel="100000" fill="hold" grpId="2" nodeType="withEffect">
                                  <p:stCondLst>
                                    <p:cond delay="500"/>
                                  </p:stCondLst>
                                  <p:childTnLst>
                                    <p:animMotion origin="layout" path="M -2.1496E-6 -0.09056 L -2.1496E-6 1.2256E-7 " pathEditMode="relative" rAng="0" ptsTypes="AA">
                                      <p:cBhvr>
                                        <p:cTn id="82" dur="500" fill="hold"/>
                                        <p:tgtEl>
                                          <p:spTgt spid="28"/>
                                        </p:tgtEl>
                                        <p:attrNameLst>
                                          <p:attrName>ppt_x</p:attrName>
                                          <p:attrName>ppt_y</p:attrName>
                                        </p:attrNameLst>
                                      </p:cBhvr>
                                      <p:rCtr x="0" y="4517"/>
                                    </p:animMotion>
                                  </p:childTnLst>
                                </p:cTn>
                              </p:par>
                              <p:par>
                                <p:cTn id="83" presetID="10" presetClass="entr" presetSubtype="0" fill="hold" nodeType="withEffect">
                                  <p:stCondLst>
                                    <p:cond delay="50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500"/>
                                        <p:tgtEl>
                                          <p:spTgt spid="55"/>
                                        </p:tgtEl>
                                      </p:cBhvr>
                                    </p:animEffect>
                                  </p:childTnLst>
                                </p:cTn>
                              </p:par>
                              <p:par>
                                <p:cTn id="86" presetID="63" presetClass="path" presetSubtype="0" decel="100000" fill="hold" nodeType="withEffect">
                                  <p:stCondLst>
                                    <p:cond delay="250"/>
                                  </p:stCondLst>
                                  <p:childTnLst>
                                    <p:animMotion origin="layout" path="M -0.05361 -9.44167E-7 L -4.69747E-7 -9.44167E-7 " pathEditMode="relative" rAng="0" ptsTypes="AA">
                                      <p:cBhvr>
                                        <p:cTn id="87" dur="750" fill="hold"/>
                                        <p:tgtEl>
                                          <p:spTgt spid="55"/>
                                        </p:tgtEl>
                                        <p:attrNameLst>
                                          <p:attrName>ppt_x</p:attrName>
                                          <p:attrName>ppt_y</p:attrName>
                                        </p:attrNameLst>
                                      </p:cBhvr>
                                      <p:rCtr x="2681" y="0"/>
                                    </p:animMotion>
                                  </p:childTnLst>
                                </p:cTn>
                              </p:par>
                              <p:par>
                                <p:cTn id="88" presetID="10" presetClass="entr" presetSubtype="0" fill="hold" nodeType="withEffect">
                                  <p:stCondLst>
                                    <p:cond delay="750"/>
                                  </p:stCondLst>
                                  <p:childTnLst>
                                    <p:set>
                                      <p:cBhvr>
                                        <p:cTn id="89" dur="1" fill="hold">
                                          <p:stCondLst>
                                            <p:cond delay="0"/>
                                          </p:stCondLst>
                                        </p:cTn>
                                        <p:tgtEl>
                                          <p:spTgt spid="54"/>
                                        </p:tgtEl>
                                        <p:attrNameLst>
                                          <p:attrName>style.visibility</p:attrName>
                                        </p:attrNameLst>
                                      </p:cBhvr>
                                      <p:to>
                                        <p:strVal val="visible"/>
                                      </p:to>
                                    </p:set>
                                    <p:animEffect transition="in" filter="fade">
                                      <p:cBhvr>
                                        <p:cTn id="90" dur="500"/>
                                        <p:tgtEl>
                                          <p:spTgt spid="54"/>
                                        </p:tgtEl>
                                      </p:cBhvr>
                                    </p:animEffect>
                                  </p:childTnLst>
                                </p:cTn>
                              </p:par>
                              <p:par>
                                <p:cTn id="91" presetID="63" presetClass="path" presetSubtype="0" decel="100000" fill="hold" nodeType="withEffect">
                                  <p:stCondLst>
                                    <p:cond delay="500"/>
                                  </p:stCondLst>
                                  <p:childTnLst>
                                    <p:animMotion origin="layout" path="M -0.05361 -9.44167E-7 L -4.69747E-7 -9.44167E-7 " pathEditMode="relative" rAng="0" ptsTypes="AA">
                                      <p:cBhvr>
                                        <p:cTn id="92" dur="750" fill="hold"/>
                                        <p:tgtEl>
                                          <p:spTgt spid="54"/>
                                        </p:tgtEl>
                                        <p:attrNameLst>
                                          <p:attrName>ppt_x</p:attrName>
                                          <p:attrName>ppt_y</p:attrName>
                                        </p:attrNameLst>
                                      </p:cBhvr>
                                      <p:rCtr x="2681" y="0"/>
                                    </p:animMotion>
                                  </p:childTnLst>
                                </p:cTn>
                              </p:par>
                              <p:par>
                                <p:cTn id="93" presetID="10" presetClass="entr" presetSubtype="0" fill="hold" nodeType="withEffect">
                                  <p:stCondLst>
                                    <p:cond delay="100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500"/>
                                        <p:tgtEl>
                                          <p:spTgt spid="53"/>
                                        </p:tgtEl>
                                      </p:cBhvr>
                                    </p:animEffect>
                                  </p:childTnLst>
                                </p:cTn>
                              </p:par>
                              <p:par>
                                <p:cTn id="96" presetID="63" presetClass="path" presetSubtype="0" decel="100000" fill="hold" nodeType="withEffect">
                                  <p:stCondLst>
                                    <p:cond delay="750"/>
                                  </p:stCondLst>
                                  <p:childTnLst>
                                    <p:animMotion origin="layout" path="M -0.05361 -9.44167E-7 L -4.69747E-7 -9.44167E-7 " pathEditMode="relative" rAng="0" ptsTypes="AA">
                                      <p:cBhvr>
                                        <p:cTn id="97" dur="750" fill="hold"/>
                                        <p:tgtEl>
                                          <p:spTgt spid="53"/>
                                        </p:tgtEl>
                                        <p:attrNameLst>
                                          <p:attrName>ppt_x</p:attrName>
                                          <p:attrName>ppt_y</p:attrName>
                                        </p:attrNameLst>
                                      </p:cBhvr>
                                      <p:rCtr x="2681" y="0"/>
                                    </p:animMotion>
                                  </p:childTnLst>
                                </p:cTn>
                              </p:par>
                              <p:par>
                                <p:cTn id="98" presetID="10" presetClass="entr" presetSubtype="0" fill="hold" nodeType="withEffect">
                                  <p:stCondLst>
                                    <p:cond delay="1250"/>
                                  </p:stCondLst>
                                  <p:childTnLst>
                                    <p:set>
                                      <p:cBhvr>
                                        <p:cTn id="99" dur="1" fill="hold">
                                          <p:stCondLst>
                                            <p:cond delay="0"/>
                                          </p:stCondLst>
                                        </p:cTn>
                                        <p:tgtEl>
                                          <p:spTgt spid="52"/>
                                        </p:tgtEl>
                                        <p:attrNameLst>
                                          <p:attrName>style.visibility</p:attrName>
                                        </p:attrNameLst>
                                      </p:cBhvr>
                                      <p:to>
                                        <p:strVal val="visible"/>
                                      </p:to>
                                    </p:set>
                                    <p:animEffect transition="in" filter="fade">
                                      <p:cBhvr>
                                        <p:cTn id="100" dur="500"/>
                                        <p:tgtEl>
                                          <p:spTgt spid="52"/>
                                        </p:tgtEl>
                                      </p:cBhvr>
                                    </p:animEffect>
                                  </p:childTnLst>
                                </p:cTn>
                              </p:par>
                              <p:par>
                                <p:cTn id="101" presetID="63" presetClass="path" presetSubtype="0" decel="100000" fill="hold" nodeType="withEffect">
                                  <p:stCondLst>
                                    <p:cond delay="1000"/>
                                  </p:stCondLst>
                                  <p:childTnLst>
                                    <p:animMotion origin="layout" path="M -0.05361 -9.44167E-7 L -4.69747E-7 -9.44167E-7 " pathEditMode="relative" rAng="0" ptsTypes="AA">
                                      <p:cBhvr>
                                        <p:cTn id="102" dur="750" fill="hold"/>
                                        <p:tgtEl>
                                          <p:spTgt spid="52"/>
                                        </p:tgtEl>
                                        <p:attrNameLst>
                                          <p:attrName>ppt_x</p:attrName>
                                          <p:attrName>ppt_y</p:attrName>
                                        </p:attrNameLst>
                                      </p:cBhvr>
                                      <p:rCtr x="2681" y="0"/>
                                    </p:animMotion>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499"/>
                                          </p:stCondLst>
                                        </p:cTn>
                                        <p:tgtEl>
                                          <p:spTgt spid="60"/>
                                        </p:tgtEl>
                                        <p:attrNameLst>
                                          <p:attrName>style.visibility</p:attrName>
                                        </p:attrNameLst>
                                      </p:cBhvr>
                                      <p:to>
                                        <p:strVal val="visible"/>
                                      </p:to>
                                    </p:set>
                                  </p:childTnLst>
                                </p:cTn>
                              </p:par>
                              <p:par>
                                <p:cTn id="107" presetID="6" presetClass="emph" presetSubtype="0" accel="100000" autoRev="1" fill="hold" grpId="1" nodeType="withEffect">
                                  <p:stCondLst>
                                    <p:cond delay="0"/>
                                  </p:stCondLst>
                                  <p:childTnLst>
                                    <p:animScale>
                                      <p:cBhvr>
                                        <p:cTn id="108" dur="500" fill="hold"/>
                                        <p:tgtEl>
                                          <p:spTgt spid="60"/>
                                        </p:tgtEl>
                                      </p:cBhvr>
                                      <p:by x="0" y="100000"/>
                                    </p:animScale>
                                  </p:childTnLst>
                                </p:cTn>
                              </p:par>
                              <p:par>
                                <p:cTn id="109" presetID="42" presetClass="path" presetSubtype="0" decel="100000" fill="hold" grpId="2" nodeType="withEffect">
                                  <p:stCondLst>
                                    <p:cond delay="500"/>
                                  </p:stCondLst>
                                  <p:childTnLst>
                                    <p:animMotion origin="layout" path="M -0.00702 -2.52837E-6 L 1.81261E-7 -2.52837E-6 " pathEditMode="relative" rAng="0" ptsTypes="AA">
                                      <p:cBhvr>
                                        <p:cTn id="110" dur="500" fill="hold"/>
                                        <p:tgtEl>
                                          <p:spTgt spid="60"/>
                                        </p:tgtEl>
                                        <p:attrNameLst>
                                          <p:attrName>ppt_x</p:attrName>
                                          <p:attrName>ppt_y</p:attrName>
                                        </p:attrNameLst>
                                      </p:cBhvr>
                                      <p:rCtr x="345" y="0"/>
                                    </p:animMotion>
                                  </p:childTnLst>
                                </p:cTn>
                              </p:par>
                              <p:par>
                                <p:cTn id="111" presetID="1" presetClass="entr" presetSubtype="0" fill="hold" grpId="0" nodeType="withEffect">
                                  <p:stCondLst>
                                    <p:cond delay="0"/>
                                  </p:stCondLst>
                                  <p:childTnLst>
                                    <p:set>
                                      <p:cBhvr>
                                        <p:cTn id="112" dur="1" fill="hold">
                                          <p:stCondLst>
                                            <p:cond delay="499"/>
                                          </p:stCondLst>
                                        </p:cTn>
                                        <p:tgtEl>
                                          <p:spTgt spid="40"/>
                                        </p:tgtEl>
                                        <p:attrNameLst>
                                          <p:attrName>style.visibility</p:attrName>
                                        </p:attrNameLst>
                                      </p:cBhvr>
                                      <p:to>
                                        <p:strVal val="visible"/>
                                      </p:to>
                                    </p:set>
                                  </p:childTnLst>
                                </p:cTn>
                              </p:par>
                              <p:par>
                                <p:cTn id="113" presetID="6" presetClass="emph" presetSubtype="0" accel="100000" autoRev="1" fill="hold" grpId="1" nodeType="withEffect">
                                  <p:stCondLst>
                                    <p:cond delay="0"/>
                                  </p:stCondLst>
                                  <p:childTnLst>
                                    <p:animScale>
                                      <p:cBhvr>
                                        <p:cTn id="114" dur="500" fill="hold"/>
                                        <p:tgtEl>
                                          <p:spTgt spid="40"/>
                                        </p:tgtEl>
                                      </p:cBhvr>
                                      <p:by x="0" y="100000"/>
                                    </p:animScale>
                                  </p:childTnLst>
                                </p:cTn>
                              </p:par>
                              <p:par>
                                <p:cTn id="115" presetID="42" presetClass="path" presetSubtype="0" decel="100000" fill="hold" grpId="2" nodeType="withEffect">
                                  <p:stCondLst>
                                    <p:cond delay="500"/>
                                  </p:stCondLst>
                                  <p:childTnLst>
                                    <p:animMotion origin="layout" path="M -0.07391 -2.52837E-6 L 4.60812E-6 -2.52837E-6 " pathEditMode="relative" rAng="0" ptsTypes="AA">
                                      <p:cBhvr>
                                        <p:cTn id="116" dur="500" fill="hold"/>
                                        <p:tgtEl>
                                          <p:spTgt spid="40"/>
                                        </p:tgtEl>
                                        <p:attrNameLst>
                                          <p:attrName>ppt_x</p:attrName>
                                          <p:attrName>ppt_y</p:attrName>
                                        </p:attrNameLst>
                                      </p:cBhvr>
                                      <p:rCtr x="3689" y="0"/>
                                    </p:animMotion>
                                  </p:childTnLst>
                                </p:cTn>
                              </p:par>
                              <p:par>
                                <p:cTn id="117" presetID="10" presetClass="entr" presetSubtype="0" fill="hold" grpId="0" nodeType="withEffect">
                                  <p:stCondLst>
                                    <p:cond delay="750"/>
                                  </p:stCondLst>
                                  <p:childTnLst>
                                    <p:set>
                                      <p:cBhvr>
                                        <p:cTn id="118" dur="1" fill="hold">
                                          <p:stCondLst>
                                            <p:cond delay="0"/>
                                          </p:stCondLst>
                                        </p:cTn>
                                        <p:tgtEl>
                                          <p:spTgt spid="41"/>
                                        </p:tgtEl>
                                        <p:attrNameLst>
                                          <p:attrName>style.visibility</p:attrName>
                                        </p:attrNameLst>
                                      </p:cBhvr>
                                      <p:to>
                                        <p:strVal val="visible"/>
                                      </p:to>
                                    </p:set>
                                    <p:animEffect transition="in" filter="fade">
                                      <p:cBhvr>
                                        <p:cTn id="119" dur="500"/>
                                        <p:tgtEl>
                                          <p:spTgt spid="41"/>
                                        </p:tgtEl>
                                      </p:cBhvr>
                                    </p:animEffect>
                                  </p:childTnLst>
                                </p:cTn>
                              </p:par>
                              <p:par>
                                <p:cTn id="120" presetID="63" presetClass="path" presetSubtype="0" decel="100000" fill="hold" grpId="1" nodeType="withEffect">
                                  <p:stCondLst>
                                    <p:cond delay="500"/>
                                  </p:stCondLst>
                                  <p:childTnLst>
                                    <p:animMotion origin="layout" path="M -0.05361 -9.07853E-7 L 2.22875E-6 -9.07853E-7 " pathEditMode="relative" rAng="0" ptsTypes="AA">
                                      <p:cBhvr>
                                        <p:cTn id="121" dur="750" fill="hold"/>
                                        <p:tgtEl>
                                          <p:spTgt spid="41"/>
                                        </p:tgtEl>
                                        <p:attrNameLst>
                                          <p:attrName>ppt_x</p:attrName>
                                          <p:attrName>ppt_y</p:attrName>
                                        </p:attrNameLst>
                                      </p:cBhvr>
                                      <p:rCtr x="2681" y="0"/>
                                    </p:animMotion>
                                  </p:childTnLst>
                                </p:cTn>
                              </p:par>
                              <p:par>
                                <p:cTn id="122" presetID="10" presetClass="entr" presetSubtype="0" fill="hold" nodeType="withEffect">
                                  <p:stCondLst>
                                    <p:cond delay="1000"/>
                                  </p:stCondLst>
                                  <p:childTnLst>
                                    <p:set>
                                      <p:cBhvr>
                                        <p:cTn id="123" dur="1" fill="hold">
                                          <p:stCondLst>
                                            <p:cond delay="0"/>
                                          </p:stCondLst>
                                        </p:cTn>
                                        <p:tgtEl>
                                          <p:spTgt spid="42"/>
                                        </p:tgtEl>
                                        <p:attrNameLst>
                                          <p:attrName>style.visibility</p:attrName>
                                        </p:attrNameLst>
                                      </p:cBhvr>
                                      <p:to>
                                        <p:strVal val="visible"/>
                                      </p:to>
                                    </p:set>
                                    <p:animEffect transition="in" filter="fade">
                                      <p:cBhvr>
                                        <p:cTn id="124" dur="500"/>
                                        <p:tgtEl>
                                          <p:spTgt spid="42"/>
                                        </p:tgtEl>
                                      </p:cBhvr>
                                    </p:animEffect>
                                  </p:childTnLst>
                                </p:cTn>
                              </p:par>
                              <p:par>
                                <p:cTn id="125" presetID="63" presetClass="path" presetSubtype="0" decel="100000" fill="hold" nodeType="withEffect">
                                  <p:stCondLst>
                                    <p:cond delay="750"/>
                                  </p:stCondLst>
                                  <p:childTnLst>
                                    <p:animMotion origin="layout" path="M -0.05361 1.15297E-6 L -6.63773E-8 1.15297E-6 " pathEditMode="relative" rAng="0" ptsTypes="AA">
                                      <p:cBhvr>
                                        <p:cTn id="126" dur="750" fill="hold"/>
                                        <p:tgtEl>
                                          <p:spTgt spid="42"/>
                                        </p:tgtEl>
                                        <p:attrNameLst>
                                          <p:attrName>ppt_x</p:attrName>
                                          <p:attrName>ppt_y</p:attrName>
                                        </p:attrNameLst>
                                      </p:cBhvr>
                                      <p:rCtr x="26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P spid="6" grpId="1" animBg="1"/>
      <p:bldP spid="6" grpId="2" animBg="1"/>
      <p:bldP spid="5" grpId="0" animBg="1"/>
      <p:bldP spid="5" grpId="1" animBg="1"/>
      <p:bldP spid="5" grpId="2" animBg="1"/>
      <p:bldP spid="23" grpId="0" animBg="1"/>
      <p:bldP spid="23" grpId="1" animBg="1"/>
      <p:bldP spid="25" grpId="0"/>
      <p:bldP spid="25" grpId="1"/>
      <p:bldP spid="26" grpId="0"/>
      <p:bldP spid="26" grpId="1"/>
      <p:bldP spid="20" grpId="0" animBg="1"/>
      <p:bldP spid="20" grpId="1" animBg="1"/>
      <p:bldP spid="22" grpId="0"/>
      <p:bldP spid="22" grpId="1"/>
      <p:bldP spid="27" grpId="0"/>
      <p:bldP spid="27" grpId="1"/>
      <p:bldP spid="28" grpId="0" animBg="1"/>
      <p:bldP spid="28" grpId="1" animBg="1"/>
      <p:bldP spid="28" grpId="2" animBg="1"/>
      <p:bldP spid="40" grpId="0" animBg="1"/>
      <p:bldP spid="40" grpId="1" animBg="1"/>
      <p:bldP spid="40" grpId="2" animBg="1"/>
      <p:bldP spid="41" grpId="0"/>
      <p:bldP spid="41" grpId="1"/>
      <p:bldP spid="57" grpId="0"/>
      <p:bldP spid="58" grpId="0"/>
      <p:bldP spid="60" grpId="0" animBg="1"/>
      <p:bldP spid="60" grpId="1" animBg="1"/>
      <p:bldP spid="60" grpId="2"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itle 1"/>
          <p:cNvSpPr>
            <a:spLocks noGrp="1"/>
          </p:cNvSpPr>
          <p:nvPr>
            <p:ph type="title"/>
          </p:nvPr>
        </p:nvSpPr>
        <p:spPr/>
        <p:txBody>
          <a:bodyPr/>
          <a:lstStyle/>
          <a:p>
            <a:r>
              <a:rPr lang="en-US" sz="4800" dirty="0" smtClean="0"/>
              <a:t>Summary</a:t>
            </a:r>
            <a:endParaRPr lang="en-US" sz="4800" dirty="0"/>
          </a:p>
        </p:txBody>
      </p:sp>
      <p:grpSp>
        <p:nvGrpSpPr>
          <p:cNvPr id="35" name="Group 34"/>
          <p:cNvGrpSpPr/>
          <p:nvPr/>
        </p:nvGrpSpPr>
        <p:grpSpPr>
          <a:xfrm>
            <a:off x="795695" y="3600027"/>
            <a:ext cx="3474682" cy="1344382"/>
            <a:chOff x="795695" y="3981660"/>
            <a:chExt cx="3474682" cy="1344382"/>
          </a:xfrm>
        </p:grpSpPr>
        <p:sp>
          <p:nvSpPr>
            <p:cNvPr id="36" name="Rectangle 35"/>
            <p:cNvSpPr/>
            <p:nvPr/>
          </p:nvSpPr>
          <p:spPr bwMode="auto">
            <a:xfrm>
              <a:off x="795695" y="3981661"/>
              <a:ext cx="3474682" cy="1344381"/>
            </a:xfrm>
            <a:prstGeom prst="rect">
              <a:avLst/>
            </a:prstGeom>
            <a:solidFill>
              <a:srgbClr val="0069B8"/>
            </a:solidFill>
            <a:ln w="9525" cap="flat" cmpd="sng" algn="ctr">
              <a:noFill/>
              <a:prstDash val="solid"/>
              <a:headEnd type="none" w="med" len="med"/>
              <a:tailEnd type="none" w="med" len="med"/>
            </a:ln>
            <a:effectLst/>
            <a:extLst/>
          </p:spPr>
          <p:txBody>
            <a:bodyPr vert="horz" wrap="square" lIns="182880" tIns="0" rIns="91436" bIns="0" numCol="1" rtlCol="0" anchor="ctr" anchorCtr="0" compatLnSpc="1">
              <a:prstTxWarp prst="textNoShape">
                <a:avLst/>
              </a:prstTxWarp>
            </a:bodyPr>
            <a:lstStyle/>
            <a:p>
              <a:pPr defTabSz="914099" fontAlgn="base">
                <a:lnSpc>
                  <a:spcPct val="90000"/>
                </a:lnSpc>
                <a:spcBef>
                  <a:spcPct val="0"/>
                </a:spcBef>
                <a:spcAft>
                  <a:spcPct val="0"/>
                </a:spcAft>
              </a:pPr>
              <a:endParaRPr lang="en-US" sz="2400" kern="0" spc="-50" dirty="0" err="1">
                <a:gradFill>
                  <a:gsLst>
                    <a:gs pos="0">
                      <a:srgbClr val="FFFFFF"/>
                    </a:gs>
                    <a:gs pos="100000">
                      <a:srgbClr val="FFFFFF"/>
                    </a:gs>
                  </a:gsLst>
                  <a:lin ang="16200000" scaled="0"/>
                </a:gradFill>
                <a:latin typeface="Segoe UI Light"/>
              </a:endParaRPr>
            </a:p>
          </p:txBody>
        </p:sp>
        <p:sp>
          <p:nvSpPr>
            <p:cNvPr id="37" name="Rectangle 36"/>
            <p:cNvSpPr/>
            <p:nvPr/>
          </p:nvSpPr>
          <p:spPr>
            <a:xfrm>
              <a:off x="1070012" y="4389153"/>
              <a:ext cx="1269899" cy="461665"/>
            </a:xfrm>
            <a:prstGeom prst="rect">
              <a:avLst/>
            </a:prstGeom>
          </p:spPr>
          <p:txBody>
            <a:bodyPr wrap="none">
              <a:spAutoFit/>
            </a:bodyPr>
            <a:lstStyle/>
            <a:p>
              <a:r>
                <a:rPr lang="en-US" sz="2400" kern="0" dirty="0" smtClean="0">
                  <a:solidFill>
                    <a:srgbClr val="FFFFFF"/>
                  </a:solidFill>
                  <a:latin typeface="Segoe UI Light"/>
                  <a:ea typeface="Segoe UI" pitchFamily="34" charset="0"/>
                  <a:cs typeface="Segoe UI" pitchFamily="34" charset="0"/>
                </a:rPr>
                <a:t>Platform</a:t>
              </a:r>
              <a:endParaRPr lang="en-US" sz="2400" kern="0" dirty="0">
                <a:solidFill>
                  <a:srgbClr val="FFFFFF"/>
                </a:solidFill>
                <a:latin typeface="Segoe UI Light"/>
                <a:ea typeface="Segoe UI" pitchFamily="34" charset="0"/>
                <a:cs typeface="Segoe UI" pitchFamily="34" charset="0"/>
              </a:endParaRPr>
            </a:p>
          </p:txBody>
        </p:sp>
        <p:pic>
          <p:nvPicPr>
            <p:cNvPr id="38" name="Picture 6" descr="C:\temp\WinAzure_rgb_Wht_S.pn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r="80019"/>
            <a:stretch/>
          </p:blipFill>
          <p:spPr bwMode="auto">
            <a:xfrm>
              <a:off x="3447426" y="3981660"/>
              <a:ext cx="627059" cy="752383"/>
            </a:xfrm>
            <a:prstGeom prst="rect">
              <a:avLst/>
            </a:prstGeom>
            <a:solidFill>
              <a:srgbClr val="0069B8"/>
            </a:solidFill>
            <a:ln w="9525" cap="flat" cmpd="sng" algn="ctr">
              <a:noFill/>
              <a:prstDash val="solid"/>
              <a:headEnd type="none" w="med" len="med"/>
              <a:tailEnd type="none" w="med" len="med"/>
            </a:ln>
            <a:effectLst/>
            <a:extLst/>
          </p:spPr>
        </p:pic>
      </p:grpSp>
      <p:grpSp>
        <p:nvGrpSpPr>
          <p:cNvPr id="39" name="Group 38"/>
          <p:cNvGrpSpPr/>
          <p:nvPr/>
        </p:nvGrpSpPr>
        <p:grpSpPr>
          <a:xfrm>
            <a:off x="4498974" y="3600028"/>
            <a:ext cx="3474682" cy="1344381"/>
            <a:chOff x="4498974" y="3981661"/>
            <a:chExt cx="3474682" cy="1344381"/>
          </a:xfrm>
        </p:grpSpPr>
        <p:sp>
          <p:nvSpPr>
            <p:cNvPr id="40" name="Rectangle 39"/>
            <p:cNvSpPr/>
            <p:nvPr/>
          </p:nvSpPr>
          <p:spPr bwMode="auto">
            <a:xfrm>
              <a:off x="4498974" y="3981661"/>
              <a:ext cx="3474682" cy="1344381"/>
            </a:xfrm>
            <a:prstGeom prst="rect">
              <a:avLst/>
            </a:prstGeom>
            <a:solidFill>
              <a:srgbClr val="7FBA00"/>
            </a:solidFill>
            <a:ln w="25400" cap="flat" cmpd="sng" algn="ctr">
              <a:noFill/>
              <a:prstDash val="solid"/>
              <a:headEnd type="none" w="med" len="med"/>
              <a:tailEnd type="none" w="med" len="med"/>
            </a:ln>
            <a:effectLst/>
          </p:spPr>
          <p:txBody>
            <a:bodyPr vert="horz" wrap="square" lIns="182880" tIns="0" rIns="91436" bIns="0" numCol="1" rtlCol="0" anchor="ctr" anchorCtr="0" compatLnSpc="1">
              <a:prstTxWarp prst="textNoShape">
                <a:avLst/>
              </a:prstTxWarp>
            </a:bodyPr>
            <a:lstStyle/>
            <a:p>
              <a:pPr defTabSz="914099" fontAlgn="base">
                <a:lnSpc>
                  <a:spcPct val="90000"/>
                </a:lnSpc>
                <a:spcBef>
                  <a:spcPct val="0"/>
                </a:spcBef>
                <a:spcAft>
                  <a:spcPct val="0"/>
                </a:spcAft>
              </a:pPr>
              <a:endParaRPr lang="en-US" sz="2400" kern="0" spc="-50" dirty="0" err="1">
                <a:gradFill>
                  <a:gsLst>
                    <a:gs pos="0">
                      <a:srgbClr val="FFFFFF"/>
                    </a:gs>
                    <a:gs pos="100000">
                      <a:srgbClr val="FFFFFF"/>
                    </a:gs>
                  </a:gsLst>
                  <a:lin ang="16200000" scaled="0"/>
                </a:gradFill>
                <a:latin typeface="Segoe UI Light"/>
              </a:endParaRPr>
            </a:p>
          </p:txBody>
        </p:sp>
        <p:sp>
          <p:nvSpPr>
            <p:cNvPr id="41" name="Rectangle 40"/>
            <p:cNvSpPr/>
            <p:nvPr/>
          </p:nvSpPr>
          <p:spPr>
            <a:xfrm>
              <a:off x="4773291" y="4389153"/>
              <a:ext cx="1608133" cy="461665"/>
            </a:xfrm>
            <a:prstGeom prst="rect">
              <a:avLst/>
            </a:prstGeom>
          </p:spPr>
          <p:txBody>
            <a:bodyPr wrap="none">
              <a:spAutoFit/>
            </a:bodyPr>
            <a:lstStyle/>
            <a:p>
              <a:r>
                <a:rPr lang="en-US" sz="2400" kern="0" dirty="0" smtClean="0">
                  <a:solidFill>
                    <a:srgbClr val="FFFFFF"/>
                  </a:solidFill>
                  <a:latin typeface="Segoe UI Light"/>
                  <a:ea typeface="Segoe UI" pitchFamily="34" charset="0"/>
                  <a:cs typeface="Segoe UI" pitchFamily="34" charset="0"/>
                </a:rPr>
                <a:t>Framework</a:t>
              </a:r>
              <a:endParaRPr lang="en-US" sz="2400" kern="0" dirty="0">
                <a:solidFill>
                  <a:srgbClr val="FFFFFF"/>
                </a:solidFill>
                <a:latin typeface="Segoe UI Light"/>
                <a:ea typeface="Segoe UI" pitchFamily="34" charset="0"/>
                <a:cs typeface="Segoe UI" pitchFamily="34" charset="0"/>
              </a:endParaRPr>
            </a:p>
          </p:txBody>
        </p:sp>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0230" y="3986643"/>
              <a:ext cx="707237" cy="690264"/>
            </a:xfrm>
            <a:prstGeom prst="rect">
              <a:avLst/>
            </a:prstGeom>
          </p:spPr>
        </p:pic>
      </p:grpSp>
      <p:grpSp>
        <p:nvGrpSpPr>
          <p:cNvPr id="43" name="Group 42"/>
          <p:cNvGrpSpPr/>
          <p:nvPr/>
        </p:nvGrpSpPr>
        <p:grpSpPr>
          <a:xfrm>
            <a:off x="8204713" y="3600028"/>
            <a:ext cx="3474682" cy="1344381"/>
            <a:chOff x="8204713" y="3981661"/>
            <a:chExt cx="3474682" cy="1344381"/>
          </a:xfrm>
        </p:grpSpPr>
        <p:sp>
          <p:nvSpPr>
            <p:cNvPr id="44" name="Rectangle 43"/>
            <p:cNvSpPr/>
            <p:nvPr/>
          </p:nvSpPr>
          <p:spPr bwMode="auto">
            <a:xfrm>
              <a:off x="8204713" y="3981661"/>
              <a:ext cx="3474682" cy="1344381"/>
            </a:xfrm>
            <a:prstGeom prst="rect">
              <a:avLst/>
            </a:prstGeom>
            <a:solidFill>
              <a:srgbClr val="68217A"/>
            </a:solidFill>
            <a:ln w="25400" cap="flat" cmpd="sng" algn="ctr">
              <a:noFill/>
              <a:prstDash val="solid"/>
              <a:headEnd type="none" w="med" len="med"/>
              <a:tailEnd type="none" w="med" len="med"/>
            </a:ln>
            <a:effectLst/>
          </p:spPr>
          <p:txBody>
            <a:bodyPr vert="horz" wrap="square" lIns="182880" tIns="0" rIns="91436" bIns="0" numCol="1" rtlCol="0" anchor="ctr" anchorCtr="0" compatLnSpc="1">
              <a:prstTxWarp prst="textNoShape">
                <a:avLst/>
              </a:prstTxWarp>
            </a:bodyPr>
            <a:lstStyle/>
            <a:p>
              <a:pPr defTabSz="914099" fontAlgn="base">
                <a:lnSpc>
                  <a:spcPct val="90000"/>
                </a:lnSpc>
                <a:spcBef>
                  <a:spcPct val="0"/>
                </a:spcBef>
                <a:spcAft>
                  <a:spcPct val="0"/>
                </a:spcAft>
              </a:pPr>
              <a:endParaRPr lang="en-US" sz="2400" kern="0" spc="-50" dirty="0" err="1">
                <a:gradFill>
                  <a:gsLst>
                    <a:gs pos="0">
                      <a:srgbClr val="FFFFFF"/>
                    </a:gs>
                    <a:gs pos="100000">
                      <a:srgbClr val="FFFFFF"/>
                    </a:gs>
                  </a:gsLst>
                  <a:lin ang="16200000" scaled="0"/>
                </a:gradFill>
                <a:latin typeface="Segoe UI Light"/>
              </a:endParaRPr>
            </a:p>
          </p:txBody>
        </p:sp>
        <p:sp>
          <p:nvSpPr>
            <p:cNvPr id="45" name="Rectangle 44"/>
            <p:cNvSpPr/>
            <p:nvPr/>
          </p:nvSpPr>
          <p:spPr>
            <a:xfrm>
              <a:off x="8479030" y="4389153"/>
              <a:ext cx="870751" cy="461665"/>
            </a:xfrm>
            <a:prstGeom prst="rect">
              <a:avLst/>
            </a:prstGeom>
          </p:spPr>
          <p:txBody>
            <a:bodyPr wrap="none">
              <a:spAutoFit/>
            </a:bodyPr>
            <a:lstStyle/>
            <a:p>
              <a:r>
                <a:rPr lang="en-US" sz="2400" kern="0" dirty="0" smtClean="0">
                  <a:solidFill>
                    <a:srgbClr val="FFFFFF"/>
                  </a:solidFill>
                  <a:latin typeface="Segoe UI Light"/>
                  <a:ea typeface="Segoe UI" pitchFamily="34" charset="0"/>
                  <a:cs typeface="Segoe UI" pitchFamily="34" charset="0"/>
                </a:rPr>
                <a:t>Tools</a:t>
              </a:r>
              <a:endParaRPr lang="en-US" sz="2400" kern="0" dirty="0">
                <a:solidFill>
                  <a:srgbClr val="FFFFFF"/>
                </a:solidFill>
                <a:latin typeface="Segoe UI Light"/>
                <a:ea typeface="Segoe UI" pitchFamily="34" charset="0"/>
                <a:cs typeface="Segoe UI" pitchFamily="34" charset="0"/>
              </a:endParaRPr>
            </a:p>
          </p:txBody>
        </p:sp>
        <p:pic>
          <p:nvPicPr>
            <p:cNvPr id="46" name="Picture 45"/>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r="82926" b="-8585"/>
            <a:stretch/>
          </p:blipFill>
          <p:spPr bwMode="auto">
            <a:xfrm>
              <a:off x="10945424" y="4127870"/>
              <a:ext cx="489502" cy="444189"/>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47" name="Group 46"/>
          <p:cNvGrpSpPr/>
          <p:nvPr/>
        </p:nvGrpSpPr>
        <p:grpSpPr>
          <a:xfrm>
            <a:off x="795695" y="2491433"/>
            <a:ext cx="11368511" cy="807074"/>
            <a:chOff x="795695" y="4289268"/>
            <a:chExt cx="11368511" cy="807074"/>
          </a:xfrm>
        </p:grpSpPr>
        <p:sp>
          <p:nvSpPr>
            <p:cNvPr id="48" name="Right Arrow 47"/>
            <p:cNvSpPr/>
            <p:nvPr/>
          </p:nvSpPr>
          <p:spPr bwMode="auto">
            <a:xfrm>
              <a:off x="795696" y="4289268"/>
              <a:ext cx="11368510" cy="807074"/>
            </a:xfrm>
            <a:prstGeom prst="rightArrow">
              <a:avLst>
                <a:gd name="adj1" fmla="val 100000"/>
                <a:gd name="adj2" fmla="val 33317"/>
              </a:avLst>
            </a:prstGeom>
            <a:solidFill>
              <a:srgbClr val="FFFFFF">
                <a:lumMod val="85000"/>
                <a:alpha val="69804"/>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4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a:xfrm>
              <a:off x="795695" y="4364830"/>
              <a:ext cx="10391705" cy="646331"/>
            </a:xfrm>
            <a:prstGeom prst="rect">
              <a:avLst/>
            </a:prstGeom>
          </p:spPr>
          <p:txBody>
            <a:bodyPr wrap="square">
              <a:spAutoFit/>
            </a:bodyPr>
            <a:lstStyle/>
            <a:p>
              <a:pPr algn="ctr" defTabSz="914400">
                <a:defRPr/>
              </a:pPr>
              <a:r>
                <a:rPr lang="en-US" sz="3600" kern="0" spc="-150" dirty="0" smtClean="0">
                  <a:gradFill>
                    <a:gsLst>
                      <a:gs pos="0">
                        <a:srgbClr val="3F3F3F"/>
                      </a:gs>
                      <a:gs pos="100000">
                        <a:srgbClr val="3F3F3F"/>
                      </a:gs>
                    </a:gsLst>
                    <a:lin ang="16200000" scaled="0"/>
                  </a:gradFill>
                  <a:latin typeface="Segoe UI Light"/>
                </a:rPr>
                <a:t>Providing the best end-to-end development experience…</a:t>
              </a:r>
              <a:endParaRPr lang="en-US" sz="1400" kern="0" dirty="0" smtClean="0">
                <a:solidFill>
                  <a:srgbClr val="404040"/>
                </a:solidFill>
              </a:endParaRPr>
            </a:p>
          </p:txBody>
        </p:sp>
      </p:grpSp>
      <p:grpSp>
        <p:nvGrpSpPr>
          <p:cNvPr id="50" name="Group 49"/>
          <p:cNvGrpSpPr/>
          <p:nvPr/>
        </p:nvGrpSpPr>
        <p:grpSpPr>
          <a:xfrm>
            <a:off x="812586" y="2493454"/>
            <a:ext cx="11368511" cy="807074"/>
            <a:chOff x="795695" y="4289268"/>
            <a:chExt cx="11368511" cy="807074"/>
          </a:xfrm>
        </p:grpSpPr>
        <p:sp>
          <p:nvSpPr>
            <p:cNvPr id="51" name="Right Arrow 50"/>
            <p:cNvSpPr/>
            <p:nvPr/>
          </p:nvSpPr>
          <p:spPr bwMode="auto">
            <a:xfrm>
              <a:off x="795696" y="4289268"/>
              <a:ext cx="11368510" cy="807074"/>
            </a:xfrm>
            <a:prstGeom prst="rightArrow">
              <a:avLst>
                <a:gd name="adj1" fmla="val 100000"/>
                <a:gd name="adj2" fmla="val 33317"/>
              </a:avLst>
            </a:prstGeom>
            <a:solidFill>
              <a:srgbClr val="FFFFFF">
                <a:lumMod val="85000"/>
                <a:alpha val="69804"/>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4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a:xfrm>
              <a:off x="795695" y="4364830"/>
              <a:ext cx="10391705" cy="646331"/>
            </a:xfrm>
            <a:prstGeom prst="rect">
              <a:avLst/>
            </a:prstGeom>
          </p:spPr>
          <p:txBody>
            <a:bodyPr wrap="square">
              <a:spAutoFit/>
            </a:bodyPr>
            <a:lstStyle/>
            <a:p>
              <a:pPr algn="ctr" defTabSz="914400">
                <a:defRPr/>
              </a:pPr>
              <a:r>
                <a:rPr lang="en-US" sz="3600" kern="0" spc="-150" dirty="0" smtClean="0">
                  <a:gradFill>
                    <a:gsLst>
                      <a:gs pos="0">
                        <a:srgbClr val="3F3F3F"/>
                      </a:gs>
                      <a:gs pos="100000">
                        <a:srgbClr val="3F3F3F"/>
                      </a:gs>
                    </a:gsLst>
                    <a:lin ang="16200000" scaled="0"/>
                  </a:gradFill>
                  <a:latin typeface="Segoe UI Light"/>
                </a:rPr>
                <a:t>…on your terms</a:t>
              </a:r>
              <a:endParaRPr lang="en-US" sz="1400" kern="0" dirty="0" smtClean="0">
                <a:solidFill>
                  <a:srgbClr val="404040"/>
                </a:solidFill>
              </a:endParaRPr>
            </a:p>
          </p:txBody>
        </p:sp>
      </p:grpSp>
      <p:grpSp>
        <p:nvGrpSpPr>
          <p:cNvPr id="53" name="Group 52"/>
          <p:cNvGrpSpPr/>
          <p:nvPr/>
        </p:nvGrpSpPr>
        <p:grpSpPr>
          <a:xfrm>
            <a:off x="795695" y="3993932"/>
            <a:ext cx="10883700" cy="1332110"/>
            <a:chOff x="795695" y="3993932"/>
            <a:chExt cx="10883700" cy="1332110"/>
          </a:xfrm>
        </p:grpSpPr>
        <p:grpSp>
          <p:nvGrpSpPr>
            <p:cNvPr id="54" name="Group 53"/>
            <p:cNvGrpSpPr/>
            <p:nvPr/>
          </p:nvGrpSpPr>
          <p:grpSpPr>
            <a:xfrm>
              <a:off x="795695" y="3993932"/>
              <a:ext cx="3474682" cy="1332110"/>
              <a:chOff x="795695" y="3993932"/>
              <a:chExt cx="3474682" cy="1332110"/>
            </a:xfrm>
          </p:grpSpPr>
          <p:sp>
            <p:nvSpPr>
              <p:cNvPr id="77" name="Rectangle 76"/>
              <p:cNvSpPr/>
              <p:nvPr/>
            </p:nvSpPr>
            <p:spPr bwMode="auto">
              <a:xfrm>
                <a:off x="795695" y="3993932"/>
                <a:ext cx="3474682" cy="1332110"/>
              </a:xfrm>
              <a:prstGeom prst="rect">
                <a:avLst/>
              </a:prstGeom>
              <a:solidFill>
                <a:srgbClr val="FFFFFF">
                  <a:lumMod val="95000"/>
                </a:srgbClr>
              </a:solidFill>
              <a:ln w="9525" cap="flat" cmpd="sng" algn="ctr">
                <a:solidFill>
                  <a:srgbClr val="404040">
                    <a:lumMod val="50000"/>
                    <a:lumOff val="50000"/>
                  </a:srgb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defRPr/>
                </a:pPr>
                <a:endParaRPr lang="en-US" sz="9600" kern="0"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8" name="Rectangle 77"/>
              <p:cNvSpPr/>
              <p:nvPr/>
            </p:nvSpPr>
            <p:spPr>
              <a:xfrm>
                <a:off x="1063998" y="4395703"/>
                <a:ext cx="2712602" cy="461665"/>
              </a:xfrm>
              <a:prstGeom prst="rect">
                <a:avLst/>
              </a:prstGeom>
            </p:spPr>
            <p:txBody>
              <a:bodyPr wrap="none">
                <a:spAutoFit/>
              </a:bodyPr>
              <a:lstStyle/>
              <a:p>
                <a:pPr defTabSz="914400">
                  <a:defRPr/>
                </a:pPr>
                <a:r>
                  <a:rPr lang="en-US" sz="2400" kern="0" dirty="0" smtClean="0">
                    <a:solidFill>
                      <a:srgbClr val="FFFFFF">
                        <a:lumMod val="50000"/>
                      </a:srgbClr>
                    </a:solidFill>
                    <a:latin typeface="Segoe UI Light"/>
                    <a:ea typeface="Segoe UI" pitchFamily="34" charset="0"/>
                    <a:cs typeface="Segoe UI" pitchFamily="34" charset="0"/>
                  </a:rPr>
                  <a:t>…or bring your own</a:t>
                </a:r>
              </a:p>
            </p:txBody>
          </p:sp>
        </p:grpSp>
        <p:grpSp>
          <p:nvGrpSpPr>
            <p:cNvPr id="71" name="Group 70"/>
            <p:cNvGrpSpPr/>
            <p:nvPr/>
          </p:nvGrpSpPr>
          <p:grpSpPr>
            <a:xfrm>
              <a:off x="4498974" y="3993932"/>
              <a:ext cx="3474682" cy="1332110"/>
              <a:chOff x="4498974" y="3993932"/>
              <a:chExt cx="3474682" cy="1332110"/>
            </a:xfrm>
          </p:grpSpPr>
          <p:sp>
            <p:nvSpPr>
              <p:cNvPr id="75" name="Rectangle 74"/>
              <p:cNvSpPr/>
              <p:nvPr/>
            </p:nvSpPr>
            <p:spPr bwMode="auto">
              <a:xfrm>
                <a:off x="4498974" y="3993932"/>
                <a:ext cx="3474682" cy="1332110"/>
              </a:xfrm>
              <a:prstGeom prst="rect">
                <a:avLst/>
              </a:prstGeom>
              <a:solidFill>
                <a:srgbClr val="FFFFFF">
                  <a:lumMod val="95000"/>
                </a:srgbClr>
              </a:solidFill>
              <a:ln w="9525" cap="flat" cmpd="sng" algn="ctr">
                <a:solidFill>
                  <a:srgbClr val="404040">
                    <a:lumMod val="50000"/>
                    <a:lumOff val="50000"/>
                  </a:srgb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defRPr/>
                </a:pPr>
                <a:endParaRPr lang="en-US" sz="9600" kern="0"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6" name="Rectangle 75"/>
              <p:cNvSpPr/>
              <p:nvPr/>
            </p:nvSpPr>
            <p:spPr>
              <a:xfrm>
                <a:off x="4767277" y="4395703"/>
                <a:ext cx="2719014" cy="461665"/>
              </a:xfrm>
              <a:prstGeom prst="rect">
                <a:avLst/>
              </a:prstGeom>
            </p:spPr>
            <p:txBody>
              <a:bodyPr wrap="none">
                <a:spAutoFit/>
              </a:bodyPr>
              <a:lstStyle/>
              <a:p>
                <a:pPr defTabSz="914400">
                  <a:defRPr/>
                </a:pPr>
                <a:r>
                  <a:rPr lang="en-US" sz="2400" kern="0" dirty="0">
                    <a:solidFill>
                      <a:srgbClr val="FFFFFF">
                        <a:lumMod val="50000"/>
                      </a:srgbClr>
                    </a:solidFill>
                    <a:latin typeface="Segoe UI Light"/>
                    <a:ea typeface="Segoe UI" pitchFamily="34" charset="0"/>
                    <a:cs typeface="Segoe UI" pitchFamily="34" charset="0"/>
                  </a:rPr>
                  <a:t>…or bring your own</a:t>
                </a:r>
              </a:p>
            </p:txBody>
          </p:sp>
        </p:grpSp>
        <p:grpSp>
          <p:nvGrpSpPr>
            <p:cNvPr id="72" name="Group 71"/>
            <p:cNvGrpSpPr/>
            <p:nvPr/>
          </p:nvGrpSpPr>
          <p:grpSpPr>
            <a:xfrm>
              <a:off x="8204713" y="3993932"/>
              <a:ext cx="3474682" cy="1332110"/>
              <a:chOff x="8204713" y="3993932"/>
              <a:chExt cx="3474682" cy="1332110"/>
            </a:xfrm>
          </p:grpSpPr>
          <p:sp>
            <p:nvSpPr>
              <p:cNvPr id="73" name="Rectangle 72"/>
              <p:cNvSpPr/>
              <p:nvPr/>
            </p:nvSpPr>
            <p:spPr bwMode="auto">
              <a:xfrm>
                <a:off x="8204713" y="3993932"/>
                <a:ext cx="3474682" cy="1332110"/>
              </a:xfrm>
              <a:prstGeom prst="rect">
                <a:avLst/>
              </a:prstGeom>
              <a:solidFill>
                <a:srgbClr val="FFFFFF">
                  <a:lumMod val="95000"/>
                </a:srgbClr>
              </a:solidFill>
              <a:ln w="9525" cap="flat" cmpd="sng" algn="ctr">
                <a:solidFill>
                  <a:srgbClr val="404040">
                    <a:lumMod val="50000"/>
                    <a:lumOff val="50000"/>
                  </a:srgb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defRPr/>
                </a:pPr>
                <a:endParaRPr lang="en-US" sz="9600" kern="0"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4" name="Rectangle 73"/>
              <p:cNvSpPr/>
              <p:nvPr/>
            </p:nvSpPr>
            <p:spPr>
              <a:xfrm>
                <a:off x="8473016" y="4395703"/>
                <a:ext cx="2719014" cy="461665"/>
              </a:xfrm>
              <a:prstGeom prst="rect">
                <a:avLst/>
              </a:prstGeom>
            </p:spPr>
            <p:txBody>
              <a:bodyPr wrap="none">
                <a:spAutoFit/>
              </a:bodyPr>
              <a:lstStyle/>
              <a:p>
                <a:pPr defTabSz="914400">
                  <a:defRPr/>
                </a:pPr>
                <a:r>
                  <a:rPr lang="en-US" sz="2400" kern="0" dirty="0">
                    <a:solidFill>
                      <a:srgbClr val="FFFFFF">
                        <a:lumMod val="50000"/>
                      </a:srgbClr>
                    </a:solidFill>
                    <a:latin typeface="Segoe UI Light"/>
                    <a:ea typeface="Segoe UI" pitchFamily="34" charset="0"/>
                    <a:cs typeface="Segoe UI" pitchFamily="34" charset="0"/>
                  </a:rPr>
                  <a:t>…or bring your own</a:t>
                </a:r>
              </a:p>
            </p:txBody>
          </p:sp>
        </p:grpSp>
      </p:grpSp>
    </p:spTree>
    <p:extLst>
      <p:ext uri="{BB962C8B-B14F-4D97-AF65-F5344CB8AC3E}">
        <p14:creationId xmlns:p14="http://schemas.microsoft.com/office/powerpoint/2010/main" val="13719280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anim calcmode="lin" valueType="num">
                                      <p:cBhvr>
                                        <p:cTn id="12" dur="500" fill="hold"/>
                                        <p:tgtEl>
                                          <p:spTgt spid="35"/>
                                        </p:tgtEl>
                                        <p:attrNameLst>
                                          <p:attrName>ppt_x</p:attrName>
                                        </p:attrNameLst>
                                      </p:cBhvr>
                                      <p:tavLst>
                                        <p:tav tm="0">
                                          <p:val>
                                            <p:strVal val="#ppt_x"/>
                                          </p:val>
                                        </p:tav>
                                        <p:tav tm="100000">
                                          <p:val>
                                            <p:strVal val="#ppt_x"/>
                                          </p:val>
                                        </p:tav>
                                      </p:tavLst>
                                    </p:anim>
                                    <p:anim calcmode="lin" valueType="num">
                                      <p:cBhvr>
                                        <p:cTn id="13" dur="50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anim calcmode="lin" valueType="num">
                                      <p:cBhvr>
                                        <p:cTn id="18" dur="500" fill="hold"/>
                                        <p:tgtEl>
                                          <p:spTgt spid="39"/>
                                        </p:tgtEl>
                                        <p:attrNameLst>
                                          <p:attrName>ppt_x</p:attrName>
                                        </p:attrNameLst>
                                      </p:cBhvr>
                                      <p:tavLst>
                                        <p:tav tm="0">
                                          <p:val>
                                            <p:strVal val="#ppt_x"/>
                                          </p:val>
                                        </p:tav>
                                        <p:tav tm="100000">
                                          <p:val>
                                            <p:strVal val="#ppt_x"/>
                                          </p:val>
                                        </p:tav>
                                      </p:tavLst>
                                    </p:anim>
                                    <p:anim calcmode="lin" valueType="num">
                                      <p:cBhvr>
                                        <p:cTn id="19" dur="500" fill="hold"/>
                                        <p:tgtEl>
                                          <p:spTgt spid="3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anim calcmode="lin" valueType="num">
                                      <p:cBhvr>
                                        <p:cTn id="24" dur="500" fill="hold"/>
                                        <p:tgtEl>
                                          <p:spTgt spid="43"/>
                                        </p:tgtEl>
                                        <p:attrNameLst>
                                          <p:attrName>ppt_x</p:attrName>
                                        </p:attrNameLst>
                                      </p:cBhvr>
                                      <p:tavLst>
                                        <p:tav tm="0">
                                          <p:val>
                                            <p:strVal val="#ppt_x"/>
                                          </p:val>
                                        </p:tav>
                                        <p:tav tm="100000">
                                          <p:val>
                                            <p:strVal val="#ppt_x"/>
                                          </p:val>
                                        </p:tav>
                                      </p:tavLst>
                                    </p:anim>
                                    <p:anim calcmode="lin" valueType="num">
                                      <p:cBhvr>
                                        <p:cTn id="25" dur="5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47"/>
                                        </p:tgtEl>
                                      </p:cBhvr>
                                    </p:animEffect>
                                    <p:set>
                                      <p:cBhvr>
                                        <p:cTn id="30" dur="1" fill="hold">
                                          <p:stCondLst>
                                            <p:cond delay="499"/>
                                          </p:stCondLst>
                                        </p:cTn>
                                        <p:tgtEl>
                                          <p:spTgt spid="47"/>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par>
                                <p:cTn id="34" presetID="42" presetClass="path" presetSubtype="0" accel="50000" decel="50000" fill="hold" nodeType="withEffect">
                                  <p:stCondLst>
                                    <p:cond delay="0"/>
                                  </p:stCondLst>
                                  <p:childTnLst>
                                    <p:animMotion origin="layout" path="M 1.47562E-6 2.10168E-6 L 0.00089 -0.14753 " pathEditMode="relative" rAng="0" ptsTypes="AA">
                                      <p:cBhvr>
                                        <p:cTn id="35" dur="1000" fill="hold"/>
                                        <p:tgtEl>
                                          <p:spTgt spid="50"/>
                                        </p:tgtEl>
                                        <p:attrNameLst>
                                          <p:attrName>ppt_x</p:attrName>
                                          <p:attrName>ppt_y</p:attrName>
                                        </p:attrNameLst>
                                      </p:cBhvr>
                                      <p:rCtr x="38" y="-7376"/>
                                    </p:animMotion>
                                  </p:childTnLst>
                                </p:cTn>
                              </p:par>
                              <p:par>
                                <p:cTn id="36" presetID="42" presetClass="path" presetSubtype="0" accel="50000" decel="50000" fill="hold" nodeType="withEffect">
                                  <p:stCondLst>
                                    <p:cond delay="250"/>
                                  </p:stCondLst>
                                  <p:childTnLst>
                                    <p:animMotion origin="layout" path="M 3.06357E-7 1.94281E-6 L -0.00013 -0.15865 " pathEditMode="relative" rAng="0" ptsTypes="AA">
                                      <p:cBhvr>
                                        <p:cTn id="37" dur="1000" fill="hold"/>
                                        <p:tgtEl>
                                          <p:spTgt spid="35"/>
                                        </p:tgtEl>
                                        <p:attrNameLst>
                                          <p:attrName>ppt_x</p:attrName>
                                          <p:attrName>ppt_y</p:attrName>
                                        </p:attrNameLst>
                                      </p:cBhvr>
                                      <p:rCtr x="-13" y="-7944"/>
                                    </p:animMotion>
                                  </p:childTnLst>
                                </p:cTn>
                              </p:par>
                              <p:par>
                                <p:cTn id="38" presetID="42" presetClass="path" presetSubtype="0" accel="50000" decel="50000" fill="hold" nodeType="withEffect">
                                  <p:stCondLst>
                                    <p:cond delay="250"/>
                                  </p:stCondLst>
                                  <p:childTnLst>
                                    <p:animMotion origin="layout" path="M -4.13582E-6 1.94281E-6 L -0.00038 -0.15865 " pathEditMode="relative" rAng="0" ptsTypes="AA">
                                      <p:cBhvr>
                                        <p:cTn id="39" dur="1000" fill="hold"/>
                                        <p:tgtEl>
                                          <p:spTgt spid="39"/>
                                        </p:tgtEl>
                                        <p:attrNameLst>
                                          <p:attrName>ppt_x</p:attrName>
                                          <p:attrName>ppt_y</p:attrName>
                                        </p:attrNameLst>
                                      </p:cBhvr>
                                      <p:rCtr x="-26" y="-7944"/>
                                    </p:animMotion>
                                  </p:childTnLst>
                                </p:cTn>
                              </p:par>
                              <p:par>
                                <p:cTn id="40" presetID="42" presetClass="path" presetSubtype="0" accel="50000" decel="50000" fill="hold" nodeType="withEffect">
                                  <p:stCondLst>
                                    <p:cond delay="250"/>
                                  </p:stCondLst>
                                  <p:childTnLst>
                                    <p:animMotion origin="layout" path="M 3.7733E-6 1.94281E-6 L 0.00012 -0.1591 " pathEditMode="relative" rAng="0" ptsTypes="AA">
                                      <p:cBhvr>
                                        <p:cTn id="41" dur="1000" fill="hold"/>
                                        <p:tgtEl>
                                          <p:spTgt spid="43"/>
                                        </p:tgtEl>
                                        <p:attrNameLst>
                                          <p:attrName>ppt_x</p:attrName>
                                          <p:attrName>ppt_y</p:attrName>
                                        </p:attrNameLst>
                                      </p:cBhvr>
                                      <p:rCtr x="0" y="-7966"/>
                                    </p:animMotion>
                                  </p:childTnLst>
                                </p:cTn>
                              </p:par>
                            </p:childTnLst>
                          </p:cTn>
                        </p:par>
                        <p:par>
                          <p:cTn id="42" fill="hold">
                            <p:stCondLst>
                              <p:cond delay="1250"/>
                            </p:stCondLst>
                            <p:childTnLst>
                              <p:par>
                                <p:cTn id="43" presetID="10" presetClass="entr" presetSubtype="0" fill="hold"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9000">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p:nvPr>
        </p:nvSpPr>
        <p:spPr/>
        <p:txBody>
          <a:bodyPr/>
          <a:lstStyle/>
          <a:p>
            <a:r>
              <a:rPr lang="en-US" dirty="0" smtClean="0"/>
              <a:t>.NET Futures</a:t>
            </a:r>
            <a:br>
              <a:rPr lang="en-US" dirty="0" smtClean="0"/>
            </a:br>
            <a:r>
              <a:rPr lang="en-US" sz="6600" dirty="0" smtClean="0"/>
              <a:t>“The Core”</a:t>
            </a:r>
            <a:endParaRPr lang="en-US" sz="6600" dirty="0"/>
          </a:p>
        </p:txBody>
      </p:sp>
      <p:sp>
        <p:nvSpPr>
          <p:cNvPr id="3" name="Text Placeholder 2"/>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521396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3 arrow"/>
          <p:cNvSpPr/>
          <p:nvPr/>
        </p:nvSpPr>
        <p:spPr bwMode="auto">
          <a:xfrm>
            <a:off x="7489842" y="1834381"/>
            <a:ext cx="4671996" cy="1036666"/>
          </a:xfrm>
          <a:prstGeom prst="homePlate">
            <a:avLst/>
          </a:prstGeom>
          <a:solidFill>
            <a:srgbClr val="68217A"/>
          </a:solidFill>
          <a:ln w="25400" cap="flat" cmpd="sng" algn="ctr">
            <a:noFill/>
            <a:prstDash val="solid"/>
            <a:headEnd type="none" w="med" len="med"/>
            <a:tailEnd type="none" w="med" len="med"/>
          </a:ln>
          <a:effectLst/>
        </p:spPr>
        <p:txBody>
          <a:bodyPr vert="horz" wrap="square" lIns="548640" tIns="45696" rIns="91386" bIns="73109" numCol="1" rtlCol="0" anchor="ctr" anchorCtr="0" compatLnSpc="1">
            <a:prstTxWarp prst="textNoShape">
              <a:avLst/>
            </a:prstTxWarp>
          </a:bodyPr>
          <a:lstStyle/>
          <a:p>
            <a:pPr defTabSz="913862"/>
            <a:r>
              <a:rPr lang="en-US" sz="2800" kern="0" dirty="0" smtClean="0">
                <a:gradFill>
                  <a:gsLst>
                    <a:gs pos="9583">
                      <a:srgbClr val="FFFFFF"/>
                    </a:gs>
                    <a:gs pos="24000">
                      <a:srgbClr val="FFFFFF"/>
                    </a:gs>
                  </a:gsLst>
                  <a:lin ang="5400000" scaled="0"/>
                </a:gradFill>
                <a:latin typeface="Segoe UI Light"/>
              </a:rPr>
              <a:t>Language and IDE</a:t>
            </a:r>
            <a:endParaRPr lang="en-US" sz="2000" kern="0" dirty="0">
              <a:gradFill>
                <a:gsLst>
                  <a:gs pos="9583">
                    <a:srgbClr val="FFFFFF"/>
                  </a:gs>
                  <a:gs pos="24000">
                    <a:srgbClr val="FFFFFF"/>
                  </a:gs>
                </a:gsLst>
                <a:lin ang="5400000" scaled="0"/>
              </a:gradFill>
              <a:latin typeface="Segoe UI Light"/>
            </a:endParaRPr>
          </a:p>
        </p:txBody>
      </p:sp>
      <p:sp>
        <p:nvSpPr>
          <p:cNvPr id="26" name="3 arrow"/>
          <p:cNvSpPr/>
          <p:nvPr/>
        </p:nvSpPr>
        <p:spPr bwMode="auto">
          <a:xfrm>
            <a:off x="7489842" y="3470945"/>
            <a:ext cx="4671996" cy="1036666"/>
          </a:xfrm>
          <a:prstGeom prst="homePlate">
            <a:avLst/>
          </a:prstGeom>
          <a:solidFill>
            <a:srgbClr val="68217A"/>
          </a:solidFill>
          <a:ln w="25400" cap="flat" cmpd="sng" algn="ctr">
            <a:noFill/>
            <a:prstDash val="solid"/>
            <a:headEnd type="none" w="med" len="med"/>
            <a:tailEnd type="none" w="med" len="med"/>
          </a:ln>
          <a:effectLst/>
        </p:spPr>
        <p:txBody>
          <a:bodyPr vert="horz" wrap="square" lIns="548640" tIns="45696" rIns="91386" bIns="73109" numCol="1" rtlCol="0" anchor="ctr" anchorCtr="0" compatLnSpc="1">
            <a:prstTxWarp prst="textNoShape">
              <a:avLst/>
            </a:prstTxWarp>
          </a:bodyPr>
          <a:lstStyle/>
          <a:p>
            <a:pPr defTabSz="913862">
              <a:lnSpc>
                <a:spcPct val="85000"/>
              </a:lnSpc>
            </a:pPr>
            <a:r>
              <a:rPr lang="en-US" sz="2800" kern="0" dirty="0" smtClean="0">
                <a:gradFill>
                  <a:gsLst>
                    <a:gs pos="9583">
                      <a:srgbClr val="FFFFFF"/>
                    </a:gs>
                    <a:gs pos="24000">
                      <a:srgbClr val="FFFFFF"/>
                    </a:gs>
                  </a:gsLst>
                  <a:lin ang="5400000" scaled="0"/>
                </a:gradFill>
                <a:latin typeface="Segoe UI Light"/>
              </a:rPr>
              <a:t>VS </a:t>
            </a:r>
            <a:r>
              <a:rPr lang="en-US" sz="2800" kern="0" dirty="0" err="1" smtClean="0">
                <a:gradFill>
                  <a:gsLst>
                    <a:gs pos="9583">
                      <a:srgbClr val="FFFFFF"/>
                    </a:gs>
                    <a:gs pos="24000">
                      <a:srgbClr val="FFFFFF"/>
                    </a:gs>
                  </a:gsLst>
                  <a:lin ang="5400000" scaled="0"/>
                </a:gradFill>
                <a:latin typeface="Segoe UI Light"/>
              </a:rPr>
              <a:t>dev</a:t>
            </a:r>
            <a:r>
              <a:rPr lang="en-US" sz="2800" kern="0" dirty="0" smtClean="0">
                <a:gradFill>
                  <a:gsLst>
                    <a:gs pos="9583">
                      <a:srgbClr val="FFFFFF"/>
                    </a:gs>
                    <a:gs pos="24000">
                      <a:srgbClr val="FFFFFF"/>
                    </a:gs>
                  </a:gsLst>
                  <a:lin ang="5400000" scaled="0"/>
                </a:gradFill>
                <a:latin typeface="Segoe UI Light"/>
              </a:rPr>
              <a:t> experience extensibility</a:t>
            </a:r>
            <a:endParaRPr lang="en-US" sz="2000" kern="0" dirty="0">
              <a:gradFill>
                <a:gsLst>
                  <a:gs pos="9583">
                    <a:srgbClr val="FFFFFF"/>
                  </a:gs>
                  <a:gs pos="24000">
                    <a:srgbClr val="FFFFFF"/>
                  </a:gs>
                </a:gsLst>
                <a:lin ang="5400000" scaled="0"/>
              </a:gradFill>
              <a:latin typeface="Segoe UI Light"/>
            </a:endParaRPr>
          </a:p>
        </p:txBody>
      </p:sp>
      <p:sp>
        <p:nvSpPr>
          <p:cNvPr id="27" name="3 arrow"/>
          <p:cNvSpPr/>
          <p:nvPr/>
        </p:nvSpPr>
        <p:spPr bwMode="auto">
          <a:xfrm>
            <a:off x="7489842" y="5107510"/>
            <a:ext cx="4671996" cy="1036666"/>
          </a:xfrm>
          <a:prstGeom prst="homePlate">
            <a:avLst/>
          </a:prstGeom>
          <a:solidFill>
            <a:srgbClr val="68217A"/>
          </a:solidFill>
          <a:ln w="25400" cap="flat" cmpd="sng" algn="ctr">
            <a:noFill/>
            <a:prstDash val="solid"/>
            <a:headEnd type="none" w="med" len="med"/>
            <a:tailEnd type="none" w="med" len="med"/>
          </a:ln>
          <a:effectLst/>
        </p:spPr>
        <p:txBody>
          <a:bodyPr vert="horz" wrap="square" lIns="548640" tIns="45696" rIns="91386" bIns="73109" numCol="1" rtlCol="0" anchor="ctr" anchorCtr="0" compatLnSpc="1">
            <a:prstTxWarp prst="textNoShape">
              <a:avLst/>
            </a:prstTxWarp>
          </a:bodyPr>
          <a:lstStyle/>
          <a:p>
            <a:pPr defTabSz="913862"/>
            <a:r>
              <a:rPr lang="en-US" sz="2800" kern="0" dirty="0" smtClean="0">
                <a:gradFill>
                  <a:gsLst>
                    <a:gs pos="9583">
                      <a:srgbClr val="FFFFFF"/>
                    </a:gs>
                    <a:gs pos="24000">
                      <a:srgbClr val="FFFFFF"/>
                    </a:gs>
                  </a:gsLst>
                  <a:lin ang="5400000" scaled="0"/>
                </a:gradFill>
                <a:latin typeface="Segoe UI Light"/>
              </a:rPr>
              <a:t>Open Source</a:t>
            </a:r>
            <a:endParaRPr lang="en-US" sz="2000" kern="0" dirty="0">
              <a:gradFill>
                <a:gsLst>
                  <a:gs pos="9583">
                    <a:srgbClr val="FFFFFF"/>
                  </a:gs>
                  <a:gs pos="24000">
                    <a:srgbClr val="FFFFFF"/>
                  </a:gs>
                </a:gsLst>
                <a:lin ang="5400000" scaled="0"/>
              </a:gradFill>
              <a:latin typeface="Segoe UI Light"/>
            </a:endParaRPr>
          </a:p>
        </p:txBody>
      </p:sp>
      <p:sp>
        <p:nvSpPr>
          <p:cNvPr id="18" name="Rectangle 17"/>
          <p:cNvSpPr/>
          <p:nvPr/>
        </p:nvSpPr>
        <p:spPr bwMode="auto">
          <a:xfrm>
            <a:off x="5761038" y="0"/>
            <a:ext cx="1728804"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1" y="1"/>
            <a:ext cx="5761039" cy="6994524"/>
          </a:xfrm>
          <a:prstGeom prst="rect">
            <a:avLst/>
          </a:prstGeom>
          <a:solidFill>
            <a:srgbClr val="661F7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29768" tIns="2103120" rIns="182880" bIns="146304" numCol="1" rtlCol="0" anchor="t" anchorCtr="0" compatLnSpc="1">
            <a:prstTxWarp prst="textNoShape">
              <a:avLst/>
            </a:prstTxWarp>
          </a:bodyPr>
          <a:lstStyle/>
          <a:p>
            <a:pPr defTabSz="932468">
              <a:lnSpc>
                <a:spcPct val="90000"/>
              </a:lnSpc>
              <a:spcBef>
                <a:spcPts val="1800"/>
              </a:spcBef>
            </a:pPr>
            <a:endParaRPr lang="en-US" sz="2800" dirty="0">
              <a:gradFill>
                <a:gsLst>
                  <a:gs pos="100000">
                    <a:srgbClr val="FFFFFF"/>
                  </a:gs>
                  <a:gs pos="0">
                    <a:srgbClr val="FFFFFF"/>
                  </a:gs>
                </a:gsLst>
                <a:lin ang="5400000" scaled="0"/>
              </a:gradFill>
              <a:latin typeface="Segoe UI Light"/>
              <a:ea typeface="ＭＳ Ｐゴシック" charset="0"/>
            </a:endParaRPr>
          </a:p>
        </p:txBody>
      </p:sp>
      <p:sp>
        <p:nvSpPr>
          <p:cNvPr id="4" name="Title 1"/>
          <p:cNvSpPr>
            <a:spLocks noGrp="1"/>
          </p:cNvSpPr>
          <p:nvPr>
            <p:ph type="title"/>
          </p:nvPr>
        </p:nvSpPr>
        <p:spPr>
          <a:xfrm>
            <a:off x="274639" y="295274"/>
            <a:ext cx="5486399" cy="917575"/>
          </a:xfrm>
        </p:spPr>
        <p:txBody>
          <a:bodyPr/>
          <a:lstStyle/>
          <a:p>
            <a:r>
              <a:rPr lang="en-US" sz="4100" dirty="0" smtClean="0">
                <a:gradFill>
                  <a:gsLst>
                    <a:gs pos="15044">
                      <a:schemeClr val="bg2"/>
                    </a:gs>
                    <a:gs pos="72000">
                      <a:schemeClr val="bg2"/>
                    </a:gs>
                  </a:gsLst>
                  <a:lin ang="5400000" scaled="0"/>
                </a:gradFill>
              </a:rPr>
              <a:t>.NET Compiler Platform (“Roslyn”) </a:t>
            </a:r>
            <a:endParaRPr lang="en-US" sz="4100" dirty="0">
              <a:gradFill>
                <a:gsLst>
                  <a:gs pos="15044">
                    <a:schemeClr val="bg2"/>
                  </a:gs>
                  <a:gs pos="72000">
                    <a:schemeClr val="bg2"/>
                  </a:gs>
                </a:gsLst>
                <a:lin ang="5400000" scaled="0"/>
              </a:gradFill>
            </a:endParaRPr>
          </a:p>
        </p:txBody>
      </p:sp>
      <p:sp>
        <p:nvSpPr>
          <p:cNvPr id="11" name="Title 1"/>
          <p:cNvSpPr txBox="1">
            <a:spLocks/>
          </p:cNvSpPr>
          <p:nvPr/>
        </p:nvSpPr>
        <p:spPr>
          <a:xfrm>
            <a:off x="6955837" y="570335"/>
            <a:ext cx="4566240" cy="698558"/>
          </a:xfrm>
          <a:prstGeom prst="rect">
            <a:avLst/>
          </a:prstGeom>
        </p:spPr>
        <p:txBody>
          <a:bodyPr vert="horz" wrap="square" lIns="146260" tIns="91413" rIns="146260" bIns="91413" rtlCol="0" anchor="t">
            <a:noAutofit/>
          </a:bodyPr>
          <a:lst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3600" spc="0">
                <a:gradFill>
                  <a:gsLst>
                    <a:gs pos="17699">
                      <a:srgbClr val="404040"/>
                    </a:gs>
                    <a:gs pos="54000">
                      <a:srgbClr val="404040"/>
                    </a:gs>
                  </a:gsLst>
                  <a:lin ang="5400000" scaled="0"/>
                </a:gradFill>
              </a:rPr>
              <a:t>Scenarios/usage cases</a:t>
            </a:r>
          </a:p>
        </p:txBody>
      </p:sp>
      <p:sp>
        <p:nvSpPr>
          <p:cNvPr id="31" name="Oval 30"/>
          <p:cNvSpPr/>
          <p:nvPr/>
        </p:nvSpPr>
        <p:spPr bwMode="auto">
          <a:xfrm>
            <a:off x="6224284" y="4866390"/>
            <a:ext cx="1503107" cy="1503107"/>
          </a:xfrm>
          <a:prstGeom prst="ellipse">
            <a:avLst/>
          </a:prstGeom>
          <a:solidFill>
            <a:schemeClr val="bg1"/>
          </a:solidFill>
          <a:ln w="76200">
            <a:solidFill>
              <a:srgbClr val="68217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b="1" dirty="0" smtClean="0">
                <a:gradFill>
                  <a:gsLst>
                    <a:gs pos="34513">
                      <a:srgbClr val="661F79"/>
                    </a:gs>
                    <a:gs pos="64000">
                      <a:srgbClr val="661F79"/>
                    </a:gs>
                  </a:gsLst>
                  <a:lin ang="5400000" scaled="0"/>
                </a:gradFill>
                <a:ea typeface="Segoe UI" pitchFamily="34" charset="0"/>
                <a:cs typeface="Segoe UI" pitchFamily="34" charset="0"/>
              </a:rPr>
              <a:t>OSS</a:t>
            </a:r>
            <a:endParaRPr lang="en-US" sz="2800" b="1" dirty="0">
              <a:gradFill>
                <a:gsLst>
                  <a:gs pos="34513">
                    <a:srgbClr val="661F79"/>
                  </a:gs>
                  <a:gs pos="64000">
                    <a:srgbClr val="661F79"/>
                  </a:gs>
                </a:gsLst>
                <a:lin ang="5400000" scaled="0"/>
              </a:gradFill>
              <a:ea typeface="Segoe UI" pitchFamily="34" charset="0"/>
              <a:cs typeface="Segoe UI" pitchFamily="34" charset="0"/>
            </a:endParaRPr>
          </a:p>
        </p:txBody>
      </p:sp>
      <p:sp>
        <p:nvSpPr>
          <p:cNvPr id="35" name="Oval 34"/>
          <p:cNvSpPr/>
          <p:nvPr/>
        </p:nvSpPr>
        <p:spPr bwMode="auto">
          <a:xfrm>
            <a:off x="6224284" y="3229825"/>
            <a:ext cx="1503107" cy="1503107"/>
          </a:xfrm>
          <a:prstGeom prst="ellipse">
            <a:avLst/>
          </a:prstGeom>
          <a:solidFill>
            <a:schemeClr val="bg1"/>
          </a:solidFill>
          <a:ln w="76200">
            <a:solidFill>
              <a:srgbClr val="68217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b="1" dirty="0">
                <a:gradFill>
                  <a:gsLst>
                    <a:gs pos="34513">
                      <a:srgbClr val="661F79"/>
                    </a:gs>
                    <a:gs pos="64000">
                      <a:srgbClr val="661F79"/>
                    </a:gs>
                  </a:gsLst>
                  <a:lin ang="5400000" scaled="0"/>
                </a:gradFill>
                <a:ea typeface="Segoe UI" pitchFamily="34" charset="0"/>
                <a:cs typeface="Segoe UI" pitchFamily="34" charset="0"/>
              </a:rPr>
              <a:t>API</a:t>
            </a:r>
          </a:p>
        </p:txBody>
      </p:sp>
      <p:sp>
        <p:nvSpPr>
          <p:cNvPr id="38" name="Oval 37"/>
          <p:cNvSpPr/>
          <p:nvPr/>
        </p:nvSpPr>
        <p:spPr bwMode="auto">
          <a:xfrm>
            <a:off x="6224284" y="1593261"/>
            <a:ext cx="1503107" cy="1503107"/>
          </a:xfrm>
          <a:prstGeom prst="ellipse">
            <a:avLst/>
          </a:prstGeom>
          <a:solidFill>
            <a:schemeClr val="bg1"/>
          </a:solidFill>
          <a:ln w="76200">
            <a:solidFill>
              <a:srgbClr val="68217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b="1" dirty="0">
                <a:gradFill>
                  <a:gsLst>
                    <a:gs pos="34513">
                      <a:srgbClr val="661F79"/>
                    </a:gs>
                    <a:gs pos="64000">
                      <a:srgbClr val="661F79"/>
                    </a:gs>
                  </a:gsLst>
                  <a:lin ang="5400000" scaled="0"/>
                </a:gradFill>
                <a:ea typeface="Segoe UI" pitchFamily="34" charset="0"/>
                <a:cs typeface="Segoe UI" pitchFamily="34" charset="0"/>
              </a:rPr>
              <a:t>C#</a:t>
            </a:r>
          </a:p>
          <a:p>
            <a:pPr algn="ctr" defTabSz="932472" fontAlgn="base">
              <a:lnSpc>
                <a:spcPct val="90000"/>
              </a:lnSpc>
              <a:spcBef>
                <a:spcPct val="0"/>
              </a:spcBef>
              <a:spcAft>
                <a:spcPct val="0"/>
              </a:spcAft>
            </a:pPr>
            <a:r>
              <a:rPr lang="en-US" sz="2800" b="1" dirty="0">
                <a:gradFill>
                  <a:gsLst>
                    <a:gs pos="34513">
                      <a:srgbClr val="661F79"/>
                    </a:gs>
                    <a:gs pos="64000">
                      <a:srgbClr val="661F79"/>
                    </a:gs>
                  </a:gsLst>
                  <a:lin ang="5400000" scaled="0"/>
                </a:gradFill>
                <a:ea typeface="Segoe UI" pitchFamily="34" charset="0"/>
                <a:cs typeface="Segoe UI" pitchFamily="34" charset="0"/>
              </a:rPr>
              <a:t>VB</a:t>
            </a:r>
          </a:p>
        </p:txBody>
      </p:sp>
      <p:sp>
        <p:nvSpPr>
          <p:cNvPr id="14" name="Rectangle 13"/>
          <p:cNvSpPr/>
          <p:nvPr/>
        </p:nvSpPr>
        <p:spPr>
          <a:xfrm>
            <a:off x="343085" y="2049462"/>
            <a:ext cx="5417954" cy="4602798"/>
          </a:xfrm>
          <a:prstGeom prst="rect">
            <a:avLst/>
          </a:prstGeom>
        </p:spPr>
        <p:txBody>
          <a:bodyPr wrap="square">
            <a:spAutoFit/>
          </a:bodyPr>
          <a:lstStyle/>
          <a:p>
            <a:pPr defTabSz="932468">
              <a:lnSpc>
                <a:spcPct val="90000"/>
              </a:lnSpc>
              <a:spcBef>
                <a:spcPts val="900"/>
              </a:spcBef>
              <a:buClr>
                <a:srgbClr val="FFFFFF"/>
              </a:buClr>
              <a:buSzPct val="80000"/>
            </a:pPr>
            <a:r>
              <a:rPr lang="en-US" sz="2400" dirty="0" smtClean="0">
                <a:gradFill>
                  <a:gsLst>
                    <a:gs pos="100000">
                      <a:srgbClr val="FFFFFF"/>
                    </a:gs>
                    <a:gs pos="0">
                      <a:srgbClr val="FFFFFF"/>
                    </a:gs>
                  </a:gsLst>
                  <a:lin ang="5400000" scaled="0"/>
                </a:gradFill>
                <a:ea typeface="ＭＳ Ｐゴシック" charset="0"/>
              </a:rPr>
              <a:t>Next generation of .NET Compilers</a:t>
            </a:r>
          </a:p>
          <a:p>
            <a:pPr defTabSz="932468">
              <a:lnSpc>
                <a:spcPct val="90000"/>
              </a:lnSpc>
              <a:spcBef>
                <a:spcPts val="900"/>
              </a:spcBef>
              <a:buClr>
                <a:srgbClr val="FFFFFF"/>
              </a:buClr>
              <a:buSzPct val="80000"/>
            </a:pPr>
            <a:r>
              <a:rPr lang="en-US" sz="2400" dirty="0" smtClean="0">
                <a:gradFill>
                  <a:gsLst>
                    <a:gs pos="100000">
                      <a:srgbClr val="FFFFFF"/>
                    </a:gs>
                    <a:gs pos="0">
                      <a:srgbClr val="FFFFFF"/>
                    </a:gs>
                  </a:gsLst>
                  <a:lin ang="5400000" scaled="0"/>
                </a:gradFill>
                <a:latin typeface="Segoe UI Light"/>
                <a:ea typeface="ＭＳ Ｐゴシック" charset="0"/>
              </a:rPr>
              <a:t>API</a:t>
            </a:r>
            <a:r>
              <a:rPr lang="en-US" sz="2400" dirty="0">
                <a:gradFill>
                  <a:gsLst>
                    <a:gs pos="100000">
                      <a:srgbClr val="FFFFFF"/>
                    </a:gs>
                    <a:gs pos="0">
                      <a:srgbClr val="FFFFFF"/>
                    </a:gs>
                  </a:gsLst>
                  <a:lin ang="5400000" scaled="0"/>
                </a:gradFill>
                <a:latin typeface="Segoe UI Light"/>
                <a:ea typeface="ＭＳ Ｐゴシック" charset="0"/>
              </a:rPr>
              <a:t>: open platform</a:t>
            </a:r>
          </a:p>
          <a:p>
            <a:pPr defTabSz="932468">
              <a:lnSpc>
                <a:spcPct val="90000"/>
              </a:lnSpc>
              <a:spcBef>
                <a:spcPts val="900"/>
              </a:spcBef>
              <a:buClr>
                <a:srgbClr val="FFFFFF"/>
              </a:buClr>
              <a:buSzPct val="80000"/>
            </a:pPr>
            <a:r>
              <a:rPr lang="en-US" sz="2400" dirty="0">
                <a:gradFill>
                  <a:gsLst>
                    <a:gs pos="100000">
                      <a:srgbClr val="FFFFFF"/>
                    </a:gs>
                    <a:gs pos="0">
                      <a:srgbClr val="FFFFFF"/>
                    </a:gs>
                  </a:gsLst>
                  <a:lin ang="5400000" scaled="0"/>
                </a:gradFill>
                <a:latin typeface="Segoe UI Light"/>
                <a:ea typeface="ＭＳ Ｐゴシック" charset="0"/>
              </a:rPr>
              <a:t>Rich IDE experiences/refactoring</a:t>
            </a:r>
          </a:p>
          <a:p>
            <a:pPr defTabSz="932468">
              <a:lnSpc>
                <a:spcPct val="90000"/>
              </a:lnSpc>
              <a:spcBef>
                <a:spcPts val="900"/>
              </a:spcBef>
              <a:buClr>
                <a:srgbClr val="FFFFFF"/>
              </a:buClr>
              <a:buSzPct val="80000"/>
            </a:pPr>
            <a:r>
              <a:rPr lang="en-US" sz="2400" dirty="0">
                <a:gradFill>
                  <a:gsLst>
                    <a:gs pos="100000">
                      <a:srgbClr val="FFFFFF"/>
                    </a:gs>
                    <a:gs pos="0">
                      <a:srgbClr val="FFFFFF"/>
                    </a:gs>
                  </a:gsLst>
                  <a:lin ang="5400000" scaled="0"/>
                </a:gradFill>
                <a:latin typeface="Segoe UI Light"/>
                <a:ea typeface="ＭＳ Ｐゴシック" charset="0"/>
              </a:rPr>
              <a:t>Code analysis</a:t>
            </a:r>
          </a:p>
          <a:p>
            <a:pPr defTabSz="932468">
              <a:lnSpc>
                <a:spcPct val="90000"/>
              </a:lnSpc>
              <a:spcBef>
                <a:spcPts val="900"/>
              </a:spcBef>
              <a:buClr>
                <a:srgbClr val="FFFFFF"/>
              </a:buClr>
              <a:buSzPct val="80000"/>
            </a:pPr>
            <a:r>
              <a:rPr lang="en-US" sz="2400" dirty="0">
                <a:gradFill>
                  <a:gsLst>
                    <a:gs pos="100000">
                      <a:srgbClr val="FFFFFF"/>
                    </a:gs>
                    <a:gs pos="0">
                      <a:srgbClr val="FFFFFF"/>
                    </a:gs>
                  </a:gsLst>
                  <a:lin ang="5400000" scaled="0"/>
                </a:gradFill>
                <a:latin typeface="Segoe UI Light"/>
                <a:ea typeface="ＭＳ Ｐゴシック" charset="0"/>
              </a:rPr>
              <a:t>Custom diagnostics</a:t>
            </a:r>
          </a:p>
          <a:p>
            <a:pPr defTabSz="932468">
              <a:lnSpc>
                <a:spcPct val="90000"/>
              </a:lnSpc>
              <a:spcBef>
                <a:spcPts val="900"/>
              </a:spcBef>
              <a:buClr>
                <a:srgbClr val="FFFFFF"/>
              </a:buClr>
              <a:buSzPct val="80000"/>
            </a:pPr>
            <a:r>
              <a:rPr lang="en-US" sz="2400" dirty="0">
                <a:gradFill>
                  <a:gsLst>
                    <a:gs pos="100000">
                      <a:srgbClr val="FFFFFF"/>
                    </a:gs>
                    <a:gs pos="0">
                      <a:srgbClr val="FFFFFF"/>
                    </a:gs>
                  </a:gsLst>
                  <a:lin ang="5400000" scaled="0"/>
                </a:gradFill>
                <a:latin typeface="Segoe UI Light"/>
                <a:ea typeface="ＭＳ Ｐゴシック" charset="0"/>
              </a:rPr>
              <a:t>Open Source </a:t>
            </a:r>
            <a:r>
              <a:rPr lang="en-US" sz="2400" dirty="0" smtClean="0">
                <a:gradFill>
                  <a:gsLst>
                    <a:gs pos="100000">
                      <a:srgbClr val="FFFFFF"/>
                    </a:gs>
                    <a:gs pos="0">
                      <a:srgbClr val="FFFFFF"/>
                    </a:gs>
                  </a:gsLst>
                  <a:lin ang="5400000" scaled="0"/>
                </a:gradFill>
                <a:latin typeface="Segoe UI Light"/>
                <a:ea typeface="ＭＳ Ｐゴシック" charset="0"/>
              </a:rPr>
              <a:t>compilers</a:t>
            </a:r>
          </a:p>
          <a:p>
            <a:pPr defTabSz="932468">
              <a:lnSpc>
                <a:spcPct val="90000"/>
              </a:lnSpc>
              <a:spcBef>
                <a:spcPts val="1800"/>
              </a:spcBef>
            </a:pPr>
            <a:endParaRPr lang="en-US" sz="2400" dirty="0" smtClean="0">
              <a:gradFill>
                <a:gsLst>
                  <a:gs pos="100000">
                    <a:srgbClr val="FFFFFF"/>
                  </a:gs>
                  <a:gs pos="0">
                    <a:srgbClr val="FFFFFF"/>
                  </a:gs>
                </a:gsLst>
                <a:lin ang="5400000" scaled="0"/>
              </a:gradFill>
              <a:latin typeface="Segoe UI Light"/>
              <a:ea typeface="ＭＳ Ｐゴシック" charset="0"/>
            </a:endParaRPr>
          </a:p>
          <a:p>
            <a:pPr defTabSz="932468">
              <a:lnSpc>
                <a:spcPct val="90000"/>
              </a:lnSpc>
              <a:spcBef>
                <a:spcPts val="1800"/>
              </a:spcBef>
            </a:pPr>
            <a:r>
              <a:rPr lang="en-US" sz="2400" dirty="0" smtClean="0">
                <a:gradFill>
                  <a:gsLst>
                    <a:gs pos="100000">
                      <a:srgbClr val="FFFFFF"/>
                    </a:gs>
                    <a:gs pos="0">
                      <a:srgbClr val="FFFFFF"/>
                    </a:gs>
                  </a:gsLst>
                  <a:lin ang="5400000" scaled="0"/>
                </a:gradFill>
                <a:latin typeface="Segoe UI Light"/>
                <a:ea typeface="ＭＳ Ｐゴシック" charset="0"/>
              </a:rPr>
              <a:t>“Roslyn” is the basis for .NET </a:t>
            </a:r>
            <a:br>
              <a:rPr lang="en-US" sz="2400" dirty="0" smtClean="0">
                <a:gradFill>
                  <a:gsLst>
                    <a:gs pos="100000">
                      <a:srgbClr val="FFFFFF"/>
                    </a:gs>
                    <a:gs pos="0">
                      <a:srgbClr val="FFFFFF"/>
                    </a:gs>
                  </a:gsLst>
                  <a:lin ang="5400000" scaled="0"/>
                </a:gradFill>
                <a:latin typeface="Segoe UI Light"/>
                <a:ea typeface="ＭＳ Ｐゴシック" charset="0"/>
              </a:rPr>
            </a:br>
            <a:r>
              <a:rPr lang="en-US" sz="2400" dirty="0" smtClean="0">
                <a:gradFill>
                  <a:gsLst>
                    <a:gs pos="100000">
                      <a:srgbClr val="FFFFFF"/>
                    </a:gs>
                    <a:gs pos="0">
                      <a:srgbClr val="FFFFFF"/>
                    </a:gs>
                  </a:gsLst>
                  <a:lin ang="5400000" scaled="0"/>
                </a:gradFill>
                <a:latin typeface="Segoe UI Light"/>
                <a:ea typeface="ＭＳ Ｐゴシック" charset="0"/>
              </a:rPr>
              <a:t>and Visual Studio vNext</a:t>
            </a:r>
          </a:p>
          <a:p>
            <a:pPr defTabSz="932468">
              <a:lnSpc>
                <a:spcPct val="90000"/>
              </a:lnSpc>
              <a:spcBef>
                <a:spcPts val="1800"/>
              </a:spcBef>
            </a:pPr>
            <a:endParaRPr lang="en-US" dirty="0">
              <a:gradFill>
                <a:gsLst>
                  <a:gs pos="100000">
                    <a:srgbClr val="FFFFFF"/>
                  </a:gs>
                  <a:gs pos="0">
                    <a:srgbClr val="FFFFFF"/>
                  </a:gs>
                </a:gsLst>
                <a:lin ang="5400000" scaled="0"/>
              </a:gradFill>
              <a:ea typeface="ＭＳ Ｐゴシック" charset="0"/>
            </a:endParaRPr>
          </a:p>
        </p:txBody>
      </p:sp>
    </p:spTree>
    <p:extLst>
      <p:ext uri="{BB962C8B-B14F-4D97-AF65-F5344CB8AC3E}">
        <p14:creationId xmlns:p14="http://schemas.microsoft.com/office/powerpoint/2010/main" val="10549693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250" fill="hold"/>
                                        <p:tgtEl>
                                          <p:spTgt spid="38"/>
                                        </p:tgtEl>
                                        <p:attrNameLst>
                                          <p:attrName>ppt_w</p:attrName>
                                        </p:attrNameLst>
                                      </p:cBhvr>
                                      <p:tavLst>
                                        <p:tav tm="0">
                                          <p:val>
                                            <p:fltVal val="0"/>
                                          </p:val>
                                        </p:tav>
                                        <p:tav tm="100000">
                                          <p:val>
                                            <p:strVal val="#ppt_w"/>
                                          </p:val>
                                        </p:tav>
                                      </p:tavLst>
                                    </p:anim>
                                    <p:anim calcmode="lin" valueType="num">
                                      <p:cBhvr>
                                        <p:cTn id="13" dur="250" fill="hold"/>
                                        <p:tgtEl>
                                          <p:spTgt spid="38"/>
                                        </p:tgtEl>
                                        <p:attrNameLst>
                                          <p:attrName>ppt_h</p:attrName>
                                        </p:attrNameLst>
                                      </p:cBhvr>
                                      <p:tavLst>
                                        <p:tav tm="0">
                                          <p:val>
                                            <p:fltVal val="0"/>
                                          </p:val>
                                        </p:tav>
                                        <p:tav tm="100000">
                                          <p:val>
                                            <p:strVal val="#ppt_h"/>
                                          </p:val>
                                        </p:tav>
                                      </p:tavLst>
                                    </p:anim>
                                    <p:animEffect transition="in" filter="fade">
                                      <p:cBhvr>
                                        <p:cTn id="14" dur="250"/>
                                        <p:tgtEl>
                                          <p:spTgt spid="38"/>
                                        </p:tgtEl>
                                      </p:cBhvr>
                                    </p:animEffect>
                                  </p:childTnLst>
                                </p:cTn>
                              </p:par>
                              <p:par>
                                <p:cTn id="15" presetID="6" presetClass="emph" presetSubtype="0" decel="100000" fill="hold" grpId="1" nodeType="withEffect">
                                  <p:stCondLst>
                                    <p:cond delay="100"/>
                                  </p:stCondLst>
                                  <p:childTnLst>
                                    <p:animScale>
                                      <p:cBhvr>
                                        <p:cTn id="16" dur="250" fill="hold"/>
                                        <p:tgtEl>
                                          <p:spTgt spid="38"/>
                                        </p:tgtEl>
                                      </p:cBhvr>
                                      <p:by x="110000" y="110000"/>
                                    </p:animScale>
                                  </p:childTnLst>
                                </p:cTn>
                              </p:par>
                              <p:par>
                                <p:cTn id="17" presetID="6" presetClass="emph" presetSubtype="0" decel="100000" fill="hold" grpId="2" nodeType="withEffect">
                                  <p:stCondLst>
                                    <p:cond delay="200"/>
                                  </p:stCondLst>
                                  <p:childTnLst>
                                    <p:animScale>
                                      <p:cBhvr>
                                        <p:cTn id="18" dur="250" fill="hold"/>
                                        <p:tgtEl>
                                          <p:spTgt spid="38"/>
                                        </p:tgtEl>
                                      </p:cBhvr>
                                      <p:by x="91000" y="91000"/>
                                    </p:animScale>
                                  </p:childTnLst>
                                </p:cTn>
                              </p:par>
                            </p:childTnLst>
                          </p:cTn>
                        </p:par>
                        <p:par>
                          <p:cTn id="19" fill="hold">
                            <p:stCondLst>
                              <p:cond delay="450"/>
                            </p:stCondLst>
                            <p:childTnLst>
                              <p:par>
                                <p:cTn id="20" presetID="2" presetClass="entr" presetSubtype="8" decel="10000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700" fill="hold"/>
                                        <p:tgtEl>
                                          <p:spTgt spid="25"/>
                                        </p:tgtEl>
                                        <p:attrNameLst>
                                          <p:attrName>ppt_x</p:attrName>
                                        </p:attrNameLst>
                                      </p:cBhvr>
                                      <p:tavLst>
                                        <p:tav tm="0">
                                          <p:val>
                                            <p:strVal val="0-#ppt_w/2"/>
                                          </p:val>
                                        </p:tav>
                                        <p:tav tm="100000">
                                          <p:val>
                                            <p:strVal val="#ppt_x"/>
                                          </p:val>
                                        </p:tav>
                                      </p:tavLst>
                                    </p:anim>
                                    <p:anim calcmode="lin" valueType="num">
                                      <p:cBhvr additive="base">
                                        <p:cTn id="23" dur="7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250" fill="hold"/>
                                        <p:tgtEl>
                                          <p:spTgt spid="35"/>
                                        </p:tgtEl>
                                        <p:attrNameLst>
                                          <p:attrName>ppt_w</p:attrName>
                                        </p:attrNameLst>
                                      </p:cBhvr>
                                      <p:tavLst>
                                        <p:tav tm="0">
                                          <p:val>
                                            <p:fltVal val="0"/>
                                          </p:val>
                                        </p:tav>
                                        <p:tav tm="100000">
                                          <p:val>
                                            <p:strVal val="#ppt_w"/>
                                          </p:val>
                                        </p:tav>
                                      </p:tavLst>
                                    </p:anim>
                                    <p:anim calcmode="lin" valueType="num">
                                      <p:cBhvr>
                                        <p:cTn id="29" dur="250" fill="hold"/>
                                        <p:tgtEl>
                                          <p:spTgt spid="35"/>
                                        </p:tgtEl>
                                        <p:attrNameLst>
                                          <p:attrName>ppt_h</p:attrName>
                                        </p:attrNameLst>
                                      </p:cBhvr>
                                      <p:tavLst>
                                        <p:tav tm="0">
                                          <p:val>
                                            <p:fltVal val="0"/>
                                          </p:val>
                                        </p:tav>
                                        <p:tav tm="100000">
                                          <p:val>
                                            <p:strVal val="#ppt_h"/>
                                          </p:val>
                                        </p:tav>
                                      </p:tavLst>
                                    </p:anim>
                                    <p:animEffect transition="in" filter="fade">
                                      <p:cBhvr>
                                        <p:cTn id="30" dur="250"/>
                                        <p:tgtEl>
                                          <p:spTgt spid="35"/>
                                        </p:tgtEl>
                                      </p:cBhvr>
                                    </p:animEffect>
                                  </p:childTnLst>
                                </p:cTn>
                              </p:par>
                              <p:par>
                                <p:cTn id="31" presetID="6" presetClass="emph" presetSubtype="0" decel="100000" fill="hold" grpId="1" nodeType="withEffect">
                                  <p:stCondLst>
                                    <p:cond delay="100"/>
                                  </p:stCondLst>
                                  <p:childTnLst>
                                    <p:animScale>
                                      <p:cBhvr>
                                        <p:cTn id="32" dur="250" fill="hold"/>
                                        <p:tgtEl>
                                          <p:spTgt spid="35"/>
                                        </p:tgtEl>
                                      </p:cBhvr>
                                      <p:by x="110000" y="110000"/>
                                    </p:animScale>
                                  </p:childTnLst>
                                </p:cTn>
                              </p:par>
                              <p:par>
                                <p:cTn id="33" presetID="6" presetClass="emph" presetSubtype="0" decel="100000" fill="hold" grpId="2" nodeType="withEffect">
                                  <p:stCondLst>
                                    <p:cond delay="200"/>
                                  </p:stCondLst>
                                  <p:childTnLst>
                                    <p:animScale>
                                      <p:cBhvr>
                                        <p:cTn id="34" dur="250" fill="hold"/>
                                        <p:tgtEl>
                                          <p:spTgt spid="35"/>
                                        </p:tgtEl>
                                      </p:cBhvr>
                                      <p:by x="91000" y="91000"/>
                                    </p:animScale>
                                  </p:childTnLst>
                                </p:cTn>
                              </p:par>
                            </p:childTnLst>
                          </p:cTn>
                        </p:par>
                        <p:par>
                          <p:cTn id="35" fill="hold">
                            <p:stCondLst>
                              <p:cond delay="450"/>
                            </p:stCondLst>
                            <p:childTnLst>
                              <p:par>
                                <p:cTn id="36" presetID="2" presetClass="entr" presetSubtype="8" decel="10000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700" fill="hold"/>
                                        <p:tgtEl>
                                          <p:spTgt spid="26"/>
                                        </p:tgtEl>
                                        <p:attrNameLst>
                                          <p:attrName>ppt_x</p:attrName>
                                        </p:attrNameLst>
                                      </p:cBhvr>
                                      <p:tavLst>
                                        <p:tav tm="0">
                                          <p:val>
                                            <p:strVal val="0-#ppt_w/2"/>
                                          </p:val>
                                        </p:tav>
                                        <p:tav tm="100000">
                                          <p:val>
                                            <p:strVal val="#ppt_x"/>
                                          </p:val>
                                        </p:tav>
                                      </p:tavLst>
                                    </p:anim>
                                    <p:anim calcmode="lin" valueType="num">
                                      <p:cBhvr additive="base">
                                        <p:cTn id="39" dur="7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p:cTn id="44" dur="250" fill="hold"/>
                                        <p:tgtEl>
                                          <p:spTgt spid="31"/>
                                        </p:tgtEl>
                                        <p:attrNameLst>
                                          <p:attrName>ppt_w</p:attrName>
                                        </p:attrNameLst>
                                      </p:cBhvr>
                                      <p:tavLst>
                                        <p:tav tm="0">
                                          <p:val>
                                            <p:fltVal val="0"/>
                                          </p:val>
                                        </p:tav>
                                        <p:tav tm="100000">
                                          <p:val>
                                            <p:strVal val="#ppt_w"/>
                                          </p:val>
                                        </p:tav>
                                      </p:tavLst>
                                    </p:anim>
                                    <p:anim calcmode="lin" valueType="num">
                                      <p:cBhvr>
                                        <p:cTn id="45" dur="250" fill="hold"/>
                                        <p:tgtEl>
                                          <p:spTgt spid="31"/>
                                        </p:tgtEl>
                                        <p:attrNameLst>
                                          <p:attrName>ppt_h</p:attrName>
                                        </p:attrNameLst>
                                      </p:cBhvr>
                                      <p:tavLst>
                                        <p:tav tm="0">
                                          <p:val>
                                            <p:fltVal val="0"/>
                                          </p:val>
                                        </p:tav>
                                        <p:tav tm="100000">
                                          <p:val>
                                            <p:strVal val="#ppt_h"/>
                                          </p:val>
                                        </p:tav>
                                      </p:tavLst>
                                    </p:anim>
                                    <p:animEffect transition="in" filter="fade">
                                      <p:cBhvr>
                                        <p:cTn id="46" dur="250"/>
                                        <p:tgtEl>
                                          <p:spTgt spid="31"/>
                                        </p:tgtEl>
                                      </p:cBhvr>
                                    </p:animEffect>
                                  </p:childTnLst>
                                </p:cTn>
                              </p:par>
                              <p:par>
                                <p:cTn id="47" presetID="6" presetClass="emph" presetSubtype="0" decel="100000" fill="hold" grpId="1" nodeType="withEffect">
                                  <p:stCondLst>
                                    <p:cond delay="100"/>
                                  </p:stCondLst>
                                  <p:childTnLst>
                                    <p:animScale>
                                      <p:cBhvr>
                                        <p:cTn id="48" dur="250" fill="hold"/>
                                        <p:tgtEl>
                                          <p:spTgt spid="31"/>
                                        </p:tgtEl>
                                      </p:cBhvr>
                                      <p:by x="110000" y="110000"/>
                                    </p:animScale>
                                  </p:childTnLst>
                                </p:cTn>
                              </p:par>
                              <p:par>
                                <p:cTn id="49" presetID="6" presetClass="emph" presetSubtype="0" decel="100000" fill="hold" grpId="2" nodeType="withEffect">
                                  <p:stCondLst>
                                    <p:cond delay="200"/>
                                  </p:stCondLst>
                                  <p:childTnLst>
                                    <p:animScale>
                                      <p:cBhvr>
                                        <p:cTn id="50" dur="250" fill="hold"/>
                                        <p:tgtEl>
                                          <p:spTgt spid="31"/>
                                        </p:tgtEl>
                                      </p:cBhvr>
                                      <p:by x="91000" y="91000"/>
                                    </p:animScale>
                                  </p:childTnLst>
                                </p:cTn>
                              </p:par>
                            </p:childTnLst>
                          </p:cTn>
                        </p:par>
                        <p:par>
                          <p:cTn id="51" fill="hold">
                            <p:stCondLst>
                              <p:cond delay="450"/>
                            </p:stCondLst>
                            <p:childTnLst>
                              <p:par>
                                <p:cTn id="52" presetID="2" presetClass="entr" presetSubtype="8" decel="10000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700" fill="hold"/>
                                        <p:tgtEl>
                                          <p:spTgt spid="27"/>
                                        </p:tgtEl>
                                        <p:attrNameLst>
                                          <p:attrName>ppt_x</p:attrName>
                                        </p:attrNameLst>
                                      </p:cBhvr>
                                      <p:tavLst>
                                        <p:tav tm="0">
                                          <p:val>
                                            <p:strVal val="0-#ppt_w/2"/>
                                          </p:val>
                                        </p:tav>
                                        <p:tav tm="100000">
                                          <p:val>
                                            <p:strVal val="#ppt_x"/>
                                          </p:val>
                                        </p:tav>
                                      </p:tavLst>
                                    </p:anim>
                                    <p:anim calcmode="lin" valueType="num">
                                      <p:cBhvr additive="base">
                                        <p:cTn id="55" dur="7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11" grpId="0"/>
      <p:bldP spid="31" grpId="0" animBg="1"/>
      <p:bldP spid="31" grpId="1" animBg="1"/>
      <p:bldP spid="31" grpId="2" animBg="1"/>
      <p:bldP spid="35" grpId="0" animBg="1"/>
      <p:bldP spid="35" grpId="1" animBg="1"/>
      <p:bldP spid="35" grpId="2" animBg="1"/>
      <p:bldP spid="38" grpId="0" animBg="1"/>
      <p:bldP spid="38" grpId="1" animBg="1"/>
      <p:bldP spid="38" grpId="2"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Future of </a:t>
            </a:r>
            <a:br>
              <a:rPr lang="en-US" dirty="0" smtClean="0"/>
            </a:br>
            <a:r>
              <a:rPr lang="en-US" dirty="0" smtClean="0"/>
              <a:t>.NET on the Server</a:t>
            </a:r>
            <a:endParaRPr lang="en-US" dirty="0"/>
          </a:p>
        </p:txBody>
      </p:sp>
      <p:sp>
        <p:nvSpPr>
          <p:cNvPr id="3" name="Text Placeholder 2"/>
          <p:cNvSpPr>
            <a:spLocks noGrp="1"/>
          </p:cNvSpPr>
          <p:nvPr>
            <p:ph type="body" sz="quarter" idx="14"/>
          </p:nvPr>
        </p:nvSpPr>
        <p:spPr/>
        <p:txBody>
          <a:bodyPr/>
          <a:lstStyle/>
          <a:p>
            <a:r>
              <a:rPr lang="en-US" dirty="0" smtClean="0"/>
              <a:t>“The Lesser Scotts”</a:t>
            </a:r>
          </a:p>
          <a:p>
            <a:r>
              <a:rPr lang="en-US" dirty="0" smtClean="0"/>
              <a:t>Scott </a:t>
            </a:r>
            <a:r>
              <a:rPr lang="en-US" dirty="0" err="1" smtClean="0"/>
              <a:t>Hanselman</a:t>
            </a:r>
            <a:r>
              <a:rPr lang="en-US" dirty="0" smtClean="0"/>
              <a:t> and Scott Hunter</a:t>
            </a:r>
            <a:endParaRPr lang="en-US" dirty="0"/>
          </a:p>
        </p:txBody>
      </p:sp>
      <p:sp>
        <p:nvSpPr>
          <p:cNvPr id="7" name="Text Placeholder 6"/>
          <p:cNvSpPr>
            <a:spLocks noGrp="1"/>
          </p:cNvSpPr>
          <p:nvPr>
            <p:ph type="body" sz="quarter" idx="15"/>
          </p:nvPr>
        </p:nvSpPr>
        <p:spPr/>
        <p:txBody>
          <a:bodyPr/>
          <a:lstStyle/>
          <a:p>
            <a:r>
              <a:rPr lang="en-US" dirty="0" smtClean="0"/>
              <a:t>DEV-B385</a:t>
            </a:r>
            <a:endParaRPr lang="en-US" dirty="0"/>
          </a:p>
        </p:txBody>
      </p:sp>
    </p:spTree>
    <p:extLst>
      <p:ext uri="{BB962C8B-B14F-4D97-AF65-F5344CB8AC3E}">
        <p14:creationId xmlns:p14="http://schemas.microsoft.com/office/powerpoint/2010/main" val="381822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1" y="1"/>
            <a:ext cx="5761039" cy="6994524"/>
          </a:xfrm>
          <a:prstGeom prst="rect">
            <a:avLst/>
          </a:prstGeom>
          <a:solidFill>
            <a:srgbClr val="661F7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29768" tIns="2103120" rIns="182880" bIns="146304" numCol="1" rtlCol="0" anchor="t" anchorCtr="0" compatLnSpc="1">
            <a:prstTxWarp prst="textNoShape">
              <a:avLst/>
            </a:prstTxWarp>
          </a:bodyPr>
          <a:lstStyle/>
          <a:p>
            <a:pPr defTabSz="932468">
              <a:lnSpc>
                <a:spcPct val="90000"/>
              </a:lnSpc>
              <a:spcBef>
                <a:spcPts val="1800"/>
              </a:spcBef>
            </a:pPr>
            <a:endParaRPr lang="en-US" sz="2800" dirty="0">
              <a:gradFill>
                <a:gsLst>
                  <a:gs pos="100000">
                    <a:srgbClr val="FFFFFF"/>
                  </a:gs>
                  <a:gs pos="0">
                    <a:srgbClr val="FFFFFF"/>
                  </a:gs>
                </a:gsLst>
                <a:lin ang="5400000" scaled="0"/>
              </a:gradFill>
              <a:latin typeface="Segoe UI Light"/>
              <a:ea typeface="ＭＳ Ｐゴシック" charset="0"/>
            </a:endParaRPr>
          </a:p>
        </p:txBody>
      </p:sp>
      <p:sp>
        <p:nvSpPr>
          <p:cNvPr id="4" name="Title 1"/>
          <p:cNvSpPr>
            <a:spLocks noGrp="1"/>
          </p:cNvSpPr>
          <p:nvPr>
            <p:ph type="title"/>
          </p:nvPr>
        </p:nvSpPr>
        <p:spPr>
          <a:xfrm>
            <a:off x="274639" y="295274"/>
            <a:ext cx="11889564" cy="917575"/>
          </a:xfrm>
        </p:spPr>
        <p:txBody>
          <a:bodyPr/>
          <a:lstStyle/>
          <a:p>
            <a:r>
              <a:rPr lang="en-US" dirty="0" smtClean="0">
                <a:gradFill>
                  <a:gsLst>
                    <a:gs pos="21239">
                      <a:schemeClr val="bg1"/>
                    </a:gs>
                    <a:gs pos="59000">
                      <a:schemeClr val="bg1"/>
                    </a:gs>
                  </a:gsLst>
                  <a:lin ang="5400000" scaled="0"/>
                </a:gradFill>
              </a:rPr>
              <a:t>.NET Compiler </a:t>
            </a:r>
            <a:br>
              <a:rPr lang="en-US" dirty="0" smtClean="0">
                <a:gradFill>
                  <a:gsLst>
                    <a:gs pos="21239">
                      <a:schemeClr val="bg1"/>
                    </a:gs>
                    <a:gs pos="59000">
                      <a:schemeClr val="bg1"/>
                    </a:gs>
                  </a:gsLst>
                  <a:lin ang="5400000" scaled="0"/>
                </a:gradFill>
              </a:rPr>
            </a:br>
            <a:r>
              <a:rPr lang="en-US" dirty="0" smtClean="0">
                <a:gradFill>
                  <a:gsLst>
                    <a:gs pos="21239">
                      <a:schemeClr val="bg1"/>
                    </a:gs>
                    <a:gs pos="59000">
                      <a:schemeClr val="bg1"/>
                    </a:gs>
                  </a:gsLst>
                  <a:lin ang="5400000" scaled="0"/>
                </a:gradFill>
              </a:rPr>
              <a:t>Platform (“Roslyn”) </a:t>
            </a:r>
            <a:endParaRPr lang="en-US" dirty="0">
              <a:gradFill>
                <a:gsLst>
                  <a:gs pos="21239">
                    <a:schemeClr val="bg1"/>
                  </a:gs>
                  <a:gs pos="59000">
                    <a:schemeClr val="bg1"/>
                  </a:gs>
                </a:gsLst>
                <a:lin ang="5400000" scaled="0"/>
              </a:gradFill>
            </a:endParaRPr>
          </a:p>
        </p:txBody>
      </p:sp>
      <p:grpSp>
        <p:nvGrpSpPr>
          <p:cNvPr id="48" name="Group 47"/>
          <p:cNvGrpSpPr/>
          <p:nvPr/>
        </p:nvGrpSpPr>
        <p:grpSpPr>
          <a:xfrm>
            <a:off x="363539" y="1821692"/>
            <a:ext cx="12210310" cy="1731100"/>
            <a:chOff x="363539" y="1821692"/>
            <a:chExt cx="12210310" cy="1731100"/>
          </a:xfrm>
        </p:grpSpPr>
        <p:sp>
          <p:nvSpPr>
            <p:cNvPr id="6" name="Rectangle 5"/>
            <p:cNvSpPr/>
            <p:nvPr/>
          </p:nvSpPr>
          <p:spPr>
            <a:xfrm>
              <a:off x="363539" y="2242633"/>
              <a:ext cx="4779626" cy="1264962"/>
            </a:xfrm>
            <a:prstGeom prst="rect">
              <a:avLst/>
            </a:prstGeom>
          </p:spPr>
          <p:txBody>
            <a:bodyPr wrap="square">
              <a:spAutoFit/>
            </a:bodyPr>
            <a:lstStyle/>
            <a:p>
              <a:pPr defTabSz="932468">
                <a:lnSpc>
                  <a:spcPct val="90000"/>
                </a:lnSpc>
                <a:spcBef>
                  <a:spcPts val="900"/>
                </a:spcBef>
              </a:pPr>
              <a:r>
                <a:rPr lang="en-US" sz="2800" b="1" dirty="0" smtClean="0">
                  <a:gradFill>
                    <a:gsLst>
                      <a:gs pos="100000">
                        <a:srgbClr val="FFFFFF"/>
                      </a:gs>
                      <a:gs pos="0">
                        <a:srgbClr val="FFFFFF"/>
                      </a:gs>
                    </a:gsLst>
                    <a:lin ang="5400000" scaled="0"/>
                  </a:gradFill>
                  <a:latin typeface="Segoe UI Semibold" panose="020B0702040204020203" pitchFamily="34" charset="0"/>
                  <a:ea typeface="ＭＳ Ｐゴシック" charset="0"/>
                  <a:cs typeface="Segoe UI Semibold" panose="020B0702040204020203" pitchFamily="34" charset="0"/>
                </a:rPr>
                <a:t>FROM</a:t>
              </a:r>
            </a:p>
            <a:p>
              <a:pPr defTabSz="932468">
                <a:lnSpc>
                  <a:spcPct val="90000"/>
                </a:lnSpc>
                <a:spcBef>
                  <a:spcPts val="900"/>
                </a:spcBef>
                <a:buClr>
                  <a:srgbClr val="FFFFFF"/>
                </a:buClr>
                <a:buSzPct val="80000"/>
              </a:pPr>
              <a:r>
                <a:rPr lang="en-US" sz="2000" dirty="0" smtClean="0">
                  <a:gradFill>
                    <a:gsLst>
                      <a:gs pos="100000">
                        <a:srgbClr val="FFFFFF"/>
                      </a:gs>
                      <a:gs pos="0">
                        <a:srgbClr val="FFFFFF"/>
                      </a:gs>
                    </a:gsLst>
                    <a:lin ang="5400000" scaled="0"/>
                  </a:gradFill>
                  <a:ea typeface="ＭＳ Ｐゴシック" charset="0"/>
                </a:rPr>
                <a:t>Isolated/closed </a:t>
              </a:r>
              <a:r>
                <a:rPr lang="en-US" sz="2000" dirty="0">
                  <a:gradFill>
                    <a:gsLst>
                      <a:gs pos="100000">
                        <a:srgbClr val="FFFFFF"/>
                      </a:gs>
                      <a:gs pos="0">
                        <a:srgbClr val="FFFFFF"/>
                      </a:gs>
                    </a:gsLst>
                    <a:lin ang="5400000" scaled="0"/>
                  </a:gradFill>
                  <a:ea typeface="ＭＳ Ｐゴシック" charset="0"/>
                </a:rPr>
                <a:t>compilers</a:t>
              </a:r>
            </a:p>
            <a:p>
              <a:pPr defTabSz="932468">
                <a:lnSpc>
                  <a:spcPct val="90000"/>
                </a:lnSpc>
                <a:spcBef>
                  <a:spcPts val="900"/>
                </a:spcBef>
                <a:buClr>
                  <a:srgbClr val="FFFFFF"/>
                </a:buClr>
                <a:buSzPct val="80000"/>
              </a:pPr>
              <a:r>
                <a:rPr lang="en-US" sz="2000" dirty="0">
                  <a:gradFill>
                    <a:gsLst>
                      <a:gs pos="100000">
                        <a:srgbClr val="FFFFFF"/>
                      </a:gs>
                      <a:gs pos="0">
                        <a:srgbClr val="FFFFFF"/>
                      </a:gs>
                    </a:gsLst>
                    <a:lin ang="5400000" scaled="0"/>
                  </a:gradFill>
                  <a:ea typeface="ＭＳ Ｐゴシック" charset="0"/>
                </a:rPr>
                <a:t>Hard to extend </a:t>
              </a:r>
              <a:r>
                <a:rPr lang="en-US" sz="2000" dirty="0" err="1">
                  <a:gradFill>
                    <a:gsLst>
                      <a:gs pos="100000">
                        <a:srgbClr val="FFFFFF"/>
                      </a:gs>
                      <a:gs pos="0">
                        <a:srgbClr val="FFFFFF"/>
                      </a:gs>
                    </a:gsLst>
                    <a:lin ang="5400000" scaled="0"/>
                  </a:gradFill>
                  <a:ea typeface="ＭＳ Ｐゴシック" charset="0"/>
                </a:rPr>
                <a:t>dev</a:t>
              </a:r>
              <a:r>
                <a:rPr lang="en-US" sz="2000" dirty="0">
                  <a:gradFill>
                    <a:gsLst>
                      <a:gs pos="100000">
                        <a:srgbClr val="FFFFFF"/>
                      </a:gs>
                      <a:gs pos="0">
                        <a:srgbClr val="FFFFFF"/>
                      </a:gs>
                    </a:gsLst>
                    <a:lin ang="5400000" scaled="0"/>
                  </a:gradFill>
                  <a:ea typeface="ＭＳ Ｐゴシック" charset="0"/>
                </a:rPr>
                <a:t> experience</a:t>
              </a:r>
              <a:endParaRPr lang="en-US" sz="2000" dirty="0">
                <a:solidFill>
                  <a:srgbClr val="000000"/>
                </a:solidFill>
              </a:endParaRPr>
            </a:p>
          </p:txBody>
        </p:sp>
        <p:sp>
          <p:nvSpPr>
            <p:cNvPr id="11" name="Freeform 5"/>
            <p:cNvSpPr>
              <a:spLocks noEditPoints="1"/>
            </p:cNvSpPr>
            <p:nvPr/>
          </p:nvSpPr>
          <p:spPr bwMode="auto">
            <a:xfrm flipH="1">
              <a:off x="8469871" y="1821692"/>
              <a:ext cx="1235406" cy="1235406"/>
            </a:xfrm>
            <a:custGeom>
              <a:avLst/>
              <a:gdLst>
                <a:gd name="T0" fmla="*/ 4246 w 4246"/>
                <a:gd name="T1" fmla="*/ 3414 h 4246"/>
                <a:gd name="T2" fmla="*/ 2233 w 4246"/>
                <a:gd name="T3" fmla="*/ 4246 h 4246"/>
                <a:gd name="T4" fmla="*/ 2233 w 4246"/>
                <a:gd name="T5" fmla="*/ 1760 h 4246"/>
                <a:gd name="T6" fmla="*/ 4246 w 4246"/>
                <a:gd name="T7" fmla="*/ 923 h 4246"/>
                <a:gd name="T8" fmla="*/ 4246 w 4246"/>
                <a:gd name="T9" fmla="*/ 3414 h 4246"/>
                <a:gd name="T10" fmla="*/ 4246 w 4246"/>
                <a:gd name="T11" fmla="*/ 3414 h 4246"/>
                <a:gd name="T12" fmla="*/ 4246 w 4246"/>
                <a:gd name="T13" fmla="*/ 3414 h 4246"/>
                <a:gd name="T14" fmla="*/ 2006 w 4246"/>
                <a:gd name="T15" fmla="*/ 1760 h 4246"/>
                <a:gd name="T16" fmla="*/ 0 w 4246"/>
                <a:gd name="T17" fmla="*/ 923 h 4246"/>
                <a:gd name="T18" fmla="*/ 0 w 4246"/>
                <a:gd name="T19" fmla="*/ 3414 h 4246"/>
                <a:gd name="T20" fmla="*/ 2006 w 4246"/>
                <a:gd name="T21" fmla="*/ 4246 h 4246"/>
                <a:gd name="T22" fmla="*/ 2006 w 4246"/>
                <a:gd name="T23" fmla="*/ 1760 h 4246"/>
                <a:gd name="T24" fmla="*/ 2006 w 4246"/>
                <a:gd name="T25" fmla="*/ 1760 h 4246"/>
                <a:gd name="T26" fmla="*/ 2006 w 4246"/>
                <a:gd name="T27" fmla="*/ 1760 h 4246"/>
                <a:gd name="T28" fmla="*/ 2120 w 4246"/>
                <a:gd name="T29" fmla="*/ 0 h 4246"/>
                <a:gd name="T30" fmla="*/ 0 w 4246"/>
                <a:gd name="T31" fmla="*/ 755 h 4246"/>
                <a:gd name="T32" fmla="*/ 2120 w 4246"/>
                <a:gd name="T33" fmla="*/ 1604 h 4246"/>
                <a:gd name="T34" fmla="*/ 4246 w 4246"/>
                <a:gd name="T35" fmla="*/ 755 h 4246"/>
                <a:gd name="T36" fmla="*/ 2120 w 4246"/>
                <a:gd name="T37" fmla="*/ 0 h 4246"/>
                <a:gd name="T38" fmla="*/ 2120 w 4246"/>
                <a:gd name="T39" fmla="*/ 0 h 4246"/>
                <a:gd name="T40" fmla="*/ 2120 w 4246"/>
                <a:gd name="T41" fmla="*/ 0 h 4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46" h="4246">
                  <a:moveTo>
                    <a:pt x="4246" y="3414"/>
                  </a:moveTo>
                  <a:lnTo>
                    <a:pt x="2233" y="4246"/>
                  </a:lnTo>
                  <a:lnTo>
                    <a:pt x="2233" y="1760"/>
                  </a:lnTo>
                  <a:lnTo>
                    <a:pt x="4246" y="923"/>
                  </a:lnTo>
                  <a:lnTo>
                    <a:pt x="4246" y="3414"/>
                  </a:lnTo>
                  <a:lnTo>
                    <a:pt x="4246" y="3414"/>
                  </a:lnTo>
                  <a:lnTo>
                    <a:pt x="4246" y="3414"/>
                  </a:lnTo>
                  <a:close/>
                  <a:moveTo>
                    <a:pt x="2006" y="1760"/>
                  </a:moveTo>
                  <a:lnTo>
                    <a:pt x="0" y="923"/>
                  </a:lnTo>
                  <a:lnTo>
                    <a:pt x="0" y="3414"/>
                  </a:lnTo>
                  <a:lnTo>
                    <a:pt x="2006" y="4246"/>
                  </a:lnTo>
                  <a:lnTo>
                    <a:pt x="2006" y="1760"/>
                  </a:lnTo>
                  <a:lnTo>
                    <a:pt x="2006" y="1760"/>
                  </a:lnTo>
                  <a:lnTo>
                    <a:pt x="2006" y="1760"/>
                  </a:lnTo>
                  <a:close/>
                  <a:moveTo>
                    <a:pt x="2120" y="0"/>
                  </a:moveTo>
                  <a:lnTo>
                    <a:pt x="0" y="755"/>
                  </a:lnTo>
                  <a:lnTo>
                    <a:pt x="2120" y="1604"/>
                  </a:lnTo>
                  <a:lnTo>
                    <a:pt x="4246" y="755"/>
                  </a:lnTo>
                  <a:lnTo>
                    <a:pt x="2120" y="0"/>
                  </a:lnTo>
                  <a:lnTo>
                    <a:pt x="2120" y="0"/>
                  </a:lnTo>
                  <a:lnTo>
                    <a:pt x="2120" y="0"/>
                  </a:ln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nvGrpSpPr>
            <p:cNvPr id="37" name="Group 36"/>
            <p:cNvGrpSpPr/>
            <p:nvPr/>
          </p:nvGrpSpPr>
          <p:grpSpPr>
            <a:xfrm>
              <a:off x="6326883" y="2070063"/>
              <a:ext cx="2186909" cy="738664"/>
              <a:chOff x="6326883" y="2267288"/>
              <a:chExt cx="2186909" cy="738664"/>
            </a:xfrm>
          </p:grpSpPr>
          <p:sp>
            <p:nvSpPr>
              <p:cNvPr id="13" name="TextBox 12"/>
              <p:cNvSpPr txBox="1"/>
              <p:nvPr/>
            </p:nvSpPr>
            <p:spPr>
              <a:xfrm>
                <a:off x="6326883" y="2267288"/>
                <a:ext cx="2186909" cy="738664"/>
              </a:xfrm>
              <a:prstGeom prst="rect">
                <a:avLst/>
              </a:prstGeom>
              <a:noFill/>
            </p:spPr>
            <p:txBody>
              <a:bodyPr wrap="square" lIns="182880" tIns="146304" rIns="182880" bIns="146304" rtlCol="0">
                <a:spAutoFit/>
              </a:bodyPr>
              <a:lstStyle/>
              <a:p>
                <a:pPr>
                  <a:lnSpc>
                    <a:spcPct val="90000"/>
                  </a:lnSpc>
                </a:pPr>
                <a:r>
                  <a:rPr lang="en-US" sz="1600" dirty="0" smtClean="0">
                    <a:gradFill>
                      <a:gsLst>
                        <a:gs pos="2917">
                          <a:srgbClr val="404040"/>
                        </a:gs>
                        <a:gs pos="30000">
                          <a:srgbClr val="404040"/>
                        </a:gs>
                      </a:gsLst>
                      <a:lin ang="5400000" scaled="0"/>
                    </a:gradFill>
                  </a:rPr>
                  <a:t>C#, VB</a:t>
                </a:r>
              </a:p>
              <a:p>
                <a:pPr>
                  <a:lnSpc>
                    <a:spcPct val="90000"/>
                  </a:lnSpc>
                </a:pPr>
                <a:r>
                  <a:rPr lang="en-US" sz="1600" dirty="0" smtClean="0">
                    <a:gradFill>
                      <a:gsLst>
                        <a:gs pos="2917">
                          <a:srgbClr val="404040"/>
                        </a:gs>
                        <a:gs pos="30000">
                          <a:srgbClr val="404040"/>
                        </a:gs>
                      </a:gsLst>
                      <a:lin ang="5400000" scaled="0"/>
                    </a:gradFill>
                  </a:rPr>
                  <a:t>Source code</a:t>
                </a:r>
              </a:p>
            </p:txBody>
          </p:sp>
          <p:cxnSp>
            <p:nvCxnSpPr>
              <p:cNvPr id="18" name="Straight Arrow Connector 17"/>
              <p:cNvCxnSpPr/>
              <p:nvPr/>
            </p:nvCxnSpPr>
            <p:spPr>
              <a:xfrm>
                <a:off x="7697337" y="2636620"/>
                <a:ext cx="641445"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41" name="Group 40"/>
            <p:cNvGrpSpPr/>
            <p:nvPr/>
          </p:nvGrpSpPr>
          <p:grpSpPr>
            <a:xfrm>
              <a:off x="9820557" y="2070063"/>
              <a:ext cx="2753292" cy="738664"/>
              <a:chOff x="9820557" y="2267288"/>
              <a:chExt cx="2753292" cy="738664"/>
            </a:xfrm>
          </p:grpSpPr>
          <p:sp>
            <p:nvSpPr>
              <p:cNvPr id="17" name="TextBox 16"/>
              <p:cNvSpPr txBox="1"/>
              <p:nvPr/>
            </p:nvSpPr>
            <p:spPr>
              <a:xfrm>
                <a:off x="10386940" y="2267288"/>
                <a:ext cx="2186909" cy="738664"/>
              </a:xfrm>
              <a:prstGeom prst="rect">
                <a:avLst/>
              </a:prstGeom>
              <a:noFill/>
            </p:spPr>
            <p:txBody>
              <a:bodyPr wrap="square" lIns="182880" tIns="146304" rIns="182880" bIns="146304" rtlCol="0">
                <a:spAutoFit/>
              </a:bodyPr>
              <a:lstStyle/>
              <a:p>
                <a:pPr>
                  <a:lnSpc>
                    <a:spcPct val="90000"/>
                  </a:lnSpc>
                </a:pPr>
                <a:r>
                  <a:rPr lang="en-US" sz="1600" dirty="0" smtClean="0">
                    <a:gradFill>
                      <a:gsLst>
                        <a:gs pos="2917">
                          <a:srgbClr val="404040"/>
                        </a:gs>
                        <a:gs pos="30000">
                          <a:srgbClr val="404040"/>
                        </a:gs>
                      </a:gsLst>
                      <a:lin ang="5400000" scaled="0"/>
                    </a:gradFill>
                  </a:rPr>
                  <a:t>.exe/.</a:t>
                </a:r>
                <a:r>
                  <a:rPr lang="en-US" sz="1600" dirty="0" err="1" smtClean="0">
                    <a:gradFill>
                      <a:gsLst>
                        <a:gs pos="2917">
                          <a:srgbClr val="404040"/>
                        </a:gs>
                        <a:gs pos="30000">
                          <a:srgbClr val="404040"/>
                        </a:gs>
                      </a:gsLst>
                      <a:lin ang="5400000" scaled="0"/>
                    </a:gradFill>
                  </a:rPr>
                  <a:t>dil</a:t>
                </a:r>
                <a:endParaRPr lang="en-US" sz="1600" dirty="0" smtClean="0">
                  <a:gradFill>
                    <a:gsLst>
                      <a:gs pos="2917">
                        <a:srgbClr val="404040"/>
                      </a:gs>
                      <a:gs pos="30000">
                        <a:srgbClr val="404040"/>
                      </a:gs>
                    </a:gsLst>
                    <a:lin ang="5400000" scaled="0"/>
                  </a:gradFill>
                </a:endParaRPr>
              </a:p>
              <a:p>
                <a:pPr>
                  <a:lnSpc>
                    <a:spcPct val="90000"/>
                  </a:lnSpc>
                </a:pPr>
                <a:r>
                  <a:rPr lang="en-US" sz="1600" dirty="0" smtClean="0">
                    <a:gradFill>
                      <a:gsLst>
                        <a:gs pos="2917">
                          <a:srgbClr val="404040"/>
                        </a:gs>
                        <a:gs pos="30000">
                          <a:srgbClr val="404040"/>
                        </a:gs>
                      </a:gsLst>
                      <a:lin ang="5400000" scaled="0"/>
                    </a:gradFill>
                  </a:rPr>
                  <a:t>IL assemblies</a:t>
                </a:r>
              </a:p>
            </p:txBody>
          </p:sp>
          <p:cxnSp>
            <p:nvCxnSpPr>
              <p:cNvPr id="25" name="Straight Arrow Connector 24"/>
              <p:cNvCxnSpPr/>
              <p:nvPr/>
            </p:nvCxnSpPr>
            <p:spPr>
              <a:xfrm>
                <a:off x="9820557" y="2636620"/>
                <a:ext cx="641445"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7536239" y="3035727"/>
              <a:ext cx="3115054" cy="517065"/>
            </a:xfrm>
            <a:prstGeom prst="rect">
              <a:avLst/>
            </a:prstGeom>
            <a:noFill/>
          </p:spPr>
          <p:txBody>
            <a:bodyPr wrap="square" lIns="182880" tIns="146304" rIns="182880" bIns="146304" rtlCol="0">
              <a:spAutoFit/>
            </a:bodyPr>
            <a:lstStyle/>
            <a:p>
              <a:pPr algn="ctr">
                <a:lnSpc>
                  <a:spcPct val="90000"/>
                </a:lnSpc>
              </a:pPr>
              <a:r>
                <a:rPr lang="en-US" sz="1600" dirty="0" smtClean="0">
                  <a:gradFill>
                    <a:gsLst>
                      <a:gs pos="9735">
                        <a:srgbClr val="404040"/>
                      </a:gs>
                      <a:gs pos="30000">
                        <a:srgbClr val="404040"/>
                      </a:gs>
                    </a:gsLst>
                    <a:lin ang="5400000" scaled="0"/>
                  </a:gradFill>
                </a:rPr>
                <a:t>Established .NET compilers</a:t>
              </a:r>
            </a:p>
          </p:txBody>
        </p:sp>
      </p:grpSp>
      <p:grpSp>
        <p:nvGrpSpPr>
          <p:cNvPr id="50" name="Group 49"/>
          <p:cNvGrpSpPr/>
          <p:nvPr/>
        </p:nvGrpSpPr>
        <p:grpSpPr>
          <a:xfrm>
            <a:off x="363539" y="3725862"/>
            <a:ext cx="12210310" cy="2861635"/>
            <a:chOff x="363539" y="3725862"/>
            <a:chExt cx="12210310" cy="2861635"/>
          </a:xfrm>
        </p:grpSpPr>
        <p:sp>
          <p:nvSpPr>
            <p:cNvPr id="19" name="Rectangle 18"/>
            <p:cNvSpPr/>
            <p:nvPr/>
          </p:nvSpPr>
          <p:spPr>
            <a:xfrm>
              <a:off x="363539" y="3725862"/>
              <a:ext cx="4971530" cy="2442207"/>
            </a:xfrm>
            <a:prstGeom prst="rect">
              <a:avLst/>
            </a:prstGeom>
          </p:spPr>
          <p:txBody>
            <a:bodyPr wrap="square">
              <a:spAutoFit/>
            </a:bodyPr>
            <a:lstStyle/>
            <a:p>
              <a:pPr defTabSz="932468">
                <a:lnSpc>
                  <a:spcPct val="90000"/>
                </a:lnSpc>
                <a:spcBef>
                  <a:spcPts val="900"/>
                </a:spcBef>
              </a:pPr>
              <a:r>
                <a:rPr lang="en-US" sz="2800" b="1" dirty="0" smtClean="0">
                  <a:gradFill>
                    <a:gsLst>
                      <a:gs pos="100000">
                        <a:srgbClr val="FFFFFF"/>
                      </a:gs>
                      <a:gs pos="0">
                        <a:srgbClr val="FFFFFF"/>
                      </a:gs>
                    </a:gsLst>
                    <a:lin ang="5400000" scaled="0"/>
                  </a:gradFill>
                  <a:latin typeface="Segoe UI Semibold" panose="020B0702040204020203" pitchFamily="34" charset="0"/>
                  <a:ea typeface="ＭＳ Ｐゴシック" charset="0"/>
                  <a:cs typeface="Segoe UI Semibold" panose="020B0702040204020203" pitchFamily="34" charset="0"/>
                </a:rPr>
                <a:t>TO</a:t>
              </a:r>
            </a:p>
            <a:p>
              <a:pPr defTabSz="932468">
                <a:lnSpc>
                  <a:spcPct val="90000"/>
                </a:lnSpc>
                <a:spcBef>
                  <a:spcPts val="900"/>
                </a:spcBef>
                <a:buClr>
                  <a:srgbClr val="FFFFFF"/>
                </a:buClr>
                <a:buSzPct val="80000"/>
              </a:pPr>
              <a:r>
                <a:rPr lang="en-US" sz="2000" dirty="0" smtClean="0">
                  <a:gradFill>
                    <a:gsLst>
                      <a:gs pos="100000">
                        <a:srgbClr val="FFFFFF"/>
                      </a:gs>
                      <a:gs pos="0">
                        <a:srgbClr val="FFFFFF"/>
                      </a:gs>
                    </a:gsLst>
                    <a:lin ang="5400000" scaled="0"/>
                  </a:gradFill>
                  <a:ea typeface="ＭＳ Ｐゴシック" charset="0"/>
                </a:rPr>
                <a:t>API: open platform</a:t>
              </a:r>
              <a:endParaRPr lang="en-US" sz="2000" dirty="0">
                <a:gradFill>
                  <a:gsLst>
                    <a:gs pos="100000">
                      <a:srgbClr val="FFFFFF"/>
                    </a:gs>
                    <a:gs pos="0">
                      <a:srgbClr val="FFFFFF"/>
                    </a:gs>
                  </a:gsLst>
                  <a:lin ang="5400000" scaled="0"/>
                </a:gradFill>
                <a:ea typeface="ＭＳ Ｐゴシック" charset="0"/>
              </a:endParaRPr>
            </a:p>
            <a:p>
              <a:pPr defTabSz="932468">
                <a:lnSpc>
                  <a:spcPct val="90000"/>
                </a:lnSpc>
                <a:spcBef>
                  <a:spcPts val="900"/>
                </a:spcBef>
                <a:buClr>
                  <a:srgbClr val="FFFFFF"/>
                </a:buClr>
                <a:buSzPct val="80000"/>
              </a:pPr>
              <a:r>
                <a:rPr lang="en-US" sz="2000" dirty="0" smtClean="0">
                  <a:gradFill>
                    <a:gsLst>
                      <a:gs pos="100000">
                        <a:srgbClr val="FFFFFF"/>
                      </a:gs>
                      <a:gs pos="0">
                        <a:srgbClr val="FFFFFF"/>
                      </a:gs>
                    </a:gsLst>
                    <a:lin ang="5400000" scaled="0"/>
                  </a:gradFill>
                  <a:ea typeface="ＭＳ Ｐゴシック" charset="0"/>
                </a:rPr>
                <a:t>Rich IDE experiences/refactoring</a:t>
              </a:r>
              <a:endParaRPr lang="en-US" sz="2000" dirty="0">
                <a:gradFill>
                  <a:gsLst>
                    <a:gs pos="100000">
                      <a:srgbClr val="FFFFFF"/>
                    </a:gs>
                    <a:gs pos="0">
                      <a:srgbClr val="FFFFFF"/>
                    </a:gs>
                  </a:gsLst>
                  <a:lin ang="5400000" scaled="0"/>
                </a:gradFill>
                <a:ea typeface="ＭＳ Ｐゴシック" charset="0"/>
              </a:endParaRPr>
            </a:p>
            <a:p>
              <a:pPr defTabSz="932468">
                <a:lnSpc>
                  <a:spcPct val="90000"/>
                </a:lnSpc>
                <a:spcBef>
                  <a:spcPts val="900"/>
                </a:spcBef>
                <a:buClr>
                  <a:srgbClr val="FFFFFF"/>
                </a:buClr>
                <a:buSzPct val="80000"/>
              </a:pPr>
              <a:r>
                <a:rPr lang="en-US" sz="2000" dirty="0">
                  <a:gradFill>
                    <a:gsLst>
                      <a:gs pos="100000">
                        <a:srgbClr val="FFFFFF"/>
                      </a:gs>
                      <a:gs pos="0">
                        <a:srgbClr val="FFFFFF"/>
                      </a:gs>
                    </a:gsLst>
                    <a:lin ang="5400000" scaled="0"/>
                  </a:gradFill>
                  <a:ea typeface="ＭＳ Ｐゴシック" charset="0"/>
                </a:rPr>
                <a:t>Code analysis</a:t>
              </a:r>
            </a:p>
            <a:p>
              <a:pPr defTabSz="932468">
                <a:lnSpc>
                  <a:spcPct val="90000"/>
                </a:lnSpc>
                <a:spcBef>
                  <a:spcPts val="900"/>
                </a:spcBef>
                <a:buClr>
                  <a:srgbClr val="FFFFFF"/>
                </a:buClr>
                <a:buSzPct val="80000"/>
              </a:pPr>
              <a:r>
                <a:rPr lang="en-US" sz="2000" dirty="0">
                  <a:gradFill>
                    <a:gsLst>
                      <a:gs pos="100000">
                        <a:srgbClr val="FFFFFF"/>
                      </a:gs>
                      <a:gs pos="0">
                        <a:srgbClr val="FFFFFF"/>
                      </a:gs>
                    </a:gsLst>
                    <a:lin ang="5400000" scaled="0"/>
                  </a:gradFill>
                  <a:ea typeface="ＭＳ Ｐゴシック" charset="0"/>
                </a:rPr>
                <a:t>Custom </a:t>
              </a:r>
              <a:r>
                <a:rPr lang="en-US" sz="2000" dirty="0" smtClean="0">
                  <a:gradFill>
                    <a:gsLst>
                      <a:gs pos="100000">
                        <a:srgbClr val="FFFFFF"/>
                      </a:gs>
                      <a:gs pos="0">
                        <a:srgbClr val="FFFFFF"/>
                      </a:gs>
                    </a:gsLst>
                    <a:lin ang="5400000" scaled="0"/>
                  </a:gradFill>
                  <a:ea typeface="ＭＳ Ｐゴシック" charset="0"/>
                </a:rPr>
                <a:t>diagnostics</a:t>
              </a:r>
            </a:p>
            <a:p>
              <a:pPr defTabSz="932468">
                <a:lnSpc>
                  <a:spcPct val="90000"/>
                </a:lnSpc>
                <a:spcBef>
                  <a:spcPts val="900"/>
                </a:spcBef>
                <a:buClr>
                  <a:srgbClr val="FFFFFF"/>
                </a:buClr>
                <a:buSzPct val="80000"/>
              </a:pPr>
              <a:r>
                <a:rPr lang="en-US" sz="2000" dirty="0" smtClean="0">
                  <a:gradFill>
                    <a:gsLst>
                      <a:gs pos="100000">
                        <a:srgbClr val="FFFFFF"/>
                      </a:gs>
                      <a:gs pos="0">
                        <a:srgbClr val="FFFFFF"/>
                      </a:gs>
                    </a:gsLst>
                    <a:lin ang="5400000" scaled="0"/>
                  </a:gradFill>
                  <a:ea typeface="ＭＳ Ｐゴシック" charset="0"/>
                </a:rPr>
                <a:t>Open Source compilers</a:t>
              </a:r>
              <a:endParaRPr lang="en-US" sz="2000" dirty="0">
                <a:solidFill>
                  <a:srgbClr val="000000"/>
                </a:solidFill>
              </a:endParaRPr>
            </a:p>
          </p:txBody>
        </p:sp>
        <p:grpSp>
          <p:nvGrpSpPr>
            <p:cNvPr id="28" name="Group 8"/>
            <p:cNvGrpSpPr>
              <a:grpSpLocks noChangeAspect="1"/>
            </p:cNvGrpSpPr>
            <p:nvPr/>
          </p:nvGrpSpPr>
          <p:grpSpPr bwMode="auto">
            <a:xfrm>
              <a:off x="8242255" y="4303053"/>
              <a:ext cx="1690639" cy="1586889"/>
              <a:chOff x="1988" y="393"/>
              <a:chExt cx="3862" cy="3625"/>
            </a:xfrm>
            <a:solidFill>
              <a:srgbClr val="661F79"/>
            </a:solidFill>
          </p:grpSpPr>
          <p:sp>
            <p:nvSpPr>
              <p:cNvPr id="30" name="Freeform 9"/>
              <p:cNvSpPr>
                <a:spLocks/>
              </p:cNvSpPr>
              <p:nvPr/>
            </p:nvSpPr>
            <p:spPr bwMode="auto">
              <a:xfrm>
                <a:off x="2109" y="478"/>
                <a:ext cx="1777" cy="816"/>
              </a:xfrm>
              <a:custGeom>
                <a:avLst/>
                <a:gdLst>
                  <a:gd name="T0" fmla="*/ 729 w 751"/>
                  <a:gd name="T1" fmla="*/ 109 h 345"/>
                  <a:gd name="T2" fmla="*/ 723 w 751"/>
                  <a:gd name="T3" fmla="*/ 153 h 345"/>
                  <a:gd name="T4" fmla="*/ 231 w 751"/>
                  <a:gd name="T5" fmla="*/ 335 h 345"/>
                  <a:gd name="T6" fmla="*/ 152 w 751"/>
                  <a:gd name="T7" fmla="*/ 319 h 345"/>
                  <a:gd name="T8" fmla="*/ 19 w 751"/>
                  <a:gd name="T9" fmla="*/ 190 h 345"/>
                  <a:gd name="T10" fmla="*/ 31 w 751"/>
                  <a:gd name="T11" fmla="*/ 143 h 345"/>
                  <a:gd name="T12" fmla="*/ 514 w 751"/>
                  <a:gd name="T13" fmla="*/ 7 h 345"/>
                  <a:gd name="T14" fmla="*/ 600 w 751"/>
                  <a:gd name="T15" fmla="*/ 21 h 345"/>
                  <a:gd name="T16" fmla="*/ 729 w 751"/>
                  <a:gd name="T17" fmla="*/ 109 h 345"/>
                  <a:gd name="T18" fmla="*/ 729 w 751"/>
                  <a:gd name="T19" fmla="*/ 10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1" h="345">
                    <a:moveTo>
                      <a:pt x="729" y="109"/>
                    </a:moveTo>
                    <a:cubicBezTo>
                      <a:pt x="751" y="125"/>
                      <a:pt x="748" y="144"/>
                      <a:pt x="723" y="153"/>
                    </a:cubicBezTo>
                    <a:cubicBezTo>
                      <a:pt x="231" y="335"/>
                      <a:pt x="231" y="335"/>
                      <a:pt x="231" y="335"/>
                    </a:cubicBezTo>
                    <a:cubicBezTo>
                      <a:pt x="206" y="345"/>
                      <a:pt x="171" y="338"/>
                      <a:pt x="152" y="319"/>
                    </a:cubicBezTo>
                    <a:cubicBezTo>
                      <a:pt x="19" y="190"/>
                      <a:pt x="19" y="190"/>
                      <a:pt x="19" y="190"/>
                    </a:cubicBezTo>
                    <a:cubicBezTo>
                      <a:pt x="0" y="171"/>
                      <a:pt x="5" y="150"/>
                      <a:pt x="31" y="143"/>
                    </a:cubicBezTo>
                    <a:cubicBezTo>
                      <a:pt x="514" y="7"/>
                      <a:pt x="514" y="7"/>
                      <a:pt x="514" y="7"/>
                    </a:cubicBezTo>
                    <a:cubicBezTo>
                      <a:pt x="538" y="0"/>
                      <a:pt x="578" y="6"/>
                      <a:pt x="600" y="21"/>
                    </a:cubicBezTo>
                    <a:cubicBezTo>
                      <a:pt x="729" y="109"/>
                      <a:pt x="729" y="109"/>
                      <a:pt x="729" y="109"/>
                    </a:cubicBezTo>
                    <a:cubicBezTo>
                      <a:pt x="729" y="109"/>
                      <a:pt x="729" y="109"/>
                      <a:pt x="72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1" name="Freeform 10"/>
              <p:cNvSpPr>
                <a:spLocks/>
              </p:cNvSpPr>
              <p:nvPr/>
            </p:nvSpPr>
            <p:spPr bwMode="auto">
              <a:xfrm>
                <a:off x="4026" y="393"/>
                <a:ext cx="1749" cy="901"/>
              </a:xfrm>
              <a:custGeom>
                <a:avLst/>
                <a:gdLst>
                  <a:gd name="T0" fmla="*/ 597 w 739"/>
                  <a:gd name="T1" fmla="*/ 351 h 381"/>
                  <a:gd name="T2" fmla="*/ 522 w 739"/>
                  <a:gd name="T3" fmla="*/ 371 h 381"/>
                  <a:gd name="T4" fmla="*/ 32 w 739"/>
                  <a:gd name="T5" fmla="*/ 189 h 381"/>
                  <a:gd name="T6" fmla="*/ 17 w 739"/>
                  <a:gd name="T7" fmla="*/ 135 h 381"/>
                  <a:gd name="T8" fmla="*/ 103 w 739"/>
                  <a:gd name="T9" fmla="*/ 31 h 381"/>
                  <a:gd name="T10" fmla="*/ 180 w 739"/>
                  <a:gd name="T11" fmla="*/ 7 h 381"/>
                  <a:gd name="T12" fmla="*/ 706 w 739"/>
                  <a:gd name="T13" fmla="*/ 147 h 381"/>
                  <a:gd name="T14" fmla="*/ 722 w 739"/>
                  <a:gd name="T15" fmla="*/ 197 h 381"/>
                  <a:gd name="T16" fmla="*/ 597 w 739"/>
                  <a:gd name="T17" fmla="*/ 351 h 381"/>
                  <a:gd name="T18" fmla="*/ 597 w 739"/>
                  <a:gd name="T19" fmla="*/ 35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9" h="381">
                    <a:moveTo>
                      <a:pt x="597" y="351"/>
                    </a:moveTo>
                    <a:cubicBezTo>
                      <a:pt x="581" y="371"/>
                      <a:pt x="547" y="381"/>
                      <a:pt x="522" y="371"/>
                    </a:cubicBezTo>
                    <a:cubicBezTo>
                      <a:pt x="32" y="189"/>
                      <a:pt x="32" y="189"/>
                      <a:pt x="32" y="189"/>
                    </a:cubicBezTo>
                    <a:cubicBezTo>
                      <a:pt x="7" y="179"/>
                      <a:pt x="0" y="155"/>
                      <a:pt x="17" y="135"/>
                    </a:cubicBezTo>
                    <a:cubicBezTo>
                      <a:pt x="103" y="31"/>
                      <a:pt x="103" y="31"/>
                      <a:pt x="103" y="31"/>
                    </a:cubicBezTo>
                    <a:cubicBezTo>
                      <a:pt x="120" y="11"/>
                      <a:pt x="155" y="0"/>
                      <a:pt x="180" y="7"/>
                    </a:cubicBezTo>
                    <a:cubicBezTo>
                      <a:pt x="706" y="147"/>
                      <a:pt x="706" y="147"/>
                      <a:pt x="706" y="147"/>
                    </a:cubicBezTo>
                    <a:cubicBezTo>
                      <a:pt x="732" y="154"/>
                      <a:pt x="739" y="177"/>
                      <a:pt x="722" y="197"/>
                    </a:cubicBezTo>
                    <a:cubicBezTo>
                      <a:pt x="597" y="351"/>
                      <a:pt x="597" y="351"/>
                      <a:pt x="597" y="351"/>
                    </a:cubicBezTo>
                    <a:cubicBezTo>
                      <a:pt x="597" y="351"/>
                      <a:pt x="597" y="351"/>
                      <a:pt x="597"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2" name="Freeform 11"/>
              <p:cNvSpPr>
                <a:spLocks/>
              </p:cNvSpPr>
              <p:nvPr/>
            </p:nvSpPr>
            <p:spPr bwMode="auto">
              <a:xfrm>
                <a:off x="4035" y="1370"/>
                <a:ext cx="1815" cy="1117"/>
              </a:xfrm>
              <a:custGeom>
                <a:avLst/>
                <a:gdLst>
                  <a:gd name="T0" fmla="*/ 234 w 767"/>
                  <a:gd name="T1" fmla="*/ 453 h 472"/>
                  <a:gd name="T2" fmla="*/ 316 w 767"/>
                  <a:gd name="T3" fmla="*/ 460 h 472"/>
                  <a:gd name="T4" fmla="*/ 738 w 767"/>
                  <a:gd name="T5" fmla="*/ 245 h 472"/>
                  <a:gd name="T6" fmla="*/ 748 w 767"/>
                  <a:gd name="T7" fmla="*/ 188 h 472"/>
                  <a:gd name="T8" fmla="*/ 597 w 767"/>
                  <a:gd name="T9" fmla="*/ 26 h 472"/>
                  <a:gd name="T10" fmla="*/ 520 w 767"/>
                  <a:gd name="T11" fmla="*/ 10 h 472"/>
                  <a:gd name="T12" fmla="*/ 27 w 767"/>
                  <a:gd name="T13" fmla="*/ 238 h 472"/>
                  <a:gd name="T14" fmla="*/ 21 w 767"/>
                  <a:gd name="T15" fmla="*/ 288 h 472"/>
                  <a:gd name="T16" fmla="*/ 234 w 767"/>
                  <a:gd name="T17" fmla="*/ 453 h 472"/>
                  <a:gd name="T18" fmla="*/ 234 w 767"/>
                  <a:gd name="T19" fmla="*/ 453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7" h="472">
                    <a:moveTo>
                      <a:pt x="234" y="453"/>
                    </a:moveTo>
                    <a:cubicBezTo>
                      <a:pt x="256" y="469"/>
                      <a:pt x="292" y="472"/>
                      <a:pt x="316" y="460"/>
                    </a:cubicBezTo>
                    <a:cubicBezTo>
                      <a:pt x="738" y="245"/>
                      <a:pt x="738" y="245"/>
                      <a:pt x="738" y="245"/>
                    </a:cubicBezTo>
                    <a:cubicBezTo>
                      <a:pt x="762" y="233"/>
                      <a:pt x="767" y="207"/>
                      <a:pt x="748" y="188"/>
                    </a:cubicBezTo>
                    <a:cubicBezTo>
                      <a:pt x="597" y="26"/>
                      <a:pt x="597" y="26"/>
                      <a:pt x="597" y="26"/>
                    </a:cubicBezTo>
                    <a:cubicBezTo>
                      <a:pt x="579" y="6"/>
                      <a:pt x="544" y="0"/>
                      <a:pt x="520" y="10"/>
                    </a:cubicBezTo>
                    <a:cubicBezTo>
                      <a:pt x="27" y="238"/>
                      <a:pt x="27" y="238"/>
                      <a:pt x="27" y="238"/>
                    </a:cubicBezTo>
                    <a:cubicBezTo>
                      <a:pt x="3" y="249"/>
                      <a:pt x="0" y="271"/>
                      <a:pt x="21" y="288"/>
                    </a:cubicBezTo>
                    <a:cubicBezTo>
                      <a:pt x="234" y="453"/>
                      <a:pt x="234" y="453"/>
                      <a:pt x="234" y="453"/>
                    </a:cubicBezTo>
                    <a:cubicBezTo>
                      <a:pt x="234" y="453"/>
                      <a:pt x="234" y="453"/>
                      <a:pt x="234" y="4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3" name="Freeform 12"/>
              <p:cNvSpPr>
                <a:spLocks/>
              </p:cNvSpPr>
              <p:nvPr/>
            </p:nvSpPr>
            <p:spPr bwMode="auto">
              <a:xfrm>
                <a:off x="1988" y="1370"/>
                <a:ext cx="1908" cy="1212"/>
              </a:xfrm>
              <a:custGeom>
                <a:avLst/>
                <a:gdLst>
                  <a:gd name="T0" fmla="*/ 565 w 806"/>
                  <a:gd name="T1" fmla="*/ 490 h 512"/>
                  <a:gd name="T2" fmla="*/ 488 w 806"/>
                  <a:gd name="T3" fmla="*/ 498 h 512"/>
                  <a:gd name="T4" fmla="*/ 25 w 806"/>
                  <a:gd name="T5" fmla="*/ 234 h 512"/>
                  <a:gd name="T6" fmla="*/ 20 w 806"/>
                  <a:gd name="T7" fmla="*/ 179 h 512"/>
                  <a:gd name="T8" fmla="*/ 202 w 806"/>
                  <a:gd name="T9" fmla="*/ 22 h 512"/>
                  <a:gd name="T10" fmla="*/ 283 w 806"/>
                  <a:gd name="T11" fmla="*/ 10 h 512"/>
                  <a:gd name="T12" fmla="*/ 778 w 806"/>
                  <a:gd name="T13" fmla="*/ 238 h 512"/>
                  <a:gd name="T14" fmla="*/ 786 w 806"/>
                  <a:gd name="T15" fmla="*/ 290 h 512"/>
                  <a:gd name="T16" fmla="*/ 565 w 806"/>
                  <a:gd name="T17" fmla="*/ 490 h 512"/>
                  <a:gd name="T18" fmla="*/ 565 w 806"/>
                  <a:gd name="T19" fmla="*/ 49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6" h="512">
                    <a:moveTo>
                      <a:pt x="565" y="490"/>
                    </a:moveTo>
                    <a:cubicBezTo>
                      <a:pt x="545" y="508"/>
                      <a:pt x="511" y="512"/>
                      <a:pt x="488" y="498"/>
                    </a:cubicBezTo>
                    <a:cubicBezTo>
                      <a:pt x="25" y="234"/>
                      <a:pt x="25" y="234"/>
                      <a:pt x="25" y="234"/>
                    </a:cubicBezTo>
                    <a:cubicBezTo>
                      <a:pt x="1" y="220"/>
                      <a:pt x="0" y="195"/>
                      <a:pt x="20" y="179"/>
                    </a:cubicBezTo>
                    <a:cubicBezTo>
                      <a:pt x="202" y="22"/>
                      <a:pt x="202" y="22"/>
                      <a:pt x="202" y="22"/>
                    </a:cubicBezTo>
                    <a:cubicBezTo>
                      <a:pt x="223" y="5"/>
                      <a:pt x="259" y="0"/>
                      <a:pt x="283" y="10"/>
                    </a:cubicBezTo>
                    <a:cubicBezTo>
                      <a:pt x="778" y="238"/>
                      <a:pt x="778" y="238"/>
                      <a:pt x="778" y="238"/>
                    </a:cubicBezTo>
                    <a:cubicBezTo>
                      <a:pt x="802" y="249"/>
                      <a:pt x="806" y="273"/>
                      <a:pt x="786" y="290"/>
                    </a:cubicBezTo>
                    <a:cubicBezTo>
                      <a:pt x="565" y="490"/>
                      <a:pt x="565" y="490"/>
                      <a:pt x="565" y="490"/>
                    </a:cubicBezTo>
                    <a:cubicBezTo>
                      <a:pt x="565" y="490"/>
                      <a:pt x="565" y="490"/>
                      <a:pt x="565" y="4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4" name="Freeform 13"/>
              <p:cNvSpPr>
                <a:spLocks/>
              </p:cNvSpPr>
              <p:nvPr/>
            </p:nvSpPr>
            <p:spPr bwMode="auto">
              <a:xfrm>
                <a:off x="2542" y="2291"/>
                <a:ext cx="1325" cy="1727"/>
              </a:xfrm>
              <a:custGeom>
                <a:avLst/>
                <a:gdLst>
                  <a:gd name="T0" fmla="*/ 560 w 560"/>
                  <a:gd name="T1" fmla="*/ 34 h 730"/>
                  <a:gd name="T2" fmla="*/ 524 w 560"/>
                  <a:gd name="T3" fmla="*/ 18 h 730"/>
                  <a:gd name="T4" fmla="*/ 335 w 560"/>
                  <a:gd name="T5" fmla="*/ 188 h 730"/>
                  <a:gd name="T6" fmla="*/ 257 w 560"/>
                  <a:gd name="T7" fmla="*/ 197 h 730"/>
                  <a:gd name="T8" fmla="*/ 42 w 560"/>
                  <a:gd name="T9" fmla="*/ 74 h 730"/>
                  <a:gd name="T10" fmla="*/ 0 w 560"/>
                  <a:gd name="T11" fmla="*/ 98 h 730"/>
                  <a:gd name="T12" fmla="*/ 0 w 560"/>
                  <a:gd name="T13" fmla="*/ 427 h 730"/>
                  <a:gd name="T14" fmla="*/ 43 w 560"/>
                  <a:gd name="T15" fmla="*/ 495 h 730"/>
                  <a:gd name="T16" fmla="*/ 516 w 560"/>
                  <a:gd name="T17" fmla="*/ 719 h 730"/>
                  <a:gd name="T18" fmla="*/ 560 w 560"/>
                  <a:gd name="T19" fmla="*/ 692 h 730"/>
                  <a:gd name="T20" fmla="*/ 560 w 560"/>
                  <a:gd name="T21" fmla="*/ 34 h 730"/>
                  <a:gd name="T22" fmla="*/ 560 w 560"/>
                  <a:gd name="T23" fmla="*/ 34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0" h="730">
                    <a:moveTo>
                      <a:pt x="560" y="34"/>
                    </a:moveTo>
                    <a:cubicBezTo>
                      <a:pt x="560" y="7"/>
                      <a:pt x="544" y="0"/>
                      <a:pt x="524" y="18"/>
                    </a:cubicBezTo>
                    <a:cubicBezTo>
                      <a:pt x="335" y="188"/>
                      <a:pt x="335" y="188"/>
                      <a:pt x="335" y="188"/>
                    </a:cubicBezTo>
                    <a:cubicBezTo>
                      <a:pt x="316" y="206"/>
                      <a:pt x="281" y="210"/>
                      <a:pt x="257" y="197"/>
                    </a:cubicBezTo>
                    <a:cubicBezTo>
                      <a:pt x="42" y="74"/>
                      <a:pt x="42" y="74"/>
                      <a:pt x="42" y="74"/>
                    </a:cubicBezTo>
                    <a:cubicBezTo>
                      <a:pt x="19" y="60"/>
                      <a:pt x="0" y="72"/>
                      <a:pt x="0" y="98"/>
                    </a:cubicBezTo>
                    <a:cubicBezTo>
                      <a:pt x="0" y="427"/>
                      <a:pt x="0" y="427"/>
                      <a:pt x="0" y="427"/>
                    </a:cubicBezTo>
                    <a:cubicBezTo>
                      <a:pt x="0" y="453"/>
                      <a:pt x="19" y="484"/>
                      <a:pt x="43" y="495"/>
                    </a:cubicBezTo>
                    <a:cubicBezTo>
                      <a:pt x="516" y="719"/>
                      <a:pt x="516" y="719"/>
                      <a:pt x="516" y="719"/>
                    </a:cubicBezTo>
                    <a:cubicBezTo>
                      <a:pt x="541" y="730"/>
                      <a:pt x="560" y="718"/>
                      <a:pt x="560" y="692"/>
                    </a:cubicBezTo>
                    <a:cubicBezTo>
                      <a:pt x="560" y="34"/>
                      <a:pt x="560" y="34"/>
                      <a:pt x="560" y="34"/>
                    </a:cubicBezTo>
                    <a:cubicBezTo>
                      <a:pt x="560" y="34"/>
                      <a:pt x="560" y="34"/>
                      <a:pt x="56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5" name="Freeform 14"/>
              <p:cNvSpPr>
                <a:spLocks/>
              </p:cNvSpPr>
              <p:nvPr/>
            </p:nvSpPr>
            <p:spPr bwMode="auto">
              <a:xfrm>
                <a:off x="4045" y="2262"/>
                <a:ext cx="1316" cy="1746"/>
              </a:xfrm>
              <a:custGeom>
                <a:avLst/>
                <a:gdLst>
                  <a:gd name="T0" fmla="*/ 304 w 556"/>
                  <a:gd name="T1" fmla="*/ 166 h 738"/>
                  <a:gd name="T2" fmla="*/ 223 w 556"/>
                  <a:gd name="T3" fmla="*/ 158 h 738"/>
                  <a:gd name="T4" fmla="*/ 39 w 556"/>
                  <a:gd name="T5" fmla="*/ 16 h 738"/>
                  <a:gd name="T6" fmla="*/ 0 w 556"/>
                  <a:gd name="T7" fmla="*/ 35 h 738"/>
                  <a:gd name="T8" fmla="*/ 0 w 556"/>
                  <a:gd name="T9" fmla="*/ 700 h 738"/>
                  <a:gd name="T10" fmla="*/ 44 w 556"/>
                  <a:gd name="T11" fmla="*/ 727 h 738"/>
                  <a:gd name="T12" fmla="*/ 513 w 556"/>
                  <a:gd name="T13" fmla="*/ 505 h 738"/>
                  <a:gd name="T14" fmla="*/ 556 w 556"/>
                  <a:gd name="T15" fmla="*/ 437 h 738"/>
                  <a:gd name="T16" fmla="*/ 556 w 556"/>
                  <a:gd name="T17" fmla="*/ 87 h 738"/>
                  <a:gd name="T18" fmla="*/ 513 w 556"/>
                  <a:gd name="T19" fmla="*/ 60 h 738"/>
                  <a:gd name="T20" fmla="*/ 304 w 556"/>
                  <a:gd name="T21" fmla="*/ 166 h 738"/>
                  <a:gd name="T22" fmla="*/ 304 w 556"/>
                  <a:gd name="T23" fmla="*/ 166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6" h="738">
                    <a:moveTo>
                      <a:pt x="304" y="166"/>
                    </a:moveTo>
                    <a:cubicBezTo>
                      <a:pt x="281" y="179"/>
                      <a:pt x="244" y="175"/>
                      <a:pt x="223" y="158"/>
                    </a:cubicBezTo>
                    <a:cubicBezTo>
                      <a:pt x="39" y="16"/>
                      <a:pt x="39" y="16"/>
                      <a:pt x="39" y="16"/>
                    </a:cubicBezTo>
                    <a:cubicBezTo>
                      <a:pt x="17" y="0"/>
                      <a:pt x="0" y="8"/>
                      <a:pt x="0" y="35"/>
                    </a:cubicBezTo>
                    <a:cubicBezTo>
                      <a:pt x="0" y="700"/>
                      <a:pt x="0" y="700"/>
                      <a:pt x="0" y="700"/>
                    </a:cubicBezTo>
                    <a:cubicBezTo>
                      <a:pt x="0" y="726"/>
                      <a:pt x="20" y="738"/>
                      <a:pt x="44" y="727"/>
                    </a:cubicBezTo>
                    <a:cubicBezTo>
                      <a:pt x="513" y="505"/>
                      <a:pt x="513" y="505"/>
                      <a:pt x="513" y="505"/>
                    </a:cubicBezTo>
                    <a:cubicBezTo>
                      <a:pt x="537" y="494"/>
                      <a:pt x="556" y="463"/>
                      <a:pt x="556" y="437"/>
                    </a:cubicBezTo>
                    <a:cubicBezTo>
                      <a:pt x="556" y="87"/>
                      <a:pt x="556" y="87"/>
                      <a:pt x="556" y="87"/>
                    </a:cubicBezTo>
                    <a:cubicBezTo>
                      <a:pt x="556" y="60"/>
                      <a:pt x="537" y="48"/>
                      <a:pt x="513" y="60"/>
                    </a:cubicBezTo>
                    <a:cubicBezTo>
                      <a:pt x="304" y="166"/>
                      <a:pt x="304" y="166"/>
                      <a:pt x="304" y="166"/>
                    </a:cubicBezTo>
                    <a:cubicBezTo>
                      <a:pt x="304" y="166"/>
                      <a:pt x="304" y="166"/>
                      <a:pt x="304"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sp>
          <p:nvSpPr>
            <p:cNvPr id="36" name="TextBox 35"/>
            <p:cNvSpPr txBox="1"/>
            <p:nvPr/>
          </p:nvSpPr>
          <p:spPr>
            <a:xfrm>
              <a:off x="7507283" y="5848833"/>
              <a:ext cx="3115054" cy="738664"/>
            </a:xfrm>
            <a:prstGeom prst="rect">
              <a:avLst/>
            </a:prstGeom>
            <a:noFill/>
          </p:spPr>
          <p:txBody>
            <a:bodyPr wrap="square" lIns="182880" tIns="146304" rIns="182880" bIns="146304" rtlCol="0">
              <a:spAutoFit/>
            </a:bodyPr>
            <a:lstStyle/>
            <a:p>
              <a:pPr algn="ctr">
                <a:lnSpc>
                  <a:spcPct val="90000"/>
                </a:lnSpc>
              </a:pPr>
              <a:r>
                <a:rPr lang="en-US" sz="1600" dirty="0" smtClean="0">
                  <a:gradFill>
                    <a:gsLst>
                      <a:gs pos="9735">
                        <a:srgbClr val="404040"/>
                      </a:gs>
                      <a:gs pos="30000">
                        <a:srgbClr val="404040"/>
                      </a:gs>
                    </a:gsLst>
                    <a:lin ang="5400000" scaled="0"/>
                  </a:gradFill>
                </a:rPr>
                <a:t>.NET Compilers </a:t>
              </a:r>
              <a:r>
                <a:rPr lang="en-US" sz="1600" dirty="0">
                  <a:gradFill>
                    <a:gsLst>
                      <a:gs pos="9735">
                        <a:srgbClr val="404040"/>
                      </a:gs>
                      <a:gs pos="30000">
                        <a:srgbClr val="404040"/>
                      </a:gs>
                    </a:gsLst>
                    <a:lin ang="5400000" scaled="0"/>
                  </a:gradFill>
                </a:rPr>
                <a:t>P</a:t>
              </a:r>
              <a:r>
                <a:rPr lang="en-US" sz="1600" dirty="0" smtClean="0">
                  <a:gradFill>
                    <a:gsLst>
                      <a:gs pos="9735">
                        <a:srgbClr val="404040"/>
                      </a:gs>
                      <a:gs pos="30000">
                        <a:srgbClr val="404040"/>
                      </a:gs>
                    </a:gsLst>
                    <a:lin ang="5400000" scaled="0"/>
                  </a:gradFill>
                </a:rPr>
                <a:t>latform</a:t>
              </a:r>
            </a:p>
            <a:p>
              <a:pPr algn="ctr">
                <a:lnSpc>
                  <a:spcPct val="90000"/>
                </a:lnSpc>
              </a:pPr>
              <a:r>
                <a:rPr lang="en-US" sz="1600" dirty="0" smtClean="0">
                  <a:gradFill>
                    <a:gsLst>
                      <a:gs pos="9735">
                        <a:srgbClr val="404040"/>
                      </a:gs>
                      <a:gs pos="30000">
                        <a:srgbClr val="404040"/>
                      </a:gs>
                    </a:gsLst>
                    <a:lin ang="5400000" scaled="0"/>
                  </a:gradFill>
                </a:rPr>
                <a:t>(a.k.a. ROSLYN)</a:t>
              </a:r>
            </a:p>
          </p:txBody>
        </p:sp>
        <p:grpSp>
          <p:nvGrpSpPr>
            <p:cNvPr id="38" name="Group 37"/>
            <p:cNvGrpSpPr/>
            <p:nvPr/>
          </p:nvGrpSpPr>
          <p:grpSpPr>
            <a:xfrm>
              <a:off x="6326883" y="4852668"/>
              <a:ext cx="2186909" cy="738664"/>
              <a:chOff x="6326883" y="2267288"/>
              <a:chExt cx="2186909" cy="738664"/>
            </a:xfrm>
          </p:grpSpPr>
          <p:sp>
            <p:nvSpPr>
              <p:cNvPr id="39" name="TextBox 38"/>
              <p:cNvSpPr txBox="1"/>
              <p:nvPr/>
            </p:nvSpPr>
            <p:spPr>
              <a:xfrm>
                <a:off x="6326883" y="2267288"/>
                <a:ext cx="2186909" cy="738664"/>
              </a:xfrm>
              <a:prstGeom prst="rect">
                <a:avLst/>
              </a:prstGeom>
              <a:noFill/>
            </p:spPr>
            <p:txBody>
              <a:bodyPr wrap="square" lIns="182880" tIns="146304" rIns="182880" bIns="146304" rtlCol="0">
                <a:spAutoFit/>
              </a:bodyPr>
              <a:lstStyle/>
              <a:p>
                <a:pPr>
                  <a:lnSpc>
                    <a:spcPct val="90000"/>
                  </a:lnSpc>
                </a:pPr>
                <a:r>
                  <a:rPr lang="en-US" sz="1600" dirty="0" smtClean="0">
                    <a:gradFill>
                      <a:gsLst>
                        <a:gs pos="2917">
                          <a:srgbClr val="404040"/>
                        </a:gs>
                        <a:gs pos="30000">
                          <a:srgbClr val="404040"/>
                        </a:gs>
                      </a:gsLst>
                      <a:lin ang="5400000" scaled="0"/>
                    </a:gradFill>
                  </a:rPr>
                  <a:t>C#, VB</a:t>
                </a:r>
              </a:p>
              <a:p>
                <a:pPr>
                  <a:lnSpc>
                    <a:spcPct val="90000"/>
                  </a:lnSpc>
                </a:pPr>
                <a:r>
                  <a:rPr lang="en-US" sz="1600" dirty="0" smtClean="0">
                    <a:gradFill>
                      <a:gsLst>
                        <a:gs pos="2917">
                          <a:srgbClr val="404040"/>
                        </a:gs>
                        <a:gs pos="30000">
                          <a:srgbClr val="404040"/>
                        </a:gs>
                      </a:gsLst>
                      <a:lin ang="5400000" scaled="0"/>
                    </a:gradFill>
                  </a:rPr>
                  <a:t>Source code</a:t>
                </a:r>
              </a:p>
            </p:txBody>
          </p:sp>
          <p:cxnSp>
            <p:nvCxnSpPr>
              <p:cNvPr id="40" name="Straight Arrow Connector 39"/>
              <p:cNvCxnSpPr/>
              <p:nvPr/>
            </p:nvCxnSpPr>
            <p:spPr>
              <a:xfrm>
                <a:off x="7697337" y="2636620"/>
                <a:ext cx="641445"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42" name="Group 41"/>
            <p:cNvGrpSpPr/>
            <p:nvPr/>
          </p:nvGrpSpPr>
          <p:grpSpPr>
            <a:xfrm>
              <a:off x="9820557" y="4852668"/>
              <a:ext cx="2753292" cy="738664"/>
              <a:chOff x="9820557" y="2267288"/>
              <a:chExt cx="2753292" cy="738664"/>
            </a:xfrm>
          </p:grpSpPr>
          <p:sp>
            <p:nvSpPr>
              <p:cNvPr id="43" name="TextBox 42"/>
              <p:cNvSpPr txBox="1"/>
              <p:nvPr/>
            </p:nvSpPr>
            <p:spPr>
              <a:xfrm>
                <a:off x="10386940" y="2267288"/>
                <a:ext cx="2186909" cy="738664"/>
              </a:xfrm>
              <a:prstGeom prst="rect">
                <a:avLst/>
              </a:prstGeom>
              <a:noFill/>
            </p:spPr>
            <p:txBody>
              <a:bodyPr wrap="square" lIns="182880" tIns="146304" rIns="182880" bIns="146304" rtlCol="0">
                <a:spAutoFit/>
              </a:bodyPr>
              <a:lstStyle/>
              <a:p>
                <a:pPr>
                  <a:lnSpc>
                    <a:spcPct val="90000"/>
                  </a:lnSpc>
                </a:pPr>
                <a:r>
                  <a:rPr lang="en-US" sz="1600" dirty="0" smtClean="0">
                    <a:gradFill>
                      <a:gsLst>
                        <a:gs pos="2917">
                          <a:srgbClr val="404040"/>
                        </a:gs>
                        <a:gs pos="30000">
                          <a:srgbClr val="404040"/>
                        </a:gs>
                      </a:gsLst>
                      <a:lin ang="5400000" scaled="0"/>
                    </a:gradFill>
                  </a:rPr>
                  <a:t>.exe/.</a:t>
                </a:r>
                <a:r>
                  <a:rPr lang="en-US" sz="1600" dirty="0" err="1" smtClean="0">
                    <a:gradFill>
                      <a:gsLst>
                        <a:gs pos="2917">
                          <a:srgbClr val="404040"/>
                        </a:gs>
                        <a:gs pos="30000">
                          <a:srgbClr val="404040"/>
                        </a:gs>
                      </a:gsLst>
                      <a:lin ang="5400000" scaled="0"/>
                    </a:gradFill>
                  </a:rPr>
                  <a:t>dil</a:t>
                </a:r>
                <a:endParaRPr lang="en-US" sz="1600" dirty="0" smtClean="0">
                  <a:gradFill>
                    <a:gsLst>
                      <a:gs pos="2917">
                        <a:srgbClr val="404040"/>
                      </a:gs>
                      <a:gs pos="30000">
                        <a:srgbClr val="404040"/>
                      </a:gs>
                    </a:gsLst>
                    <a:lin ang="5400000" scaled="0"/>
                  </a:gradFill>
                </a:endParaRPr>
              </a:p>
              <a:p>
                <a:pPr>
                  <a:lnSpc>
                    <a:spcPct val="90000"/>
                  </a:lnSpc>
                </a:pPr>
                <a:r>
                  <a:rPr lang="en-US" sz="1600" dirty="0" smtClean="0">
                    <a:gradFill>
                      <a:gsLst>
                        <a:gs pos="2917">
                          <a:srgbClr val="404040"/>
                        </a:gs>
                        <a:gs pos="30000">
                          <a:srgbClr val="404040"/>
                        </a:gs>
                      </a:gsLst>
                      <a:lin ang="5400000" scaled="0"/>
                    </a:gradFill>
                  </a:rPr>
                  <a:t>IL assemblies</a:t>
                </a:r>
              </a:p>
            </p:txBody>
          </p:sp>
          <p:cxnSp>
            <p:nvCxnSpPr>
              <p:cNvPr id="44" name="Straight Arrow Connector 43"/>
              <p:cNvCxnSpPr/>
              <p:nvPr/>
            </p:nvCxnSpPr>
            <p:spPr>
              <a:xfrm>
                <a:off x="9820557" y="2636620"/>
                <a:ext cx="641445"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grpSp>
      <p:grpSp>
        <p:nvGrpSpPr>
          <p:cNvPr id="49" name="Group 48"/>
          <p:cNvGrpSpPr/>
          <p:nvPr/>
        </p:nvGrpSpPr>
        <p:grpSpPr>
          <a:xfrm>
            <a:off x="9087575" y="3482896"/>
            <a:ext cx="2977572" cy="738664"/>
            <a:chOff x="9087575" y="3482896"/>
            <a:chExt cx="2977572" cy="738664"/>
          </a:xfrm>
        </p:grpSpPr>
        <p:cxnSp>
          <p:nvCxnSpPr>
            <p:cNvPr id="46" name="Straight Arrow Connector 45"/>
            <p:cNvCxnSpPr/>
            <p:nvPr/>
          </p:nvCxnSpPr>
          <p:spPr>
            <a:xfrm rot="5400000">
              <a:off x="8766852" y="3852103"/>
              <a:ext cx="641445" cy="0"/>
            </a:xfrm>
            <a:prstGeom prst="straightConnector1">
              <a:avLst/>
            </a:prstGeom>
            <a:ln w="38100">
              <a:solidFill>
                <a:srgbClr val="661F79"/>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9142732" y="3482896"/>
              <a:ext cx="2922415" cy="738664"/>
            </a:xfrm>
            <a:prstGeom prst="rect">
              <a:avLst/>
            </a:prstGeom>
            <a:noFill/>
          </p:spPr>
          <p:txBody>
            <a:bodyPr wrap="square" lIns="182880" tIns="146304" rIns="182880" bIns="146304" rtlCol="0">
              <a:spAutoFit/>
            </a:bodyPr>
            <a:lstStyle/>
            <a:p>
              <a:pPr>
                <a:lnSpc>
                  <a:spcPct val="90000"/>
                </a:lnSpc>
              </a:pPr>
              <a:r>
                <a:rPr lang="en-US" sz="1600" dirty="0" smtClean="0">
                  <a:gradFill>
                    <a:gsLst>
                      <a:gs pos="76991">
                        <a:srgbClr val="661F79"/>
                      </a:gs>
                      <a:gs pos="30000">
                        <a:srgbClr val="661F79"/>
                      </a:gs>
                    </a:gsLst>
                    <a:lin ang="5400000" scaled="0"/>
                  </a:gradFill>
                </a:rPr>
                <a:t>Open platform </a:t>
              </a:r>
              <a:br>
                <a:rPr lang="en-US" sz="1600" dirty="0" smtClean="0">
                  <a:gradFill>
                    <a:gsLst>
                      <a:gs pos="76991">
                        <a:srgbClr val="661F79"/>
                      </a:gs>
                      <a:gs pos="30000">
                        <a:srgbClr val="661F79"/>
                      </a:gs>
                    </a:gsLst>
                    <a:lin ang="5400000" scaled="0"/>
                  </a:gradFill>
                </a:rPr>
              </a:br>
              <a:r>
                <a:rPr lang="en-US" sz="1600" dirty="0" smtClean="0">
                  <a:gradFill>
                    <a:gsLst>
                      <a:gs pos="76991">
                        <a:srgbClr val="661F79"/>
                      </a:gs>
                      <a:gs pos="30000">
                        <a:srgbClr val="661F79"/>
                      </a:gs>
                    </a:gsLst>
                    <a:lin ang="5400000" scaled="0"/>
                  </a:gradFill>
                </a:rPr>
                <a:t>for developers</a:t>
              </a:r>
            </a:p>
          </p:txBody>
        </p:sp>
      </p:grpSp>
    </p:spTree>
    <p:extLst>
      <p:ext uri="{BB962C8B-B14F-4D97-AF65-F5344CB8AC3E}">
        <p14:creationId xmlns:p14="http://schemas.microsoft.com/office/powerpoint/2010/main" val="9553759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00" fill="hold"/>
                                        <p:tgtEl>
                                          <p:spTgt spid="15"/>
                                        </p:tgtEl>
                                        <p:attrNameLst>
                                          <p:attrName>ppt_x</p:attrName>
                                        </p:attrNameLst>
                                      </p:cBhvr>
                                      <p:tavLst>
                                        <p:tav tm="0">
                                          <p:val>
                                            <p:strVal val="0-#ppt_w/2"/>
                                          </p:val>
                                        </p:tav>
                                        <p:tav tm="100000">
                                          <p:val>
                                            <p:strVal val="#ppt_x"/>
                                          </p:val>
                                        </p:tav>
                                      </p:tavLst>
                                    </p:anim>
                                    <p:anim calcmode="lin" valueType="num">
                                      <p:cBhvr additive="base">
                                        <p:cTn id="8" dur="7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7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mtClean="0"/>
              <a:t>Next generation .NET runtime</a:t>
            </a:r>
            <a:endParaRPr lang="en-US" dirty="0"/>
          </a:p>
        </p:txBody>
      </p:sp>
      <p:sp>
        <p:nvSpPr>
          <p:cNvPr id="10" name="Text Placeholder 4"/>
          <p:cNvSpPr txBox="1">
            <a:spLocks/>
          </p:cNvSpPr>
          <p:nvPr/>
        </p:nvSpPr>
        <p:spPr>
          <a:xfrm>
            <a:off x="274637" y="4122328"/>
            <a:ext cx="11889565" cy="6278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404040"/>
              </a:buClr>
              <a:buFont typeface="Wingdings" panose="05000000000000000000" pitchFamily="2" charset="2"/>
              <a:buNone/>
            </a:pPr>
            <a:r>
              <a:rPr lang="en-US" sz="3200" dirty="0" smtClean="0">
                <a:gradFill>
                  <a:gsLst>
                    <a:gs pos="45133">
                      <a:srgbClr val="661F79"/>
                    </a:gs>
                    <a:gs pos="66000">
                      <a:srgbClr val="661F79"/>
                    </a:gs>
                  </a:gsLst>
                  <a:lin ang="5400000" scaled="0"/>
                </a:gradFill>
                <a:latin typeface="Segoe UI"/>
              </a:rPr>
              <a:t>SIMD</a:t>
            </a:r>
            <a:r>
              <a:rPr lang="en-US" sz="3200" dirty="0" smtClean="0">
                <a:gradFill>
                  <a:gsLst>
                    <a:gs pos="45133">
                      <a:srgbClr val="661F79"/>
                    </a:gs>
                    <a:gs pos="66000">
                      <a:srgbClr val="661F79"/>
                    </a:gs>
                  </a:gsLst>
                  <a:lin ang="5400000" scaled="0"/>
                </a:gradFill>
              </a:rPr>
              <a:t>: </a:t>
            </a:r>
            <a:r>
              <a:rPr lang="en-US" sz="3200" dirty="0">
                <a:gradFill>
                  <a:gsLst>
                    <a:gs pos="45133">
                      <a:srgbClr val="661F79"/>
                    </a:gs>
                    <a:gs pos="66000">
                      <a:srgbClr val="661F79"/>
                    </a:gs>
                  </a:gsLst>
                  <a:lin ang="5400000" scaled="0"/>
                </a:gradFill>
              </a:rPr>
              <a:t>Single Instruction, Multiple Data </a:t>
            </a:r>
          </a:p>
        </p:txBody>
      </p:sp>
      <p:sp>
        <p:nvSpPr>
          <p:cNvPr id="12" name="Text Placeholder 4"/>
          <p:cNvSpPr txBox="1">
            <a:spLocks/>
          </p:cNvSpPr>
          <p:nvPr/>
        </p:nvSpPr>
        <p:spPr>
          <a:xfrm>
            <a:off x="1" y="2031511"/>
            <a:ext cx="3017838" cy="1819537"/>
          </a:xfrm>
          <a:prstGeom prst="rect">
            <a:avLst/>
          </a:prstGeom>
          <a:solidFill>
            <a:schemeClr val="tx1">
              <a:lumMod val="40000"/>
              <a:lumOff val="60000"/>
            </a:schemeClr>
          </a:solidFill>
        </p:spPr>
        <p:txBody>
          <a:bodyPr vert="horz" wrap="square" lIns="438912" tIns="182880" rIns="146304" bIns="182880" rtlCol="0">
            <a:no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404040"/>
              </a:buClr>
              <a:buFont typeface="Wingdings" panose="05000000000000000000" pitchFamily="2" charset="2"/>
              <a:buNone/>
            </a:pPr>
            <a:r>
              <a:rPr lang="en-US" sz="2600" dirty="0">
                <a:gradFill>
                  <a:gsLst>
                    <a:gs pos="39823">
                      <a:srgbClr val="FFFFFF"/>
                    </a:gs>
                    <a:gs pos="74000">
                      <a:srgbClr val="FFFFFF"/>
                    </a:gs>
                  </a:gsLst>
                  <a:lin ang="5400000" scaled="1"/>
                </a:gradFill>
              </a:rPr>
              <a:t>Benefits</a:t>
            </a:r>
          </a:p>
        </p:txBody>
      </p:sp>
      <p:sp>
        <p:nvSpPr>
          <p:cNvPr id="13" name="Text Placeholder 4"/>
          <p:cNvSpPr txBox="1">
            <a:spLocks/>
          </p:cNvSpPr>
          <p:nvPr/>
        </p:nvSpPr>
        <p:spPr>
          <a:xfrm>
            <a:off x="274637" y="1344436"/>
            <a:ext cx="11887200" cy="6278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404040"/>
              </a:buClr>
              <a:buFont typeface="Wingdings" panose="05000000000000000000" pitchFamily="2" charset="2"/>
              <a:buNone/>
            </a:pPr>
            <a:r>
              <a:rPr lang="en-US" sz="3200" dirty="0" smtClean="0">
                <a:gradFill>
                  <a:gsLst>
                    <a:gs pos="45133">
                      <a:srgbClr val="661F79"/>
                    </a:gs>
                    <a:gs pos="66000">
                      <a:srgbClr val="661F79"/>
                    </a:gs>
                  </a:gsLst>
                  <a:lin ang="5400000" scaled="0"/>
                </a:gradFill>
              </a:rPr>
              <a:t>Brand new .NET </a:t>
            </a:r>
            <a:r>
              <a:rPr lang="en-US" sz="3200" dirty="0" smtClean="0">
                <a:gradFill>
                  <a:gsLst>
                    <a:gs pos="45133">
                      <a:srgbClr val="661F79"/>
                    </a:gs>
                    <a:gs pos="66000">
                      <a:srgbClr val="661F79"/>
                    </a:gs>
                  </a:gsLst>
                  <a:lin ang="5400000" scaled="0"/>
                </a:gradFill>
                <a:latin typeface="Segoe UI"/>
              </a:rPr>
              <a:t>JIT compiler </a:t>
            </a:r>
            <a:r>
              <a:rPr lang="en-US" sz="3200" dirty="0" smtClean="0">
                <a:gradFill>
                  <a:gsLst>
                    <a:gs pos="45133">
                      <a:srgbClr val="661F79"/>
                    </a:gs>
                    <a:gs pos="66000">
                      <a:srgbClr val="661F79"/>
                    </a:gs>
                  </a:gsLst>
                  <a:lin ang="5400000" scaled="0"/>
                </a:gradFill>
              </a:rPr>
              <a:t>(codename “</a:t>
            </a:r>
            <a:r>
              <a:rPr lang="en-US" sz="3200" dirty="0" err="1" smtClean="0">
                <a:gradFill>
                  <a:gsLst>
                    <a:gs pos="45133">
                      <a:srgbClr val="661F79"/>
                    </a:gs>
                    <a:gs pos="66000">
                      <a:srgbClr val="661F79"/>
                    </a:gs>
                  </a:gsLst>
                  <a:lin ang="5400000" scaled="0"/>
                </a:gradFill>
                <a:latin typeface="Segoe UI"/>
              </a:rPr>
              <a:t>RyuJIT</a:t>
            </a:r>
            <a:r>
              <a:rPr lang="en-US" sz="3200" dirty="0" smtClean="0">
                <a:gradFill>
                  <a:gsLst>
                    <a:gs pos="45133">
                      <a:srgbClr val="661F79"/>
                    </a:gs>
                    <a:gs pos="66000">
                      <a:srgbClr val="661F79"/>
                    </a:gs>
                  </a:gsLst>
                  <a:lin ang="5400000" scaled="0"/>
                </a:gradFill>
              </a:rPr>
              <a:t>”)</a:t>
            </a:r>
          </a:p>
        </p:txBody>
      </p:sp>
      <p:sp>
        <p:nvSpPr>
          <p:cNvPr id="18" name="Text Placeholder 4"/>
          <p:cNvSpPr txBox="1">
            <a:spLocks/>
          </p:cNvSpPr>
          <p:nvPr/>
        </p:nvSpPr>
        <p:spPr>
          <a:xfrm>
            <a:off x="0" y="4806776"/>
            <a:ext cx="3017838" cy="1819537"/>
          </a:xfrm>
          <a:prstGeom prst="rect">
            <a:avLst/>
          </a:prstGeom>
          <a:solidFill>
            <a:schemeClr val="tx1">
              <a:lumMod val="40000"/>
              <a:lumOff val="60000"/>
            </a:schemeClr>
          </a:solidFill>
        </p:spPr>
        <p:txBody>
          <a:bodyPr vert="horz" wrap="square" lIns="438912" tIns="182880" rIns="146304" bIns="182880" rtlCol="0">
            <a:no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404040"/>
              </a:buClr>
              <a:buFont typeface="Wingdings" panose="05000000000000000000" pitchFamily="2" charset="2"/>
              <a:buNone/>
            </a:pPr>
            <a:r>
              <a:rPr lang="en-US" sz="2600" dirty="0">
                <a:gradFill>
                  <a:gsLst>
                    <a:gs pos="39823">
                      <a:srgbClr val="FFFFFF"/>
                    </a:gs>
                    <a:gs pos="74000">
                      <a:srgbClr val="FFFFFF"/>
                    </a:gs>
                  </a:gsLst>
                  <a:lin ang="5400000" scaled="1"/>
                </a:gradFill>
              </a:rPr>
              <a:t>Benefits</a:t>
            </a:r>
          </a:p>
        </p:txBody>
      </p:sp>
      <p:sp>
        <p:nvSpPr>
          <p:cNvPr id="19" name="Text Placeholder 4"/>
          <p:cNvSpPr txBox="1">
            <a:spLocks/>
          </p:cNvSpPr>
          <p:nvPr/>
        </p:nvSpPr>
        <p:spPr>
          <a:xfrm>
            <a:off x="3017840" y="2031511"/>
            <a:ext cx="4709317" cy="1819537"/>
          </a:xfrm>
          <a:prstGeom prst="rect">
            <a:avLst/>
          </a:prstGeom>
          <a:solidFill>
            <a:srgbClr val="661F79">
              <a:alpha val="80000"/>
            </a:srgbClr>
          </a:solidFill>
        </p:spPr>
        <p:txBody>
          <a:bodyPr vert="horz" wrap="square" lIns="438912" tIns="182880" rIns="146304" bIns="182880" rtlCol="0">
            <a:no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404040"/>
              </a:buClr>
              <a:buFont typeface="Wingdings" panose="05000000000000000000" pitchFamily="2" charset="2"/>
              <a:buNone/>
            </a:pPr>
            <a:r>
              <a:rPr lang="en-US" sz="2600" dirty="0" smtClean="0">
                <a:solidFill>
                  <a:srgbClr val="FFFFFF"/>
                </a:solidFill>
              </a:rPr>
              <a:t>Application startup </a:t>
            </a:r>
            <a:br>
              <a:rPr lang="en-US" sz="2600" dirty="0" smtClean="0">
                <a:solidFill>
                  <a:srgbClr val="FFFFFF"/>
                </a:solidFill>
              </a:rPr>
            </a:br>
            <a:r>
              <a:rPr lang="en-US" sz="2600" dirty="0" smtClean="0">
                <a:solidFill>
                  <a:srgbClr val="FFFFFF"/>
                </a:solidFill>
              </a:rPr>
              <a:t>and </a:t>
            </a:r>
            <a:r>
              <a:rPr lang="en-US" sz="2600" dirty="0">
                <a:solidFill>
                  <a:srgbClr val="FFFFFF"/>
                </a:solidFill>
              </a:rPr>
              <a:t>p</a:t>
            </a:r>
            <a:r>
              <a:rPr lang="en-US" sz="2600" dirty="0" smtClean="0">
                <a:solidFill>
                  <a:srgbClr val="FFFFFF"/>
                </a:solidFill>
              </a:rPr>
              <a:t>erformance</a:t>
            </a:r>
            <a:endParaRPr lang="en-US" sz="2600" dirty="0">
              <a:solidFill>
                <a:srgbClr val="FFFFFF"/>
              </a:solidFill>
            </a:endParaRPr>
          </a:p>
        </p:txBody>
      </p:sp>
      <p:sp>
        <p:nvSpPr>
          <p:cNvPr id="20" name="Text Placeholder 4"/>
          <p:cNvSpPr txBox="1">
            <a:spLocks/>
          </p:cNvSpPr>
          <p:nvPr/>
        </p:nvSpPr>
        <p:spPr>
          <a:xfrm>
            <a:off x="3017839" y="4806776"/>
            <a:ext cx="4709317" cy="1819537"/>
          </a:xfrm>
          <a:prstGeom prst="rect">
            <a:avLst/>
          </a:prstGeom>
          <a:solidFill>
            <a:srgbClr val="854C94"/>
          </a:solidFill>
        </p:spPr>
        <p:txBody>
          <a:bodyPr vert="horz" wrap="square" lIns="438912" tIns="182880" rIns="146304" bIns="182880" rtlCol="0">
            <a:no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buClr>
                <a:srgbClr val="404040"/>
              </a:buClr>
              <a:buFont typeface="Wingdings" panose="05000000000000000000" pitchFamily="2" charset="2"/>
              <a:buNone/>
            </a:pPr>
            <a:r>
              <a:rPr lang="en-US" sz="2600" dirty="0">
                <a:gradFill>
                  <a:gsLst>
                    <a:gs pos="39823">
                      <a:srgbClr val="FFFFFF"/>
                    </a:gs>
                    <a:gs pos="74000">
                      <a:srgbClr val="FFFFFF"/>
                    </a:gs>
                  </a:gsLst>
                  <a:lin ang="5400000" scaled="1"/>
                </a:gradFill>
                <a:latin typeface="Segoe UI Light"/>
              </a:rPr>
              <a:t>New library for parallelized processing of graphics</a:t>
            </a:r>
          </a:p>
          <a:p>
            <a:pPr marL="0" lvl="1" indent="0">
              <a:spcBef>
                <a:spcPts val="1800"/>
              </a:spcBef>
              <a:spcAft>
                <a:spcPts val="1200"/>
              </a:spcAft>
              <a:buClr>
                <a:srgbClr val="404040"/>
              </a:buClr>
              <a:buFont typeface="Wingdings" panose="05000000000000000000" pitchFamily="2" charset="2"/>
              <a:buNone/>
            </a:pPr>
            <a:r>
              <a:rPr lang="en-US" sz="2600" dirty="0" smtClean="0">
                <a:gradFill>
                  <a:gsLst>
                    <a:gs pos="39823">
                      <a:srgbClr val="FFFFFF"/>
                    </a:gs>
                    <a:gs pos="74000">
                      <a:srgbClr val="FFFFFF"/>
                    </a:gs>
                  </a:gsLst>
                  <a:lin ang="5400000" scaled="1"/>
                </a:gradFill>
                <a:latin typeface="Segoe UI Light"/>
              </a:rPr>
              <a:t>Up </a:t>
            </a:r>
            <a:r>
              <a:rPr lang="en-US" sz="2600" dirty="0">
                <a:gradFill>
                  <a:gsLst>
                    <a:gs pos="39823">
                      <a:srgbClr val="FFFFFF"/>
                    </a:gs>
                    <a:gs pos="74000">
                      <a:srgbClr val="FFFFFF"/>
                    </a:gs>
                  </a:gsLst>
                  <a:lin ang="5400000" scaled="1"/>
                </a:gradFill>
                <a:latin typeface="Segoe UI Light"/>
              </a:rPr>
              <a:t>to 8X scale up</a:t>
            </a:r>
          </a:p>
        </p:txBody>
      </p:sp>
      <p:sp>
        <p:nvSpPr>
          <p:cNvPr id="21" name="Text Placeholder 4"/>
          <p:cNvSpPr txBox="1">
            <a:spLocks/>
          </p:cNvSpPr>
          <p:nvPr/>
        </p:nvSpPr>
        <p:spPr>
          <a:xfrm>
            <a:off x="7727158" y="2031511"/>
            <a:ext cx="4709317" cy="1819537"/>
          </a:xfrm>
          <a:prstGeom prst="rect">
            <a:avLst/>
          </a:prstGeom>
          <a:solidFill>
            <a:srgbClr val="661F79">
              <a:alpha val="60000"/>
            </a:srgbClr>
          </a:solidFill>
        </p:spPr>
        <p:txBody>
          <a:bodyPr vert="horz" wrap="square" lIns="438912" tIns="182880" rIns="146304" bIns="182880" rtlCol="0">
            <a:no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404040"/>
              </a:buClr>
              <a:buFont typeface="Wingdings" panose="05000000000000000000" pitchFamily="2" charset="2"/>
              <a:buNone/>
            </a:pPr>
            <a:r>
              <a:rPr lang="en-US" sz="2600" dirty="0" smtClean="0">
                <a:gradFill>
                  <a:gsLst>
                    <a:gs pos="39823">
                      <a:srgbClr val="FFFFFF"/>
                    </a:gs>
                    <a:gs pos="74000">
                      <a:srgbClr val="FFFFFF"/>
                    </a:gs>
                  </a:gsLst>
                  <a:lin ang="5400000" scaled="1"/>
                </a:gradFill>
              </a:rPr>
              <a:t>Learn:</a:t>
            </a:r>
            <a:br>
              <a:rPr lang="en-US" sz="2600" dirty="0" smtClean="0">
                <a:gradFill>
                  <a:gsLst>
                    <a:gs pos="39823">
                      <a:srgbClr val="FFFFFF"/>
                    </a:gs>
                    <a:gs pos="74000">
                      <a:srgbClr val="FFFFFF"/>
                    </a:gs>
                  </a:gsLst>
                  <a:lin ang="5400000" scaled="1"/>
                </a:gradFill>
              </a:rPr>
            </a:br>
            <a:r>
              <a:rPr lang="en-US" sz="2600" dirty="0" smtClean="0">
                <a:gradFill>
                  <a:gsLst>
                    <a:gs pos="39823">
                      <a:srgbClr val="FFFFFF"/>
                    </a:gs>
                    <a:gs pos="74000">
                      <a:srgbClr val="FFFFFF"/>
                    </a:gs>
                  </a:gsLst>
                  <a:lin ang="5400000" scaled="1"/>
                </a:gradFill>
              </a:rPr>
              <a:t>http</a:t>
            </a:r>
            <a:r>
              <a:rPr lang="en-US" sz="2600" dirty="0">
                <a:gradFill>
                  <a:gsLst>
                    <a:gs pos="39823">
                      <a:srgbClr val="FFFFFF"/>
                    </a:gs>
                    <a:gs pos="74000">
                      <a:srgbClr val="FFFFFF"/>
                    </a:gs>
                  </a:gsLst>
                  <a:lin ang="5400000" scaled="1"/>
                </a:gradFill>
              </a:rPr>
              <a:t>://aka.ms/RyuJITinfo </a:t>
            </a:r>
          </a:p>
        </p:txBody>
      </p:sp>
      <p:sp>
        <p:nvSpPr>
          <p:cNvPr id="22" name="Text Placeholder 4"/>
          <p:cNvSpPr txBox="1">
            <a:spLocks/>
          </p:cNvSpPr>
          <p:nvPr/>
        </p:nvSpPr>
        <p:spPr>
          <a:xfrm>
            <a:off x="7727157" y="4806776"/>
            <a:ext cx="4709317" cy="1819537"/>
          </a:xfrm>
          <a:prstGeom prst="rect">
            <a:avLst/>
          </a:prstGeom>
          <a:solidFill>
            <a:srgbClr val="A379AF"/>
          </a:solidFill>
        </p:spPr>
        <p:txBody>
          <a:bodyPr vert="horz" wrap="square" lIns="438912" tIns="182880" rIns="146304" bIns="182880" rtlCol="0">
            <a:no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404040"/>
              </a:buClr>
              <a:buFont typeface="Wingdings" panose="05000000000000000000" pitchFamily="2" charset="2"/>
              <a:buNone/>
            </a:pPr>
            <a:r>
              <a:rPr lang="en-US" sz="2600" dirty="0" smtClean="0">
                <a:gradFill>
                  <a:gsLst>
                    <a:gs pos="39823">
                      <a:srgbClr val="FFFFFF"/>
                    </a:gs>
                    <a:gs pos="74000">
                      <a:srgbClr val="FFFFFF"/>
                    </a:gs>
                  </a:gsLst>
                  <a:lin ang="5400000" scaled="1"/>
                </a:gradFill>
              </a:rPr>
              <a:t>Learn:</a:t>
            </a:r>
            <a:br>
              <a:rPr lang="en-US" sz="2600" dirty="0" smtClean="0">
                <a:gradFill>
                  <a:gsLst>
                    <a:gs pos="39823">
                      <a:srgbClr val="FFFFFF"/>
                    </a:gs>
                    <a:gs pos="74000">
                      <a:srgbClr val="FFFFFF"/>
                    </a:gs>
                  </a:gsLst>
                  <a:lin ang="5400000" scaled="1"/>
                </a:gradFill>
              </a:rPr>
            </a:br>
            <a:r>
              <a:rPr lang="en-US" sz="2600" dirty="0" smtClean="0">
                <a:gradFill>
                  <a:gsLst>
                    <a:gs pos="39823">
                      <a:srgbClr val="FFFFFF"/>
                    </a:gs>
                    <a:gs pos="74000">
                      <a:srgbClr val="FFFFFF"/>
                    </a:gs>
                  </a:gsLst>
                  <a:lin ang="5400000" scaled="1"/>
                </a:gradFill>
              </a:rPr>
              <a:t>Developer preview available </a:t>
            </a:r>
            <a:r>
              <a:rPr lang="en-US" sz="2600" dirty="0">
                <a:gradFill>
                  <a:gsLst>
                    <a:gs pos="39823">
                      <a:srgbClr val="FFFFFF"/>
                    </a:gs>
                    <a:gs pos="74000">
                      <a:srgbClr val="FFFFFF"/>
                    </a:gs>
                  </a:gsLst>
                  <a:lin ang="5400000" scaled="1"/>
                </a:gradFill>
              </a:rPr>
              <a:t>as part of </a:t>
            </a:r>
            <a:r>
              <a:rPr lang="en-US" sz="2600" dirty="0" err="1">
                <a:gradFill>
                  <a:gsLst>
                    <a:gs pos="39823">
                      <a:srgbClr val="FFFFFF"/>
                    </a:gs>
                    <a:gs pos="74000">
                      <a:srgbClr val="FFFFFF"/>
                    </a:gs>
                  </a:gsLst>
                  <a:lin ang="5400000" scaled="1"/>
                </a:gradFill>
              </a:rPr>
              <a:t>RyuJIT</a:t>
            </a:r>
            <a:r>
              <a:rPr lang="en-US" sz="2600" dirty="0">
                <a:gradFill>
                  <a:gsLst>
                    <a:gs pos="39823">
                      <a:srgbClr val="FFFFFF"/>
                    </a:gs>
                    <a:gs pos="74000">
                      <a:srgbClr val="FFFFFF"/>
                    </a:gs>
                  </a:gsLst>
                  <a:lin ang="5400000" scaled="1"/>
                </a:gradFill>
              </a:rPr>
              <a:t> CTP3</a:t>
            </a:r>
          </a:p>
        </p:txBody>
      </p:sp>
      <p:grpSp>
        <p:nvGrpSpPr>
          <p:cNvPr id="36" name="Group 35"/>
          <p:cNvGrpSpPr/>
          <p:nvPr/>
        </p:nvGrpSpPr>
        <p:grpSpPr>
          <a:xfrm>
            <a:off x="11403539" y="2980747"/>
            <a:ext cx="668721" cy="636415"/>
            <a:chOff x="10992088" y="2623936"/>
            <a:chExt cx="1098551" cy="1045479"/>
          </a:xfrm>
        </p:grpSpPr>
        <p:sp>
          <p:nvSpPr>
            <p:cNvPr id="31" name="Freeform 9"/>
            <p:cNvSpPr>
              <a:spLocks/>
            </p:cNvSpPr>
            <p:nvPr/>
          </p:nvSpPr>
          <p:spPr bwMode="auto">
            <a:xfrm>
              <a:off x="11380441" y="2623936"/>
              <a:ext cx="658656" cy="863848"/>
            </a:xfrm>
            <a:custGeom>
              <a:avLst/>
              <a:gdLst>
                <a:gd name="T0" fmla="*/ 467 w 981"/>
                <a:gd name="T1" fmla="*/ 1287 h 1287"/>
                <a:gd name="T2" fmla="*/ 0 w 981"/>
                <a:gd name="T3" fmla="*/ 776 h 1287"/>
                <a:gd name="T4" fmla="*/ 545 w 981"/>
                <a:gd name="T5" fmla="*/ 233 h 1287"/>
                <a:gd name="T6" fmla="*/ 561 w 981"/>
                <a:gd name="T7" fmla="*/ 233 h 1287"/>
                <a:gd name="T8" fmla="*/ 561 w 981"/>
                <a:gd name="T9" fmla="*/ 0 h 1287"/>
                <a:gd name="T10" fmla="*/ 981 w 981"/>
                <a:gd name="T11" fmla="*/ 357 h 1287"/>
                <a:gd name="T12" fmla="*/ 561 w 981"/>
                <a:gd name="T13" fmla="*/ 729 h 1287"/>
                <a:gd name="T14" fmla="*/ 561 w 981"/>
                <a:gd name="T15" fmla="*/ 481 h 1287"/>
                <a:gd name="T16" fmla="*/ 156 w 981"/>
                <a:gd name="T17" fmla="*/ 869 h 1287"/>
                <a:gd name="T18" fmla="*/ 467 w 981"/>
                <a:gd name="T19" fmla="*/ 1257 h 1287"/>
                <a:gd name="T20" fmla="*/ 467 w 981"/>
                <a:gd name="T21" fmla="*/ 1287 h 1287"/>
                <a:gd name="T22" fmla="*/ 467 w 981"/>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1" h="1287">
                  <a:moveTo>
                    <a:pt x="467" y="1287"/>
                  </a:moveTo>
                  <a:cubicBezTo>
                    <a:pt x="218" y="1257"/>
                    <a:pt x="0" y="1039"/>
                    <a:pt x="0" y="776"/>
                  </a:cubicBezTo>
                  <a:cubicBezTo>
                    <a:pt x="0" y="481"/>
                    <a:pt x="265" y="233"/>
                    <a:pt x="545" y="233"/>
                  </a:cubicBezTo>
                  <a:cubicBezTo>
                    <a:pt x="545" y="233"/>
                    <a:pt x="545" y="233"/>
                    <a:pt x="561" y="233"/>
                  </a:cubicBezTo>
                  <a:cubicBezTo>
                    <a:pt x="561" y="0"/>
                    <a:pt x="561" y="0"/>
                    <a:pt x="561" y="0"/>
                  </a:cubicBezTo>
                  <a:cubicBezTo>
                    <a:pt x="981" y="357"/>
                    <a:pt x="981" y="357"/>
                    <a:pt x="981" y="357"/>
                  </a:cubicBezTo>
                  <a:cubicBezTo>
                    <a:pt x="561" y="729"/>
                    <a:pt x="561" y="729"/>
                    <a:pt x="561" y="729"/>
                  </a:cubicBezTo>
                  <a:cubicBezTo>
                    <a:pt x="561" y="481"/>
                    <a:pt x="561" y="481"/>
                    <a:pt x="561" y="481"/>
                  </a:cubicBezTo>
                  <a:cubicBezTo>
                    <a:pt x="327" y="496"/>
                    <a:pt x="156" y="652"/>
                    <a:pt x="156" y="869"/>
                  </a:cubicBezTo>
                  <a:cubicBezTo>
                    <a:pt x="156" y="1055"/>
                    <a:pt x="281" y="1210"/>
                    <a:pt x="467" y="1257"/>
                  </a:cubicBezTo>
                  <a:cubicBezTo>
                    <a:pt x="467" y="1287"/>
                    <a:pt x="467" y="1287"/>
                    <a:pt x="467" y="1287"/>
                  </a:cubicBezTo>
                  <a:cubicBezTo>
                    <a:pt x="467" y="1287"/>
                    <a:pt x="467" y="1287"/>
                    <a:pt x="467" y="1287"/>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35" name="Freeform 34"/>
            <p:cNvSpPr/>
            <p:nvPr/>
          </p:nvSpPr>
          <p:spPr bwMode="auto">
            <a:xfrm flipH="1">
              <a:off x="10992088" y="3348580"/>
              <a:ext cx="1098551" cy="320835"/>
            </a:xfrm>
            <a:custGeom>
              <a:avLst/>
              <a:gdLst>
                <a:gd name="connsiteX0" fmla="*/ 1175487 w 1389800"/>
                <a:gd name="connsiteY0" fmla="*/ 0 h 320835"/>
                <a:gd name="connsiteX1" fmla="*/ 1174172 w 1389800"/>
                <a:gd name="connsiteY1" fmla="*/ 6815 h 320835"/>
                <a:gd name="connsiteX2" fmla="*/ 1174172 w 1389800"/>
                <a:gd name="connsiteY2" fmla="*/ 0 h 320835"/>
                <a:gd name="connsiteX3" fmla="*/ 214313 w 1389800"/>
                <a:gd name="connsiteY3" fmla="*/ 0 h 320835"/>
                <a:gd name="connsiteX4" fmla="*/ 212378 w 1389800"/>
                <a:gd name="connsiteY4" fmla="*/ 0 h 320835"/>
                <a:gd name="connsiteX5" fmla="*/ 212378 w 1389800"/>
                <a:gd name="connsiteY5" fmla="*/ 2897 h 320835"/>
                <a:gd name="connsiteX6" fmla="*/ 0 w 1389800"/>
                <a:gd name="connsiteY6" fmla="*/ 320835 h 320835"/>
                <a:gd name="connsiteX7" fmla="*/ 212378 w 1389800"/>
                <a:gd name="connsiteY7" fmla="*/ 320835 h 320835"/>
                <a:gd name="connsiteX8" fmla="*/ 276225 w 1389800"/>
                <a:gd name="connsiteY8" fmla="*/ 320835 h 320835"/>
                <a:gd name="connsiteX9" fmla="*/ 1113575 w 1389800"/>
                <a:gd name="connsiteY9" fmla="*/ 320835 h 320835"/>
                <a:gd name="connsiteX10" fmla="*/ 1174172 w 1389800"/>
                <a:gd name="connsiteY10" fmla="*/ 320835 h 320835"/>
                <a:gd name="connsiteX11" fmla="*/ 1389800 w 1389800"/>
                <a:gd name="connsiteY11" fmla="*/ 320835 h 320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9800" h="320835">
                  <a:moveTo>
                    <a:pt x="1175487" y="0"/>
                  </a:moveTo>
                  <a:lnTo>
                    <a:pt x="1174172" y="6815"/>
                  </a:lnTo>
                  <a:lnTo>
                    <a:pt x="1174172" y="0"/>
                  </a:lnTo>
                  <a:lnTo>
                    <a:pt x="214313" y="0"/>
                  </a:lnTo>
                  <a:lnTo>
                    <a:pt x="212378" y="0"/>
                  </a:lnTo>
                  <a:lnTo>
                    <a:pt x="212378" y="2897"/>
                  </a:lnTo>
                  <a:lnTo>
                    <a:pt x="0" y="320835"/>
                  </a:lnTo>
                  <a:lnTo>
                    <a:pt x="212378" y="320835"/>
                  </a:lnTo>
                  <a:lnTo>
                    <a:pt x="276225" y="320835"/>
                  </a:lnTo>
                  <a:lnTo>
                    <a:pt x="1113575" y="320835"/>
                  </a:lnTo>
                  <a:lnTo>
                    <a:pt x="1174172" y="320835"/>
                  </a:lnTo>
                  <a:lnTo>
                    <a:pt x="1389800" y="320835"/>
                  </a:lnTo>
                  <a:close/>
                </a:path>
              </a:pathLst>
            </a:custGeom>
            <a:no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40" name="Freeform 13"/>
          <p:cNvSpPr>
            <a:spLocks noEditPoints="1"/>
          </p:cNvSpPr>
          <p:nvPr/>
        </p:nvSpPr>
        <p:spPr bwMode="auto">
          <a:xfrm>
            <a:off x="6834108" y="2987749"/>
            <a:ext cx="628729" cy="629414"/>
          </a:xfrm>
          <a:custGeom>
            <a:avLst/>
            <a:gdLst>
              <a:gd name="T0" fmla="*/ 3672 w 3672"/>
              <a:gd name="T1" fmla="*/ 1714 h 3676"/>
              <a:gd name="T2" fmla="*/ 1959 w 3672"/>
              <a:gd name="T3" fmla="*/ 1714 h 3676"/>
              <a:gd name="T4" fmla="*/ 1959 w 3672"/>
              <a:gd name="T5" fmla="*/ 0 h 3676"/>
              <a:gd name="T6" fmla="*/ 3672 w 3672"/>
              <a:gd name="T7" fmla="*/ 0 h 3676"/>
              <a:gd name="T8" fmla="*/ 3672 w 3672"/>
              <a:gd name="T9" fmla="*/ 1714 h 3676"/>
              <a:gd name="T10" fmla="*/ 3672 w 3672"/>
              <a:gd name="T11" fmla="*/ 1714 h 3676"/>
              <a:gd name="T12" fmla="*/ 3672 w 3672"/>
              <a:gd name="T13" fmla="*/ 1714 h 3676"/>
              <a:gd name="T14" fmla="*/ 1536 w 3672"/>
              <a:gd name="T15" fmla="*/ 178 h 3676"/>
              <a:gd name="T16" fmla="*/ 177 w 3672"/>
              <a:gd name="T17" fmla="*/ 178 h 3676"/>
              <a:gd name="T18" fmla="*/ 177 w 3672"/>
              <a:gd name="T19" fmla="*/ 1534 h 3676"/>
              <a:gd name="T20" fmla="*/ 1536 w 3672"/>
              <a:gd name="T21" fmla="*/ 1534 h 3676"/>
              <a:gd name="T22" fmla="*/ 1536 w 3672"/>
              <a:gd name="T23" fmla="*/ 178 h 3676"/>
              <a:gd name="T24" fmla="*/ 1536 w 3672"/>
              <a:gd name="T25" fmla="*/ 178 h 3676"/>
              <a:gd name="T26" fmla="*/ 1536 w 3672"/>
              <a:gd name="T27" fmla="*/ 178 h 3676"/>
              <a:gd name="T28" fmla="*/ 1713 w 3672"/>
              <a:gd name="T29" fmla="*/ 0 h 3676"/>
              <a:gd name="T30" fmla="*/ 1713 w 3672"/>
              <a:gd name="T31" fmla="*/ 1714 h 3676"/>
              <a:gd name="T32" fmla="*/ 0 w 3672"/>
              <a:gd name="T33" fmla="*/ 1714 h 3676"/>
              <a:gd name="T34" fmla="*/ 0 w 3672"/>
              <a:gd name="T35" fmla="*/ 0 h 3676"/>
              <a:gd name="T36" fmla="*/ 1713 w 3672"/>
              <a:gd name="T37" fmla="*/ 0 h 3676"/>
              <a:gd name="T38" fmla="*/ 1713 w 3672"/>
              <a:gd name="T39" fmla="*/ 0 h 3676"/>
              <a:gd name="T40" fmla="*/ 1713 w 3672"/>
              <a:gd name="T41" fmla="*/ 0 h 3676"/>
              <a:gd name="T42" fmla="*/ 1713 w 3672"/>
              <a:gd name="T43" fmla="*/ 0 h 3676"/>
              <a:gd name="T44" fmla="*/ 3495 w 3672"/>
              <a:gd name="T45" fmla="*/ 2138 h 3676"/>
              <a:gd name="T46" fmla="*/ 177 w 3672"/>
              <a:gd name="T47" fmla="*/ 2138 h 3676"/>
              <a:gd name="T48" fmla="*/ 177 w 3672"/>
              <a:gd name="T49" fmla="*/ 3496 h 3676"/>
              <a:gd name="T50" fmla="*/ 3495 w 3672"/>
              <a:gd name="T51" fmla="*/ 3496 h 3676"/>
              <a:gd name="T52" fmla="*/ 3495 w 3672"/>
              <a:gd name="T53" fmla="*/ 2138 h 3676"/>
              <a:gd name="T54" fmla="*/ 3495 w 3672"/>
              <a:gd name="T55" fmla="*/ 2138 h 3676"/>
              <a:gd name="T56" fmla="*/ 3495 w 3672"/>
              <a:gd name="T57" fmla="*/ 2138 h 3676"/>
              <a:gd name="T58" fmla="*/ 3672 w 3672"/>
              <a:gd name="T59" fmla="*/ 1958 h 3676"/>
              <a:gd name="T60" fmla="*/ 3672 w 3672"/>
              <a:gd name="T61" fmla="*/ 3676 h 3676"/>
              <a:gd name="T62" fmla="*/ 0 w 3672"/>
              <a:gd name="T63" fmla="*/ 3676 h 3676"/>
              <a:gd name="T64" fmla="*/ 0 w 3672"/>
              <a:gd name="T65" fmla="*/ 1958 h 3676"/>
              <a:gd name="T66" fmla="*/ 3672 w 3672"/>
              <a:gd name="T67" fmla="*/ 1958 h 3676"/>
              <a:gd name="T68" fmla="*/ 3672 w 3672"/>
              <a:gd name="T69" fmla="*/ 1958 h 3676"/>
              <a:gd name="T70" fmla="*/ 3672 w 3672"/>
              <a:gd name="T71" fmla="*/ 1958 h 3676"/>
              <a:gd name="T72" fmla="*/ 3672 w 3672"/>
              <a:gd name="T73" fmla="*/ 1958 h 3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72" h="3676">
                <a:moveTo>
                  <a:pt x="3672" y="1714"/>
                </a:moveTo>
                <a:lnTo>
                  <a:pt x="1959" y="1714"/>
                </a:lnTo>
                <a:lnTo>
                  <a:pt x="1959" y="0"/>
                </a:lnTo>
                <a:lnTo>
                  <a:pt x="3672" y="0"/>
                </a:lnTo>
                <a:lnTo>
                  <a:pt x="3672" y="1714"/>
                </a:lnTo>
                <a:lnTo>
                  <a:pt x="3672" y="1714"/>
                </a:lnTo>
                <a:lnTo>
                  <a:pt x="3672" y="1714"/>
                </a:lnTo>
                <a:close/>
                <a:moveTo>
                  <a:pt x="1536" y="178"/>
                </a:moveTo>
                <a:lnTo>
                  <a:pt x="177" y="178"/>
                </a:lnTo>
                <a:lnTo>
                  <a:pt x="177" y="1534"/>
                </a:lnTo>
                <a:lnTo>
                  <a:pt x="1536" y="1534"/>
                </a:lnTo>
                <a:lnTo>
                  <a:pt x="1536" y="178"/>
                </a:lnTo>
                <a:lnTo>
                  <a:pt x="1536" y="178"/>
                </a:lnTo>
                <a:lnTo>
                  <a:pt x="1536" y="178"/>
                </a:lnTo>
                <a:close/>
                <a:moveTo>
                  <a:pt x="1713" y="0"/>
                </a:moveTo>
                <a:lnTo>
                  <a:pt x="1713" y="1714"/>
                </a:lnTo>
                <a:lnTo>
                  <a:pt x="0" y="1714"/>
                </a:lnTo>
                <a:lnTo>
                  <a:pt x="0" y="0"/>
                </a:lnTo>
                <a:lnTo>
                  <a:pt x="1713" y="0"/>
                </a:lnTo>
                <a:lnTo>
                  <a:pt x="1713" y="0"/>
                </a:lnTo>
                <a:lnTo>
                  <a:pt x="1713" y="0"/>
                </a:lnTo>
                <a:lnTo>
                  <a:pt x="1713" y="0"/>
                </a:lnTo>
                <a:close/>
                <a:moveTo>
                  <a:pt x="3495" y="2138"/>
                </a:moveTo>
                <a:lnTo>
                  <a:pt x="177" y="2138"/>
                </a:lnTo>
                <a:lnTo>
                  <a:pt x="177" y="3496"/>
                </a:lnTo>
                <a:lnTo>
                  <a:pt x="3495" y="3496"/>
                </a:lnTo>
                <a:lnTo>
                  <a:pt x="3495" y="2138"/>
                </a:lnTo>
                <a:lnTo>
                  <a:pt x="3495" y="2138"/>
                </a:lnTo>
                <a:lnTo>
                  <a:pt x="3495" y="2138"/>
                </a:lnTo>
                <a:close/>
                <a:moveTo>
                  <a:pt x="3672" y="1958"/>
                </a:moveTo>
                <a:lnTo>
                  <a:pt x="3672" y="3676"/>
                </a:lnTo>
                <a:lnTo>
                  <a:pt x="0" y="3676"/>
                </a:lnTo>
                <a:lnTo>
                  <a:pt x="0" y="1958"/>
                </a:lnTo>
                <a:lnTo>
                  <a:pt x="3672" y="1958"/>
                </a:lnTo>
                <a:lnTo>
                  <a:pt x="3672" y="1958"/>
                </a:lnTo>
                <a:lnTo>
                  <a:pt x="3672" y="1958"/>
                </a:lnTo>
                <a:lnTo>
                  <a:pt x="3672" y="195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34378280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10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20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8" grpId="0" animBg="1"/>
      <p:bldP spid="19" grpId="0" animBg="1"/>
      <p:bldP spid="20" grpId="0" animBg="1"/>
      <p:bldP spid="21"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9000">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p:nvPr>
        </p:nvSpPr>
        <p:spPr/>
        <p:txBody>
          <a:bodyPr/>
          <a:lstStyle/>
          <a:p>
            <a:r>
              <a:rPr lang="en-US" dirty="0" smtClean="0"/>
              <a:t>ASP.NET </a:t>
            </a:r>
            <a:r>
              <a:rPr lang="en-US" dirty="0" err="1" smtClean="0"/>
              <a:t>vNext</a:t>
            </a:r>
            <a:r>
              <a:rPr lang="en-US" dirty="0" smtClean="0"/>
              <a:t> 101</a:t>
            </a:r>
            <a:endParaRPr lang="en-US" dirty="0"/>
          </a:p>
        </p:txBody>
      </p:sp>
      <p:sp>
        <p:nvSpPr>
          <p:cNvPr id="3" name="Text Placeholder 2"/>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209941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9000">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p:nvPr>
        </p:nvSpPr>
        <p:spPr/>
        <p:txBody>
          <a:bodyPr/>
          <a:lstStyle/>
          <a:p>
            <a:r>
              <a:rPr lang="en-US" dirty="0" smtClean="0"/>
              <a:t>Project System,</a:t>
            </a:r>
            <a:br>
              <a:rPr lang="en-US" dirty="0" smtClean="0"/>
            </a:br>
            <a:r>
              <a:rPr lang="en-US" dirty="0" smtClean="0"/>
              <a:t>Packages, &amp; NuGet</a:t>
            </a:r>
            <a:endParaRPr lang="en-US" dirty="0"/>
          </a:p>
        </p:txBody>
      </p:sp>
      <p:sp>
        <p:nvSpPr>
          <p:cNvPr id="3" name="Text Placeholder 2"/>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735466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9000">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p:nvPr>
        </p:nvSpPr>
        <p:spPr/>
        <p:txBody>
          <a:bodyPr/>
          <a:lstStyle/>
          <a:p>
            <a:r>
              <a:rPr lang="en-US" dirty="0" err="1" smtClean="0"/>
              <a:t>WebAPI</a:t>
            </a:r>
            <a:r>
              <a:rPr lang="en-US" dirty="0" smtClean="0"/>
              <a:t> and MVC</a:t>
            </a:r>
            <a:br>
              <a:rPr lang="en-US" dirty="0" smtClean="0"/>
            </a:br>
            <a:r>
              <a:rPr lang="en-US" dirty="0" err="1" smtClean="0"/>
              <a:t>Convergance</a:t>
            </a:r>
            <a:r>
              <a:rPr lang="en-US" dirty="0" smtClean="0"/>
              <a:t> </a:t>
            </a:r>
            <a:endParaRPr lang="en-US" dirty="0"/>
          </a:p>
        </p:txBody>
      </p:sp>
      <p:sp>
        <p:nvSpPr>
          <p:cNvPr id="3" name="Text Placeholder 2"/>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543860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9000">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p:nvPr>
        </p:nvSpPr>
        <p:spPr/>
        <p:txBody>
          <a:bodyPr/>
          <a:lstStyle/>
          <a:p>
            <a:r>
              <a:rPr lang="en-US" dirty="0" smtClean="0"/>
              <a:t>DI Built-in</a:t>
            </a:r>
            <a:endParaRPr lang="en-US" dirty="0"/>
          </a:p>
        </p:txBody>
      </p:sp>
      <p:sp>
        <p:nvSpPr>
          <p:cNvPr id="3" name="Text Placeholder 2"/>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268826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9000">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p:nvPr>
        </p:nvSpPr>
        <p:spPr/>
        <p:txBody>
          <a:bodyPr/>
          <a:lstStyle/>
          <a:p>
            <a:r>
              <a:rPr lang="en-US" dirty="0" smtClean="0"/>
              <a:t>EF7</a:t>
            </a:r>
            <a:br>
              <a:rPr lang="en-US" dirty="0" smtClean="0"/>
            </a:br>
            <a:r>
              <a:rPr lang="en-US" sz="4800" dirty="0" smtClean="0"/>
              <a:t>“Diet Entity Framework Zero with Lime”</a:t>
            </a:r>
            <a:endParaRPr lang="en-US" dirty="0"/>
          </a:p>
        </p:txBody>
      </p:sp>
      <p:sp>
        <p:nvSpPr>
          <p:cNvPr id="3" name="Text Placeholder 2"/>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247011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9000">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p:nvPr>
        </p:nvSpPr>
        <p:spPr/>
        <p:txBody>
          <a:bodyPr/>
          <a:lstStyle/>
          <a:p>
            <a:r>
              <a:rPr lang="en-US" dirty="0" smtClean="0"/>
              <a:t>Community</a:t>
            </a:r>
            <a:br>
              <a:rPr lang="en-US" dirty="0" smtClean="0"/>
            </a:br>
            <a:r>
              <a:rPr lang="en-US" sz="4800" dirty="0" smtClean="0"/>
              <a:t>Glimpse on ASP.NET </a:t>
            </a:r>
            <a:r>
              <a:rPr lang="en-US" sz="4800" dirty="0" err="1" smtClean="0"/>
              <a:t>vNext</a:t>
            </a:r>
            <a:endParaRPr lang="en-US" dirty="0"/>
          </a:p>
        </p:txBody>
      </p:sp>
      <p:sp>
        <p:nvSpPr>
          <p:cNvPr id="3" name="Text Placeholder 2"/>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91333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a:t>
            </a:r>
            <a:r>
              <a:rPr lang="en-US" dirty="0" err="1" smtClean="0"/>
              <a:t>vNext</a:t>
            </a:r>
            <a:r>
              <a:rPr lang="en-US" dirty="0" smtClean="0"/>
              <a:t> - Summary</a:t>
            </a:r>
            <a:endParaRPr lang="en-US" dirty="0"/>
          </a:p>
        </p:txBody>
      </p:sp>
      <p:graphicFrame>
        <p:nvGraphicFramePr>
          <p:cNvPr id="4" name="Table 3"/>
          <p:cNvGraphicFramePr>
            <a:graphicFrameLocks noGrp="1"/>
          </p:cNvGraphicFramePr>
          <p:nvPr>
            <p:extLst/>
          </p:nvPr>
        </p:nvGraphicFramePr>
        <p:xfrm>
          <a:off x="577949" y="2603120"/>
          <a:ext cx="11373923" cy="3403998"/>
        </p:xfrm>
        <a:graphic>
          <a:graphicData uri="http://schemas.openxmlformats.org/drawingml/2006/table">
            <a:tbl>
              <a:tblPr firstRow="1" bandRow="1">
                <a:tableStyleId>{3B4B98B0-60AC-42C2-AFA5-B58CD77FA1E5}</a:tableStyleId>
              </a:tblPr>
              <a:tblGrid>
                <a:gridCol w="6148067"/>
                <a:gridCol w="1434548"/>
                <a:gridCol w="3791308"/>
              </a:tblGrid>
              <a:tr h="378222">
                <a:tc>
                  <a:txBody>
                    <a:bodyPr/>
                    <a:lstStyle/>
                    <a:p>
                      <a:pPr algn="ctr"/>
                      <a:r>
                        <a:rPr lang="en-US" sz="1800" dirty="0" smtClean="0"/>
                        <a:t>Feature</a:t>
                      </a:r>
                      <a:endParaRPr lang="en-US" sz="1800" dirty="0"/>
                    </a:p>
                  </a:txBody>
                  <a:tcPr marL="93260" marR="93260" marT="46630" marB="46630"/>
                </a:tc>
                <a:tc>
                  <a:txBody>
                    <a:bodyPr/>
                    <a:lstStyle/>
                    <a:p>
                      <a:pPr algn="ctr"/>
                      <a:r>
                        <a:rPr lang="en-US" sz="1800" dirty="0" smtClean="0"/>
                        <a:t>.NET </a:t>
                      </a:r>
                      <a:r>
                        <a:rPr lang="en-US" sz="1800" dirty="0" err="1" smtClean="0"/>
                        <a:t>vNext</a:t>
                      </a:r>
                      <a:endParaRPr lang="en-US" sz="1800" dirty="0"/>
                    </a:p>
                  </a:txBody>
                  <a:tcPr marL="93260" marR="93260" marT="46630" marB="46630"/>
                </a:tc>
                <a:tc>
                  <a:txBody>
                    <a:bodyPr/>
                    <a:lstStyle/>
                    <a:p>
                      <a:pPr algn="ctr"/>
                      <a:r>
                        <a:rPr lang="en-US" sz="1800" dirty="0" smtClean="0"/>
                        <a:t>.NET </a:t>
                      </a:r>
                      <a:r>
                        <a:rPr lang="en-US" sz="1800" dirty="0" err="1" smtClean="0"/>
                        <a:t>vNext</a:t>
                      </a:r>
                      <a:r>
                        <a:rPr lang="en-US" sz="1800" dirty="0" smtClean="0"/>
                        <a:t> (Cloud Optimized)</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Cloud Ready</a:t>
                      </a:r>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Modular</a:t>
                      </a:r>
                      <a:r>
                        <a:rPr lang="en-US" sz="1800" baseline="0" dirty="0" smtClean="0"/>
                        <a:t> Design</a:t>
                      </a:r>
                      <a:endParaRPr lang="en-US" sz="1800" dirty="0" smtClean="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r>
                        <a:rPr lang="en-US" sz="1800" dirty="0" smtClean="0"/>
                        <a:t>Dependency Injection</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r>
                        <a:rPr lang="en-US" sz="1800" dirty="0" smtClean="0"/>
                        <a:t>Consistent</a:t>
                      </a:r>
                      <a:r>
                        <a:rPr lang="en-US" sz="1800" baseline="0" dirty="0" smtClean="0"/>
                        <a:t> Tracing / Debugging</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r>
                        <a:rPr lang="en-US" sz="1800" dirty="0" smtClean="0"/>
                        <a:t>Faster Development (No</a:t>
                      </a:r>
                      <a:r>
                        <a:rPr lang="en-US" sz="1800" baseline="0" dirty="0" smtClean="0"/>
                        <a:t> Build Step)</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Open Source</a:t>
                      </a:r>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Full Side by Side</a:t>
                      </a:r>
                      <a:r>
                        <a:rPr lang="en-US" sz="1800" baseline="0" dirty="0" smtClean="0"/>
                        <a:t> (framework deployed inside application)</a:t>
                      </a:r>
                      <a:endParaRPr lang="en-US" sz="1800" dirty="0" smtClean="0"/>
                    </a:p>
                  </a:txBody>
                  <a:tcPr marL="93260" marR="93260" marT="46630" marB="46630"/>
                </a:tc>
                <a:tc>
                  <a:txBody>
                    <a:bodyPr/>
                    <a:lstStyle/>
                    <a:p>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Fast startup, Low</a:t>
                      </a:r>
                      <a:r>
                        <a:rPr lang="en-US" sz="1800" baseline="0" dirty="0" smtClean="0"/>
                        <a:t> memory / High throughput (best of class)</a:t>
                      </a:r>
                      <a:endParaRPr lang="en-US" sz="1800" dirty="0" smtClean="0"/>
                    </a:p>
                  </a:txBody>
                  <a:tcPr marL="93260" marR="93260" marT="46630" marB="46630"/>
                </a:tc>
                <a:tc>
                  <a:txBody>
                    <a:bodyPr/>
                    <a:lstStyle/>
                    <a:p>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bl>
          </a:graphicData>
        </a:graphic>
      </p:graphicFrame>
      <p:sp>
        <p:nvSpPr>
          <p:cNvPr id="3" name="TextBox 2"/>
          <p:cNvSpPr txBox="1"/>
          <p:nvPr/>
        </p:nvSpPr>
        <p:spPr>
          <a:xfrm>
            <a:off x="464821" y="1744662"/>
            <a:ext cx="11507688" cy="849463"/>
          </a:xfrm>
          <a:prstGeom prst="rect">
            <a:avLst/>
          </a:prstGeom>
          <a:noFill/>
        </p:spPr>
        <p:txBody>
          <a:bodyPr wrap="square" lIns="182880" tIns="146304" rIns="182880" bIns="146304" rtlCol="0">
            <a:spAutoFit/>
          </a:bodyPr>
          <a:lstStyle/>
          <a:p>
            <a:r>
              <a:rPr lang="en-US" sz="3600" dirty="0">
                <a:solidFill>
                  <a:srgbClr val="FFFFFF"/>
                </a:solidFill>
              </a:rPr>
              <a:t>MVC, Web API, Web Pages 6, </a:t>
            </a:r>
            <a:r>
              <a:rPr lang="en-US" sz="3600" dirty="0" err="1">
                <a:solidFill>
                  <a:srgbClr val="FFFFFF"/>
                </a:solidFill>
              </a:rPr>
              <a:t>SignalR</a:t>
            </a:r>
            <a:r>
              <a:rPr lang="en-US" sz="3600" dirty="0">
                <a:solidFill>
                  <a:srgbClr val="FFFFFF"/>
                </a:solidFill>
              </a:rPr>
              <a:t> 3, EF 7</a:t>
            </a:r>
          </a:p>
        </p:txBody>
      </p:sp>
    </p:spTree>
    <p:extLst>
      <p:ext uri="{BB962C8B-B14F-4D97-AF65-F5344CB8AC3E}">
        <p14:creationId xmlns:p14="http://schemas.microsoft.com/office/powerpoint/2010/main" val="195821034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467184" y="1363662"/>
            <a:ext cx="10018254" cy="5257800"/>
          </a:xfrm>
          <a:prstGeom prst="rect">
            <a:avLst/>
          </a:prstGeom>
          <a:solidFill>
            <a:schemeClr val="tx1"/>
          </a:solidFill>
          <a:ln w="25400" cap="flat" cmpd="sng" algn="ctr">
            <a:noFill/>
            <a:prstDash val="solid"/>
            <a:headEnd type="none" w="med" len="med"/>
            <a:tailEnd type="none" w="med" len="med"/>
          </a:ln>
          <a:effectLst/>
        </p:spPr>
        <p:txBody>
          <a:bodyPr vert="horz" wrap="square" lIns="186521" tIns="186521" rIns="91374" bIns="73099" numCol="1" rtlCol="0" anchor="t" anchorCtr="0" compatLnSpc="1">
            <a:prstTxWarp prst="textNoShape">
              <a:avLst/>
            </a:prstTxWarp>
          </a:bodyPr>
          <a:lstStyle/>
          <a:p>
            <a:pPr defTabSz="932289"/>
            <a:endParaRPr lang="en-US" dirty="0">
              <a:gradFill>
                <a:gsLst>
                  <a:gs pos="58716">
                    <a:srgbClr val="002050"/>
                  </a:gs>
                  <a:gs pos="37000">
                    <a:srgbClr val="002050"/>
                  </a:gs>
                </a:gsLst>
                <a:lin ang="5400000" scaled="1"/>
              </a:gradFill>
              <a:latin typeface="Segoe UI Light"/>
            </a:endParaRPr>
          </a:p>
        </p:txBody>
      </p:sp>
      <p:sp>
        <p:nvSpPr>
          <p:cNvPr id="31" name="Rectangle 30"/>
          <p:cNvSpPr/>
          <p:nvPr/>
        </p:nvSpPr>
        <p:spPr>
          <a:xfrm>
            <a:off x="559463" y="1514664"/>
            <a:ext cx="2262864" cy="939809"/>
          </a:xfrm>
          <a:prstGeom prst="rect">
            <a:avLst/>
          </a:prstGeom>
        </p:spPr>
        <p:txBody>
          <a:bodyPr wrap="none">
            <a:spAutoFit/>
          </a:bodyPr>
          <a:lstStyle/>
          <a:p>
            <a:pPr defTabSz="932289"/>
            <a:r>
              <a:rPr lang="en-US" sz="5507" spc="-102" dirty="0">
                <a:ln w="3175">
                  <a:noFill/>
                </a:ln>
                <a:gradFill>
                  <a:gsLst>
                    <a:gs pos="58716">
                      <a:srgbClr val="002050"/>
                    </a:gs>
                    <a:gs pos="37000">
                      <a:srgbClr val="002050"/>
                    </a:gs>
                  </a:gsLst>
                  <a:lin ang="5400000" scaled="1"/>
                </a:gradFill>
                <a:cs typeface="Segoe UI" pitchFamily="34" charset="0"/>
              </a:rPr>
              <a:t>.</a:t>
            </a:r>
            <a:r>
              <a:rPr lang="en-US" sz="5507" spc="-102" dirty="0" err="1">
                <a:ln w="3175">
                  <a:noFill/>
                </a:ln>
                <a:gradFill>
                  <a:gsLst>
                    <a:gs pos="58716">
                      <a:srgbClr val="002050"/>
                    </a:gs>
                    <a:gs pos="37000">
                      <a:srgbClr val="002050"/>
                    </a:gs>
                  </a:gsLst>
                  <a:lin ang="5400000" scaled="1"/>
                </a:gradFill>
                <a:cs typeface="Segoe UI" pitchFamily="34" charset="0"/>
              </a:rPr>
              <a:t>NET</a:t>
            </a:r>
            <a:r>
              <a:rPr lang="en-US" sz="2400" spc="-102" dirty="0" err="1">
                <a:ln w="3175">
                  <a:noFill/>
                </a:ln>
                <a:gradFill>
                  <a:gsLst>
                    <a:gs pos="58716">
                      <a:srgbClr val="002050"/>
                    </a:gs>
                    <a:gs pos="37000">
                      <a:srgbClr val="002050"/>
                    </a:gs>
                  </a:gsLst>
                  <a:lin ang="5400000" scaled="1"/>
                </a:gradFill>
                <a:cs typeface="Segoe UI" pitchFamily="34" charset="0"/>
              </a:rPr>
              <a:t>vNext</a:t>
            </a:r>
            <a:endParaRPr lang="en-US" dirty="0">
              <a:gradFill>
                <a:gsLst>
                  <a:gs pos="58716">
                    <a:srgbClr val="002050"/>
                  </a:gs>
                  <a:gs pos="37000">
                    <a:srgbClr val="002050"/>
                  </a:gs>
                </a:gsLst>
                <a:lin ang="5400000" scaled="1"/>
              </a:gradFill>
              <a:latin typeface="Segoe UI Light"/>
            </a:endParaRPr>
          </a:p>
        </p:txBody>
      </p:sp>
      <p:sp>
        <p:nvSpPr>
          <p:cNvPr id="6" name="Rectangle 5"/>
          <p:cNvSpPr/>
          <p:nvPr/>
        </p:nvSpPr>
        <p:spPr bwMode="auto">
          <a:xfrm>
            <a:off x="6637051" y="1529590"/>
            <a:ext cx="3724214" cy="3567872"/>
          </a:xfrm>
          <a:prstGeom prst="rect">
            <a:avLst/>
          </a:prstGeom>
          <a:solidFill>
            <a:srgbClr val="0072C6"/>
          </a:solidFill>
          <a:ln w="25400" cap="flat" cmpd="sng" algn="ctr">
            <a:noFill/>
            <a:prstDash val="solid"/>
            <a:headEnd type="none" w="med" len="med"/>
            <a:tailEnd type="none" w="med" len="med"/>
          </a:ln>
          <a:effectLst/>
        </p:spPr>
        <p:txBody>
          <a:bodyPr vert="horz" wrap="square" lIns="746083" tIns="279781" rIns="91423" bIns="0" numCol="1" rtlCol="0" anchor="t" anchorCtr="0" compatLnSpc="1">
            <a:prstTxWarp prst="textNoShape">
              <a:avLst/>
            </a:prstTxWarp>
          </a:bodyPr>
          <a:lstStyle/>
          <a:p>
            <a:pPr defTabSz="932289"/>
            <a:endParaRPr lang="en-US" sz="2856" dirty="0">
              <a:gradFill>
                <a:gsLst>
                  <a:gs pos="14679">
                    <a:srgbClr val="FFFFFF"/>
                  </a:gs>
                  <a:gs pos="38000">
                    <a:srgbClr val="FFFFFF"/>
                  </a:gs>
                </a:gsLst>
                <a:lin ang="5400000" scaled="1"/>
              </a:gradFill>
              <a:latin typeface="Segoe UI Light"/>
            </a:endParaRPr>
          </a:p>
        </p:txBody>
      </p:sp>
      <p:grpSp>
        <p:nvGrpSpPr>
          <p:cNvPr id="51" name="Group 50"/>
          <p:cNvGrpSpPr/>
          <p:nvPr/>
        </p:nvGrpSpPr>
        <p:grpSpPr>
          <a:xfrm>
            <a:off x="6791416" y="1686574"/>
            <a:ext cx="3617821" cy="759617"/>
            <a:chOff x="6791416" y="1686574"/>
            <a:chExt cx="3617821" cy="759617"/>
          </a:xfrm>
        </p:grpSpPr>
        <p:grpSp>
          <p:nvGrpSpPr>
            <p:cNvPr id="14" name="Group 13"/>
            <p:cNvGrpSpPr>
              <a:grpSpLocks noChangeAspect="1"/>
            </p:cNvGrpSpPr>
            <p:nvPr/>
          </p:nvGrpSpPr>
          <p:grpSpPr>
            <a:xfrm>
              <a:off x="6791416" y="1686574"/>
              <a:ext cx="762459" cy="759617"/>
              <a:chOff x="6340976" y="2940982"/>
              <a:chExt cx="1035346" cy="1031490"/>
            </a:xfrm>
          </p:grpSpPr>
          <p:sp>
            <p:nvSpPr>
              <p:cNvPr id="15" name="Oval 14"/>
              <p:cNvSpPr/>
              <p:nvPr/>
            </p:nvSpPr>
            <p:spPr bwMode="auto">
              <a:xfrm>
                <a:off x="6340976" y="2940982"/>
                <a:ext cx="1035346" cy="1031490"/>
              </a:xfrm>
              <a:prstGeom prst="ellipse">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14679">
                        <a:srgbClr val="FFFFFF"/>
                      </a:gs>
                      <a:gs pos="38000">
                        <a:srgbClr val="FFFFFF"/>
                      </a:gs>
                    </a:gsLst>
                    <a:lin ang="5400000" scaled="1"/>
                  </a:gradFill>
                </a:endParaRPr>
              </a:p>
            </p:txBody>
          </p:sp>
          <p:sp>
            <p:nvSpPr>
              <p:cNvPr id="16" name="Freeform 10"/>
              <p:cNvSpPr>
                <a:spLocks noEditPoints="1"/>
              </p:cNvSpPr>
              <p:nvPr/>
            </p:nvSpPr>
            <p:spPr bwMode="black">
              <a:xfrm>
                <a:off x="6485211" y="3086920"/>
                <a:ext cx="458318" cy="290283"/>
              </a:xfrm>
              <a:custGeom>
                <a:avLst/>
                <a:gdLst>
                  <a:gd name="T0" fmla="*/ 401 w 672"/>
                  <a:gd name="T1" fmla="*/ 114 h 402"/>
                  <a:gd name="T2" fmla="*/ 545 w 672"/>
                  <a:gd name="T3" fmla="*/ 258 h 402"/>
                  <a:gd name="T4" fmla="*/ 401 w 672"/>
                  <a:gd name="T5" fmla="*/ 402 h 402"/>
                  <a:gd name="T6" fmla="*/ 401 w 672"/>
                  <a:gd name="T7" fmla="*/ 402 h 402"/>
                  <a:gd name="T8" fmla="*/ 401 w 672"/>
                  <a:gd name="T9" fmla="*/ 402 h 402"/>
                  <a:gd name="T10" fmla="*/ 96 w 672"/>
                  <a:gd name="T11" fmla="*/ 402 h 402"/>
                  <a:gd name="T12" fmla="*/ 96 w 672"/>
                  <a:gd name="T13" fmla="*/ 402 h 402"/>
                  <a:gd name="T14" fmla="*/ 90 w 672"/>
                  <a:gd name="T15" fmla="*/ 402 h 402"/>
                  <a:gd name="T16" fmla="*/ 90 w 672"/>
                  <a:gd name="T17" fmla="*/ 402 h 402"/>
                  <a:gd name="T18" fmla="*/ 89 w 672"/>
                  <a:gd name="T19" fmla="*/ 402 h 402"/>
                  <a:gd name="T20" fmla="*/ 0 w 672"/>
                  <a:gd name="T21" fmla="*/ 314 h 402"/>
                  <a:gd name="T22" fmla="*/ 89 w 672"/>
                  <a:gd name="T23" fmla="*/ 225 h 402"/>
                  <a:gd name="T24" fmla="*/ 124 w 672"/>
                  <a:gd name="T25" fmla="*/ 233 h 402"/>
                  <a:gd name="T26" fmla="*/ 226 w 672"/>
                  <a:gd name="T27" fmla="*/ 171 h 402"/>
                  <a:gd name="T28" fmla="*/ 278 w 672"/>
                  <a:gd name="T29" fmla="*/ 184 h 402"/>
                  <a:gd name="T30" fmla="*/ 401 w 672"/>
                  <a:gd name="T31" fmla="*/ 114 h 402"/>
                  <a:gd name="T32" fmla="*/ 544 w 672"/>
                  <a:gd name="T33" fmla="*/ 0 h 402"/>
                  <a:gd name="T34" fmla="*/ 672 w 672"/>
                  <a:gd name="T35" fmla="*/ 128 h 402"/>
                  <a:gd name="T36" fmla="*/ 557 w 672"/>
                  <a:gd name="T37" fmla="*/ 255 h 402"/>
                  <a:gd name="T38" fmla="*/ 557 w 672"/>
                  <a:gd name="T39" fmla="*/ 253 h 402"/>
                  <a:gd name="T40" fmla="*/ 403 w 672"/>
                  <a:gd name="T41" fmla="*/ 100 h 402"/>
                  <a:gd name="T42" fmla="*/ 273 w 672"/>
                  <a:gd name="T43" fmla="*/ 171 h 402"/>
                  <a:gd name="T44" fmla="*/ 229 w 672"/>
                  <a:gd name="T45" fmla="*/ 159 h 402"/>
                  <a:gd name="T46" fmla="*/ 192 w 672"/>
                  <a:gd name="T47" fmla="*/ 168 h 402"/>
                  <a:gd name="T48" fmla="*/ 265 w 672"/>
                  <a:gd name="T49" fmla="*/ 104 h 402"/>
                  <a:gd name="T50" fmla="*/ 295 w 672"/>
                  <a:gd name="T51" fmla="*/ 111 h 402"/>
                  <a:gd name="T52" fmla="*/ 387 w 672"/>
                  <a:gd name="T53" fmla="*/ 53 h 402"/>
                  <a:gd name="T54" fmla="*/ 433 w 672"/>
                  <a:gd name="T55" fmla="*/ 65 h 402"/>
                  <a:gd name="T56" fmla="*/ 544 w 672"/>
                  <a:gd name="T57"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2" h="402">
                    <a:moveTo>
                      <a:pt x="401" y="114"/>
                    </a:moveTo>
                    <a:cubicBezTo>
                      <a:pt x="481" y="114"/>
                      <a:pt x="545" y="178"/>
                      <a:pt x="545" y="258"/>
                    </a:cubicBezTo>
                    <a:cubicBezTo>
                      <a:pt x="545" y="338"/>
                      <a:pt x="481" y="402"/>
                      <a:pt x="401" y="402"/>
                    </a:cubicBezTo>
                    <a:cubicBezTo>
                      <a:pt x="401" y="402"/>
                      <a:pt x="401" y="402"/>
                      <a:pt x="401" y="402"/>
                    </a:cubicBezTo>
                    <a:cubicBezTo>
                      <a:pt x="401" y="402"/>
                      <a:pt x="401" y="402"/>
                      <a:pt x="401" y="402"/>
                    </a:cubicBezTo>
                    <a:cubicBezTo>
                      <a:pt x="96" y="402"/>
                      <a:pt x="96" y="402"/>
                      <a:pt x="96" y="402"/>
                    </a:cubicBezTo>
                    <a:cubicBezTo>
                      <a:pt x="96" y="402"/>
                      <a:pt x="96" y="402"/>
                      <a:pt x="96" y="402"/>
                    </a:cubicBezTo>
                    <a:cubicBezTo>
                      <a:pt x="90" y="402"/>
                      <a:pt x="90" y="402"/>
                      <a:pt x="90" y="402"/>
                    </a:cubicBezTo>
                    <a:cubicBezTo>
                      <a:pt x="90" y="402"/>
                      <a:pt x="90" y="402"/>
                      <a:pt x="90" y="402"/>
                    </a:cubicBezTo>
                    <a:cubicBezTo>
                      <a:pt x="90" y="402"/>
                      <a:pt x="89" y="402"/>
                      <a:pt x="89" y="402"/>
                    </a:cubicBezTo>
                    <a:cubicBezTo>
                      <a:pt x="40" y="402"/>
                      <a:pt x="0" y="363"/>
                      <a:pt x="0" y="314"/>
                    </a:cubicBezTo>
                    <a:cubicBezTo>
                      <a:pt x="0" y="265"/>
                      <a:pt x="40" y="225"/>
                      <a:pt x="89" y="225"/>
                    </a:cubicBezTo>
                    <a:cubicBezTo>
                      <a:pt x="102" y="225"/>
                      <a:pt x="114" y="228"/>
                      <a:pt x="124" y="233"/>
                    </a:cubicBezTo>
                    <a:cubicBezTo>
                      <a:pt x="143" y="196"/>
                      <a:pt x="181" y="171"/>
                      <a:pt x="226" y="171"/>
                    </a:cubicBezTo>
                    <a:cubicBezTo>
                      <a:pt x="244" y="171"/>
                      <a:pt x="262" y="176"/>
                      <a:pt x="278" y="184"/>
                    </a:cubicBezTo>
                    <a:cubicBezTo>
                      <a:pt x="303" y="142"/>
                      <a:pt x="349" y="114"/>
                      <a:pt x="401" y="114"/>
                    </a:cubicBezTo>
                    <a:close/>
                    <a:moveTo>
                      <a:pt x="544" y="0"/>
                    </a:moveTo>
                    <a:cubicBezTo>
                      <a:pt x="615" y="0"/>
                      <a:pt x="672" y="57"/>
                      <a:pt x="672" y="128"/>
                    </a:cubicBezTo>
                    <a:cubicBezTo>
                      <a:pt x="672" y="194"/>
                      <a:pt x="622" y="249"/>
                      <a:pt x="557" y="255"/>
                    </a:cubicBezTo>
                    <a:cubicBezTo>
                      <a:pt x="557" y="253"/>
                      <a:pt x="557" y="253"/>
                      <a:pt x="557" y="253"/>
                    </a:cubicBezTo>
                    <a:cubicBezTo>
                      <a:pt x="557" y="168"/>
                      <a:pt x="488" y="100"/>
                      <a:pt x="403" y="100"/>
                    </a:cubicBezTo>
                    <a:cubicBezTo>
                      <a:pt x="348" y="100"/>
                      <a:pt x="300" y="128"/>
                      <a:pt x="273" y="171"/>
                    </a:cubicBezTo>
                    <a:cubicBezTo>
                      <a:pt x="260" y="163"/>
                      <a:pt x="245" y="159"/>
                      <a:pt x="229" y="159"/>
                    </a:cubicBezTo>
                    <a:cubicBezTo>
                      <a:pt x="216" y="159"/>
                      <a:pt x="203" y="162"/>
                      <a:pt x="192" y="168"/>
                    </a:cubicBezTo>
                    <a:cubicBezTo>
                      <a:pt x="196" y="132"/>
                      <a:pt x="227" y="104"/>
                      <a:pt x="265" y="104"/>
                    </a:cubicBezTo>
                    <a:cubicBezTo>
                      <a:pt x="275" y="104"/>
                      <a:pt x="286" y="106"/>
                      <a:pt x="295" y="111"/>
                    </a:cubicBezTo>
                    <a:cubicBezTo>
                      <a:pt x="311" y="77"/>
                      <a:pt x="346" y="53"/>
                      <a:pt x="387" y="53"/>
                    </a:cubicBezTo>
                    <a:cubicBezTo>
                      <a:pt x="403" y="53"/>
                      <a:pt x="419" y="57"/>
                      <a:pt x="433" y="65"/>
                    </a:cubicBezTo>
                    <a:cubicBezTo>
                      <a:pt x="455" y="26"/>
                      <a:pt x="496" y="0"/>
                      <a:pt x="5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757" tIns="36379" rIns="72757" bIns="36379" numCol="1" anchor="t" anchorCtr="0" compatLnSpc="1">
                <a:prstTxWarp prst="textNoShape">
                  <a:avLst/>
                </a:prstTxWarp>
              </a:bodyPr>
              <a:lstStyle/>
              <a:p>
                <a:pPr defTabSz="727562"/>
                <a:endParaRPr lang="en-US" sz="1432">
                  <a:gradFill>
                    <a:gsLst>
                      <a:gs pos="14679">
                        <a:srgbClr val="FFFFFF"/>
                      </a:gs>
                      <a:gs pos="38000">
                        <a:srgbClr val="FFFFFF"/>
                      </a:gs>
                    </a:gsLst>
                    <a:lin ang="5400000" scaled="1"/>
                  </a:gradFill>
                  <a:cs typeface="Segoe UI Light" pitchFamily="34" charset="0"/>
                </a:endParaRPr>
              </a:p>
            </p:txBody>
          </p:sp>
          <p:grpSp>
            <p:nvGrpSpPr>
              <p:cNvPr id="17" name="Group 16"/>
              <p:cNvGrpSpPr>
                <a:grpSpLocks noChangeAspect="1"/>
              </p:cNvGrpSpPr>
              <p:nvPr/>
            </p:nvGrpSpPr>
            <p:grpSpPr>
              <a:xfrm>
                <a:off x="6771594" y="3406595"/>
                <a:ext cx="400976" cy="420794"/>
                <a:chOff x="2870057" y="3971122"/>
                <a:chExt cx="478391" cy="502036"/>
              </a:xfrm>
            </p:grpSpPr>
            <p:pic>
              <p:nvPicPr>
                <p:cNvPr id="18" name="Picture 2" descr="\\MAGNUM\Projects\Microsoft\Cloud Power FY12\Design\Icons\PNGs\Server_2.png"/>
                <p:cNvPicPr>
                  <a:picLocks noChangeAspect="1" noChangeArrowheads="1"/>
                </p:cNvPicPr>
                <p:nvPr/>
              </p:nvPicPr>
              <p:blipFill rotWithShape="1">
                <a:blip r:embed="rId3" cstate="print">
                  <a:lum bright="100000"/>
                </a:blip>
                <a:srcRect l="23785" t="10057" r="26214" b="10776"/>
                <a:stretch/>
              </p:blipFill>
              <p:spPr bwMode="auto">
                <a:xfrm>
                  <a:off x="3077831" y="3979427"/>
                  <a:ext cx="270617" cy="428478"/>
                </a:xfrm>
                <a:prstGeom prst="rect">
                  <a:avLst/>
                </a:prstGeom>
                <a:noFill/>
              </p:spPr>
            </p:pic>
            <p:pic>
              <p:nvPicPr>
                <p:cNvPr id="19" name="Picture 2" descr="\\MAGNUM\Projects\Microsoft\Cloud Power FY12\Design\Icons\PNGs\Server_2.png"/>
                <p:cNvPicPr>
                  <a:picLocks noChangeAspect="1" noChangeArrowheads="1"/>
                </p:cNvPicPr>
                <p:nvPr/>
              </p:nvPicPr>
              <p:blipFill rotWithShape="1">
                <a:blip r:embed="rId3" cstate="print">
                  <a:lum bright="100000"/>
                </a:blip>
                <a:srcRect l="23785" t="10057" r="26214" b="10776"/>
                <a:stretch/>
              </p:blipFill>
              <p:spPr bwMode="auto">
                <a:xfrm>
                  <a:off x="2870057" y="3971122"/>
                  <a:ext cx="317075" cy="502036"/>
                </a:xfrm>
                <a:prstGeom prst="rect">
                  <a:avLst/>
                </a:prstGeom>
                <a:noFill/>
              </p:spPr>
            </p:pic>
          </p:grpSp>
        </p:grpSp>
        <p:sp>
          <p:nvSpPr>
            <p:cNvPr id="8" name="Rectangle 7"/>
            <p:cNvSpPr/>
            <p:nvPr/>
          </p:nvSpPr>
          <p:spPr>
            <a:xfrm>
              <a:off x="7591478" y="1754842"/>
              <a:ext cx="2817759" cy="523220"/>
            </a:xfrm>
            <a:prstGeom prst="rect">
              <a:avLst/>
            </a:prstGeom>
          </p:spPr>
          <p:txBody>
            <a:bodyPr wrap="none">
              <a:spAutoFit/>
            </a:bodyPr>
            <a:lstStyle/>
            <a:p>
              <a:pPr defTabSz="932289"/>
              <a:r>
                <a:rPr lang="en-US" sz="2700" dirty="0">
                  <a:gradFill>
                    <a:gsLst>
                      <a:gs pos="14679">
                        <a:srgbClr val="FFFFFF"/>
                      </a:gs>
                      <a:gs pos="38000">
                        <a:srgbClr val="FFFFFF"/>
                      </a:gs>
                    </a:gsLst>
                    <a:lin ang="5400000" scaled="1"/>
                  </a:gradFill>
                  <a:latin typeface="Segoe UI Light"/>
                </a:rPr>
                <a:t>Web and services</a:t>
              </a:r>
            </a:p>
          </p:txBody>
        </p:sp>
      </p:grpSp>
      <p:sp>
        <p:nvSpPr>
          <p:cNvPr id="2" name="Title 1"/>
          <p:cNvSpPr>
            <a:spLocks noGrp="1"/>
          </p:cNvSpPr>
          <p:nvPr>
            <p:ph type="title"/>
          </p:nvPr>
        </p:nvSpPr>
        <p:spPr/>
        <p:txBody>
          <a:bodyPr/>
          <a:lstStyle/>
          <a:p>
            <a:r>
              <a:rPr lang="en-US" dirty="0" smtClean="0"/>
              <a:t>Future of .NET</a:t>
            </a:r>
            <a:endParaRPr lang="en-US" dirty="0"/>
          </a:p>
        </p:txBody>
      </p:sp>
      <p:sp>
        <p:nvSpPr>
          <p:cNvPr id="5" name="Rectangle 4"/>
          <p:cNvSpPr/>
          <p:nvPr/>
        </p:nvSpPr>
        <p:spPr bwMode="auto">
          <a:xfrm>
            <a:off x="2815340" y="1529590"/>
            <a:ext cx="3733413" cy="3567872"/>
          </a:xfrm>
          <a:prstGeom prst="rect">
            <a:avLst/>
          </a:prstGeom>
          <a:solidFill>
            <a:srgbClr val="7FBA00"/>
          </a:solidFill>
          <a:ln w="25400" cap="flat" cmpd="sng" algn="ctr">
            <a:noFill/>
            <a:prstDash val="solid"/>
            <a:headEnd type="none" w="med" len="med"/>
            <a:tailEnd type="none" w="med" len="med"/>
          </a:ln>
          <a:effectLst/>
        </p:spPr>
        <p:txBody>
          <a:bodyPr vert="horz" wrap="square" lIns="746083" tIns="279781" rIns="91423" bIns="91427" numCol="1" rtlCol="0" anchor="t" anchorCtr="0" compatLnSpc="1">
            <a:prstTxWarp prst="textNoShape">
              <a:avLst/>
            </a:prstTxWarp>
          </a:bodyPr>
          <a:lstStyle/>
          <a:p>
            <a:pPr defTabSz="932289"/>
            <a:r>
              <a:rPr lang="en-US" sz="2856" dirty="0" smtClean="0">
                <a:gradFill>
                  <a:gsLst>
                    <a:gs pos="14679">
                      <a:srgbClr val="FFFFFF"/>
                    </a:gs>
                    <a:gs pos="38000">
                      <a:srgbClr val="FFFFFF"/>
                    </a:gs>
                  </a:gsLst>
                  <a:lin ang="5400000" scaled="1"/>
                </a:gradFill>
                <a:latin typeface="Segoe UI Light"/>
              </a:rPr>
              <a:t>  </a:t>
            </a:r>
            <a:endParaRPr lang="en-US" sz="2856" dirty="0">
              <a:gradFill>
                <a:gsLst>
                  <a:gs pos="14679">
                    <a:srgbClr val="FFFFFF"/>
                  </a:gs>
                  <a:gs pos="38000">
                    <a:srgbClr val="FFFFFF"/>
                  </a:gs>
                </a:gsLst>
                <a:lin ang="5400000" scaled="1"/>
              </a:gradFill>
              <a:latin typeface="Segoe UI Light"/>
            </a:endParaRPr>
          </a:p>
        </p:txBody>
      </p:sp>
      <p:sp>
        <p:nvSpPr>
          <p:cNvPr id="23" name="Rectangle 22"/>
          <p:cNvSpPr/>
          <p:nvPr/>
        </p:nvSpPr>
        <p:spPr bwMode="auto">
          <a:xfrm>
            <a:off x="467184" y="3574606"/>
            <a:ext cx="9894082" cy="1356283"/>
          </a:xfrm>
          <a:prstGeom prst="rect">
            <a:avLst/>
          </a:prstGeom>
          <a:solidFill>
            <a:schemeClr val="bg1">
              <a:alpha val="60000"/>
            </a:schemeClr>
          </a:solidFill>
          <a:ln w="25400" cap="flat" cmpd="sng" algn="ctr">
            <a:noFill/>
            <a:prstDash val="solid"/>
            <a:headEnd type="none" w="med" len="med"/>
            <a:tailEnd type="none" w="med" len="med"/>
          </a:ln>
          <a:effectLst/>
        </p:spPr>
        <p:txBody>
          <a:bodyPr vert="horz" wrap="square" lIns="373041" tIns="91427" rIns="91423" bIns="91427" numCol="1" rtlCol="0" anchor="ctr" anchorCtr="0" compatLnSpc="1">
            <a:prstTxWarp prst="textNoShape">
              <a:avLst/>
            </a:prstTxWarp>
          </a:bodyPr>
          <a:lstStyle/>
          <a:p>
            <a:pPr defTabSz="932289"/>
            <a:endParaRPr lang="en-US" dirty="0">
              <a:gradFill>
                <a:gsLst>
                  <a:gs pos="14679">
                    <a:srgbClr val="FFFFFF"/>
                  </a:gs>
                  <a:gs pos="38000">
                    <a:srgbClr val="FFFFFF"/>
                  </a:gs>
                </a:gsLst>
                <a:lin ang="5400000" scaled="1"/>
              </a:gradFill>
            </a:endParaRPr>
          </a:p>
        </p:txBody>
      </p:sp>
      <p:sp>
        <p:nvSpPr>
          <p:cNvPr id="25" name="Rectangle 24"/>
          <p:cNvSpPr/>
          <p:nvPr/>
        </p:nvSpPr>
        <p:spPr>
          <a:xfrm>
            <a:off x="2815339" y="3667822"/>
            <a:ext cx="3077916" cy="1169850"/>
          </a:xfrm>
          <a:prstGeom prst="rect">
            <a:avLst/>
          </a:prstGeom>
        </p:spPr>
        <p:txBody>
          <a:bodyPr wrap="none" lIns="186521" tIns="93260">
            <a:spAutoFit/>
          </a:bodyPr>
          <a:lstStyle/>
          <a:p>
            <a:pPr marL="0" lvl="1" defTabSz="932289">
              <a:lnSpc>
                <a:spcPct val="90000"/>
              </a:lnSpc>
              <a:spcAft>
                <a:spcPts val="340"/>
              </a:spcAft>
              <a:defRPr/>
            </a:pPr>
            <a:r>
              <a:rPr lang="en-US" b="1" dirty="0" smtClean="0">
                <a:gradFill>
                  <a:gsLst>
                    <a:gs pos="14679">
                      <a:srgbClr val="FFFFFF"/>
                    </a:gs>
                    <a:gs pos="38000">
                      <a:srgbClr val="FFFFFF"/>
                    </a:gs>
                  </a:gsLst>
                  <a:lin ang="5400000" scaled="1"/>
                </a:gradFill>
                <a:cs typeface="Segoe UI" panose="020B0502040204020203" pitchFamily="34" charset="0"/>
              </a:rPr>
              <a:t>Device optimized</a:t>
            </a:r>
            <a:endParaRPr lang="en-US" b="1" dirty="0">
              <a:gradFill>
                <a:gsLst>
                  <a:gs pos="14679">
                    <a:srgbClr val="FFFFFF"/>
                  </a:gs>
                  <a:gs pos="38000">
                    <a:srgbClr val="FFFFFF"/>
                  </a:gs>
                </a:gsLst>
                <a:lin ang="5400000" scaled="1"/>
              </a:gradFill>
              <a:cs typeface="Segoe UI" panose="020B0502040204020203" pitchFamily="34" charset="0"/>
            </a:endParaRP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Native compilation</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Small footprint, side-by-side</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Cross-device enabled</a:t>
            </a:r>
          </a:p>
        </p:txBody>
      </p:sp>
      <p:sp>
        <p:nvSpPr>
          <p:cNvPr id="26" name="Rectangle 25"/>
          <p:cNvSpPr/>
          <p:nvPr/>
        </p:nvSpPr>
        <p:spPr>
          <a:xfrm>
            <a:off x="6637051" y="3667822"/>
            <a:ext cx="3077916" cy="1169850"/>
          </a:xfrm>
          <a:prstGeom prst="rect">
            <a:avLst/>
          </a:prstGeom>
        </p:spPr>
        <p:txBody>
          <a:bodyPr wrap="none" lIns="186521" tIns="93260">
            <a:spAutoFit/>
          </a:bodyPr>
          <a:lstStyle/>
          <a:p>
            <a:pPr marL="0" lvl="1" defTabSz="932289">
              <a:lnSpc>
                <a:spcPct val="90000"/>
              </a:lnSpc>
              <a:spcAft>
                <a:spcPts val="340"/>
              </a:spcAft>
              <a:defRPr/>
            </a:pPr>
            <a:r>
              <a:rPr lang="en-US" b="1" dirty="0" smtClean="0">
                <a:gradFill>
                  <a:gsLst>
                    <a:gs pos="14679">
                      <a:srgbClr val="FFFFFF"/>
                    </a:gs>
                    <a:gs pos="38000">
                      <a:srgbClr val="FFFFFF"/>
                    </a:gs>
                  </a:gsLst>
                  <a:lin ang="5400000" scaled="1"/>
                </a:gradFill>
                <a:cs typeface="Segoe UI" panose="020B0502040204020203" pitchFamily="34" charset="0"/>
              </a:rPr>
              <a:t>Cloud optimized</a:t>
            </a:r>
            <a:endParaRPr lang="en-US" b="1" dirty="0">
              <a:gradFill>
                <a:gsLst>
                  <a:gs pos="14679">
                    <a:srgbClr val="FFFFFF"/>
                  </a:gs>
                  <a:gs pos="38000">
                    <a:srgbClr val="FFFFFF"/>
                  </a:gs>
                </a:gsLst>
                <a:lin ang="5400000" scaled="1"/>
              </a:gradFill>
              <a:cs typeface="Segoe UI" panose="020B0502040204020203" pitchFamily="34" charset="0"/>
            </a:endParaRP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High throughput</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Small footprint, side-by-side</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Cross-platform enabled</a:t>
            </a:r>
          </a:p>
        </p:txBody>
      </p:sp>
      <p:sp>
        <p:nvSpPr>
          <p:cNvPr id="20" name="Rectangle 19"/>
          <p:cNvSpPr/>
          <p:nvPr/>
        </p:nvSpPr>
        <p:spPr bwMode="auto">
          <a:xfrm>
            <a:off x="467184" y="2583060"/>
            <a:ext cx="9894081" cy="867675"/>
          </a:xfrm>
          <a:prstGeom prst="rect">
            <a:avLst/>
          </a:prstGeom>
          <a:solidFill>
            <a:schemeClr val="bg1">
              <a:alpha val="60000"/>
            </a:schemeClr>
          </a:solidFill>
          <a:ln w="25400" cap="flat" cmpd="sng" algn="ctr">
            <a:noFill/>
            <a:prstDash val="solid"/>
            <a:headEnd type="none" w="med" len="med"/>
            <a:tailEnd type="none" w="med" len="med"/>
          </a:ln>
          <a:effectLst/>
        </p:spPr>
        <p:txBody>
          <a:bodyPr vert="horz" wrap="square" lIns="373041" tIns="91427" rIns="91423" bIns="91427" numCol="1" rtlCol="0" anchor="ctr" anchorCtr="0" compatLnSpc="1">
            <a:prstTxWarp prst="textNoShape">
              <a:avLst/>
            </a:prstTxWarp>
          </a:bodyPr>
          <a:lstStyle/>
          <a:p>
            <a:pPr defTabSz="932289"/>
            <a:endParaRPr lang="en-US" sz="2000" dirty="0">
              <a:gradFill>
                <a:gsLst>
                  <a:gs pos="14679">
                    <a:srgbClr val="FFFFFF"/>
                  </a:gs>
                  <a:gs pos="38000">
                    <a:srgbClr val="FFFFFF"/>
                  </a:gs>
                </a:gsLst>
                <a:lin ang="5400000" scaled="1"/>
              </a:gradFill>
            </a:endParaRPr>
          </a:p>
        </p:txBody>
      </p:sp>
      <p:sp>
        <p:nvSpPr>
          <p:cNvPr id="22" name="Rectangle 21"/>
          <p:cNvSpPr/>
          <p:nvPr/>
        </p:nvSpPr>
        <p:spPr>
          <a:xfrm>
            <a:off x="2815339" y="2705893"/>
            <a:ext cx="3723615" cy="622008"/>
          </a:xfrm>
          <a:prstGeom prst="rect">
            <a:avLst/>
          </a:prstGeom>
        </p:spPr>
        <p:txBody>
          <a:bodyPr wrap="square" lIns="186521" tIns="93260">
            <a:spAutoFit/>
          </a:bodyPr>
          <a:lstStyle/>
          <a:p>
            <a:pPr marL="0" lvl="1" defTabSz="932289">
              <a:lnSpc>
                <a:spcPct val="90000"/>
              </a:lnSpc>
              <a:spcAft>
                <a:spcPts val="340"/>
              </a:spcAft>
              <a:defRPr/>
            </a:pPr>
            <a:r>
              <a:rPr lang="en-US" sz="1600" dirty="0">
                <a:gradFill>
                  <a:gsLst>
                    <a:gs pos="14679">
                      <a:srgbClr val="FFFFFF"/>
                    </a:gs>
                    <a:gs pos="38000">
                      <a:srgbClr val="FFFFFF"/>
                    </a:gs>
                  </a:gsLst>
                  <a:lin ang="5400000" scaled="1"/>
                </a:gradFill>
                <a:cs typeface="Segoe UI" panose="020B0502040204020203" pitchFamily="34" charset="0"/>
              </a:rPr>
              <a:t>Windows Store, WPF, Windows Forms, </a:t>
            </a:r>
          </a:p>
          <a:p>
            <a:pPr marL="0" lvl="1" defTabSz="932289">
              <a:lnSpc>
                <a:spcPct val="90000"/>
              </a:lnSpc>
              <a:spcAft>
                <a:spcPts val="340"/>
              </a:spcAft>
              <a:defRPr/>
            </a:pPr>
            <a:r>
              <a:rPr lang="en-US" sz="1600" dirty="0">
                <a:gradFill>
                  <a:gsLst>
                    <a:gs pos="14679">
                      <a:srgbClr val="FFFFFF"/>
                    </a:gs>
                    <a:gs pos="38000">
                      <a:srgbClr val="FFFFFF"/>
                    </a:gs>
                  </a:gsLst>
                  <a:lin ang="5400000" scaled="1"/>
                </a:gradFill>
                <a:cs typeface="Segoe UI" panose="020B0502040204020203" pitchFamily="34" charset="0"/>
              </a:rPr>
              <a:t>Console apps and related libraries.</a:t>
            </a:r>
          </a:p>
        </p:txBody>
      </p:sp>
      <p:sp>
        <p:nvSpPr>
          <p:cNvPr id="27" name="Rectangle 26"/>
          <p:cNvSpPr/>
          <p:nvPr/>
        </p:nvSpPr>
        <p:spPr>
          <a:xfrm>
            <a:off x="6637051" y="2595094"/>
            <a:ext cx="3724214" cy="843607"/>
          </a:xfrm>
          <a:prstGeom prst="rect">
            <a:avLst/>
          </a:prstGeom>
        </p:spPr>
        <p:txBody>
          <a:bodyPr wrap="square" lIns="186521" tIns="93260">
            <a:spAutoFit/>
          </a:bodyPr>
          <a:lstStyle/>
          <a:p>
            <a:pPr marL="0" lvl="1" defTabSz="932289">
              <a:lnSpc>
                <a:spcPct val="90000"/>
              </a:lnSpc>
              <a:spcAft>
                <a:spcPts val="340"/>
              </a:spcAft>
              <a:defRPr/>
            </a:pPr>
            <a:r>
              <a:rPr lang="en-US" sz="1600" dirty="0" smtClean="0">
                <a:gradFill>
                  <a:gsLst>
                    <a:gs pos="14679">
                      <a:srgbClr val="FFFFFF"/>
                    </a:gs>
                    <a:gs pos="38000">
                      <a:srgbClr val="FFFFFF"/>
                    </a:gs>
                  </a:gsLst>
                  <a:lin ang="5400000" scaled="1"/>
                </a:gradFill>
                <a:cs typeface="Segoe UI" panose="020B0502040204020203" pitchFamily="34" charset="0"/>
              </a:rPr>
              <a:t>ASP.NET vNext: </a:t>
            </a:r>
            <a:r>
              <a:rPr lang="en-US" sz="1600" dirty="0">
                <a:gradFill>
                  <a:gsLst>
                    <a:gs pos="14679">
                      <a:srgbClr val="FFFFFF"/>
                    </a:gs>
                    <a:gs pos="38000">
                      <a:srgbClr val="FFFFFF"/>
                    </a:gs>
                  </a:gsLst>
                  <a:lin ang="5400000" scaled="1"/>
                </a:gradFill>
                <a:cs typeface="Segoe UI" panose="020B0502040204020203" pitchFamily="34" charset="0"/>
              </a:rPr>
              <a:t>Web Forms, MVC, </a:t>
            </a:r>
            <a:r>
              <a:rPr lang="en-US" sz="1600" dirty="0" smtClean="0">
                <a:gradFill>
                  <a:gsLst>
                    <a:gs pos="14679">
                      <a:srgbClr val="FFFFFF"/>
                    </a:gs>
                    <a:gs pos="38000">
                      <a:srgbClr val="FFFFFF"/>
                    </a:gs>
                  </a:gsLst>
                  <a:lin ang="5400000" scaled="1"/>
                </a:gradFill>
                <a:cs typeface="Segoe UI" panose="020B0502040204020203" pitchFamily="34" charset="0"/>
              </a:rPr>
              <a:t>Web </a:t>
            </a:r>
            <a:r>
              <a:rPr lang="en-US" sz="1600" dirty="0">
                <a:gradFill>
                  <a:gsLst>
                    <a:gs pos="14679">
                      <a:srgbClr val="FFFFFF"/>
                    </a:gs>
                    <a:gs pos="38000">
                      <a:srgbClr val="FFFFFF"/>
                    </a:gs>
                  </a:gsLst>
                  <a:lin ang="5400000" scaled="1"/>
                </a:gradFill>
                <a:cs typeface="Segoe UI" panose="020B0502040204020203" pitchFamily="34" charset="0"/>
              </a:rPr>
              <a:t>Pages, </a:t>
            </a:r>
            <a:r>
              <a:rPr lang="en-US" sz="1600" dirty="0" smtClean="0">
                <a:gradFill>
                  <a:gsLst>
                    <a:gs pos="14679">
                      <a:srgbClr val="FFFFFF"/>
                    </a:gs>
                    <a:gs pos="38000">
                      <a:srgbClr val="FFFFFF"/>
                    </a:gs>
                  </a:gsLst>
                  <a:lin ang="5400000" scaled="1"/>
                </a:gradFill>
                <a:cs typeface="Segoe UI" panose="020B0502040204020203" pitchFamily="34" charset="0"/>
              </a:rPr>
              <a:t>Web </a:t>
            </a:r>
            <a:r>
              <a:rPr lang="en-US" sz="1600" dirty="0">
                <a:gradFill>
                  <a:gsLst>
                    <a:gs pos="14679">
                      <a:srgbClr val="FFFFFF"/>
                    </a:gs>
                    <a:gs pos="38000">
                      <a:srgbClr val="FFFFFF"/>
                    </a:gs>
                  </a:gsLst>
                  <a:lin ang="5400000" scaled="1"/>
                </a:gradFill>
                <a:cs typeface="Segoe UI" panose="020B0502040204020203" pitchFamily="34" charset="0"/>
              </a:rPr>
              <a:t>API, SignalR</a:t>
            </a:r>
          </a:p>
          <a:p>
            <a:pPr marL="0" lvl="1" defTabSz="932289">
              <a:lnSpc>
                <a:spcPct val="90000"/>
              </a:lnSpc>
              <a:spcAft>
                <a:spcPts val="340"/>
              </a:spcAft>
              <a:defRPr/>
            </a:pPr>
            <a:r>
              <a:rPr lang="en-US" sz="1600" dirty="0">
                <a:gradFill>
                  <a:gsLst>
                    <a:gs pos="14679">
                      <a:srgbClr val="FFFFFF"/>
                    </a:gs>
                    <a:gs pos="38000">
                      <a:srgbClr val="FFFFFF"/>
                    </a:gs>
                  </a:gsLst>
                  <a:lin ang="5400000" scaled="1"/>
                </a:gradFill>
                <a:cs typeface="Segoe UI" panose="020B0502040204020203" pitchFamily="34" charset="0"/>
              </a:rPr>
              <a:t>WCF</a:t>
            </a:r>
          </a:p>
        </p:txBody>
      </p:sp>
      <p:grpSp>
        <p:nvGrpSpPr>
          <p:cNvPr id="49" name="Group 48"/>
          <p:cNvGrpSpPr/>
          <p:nvPr/>
        </p:nvGrpSpPr>
        <p:grpSpPr>
          <a:xfrm>
            <a:off x="3017422" y="1690125"/>
            <a:ext cx="2781148" cy="769064"/>
            <a:chOff x="3017422" y="1690125"/>
            <a:chExt cx="2781148" cy="769064"/>
          </a:xfrm>
        </p:grpSpPr>
        <p:grpSp>
          <p:nvGrpSpPr>
            <p:cNvPr id="48" name="Group 47"/>
            <p:cNvGrpSpPr/>
            <p:nvPr/>
          </p:nvGrpSpPr>
          <p:grpSpPr>
            <a:xfrm>
              <a:off x="3017422" y="1690125"/>
              <a:ext cx="749787" cy="769064"/>
              <a:chOff x="3017422" y="1690125"/>
              <a:chExt cx="749787" cy="769064"/>
            </a:xfrm>
          </p:grpSpPr>
          <p:grpSp>
            <p:nvGrpSpPr>
              <p:cNvPr id="50" name="Group 49"/>
              <p:cNvGrpSpPr>
                <a:grpSpLocks noChangeAspect="1"/>
              </p:cNvGrpSpPr>
              <p:nvPr/>
            </p:nvGrpSpPr>
            <p:grpSpPr>
              <a:xfrm>
                <a:off x="3189749" y="1829689"/>
                <a:ext cx="405135" cy="489938"/>
                <a:chOff x="5629324" y="1943735"/>
                <a:chExt cx="361650" cy="424795"/>
              </a:xfrm>
              <a:solidFill>
                <a:schemeClr val="tx1"/>
              </a:solidFill>
            </p:grpSpPr>
            <p:sp>
              <p:nvSpPr>
                <p:cNvPr id="11" name="Freeform 626"/>
                <p:cNvSpPr>
                  <a:spLocks noChangeAspect="1" noEditPoints="1"/>
                </p:cNvSpPr>
                <p:nvPr/>
              </p:nvSpPr>
              <p:spPr bwMode="auto">
                <a:xfrm>
                  <a:off x="5629324" y="2131516"/>
                  <a:ext cx="361650" cy="237014"/>
                </a:xfrm>
                <a:custGeom>
                  <a:avLst/>
                  <a:gdLst>
                    <a:gd name="T0" fmla="*/ 340 w 400"/>
                    <a:gd name="T1" fmla="*/ 0 h 214"/>
                    <a:gd name="T2" fmla="*/ 61 w 400"/>
                    <a:gd name="T3" fmla="*/ 0 h 214"/>
                    <a:gd name="T4" fmla="*/ 51 w 400"/>
                    <a:gd name="T5" fmla="*/ 10 h 214"/>
                    <a:gd name="T6" fmla="*/ 51 w 400"/>
                    <a:gd name="T7" fmla="*/ 181 h 214"/>
                    <a:gd name="T8" fmla="*/ 61 w 400"/>
                    <a:gd name="T9" fmla="*/ 191 h 214"/>
                    <a:gd name="T10" fmla="*/ 340 w 400"/>
                    <a:gd name="T11" fmla="*/ 191 h 214"/>
                    <a:gd name="T12" fmla="*/ 350 w 400"/>
                    <a:gd name="T13" fmla="*/ 181 h 214"/>
                    <a:gd name="T14" fmla="*/ 350 w 400"/>
                    <a:gd name="T15" fmla="*/ 10 h 214"/>
                    <a:gd name="T16" fmla="*/ 340 w 400"/>
                    <a:gd name="T17" fmla="*/ 0 h 214"/>
                    <a:gd name="T18" fmla="*/ 337 w 400"/>
                    <a:gd name="T19" fmla="*/ 179 h 214"/>
                    <a:gd name="T20" fmla="*/ 64 w 400"/>
                    <a:gd name="T21" fmla="*/ 179 h 214"/>
                    <a:gd name="T22" fmla="*/ 64 w 400"/>
                    <a:gd name="T23" fmla="*/ 11 h 214"/>
                    <a:gd name="T24" fmla="*/ 337 w 400"/>
                    <a:gd name="T25" fmla="*/ 11 h 214"/>
                    <a:gd name="T26" fmla="*/ 337 w 400"/>
                    <a:gd name="T27" fmla="*/ 179 h 214"/>
                    <a:gd name="T28" fmla="*/ 228 w 400"/>
                    <a:gd name="T29" fmla="*/ 198 h 214"/>
                    <a:gd name="T30" fmla="*/ 228 w 400"/>
                    <a:gd name="T31" fmla="*/ 200 h 214"/>
                    <a:gd name="T32" fmla="*/ 224 w 400"/>
                    <a:gd name="T33" fmla="*/ 203 h 214"/>
                    <a:gd name="T34" fmla="*/ 177 w 400"/>
                    <a:gd name="T35" fmla="*/ 203 h 214"/>
                    <a:gd name="T36" fmla="*/ 173 w 400"/>
                    <a:gd name="T37" fmla="*/ 200 h 214"/>
                    <a:gd name="T38" fmla="*/ 173 w 400"/>
                    <a:gd name="T39" fmla="*/ 198 h 214"/>
                    <a:gd name="T40" fmla="*/ 0 w 400"/>
                    <a:gd name="T41" fmla="*/ 198 h 214"/>
                    <a:gd name="T42" fmla="*/ 0 w 400"/>
                    <a:gd name="T43" fmla="*/ 208 h 214"/>
                    <a:gd name="T44" fmla="*/ 13 w 400"/>
                    <a:gd name="T45" fmla="*/ 214 h 214"/>
                    <a:gd name="T46" fmla="*/ 13 w 400"/>
                    <a:gd name="T47" fmla="*/ 214 h 214"/>
                    <a:gd name="T48" fmla="*/ 387 w 400"/>
                    <a:gd name="T49" fmla="*/ 214 h 214"/>
                    <a:gd name="T50" fmla="*/ 387 w 400"/>
                    <a:gd name="T51" fmla="*/ 214 h 214"/>
                    <a:gd name="T52" fmla="*/ 400 w 400"/>
                    <a:gd name="T53" fmla="*/ 208 h 214"/>
                    <a:gd name="T54" fmla="*/ 400 w 400"/>
                    <a:gd name="T55" fmla="*/ 198 h 214"/>
                    <a:gd name="T56" fmla="*/ 228 w 400"/>
                    <a:gd name="T57" fmla="*/ 19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214">
                      <a:moveTo>
                        <a:pt x="340" y="0"/>
                      </a:moveTo>
                      <a:cubicBezTo>
                        <a:pt x="61" y="0"/>
                        <a:pt x="61" y="0"/>
                        <a:pt x="61" y="0"/>
                      </a:cubicBezTo>
                      <a:cubicBezTo>
                        <a:pt x="56" y="0"/>
                        <a:pt x="51" y="4"/>
                        <a:pt x="51" y="10"/>
                      </a:cubicBezTo>
                      <a:cubicBezTo>
                        <a:pt x="51" y="181"/>
                        <a:pt x="51" y="181"/>
                        <a:pt x="51" y="181"/>
                      </a:cubicBezTo>
                      <a:cubicBezTo>
                        <a:pt x="51" y="187"/>
                        <a:pt x="56" y="191"/>
                        <a:pt x="61" y="191"/>
                      </a:cubicBezTo>
                      <a:cubicBezTo>
                        <a:pt x="340" y="191"/>
                        <a:pt x="340" y="191"/>
                        <a:pt x="340" y="191"/>
                      </a:cubicBezTo>
                      <a:cubicBezTo>
                        <a:pt x="346" y="191"/>
                        <a:pt x="350" y="187"/>
                        <a:pt x="350" y="181"/>
                      </a:cubicBezTo>
                      <a:cubicBezTo>
                        <a:pt x="350" y="10"/>
                        <a:pt x="350" y="10"/>
                        <a:pt x="350" y="10"/>
                      </a:cubicBezTo>
                      <a:cubicBezTo>
                        <a:pt x="350" y="4"/>
                        <a:pt x="346" y="0"/>
                        <a:pt x="340" y="0"/>
                      </a:cubicBezTo>
                      <a:close/>
                      <a:moveTo>
                        <a:pt x="337" y="179"/>
                      </a:moveTo>
                      <a:cubicBezTo>
                        <a:pt x="64" y="179"/>
                        <a:pt x="64" y="179"/>
                        <a:pt x="64" y="179"/>
                      </a:cubicBezTo>
                      <a:cubicBezTo>
                        <a:pt x="64" y="11"/>
                        <a:pt x="64" y="11"/>
                        <a:pt x="64" y="11"/>
                      </a:cubicBezTo>
                      <a:cubicBezTo>
                        <a:pt x="337" y="11"/>
                        <a:pt x="337" y="11"/>
                        <a:pt x="337" y="11"/>
                      </a:cubicBezTo>
                      <a:cubicBezTo>
                        <a:pt x="337" y="179"/>
                        <a:pt x="337" y="179"/>
                        <a:pt x="337" y="179"/>
                      </a:cubicBezTo>
                      <a:close/>
                      <a:moveTo>
                        <a:pt x="228" y="198"/>
                      </a:moveTo>
                      <a:cubicBezTo>
                        <a:pt x="228" y="200"/>
                        <a:pt x="228" y="200"/>
                        <a:pt x="228" y="200"/>
                      </a:cubicBezTo>
                      <a:cubicBezTo>
                        <a:pt x="228" y="202"/>
                        <a:pt x="226" y="203"/>
                        <a:pt x="224" y="203"/>
                      </a:cubicBezTo>
                      <a:cubicBezTo>
                        <a:pt x="177" y="203"/>
                        <a:pt x="177" y="203"/>
                        <a:pt x="177" y="203"/>
                      </a:cubicBezTo>
                      <a:cubicBezTo>
                        <a:pt x="175" y="203"/>
                        <a:pt x="173" y="202"/>
                        <a:pt x="173" y="200"/>
                      </a:cubicBezTo>
                      <a:cubicBezTo>
                        <a:pt x="173" y="198"/>
                        <a:pt x="173" y="198"/>
                        <a:pt x="173" y="198"/>
                      </a:cubicBezTo>
                      <a:cubicBezTo>
                        <a:pt x="0" y="198"/>
                        <a:pt x="0" y="198"/>
                        <a:pt x="0" y="198"/>
                      </a:cubicBezTo>
                      <a:cubicBezTo>
                        <a:pt x="0" y="208"/>
                        <a:pt x="0" y="208"/>
                        <a:pt x="0" y="208"/>
                      </a:cubicBezTo>
                      <a:cubicBezTo>
                        <a:pt x="0" y="208"/>
                        <a:pt x="9" y="214"/>
                        <a:pt x="13" y="214"/>
                      </a:cubicBezTo>
                      <a:cubicBezTo>
                        <a:pt x="13" y="214"/>
                        <a:pt x="13" y="214"/>
                        <a:pt x="13" y="214"/>
                      </a:cubicBezTo>
                      <a:cubicBezTo>
                        <a:pt x="387" y="214"/>
                        <a:pt x="387" y="214"/>
                        <a:pt x="387" y="214"/>
                      </a:cubicBezTo>
                      <a:cubicBezTo>
                        <a:pt x="387" y="214"/>
                        <a:pt x="387" y="214"/>
                        <a:pt x="387" y="214"/>
                      </a:cubicBezTo>
                      <a:cubicBezTo>
                        <a:pt x="391" y="214"/>
                        <a:pt x="400" y="208"/>
                        <a:pt x="400" y="208"/>
                      </a:cubicBezTo>
                      <a:cubicBezTo>
                        <a:pt x="400" y="198"/>
                        <a:pt x="400" y="198"/>
                        <a:pt x="400" y="198"/>
                      </a:cubicBezTo>
                      <a:lnTo>
                        <a:pt x="228" y="198"/>
                      </a:lnTo>
                      <a:close/>
                    </a:path>
                  </a:pathLst>
                </a:custGeom>
                <a:grpFill/>
                <a:ln>
                  <a:noFill/>
                </a:ln>
                <a:extLst/>
              </p:spPr>
              <p:txBody>
                <a:bodyPr vert="horz" wrap="square" lIns="93260" tIns="46630" rIns="93260" bIns="46630" numCol="1" anchor="t" anchorCtr="0" compatLnSpc="1">
                  <a:prstTxWarp prst="textNoShape">
                    <a:avLst/>
                  </a:prstTxWarp>
                </a:bodyPr>
                <a:lstStyle/>
                <a:p>
                  <a:pPr defTabSz="932559">
                    <a:defRPr/>
                  </a:pPr>
                  <a:endParaRPr lang="en-US" sz="1122" kern="0">
                    <a:gradFill>
                      <a:gsLst>
                        <a:gs pos="14679">
                          <a:srgbClr val="FFFFFF"/>
                        </a:gs>
                        <a:gs pos="38000">
                          <a:srgbClr val="FFFFFF"/>
                        </a:gs>
                      </a:gsLst>
                      <a:lin ang="5400000" scaled="1"/>
                    </a:gradFill>
                  </a:endParaRPr>
                </a:p>
              </p:txBody>
            </p:sp>
            <p:sp>
              <p:nvSpPr>
                <p:cNvPr id="12" name="Rounded Rectangle 6"/>
                <p:cNvSpPr>
                  <a:spLocks noChangeAspect="1"/>
                </p:cNvSpPr>
                <p:nvPr/>
              </p:nvSpPr>
              <p:spPr bwMode="black">
                <a:xfrm rot="16200000">
                  <a:off x="5800120" y="1903594"/>
                  <a:ext cx="143147" cy="227679"/>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grp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1970" rIns="83940" bIns="41970" numCol="1" rtlCol="0" anchor="ctr" anchorCtr="0" compatLnSpc="1">
                  <a:prstTxWarp prst="textNoShape">
                    <a:avLst/>
                  </a:prstTxWarp>
                </a:bodyPr>
                <a:lstStyle/>
                <a:p>
                  <a:pPr algn="ctr" defTabSz="755481"/>
                  <a:endParaRPr lang="en-US" sz="1836" spc="-124" dirty="0">
                    <a:gradFill>
                      <a:gsLst>
                        <a:gs pos="14679">
                          <a:srgbClr val="FFFFFF"/>
                        </a:gs>
                        <a:gs pos="38000">
                          <a:srgbClr val="FFFFFF"/>
                        </a:gs>
                      </a:gsLst>
                      <a:lin ang="5400000" scaled="1"/>
                    </a:gradFill>
                  </a:endParaRPr>
                </a:p>
              </p:txBody>
            </p:sp>
            <p:sp>
              <p:nvSpPr>
                <p:cNvPr id="13" name="Freeform 138"/>
                <p:cNvSpPr>
                  <a:spLocks noChangeAspect="1" noEditPoints="1"/>
                </p:cNvSpPr>
                <p:nvPr/>
              </p:nvSpPr>
              <p:spPr bwMode="auto">
                <a:xfrm>
                  <a:off x="5654435" y="1943735"/>
                  <a:ext cx="74991" cy="145272"/>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grpFill/>
                <a:ln>
                  <a:noFill/>
                </a:ln>
              </p:spPr>
              <p:txBody>
                <a:bodyPr vert="horz" wrap="square" lIns="93260" tIns="46630" rIns="93260" bIns="46630" numCol="1" anchor="t" anchorCtr="0" compatLnSpc="1">
                  <a:prstTxWarp prst="textNoShape">
                    <a:avLst/>
                  </a:prstTxWarp>
                </a:bodyPr>
                <a:lstStyle/>
                <a:p>
                  <a:pPr defTabSz="932559"/>
                  <a:endParaRPr lang="en-US" sz="1836">
                    <a:gradFill>
                      <a:gsLst>
                        <a:gs pos="14679">
                          <a:srgbClr val="FFFFFF"/>
                        </a:gs>
                        <a:gs pos="38000">
                          <a:srgbClr val="FFFFFF"/>
                        </a:gs>
                      </a:gsLst>
                      <a:lin ang="5400000" scaled="1"/>
                    </a:gradFill>
                  </a:endParaRPr>
                </a:p>
              </p:txBody>
            </p:sp>
          </p:grpSp>
          <p:sp>
            <p:nvSpPr>
              <p:cNvPr id="45" name="Oval 44"/>
              <p:cNvSpPr/>
              <p:nvPr/>
            </p:nvSpPr>
            <p:spPr bwMode="auto">
              <a:xfrm>
                <a:off x="3017422" y="1690125"/>
                <a:ext cx="749787" cy="769064"/>
              </a:xfrm>
              <a:prstGeom prst="ellipse">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14679">
                        <a:srgbClr val="FFFFFF"/>
                      </a:gs>
                      <a:gs pos="38000">
                        <a:srgbClr val="FFFFFF"/>
                      </a:gs>
                    </a:gsLst>
                    <a:lin ang="5400000" scaled="1"/>
                  </a:gradFill>
                </a:endParaRPr>
              </a:p>
            </p:txBody>
          </p:sp>
        </p:grpSp>
        <p:sp>
          <p:nvSpPr>
            <p:cNvPr id="7" name="Rectangle 6"/>
            <p:cNvSpPr/>
            <p:nvPr/>
          </p:nvSpPr>
          <p:spPr>
            <a:xfrm>
              <a:off x="3946781" y="1754842"/>
              <a:ext cx="1851789" cy="523220"/>
            </a:xfrm>
            <a:prstGeom prst="rect">
              <a:avLst/>
            </a:prstGeom>
          </p:spPr>
          <p:txBody>
            <a:bodyPr wrap="none">
              <a:spAutoFit/>
            </a:bodyPr>
            <a:lstStyle/>
            <a:p>
              <a:pPr defTabSz="932289"/>
              <a:r>
                <a:rPr lang="en-US" sz="2700" dirty="0">
                  <a:gradFill>
                    <a:gsLst>
                      <a:gs pos="14679">
                        <a:srgbClr val="FFFFFF"/>
                      </a:gs>
                      <a:gs pos="38000">
                        <a:srgbClr val="FFFFFF"/>
                      </a:gs>
                    </a:gsLst>
                    <a:lin ang="5400000" scaled="1"/>
                  </a:gradFill>
                  <a:latin typeface="Segoe UI Light"/>
                </a:rPr>
                <a:t>Client apps</a:t>
              </a:r>
            </a:p>
          </p:txBody>
        </p:sp>
      </p:grpSp>
      <p:sp>
        <p:nvSpPr>
          <p:cNvPr id="28" name="Rectangle 27"/>
          <p:cNvSpPr/>
          <p:nvPr/>
        </p:nvSpPr>
        <p:spPr bwMode="auto">
          <a:xfrm>
            <a:off x="2815339" y="5200678"/>
            <a:ext cx="7545926" cy="1268384"/>
          </a:xfrm>
          <a:prstGeom prst="rect">
            <a:avLst/>
          </a:prstGeom>
          <a:solidFill>
            <a:srgbClr val="68217A"/>
          </a:solidFill>
          <a:ln w="25400" cap="flat" cmpd="sng" algn="ctr">
            <a:noFill/>
            <a:prstDash val="solid"/>
            <a:headEnd type="none" w="med" len="med"/>
            <a:tailEnd type="none" w="med" len="med"/>
          </a:ln>
          <a:effectLst/>
        </p:spPr>
        <p:txBody>
          <a:bodyPr vert="horz" wrap="square" lIns="746083" tIns="45690" rIns="91374" bIns="73099" numCol="1" rtlCol="0" anchor="t" anchorCtr="0" compatLnSpc="1">
            <a:prstTxWarp prst="textNoShape">
              <a:avLst/>
            </a:prstTxWarp>
          </a:bodyPr>
          <a:lstStyle/>
          <a:p>
            <a:pPr defTabSz="932289"/>
            <a:endParaRPr lang="en-US" sz="2448" dirty="0">
              <a:gradFill>
                <a:gsLst>
                  <a:gs pos="14679">
                    <a:srgbClr val="FFFFFF"/>
                  </a:gs>
                  <a:gs pos="38000">
                    <a:srgbClr val="FFFFFF"/>
                  </a:gs>
                </a:gsLst>
                <a:lin ang="5400000" scaled="1"/>
              </a:gradFill>
              <a:latin typeface="Segoe UI Light"/>
            </a:endParaRPr>
          </a:p>
        </p:txBody>
      </p:sp>
      <p:grpSp>
        <p:nvGrpSpPr>
          <p:cNvPr id="54" name="Group 53"/>
          <p:cNvGrpSpPr/>
          <p:nvPr/>
        </p:nvGrpSpPr>
        <p:grpSpPr>
          <a:xfrm>
            <a:off x="3631207" y="5667863"/>
            <a:ext cx="1944568" cy="724999"/>
            <a:chOff x="3631207" y="5667863"/>
            <a:chExt cx="1944568" cy="724999"/>
          </a:xfrm>
        </p:grpSpPr>
        <p:sp>
          <p:nvSpPr>
            <p:cNvPr id="37" name="Rectangle 36"/>
            <p:cNvSpPr/>
            <p:nvPr/>
          </p:nvSpPr>
          <p:spPr>
            <a:xfrm>
              <a:off x="3631207" y="5913636"/>
              <a:ext cx="1944568" cy="479226"/>
            </a:xfrm>
            <a:prstGeom prst="rect">
              <a:avLst/>
            </a:prstGeom>
          </p:spPr>
          <p:txBody>
            <a:bodyPr wrap="none">
              <a:spAutoFit/>
            </a:bodyPr>
            <a:lstStyle/>
            <a:p>
              <a:pPr marL="0" lvl="1" defTabSz="932289">
                <a:lnSpc>
                  <a:spcPct val="90000"/>
                </a:lnSpc>
                <a:spcAft>
                  <a:spcPts val="340"/>
                </a:spcAft>
                <a:defRPr/>
              </a:pPr>
              <a:r>
                <a:rPr lang="en-US" sz="1224" dirty="0">
                  <a:solidFill>
                    <a:srgbClr val="FFFFFF"/>
                  </a:solidFill>
                  <a:latin typeface="Segoe UI Light"/>
                </a:rPr>
                <a:t>Next gen JIT </a:t>
              </a:r>
              <a:r>
                <a:rPr lang="en-US" sz="1071" dirty="0">
                  <a:solidFill>
                    <a:srgbClr val="FFFFFF"/>
                  </a:solidFill>
                  <a:latin typeface="Segoe UI Light"/>
                </a:rPr>
                <a:t>(“RyuJIT”)</a:t>
              </a:r>
            </a:p>
            <a:p>
              <a:pPr marL="0" lvl="1" defTabSz="932289">
                <a:lnSpc>
                  <a:spcPct val="90000"/>
                </a:lnSpc>
                <a:spcAft>
                  <a:spcPts val="340"/>
                </a:spcAft>
                <a:defRPr/>
              </a:pPr>
              <a:r>
                <a:rPr lang="en-US" sz="1224" dirty="0">
                  <a:solidFill>
                    <a:srgbClr val="FFFFFF"/>
                  </a:solidFill>
                  <a:latin typeface="Segoe UI Light"/>
                </a:rPr>
                <a:t>SIMD (Data Parallelization)</a:t>
              </a:r>
            </a:p>
          </p:txBody>
        </p:sp>
        <p:sp>
          <p:nvSpPr>
            <p:cNvPr id="38" name="Rectangle 37"/>
            <p:cNvSpPr/>
            <p:nvPr/>
          </p:nvSpPr>
          <p:spPr>
            <a:xfrm>
              <a:off x="3631207" y="5667863"/>
              <a:ext cx="1033054" cy="324695"/>
            </a:xfrm>
            <a:prstGeom prst="rect">
              <a:avLst/>
            </a:prstGeom>
          </p:spPr>
          <p:txBody>
            <a:bodyPr wrap="square">
              <a:spAutoFit/>
            </a:bodyPr>
            <a:lstStyle/>
            <a:p>
              <a:pPr marL="0" lvl="1" defTabSz="932289">
                <a:lnSpc>
                  <a:spcPct val="90000"/>
                </a:lnSpc>
                <a:spcAft>
                  <a:spcPts val="340"/>
                </a:spcAft>
                <a:defRPr/>
              </a:pPr>
              <a:r>
                <a:rPr lang="en-US" sz="1632" b="1" dirty="0">
                  <a:solidFill>
                    <a:srgbClr val="FFFFFF"/>
                  </a:solidFill>
                </a:rPr>
                <a:t>Runtime</a:t>
              </a:r>
            </a:p>
          </p:txBody>
        </p:sp>
      </p:grpSp>
      <p:grpSp>
        <p:nvGrpSpPr>
          <p:cNvPr id="53" name="Group 52"/>
          <p:cNvGrpSpPr/>
          <p:nvPr/>
        </p:nvGrpSpPr>
        <p:grpSpPr>
          <a:xfrm>
            <a:off x="5954092" y="5667863"/>
            <a:ext cx="2354146" cy="724999"/>
            <a:chOff x="5954092" y="5667863"/>
            <a:chExt cx="2354146" cy="724999"/>
          </a:xfrm>
        </p:grpSpPr>
        <p:sp>
          <p:nvSpPr>
            <p:cNvPr id="39" name="Rectangle 38"/>
            <p:cNvSpPr/>
            <p:nvPr/>
          </p:nvSpPr>
          <p:spPr>
            <a:xfrm>
              <a:off x="5954092" y="5667863"/>
              <a:ext cx="1164581" cy="318357"/>
            </a:xfrm>
            <a:prstGeom prst="rect">
              <a:avLst/>
            </a:prstGeom>
          </p:spPr>
          <p:txBody>
            <a:bodyPr wrap="square">
              <a:spAutoFit/>
            </a:bodyPr>
            <a:lstStyle/>
            <a:p>
              <a:pPr marL="0" lvl="1" defTabSz="932289">
                <a:lnSpc>
                  <a:spcPct val="90000"/>
                </a:lnSpc>
                <a:spcAft>
                  <a:spcPts val="340"/>
                </a:spcAft>
                <a:defRPr/>
              </a:pPr>
              <a:r>
                <a:rPr lang="en-US" sz="1632" b="1" dirty="0">
                  <a:solidFill>
                    <a:srgbClr val="FFFFFF"/>
                  </a:solidFill>
                </a:rPr>
                <a:t>Compilers</a:t>
              </a:r>
            </a:p>
          </p:txBody>
        </p:sp>
        <p:sp>
          <p:nvSpPr>
            <p:cNvPr id="43" name="Rectangle 42"/>
            <p:cNvSpPr/>
            <p:nvPr/>
          </p:nvSpPr>
          <p:spPr>
            <a:xfrm>
              <a:off x="5954092" y="5913636"/>
              <a:ext cx="2354146" cy="479226"/>
            </a:xfrm>
            <a:prstGeom prst="rect">
              <a:avLst/>
            </a:prstGeom>
          </p:spPr>
          <p:txBody>
            <a:bodyPr wrap="none">
              <a:spAutoFit/>
            </a:bodyPr>
            <a:lstStyle/>
            <a:p>
              <a:pPr marL="0" lvl="1" defTabSz="932289">
                <a:lnSpc>
                  <a:spcPct val="90000"/>
                </a:lnSpc>
                <a:spcAft>
                  <a:spcPts val="340"/>
                </a:spcAft>
              </a:pPr>
              <a:r>
                <a:rPr lang="en-US" sz="1224" dirty="0">
                  <a:solidFill>
                    <a:srgbClr val="FFFFFF"/>
                  </a:solidFill>
                  <a:latin typeface="Segoe UI Light"/>
                </a:rPr>
                <a:t>.NET Compiler Platform </a:t>
              </a:r>
              <a:r>
                <a:rPr lang="en-US" sz="1071" dirty="0">
                  <a:solidFill>
                    <a:srgbClr val="FFFFFF"/>
                  </a:solidFill>
                  <a:latin typeface="Segoe UI Light"/>
                </a:rPr>
                <a:t>(“Roslyn”)</a:t>
              </a:r>
            </a:p>
            <a:p>
              <a:pPr marL="0" lvl="1" defTabSz="932289">
                <a:lnSpc>
                  <a:spcPct val="90000"/>
                </a:lnSpc>
                <a:spcAft>
                  <a:spcPts val="340"/>
                </a:spcAft>
              </a:pPr>
              <a:r>
                <a:rPr lang="en-US" sz="1224" dirty="0">
                  <a:solidFill>
                    <a:srgbClr val="FFFFFF"/>
                  </a:solidFill>
                  <a:latin typeface="Segoe UI Light"/>
                </a:rPr>
                <a:t>Languages innovation</a:t>
              </a:r>
            </a:p>
          </p:txBody>
        </p:sp>
      </p:grpSp>
      <p:grpSp>
        <p:nvGrpSpPr>
          <p:cNvPr id="52" name="Group 51"/>
          <p:cNvGrpSpPr/>
          <p:nvPr/>
        </p:nvGrpSpPr>
        <p:grpSpPr>
          <a:xfrm>
            <a:off x="8627482" y="5667863"/>
            <a:ext cx="1334417" cy="724999"/>
            <a:chOff x="8627482" y="5667863"/>
            <a:chExt cx="1334417" cy="724999"/>
          </a:xfrm>
        </p:grpSpPr>
        <p:sp>
          <p:nvSpPr>
            <p:cNvPr id="44" name="Rectangle 43"/>
            <p:cNvSpPr/>
            <p:nvPr/>
          </p:nvSpPr>
          <p:spPr>
            <a:xfrm>
              <a:off x="8627482" y="5913636"/>
              <a:ext cx="1334417" cy="479226"/>
            </a:xfrm>
            <a:prstGeom prst="rect">
              <a:avLst/>
            </a:prstGeom>
          </p:spPr>
          <p:txBody>
            <a:bodyPr wrap="none">
              <a:spAutoFit/>
            </a:bodyPr>
            <a:lstStyle/>
            <a:p>
              <a:pPr marL="0" lvl="1" defTabSz="932289">
                <a:lnSpc>
                  <a:spcPct val="90000"/>
                </a:lnSpc>
                <a:spcAft>
                  <a:spcPts val="340"/>
                </a:spcAft>
                <a:defRPr/>
              </a:pPr>
              <a:r>
                <a:rPr lang="en-US" sz="1224" dirty="0">
                  <a:solidFill>
                    <a:srgbClr val="FFFFFF"/>
                  </a:solidFill>
                  <a:latin typeface="Segoe UI Light"/>
                </a:rPr>
                <a:t>BCL and PCL</a:t>
              </a:r>
            </a:p>
            <a:p>
              <a:pPr marL="0" lvl="1" defTabSz="932289">
                <a:lnSpc>
                  <a:spcPct val="90000"/>
                </a:lnSpc>
                <a:spcAft>
                  <a:spcPts val="340"/>
                </a:spcAft>
                <a:defRPr/>
              </a:pPr>
              <a:r>
                <a:rPr lang="en-US" sz="1224" dirty="0">
                  <a:solidFill>
                    <a:srgbClr val="FFFFFF"/>
                  </a:solidFill>
                  <a:latin typeface="Segoe UI Light"/>
                </a:rPr>
                <a:t>Entity Framework</a:t>
              </a:r>
            </a:p>
          </p:txBody>
        </p:sp>
        <p:sp>
          <p:nvSpPr>
            <p:cNvPr id="46" name="Rectangle 45"/>
            <p:cNvSpPr/>
            <p:nvPr/>
          </p:nvSpPr>
          <p:spPr>
            <a:xfrm>
              <a:off x="8627482" y="5667863"/>
              <a:ext cx="1033054" cy="318357"/>
            </a:xfrm>
            <a:prstGeom prst="rect">
              <a:avLst/>
            </a:prstGeom>
          </p:spPr>
          <p:txBody>
            <a:bodyPr wrap="square">
              <a:spAutoFit/>
            </a:bodyPr>
            <a:lstStyle/>
            <a:p>
              <a:pPr marL="0" lvl="1" defTabSz="932289">
                <a:lnSpc>
                  <a:spcPct val="90000"/>
                </a:lnSpc>
                <a:spcAft>
                  <a:spcPts val="340"/>
                </a:spcAft>
                <a:defRPr/>
              </a:pPr>
              <a:r>
                <a:rPr lang="en-US" sz="1632" b="1" dirty="0">
                  <a:solidFill>
                    <a:srgbClr val="FFFFFF"/>
                  </a:solidFill>
                </a:rPr>
                <a:t>Libraries</a:t>
              </a:r>
            </a:p>
          </p:txBody>
        </p:sp>
      </p:grpSp>
      <p:grpSp>
        <p:nvGrpSpPr>
          <p:cNvPr id="55" name="Group 54"/>
          <p:cNvGrpSpPr/>
          <p:nvPr/>
        </p:nvGrpSpPr>
        <p:grpSpPr>
          <a:xfrm>
            <a:off x="2941637" y="5214201"/>
            <a:ext cx="2052004" cy="523220"/>
            <a:chOff x="2941637" y="5214201"/>
            <a:chExt cx="2052004" cy="523220"/>
          </a:xfrm>
        </p:grpSpPr>
        <p:grpSp>
          <p:nvGrpSpPr>
            <p:cNvPr id="33" name="Group 32"/>
            <p:cNvGrpSpPr/>
            <p:nvPr/>
          </p:nvGrpSpPr>
          <p:grpSpPr>
            <a:xfrm>
              <a:off x="2941637" y="5301944"/>
              <a:ext cx="402453" cy="328918"/>
              <a:chOff x="9061629" y="5706715"/>
              <a:chExt cx="380421" cy="310912"/>
            </a:xfrm>
          </p:grpSpPr>
          <p:sp>
            <p:nvSpPr>
              <p:cNvPr id="34" name="Freeform 86"/>
              <p:cNvSpPr>
                <a:spLocks noEditPoints="1"/>
              </p:cNvSpPr>
              <p:nvPr/>
            </p:nvSpPr>
            <p:spPr bwMode="black">
              <a:xfrm>
                <a:off x="9061629" y="5737038"/>
                <a:ext cx="277768" cy="280589"/>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024"/>
                <a:endParaRPr lang="en-US" sz="1632">
                  <a:gradFill>
                    <a:gsLst>
                      <a:gs pos="14679">
                        <a:srgbClr val="FFFFFF"/>
                      </a:gs>
                      <a:gs pos="38000">
                        <a:srgbClr val="FFFFFF"/>
                      </a:gs>
                    </a:gsLst>
                    <a:lin ang="5400000" scaled="1"/>
                  </a:gradFill>
                  <a:latin typeface="Segoe UI Light"/>
                </a:endParaRPr>
              </a:p>
            </p:txBody>
          </p:sp>
          <p:sp>
            <p:nvSpPr>
              <p:cNvPr id="35" name="Oval 87"/>
              <p:cNvSpPr>
                <a:spLocks noChangeArrowheads="1"/>
              </p:cNvSpPr>
              <p:nvPr/>
            </p:nvSpPr>
            <p:spPr bwMode="black">
              <a:xfrm>
                <a:off x="9172736" y="5854128"/>
                <a:ext cx="51528" cy="5175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024"/>
                <a:endParaRPr lang="en-US" sz="1632">
                  <a:gradFill>
                    <a:gsLst>
                      <a:gs pos="14679">
                        <a:srgbClr val="FFFFFF"/>
                      </a:gs>
                      <a:gs pos="38000">
                        <a:srgbClr val="FFFFFF"/>
                      </a:gs>
                    </a:gsLst>
                    <a:lin ang="5400000" scaled="1"/>
                  </a:gradFill>
                  <a:latin typeface="Segoe UI Light"/>
                </a:endParaRPr>
              </a:p>
            </p:txBody>
          </p:sp>
          <p:sp>
            <p:nvSpPr>
              <p:cNvPr id="36" name="Freeform 88"/>
              <p:cNvSpPr>
                <a:spLocks noEditPoints="1"/>
              </p:cNvSpPr>
              <p:nvPr/>
            </p:nvSpPr>
            <p:spPr bwMode="black">
              <a:xfrm>
                <a:off x="9301153" y="5706715"/>
                <a:ext cx="140897" cy="152424"/>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024"/>
                <a:endParaRPr lang="en-US" sz="1632">
                  <a:gradFill>
                    <a:gsLst>
                      <a:gs pos="14679">
                        <a:srgbClr val="FFFFFF"/>
                      </a:gs>
                      <a:gs pos="38000">
                        <a:srgbClr val="FFFFFF"/>
                      </a:gs>
                    </a:gsLst>
                    <a:lin ang="5400000" scaled="1"/>
                  </a:gradFill>
                  <a:latin typeface="Segoe UI Light"/>
                </a:endParaRPr>
              </a:p>
            </p:txBody>
          </p:sp>
        </p:grpSp>
        <p:sp>
          <p:nvSpPr>
            <p:cNvPr id="9" name="Rectangle 8"/>
            <p:cNvSpPr/>
            <p:nvPr/>
          </p:nvSpPr>
          <p:spPr>
            <a:xfrm>
              <a:off x="3399935" y="5214201"/>
              <a:ext cx="1593706" cy="523220"/>
            </a:xfrm>
            <a:prstGeom prst="rect">
              <a:avLst/>
            </a:prstGeom>
          </p:spPr>
          <p:txBody>
            <a:bodyPr wrap="none">
              <a:spAutoFit/>
            </a:bodyPr>
            <a:lstStyle/>
            <a:p>
              <a:pPr defTabSz="932289"/>
              <a:r>
                <a:rPr lang="en-US" sz="2800" dirty="0">
                  <a:gradFill>
                    <a:gsLst>
                      <a:gs pos="14679">
                        <a:srgbClr val="FFFFFF"/>
                      </a:gs>
                      <a:gs pos="38000">
                        <a:srgbClr val="FFFFFF"/>
                      </a:gs>
                    </a:gsLst>
                    <a:lin ang="5400000" scaled="1"/>
                  </a:gradFill>
                  <a:latin typeface="Segoe UI Light"/>
                </a:rPr>
                <a:t>Common</a:t>
              </a:r>
            </a:p>
          </p:txBody>
        </p:sp>
      </p:grpSp>
      <p:sp>
        <p:nvSpPr>
          <p:cNvPr id="40" name="Rectangle 39"/>
          <p:cNvSpPr/>
          <p:nvPr/>
        </p:nvSpPr>
        <p:spPr bwMode="auto">
          <a:xfrm>
            <a:off x="10643286" y="1529591"/>
            <a:ext cx="1516155" cy="4925942"/>
          </a:xfrm>
          <a:prstGeom prst="rect">
            <a:avLst/>
          </a:prstGeom>
          <a:solidFill>
            <a:schemeClr val="tx1"/>
          </a:solidFill>
          <a:ln w="25400" cap="flat" cmpd="sng" algn="ctr">
            <a:noFill/>
            <a:prstDash val="solid"/>
            <a:headEnd type="none" w="med" len="med"/>
            <a:tailEnd type="none" w="med" len="med"/>
          </a:ln>
          <a:effectLst/>
        </p:spPr>
        <p:txBody>
          <a:bodyPr vert="horz" wrap="square" lIns="91386" tIns="45696" rIns="91386" bIns="73109" numCol="1" rtlCol="0" anchor="ctr" anchorCtr="0" compatLnSpc="1">
            <a:prstTxWarp prst="textNoShape">
              <a:avLst/>
            </a:prstTxWarp>
          </a:bodyPr>
          <a:lstStyle/>
          <a:p>
            <a:pPr defTabSz="932468"/>
            <a:endParaRPr lang="en-US" dirty="0" err="1">
              <a:solidFill>
                <a:srgbClr val="000000"/>
              </a:solidFill>
              <a:latin typeface="Segoe UI Light"/>
            </a:endParaRPr>
          </a:p>
        </p:txBody>
      </p:sp>
      <p:sp>
        <p:nvSpPr>
          <p:cNvPr id="41" name="Rectangle 40"/>
          <p:cNvSpPr/>
          <p:nvPr/>
        </p:nvSpPr>
        <p:spPr>
          <a:xfrm>
            <a:off x="10662022" y="1621753"/>
            <a:ext cx="1528390" cy="478869"/>
          </a:xfrm>
          <a:prstGeom prst="rect">
            <a:avLst/>
          </a:prstGeom>
        </p:spPr>
        <p:txBody>
          <a:bodyPr wrap="none">
            <a:spAutoFit/>
          </a:bodyPr>
          <a:lstStyle/>
          <a:p>
            <a:pPr defTabSz="932468"/>
            <a:r>
              <a:rPr lang="en-US" sz="2400" dirty="0" smtClean="0">
                <a:gradFill>
                  <a:gsLst>
                    <a:gs pos="2752">
                      <a:srgbClr val="002050"/>
                    </a:gs>
                    <a:gs pos="25000">
                      <a:srgbClr val="002050"/>
                    </a:gs>
                  </a:gsLst>
                  <a:lin ang="5400000" scaled="1"/>
                </a:gradFill>
                <a:latin typeface="Segoe UI Light"/>
              </a:rPr>
              <a:t>Openness</a:t>
            </a:r>
            <a:endParaRPr lang="en-US" sz="2400" dirty="0">
              <a:gradFill>
                <a:gsLst>
                  <a:gs pos="2752">
                    <a:srgbClr val="002050"/>
                  </a:gs>
                  <a:gs pos="25000">
                    <a:srgbClr val="002050"/>
                  </a:gs>
                </a:gsLst>
                <a:lin ang="5400000" scaled="1"/>
              </a:gradFill>
              <a:latin typeface="Segoe UI Light"/>
            </a:endParaRPr>
          </a:p>
        </p:txBody>
      </p:sp>
      <p:pic>
        <p:nvPicPr>
          <p:cNvPr id="42" name="Picture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9242" y="2182947"/>
            <a:ext cx="1260907" cy="1260907"/>
          </a:xfrm>
          <a:prstGeom prst="rect">
            <a:avLst/>
          </a:prstGeom>
        </p:spPr>
      </p:pic>
      <p:sp>
        <p:nvSpPr>
          <p:cNvPr id="57" name="Rectangle 56"/>
          <p:cNvSpPr/>
          <p:nvPr/>
        </p:nvSpPr>
        <p:spPr>
          <a:xfrm>
            <a:off x="742785" y="2816842"/>
            <a:ext cx="1806905" cy="400110"/>
          </a:xfrm>
          <a:prstGeom prst="rect">
            <a:avLst/>
          </a:prstGeom>
        </p:spPr>
        <p:txBody>
          <a:bodyPr wrap="none">
            <a:spAutoFit/>
          </a:bodyPr>
          <a:lstStyle/>
          <a:p>
            <a:pPr defTabSz="932289"/>
            <a:r>
              <a:rPr lang="en-US" sz="2000" dirty="0">
                <a:gradFill>
                  <a:gsLst>
                    <a:gs pos="14679">
                      <a:srgbClr val="FFFFFF"/>
                    </a:gs>
                    <a:gs pos="38000">
                      <a:srgbClr val="FFFFFF"/>
                    </a:gs>
                  </a:gsLst>
                  <a:lin ang="5400000" scaled="1"/>
                </a:gradFill>
              </a:rPr>
              <a:t>Multi-purpose</a:t>
            </a:r>
          </a:p>
        </p:txBody>
      </p:sp>
      <p:sp>
        <p:nvSpPr>
          <p:cNvPr id="58" name="Rectangle 57"/>
          <p:cNvSpPr/>
          <p:nvPr/>
        </p:nvSpPr>
        <p:spPr>
          <a:xfrm>
            <a:off x="742785" y="4052692"/>
            <a:ext cx="1443024" cy="400110"/>
          </a:xfrm>
          <a:prstGeom prst="rect">
            <a:avLst/>
          </a:prstGeom>
        </p:spPr>
        <p:txBody>
          <a:bodyPr wrap="none">
            <a:spAutoFit/>
          </a:bodyPr>
          <a:lstStyle/>
          <a:p>
            <a:pPr defTabSz="932289"/>
            <a:r>
              <a:rPr lang="en-US" sz="2000" dirty="0">
                <a:gradFill>
                  <a:gsLst>
                    <a:gs pos="14679">
                      <a:srgbClr val="FFFFFF"/>
                    </a:gs>
                    <a:gs pos="38000">
                      <a:srgbClr val="FFFFFF"/>
                    </a:gs>
                  </a:gsLst>
                  <a:lin ang="5400000" scaled="1"/>
                </a:gradFill>
              </a:rPr>
              <a:t>Specialized</a:t>
            </a:r>
          </a:p>
        </p:txBody>
      </p:sp>
      <p:sp>
        <p:nvSpPr>
          <p:cNvPr id="60" name="Trapezoid 59"/>
          <p:cNvSpPr/>
          <p:nvPr/>
        </p:nvSpPr>
        <p:spPr bwMode="auto">
          <a:xfrm rot="16200000" flipH="1" flipV="1">
            <a:off x="7937843" y="3911259"/>
            <a:ext cx="5257800" cy="162609"/>
          </a:xfrm>
          <a:prstGeom prst="trapezoid">
            <a:avLst>
              <a:gd name="adj" fmla="val 101149"/>
            </a:avLst>
          </a:prstGeom>
          <a:solidFill>
            <a:schemeClr val="tx1">
              <a:lumMod val="85000"/>
            </a:schemeClr>
          </a:solidFill>
          <a:ln w="25400" cap="flat" cmpd="sng" algn="ctr">
            <a:noFill/>
            <a:prstDash val="solid"/>
            <a:headEnd type="none" w="med" len="med"/>
            <a:tailEnd type="none" w="med" len="med"/>
          </a:ln>
          <a:effectLst/>
        </p:spPr>
        <p:txBody>
          <a:bodyPr vert="horz" wrap="square" lIns="731520" tIns="274320" rIns="89639" bIns="89642" numCol="1" rtlCol="0" anchor="t" anchorCtr="0" compatLnSpc="1">
            <a:prstTxWarp prst="textNoShape">
              <a:avLst/>
            </a:prstTxWarp>
          </a:bodyPr>
          <a:lstStyle/>
          <a:p>
            <a:pPr defTabSz="914098"/>
            <a:endParaRPr lang="en-US" sz="2800" dirty="0" err="1">
              <a:gradFill>
                <a:gsLst>
                  <a:gs pos="14679">
                    <a:srgbClr val="FFFFFF"/>
                  </a:gs>
                  <a:gs pos="38000">
                    <a:srgbClr val="FFFFFF"/>
                  </a:gs>
                </a:gsLst>
                <a:lin ang="5400000" scaled="1"/>
              </a:gradFill>
              <a:latin typeface="Segoe UI Light"/>
            </a:endParaRPr>
          </a:p>
        </p:txBody>
      </p:sp>
    </p:spTree>
    <p:extLst>
      <p:ext uri="{BB962C8B-B14F-4D97-AF65-F5344CB8AC3E}">
        <p14:creationId xmlns:p14="http://schemas.microsoft.com/office/powerpoint/2010/main" val="1226206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500" fill="hold"/>
                                        <p:tgtEl>
                                          <p:spTgt spid="4"/>
                                        </p:tgtEl>
                                      </p:cBhvr>
                                      <p:by x="100000" y="0"/>
                                    </p:animScale>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tgtEl>
                                        <p:attrNameLst>
                                          <p:attrName>style.visibility</p:attrName>
                                        </p:attrNameLst>
                                      </p:cBhvr>
                                      <p:to>
                                        <p:strVal val="visible"/>
                                      </p:to>
                                    </p:set>
                                  </p:childTnLst>
                                </p:cTn>
                              </p:par>
                              <p:par>
                                <p:cTn id="13" presetID="6" presetClass="emph" presetSubtype="0" accel="100000" autoRev="1" fill="hold" grpId="1" nodeType="withEffect">
                                  <p:stCondLst>
                                    <p:cond delay="0"/>
                                  </p:stCondLst>
                                  <p:childTnLst>
                                    <p:animScale>
                                      <p:cBhvr>
                                        <p:cTn id="14" dur="500" fill="hold"/>
                                        <p:tgtEl>
                                          <p:spTgt spid="5"/>
                                        </p:tgtEl>
                                      </p:cBhvr>
                                      <p:by x="100000" y="0"/>
                                    </p:animScale>
                                  </p:childTnLst>
                                </p:cTn>
                              </p:par>
                              <p:par>
                                <p:cTn id="15" presetID="42" presetClass="path" presetSubtype="0" decel="100000" fill="hold" grpId="2" nodeType="withEffect">
                                  <p:stCondLst>
                                    <p:cond delay="500"/>
                                  </p:stCondLst>
                                  <p:childTnLst>
                                    <p:animMotion origin="layout" path="M 3.952E-6 -0.25488 L 3.952E-6 -2.26509E-6 " pathEditMode="relative" rAng="0" ptsTypes="AA">
                                      <p:cBhvr>
                                        <p:cTn id="16" dur="500" fill="hold"/>
                                        <p:tgtEl>
                                          <p:spTgt spid="5"/>
                                        </p:tgtEl>
                                        <p:attrNameLst>
                                          <p:attrName>ppt_x</p:attrName>
                                          <p:attrName>ppt_y</p:attrName>
                                        </p:attrNameLst>
                                      </p:cBhvr>
                                      <p:rCtr x="0" y="12733"/>
                                    </p:animMotion>
                                  </p:childTnLst>
                                </p:cTn>
                              </p:par>
                              <p:par>
                                <p:cTn id="17" presetID="10" presetClass="entr" presetSubtype="0" fill="hold" nodeType="withEffect">
                                  <p:stCondLst>
                                    <p:cond delay="5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63" presetClass="path" presetSubtype="0" decel="100000" fill="hold" nodeType="withEffect">
                                  <p:stCondLst>
                                    <p:cond delay="250"/>
                                  </p:stCondLst>
                                  <p:childTnLst>
                                    <p:animMotion origin="layout" path="M -0.05361 -9.44167E-7 L -4.69747E-7 -9.44167E-7 " pathEditMode="relative" rAng="0" ptsTypes="AA">
                                      <p:cBhvr>
                                        <p:cTn id="21" dur="750" fill="hold"/>
                                        <p:tgtEl>
                                          <p:spTgt spid="49"/>
                                        </p:tgtEl>
                                        <p:attrNameLst>
                                          <p:attrName>ppt_x</p:attrName>
                                          <p:attrName>ppt_y</p:attrName>
                                        </p:attrNameLst>
                                      </p:cBhvr>
                                      <p:rCtr x="2681" y="0"/>
                                    </p:animMotion>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6"/>
                                        </p:tgtEl>
                                        <p:attrNameLst>
                                          <p:attrName>style.visibility</p:attrName>
                                        </p:attrNameLst>
                                      </p:cBhvr>
                                      <p:to>
                                        <p:strVal val="visible"/>
                                      </p:to>
                                    </p:set>
                                  </p:childTnLst>
                                </p:cTn>
                              </p:par>
                              <p:par>
                                <p:cTn id="26" presetID="6" presetClass="emph" presetSubtype="0" accel="100000" autoRev="1" fill="hold" grpId="1" nodeType="withEffect">
                                  <p:stCondLst>
                                    <p:cond delay="0"/>
                                  </p:stCondLst>
                                  <p:childTnLst>
                                    <p:animScale>
                                      <p:cBhvr>
                                        <p:cTn id="27" dur="500" fill="hold"/>
                                        <p:tgtEl>
                                          <p:spTgt spid="6"/>
                                        </p:tgtEl>
                                      </p:cBhvr>
                                      <p:by x="100000" y="0"/>
                                    </p:animScale>
                                  </p:childTnLst>
                                </p:cTn>
                              </p:par>
                              <p:par>
                                <p:cTn id="28" presetID="42" presetClass="path" presetSubtype="0" decel="100000" fill="hold" grpId="2" nodeType="withEffect">
                                  <p:stCondLst>
                                    <p:cond delay="500"/>
                                  </p:stCondLst>
                                  <p:childTnLst>
                                    <p:animMotion origin="layout" path="M 3.952E-6 -0.25488 L 3.952E-6 -2.26509E-6 " pathEditMode="relative" rAng="0" ptsTypes="AA">
                                      <p:cBhvr>
                                        <p:cTn id="29" dur="500" fill="hold"/>
                                        <p:tgtEl>
                                          <p:spTgt spid="6"/>
                                        </p:tgtEl>
                                        <p:attrNameLst>
                                          <p:attrName>ppt_x</p:attrName>
                                          <p:attrName>ppt_y</p:attrName>
                                        </p:attrNameLst>
                                      </p:cBhvr>
                                      <p:rCtr x="0" y="12733"/>
                                    </p:animMotion>
                                  </p:childTnLst>
                                </p:cTn>
                              </p:par>
                              <p:par>
                                <p:cTn id="30" presetID="10" presetClass="entr" presetSubtype="0" fill="hold" nodeType="withEffect">
                                  <p:stCondLst>
                                    <p:cond delay="50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63" presetClass="path" presetSubtype="0" decel="100000" fill="hold" nodeType="withEffect">
                                  <p:stCondLst>
                                    <p:cond delay="250"/>
                                  </p:stCondLst>
                                  <p:childTnLst>
                                    <p:animMotion origin="layout" path="M -0.05361 -9.44167E-7 L -4.69747E-7 -9.44167E-7 " pathEditMode="relative" rAng="0" ptsTypes="AA">
                                      <p:cBhvr>
                                        <p:cTn id="34" dur="750" fill="hold"/>
                                        <p:tgtEl>
                                          <p:spTgt spid="51"/>
                                        </p:tgtEl>
                                        <p:attrNameLst>
                                          <p:attrName>ppt_x</p:attrName>
                                          <p:attrName>ppt_y</p:attrName>
                                        </p:attrNameLst>
                                      </p:cBhvr>
                                      <p:rCtr x="2681" y="0"/>
                                    </p:animMotion>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499"/>
                                          </p:stCondLst>
                                        </p:cTn>
                                        <p:tgtEl>
                                          <p:spTgt spid="20"/>
                                        </p:tgtEl>
                                        <p:attrNameLst>
                                          <p:attrName>style.visibility</p:attrName>
                                        </p:attrNameLst>
                                      </p:cBhvr>
                                      <p:to>
                                        <p:strVal val="visible"/>
                                      </p:to>
                                    </p:set>
                                  </p:childTnLst>
                                </p:cTn>
                              </p:par>
                              <p:par>
                                <p:cTn id="41" presetID="6" presetClass="emph" presetSubtype="0" accel="100000" autoRev="1" fill="hold" grpId="1" nodeType="withEffect">
                                  <p:stCondLst>
                                    <p:cond delay="0"/>
                                  </p:stCondLst>
                                  <p:childTnLst>
                                    <p:animScale>
                                      <p:cBhvr>
                                        <p:cTn id="42" dur="500" fill="hold"/>
                                        <p:tgtEl>
                                          <p:spTgt spid="20"/>
                                        </p:tgtEl>
                                      </p:cBhvr>
                                      <p:by x="100000" y="0"/>
                                    </p:animScale>
                                  </p:childTnLst>
                                </p:cTn>
                              </p:par>
                              <p:par>
                                <p:cTn id="43" presetID="10" presetClass="entr" presetSubtype="0" fill="hold" grpId="0"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63" presetClass="path" presetSubtype="0" decel="100000" fill="hold" grpId="1" nodeType="withEffect">
                                  <p:stCondLst>
                                    <p:cond delay="500"/>
                                  </p:stCondLst>
                                  <p:childTnLst>
                                    <p:animMotion origin="layout" path="M -0.05361 -9.44167E-7 L -4.69747E-7 -9.44167E-7 " pathEditMode="relative" rAng="0" ptsTypes="AA">
                                      <p:cBhvr>
                                        <p:cTn id="47" dur="750" fill="hold"/>
                                        <p:tgtEl>
                                          <p:spTgt spid="22"/>
                                        </p:tgtEl>
                                        <p:attrNameLst>
                                          <p:attrName>ppt_x</p:attrName>
                                          <p:attrName>ppt_y</p:attrName>
                                        </p:attrNameLst>
                                      </p:cBhvr>
                                      <p:rCtr x="2681" y="0"/>
                                    </p:animMotion>
                                  </p:childTnLst>
                                </p:cTn>
                              </p:par>
                              <p:par>
                                <p:cTn id="48" presetID="10" presetClass="entr" presetSubtype="0" fill="hold" grpId="0" nodeType="withEffect">
                                  <p:stCondLst>
                                    <p:cond delay="100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63" presetClass="path" presetSubtype="0" decel="100000" fill="hold" grpId="1" nodeType="withEffect">
                                  <p:stCondLst>
                                    <p:cond delay="750"/>
                                  </p:stCondLst>
                                  <p:childTnLst>
                                    <p:animMotion origin="layout" path="M -0.05361 -9.44167E-7 L -4.69747E-7 -9.44167E-7 " pathEditMode="relative" rAng="0" ptsTypes="AA">
                                      <p:cBhvr>
                                        <p:cTn id="52" dur="750" fill="hold"/>
                                        <p:tgtEl>
                                          <p:spTgt spid="27"/>
                                        </p:tgtEl>
                                        <p:attrNameLst>
                                          <p:attrName>ppt_x</p:attrName>
                                          <p:attrName>ppt_y</p:attrName>
                                        </p:attrNameLst>
                                      </p:cBhvr>
                                      <p:rCtr x="2681" y="0"/>
                                    </p:animMotion>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499"/>
                                          </p:stCondLst>
                                        </p:cTn>
                                        <p:tgtEl>
                                          <p:spTgt spid="23"/>
                                        </p:tgtEl>
                                        <p:attrNameLst>
                                          <p:attrName>style.visibility</p:attrName>
                                        </p:attrNameLst>
                                      </p:cBhvr>
                                      <p:to>
                                        <p:strVal val="visible"/>
                                      </p:to>
                                    </p:set>
                                  </p:childTnLst>
                                </p:cTn>
                              </p:par>
                              <p:par>
                                <p:cTn id="59" presetID="6" presetClass="emph" presetSubtype="0" accel="100000" autoRev="1" fill="hold" grpId="1" nodeType="withEffect">
                                  <p:stCondLst>
                                    <p:cond delay="0"/>
                                  </p:stCondLst>
                                  <p:childTnLst>
                                    <p:animScale>
                                      <p:cBhvr>
                                        <p:cTn id="60" dur="500" fill="hold"/>
                                        <p:tgtEl>
                                          <p:spTgt spid="23"/>
                                        </p:tgtEl>
                                      </p:cBhvr>
                                      <p:by x="100000" y="0"/>
                                    </p:animScale>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25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63" presetClass="path" presetSubtype="0" decel="100000" fill="hold" grpId="1" nodeType="withEffect">
                                  <p:stCondLst>
                                    <p:cond delay="0"/>
                                  </p:stCondLst>
                                  <p:childTnLst>
                                    <p:animMotion origin="layout" path="M -0.05361 -9.44167E-7 L -4.69747E-7 -9.44167E-7 " pathEditMode="relative" rAng="0" ptsTypes="AA">
                                      <p:cBhvr>
                                        <p:cTn id="67" dur="750" fill="hold"/>
                                        <p:tgtEl>
                                          <p:spTgt spid="25"/>
                                        </p:tgtEl>
                                        <p:attrNameLst>
                                          <p:attrName>ppt_x</p:attrName>
                                          <p:attrName>ppt_y</p:attrName>
                                        </p:attrNameLst>
                                      </p:cBhvr>
                                      <p:rCtr x="2681" y="0"/>
                                    </p:animMotion>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25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childTnLst>
                                </p:cTn>
                              </p:par>
                              <p:par>
                                <p:cTn id="73" presetID="63" presetClass="path" presetSubtype="0" decel="100000" fill="hold" grpId="1" nodeType="withEffect">
                                  <p:stCondLst>
                                    <p:cond delay="0"/>
                                  </p:stCondLst>
                                  <p:childTnLst>
                                    <p:animMotion origin="layout" path="M -0.05361 -9.44167E-7 L -4.69747E-7 -9.44167E-7 " pathEditMode="relative" rAng="0" ptsTypes="AA">
                                      <p:cBhvr>
                                        <p:cTn id="74" dur="750" fill="hold"/>
                                        <p:tgtEl>
                                          <p:spTgt spid="26"/>
                                        </p:tgtEl>
                                        <p:attrNameLst>
                                          <p:attrName>ppt_x</p:attrName>
                                          <p:attrName>ppt_y</p:attrName>
                                        </p:attrNameLst>
                                      </p:cBhvr>
                                      <p:rCtr x="2681" y="0"/>
                                    </p:animMotion>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499"/>
                                          </p:stCondLst>
                                        </p:cTn>
                                        <p:tgtEl>
                                          <p:spTgt spid="28"/>
                                        </p:tgtEl>
                                        <p:attrNameLst>
                                          <p:attrName>style.visibility</p:attrName>
                                        </p:attrNameLst>
                                      </p:cBhvr>
                                      <p:to>
                                        <p:strVal val="visible"/>
                                      </p:to>
                                    </p:set>
                                  </p:childTnLst>
                                </p:cTn>
                              </p:par>
                              <p:par>
                                <p:cTn id="79" presetID="6" presetClass="emph" presetSubtype="0" accel="100000" autoRev="1" fill="hold" grpId="1" nodeType="withEffect">
                                  <p:stCondLst>
                                    <p:cond delay="0"/>
                                  </p:stCondLst>
                                  <p:childTnLst>
                                    <p:animScale>
                                      <p:cBhvr>
                                        <p:cTn id="80" dur="500" fill="hold"/>
                                        <p:tgtEl>
                                          <p:spTgt spid="28"/>
                                        </p:tgtEl>
                                      </p:cBhvr>
                                      <p:by x="100000" y="0"/>
                                    </p:animScale>
                                  </p:childTnLst>
                                </p:cTn>
                              </p:par>
                              <p:par>
                                <p:cTn id="81" presetID="42" presetClass="path" presetSubtype="0" decel="100000" fill="hold" grpId="2" nodeType="withEffect">
                                  <p:stCondLst>
                                    <p:cond delay="500"/>
                                  </p:stCondLst>
                                  <p:childTnLst>
                                    <p:animMotion origin="layout" path="M -2.1496E-6 -0.09056 L -2.1496E-6 1.2256E-7 " pathEditMode="relative" rAng="0" ptsTypes="AA">
                                      <p:cBhvr>
                                        <p:cTn id="82" dur="500" fill="hold"/>
                                        <p:tgtEl>
                                          <p:spTgt spid="28"/>
                                        </p:tgtEl>
                                        <p:attrNameLst>
                                          <p:attrName>ppt_x</p:attrName>
                                          <p:attrName>ppt_y</p:attrName>
                                        </p:attrNameLst>
                                      </p:cBhvr>
                                      <p:rCtr x="0" y="4517"/>
                                    </p:animMotion>
                                  </p:childTnLst>
                                </p:cTn>
                              </p:par>
                              <p:par>
                                <p:cTn id="83" presetID="10" presetClass="entr" presetSubtype="0" fill="hold" nodeType="withEffect">
                                  <p:stCondLst>
                                    <p:cond delay="50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500"/>
                                        <p:tgtEl>
                                          <p:spTgt spid="55"/>
                                        </p:tgtEl>
                                      </p:cBhvr>
                                    </p:animEffect>
                                  </p:childTnLst>
                                </p:cTn>
                              </p:par>
                              <p:par>
                                <p:cTn id="86" presetID="63" presetClass="path" presetSubtype="0" decel="100000" fill="hold" nodeType="withEffect">
                                  <p:stCondLst>
                                    <p:cond delay="250"/>
                                  </p:stCondLst>
                                  <p:childTnLst>
                                    <p:animMotion origin="layout" path="M -0.05361 -9.44167E-7 L -4.69747E-7 -9.44167E-7 " pathEditMode="relative" rAng="0" ptsTypes="AA">
                                      <p:cBhvr>
                                        <p:cTn id="87" dur="750" fill="hold"/>
                                        <p:tgtEl>
                                          <p:spTgt spid="55"/>
                                        </p:tgtEl>
                                        <p:attrNameLst>
                                          <p:attrName>ppt_x</p:attrName>
                                          <p:attrName>ppt_y</p:attrName>
                                        </p:attrNameLst>
                                      </p:cBhvr>
                                      <p:rCtr x="2681" y="0"/>
                                    </p:animMotion>
                                  </p:childTnLst>
                                </p:cTn>
                              </p:par>
                              <p:par>
                                <p:cTn id="88" presetID="10" presetClass="entr" presetSubtype="0" fill="hold" nodeType="withEffect">
                                  <p:stCondLst>
                                    <p:cond delay="750"/>
                                  </p:stCondLst>
                                  <p:childTnLst>
                                    <p:set>
                                      <p:cBhvr>
                                        <p:cTn id="89" dur="1" fill="hold">
                                          <p:stCondLst>
                                            <p:cond delay="0"/>
                                          </p:stCondLst>
                                        </p:cTn>
                                        <p:tgtEl>
                                          <p:spTgt spid="54"/>
                                        </p:tgtEl>
                                        <p:attrNameLst>
                                          <p:attrName>style.visibility</p:attrName>
                                        </p:attrNameLst>
                                      </p:cBhvr>
                                      <p:to>
                                        <p:strVal val="visible"/>
                                      </p:to>
                                    </p:set>
                                    <p:animEffect transition="in" filter="fade">
                                      <p:cBhvr>
                                        <p:cTn id="90" dur="500"/>
                                        <p:tgtEl>
                                          <p:spTgt spid="54"/>
                                        </p:tgtEl>
                                      </p:cBhvr>
                                    </p:animEffect>
                                  </p:childTnLst>
                                </p:cTn>
                              </p:par>
                              <p:par>
                                <p:cTn id="91" presetID="63" presetClass="path" presetSubtype="0" decel="100000" fill="hold" nodeType="withEffect">
                                  <p:stCondLst>
                                    <p:cond delay="500"/>
                                  </p:stCondLst>
                                  <p:childTnLst>
                                    <p:animMotion origin="layout" path="M -0.05361 -9.44167E-7 L -4.69747E-7 -9.44167E-7 " pathEditMode="relative" rAng="0" ptsTypes="AA">
                                      <p:cBhvr>
                                        <p:cTn id="92" dur="750" fill="hold"/>
                                        <p:tgtEl>
                                          <p:spTgt spid="54"/>
                                        </p:tgtEl>
                                        <p:attrNameLst>
                                          <p:attrName>ppt_x</p:attrName>
                                          <p:attrName>ppt_y</p:attrName>
                                        </p:attrNameLst>
                                      </p:cBhvr>
                                      <p:rCtr x="2681" y="0"/>
                                    </p:animMotion>
                                  </p:childTnLst>
                                </p:cTn>
                              </p:par>
                              <p:par>
                                <p:cTn id="93" presetID="10" presetClass="entr" presetSubtype="0" fill="hold" nodeType="withEffect">
                                  <p:stCondLst>
                                    <p:cond delay="100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500"/>
                                        <p:tgtEl>
                                          <p:spTgt spid="53"/>
                                        </p:tgtEl>
                                      </p:cBhvr>
                                    </p:animEffect>
                                  </p:childTnLst>
                                </p:cTn>
                              </p:par>
                              <p:par>
                                <p:cTn id="96" presetID="63" presetClass="path" presetSubtype="0" decel="100000" fill="hold" nodeType="withEffect">
                                  <p:stCondLst>
                                    <p:cond delay="750"/>
                                  </p:stCondLst>
                                  <p:childTnLst>
                                    <p:animMotion origin="layout" path="M -0.05361 -9.44167E-7 L -4.69747E-7 -9.44167E-7 " pathEditMode="relative" rAng="0" ptsTypes="AA">
                                      <p:cBhvr>
                                        <p:cTn id="97" dur="750" fill="hold"/>
                                        <p:tgtEl>
                                          <p:spTgt spid="53"/>
                                        </p:tgtEl>
                                        <p:attrNameLst>
                                          <p:attrName>ppt_x</p:attrName>
                                          <p:attrName>ppt_y</p:attrName>
                                        </p:attrNameLst>
                                      </p:cBhvr>
                                      <p:rCtr x="2681" y="0"/>
                                    </p:animMotion>
                                  </p:childTnLst>
                                </p:cTn>
                              </p:par>
                              <p:par>
                                <p:cTn id="98" presetID="10" presetClass="entr" presetSubtype="0" fill="hold" nodeType="withEffect">
                                  <p:stCondLst>
                                    <p:cond delay="1250"/>
                                  </p:stCondLst>
                                  <p:childTnLst>
                                    <p:set>
                                      <p:cBhvr>
                                        <p:cTn id="99" dur="1" fill="hold">
                                          <p:stCondLst>
                                            <p:cond delay="0"/>
                                          </p:stCondLst>
                                        </p:cTn>
                                        <p:tgtEl>
                                          <p:spTgt spid="52"/>
                                        </p:tgtEl>
                                        <p:attrNameLst>
                                          <p:attrName>style.visibility</p:attrName>
                                        </p:attrNameLst>
                                      </p:cBhvr>
                                      <p:to>
                                        <p:strVal val="visible"/>
                                      </p:to>
                                    </p:set>
                                    <p:animEffect transition="in" filter="fade">
                                      <p:cBhvr>
                                        <p:cTn id="100" dur="500"/>
                                        <p:tgtEl>
                                          <p:spTgt spid="52"/>
                                        </p:tgtEl>
                                      </p:cBhvr>
                                    </p:animEffect>
                                  </p:childTnLst>
                                </p:cTn>
                              </p:par>
                              <p:par>
                                <p:cTn id="101" presetID="63" presetClass="path" presetSubtype="0" decel="100000" fill="hold" nodeType="withEffect">
                                  <p:stCondLst>
                                    <p:cond delay="1000"/>
                                  </p:stCondLst>
                                  <p:childTnLst>
                                    <p:animMotion origin="layout" path="M -0.05361 -9.44167E-7 L -4.69747E-7 -9.44167E-7 " pathEditMode="relative" rAng="0" ptsTypes="AA">
                                      <p:cBhvr>
                                        <p:cTn id="102" dur="750" fill="hold"/>
                                        <p:tgtEl>
                                          <p:spTgt spid="52"/>
                                        </p:tgtEl>
                                        <p:attrNameLst>
                                          <p:attrName>ppt_x</p:attrName>
                                          <p:attrName>ppt_y</p:attrName>
                                        </p:attrNameLst>
                                      </p:cBhvr>
                                      <p:rCtr x="2681" y="0"/>
                                    </p:animMotion>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499"/>
                                          </p:stCondLst>
                                        </p:cTn>
                                        <p:tgtEl>
                                          <p:spTgt spid="60"/>
                                        </p:tgtEl>
                                        <p:attrNameLst>
                                          <p:attrName>style.visibility</p:attrName>
                                        </p:attrNameLst>
                                      </p:cBhvr>
                                      <p:to>
                                        <p:strVal val="visible"/>
                                      </p:to>
                                    </p:set>
                                  </p:childTnLst>
                                </p:cTn>
                              </p:par>
                              <p:par>
                                <p:cTn id="107" presetID="6" presetClass="emph" presetSubtype="0" accel="100000" autoRev="1" fill="hold" grpId="1" nodeType="withEffect">
                                  <p:stCondLst>
                                    <p:cond delay="0"/>
                                  </p:stCondLst>
                                  <p:childTnLst>
                                    <p:animScale>
                                      <p:cBhvr>
                                        <p:cTn id="108" dur="500" fill="hold"/>
                                        <p:tgtEl>
                                          <p:spTgt spid="60"/>
                                        </p:tgtEl>
                                      </p:cBhvr>
                                      <p:by x="0" y="100000"/>
                                    </p:animScale>
                                  </p:childTnLst>
                                </p:cTn>
                              </p:par>
                              <p:par>
                                <p:cTn id="109" presetID="42" presetClass="path" presetSubtype="0" decel="100000" fill="hold" grpId="2" nodeType="withEffect">
                                  <p:stCondLst>
                                    <p:cond delay="500"/>
                                  </p:stCondLst>
                                  <p:childTnLst>
                                    <p:animMotion origin="layout" path="M -0.00702 -2.52837E-6 L 1.81261E-7 -2.52837E-6 " pathEditMode="relative" rAng="0" ptsTypes="AA">
                                      <p:cBhvr>
                                        <p:cTn id="110" dur="500" fill="hold"/>
                                        <p:tgtEl>
                                          <p:spTgt spid="60"/>
                                        </p:tgtEl>
                                        <p:attrNameLst>
                                          <p:attrName>ppt_x</p:attrName>
                                          <p:attrName>ppt_y</p:attrName>
                                        </p:attrNameLst>
                                      </p:cBhvr>
                                      <p:rCtr x="345" y="0"/>
                                    </p:animMotion>
                                  </p:childTnLst>
                                </p:cTn>
                              </p:par>
                              <p:par>
                                <p:cTn id="111" presetID="1" presetClass="entr" presetSubtype="0" fill="hold" grpId="0" nodeType="withEffect">
                                  <p:stCondLst>
                                    <p:cond delay="0"/>
                                  </p:stCondLst>
                                  <p:childTnLst>
                                    <p:set>
                                      <p:cBhvr>
                                        <p:cTn id="112" dur="1" fill="hold">
                                          <p:stCondLst>
                                            <p:cond delay="499"/>
                                          </p:stCondLst>
                                        </p:cTn>
                                        <p:tgtEl>
                                          <p:spTgt spid="40"/>
                                        </p:tgtEl>
                                        <p:attrNameLst>
                                          <p:attrName>style.visibility</p:attrName>
                                        </p:attrNameLst>
                                      </p:cBhvr>
                                      <p:to>
                                        <p:strVal val="visible"/>
                                      </p:to>
                                    </p:set>
                                  </p:childTnLst>
                                </p:cTn>
                              </p:par>
                              <p:par>
                                <p:cTn id="113" presetID="6" presetClass="emph" presetSubtype="0" accel="100000" autoRev="1" fill="hold" grpId="1" nodeType="withEffect">
                                  <p:stCondLst>
                                    <p:cond delay="0"/>
                                  </p:stCondLst>
                                  <p:childTnLst>
                                    <p:animScale>
                                      <p:cBhvr>
                                        <p:cTn id="114" dur="500" fill="hold"/>
                                        <p:tgtEl>
                                          <p:spTgt spid="40"/>
                                        </p:tgtEl>
                                      </p:cBhvr>
                                      <p:by x="0" y="100000"/>
                                    </p:animScale>
                                  </p:childTnLst>
                                </p:cTn>
                              </p:par>
                              <p:par>
                                <p:cTn id="115" presetID="42" presetClass="path" presetSubtype="0" decel="100000" fill="hold" grpId="2" nodeType="withEffect">
                                  <p:stCondLst>
                                    <p:cond delay="500"/>
                                  </p:stCondLst>
                                  <p:childTnLst>
                                    <p:animMotion origin="layout" path="M -0.07391 -2.52837E-6 L 4.60812E-6 -2.52837E-6 " pathEditMode="relative" rAng="0" ptsTypes="AA">
                                      <p:cBhvr>
                                        <p:cTn id="116" dur="500" fill="hold"/>
                                        <p:tgtEl>
                                          <p:spTgt spid="40"/>
                                        </p:tgtEl>
                                        <p:attrNameLst>
                                          <p:attrName>ppt_x</p:attrName>
                                          <p:attrName>ppt_y</p:attrName>
                                        </p:attrNameLst>
                                      </p:cBhvr>
                                      <p:rCtr x="3689" y="0"/>
                                    </p:animMotion>
                                  </p:childTnLst>
                                </p:cTn>
                              </p:par>
                              <p:par>
                                <p:cTn id="117" presetID="10" presetClass="entr" presetSubtype="0" fill="hold" grpId="0" nodeType="withEffect">
                                  <p:stCondLst>
                                    <p:cond delay="750"/>
                                  </p:stCondLst>
                                  <p:childTnLst>
                                    <p:set>
                                      <p:cBhvr>
                                        <p:cTn id="118" dur="1" fill="hold">
                                          <p:stCondLst>
                                            <p:cond delay="0"/>
                                          </p:stCondLst>
                                        </p:cTn>
                                        <p:tgtEl>
                                          <p:spTgt spid="41"/>
                                        </p:tgtEl>
                                        <p:attrNameLst>
                                          <p:attrName>style.visibility</p:attrName>
                                        </p:attrNameLst>
                                      </p:cBhvr>
                                      <p:to>
                                        <p:strVal val="visible"/>
                                      </p:to>
                                    </p:set>
                                    <p:animEffect transition="in" filter="fade">
                                      <p:cBhvr>
                                        <p:cTn id="119" dur="500"/>
                                        <p:tgtEl>
                                          <p:spTgt spid="41"/>
                                        </p:tgtEl>
                                      </p:cBhvr>
                                    </p:animEffect>
                                  </p:childTnLst>
                                </p:cTn>
                              </p:par>
                              <p:par>
                                <p:cTn id="120" presetID="63" presetClass="path" presetSubtype="0" decel="100000" fill="hold" grpId="1" nodeType="withEffect">
                                  <p:stCondLst>
                                    <p:cond delay="500"/>
                                  </p:stCondLst>
                                  <p:childTnLst>
                                    <p:animMotion origin="layout" path="M -0.05361 -9.07853E-7 L 2.22875E-6 -9.07853E-7 " pathEditMode="relative" rAng="0" ptsTypes="AA">
                                      <p:cBhvr>
                                        <p:cTn id="121" dur="750" fill="hold"/>
                                        <p:tgtEl>
                                          <p:spTgt spid="41"/>
                                        </p:tgtEl>
                                        <p:attrNameLst>
                                          <p:attrName>ppt_x</p:attrName>
                                          <p:attrName>ppt_y</p:attrName>
                                        </p:attrNameLst>
                                      </p:cBhvr>
                                      <p:rCtr x="2681" y="0"/>
                                    </p:animMotion>
                                  </p:childTnLst>
                                </p:cTn>
                              </p:par>
                              <p:par>
                                <p:cTn id="122" presetID="10" presetClass="entr" presetSubtype="0" fill="hold" nodeType="withEffect">
                                  <p:stCondLst>
                                    <p:cond delay="1000"/>
                                  </p:stCondLst>
                                  <p:childTnLst>
                                    <p:set>
                                      <p:cBhvr>
                                        <p:cTn id="123" dur="1" fill="hold">
                                          <p:stCondLst>
                                            <p:cond delay="0"/>
                                          </p:stCondLst>
                                        </p:cTn>
                                        <p:tgtEl>
                                          <p:spTgt spid="42"/>
                                        </p:tgtEl>
                                        <p:attrNameLst>
                                          <p:attrName>style.visibility</p:attrName>
                                        </p:attrNameLst>
                                      </p:cBhvr>
                                      <p:to>
                                        <p:strVal val="visible"/>
                                      </p:to>
                                    </p:set>
                                    <p:animEffect transition="in" filter="fade">
                                      <p:cBhvr>
                                        <p:cTn id="124" dur="500"/>
                                        <p:tgtEl>
                                          <p:spTgt spid="42"/>
                                        </p:tgtEl>
                                      </p:cBhvr>
                                    </p:animEffect>
                                  </p:childTnLst>
                                </p:cTn>
                              </p:par>
                              <p:par>
                                <p:cTn id="125" presetID="63" presetClass="path" presetSubtype="0" decel="100000" fill="hold" nodeType="withEffect">
                                  <p:stCondLst>
                                    <p:cond delay="750"/>
                                  </p:stCondLst>
                                  <p:childTnLst>
                                    <p:animMotion origin="layout" path="M -0.05361 1.15297E-6 L -6.63773E-8 1.15297E-6 " pathEditMode="relative" rAng="0" ptsTypes="AA">
                                      <p:cBhvr>
                                        <p:cTn id="126" dur="750" fill="hold"/>
                                        <p:tgtEl>
                                          <p:spTgt spid="42"/>
                                        </p:tgtEl>
                                        <p:attrNameLst>
                                          <p:attrName>ppt_x</p:attrName>
                                          <p:attrName>ppt_y</p:attrName>
                                        </p:attrNameLst>
                                      </p:cBhvr>
                                      <p:rCtr x="26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P spid="6" grpId="1" animBg="1"/>
      <p:bldP spid="6" grpId="2" animBg="1"/>
      <p:bldP spid="5" grpId="0" animBg="1"/>
      <p:bldP spid="5" grpId="1" animBg="1"/>
      <p:bldP spid="5" grpId="2" animBg="1"/>
      <p:bldP spid="23" grpId="0" animBg="1"/>
      <p:bldP spid="23" grpId="1" animBg="1"/>
      <p:bldP spid="25" grpId="0"/>
      <p:bldP spid="25" grpId="1"/>
      <p:bldP spid="26" grpId="0"/>
      <p:bldP spid="26" grpId="1"/>
      <p:bldP spid="20" grpId="0" animBg="1"/>
      <p:bldP spid="20" grpId="1" animBg="1"/>
      <p:bldP spid="22" grpId="0"/>
      <p:bldP spid="22" grpId="1"/>
      <p:bldP spid="27" grpId="0"/>
      <p:bldP spid="27" grpId="1"/>
      <p:bldP spid="28" grpId="0" animBg="1"/>
      <p:bldP spid="28" grpId="1" animBg="1"/>
      <p:bldP spid="28" grpId="2" animBg="1"/>
      <p:bldP spid="40" grpId="0" animBg="1"/>
      <p:bldP spid="40" grpId="1" animBg="1"/>
      <p:bldP spid="40" grpId="2" animBg="1"/>
      <p:bldP spid="41" grpId="0"/>
      <p:bldP spid="41" grpId="1"/>
      <p:bldP spid="57" grpId="0"/>
      <p:bldP spid="58" grpId="0"/>
      <p:bldP spid="60" grpId="0" animBg="1"/>
      <p:bldP spid="60" grpId="1" animBg="1"/>
      <p:bldP spid="60" grpId="2"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 r="8310" b="17491"/>
          <a:stretch/>
        </p:blipFill>
        <p:spPr>
          <a:xfrm>
            <a:off x="0" y="0"/>
            <a:ext cx="12436473" cy="6994525"/>
          </a:xfrm>
          <a:prstGeom prst="rect">
            <a:avLst/>
          </a:prstGeom>
        </p:spPr>
      </p:pic>
      <p:sp>
        <p:nvSpPr>
          <p:cNvPr id="10" name="Rectangle 9"/>
          <p:cNvSpPr/>
          <p:nvPr/>
        </p:nvSpPr>
        <p:spPr bwMode="auto">
          <a:xfrm>
            <a:off x="4722132" y="3529087"/>
            <a:ext cx="7452360" cy="1999165"/>
          </a:xfrm>
          <a:prstGeom prst="rect">
            <a:avLst/>
          </a:prstGeom>
          <a:solidFill>
            <a:schemeClr val="tx1">
              <a:lumMod val="60000"/>
              <a:lumOff val="40000"/>
              <a:alpha val="8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4724887" y="1470871"/>
            <a:ext cx="7452360" cy="1999165"/>
          </a:xfrm>
          <a:prstGeom prst="rect">
            <a:avLst/>
          </a:prstGeom>
          <a:solidFill>
            <a:srgbClr val="68217A">
              <a:alpha val="8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auto">
          <a:xfrm>
            <a:off x="274638" y="1459650"/>
            <a:ext cx="4389438" cy="4075226"/>
          </a:xfrm>
          <a:prstGeom prst="rect">
            <a:avLst/>
          </a:prstGeom>
          <a:solidFill>
            <a:srgbClr val="68217A">
              <a:alpha val="8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274640" y="1459649"/>
            <a:ext cx="4389436" cy="3918294"/>
            <a:chOff x="274640" y="1459649"/>
            <a:chExt cx="4389436" cy="3918294"/>
          </a:xfrm>
        </p:grpSpPr>
        <p:sp>
          <p:nvSpPr>
            <p:cNvPr id="4" name="TextBox 3"/>
            <p:cNvSpPr txBox="1"/>
            <p:nvPr/>
          </p:nvSpPr>
          <p:spPr>
            <a:xfrm>
              <a:off x="274640" y="3586683"/>
              <a:ext cx="4389436" cy="1791260"/>
            </a:xfrm>
            <a:prstGeom prst="rect">
              <a:avLst/>
            </a:prstGeom>
            <a:noFill/>
          </p:spPr>
          <p:txBody>
            <a:bodyPr wrap="square" lIns="182880" tIns="146304" rIns="182880" bIns="146304" rtlCol="0">
              <a:spAutoFit/>
            </a:bodyPr>
            <a:lstStyle/>
            <a:p>
              <a:pPr>
                <a:lnSpc>
                  <a:spcPct val="90000"/>
                </a:lnSpc>
                <a:spcAft>
                  <a:spcPts val="600"/>
                </a:spcAft>
              </a:pPr>
              <a:r>
                <a:rPr lang="en-US" sz="5400" dirty="0" smtClean="0">
                  <a:gradFill>
                    <a:gsLst>
                      <a:gs pos="72566">
                        <a:srgbClr val="FFFFFF"/>
                      </a:gs>
                      <a:gs pos="30000">
                        <a:srgbClr val="FFFFFF"/>
                      </a:gs>
                    </a:gsLst>
                    <a:lin ang="5400000" scaled="0"/>
                  </a:gradFill>
                  <a:latin typeface="Segoe UI Light"/>
                </a:rPr>
                <a:t>active installs </a:t>
              </a:r>
              <a:br>
                <a:rPr lang="en-US" sz="5400" dirty="0" smtClean="0">
                  <a:gradFill>
                    <a:gsLst>
                      <a:gs pos="72566">
                        <a:srgbClr val="FFFFFF"/>
                      </a:gs>
                      <a:gs pos="30000">
                        <a:srgbClr val="FFFFFF"/>
                      </a:gs>
                    </a:gsLst>
                    <a:lin ang="5400000" scaled="0"/>
                  </a:gradFill>
                  <a:latin typeface="Segoe UI Light"/>
                </a:rPr>
              </a:br>
              <a:r>
                <a:rPr lang="en-US" sz="5400" dirty="0" smtClean="0">
                  <a:gradFill>
                    <a:gsLst>
                      <a:gs pos="72566">
                        <a:srgbClr val="FFFFFF"/>
                      </a:gs>
                      <a:gs pos="30000">
                        <a:srgbClr val="FFFFFF"/>
                      </a:gs>
                    </a:gsLst>
                    <a:lin ang="5400000" scaled="0"/>
                  </a:gradFill>
                  <a:latin typeface="Segoe UI Light"/>
                </a:rPr>
                <a:t>of .NET</a:t>
              </a:r>
            </a:p>
          </p:txBody>
        </p:sp>
        <p:sp>
          <p:nvSpPr>
            <p:cNvPr id="2" name="TextBox 1"/>
            <p:cNvSpPr txBox="1"/>
            <p:nvPr/>
          </p:nvSpPr>
          <p:spPr>
            <a:xfrm>
              <a:off x="274640" y="1459649"/>
              <a:ext cx="3798886" cy="2594556"/>
            </a:xfrm>
            <a:prstGeom prst="rect">
              <a:avLst/>
            </a:prstGeom>
            <a:noFill/>
          </p:spPr>
          <p:txBody>
            <a:bodyPr wrap="square" lIns="182880" tIns="146304" rIns="182880" bIns="146304" rtlCol="0">
              <a:spAutoFit/>
            </a:bodyPr>
            <a:lstStyle/>
            <a:p>
              <a:pPr algn="ctr">
                <a:lnSpc>
                  <a:spcPct val="90000"/>
                </a:lnSpc>
                <a:spcAft>
                  <a:spcPts val="600"/>
                </a:spcAft>
              </a:pPr>
              <a:r>
                <a:rPr lang="en-US" sz="16600" spc="-500" dirty="0" smtClean="0">
                  <a:gradFill>
                    <a:gsLst>
                      <a:gs pos="72566">
                        <a:srgbClr val="FFFFFF"/>
                      </a:gs>
                      <a:gs pos="30000">
                        <a:srgbClr val="FFFFFF"/>
                      </a:gs>
                    </a:gsLst>
                    <a:lin ang="5400000" scaled="0"/>
                  </a:gradFill>
                  <a:latin typeface="Segoe UI Light"/>
                </a:rPr>
                <a:t>1.8B</a:t>
              </a:r>
            </a:p>
          </p:txBody>
        </p:sp>
      </p:grpSp>
      <p:grpSp>
        <p:nvGrpSpPr>
          <p:cNvPr id="16" name="Group 15"/>
          <p:cNvGrpSpPr/>
          <p:nvPr/>
        </p:nvGrpSpPr>
        <p:grpSpPr>
          <a:xfrm>
            <a:off x="4708294" y="3584565"/>
            <a:ext cx="12465055" cy="1888209"/>
            <a:chOff x="4708294" y="1515126"/>
            <a:chExt cx="12465055" cy="1888209"/>
          </a:xfrm>
        </p:grpSpPr>
        <p:sp>
          <p:nvSpPr>
            <p:cNvPr id="8" name="TextBox 7"/>
            <p:cNvSpPr txBox="1"/>
            <p:nvPr/>
          </p:nvSpPr>
          <p:spPr>
            <a:xfrm>
              <a:off x="6952343" y="1757500"/>
              <a:ext cx="10221006" cy="1403461"/>
            </a:xfrm>
            <a:prstGeom prst="rect">
              <a:avLst/>
            </a:prstGeom>
            <a:noFill/>
          </p:spPr>
          <p:txBody>
            <a:bodyPr wrap="square" lIns="182880" tIns="146304" rIns="182880" bIns="146304" rtlCol="0">
              <a:spAutoFit/>
            </a:bodyPr>
            <a:lstStyle>
              <a:defPPr>
                <a:defRPr lang="en-US"/>
              </a:defPPr>
              <a:lvl1pPr>
                <a:lnSpc>
                  <a:spcPct val="90000"/>
                </a:lnSpc>
                <a:spcAft>
                  <a:spcPts val="600"/>
                </a:spcAft>
                <a:defRPr sz="5400">
                  <a:gradFill>
                    <a:gsLst>
                      <a:gs pos="72566">
                        <a:schemeClr val="bg2"/>
                      </a:gs>
                      <a:gs pos="30000">
                        <a:schemeClr val="bg2"/>
                      </a:gs>
                    </a:gsLst>
                    <a:lin ang="5400000" scaled="0"/>
                  </a:gradFill>
                  <a:latin typeface="+mj-lt"/>
                </a:defRPr>
              </a:lvl1pPr>
            </a:lstStyle>
            <a:p>
              <a:r>
                <a:rPr lang="en-US" sz="4000" dirty="0" smtClean="0">
                  <a:gradFill>
                    <a:gsLst>
                      <a:gs pos="72566">
                        <a:srgbClr val="FFFFFF"/>
                      </a:gs>
                      <a:gs pos="30000">
                        <a:srgbClr val="FFFFFF"/>
                      </a:gs>
                    </a:gsLst>
                    <a:lin ang="5400000" scaled="0"/>
                  </a:gradFill>
                </a:rPr>
                <a:t>.</a:t>
              </a:r>
              <a:r>
                <a:rPr lang="en-US" sz="4000" dirty="0">
                  <a:gradFill>
                    <a:gsLst>
                      <a:gs pos="72566">
                        <a:srgbClr val="FFFFFF"/>
                      </a:gs>
                      <a:gs pos="30000">
                        <a:srgbClr val="FFFFFF"/>
                      </a:gs>
                    </a:gsLst>
                    <a:lin ang="5400000" scaled="0"/>
                  </a:gradFill>
                </a:rPr>
                <a:t>NET </a:t>
              </a:r>
              <a:r>
                <a:rPr lang="en-US" sz="4000" dirty="0" smtClean="0">
                  <a:gradFill>
                    <a:gsLst>
                      <a:gs pos="72566">
                        <a:srgbClr val="FFFFFF"/>
                      </a:gs>
                      <a:gs pos="30000">
                        <a:srgbClr val="FFFFFF"/>
                      </a:gs>
                    </a:gsLst>
                    <a:lin ang="5400000" scaled="0"/>
                  </a:gradFill>
                </a:rPr>
                <a:t>professional </a:t>
              </a:r>
              <a:br>
                <a:rPr lang="en-US" sz="4000" dirty="0" smtClean="0">
                  <a:gradFill>
                    <a:gsLst>
                      <a:gs pos="72566">
                        <a:srgbClr val="FFFFFF"/>
                      </a:gs>
                      <a:gs pos="30000">
                        <a:srgbClr val="FFFFFF"/>
                      </a:gs>
                    </a:gsLst>
                    <a:lin ang="5400000" scaled="0"/>
                  </a:gradFill>
                </a:rPr>
              </a:br>
              <a:r>
                <a:rPr lang="en-US" sz="4000" dirty="0" smtClean="0">
                  <a:gradFill>
                    <a:gsLst>
                      <a:gs pos="72566">
                        <a:srgbClr val="FFFFFF"/>
                      </a:gs>
                      <a:gs pos="30000">
                        <a:srgbClr val="FFFFFF"/>
                      </a:gs>
                    </a:gsLst>
                    <a:lin ang="5400000" scaled="0"/>
                  </a:gradFill>
                </a:rPr>
                <a:t>developers</a:t>
              </a:r>
              <a:endParaRPr lang="en-US" sz="4000" dirty="0">
                <a:gradFill>
                  <a:gsLst>
                    <a:gs pos="72566">
                      <a:srgbClr val="FFFFFF"/>
                    </a:gs>
                    <a:gs pos="30000">
                      <a:srgbClr val="FFFFFF"/>
                    </a:gs>
                  </a:gsLst>
                  <a:lin ang="5400000" scaled="0"/>
                </a:gradFill>
              </a:endParaRPr>
            </a:p>
          </p:txBody>
        </p:sp>
        <p:sp>
          <p:nvSpPr>
            <p:cNvPr id="11" name="TextBox 10"/>
            <p:cNvSpPr txBox="1"/>
            <p:nvPr/>
          </p:nvSpPr>
          <p:spPr>
            <a:xfrm>
              <a:off x="4708294" y="1515126"/>
              <a:ext cx="2374679" cy="1888209"/>
            </a:xfrm>
            <a:prstGeom prst="rect">
              <a:avLst/>
            </a:prstGeom>
            <a:noFill/>
          </p:spPr>
          <p:txBody>
            <a:bodyPr wrap="square" lIns="182880" tIns="146304" rIns="182880" bIns="146304" rtlCol="0">
              <a:spAutoFit/>
            </a:bodyPr>
            <a:lstStyle>
              <a:defPPr>
                <a:defRPr lang="en-US"/>
              </a:defPPr>
              <a:lvl1pPr>
                <a:lnSpc>
                  <a:spcPct val="90000"/>
                </a:lnSpc>
                <a:spcAft>
                  <a:spcPts val="600"/>
                </a:spcAft>
                <a:defRPr sz="5400">
                  <a:gradFill>
                    <a:gsLst>
                      <a:gs pos="72566">
                        <a:schemeClr val="bg2"/>
                      </a:gs>
                      <a:gs pos="30000">
                        <a:schemeClr val="bg2"/>
                      </a:gs>
                    </a:gsLst>
                    <a:lin ang="5400000" scaled="0"/>
                  </a:gradFill>
                  <a:latin typeface="+mj-lt"/>
                </a:defRPr>
              </a:lvl1pPr>
            </a:lstStyle>
            <a:p>
              <a:r>
                <a:rPr lang="en-US" sz="11500" dirty="0">
                  <a:gradFill>
                    <a:gsLst>
                      <a:gs pos="72566">
                        <a:srgbClr val="FFFFFF"/>
                      </a:gs>
                      <a:gs pos="30000">
                        <a:srgbClr val="FFFFFF"/>
                      </a:gs>
                    </a:gsLst>
                    <a:lin ang="5400000" scaled="0"/>
                  </a:gradFill>
                </a:rPr>
                <a:t>6M</a:t>
              </a:r>
            </a:p>
          </p:txBody>
        </p:sp>
      </p:grpSp>
      <p:sp>
        <p:nvSpPr>
          <p:cNvPr id="14" name="TextBox 13"/>
          <p:cNvSpPr txBox="1"/>
          <p:nvPr/>
        </p:nvSpPr>
        <p:spPr>
          <a:xfrm>
            <a:off x="4724886" y="1491724"/>
            <a:ext cx="7257143" cy="1957459"/>
          </a:xfrm>
          <a:prstGeom prst="rect">
            <a:avLst/>
          </a:prstGeom>
          <a:noFill/>
        </p:spPr>
        <p:txBody>
          <a:bodyPr wrap="square" lIns="182880" tIns="146304" rIns="182880" bIns="146304" rtlCol="0">
            <a:spAutoFit/>
          </a:bodyPr>
          <a:lstStyle>
            <a:defPPr>
              <a:defRPr lang="en-US"/>
            </a:defPPr>
            <a:lvl1pPr>
              <a:lnSpc>
                <a:spcPct val="90000"/>
              </a:lnSpc>
              <a:spcAft>
                <a:spcPts val="600"/>
              </a:spcAft>
              <a:defRPr sz="5400">
                <a:gradFill>
                  <a:gsLst>
                    <a:gs pos="72566">
                      <a:schemeClr val="bg2"/>
                    </a:gs>
                    <a:gs pos="30000">
                      <a:schemeClr val="bg2"/>
                    </a:gs>
                  </a:gsLst>
                  <a:lin ang="5400000" scaled="0"/>
                </a:gradFill>
                <a:latin typeface="+mj-lt"/>
              </a:defRPr>
            </a:lvl1pPr>
          </a:lstStyle>
          <a:p>
            <a:r>
              <a:rPr lang="en-US" sz="4000" dirty="0">
                <a:gradFill>
                  <a:gsLst>
                    <a:gs pos="72566">
                      <a:srgbClr val="FFFFFF"/>
                    </a:gs>
                    <a:gs pos="30000">
                      <a:srgbClr val="FFFFFF"/>
                    </a:gs>
                  </a:gsLst>
                  <a:lin ang="5400000" scaled="0"/>
                </a:gradFill>
              </a:rPr>
              <a:t>From 64k embedded systems, </a:t>
            </a:r>
            <a:r>
              <a:rPr lang="en-US" sz="4000" dirty="0" smtClean="0">
                <a:gradFill>
                  <a:gsLst>
                    <a:gs pos="72566">
                      <a:srgbClr val="FFFFFF"/>
                    </a:gs>
                    <a:gs pos="30000">
                      <a:srgbClr val="FFFFFF"/>
                    </a:gs>
                  </a:gsLst>
                  <a:lin ang="5400000" scaled="0"/>
                </a:gradFill>
              </a:rPr>
              <a:t/>
            </a:r>
            <a:br>
              <a:rPr lang="en-US" sz="4000" dirty="0" smtClean="0">
                <a:gradFill>
                  <a:gsLst>
                    <a:gs pos="72566">
                      <a:srgbClr val="FFFFFF"/>
                    </a:gs>
                    <a:gs pos="30000">
                      <a:srgbClr val="FFFFFF"/>
                    </a:gs>
                  </a:gsLst>
                  <a:lin ang="5400000" scaled="0"/>
                </a:gradFill>
              </a:rPr>
            </a:br>
            <a:r>
              <a:rPr lang="en-US" sz="4000" dirty="0" smtClean="0">
                <a:gradFill>
                  <a:gsLst>
                    <a:gs pos="72566">
                      <a:srgbClr val="FFFFFF"/>
                    </a:gs>
                    <a:gs pos="30000">
                      <a:srgbClr val="FFFFFF"/>
                    </a:gs>
                  </a:gsLst>
                  <a:lin ang="5400000" scaled="0"/>
                </a:gradFill>
              </a:rPr>
              <a:t>PCs</a:t>
            </a:r>
            <a:r>
              <a:rPr lang="en-US" sz="4000" dirty="0">
                <a:gradFill>
                  <a:gsLst>
                    <a:gs pos="72566">
                      <a:srgbClr val="FFFFFF"/>
                    </a:gs>
                    <a:gs pos="30000">
                      <a:srgbClr val="FFFFFF"/>
                    </a:gs>
                  </a:gsLst>
                  <a:lin ang="5400000" scaled="0"/>
                </a:gradFill>
              </a:rPr>
              <a:t>, </a:t>
            </a:r>
            <a:r>
              <a:rPr lang="en-US" sz="4000" dirty="0" smtClean="0">
                <a:gradFill>
                  <a:gsLst>
                    <a:gs pos="72566">
                      <a:srgbClr val="FFFFFF"/>
                    </a:gs>
                    <a:gs pos="30000">
                      <a:srgbClr val="FFFFFF"/>
                    </a:gs>
                  </a:gsLst>
                  <a:lin ang="5400000" scaled="0"/>
                </a:gradFill>
              </a:rPr>
              <a:t>tablets</a:t>
            </a:r>
            <a:r>
              <a:rPr lang="en-US" sz="4000" dirty="0">
                <a:gradFill>
                  <a:gsLst>
                    <a:gs pos="72566">
                      <a:srgbClr val="FFFFFF"/>
                    </a:gs>
                    <a:gs pos="30000">
                      <a:srgbClr val="FFFFFF"/>
                    </a:gs>
                  </a:gsLst>
                  <a:lin ang="5400000" scaled="0"/>
                </a:gradFill>
              </a:rPr>
              <a:t>, </a:t>
            </a:r>
            <a:r>
              <a:rPr lang="en-US" sz="4000" dirty="0" smtClean="0">
                <a:gradFill>
                  <a:gsLst>
                    <a:gs pos="72566">
                      <a:srgbClr val="FFFFFF"/>
                    </a:gs>
                    <a:gs pos="30000">
                      <a:srgbClr val="FFFFFF"/>
                    </a:gs>
                  </a:gsLst>
                  <a:lin ang="5400000" scaled="0"/>
                </a:gradFill>
              </a:rPr>
              <a:t>phones</a:t>
            </a:r>
            <a:r>
              <a:rPr lang="en-US" sz="4000" dirty="0">
                <a:gradFill>
                  <a:gsLst>
                    <a:gs pos="72566">
                      <a:srgbClr val="FFFFFF"/>
                    </a:gs>
                    <a:gs pos="30000">
                      <a:srgbClr val="FFFFFF"/>
                    </a:gs>
                  </a:gsLst>
                  <a:lin ang="5400000" scaled="0"/>
                </a:gradFill>
              </a:rPr>
              <a:t>, up to </a:t>
            </a:r>
            <a:r>
              <a:rPr lang="en-US" sz="4000" dirty="0" smtClean="0">
                <a:gradFill>
                  <a:gsLst>
                    <a:gs pos="72566">
                      <a:srgbClr val="FFFFFF"/>
                    </a:gs>
                    <a:gs pos="30000">
                      <a:srgbClr val="FFFFFF"/>
                    </a:gs>
                  </a:gsLst>
                  <a:lin ang="5400000" scaled="0"/>
                </a:gradFill>
              </a:rPr>
              <a:t/>
            </a:r>
            <a:br>
              <a:rPr lang="en-US" sz="4000" dirty="0" smtClean="0">
                <a:gradFill>
                  <a:gsLst>
                    <a:gs pos="72566">
                      <a:srgbClr val="FFFFFF"/>
                    </a:gs>
                    <a:gs pos="30000">
                      <a:srgbClr val="FFFFFF"/>
                    </a:gs>
                  </a:gsLst>
                  <a:lin ang="5400000" scaled="0"/>
                </a:gradFill>
              </a:rPr>
            </a:br>
            <a:r>
              <a:rPr lang="en-US" sz="4000" dirty="0" smtClean="0">
                <a:gradFill>
                  <a:gsLst>
                    <a:gs pos="72566">
                      <a:srgbClr val="FFFFFF"/>
                    </a:gs>
                    <a:gs pos="30000">
                      <a:srgbClr val="FFFFFF"/>
                    </a:gs>
                  </a:gsLst>
                  <a:lin ang="5400000" scaled="0"/>
                </a:gradFill>
              </a:rPr>
              <a:t>and </a:t>
            </a:r>
            <a:r>
              <a:rPr lang="en-US" sz="4000" dirty="0">
                <a:gradFill>
                  <a:gsLst>
                    <a:gs pos="72566">
                      <a:srgbClr val="FFFFFF"/>
                    </a:gs>
                    <a:gs pos="30000">
                      <a:srgbClr val="FFFFFF"/>
                    </a:gs>
                  </a:gsLst>
                  <a:lin ang="5400000" scaled="0"/>
                </a:gradFill>
              </a:rPr>
              <a:t>past 64-way Cloud Servers</a:t>
            </a:r>
          </a:p>
        </p:txBody>
      </p:sp>
    </p:spTree>
    <p:extLst>
      <p:ext uri="{BB962C8B-B14F-4D97-AF65-F5344CB8AC3E}">
        <p14:creationId xmlns:p14="http://schemas.microsoft.com/office/powerpoint/2010/main" val="30199523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500" fill="hold"/>
                                        <p:tgtEl>
                                          <p:spTgt spid="3"/>
                                        </p:tgtEl>
                                      </p:cBhvr>
                                      <p:by x="0" y="0"/>
                                    </p:animScale>
                                  </p:childTnLst>
                                </p:cTn>
                              </p:par>
                              <p:par>
                                <p:cTn id="9" presetID="35" presetClass="path" presetSubtype="0" accel="100000" autoRev="1" fill="hold" grpId="2" nodeType="withEffect">
                                  <p:stCondLst>
                                    <p:cond delay="0"/>
                                  </p:stCondLst>
                                  <p:childTnLst>
                                    <p:animMotion origin="layout" path="M -3.74521E-6 0 L -0.17641 -0.29142 " pathEditMode="relative" rAng="0" ptsTypes="AA">
                                      <p:cBhvr>
                                        <p:cTn id="10" dur="500" fill="hold"/>
                                        <p:tgtEl>
                                          <p:spTgt spid="3"/>
                                        </p:tgtEl>
                                        <p:attrNameLst>
                                          <p:attrName>ppt_x</p:attrName>
                                          <p:attrName>ppt_y</p:attrName>
                                        </p:attrNameLst>
                                      </p:cBhvr>
                                      <p:rCtr x="-8821" y="-14571"/>
                                    </p:animMotion>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 presetClass="entr" presetSubtype="0" fill="hold" grpId="0" nodeType="withEffect">
                                  <p:stCondLst>
                                    <p:cond delay="0"/>
                                  </p:stCondLst>
                                  <p:childTnLst>
                                    <p:set>
                                      <p:cBhvr>
                                        <p:cTn id="16" dur="1" fill="hold">
                                          <p:stCondLst>
                                            <p:cond delay="499"/>
                                          </p:stCondLst>
                                        </p:cTn>
                                        <p:tgtEl>
                                          <p:spTgt spid="12"/>
                                        </p:tgtEl>
                                        <p:attrNameLst>
                                          <p:attrName>style.visibility</p:attrName>
                                        </p:attrNameLst>
                                      </p:cBhvr>
                                      <p:to>
                                        <p:strVal val="visible"/>
                                      </p:to>
                                    </p:set>
                                  </p:childTnLst>
                                </p:cTn>
                              </p:par>
                              <p:par>
                                <p:cTn id="17" presetID="6" presetClass="emph" presetSubtype="0" accel="100000" autoRev="1" fill="hold" grpId="1" nodeType="withEffect">
                                  <p:stCondLst>
                                    <p:cond delay="0"/>
                                  </p:stCondLst>
                                  <p:childTnLst>
                                    <p:animScale>
                                      <p:cBhvr>
                                        <p:cTn id="18" dur="500" fill="hold"/>
                                        <p:tgtEl>
                                          <p:spTgt spid="12"/>
                                        </p:tgtEl>
                                      </p:cBhvr>
                                      <p:by x="0" y="100000"/>
                                    </p:animScale>
                                  </p:childTnLst>
                                </p:cTn>
                              </p:par>
                              <p:par>
                                <p:cTn id="19" presetID="35" presetClass="path" presetSubtype="0" accel="100000" autoRev="1" fill="hold" grpId="2" nodeType="withEffect">
                                  <p:stCondLst>
                                    <p:cond delay="0"/>
                                  </p:stCondLst>
                                  <p:childTnLst>
                                    <p:animMotion origin="layout" path="M -4.08731E-6 -4.78892E-6 L -0.29959 -4.78892E-6 " pathEditMode="relative" rAng="0" ptsTypes="AA">
                                      <p:cBhvr>
                                        <p:cTn id="20" dur="500" fill="hold"/>
                                        <p:tgtEl>
                                          <p:spTgt spid="12"/>
                                        </p:tgtEl>
                                        <p:attrNameLst>
                                          <p:attrName>ppt_x</p:attrName>
                                          <p:attrName>ppt_y</p:attrName>
                                        </p:attrNameLst>
                                      </p:cBhvr>
                                      <p:rCtr x="-14986" y="0"/>
                                    </p:animMotion>
                                  </p:childTnLst>
                                </p:cTn>
                              </p:par>
                              <p:par>
                                <p:cTn id="21" presetID="1" presetClass="entr" presetSubtype="0" fill="hold" grpId="0" nodeType="withEffect">
                                  <p:stCondLst>
                                    <p:cond delay="100"/>
                                  </p:stCondLst>
                                  <p:childTnLst>
                                    <p:set>
                                      <p:cBhvr>
                                        <p:cTn id="22" dur="1" fill="hold">
                                          <p:stCondLst>
                                            <p:cond delay="499"/>
                                          </p:stCondLst>
                                        </p:cTn>
                                        <p:tgtEl>
                                          <p:spTgt spid="10"/>
                                        </p:tgtEl>
                                        <p:attrNameLst>
                                          <p:attrName>style.visibility</p:attrName>
                                        </p:attrNameLst>
                                      </p:cBhvr>
                                      <p:to>
                                        <p:strVal val="visible"/>
                                      </p:to>
                                    </p:set>
                                  </p:childTnLst>
                                </p:cTn>
                              </p:par>
                              <p:par>
                                <p:cTn id="23" presetID="6" presetClass="emph" presetSubtype="0" accel="100000" autoRev="1" fill="hold" grpId="1" nodeType="withEffect">
                                  <p:stCondLst>
                                    <p:cond delay="100"/>
                                  </p:stCondLst>
                                  <p:childTnLst>
                                    <p:animScale>
                                      <p:cBhvr>
                                        <p:cTn id="24" dur="500" fill="hold"/>
                                        <p:tgtEl>
                                          <p:spTgt spid="10"/>
                                        </p:tgtEl>
                                      </p:cBhvr>
                                      <p:by x="0" y="100000"/>
                                    </p:animScale>
                                  </p:childTnLst>
                                </p:cTn>
                              </p:par>
                              <p:par>
                                <p:cTn id="25" presetID="35" presetClass="path" presetSubtype="0" accel="100000" autoRev="1" fill="hold" grpId="2" nodeType="withEffect">
                                  <p:stCondLst>
                                    <p:cond delay="100"/>
                                  </p:stCondLst>
                                  <p:childTnLst>
                                    <p:animMotion origin="layout" path="M 3.5614E-6 8.6246E-7 L -0.2996 8.6246E-7 " pathEditMode="relative" rAng="0" ptsTypes="AA">
                                      <p:cBhvr>
                                        <p:cTn id="26" dur="500" fill="hold"/>
                                        <p:tgtEl>
                                          <p:spTgt spid="10"/>
                                        </p:tgtEl>
                                        <p:attrNameLst>
                                          <p:attrName>ppt_x</p:attrName>
                                          <p:attrName>ppt_y</p:attrName>
                                        </p:attrNameLst>
                                      </p:cBhvr>
                                      <p:rCtr x="-14986" y="0"/>
                                    </p:animMotion>
                                  </p:childTnLst>
                                </p:cTn>
                              </p:par>
                            </p:childTnLst>
                          </p:cTn>
                        </p:par>
                        <p:par>
                          <p:cTn id="27" fill="hold">
                            <p:stCondLst>
                              <p:cond delay="210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2" grpId="0" animBg="1"/>
      <p:bldP spid="12" grpId="1" animBg="1"/>
      <p:bldP spid="12" grpId="2" animBg="1"/>
      <p:bldP spid="3" grpId="0" animBg="1"/>
      <p:bldP spid="3" grpId="1" animBg="1"/>
      <p:bldP spid="3" grpId="2" animBg="1"/>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3342453"/>
          </a:xfrm>
        </p:spPr>
        <p:txBody>
          <a:bodyPr/>
          <a:lstStyle/>
          <a:p>
            <a:pPr lvl="0">
              <a:spcBef>
                <a:spcPts val="2400"/>
              </a:spcBef>
            </a:pPr>
            <a:r>
              <a:rPr lang="en-US" sz="3800" dirty="0" smtClean="0">
                <a:gradFill>
                  <a:gsLst>
                    <a:gs pos="1250">
                      <a:schemeClr val="tx1"/>
                    </a:gs>
                    <a:gs pos="100000">
                      <a:schemeClr val="tx1"/>
                    </a:gs>
                  </a:gsLst>
                  <a:lin ang="5400000" scaled="0"/>
                </a:gradFill>
              </a:rPr>
              <a:t>Check out our </a:t>
            </a:r>
            <a:br>
              <a:rPr lang="en-US" sz="3800" dirty="0" smtClean="0">
                <a:gradFill>
                  <a:gsLst>
                    <a:gs pos="1250">
                      <a:schemeClr val="tx1"/>
                    </a:gs>
                    <a:gs pos="100000">
                      <a:schemeClr val="tx1"/>
                    </a:gs>
                  </a:gsLst>
                  <a:lin ang="5400000" scaled="0"/>
                </a:gradFill>
              </a:rPr>
            </a:br>
            <a:r>
              <a:rPr lang="en-US" sz="3800" b="1" dirty="0" smtClean="0">
                <a:gradFill>
                  <a:gsLst>
                    <a:gs pos="1250">
                      <a:schemeClr val="tx1"/>
                    </a:gs>
                    <a:gs pos="100000">
                      <a:schemeClr val="tx1"/>
                    </a:gs>
                  </a:gsLst>
                  <a:lin ang="5400000" scaled="0"/>
                </a:gradFill>
              </a:rPr>
              <a:t>“Future of .NET on the Server” Deep Dive </a:t>
            </a:r>
            <a:br>
              <a:rPr lang="en-US" sz="3800" b="1" dirty="0" smtClean="0">
                <a:gradFill>
                  <a:gsLst>
                    <a:gs pos="1250">
                      <a:schemeClr val="tx1"/>
                    </a:gs>
                    <a:gs pos="100000">
                      <a:schemeClr val="tx1"/>
                    </a:gs>
                  </a:gsLst>
                  <a:lin ang="5400000" scaled="0"/>
                </a:gradFill>
              </a:rPr>
            </a:br>
            <a:r>
              <a:rPr lang="en-US" sz="3800" i="1" dirty="0" smtClean="0">
                <a:gradFill>
                  <a:gsLst>
                    <a:gs pos="1250">
                      <a:schemeClr val="tx1"/>
                    </a:gs>
                    <a:gs pos="100000">
                      <a:schemeClr val="tx1"/>
                    </a:gs>
                  </a:gsLst>
                  <a:lin ang="5400000" scaled="0"/>
                </a:gradFill>
              </a:rPr>
              <a:t>coming up next </a:t>
            </a:r>
            <a:r>
              <a:rPr lang="en-US" sz="3800" dirty="0" smtClean="0">
                <a:gradFill>
                  <a:gsLst>
                    <a:gs pos="1250">
                      <a:schemeClr val="tx1"/>
                    </a:gs>
                    <a:gs pos="100000">
                      <a:schemeClr val="tx1"/>
                    </a:gs>
                  </a:gsLst>
                  <a:lin ang="5400000" scaled="0"/>
                </a:gradFill>
              </a:rPr>
              <a:t>with</a:t>
            </a:r>
            <a:br>
              <a:rPr lang="en-US" sz="3800" dirty="0" smtClean="0">
                <a:gradFill>
                  <a:gsLst>
                    <a:gs pos="1250">
                      <a:schemeClr val="tx1"/>
                    </a:gs>
                    <a:gs pos="100000">
                      <a:schemeClr val="tx1"/>
                    </a:gs>
                  </a:gsLst>
                  <a:lin ang="5400000" scaled="0"/>
                </a:gradFill>
              </a:rPr>
            </a:br>
            <a:r>
              <a:rPr lang="en-US" sz="3800" dirty="0" smtClean="0">
                <a:gradFill>
                  <a:gsLst>
                    <a:gs pos="1250">
                      <a:schemeClr val="tx1"/>
                    </a:gs>
                    <a:gs pos="100000">
                      <a:schemeClr val="tx1"/>
                    </a:gs>
                  </a:gsLst>
                  <a:lin ang="5400000" scaled="0"/>
                </a:gradFill>
              </a:rPr>
              <a:t>Principal Developer David Fowler </a:t>
            </a:r>
            <a:br>
              <a:rPr lang="en-US" sz="3800" dirty="0" smtClean="0">
                <a:gradFill>
                  <a:gsLst>
                    <a:gs pos="1250">
                      <a:schemeClr val="tx1"/>
                    </a:gs>
                    <a:gs pos="100000">
                      <a:schemeClr val="tx1"/>
                    </a:gs>
                  </a:gsLst>
                  <a:lin ang="5400000" scaled="0"/>
                </a:gradFill>
              </a:rPr>
            </a:br>
            <a:r>
              <a:rPr lang="en-US" sz="3800" dirty="0" smtClean="0">
                <a:gradFill>
                  <a:gsLst>
                    <a:gs pos="1250">
                      <a:schemeClr val="tx1"/>
                    </a:gs>
                    <a:gs pos="100000">
                      <a:schemeClr val="tx1"/>
                    </a:gs>
                  </a:gsLst>
                  <a:lin ang="5400000" scaled="0"/>
                </a:gradFill>
              </a:rPr>
              <a:t>and </a:t>
            </a:r>
            <a:br>
              <a:rPr lang="en-US" sz="3800" dirty="0" smtClean="0">
                <a:gradFill>
                  <a:gsLst>
                    <a:gs pos="1250">
                      <a:schemeClr val="tx1"/>
                    </a:gs>
                    <a:gs pos="100000">
                      <a:schemeClr val="tx1"/>
                    </a:gs>
                  </a:gsLst>
                  <a:lin ang="5400000" scaled="0"/>
                </a:gradFill>
              </a:rPr>
            </a:br>
            <a:r>
              <a:rPr lang="en-US" sz="3800" dirty="0" smtClean="0">
                <a:gradFill>
                  <a:gsLst>
                    <a:gs pos="1250">
                      <a:schemeClr val="tx1"/>
                    </a:gs>
                    <a:gs pos="100000">
                      <a:schemeClr val="tx1"/>
                    </a:gs>
                  </a:gsLst>
                  <a:lin ang="5400000" scaled="0"/>
                </a:gradFill>
              </a:rPr>
              <a:t>Scott Hanselman</a:t>
            </a:r>
            <a:endParaRPr lang="en-US" sz="3800" dirty="0">
              <a:gradFill>
                <a:gsLst>
                  <a:gs pos="1250">
                    <a:schemeClr val="tx1"/>
                  </a:gs>
                  <a:gs pos="100000">
                    <a:schemeClr val="tx1"/>
                  </a:gs>
                </a:gsLst>
                <a:lin ang="5400000" scaled="0"/>
              </a:gradFill>
            </a:endParaRPr>
          </a:p>
        </p:txBody>
      </p:sp>
      <p:sp>
        <p:nvSpPr>
          <p:cNvPr id="2" name="Title 1"/>
          <p:cNvSpPr>
            <a:spLocks noGrp="1"/>
          </p:cNvSpPr>
          <p:nvPr>
            <p:ph type="title"/>
          </p:nvPr>
        </p:nvSpPr>
        <p:spPr/>
        <p:txBody>
          <a:bodyPr/>
          <a:lstStyle/>
          <a:p>
            <a:r>
              <a:rPr lang="en-US" dirty="0" smtClean="0"/>
              <a:t>Track resources</a:t>
            </a:r>
            <a:endParaRPr lang="en-US" dirty="0"/>
          </a:p>
        </p:txBody>
      </p:sp>
    </p:spTree>
    <p:extLst>
      <p:ext uri="{BB962C8B-B14F-4D97-AF65-F5344CB8AC3E}">
        <p14:creationId xmlns:p14="http://schemas.microsoft.com/office/powerpoint/2010/main" val="9355563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a:xfrm>
            <a:off x="274638" y="295274"/>
            <a:ext cx="12160953" cy="917575"/>
          </a:xfrm>
        </p:spPr>
        <p:txBody>
          <a:bodyPr/>
          <a:lstStyle/>
          <a:p>
            <a:r>
              <a:rPr lang="en-US" dirty="0" smtClean="0"/>
              <a:t>Visit the Developer Platform &amp; Tools Booth</a:t>
            </a:r>
            <a:endParaRPr lang="en-US" dirty="0"/>
          </a:p>
        </p:txBody>
      </p:sp>
      <p:pic>
        <p:nvPicPr>
          <p:cNvPr id="27" name="Picture 26"/>
          <p:cNvPicPr>
            <a:picLocks noChangeAspect="1"/>
          </p:cNvPicPr>
          <p:nvPr/>
        </p:nvPicPr>
        <p:blipFill rotWithShape="1">
          <a:blip r:embed="rId3"/>
          <a:srcRect l="45316" t="16470" r="519" b="1572"/>
          <a:stretch/>
        </p:blipFill>
        <p:spPr>
          <a:xfrm>
            <a:off x="3765538" y="1375851"/>
            <a:ext cx="2589551" cy="2738948"/>
          </a:xfrm>
          <a:prstGeom prst="rect">
            <a:avLst/>
          </a:prstGeom>
        </p:spPr>
      </p:pic>
      <p:sp>
        <p:nvSpPr>
          <p:cNvPr id="28" name="TextBox 27"/>
          <p:cNvSpPr txBox="1"/>
          <p:nvPr/>
        </p:nvSpPr>
        <p:spPr>
          <a:xfrm>
            <a:off x="384519" y="1375852"/>
            <a:ext cx="3381019" cy="2738947"/>
          </a:xfrm>
          <a:prstGeom prst="rect">
            <a:avLst/>
          </a:prstGeom>
          <a:solidFill>
            <a:schemeClr val="accent2">
              <a:lumMod val="75000"/>
            </a:schemeClr>
          </a:solidFill>
        </p:spPr>
        <p:txBody>
          <a:bodyPr wrap="square" lIns="91440" tIns="91440" rIns="91440" bIns="91440" rtlCol="0">
            <a:noAutofit/>
          </a:bodyPr>
          <a:lstStyle/>
          <a:p>
            <a:r>
              <a:rPr lang="en-US" dirty="0">
                <a:solidFill>
                  <a:srgbClr val="FFFFFF">
                    <a:lumMod val="85000"/>
                    <a:lumOff val="15000"/>
                  </a:srgbClr>
                </a:solidFill>
                <a:cs typeface="Segoe UI Light" panose="020B0502040204020203" pitchFamily="34" charset="0"/>
              </a:rPr>
              <a:t>Having a </a:t>
            </a:r>
            <a:r>
              <a:rPr lang="en-US" dirty="0" smtClean="0">
                <a:solidFill>
                  <a:srgbClr val="FFFFFF">
                    <a:lumMod val="85000"/>
                    <a:lumOff val="15000"/>
                  </a:srgbClr>
                </a:solidFill>
                <a:cs typeface="Segoe UI Light" panose="020B0502040204020203" pitchFamily="34" charset="0"/>
              </a:rPr>
              <a:t>friend</a:t>
            </a:r>
            <a:br>
              <a:rPr lang="en-US" dirty="0" smtClean="0">
                <a:solidFill>
                  <a:srgbClr val="FFFFFF">
                    <a:lumMod val="85000"/>
                    <a:lumOff val="15000"/>
                  </a:srgbClr>
                </a:solidFill>
                <a:cs typeface="Segoe UI Light" panose="020B0502040204020203" pitchFamily="34" charset="0"/>
              </a:rPr>
            </a:br>
            <a:r>
              <a:rPr lang="en-US" dirty="0" smtClean="0">
                <a:solidFill>
                  <a:srgbClr val="FFFFFF">
                    <a:lumMod val="85000"/>
                    <a:lumOff val="15000"/>
                  </a:srgbClr>
                </a:solidFill>
                <a:cs typeface="Segoe UI Light" panose="020B0502040204020203" pitchFamily="34" charset="0"/>
              </a:rPr>
              <a:t> buy </a:t>
            </a:r>
            <a:r>
              <a:rPr lang="en-US" dirty="0">
                <a:solidFill>
                  <a:srgbClr val="FFFFFF">
                    <a:lumMod val="85000"/>
                    <a:lumOff val="15000"/>
                  </a:srgbClr>
                </a:solidFill>
                <a:cs typeface="Segoe UI Light" panose="020B0502040204020203" pitchFamily="34" charset="0"/>
              </a:rPr>
              <a:t>your coffee?</a:t>
            </a:r>
          </a:p>
          <a:p>
            <a:r>
              <a:rPr lang="en-US" dirty="0">
                <a:solidFill>
                  <a:srgbClr val="FFFFFF">
                    <a:lumMod val="85000"/>
                    <a:lumOff val="15000"/>
                  </a:srgbClr>
                </a:solidFill>
                <a:cs typeface="Segoe UI Light" panose="020B0502040204020203" pitchFamily="34" charset="0"/>
              </a:rPr>
              <a:t>Yea, it’s kind of like that.</a:t>
            </a:r>
          </a:p>
          <a:p>
            <a:endParaRPr lang="en-US" sz="1000" dirty="0">
              <a:solidFill>
                <a:srgbClr val="FFFFFF">
                  <a:lumMod val="85000"/>
                  <a:lumOff val="15000"/>
                </a:srgbClr>
              </a:solidFill>
              <a:cs typeface="Segoe UI" panose="020B0502040204020203" pitchFamily="34" charset="0"/>
            </a:endParaRPr>
          </a:p>
          <a:p>
            <a:endParaRPr lang="en-US" sz="1000" dirty="0">
              <a:solidFill>
                <a:srgbClr val="FFFFFF">
                  <a:lumMod val="85000"/>
                  <a:lumOff val="15000"/>
                </a:srgbClr>
              </a:solidFill>
              <a:cs typeface="Segoe UI" panose="020B0502040204020203" pitchFamily="34" charset="0"/>
            </a:endParaRPr>
          </a:p>
          <a:p>
            <a:endParaRPr lang="en-US" sz="1000" dirty="0">
              <a:solidFill>
                <a:srgbClr val="FFFFFF">
                  <a:lumMod val="85000"/>
                  <a:lumOff val="15000"/>
                </a:srgbClr>
              </a:solidFill>
              <a:cs typeface="Segoe UI" panose="020B0502040204020203" pitchFamily="34" charset="0"/>
            </a:endParaRPr>
          </a:p>
          <a:p>
            <a:r>
              <a:rPr lang="en-US" sz="1000" dirty="0">
                <a:solidFill>
                  <a:srgbClr val="FFFFFF">
                    <a:lumMod val="85000"/>
                    <a:lumOff val="15000"/>
                  </a:srgbClr>
                </a:solidFill>
                <a:cs typeface="Segoe UI" panose="020B0502040204020203" pitchFamily="34" charset="0"/>
              </a:rPr>
              <a:t>MSDN Subscribers get up to $150/</a:t>
            </a:r>
            <a:r>
              <a:rPr lang="en-US" sz="1000" dirty="0" err="1">
                <a:solidFill>
                  <a:srgbClr val="FFFFFF">
                    <a:lumMod val="85000"/>
                    <a:lumOff val="15000"/>
                  </a:srgbClr>
                </a:solidFill>
                <a:cs typeface="Segoe UI" panose="020B0502040204020203" pitchFamily="34" charset="0"/>
              </a:rPr>
              <a:t>mo</a:t>
            </a:r>
            <a:r>
              <a:rPr lang="en-US" sz="1000" dirty="0">
                <a:solidFill>
                  <a:srgbClr val="FFFFFF">
                    <a:lumMod val="85000"/>
                    <a:lumOff val="15000"/>
                  </a:srgbClr>
                </a:solidFill>
                <a:cs typeface="Segoe UI" panose="020B0502040204020203" pitchFamily="34" charset="0"/>
              </a:rPr>
              <a:t> in Azure credits. </a:t>
            </a:r>
          </a:p>
          <a:p>
            <a:endParaRPr lang="en-US" sz="1000" dirty="0">
              <a:solidFill>
                <a:srgbClr val="FFFFFF">
                  <a:lumMod val="85000"/>
                  <a:lumOff val="15000"/>
                </a:srgbClr>
              </a:solidFill>
              <a:cs typeface="Segoe UI" panose="020B0502040204020203" pitchFamily="34" charset="0"/>
            </a:endParaRPr>
          </a:p>
          <a:p>
            <a:r>
              <a:rPr lang="en-US" sz="1050" b="1" dirty="0">
                <a:solidFill>
                  <a:srgbClr val="FFFFFF">
                    <a:lumMod val="85000"/>
                    <a:lumOff val="15000"/>
                  </a:srgbClr>
                </a:solidFill>
                <a:cs typeface="Segoe UI" panose="020B0502040204020203" pitchFamily="34" charset="0"/>
              </a:rPr>
              <a:t>Stop by the Developer Platform and Tools </a:t>
            </a:r>
            <a:r>
              <a:rPr lang="en-US" sz="1050" b="1" dirty="0" smtClean="0">
                <a:solidFill>
                  <a:srgbClr val="FFFFFF">
                    <a:lumMod val="85000"/>
                    <a:lumOff val="15000"/>
                  </a:srgbClr>
                </a:solidFill>
                <a:cs typeface="Segoe UI" panose="020B0502040204020203" pitchFamily="34" charset="0"/>
              </a:rPr>
              <a:t>booth and </a:t>
            </a:r>
            <a:r>
              <a:rPr lang="en-US" sz="1050" b="1" dirty="0">
                <a:solidFill>
                  <a:srgbClr val="FFFFFF">
                    <a:lumMod val="85000"/>
                    <a:lumOff val="15000"/>
                  </a:srgbClr>
                </a:solidFill>
                <a:cs typeface="Segoe UI" panose="020B0502040204020203" pitchFamily="34" charset="0"/>
              </a:rPr>
              <a:t>visit </a:t>
            </a:r>
            <a:r>
              <a:rPr lang="en-US" sz="1050" b="1" dirty="0" smtClean="0">
                <a:solidFill>
                  <a:srgbClr val="FFFFFF">
                    <a:lumMod val="85000"/>
                    <a:lumOff val="15000"/>
                  </a:srgbClr>
                </a:solidFill>
                <a:cs typeface="Segoe UI" panose="020B0502040204020203" pitchFamily="34" charset="0"/>
              </a:rPr>
              <a:t>the MSDN </a:t>
            </a:r>
            <a:r>
              <a:rPr lang="en-US" sz="1050" b="1" dirty="0">
                <a:solidFill>
                  <a:srgbClr val="FFFFFF">
                    <a:lumMod val="85000"/>
                    <a:lumOff val="15000"/>
                  </a:srgbClr>
                </a:solidFill>
                <a:cs typeface="Segoe UI" panose="020B0502040204020203" pitchFamily="34" charset="0"/>
              </a:rPr>
              <a:t>Subscriptions station </a:t>
            </a:r>
            <a:r>
              <a:rPr lang="en-US" sz="1050" b="1" dirty="0" smtClean="0">
                <a:solidFill>
                  <a:srgbClr val="FFFFFF">
                    <a:lumMod val="85000"/>
                    <a:lumOff val="15000"/>
                  </a:srgbClr>
                </a:solidFill>
                <a:cs typeface="Segoe UI" panose="020B0502040204020203" pitchFamily="34" charset="0"/>
              </a:rPr>
              <a:t>to activate </a:t>
            </a:r>
            <a:r>
              <a:rPr lang="en-US" sz="1050" b="1" dirty="0">
                <a:solidFill>
                  <a:srgbClr val="FFFFFF">
                    <a:lumMod val="85000"/>
                    <a:lumOff val="15000"/>
                  </a:srgbClr>
                </a:solidFill>
                <a:cs typeface="Segoe UI" panose="020B0502040204020203" pitchFamily="34" charset="0"/>
              </a:rPr>
              <a:t>your benefits and </a:t>
            </a:r>
            <a:r>
              <a:rPr lang="en-US" sz="1050" b="1" dirty="0" smtClean="0">
                <a:solidFill>
                  <a:srgbClr val="FFFFFF">
                    <a:lumMod val="85000"/>
                    <a:lumOff val="15000"/>
                  </a:srgbClr>
                </a:solidFill>
                <a:cs typeface="Segoe UI" panose="020B0502040204020203" pitchFamily="34" charset="0"/>
              </a:rPr>
              <a:t>receive </a:t>
            </a:r>
            <a:r>
              <a:rPr lang="en-US" sz="1050" b="1" dirty="0">
                <a:solidFill>
                  <a:srgbClr val="FFFFFF">
                    <a:lumMod val="85000"/>
                    <a:lumOff val="15000"/>
                  </a:srgbClr>
                </a:solidFill>
                <a:cs typeface="Segoe UI" panose="020B0502040204020203" pitchFamily="34" charset="0"/>
              </a:rPr>
              <a:t>a gift</a:t>
            </a:r>
            <a:r>
              <a:rPr lang="en-US" sz="1050" b="1" dirty="0" smtClean="0">
                <a:solidFill>
                  <a:srgbClr val="FFFFFF">
                    <a:lumMod val="85000"/>
                    <a:lumOff val="15000"/>
                  </a:srgbClr>
                </a:solidFill>
                <a:cs typeface="Segoe UI" panose="020B0502040204020203" pitchFamily="34" charset="0"/>
              </a:rPr>
              <a:t>!</a:t>
            </a:r>
          </a:p>
          <a:p>
            <a:endParaRPr lang="en-US" sz="400" dirty="0" smtClean="0">
              <a:solidFill>
                <a:srgbClr val="FFFFFF"/>
              </a:solidFill>
              <a:cs typeface="Segoe UI" panose="020B0502040204020203" pitchFamily="34" charset="0"/>
            </a:endParaRPr>
          </a:p>
          <a:p>
            <a:r>
              <a:rPr lang="en-US" sz="1000" dirty="0" smtClean="0">
                <a:solidFill>
                  <a:srgbClr val="FFFFFF"/>
                </a:solidFill>
                <a:cs typeface="Segoe UI" panose="020B0502040204020203" pitchFamily="34" charset="0"/>
                <a:hlinkClick r:id="rId4"/>
              </a:rPr>
              <a:t>http</a:t>
            </a:r>
            <a:r>
              <a:rPr lang="en-US" sz="1000" dirty="0">
                <a:solidFill>
                  <a:srgbClr val="FFFFFF"/>
                </a:solidFill>
                <a:cs typeface="Segoe UI" panose="020B0502040204020203" pitchFamily="34" charset="0"/>
                <a:hlinkClick r:id="rId4"/>
              </a:rPr>
              <a:t>://</a:t>
            </a:r>
            <a:r>
              <a:rPr lang="en-US" sz="1000" dirty="0" smtClean="0">
                <a:solidFill>
                  <a:srgbClr val="FFFFFF"/>
                </a:solidFill>
                <a:cs typeface="Segoe UI" panose="020B0502040204020203" pitchFamily="34" charset="0"/>
                <a:hlinkClick r:id="rId4"/>
              </a:rPr>
              <a:t>aka.ms/msdn_teched</a:t>
            </a:r>
            <a:endParaRPr lang="en-US" sz="1000" dirty="0">
              <a:solidFill>
                <a:srgbClr val="FFFFFF"/>
              </a:solidFill>
              <a:cs typeface="Segoe UI" panose="020B0502040204020203" pitchFamily="34" charset="0"/>
            </a:endParaRPr>
          </a:p>
        </p:txBody>
      </p:sp>
      <p:pic>
        <p:nvPicPr>
          <p:cNvPr id="21" name="Picture 20"/>
          <p:cNvPicPr>
            <a:picLocks noChangeAspect="1"/>
          </p:cNvPicPr>
          <p:nvPr/>
        </p:nvPicPr>
        <p:blipFill>
          <a:blip r:embed="rId5">
            <a:duotone>
              <a:schemeClr val="accent2">
                <a:shade val="45000"/>
                <a:satMod val="135000"/>
              </a:schemeClr>
              <a:prstClr val="white"/>
            </a:duotone>
          </a:blip>
          <a:stretch>
            <a:fillRect/>
          </a:stretch>
        </p:blipFill>
        <p:spPr>
          <a:xfrm>
            <a:off x="472785" y="2383081"/>
            <a:ext cx="1354404" cy="234494"/>
          </a:xfrm>
          <a:prstGeom prst="rect">
            <a:avLst/>
          </a:prstGeom>
        </p:spPr>
      </p:pic>
      <p:grpSp>
        <p:nvGrpSpPr>
          <p:cNvPr id="22" name="Group 21"/>
          <p:cNvGrpSpPr/>
          <p:nvPr/>
        </p:nvGrpSpPr>
        <p:grpSpPr>
          <a:xfrm>
            <a:off x="6739935" y="2864893"/>
            <a:ext cx="3200398" cy="3745112"/>
            <a:chOff x="274639" y="2963862"/>
            <a:chExt cx="3200398" cy="3745112"/>
          </a:xfrm>
        </p:grpSpPr>
        <p:sp>
          <p:nvSpPr>
            <p:cNvPr id="23" name="Rectangle 22"/>
            <p:cNvSpPr/>
            <p:nvPr/>
          </p:nvSpPr>
          <p:spPr bwMode="auto">
            <a:xfrm>
              <a:off x="274639" y="2963862"/>
              <a:ext cx="3200398" cy="37451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4" name="Picture 23"/>
            <p:cNvPicPr>
              <a:picLocks noChangeAspect="1"/>
            </p:cNvPicPr>
            <p:nvPr/>
          </p:nvPicPr>
          <p:blipFill>
            <a:blip r:embed="rId6"/>
            <a:stretch>
              <a:fillRect/>
            </a:stretch>
          </p:blipFill>
          <p:spPr>
            <a:xfrm>
              <a:off x="601202" y="4945764"/>
              <a:ext cx="2547271" cy="1522095"/>
            </a:xfrm>
            <a:prstGeom prst="rect">
              <a:avLst/>
            </a:prstGeom>
            <a:ln>
              <a:noFill/>
            </a:ln>
            <a:effectLst/>
          </p:spPr>
        </p:pic>
        <p:pic>
          <p:nvPicPr>
            <p:cNvPr id="25" name="Picture 24"/>
            <p:cNvPicPr>
              <a:picLocks noChangeAspect="1"/>
            </p:cNvPicPr>
            <p:nvPr/>
          </p:nvPicPr>
          <p:blipFill rotWithShape="1">
            <a:blip r:embed="rId7"/>
            <a:srcRect l="19596" r="16755" b="-4"/>
            <a:stretch/>
          </p:blipFill>
          <p:spPr>
            <a:xfrm>
              <a:off x="1369798" y="3266806"/>
              <a:ext cx="1981200" cy="1752469"/>
            </a:xfrm>
            <a:prstGeom prst="rect">
              <a:avLst/>
            </a:prstGeom>
          </p:spPr>
        </p:pic>
        <p:pic>
          <p:nvPicPr>
            <p:cNvPr id="26" name="Picture 25"/>
            <p:cNvPicPr>
              <a:picLocks noChangeAspect="1"/>
            </p:cNvPicPr>
            <p:nvPr/>
          </p:nvPicPr>
          <p:blipFill rotWithShape="1">
            <a:blip r:embed="rId8"/>
            <a:srcRect l="20621" t="14478" r="25726"/>
            <a:stretch/>
          </p:blipFill>
          <p:spPr>
            <a:xfrm>
              <a:off x="510212" y="3170067"/>
              <a:ext cx="1471094" cy="1320136"/>
            </a:xfrm>
            <a:prstGeom prst="rect">
              <a:avLst/>
            </a:prstGeom>
          </p:spPr>
        </p:pic>
      </p:grpSp>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39935" y="1375851"/>
            <a:ext cx="5312019" cy="1383339"/>
          </a:xfrm>
          <a:prstGeom prst="rect">
            <a:avLst/>
          </a:prstGeom>
          <a:gradFill>
            <a:gsLst>
              <a:gs pos="0">
                <a:srgbClr val="442157">
                  <a:alpha val="0"/>
                </a:srgbClr>
              </a:gs>
              <a:gs pos="60000">
                <a:srgbClr val="442157"/>
              </a:gs>
              <a:gs pos="40000">
                <a:srgbClr val="442157"/>
              </a:gs>
              <a:gs pos="100000">
                <a:srgbClr val="442157">
                  <a:alpha val="0"/>
                </a:srgbClr>
              </a:gs>
            </a:gsLst>
            <a:lin ang="5400000" scaled="1"/>
          </a:gradFill>
        </p:spPr>
      </p:pic>
      <p:sp>
        <p:nvSpPr>
          <p:cNvPr id="14" name="Title 2"/>
          <p:cNvSpPr txBox="1">
            <a:spLocks/>
          </p:cNvSpPr>
          <p:nvPr/>
        </p:nvSpPr>
        <p:spPr>
          <a:xfrm>
            <a:off x="6739935" y="1763798"/>
            <a:ext cx="5339058" cy="321962"/>
          </a:xfrm>
          <a:prstGeom prst="rect">
            <a:avLst/>
          </a:prstGeom>
          <a:gradFill>
            <a:gsLst>
              <a:gs pos="0">
                <a:srgbClr val="442157">
                  <a:alpha val="0"/>
                </a:srgbClr>
              </a:gs>
              <a:gs pos="60000">
                <a:srgbClr val="442157"/>
              </a:gs>
              <a:gs pos="40000">
                <a:srgbClr val="442157"/>
              </a:gs>
              <a:gs pos="100000">
                <a:srgbClr val="442157">
                  <a:alpha val="0"/>
                </a:srgbClr>
              </a:gs>
            </a:gsLst>
            <a:lin ang="5400000" scaled="1"/>
          </a:gradFill>
        </p:spPr>
        <p:txBody>
          <a:bodyPr vert="horz" wrap="none" lIns="186521" tIns="149217" rIns="186521" bIns="149217" rtlCol="0" anchor="ctr">
            <a:noAutofit/>
          </a:bodyPr>
          <a:lstStyle>
            <a:defPPr>
              <a:defRPr lang="en-US"/>
            </a:defPPr>
            <a:lvl1pPr defTabSz="914400">
              <a:lnSpc>
                <a:spcPct val="90000"/>
              </a:lnSpc>
              <a:spcBef>
                <a:spcPct val="0"/>
              </a:spcBef>
              <a:buNone/>
              <a:defRPr sz="4080">
                <a:latin typeface="Segoe UI Light" panose="020B0502040204020203" pitchFamily="34" charset="0"/>
                <a:ea typeface="+mj-ea"/>
                <a:cs typeface="Segoe UI Light" panose="020B0502040204020203" pitchFamily="34" charset="0"/>
              </a:defRPr>
            </a:lvl1pPr>
          </a:lstStyle>
          <a:p>
            <a:r>
              <a:rPr lang="en-US" sz="2000" dirty="0">
                <a:solidFill>
                  <a:srgbClr val="FFFFFF"/>
                </a:solidFill>
              </a:rPr>
              <a:t>3 Steps to New </a:t>
            </a:r>
            <a:r>
              <a:rPr lang="en-US" sz="2000" dirty="0" smtClean="0">
                <a:solidFill>
                  <a:srgbClr val="FFFFFF"/>
                </a:solidFill>
              </a:rPr>
              <a:t>Gear! With </a:t>
            </a:r>
            <a:r>
              <a:rPr lang="en-US" sz="2000" dirty="0">
                <a:solidFill>
                  <a:srgbClr val="FFFFFF"/>
                </a:solidFill>
              </a:rPr>
              <a:t>Application Insights</a:t>
            </a:r>
          </a:p>
        </p:txBody>
      </p:sp>
      <p:sp>
        <p:nvSpPr>
          <p:cNvPr id="13" name="Text Placeholder 1"/>
          <p:cNvSpPr txBox="1">
            <a:spLocks/>
          </p:cNvSpPr>
          <p:nvPr/>
        </p:nvSpPr>
        <p:spPr>
          <a:xfrm>
            <a:off x="9940332" y="2864893"/>
            <a:ext cx="2111622" cy="3745112"/>
          </a:xfrm>
          <a:prstGeom prst="rect">
            <a:avLst/>
          </a:prstGeom>
          <a:solidFill>
            <a:schemeClr val="accent4"/>
          </a:solidFill>
        </p:spPr>
        <p:txBody>
          <a:bodyPr vert="horz" wrap="square" lIns="182880" tIns="146304" rIns="182880" bIns="146304" numCol="1" spcCol="182880" rtlCol="0" anchor="ctr">
            <a:noAutofit/>
          </a:bodyPr>
          <a:lstStyle>
            <a:lvl1pPr marL="234769" marR="0" indent="-234769" fontAlgn="auto">
              <a:lnSpc>
                <a:spcPct val="90000"/>
              </a:lnSpc>
              <a:spcBef>
                <a:spcPct val="20000"/>
              </a:spcBef>
              <a:spcAft>
                <a:spcPts val="0"/>
              </a:spcAft>
              <a:buClr>
                <a:schemeClr val="tx1"/>
              </a:buClr>
              <a:buSzPct val="100000"/>
              <a:buFont typeface="Arial" panose="020B0604020202020204" pitchFamily="34" charset="0"/>
              <a:buAutoNum type="arabicPeriod"/>
              <a:tabLst/>
              <a:defRPr lang="en-US" sz="1600" spc="0" baseline="0" dirty="0" smtClean="0">
                <a:gradFill>
                  <a:gsLst>
                    <a:gs pos="1299">
                      <a:schemeClr val="tx1"/>
                    </a:gs>
                    <a:gs pos="100000">
                      <a:schemeClr val="tx1"/>
                    </a:gs>
                  </a:gsLst>
                  <a:lin ang="5400000" scaled="0"/>
                </a:gradFill>
                <a:latin typeface="Segoe UI" panose="020B0502040204020203" pitchFamily="34" charset="0"/>
                <a:cs typeface="Segoe UI" panose="020B0502040204020203" pitchFamily="34" charset="0"/>
              </a:defRPr>
            </a:lvl1pPr>
            <a:lvl2pPr marL="584200" marR="0" indent="-241300" fontAlgn="auto">
              <a:lnSpc>
                <a:spcPct val="90000"/>
              </a:lnSpc>
              <a:spcBef>
                <a:spcPct val="20000"/>
              </a:spcBef>
              <a:spcAft>
                <a:spcPts val="0"/>
              </a:spcAft>
              <a:buClr>
                <a:schemeClr val="tx1"/>
              </a:buClr>
              <a:buSzPct val="100000"/>
              <a:buFontTx/>
              <a:buBlip>
                <a:blip r:embed="rId10"/>
              </a:buBlip>
              <a:tabLst/>
              <a:defRPr sz="2400" spc="0" baseline="0">
                <a:gradFill>
                  <a:gsLst>
                    <a:gs pos="1250">
                      <a:schemeClr val="tx1"/>
                    </a:gs>
                    <a:gs pos="100000">
                      <a:schemeClr val="tx1"/>
                    </a:gs>
                  </a:gsLst>
                  <a:lin ang="5400000" scaled="0"/>
                </a:gradFill>
              </a:defRPr>
            </a:lvl2pPr>
            <a:lvl3pPr marL="800100" marR="0" indent="-228600" fontAlgn="auto">
              <a:lnSpc>
                <a:spcPct val="90000"/>
              </a:lnSpc>
              <a:spcBef>
                <a:spcPct val="20000"/>
              </a:spcBef>
              <a:spcAft>
                <a:spcPts val="0"/>
              </a:spcAft>
              <a:buClr>
                <a:schemeClr val="tx1"/>
              </a:buClr>
              <a:buSzPct val="100000"/>
              <a:buFontTx/>
              <a:buBlip>
                <a:blip r:embed="rId10"/>
              </a:buBlip>
              <a:tabLst/>
              <a:defRPr sz="2400" spc="0" baseline="0">
                <a:gradFill>
                  <a:gsLst>
                    <a:gs pos="1250">
                      <a:schemeClr val="tx1"/>
                    </a:gs>
                    <a:gs pos="100000">
                      <a:schemeClr val="tx1"/>
                    </a:gs>
                  </a:gsLst>
                  <a:lin ang="5400000" scaled="0"/>
                </a:gradFill>
              </a:defRPr>
            </a:lvl3pPr>
            <a:lvl4pPr marL="1028700" marR="0" indent="-228600" fontAlgn="auto">
              <a:lnSpc>
                <a:spcPct val="90000"/>
              </a:lnSpc>
              <a:spcBef>
                <a:spcPct val="20000"/>
              </a:spcBef>
              <a:spcAft>
                <a:spcPts val="0"/>
              </a:spcAft>
              <a:buClr>
                <a:schemeClr val="tx1"/>
              </a:buClr>
              <a:buSzPct val="100000"/>
              <a:buFontTx/>
              <a:buBlip>
                <a:blip r:embed="rId10"/>
              </a:buBlip>
              <a:tabLst/>
              <a:defRPr sz="2000" spc="0" baseline="0">
                <a:gradFill>
                  <a:gsLst>
                    <a:gs pos="1250">
                      <a:schemeClr val="tx1"/>
                    </a:gs>
                    <a:gs pos="100000">
                      <a:schemeClr val="tx1"/>
                    </a:gs>
                  </a:gsLst>
                  <a:lin ang="5400000" scaled="0"/>
                </a:gradFill>
              </a:defRPr>
            </a:lvl4pPr>
            <a:lvl5pPr marL="1257300" marR="0" indent="-228600" fontAlgn="auto">
              <a:lnSpc>
                <a:spcPct val="90000"/>
              </a:lnSpc>
              <a:spcBef>
                <a:spcPct val="20000"/>
              </a:spcBef>
              <a:spcAft>
                <a:spcPts val="0"/>
              </a:spcAft>
              <a:buClr>
                <a:schemeClr val="tx1"/>
              </a:buClr>
              <a:buSzPct val="100000"/>
              <a:buFontTx/>
              <a:buBlip>
                <a:blip r:embed="rId10"/>
              </a:buBlip>
              <a:tabLst/>
              <a:defRPr sz="2000"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a:buClr>
                <a:srgbClr val="FFFFFF"/>
              </a:buClr>
            </a:pPr>
            <a:r>
              <a:rPr>
                <a:gradFill>
                  <a:gsLst>
                    <a:gs pos="1299">
                      <a:srgbClr val="FFFFFF"/>
                    </a:gs>
                    <a:gs pos="100000">
                      <a:srgbClr val="FFFFFF"/>
                    </a:gs>
                  </a:gsLst>
                  <a:lin ang="5400000" scaled="0"/>
                </a:gradFill>
              </a:rPr>
              <a:t>Create a Visual Studio Online account </a:t>
            </a:r>
            <a:r>
              <a:rPr sz="1100">
                <a:gradFill>
                  <a:gsLst>
                    <a:gs pos="1299">
                      <a:srgbClr val="FFFFFF"/>
                    </a:gs>
                    <a:gs pos="100000">
                      <a:srgbClr val="FFFFFF"/>
                    </a:gs>
                  </a:gsLst>
                  <a:lin ang="5400000" scaled="0"/>
                </a:gradFill>
                <a:hlinkClick r:id="rId11"/>
              </a:rPr>
              <a:t>http://visualstudio.com</a:t>
            </a:r>
            <a:r>
              <a:rPr sz="1100">
                <a:gradFill>
                  <a:gsLst>
                    <a:gs pos="1299">
                      <a:srgbClr val="FFFFFF"/>
                    </a:gs>
                    <a:gs pos="100000">
                      <a:srgbClr val="FFFFFF"/>
                    </a:gs>
                  </a:gsLst>
                  <a:lin ang="5400000" scaled="0"/>
                </a:gradFill>
              </a:rPr>
              <a:t/>
            </a:r>
            <a:br>
              <a:rPr sz="1100">
                <a:gradFill>
                  <a:gsLst>
                    <a:gs pos="1299">
                      <a:srgbClr val="FFFFFF"/>
                    </a:gs>
                    <a:gs pos="100000">
                      <a:srgbClr val="FFFFFF"/>
                    </a:gs>
                  </a:gsLst>
                  <a:lin ang="5400000" scaled="0"/>
                </a:gradFill>
              </a:rPr>
            </a:br>
            <a:r>
              <a:rPr sz="1100">
                <a:gradFill>
                  <a:gsLst>
                    <a:gs pos="1299">
                      <a:srgbClr val="FFFFFF"/>
                    </a:gs>
                    <a:gs pos="100000">
                      <a:srgbClr val="FFFFFF"/>
                    </a:gs>
                  </a:gsLst>
                  <a:lin ang="5400000" scaled="0"/>
                </a:gradFill>
              </a:rPr>
              <a:t> </a:t>
            </a:r>
          </a:p>
          <a:p>
            <a:pPr>
              <a:buClr>
                <a:srgbClr val="FFFFFF"/>
              </a:buClr>
            </a:pPr>
            <a:r>
              <a:rPr>
                <a:gradFill>
                  <a:gsLst>
                    <a:gs pos="1299">
                      <a:srgbClr val="FFFFFF"/>
                    </a:gs>
                    <a:gs pos="100000">
                      <a:srgbClr val="FFFFFF"/>
                    </a:gs>
                  </a:gsLst>
                  <a:lin ang="5400000" scaled="0"/>
                </a:gradFill>
              </a:rPr>
              <a:t>Install Application Insights Tools for Visual </a:t>
            </a:r>
            <a:br>
              <a:rPr>
                <a:gradFill>
                  <a:gsLst>
                    <a:gs pos="1299">
                      <a:srgbClr val="FFFFFF"/>
                    </a:gs>
                    <a:gs pos="100000">
                      <a:srgbClr val="FFFFFF"/>
                    </a:gs>
                  </a:gsLst>
                  <a:lin ang="5400000" scaled="0"/>
                </a:gradFill>
              </a:rPr>
            </a:br>
            <a:r>
              <a:rPr>
                <a:gradFill>
                  <a:gsLst>
                    <a:gs pos="1299">
                      <a:srgbClr val="FFFFFF"/>
                    </a:gs>
                    <a:gs pos="100000">
                      <a:srgbClr val="FFFFFF"/>
                    </a:gs>
                  </a:gsLst>
                  <a:lin ang="5400000" scaled="0"/>
                </a:gradFill>
              </a:rPr>
              <a:t>Studio Online </a:t>
            </a:r>
            <a:r>
              <a:rPr sz="1100">
                <a:gradFill>
                  <a:gsLst>
                    <a:gs pos="1299">
                      <a:srgbClr val="FFFFFF"/>
                    </a:gs>
                    <a:gs pos="100000">
                      <a:srgbClr val="FFFFFF"/>
                    </a:gs>
                  </a:gsLst>
                  <a:lin ang="5400000" scaled="0"/>
                </a:gradFill>
                <a:hlinkClick r:id="rId12"/>
              </a:rPr>
              <a:t>http://aka.ms/aivsix</a:t>
            </a:r>
            <a:r>
              <a:rPr sz="1100">
                <a:gradFill>
                  <a:gsLst>
                    <a:gs pos="1299">
                      <a:srgbClr val="FFFFFF"/>
                    </a:gs>
                    <a:gs pos="100000">
                      <a:srgbClr val="FFFFFF"/>
                    </a:gs>
                  </a:gsLst>
                  <a:lin ang="5400000" scaled="0"/>
                </a:gradFill>
              </a:rPr>
              <a:t/>
            </a:r>
            <a:br>
              <a:rPr sz="1100">
                <a:gradFill>
                  <a:gsLst>
                    <a:gs pos="1299">
                      <a:srgbClr val="FFFFFF"/>
                    </a:gs>
                    <a:gs pos="100000">
                      <a:srgbClr val="FFFFFF"/>
                    </a:gs>
                  </a:gsLst>
                  <a:lin ang="5400000" scaled="0"/>
                </a:gradFill>
              </a:rPr>
            </a:br>
            <a:r>
              <a:rPr sz="1100">
                <a:gradFill>
                  <a:gsLst>
                    <a:gs pos="1299">
                      <a:srgbClr val="FFFFFF"/>
                    </a:gs>
                    <a:gs pos="100000">
                      <a:srgbClr val="FFFFFF"/>
                    </a:gs>
                  </a:gsLst>
                  <a:lin ang="5400000" scaled="0"/>
                </a:gradFill>
              </a:rPr>
              <a:t> </a:t>
            </a:r>
          </a:p>
          <a:p>
            <a:pPr>
              <a:buClr>
                <a:srgbClr val="FFFFFF"/>
              </a:buClr>
            </a:pPr>
            <a:r>
              <a:rPr>
                <a:gradFill>
                  <a:gsLst>
                    <a:gs pos="1299">
                      <a:srgbClr val="FFFFFF"/>
                    </a:gs>
                    <a:gs pos="100000">
                      <a:srgbClr val="FFFFFF"/>
                    </a:gs>
                  </a:gsLst>
                  <a:lin ang="5400000" scaled="0"/>
                </a:gradFill>
              </a:rPr>
              <a:t>Come to our booth for a </a:t>
            </a:r>
            <a:br>
              <a:rPr>
                <a:gradFill>
                  <a:gsLst>
                    <a:gs pos="1299">
                      <a:srgbClr val="FFFFFF"/>
                    </a:gs>
                    <a:gs pos="100000">
                      <a:srgbClr val="FFFFFF"/>
                    </a:gs>
                  </a:gsLst>
                  <a:lin ang="5400000" scaled="0"/>
                </a:gradFill>
              </a:rPr>
            </a:br>
            <a:r>
              <a:rPr>
                <a:gradFill>
                  <a:gsLst>
                    <a:gs pos="1299">
                      <a:srgbClr val="FFFFFF"/>
                    </a:gs>
                    <a:gs pos="100000">
                      <a:srgbClr val="FFFFFF"/>
                    </a:gs>
                  </a:gsLst>
                  <a:lin ang="5400000" scaled="0"/>
                </a:gradFill>
              </a:rPr>
              <a:t>t-shirt and a chance to win!</a:t>
            </a:r>
          </a:p>
        </p:txBody>
      </p:sp>
      <p:grpSp>
        <p:nvGrpSpPr>
          <p:cNvPr id="37" name="Group 36"/>
          <p:cNvGrpSpPr/>
          <p:nvPr/>
        </p:nvGrpSpPr>
        <p:grpSpPr>
          <a:xfrm>
            <a:off x="384521" y="4497348"/>
            <a:ext cx="6483405" cy="2112658"/>
            <a:chOff x="384521" y="4497348"/>
            <a:chExt cx="6483405" cy="2112658"/>
          </a:xfrm>
        </p:grpSpPr>
        <p:sp>
          <p:nvSpPr>
            <p:cNvPr id="32" name="Rectangle 31"/>
            <p:cNvSpPr/>
            <p:nvPr/>
          </p:nvSpPr>
          <p:spPr bwMode="auto">
            <a:xfrm>
              <a:off x="384521" y="4497348"/>
              <a:ext cx="5970570" cy="2112658"/>
            </a:xfrm>
            <a:prstGeom prst="rect">
              <a:avLst/>
            </a:prstGeom>
            <a:solidFill>
              <a:srgbClr val="426AB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93256" bIns="182880" numCol="1" rtlCol="0" anchor="t" anchorCtr="0" compatLnSpc="1">
              <a:prstTxWarp prst="textNoShape">
                <a:avLst/>
              </a:prstTxWarp>
            </a:bodyPr>
            <a:lstStyle/>
            <a:p>
              <a:pPr defTabSz="932290" fontAlgn="base">
                <a:lnSpc>
                  <a:spcPct val="90000"/>
                </a:lnSpc>
                <a:spcBef>
                  <a:spcPct val="0"/>
                </a:spcBef>
                <a:spcAft>
                  <a:spcPct val="0"/>
                </a:spcAft>
              </a:pPr>
              <a:r>
                <a:rPr lang="en-US" sz="2040" spc="-51" dirty="0">
                  <a:gradFill>
                    <a:gsLst>
                      <a:gs pos="0">
                        <a:srgbClr val="FFFFFF"/>
                      </a:gs>
                      <a:gs pos="100000">
                        <a:srgbClr val="FFFFFF"/>
                      </a:gs>
                    </a:gsLst>
                    <a:lin ang="5400000" scaled="0"/>
                  </a:gradFill>
                </a:rPr>
                <a:t>VSIP QR Tag </a:t>
              </a:r>
              <a:r>
                <a:rPr lang="en-US" sz="2040" spc="-51" dirty="0" smtClean="0">
                  <a:gradFill>
                    <a:gsLst>
                      <a:gs pos="0">
                        <a:srgbClr val="FFFFFF"/>
                      </a:gs>
                      <a:gs pos="100000">
                        <a:srgbClr val="FFFFFF"/>
                      </a:gs>
                    </a:gsLst>
                    <a:lin ang="5400000" scaled="0"/>
                  </a:gradFill>
                </a:rPr>
                <a:t>Contests</a:t>
              </a:r>
              <a:endParaRPr lang="en-US" sz="2040" spc="-51" dirty="0">
                <a:gradFill>
                  <a:gsLst>
                    <a:gs pos="0">
                      <a:srgbClr val="FFFFFF"/>
                    </a:gs>
                    <a:gs pos="100000">
                      <a:srgbClr val="FFFFFF"/>
                    </a:gs>
                  </a:gsLst>
                  <a:lin ang="5400000" scaled="0"/>
                </a:gradFill>
              </a:endParaRPr>
            </a:p>
          </p:txBody>
        </p:sp>
        <p:sp>
          <p:nvSpPr>
            <p:cNvPr id="8" name="TextBox 7"/>
            <p:cNvSpPr txBox="1"/>
            <p:nvPr/>
          </p:nvSpPr>
          <p:spPr>
            <a:xfrm>
              <a:off x="3369806" y="4631338"/>
              <a:ext cx="3498120" cy="153888"/>
            </a:xfrm>
            <a:prstGeom prst="rect">
              <a:avLst/>
            </a:prstGeom>
            <a:noFill/>
          </p:spPr>
          <p:txBody>
            <a:bodyPr wrap="square" lIns="0" tIns="0" rIns="0" bIns="0" rtlCol="0">
              <a:spAutoFit/>
            </a:bodyPr>
            <a:lstStyle/>
            <a:p>
              <a:r>
                <a:rPr lang="en-US" sz="1000" b="1" dirty="0">
                  <a:gradFill>
                    <a:gsLst>
                      <a:gs pos="0">
                        <a:srgbClr val="FFFFFF"/>
                      </a:gs>
                      <a:gs pos="100000">
                        <a:srgbClr val="FFFFFF"/>
                      </a:gs>
                    </a:gsLst>
                    <a:lin ang="5400000" scaled="0"/>
                  </a:gradFill>
                  <a:cs typeface="Segoe UI" panose="020B0502040204020203" pitchFamily="34" charset="0"/>
                </a:rPr>
                <a:t>Visit </a:t>
              </a:r>
              <a:r>
                <a:rPr lang="en-US" sz="1000" b="1" dirty="0" smtClean="0">
                  <a:gradFill>
                    <a:gsLst>
                      <a:gs pos="0">
                        <a:srgbClr val="FFFFFF"/>
                      </a:gs>
                      <a:gs pos="100000">
                        <a:srgbClr val="FFFFFF"/>
                      </a:gs>
                    </a:gsLst>
                    <a:lin ang="5400000" scaled="0"/>
                  </a:gradFill>
                  <a:cs typeface="Segoe UI" panose="020B0502040204020203" pitchFamily="34" charset="0"/>
                </a:rPr>
                <a:t>our booth to </a:t>
              </a:r>
              <a:r>
                <a:rPr lang="en-US" sz="1000" b="1" dirty="0">
                  <a:gradFill>
                    <a:gsLst>
                      <a:gs pos="0">
                        <a:srgbClr val="FFFFFF"/>
                      </a:gs>
                      <a:gs pos="100000">
                        <a:srgbClr val="FFFFFF"/>
                      </a:gs>
                    </a:gsLst>
                    <a:lin ang="5400000" scaled="0"/>
                  </a:gradFill>
                  <a:cs typeface="Segoe UI" panose="020B0502040204020203" pitchFamily="34" charset="0"/>
                </a:rPr>
                <a:t>join the hunt for cool prizes!</a:t>
              </a:r>
            </a:p>
          </p:txBody>
        </p:sp>
        <p:grpSp>
          <p:nvGrpSpPr>
            <p:cNvPr id="35" name="Group 34"/>
            <p:cNvGrpSpPr/>
            <p:nvPr/>
          </p:nvGrpSpPr>
          <p:grpSpPr>
            <a:xfrm>
              <a:off x="547073" y="4947631"/>
              <a:ext cx="5645467" cy="1499971"/>
              <a:chOff x="1265624" y="5134921"/>
              <a:chExt cx="4940560" cy="1312681"/>
            </a:xfrm>
          </p:grpSpPr>
          <p:graphicFrame>
            <p:nvGraphicFramePr>
              <p:cNvPr id="9" name="Object 8"/>
              <p:cNvGraphicFramePr>
                <a:graphicFrameLocks noChangeAspect="1"/>
              </p:cNvGraphicFramePr>
              <p:nvPr>
                <p:extLst/>
              </p:nvPr>
            </p:nvGraphicFramePr>
            <p:xfrm>
              <a:off x="1265624" y="5134921"/>
              <a:ext cx="1312681" cy="1312681"/>
            </p:xfrm>
            <a:graphic>
              <a:graphicData uri="http://schemas.openxmlformats.org/presentationml/2006/ole">
                <mc:AlternateContent xmlns:mc="http://schemas.openxmlformats.org/markup-compatibility/2006">
                  <mc:Choice xmlns:v="urn:schemas-microsoft-com:vml" Requires="v">
                    <p:oleObj spid="_x0000_s1028" name="Acrobat Document" r:id="rId13" imgW="3438503" imgH="3438341" progId="Acrobat.Document.11">
                      <p:embed/>
                    </p:oleObj>
                  </mc:Choice>
                  <mc:Fallback>
                    <p:oleObj name="Acrobat Document" r:id="rId13" imgW="3438503" imgH="3438341" progId="Acrobat.Document.11">
                      <p:embed/>
                      <p:pic>
                        <p:nvPicPr>
                          <p:cNvPr id="0" name=""/>
                          <p:cNvPicPr/>
                          <p:nvPr/>
                        </p:nvPicPr>
                        <p:blipFill>
                          <a:blip r:embed="rId14"/>
                          <a:stretch>
                            <a:fillRect/>
                          </a:stretch>
                        </p:blipFill>
                        <p:spPr>
                          <a:xfrm>
                            <a:off x="1265624" y="5134921"/>
                            <a:ext cx="1312681" cy="1312681"/>
                          </a:xfrm>
                          <a:prstGeom prst="rect">
                            <a:avLst/>
                          </a:prstGeom>
                        </p:spPr>
                      </p:pic>
                    </p:oleObj>
                  </mc:Fallback>
                </mc:AlternateContent>
              </a:graphicData>
            </a:graphic>
          </p:graphicFrame>
          <p:grpSp>
            <p:nvGrpSpPr>
              <p:cNvPr id="34" name="Group 33"/>
              <p:cNvGrpSpPr/>
              <p:nvPr/>
            </p:nvGrpSpPr>
            <p:grpSpPr>
              <a:xfrm>
                <a:off x="2611471" y="5134921"/>
                <a:ext cx="3594713" cy="1312681"/>
                <a:chOff x="2611471" y="4237774"/>
                <a:chExt cx="3594713" cy="1312681"/>
              </a:xfrm>
            </p:grpSpPr>
            <p:pic>
              <p:nvPicPr>
                <p:cNvPr id="6" name="Picture 5"/>
                <p:cNvPicPr>
                  <a:picLocks noChangeAspect="1"/>
                </p:cNvPicPr>
                <p:nvPr/>
              </p:nvPicPr>
              <p:blipFill>
                <a:blip r:embed="rId15"/>
                <a:stretch>
                  <a:fillRect/>
                </a:stretch>
              </p:blipFill>
              <p:spPr>
                <a:xfrm>
                  <a:off x="5114920" y="4237774"/>
                  <a:ext cx="1091264" cy="1312680"/>
                </a:xfrm>
                <a:prstGeom prst="rect">
                  <a:avLst/>
                </a:prstGeom>
              </p:spPr>
            </p:pic>
            <p:pic>
              <p:nvPicPr>
                <p:cNvPr id="18" name="Picture 17"/>
                <p:cNvPicPr>
                  <a:picLocks noChangeAspect="1"/>
                </p:cNvPicPr>
                <p:nvPr/>
              </p:nvPicPr>
              <p:blipFill>
                <a:blip r:embed="rId16"/>
                <a:stretch>
                  <a:fillRect/>
                </a:stretch>
              </p:blipFill>
              <p:spPr>
                <a:xfrm>
                  <a:off x="2611471" y="4237775"/>
                  <a:ext cx="1303811" cy="1312680"/>
                </a:xfrm>
                <a:prstGeom prst="rect">
                  <a:avLst/>
                </a:prstGeom>
              </p:spPr>
            </p:pic>
            <p:pic>
              <p:nvPicPr>
                <p:cNvPr id="19" name="Picture 18"/>
                <p:cNvPicPr>
                  <a:picLocks noChangeAspect="1"/>
                </p:cNvPicPr>
                <p:nvPr/>
              </p:nvPicPr>
              <p:blipFill>
                <a:blip r:embed="rId17"/>
                <a:stretch>
                  <a:fillRect/>
                </a:stretch>
              </p:blipFill>
              <p:spPr>
                <a:xfrm>
                  <a:off x="3948448" y="4237774"/>
                  <a:ext cx="1133307" cy="1312680"/>
                </a:xfrm>
                <a:prstGeom prst="rect">
                  <a:avLst/>
                </a:prstGeom>
              </p:spPr>
            </p:pic>
          </p:grpSp>
        </p:grpSp>
      </p:grpSp>
    </p:spTree>
    <p:extLst>
      <p:ext uri="{BB962C8B-B14F-4D97-AF65-F5344CB8AC3E}">
        <p14:creationId xmlns:p14="http://schemas.microsoft.com/office/powerpoint/2010/main" val="427612076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4" name="Arrow Bar"/>
          <p:cNvSpPr/>
          <p:nvPr/>
        </p:nvSpPr>
        <p:spPr bwMode="gray">
          <a:xfrm>
            <a:off x="6375646" y="1162388"/>
            <a:ext cx="5481391" cy="1828800"/>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t" anchorCtr="0" compatLnSpc="1">
            <a:prstTxWarp prst="textNoShape">
              <a:avLst/>
            </a:prstTxWarp>
          </a:bodyPr>
          <a:lstStyle/>
          <a:p>
            <a:pPr defTabSz="914099"/>
            <a:r>
              <a:rPr lang="en-US" sz="3200" dirty="0">
                <a:solidFill>
                  <a:srgbClr val="FFFFFF"/>
                </a:solidFill>
              </a:rPr>
              <a:t>Microsoft Engineering Stories</a:t>
            </a:r>
            <a:endParaRPr lang="en-US" sz="32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5" name="Rectangle 4"/>
          <p:cNvSpPr/>
          <p:nvPr/>
        </p:nvSpPr>
        <p:spPr bwMode="auto">
          <a:xfrm>
            <a:off x="6375646" y="2911089"/>
            <a:ext cx="5481391" cy="1033272"/>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t" anchorCtr="0" compatLnSpc="1">
            <a:prstTxWarp prst="textNoShape">
              <a:avLst/>
            </a:prstTxWarp>
          </a:bodyPr>
          <a:lstStyle/>
          <a:p>
            <a:pPr lvl="1" defTabSz="914099"/>
            <a:r>
              <a:rPr lang="en-US" dirty="0">
                <a:gradFill>
                  <a:gsLst>
                    <a:gs pos="0">
                      <a:srgbClr val="00B294"/>
                    </a:gs>
                    <a:gs pos="100000">
                      <a:srgbClr val="00B294"/>
                    </a:gs>
                  </a:gsLst>
                  <a:lin ang="16200000" scaled="1"/>
                </a:gradFill>
              </a:rPr>
              <a:t>How </a:t>
            </a:r>
            <a:r>
              <a:rPr lang="en-US" dirty="0">
                <a:gradFill>
                  <a:gsLst>
                    <a:gs pos="0">
                      <a:srgbClr val="00B294"/>
                    </a:gs>
                    <a:gs pos="100000">
                      <a:srgbClr val="00B294"/>
                    </a:gs>
                  </a:gsLst>
                  <a:lin ang="16200000" scaled="1"/>
                </a:gradFill>
                <a:ea typeface="Segoe UI" pitchFamily="34" charset="0"/>
                <a:cs typeface="Segoe UI" pitchFamily="34" charset="0"/>
              </a:rPr>
              <a:t>Microsoft Builds Software</a:t>
            </a:r>
          </a:p>
          <a:p>
            <a:pPr lvl="1" defTabSz="914099"/>
            <a:r>
              <a:rPr lang="en-US" u="sng" dirty="0">
                <a:gradFill>
                  <a:gsLst>
                    <a:gs pos="0">
                      <a:srgbClr val="0072C6"/>
                    </a:gs>
                    <a:gs pos="100000">
                      <a:srgbClr val="0072C6"/>
                    </a:gs>
                  </a:gsLst>
                  <a:lin ang="16200000" scaled="1"/>
                </a:gradFill>
                <a:ea typeface="Segoe UI" pitchFamily="34" charset="0"/>
                <a:cs typeface="Segoe UI" pitchFamily="34" charset="0"/>
              </a:rPr>
              <a:t>http://</a:t>
            </a:r>
            <a:r>
              <a:rPr lang="en-US" u="sng" dirty="0" smtClean="0">
                <a:gradFill>
                  <a:gsLst>
                    <a:gs pos="0">
                      <a:srgbClr val="0072C6"/>
                    </a:gs>
                    <a:gs pos="100000">
                      <a:srgbClr val="0072C6"/>
                    </a:gs>
                  </a:gsLst>
                  <a:lin ang="16200000" scaled="1"/>
                </a:gradFill>
                <a:ea typeface="Segoe UI" pitchFamily="34" charset="0"/>
                <a:cs typeface="Segoe UI" pitchFamily="34" charset="0"/>
              </a:rPr>
              <a:t>aka.ms/EngineeringStories </a:t>
            </a:r>
            <a:endParaRPr lang="en-US" u="sng" dirty="0">
              <a:gradFill>
                <a:gsLst>
                  <a:gs pos="0">
                    <a:srgbClr val="0072C6"/>
                  </a:gs>
                  <a:gs pos="100000">
                    <a:srgbClr val="0072C6"/>
                  </a:gs>
                </a:gsLst>
                <a:lin ang="16200000" scaled="1"/>
              </a:gradFill>
              <a:ea typeface="Segoe UI" pitchFamily="34" charset="0"/>
              <a:cs typeface="Segoe UI" pitchFamily="34" charset="0"/>
            </a:endParaRPr>
          </a:p>
        </p:txBody>
      </p:sp>
      <p:sp>
        <p:nvSpPr>
          <p:cNvPr id="8" name="Freeform 19"/>
          <p:cNvSpPr>
            <a:spLocks noEditPoints="1"/>
          </p:cNvSpPr>
          <p:nvPr/>
        </p:nvSpPr>
        <p:spPr bwMode="black">
          <a:xfrm>
            <a:off x="6489366" y="3044218"/>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TechEd Tile"/>
          <p:cNvSpPr/>
          <p:nvPr/>
        </p:nvSpPr>
        <p:spPr bwMode="gray">
          <a:xfrm>
            <a:off x="695561" y="4024467"/>
            <a:ext cx="5602624" cy="182880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t" anchorCtr="0" compatLnSpc="1">
            <a:prstTxWarp prst="textNoShape">
              <a:avLst/>
            </a:prstTxWarp>
          </a:bodyPr>
          <a:lstStyle/>
          <a:p>
            <a:pPr defTabSz="914099"/>
            <a:r>
              <a:rPr lang="en-US" sz="3200" dirty="0">
                <a:solidFill>
                  <a:srgbClr val="FFFFFF"/>
                </a:solidFill>
              </a:rPr>
              <a:t>Visual Studio </a:t>
            </a:r>
            <a:br>
              <a:rPr lang="en-US" sz="3200" dirty="0">
                <a:solidFill>
                  <a:srgbClr val="FFFFFF"/>
                </a:solidFill>
              </a:rPr>
            </a:br>
            <a:r>
              <a:rPr lang="en-US" sz="3200" dirty="0">
                <a:solidFill>
                  <a:srgbClr val="FFFFFF"/>
                </a:solidFill>
              </a:rPr>
              <a:t>Industry </a:t>
            </a:r>
            <a:r>
              <a:rPr lang="en-US" sz="3200" dirty="0" smtClean="0">
                <a:solidFill>
                  <a:srgbClr val="FFFFFF"/>
                </a:solidFill>
              </a:rPr>
              <a:t>Partner </a:t>
            </a:r>
            <a:br>
              <a:rPr lang="en-US" sz="3200" dirty="0" smtClean="0">
                <a:solidFill>
                  <a:srgbClr val="FFFFFF"/>
                </a:solidFill>
              </a:rPr>
            </a:br>
            <a:r>
              <a:rPr lang="en-US" sz="3200" dirty="0" smtClean="0">
                <a:solidFill>
                  <a:srgbClr val="FFFFFF"/>
                </a:solidFill>
              </a:rPr>
              <a:t>Program</a:t>
            </a:r>
            <a:endParaRPr lang="en-US" sz="3200" dirty="0">
              <a:solidFill>
                <a:srgbClr val="FFFFFF"/>
              </a:solidFill>
            </a:endParaRPr>
          </a:p>
        </p:txBody>
      </p:sp>
      <p:sp>
        <p:nvSpPr>
          <p:cNvPr id="17" name="Rectangle 16"/>
          <p:cNvSpPr/>
          <p:nvPr/>
        </p:nvSpPr>
        <p:spPr bwMode="auto">
          <a:xfrm>
            <a:off x="695561" y="5798971"/>
            <a:ext cx="5602624" cy="1023760"/>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lvl="1" defTabSz="914099"/>
            <a:r>
              <a:rPr lang="en-US" dirty="0">
                <a:gradFill>
                  <a:gsLst>
                    <a:gs pos="0">
                      <a:srgbClr val="0072C6"/>
                    </a:gs>
                    <a:gs pos="100000">
                      <a:srgbClr val="0072C6"/>
                    </a:gs>
                  </a:gsLst>
                  <a:lin ang="16200000" scaled="1"/>
                </a:gradFill>
                <a:ea typeface="Segoe UI" pitchFamily="34" charset="0"/>
                <a:cs typeface="Segoe UI" pitchFamily="34" charset="0"/>
              </a:rPr>
              <a:t>Meet Our New Visual Studio Online Partners </a:t>
            </a:r>
            <a:r>
              <a:rPr lang="en-US" dirty="0" smtClean="0">
                <a:gradFill>
                  <a:gsLst>
                    <a:gs pos="0">
                      <a:srgbClr val="0072C6"/>
                    </a:gs>
                    <a:gs pos="100000">
                      <a:srgbClr val="0072C6"/>
                    </a:gs>
                  </a:gsLst>
                  <a:lin ang="16200000" scaled="1"/>
                </a:gradFill>
                <a:ea typeface="Segoe UI" pitchFamily="34" charset="0"/>
                <a:cs typeface="Segoe UI" pitchFamily="34" charset="0"/>
              </a:rPr>
              <a:t/>
            </a:r>
            <a:br>
              <a:rPr lang="en-US" dirty="0" smtClean="0">
                <a:gradFill>
                  <a:gsLst>
                    <a:gs pos="0">
                      <a:srgbClr val="0072C6"/>
                    </a:gs>
                    <a:gs pos="100000">
                      <a:srgbClr val="0072C6"/>
                    </a:gs>
                  </a:gsLst>
                  <a:lin ang="16200000" scaled="1"/>
                </a:gradFill>
                <a:ea typeface="Segoe UI" pitchFamily="34" charset="0"/>
                <a:cs typeface="Segoe UI" pitchFamily="34" charset="0"/>
              </a:rPr>
            </a:br>
            <a:r>
              <a:rPr lang="en-US" dirty="0" smtClean="0">
                <a:gradFill>
                  <a:gsLst>
                    <a:gs pos="0">
                      <a:srgbClr val="0072C6"/>
                    </a:gs>
                    <a:gs pos="100000">
                      <a:srgbClr val="0072C6"/>
                    </a:gs>
                  </a:gsLst>
                  <a:lin ang="16200000" scaled="1"/>
                </a:gradFill>
                <a:ea typeface="Segoe UI" pitchFamily="34" charset="0"/>
                <a:cs typeface="Segoe UI" pitchFamily="34" charset="0"/>
              </a:rPr>
              <a:t>or </a:t>
            </a:r>
            <a:r>
              <a:rPr lang="en-US" dirty="0">
                <a:gradFill>
                  <a:gsLst>
                    <a:gs pos="0">
                      <a:srgbClr val="0072C6"/>
                    </a:gs>
                    <a:gs pos="100000">
                      <a:srgbClr val="0072C6"/>
                    </a:gs>
                  </a:gsLst>
                  <a:lin ang="16200000" scaled="1"/>
                </a:gradFill>
                <a:ea typeface="Segoe UI" pitchFamily="34" charset="0"/>
                <a:cs typeface="Segoe UI" pitchFamily="34" charset="0"/>
              </a:rPr>
              <a:t>Join Now.</a:t>
            </a:r>
          </a:p>
          <a:p>
            <a:pPr lvl="1" defTabSz="914099"/>
            <a:r>
              <a:rPr lang="en-US" u="sng" dirty="0">
                <a:gradFill>
                  <a:gsLst>
                    <a:gs pos="0">
                      <a:srgbClr val="0072C6"/>
                    </a:gs>
                    <a:gs pos="100000">
                      <a:srgbClr val="0072C6"/>
                    </a:gs>
                  </a:gsLst>
                  <a:lin ang="16200000" scaled="1"/>
                </a:gradFill>
                <a:ea typeface="Segoe UI" pitchFamily="34" charset="0"/>
                <a:cs typeface="Segoe UI" pitchFamily="34" charset="0"/>
              </a:rPr>
              <a:t>http://vsipprogram.com </a:t>
            </a:r>
          </a:p>
        </p:txBody>
      </p:sp>
      <p:sp>
        <p:nvSpPr>
          <p:cNvPr id="30" name="Arrow Bar"/>
          <p:cNvSpPr/>
          <p:nvPr/>
        </p:nvSpPr>
        <p:spPr bwMode="gray">
          <a:xfrm>
            <a:off x="710174" y="1158692"/>
            <a:ext cx="5588011" cy="18288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t" anchorCtr="0" compatLnSpc="1">
            <a:prstTxWarp prst="textNoShape">
              <a:avLst/>
            </a:prstTxWarp>
          </a:bodyPr>
          <a:lstStyle/>
          <a:p>
            <a:pPr defTabSz="914099"/>
            <a:endParaRPr lang="en-US" sz="3200" dirty="0">
              <a:solidFill>
                <a:srgbClr val="FFFFFF"/>
              </a:solidFill>
            </a:endParaRPr>
          </a:p>
        </p:txBody>
      </p:sp>
      <p:sp>
        <p:nvSpPr>
          <p:cNvPr id="31" name="Freeform 54"/>
          <p:cNvSpPr>
            <a:spLocks noEditPoints="1"/>
          </p:cNvSpPr>
          <p:nvPr/>
        </p:nvSpPr>
        <p:spPr bwMode="black">
          <a:xfrm>
            <a:off x="831517" y="5933187"/>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TechEd Tile"/>
          <p:cNvSpPr/>
          <p:nvPr/>
        </p:nvSpPr>
        <p:spPr bwMode="gray">
          <a:xfrm>
            <a:off x="6375646" y="4024467"/>
            <a:ext cx="5481391" cy="182880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t" anchorCtr="0" compatLnSpc="1">
            <a:prstTxWarp prst="textNoShape">
              <a:avLst/>
            </a:prstTxWarp>
          </a:bodyPr>
          <a:lstStyle/>
          <a:p>
            <a:pPr defTabSz="914099"/>
            <a:r>
              <a:rPr lang="en-US" sz="3200" dirty="0">
                <a:solidFill>
                  <a:srgbClr val="FFFFFF"/>
                </a:solidFill>
              </a:rPr>
              <a:t>Visual Studio | Integrate</a:t>
            </a:r>
            <a:br>
              <a:rPr lang="en-US" sz="3200" dirty="0">
                <a:solidFill>
                  <a:srgbClr val="FFFFFF"/>
                </a:solidFill>
              </a:rPr>
            </a:br>
            <a:endParaRPr lang="en-US" sz="3200" dirty="0">
              <a:solidFill>
                <a:srgbClr val="FFFFFF"/>
              </a:solidFill>
            </a:endParaRPr>
          </a:p>
        </p:txBody>
      </p:sp>
      <p:sp>
        <p:nvSpPr>
          <p:cNvPr id="26" name="Rectangle 25"/>
          <p:cNvSpPr/>
          <p:nvPr/>
        </p:nvSpPr>
        <p:spPr bwMode="auto">
          <a:xfrm>
            <a:off x="6375646" y="5798971"/>
            <a:ext cx="5481391" cy="1023760"/>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t" anchorCtr="0" compatLnSpc="1">
            <a:prstTxWarp prst="textNoShape">
              <a:avLst/>
            </a:prstTxWarp>
          </a:bodyPr>
          <a:lstStyle/>
          <a:p>
            <a:pPr lvl="1"/>
            <a:r>
              <a:rPr lang="en-US" dirty="0">
                <a:gradFill>
                  <a:gsLst>
                    <a:gs pos="0">
                      <a:srgbClr val="009E49"/>
                    </a:gs>
                    <a:gs pos="100000">
                      <a:srgbClr val="009E49"/>
                    </a:gs>
                  </a:gsLst>
                  <a:lin ang="5400000" scaled="1"/>
                </a:gradFill>
              </a:rPr>
              <a:t>Create Your Own Dev Environment</a:t>
            </a:r>
          </a:p>
          <a:p>
            <a:pPr lvl="1"/>
            <a:r>
              <a:rPr lang="en-US" u="sng" dirty="0">
                <a:gradFill>
                  <a:gsLst>
                    <a:gs pos="0">
                      <a:srgbClr val="0072C6"/>
                    </a:gs>
                    <a:gs pos="100000">
                      <a:srgbClr val="0072C6"/>
                    </a:gs>
                  </a:gsLst>
                  <a:lin ang="5400000" scaled="1"/>
                </a:gradFill>
              </a:rPr>
              <a:t>http://integrate.visualstudio.com</a:t>
            </a:r>
          </a:p>
        </p:txBody>
      </p:sp>
      <p:sp>
        <p:nvSpPr>
          <p:cNvPr id="28" name="Freeform 19"/>
          <p:cNvSpPr>
            <a:spLocks noEditPoints="1"/>
          </p:cNvSpPr>
          <p:nvPr/>
        </p:nvSpPr>
        <p:spPr bwMode="black">
          <a:xfrm>
            <a:off x="6489366" y="593318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Rectangle 21"/>
          <p:cNvSpPr/>
          <p:nvPr/>
        </p:nvSpPr>
        <p:spPr bwMode="auto">
          <a:xfrm>
            <a:off x="700424" y="2911089"/>
            <a:ext cx="5597761" cy="1033272"/>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t" anchorCtr="0" compatLnSpc="1">
            <a:prstTxWarp prst="textNoShape">
              <a:avLst/>
            </a:prstTxWarp>
          </a:bodyPr>
          <a:lstStyle/>
          <a:p>
            <a:pPr lvl="1" defTabSz="914099"/>
            <a:r>
              <a:rPr lang="en-US" dirty="0">
                <a:gradFill>
                  <a:gsLst>
                    <a:gs pos="0">
                      <a:srgbClr val="68217A"/>
                    </a:gs>
                    <a:gs pos="100000">
                      <a:srgbClr val="68217A"/>
                    </a:gs>
                  </a:gsLst>
                  <a:lin ang="16200000" scaled="1"/>
                </a:gradFill>
                <a:ea typeface="Segoe UI" pitchFamily="34" charset="0"/>
                <a:cs typeface="Segoe UI" pitchFamily="34" charset="0"/>
              </a:rPr>
              <a:t>Development tools &amp; services </a:t>
            </a:r>
            <a:r>
              <a:rPr lang="en-US" dirty="0" smtClean="0">
                <a:gradFill>
                  <a:gsLst>
                    <a:gs pos="0">
                      <a:srgbClr val="68217A"/>
                    </a:gs>
                    <a:gs pos="100000">
                      <a:srgbClr val="68217A"/>
                    </a:gs>
                  </a:gsLst>
                  <a:lin ang="16200000" scaled="1"/>
                </a:gradFill>
                <a:ea typeface="Segoe UI" pitchFamily="34" charset="0"/>
                <a:cs typeface="Segoe UI" pitchFamily="34" charset="0"/>
              </a:rPr>
              <a:t>for </a:t>
            </a:r>
            <a:r>
              <a:rPr lang="en-US" dirty="0">
                <a:gradFill>
                  <a:gsLst>
                    <a:gs pos="0">
                      <a:srgbClr val="68217A"/>
                    </a:gs>
                    <a:gs pos="100000">
                      <a:srgbClr val="68217A"/>
                    </a:gs>
                  </a:gsLst>
                  <a:lin ang="16200000" scaled="1"/>
                </a:gradFill>
                <a:ea typeface="Segoe UI" pitchFamily="34" charset="0"/>
                <a:cs typeface="Segoe UI" pitchFamily="34" charset="0"/>
              </a:rPr>
              <a:t>teams </a:t>
            </a:r>
            <a:br>
              <a:rPr lang="en-US" dirty="0">
                <a:gradFill>
                  <a:gsLst>
                    <a:gs pos="0">
                      <a:srgbClr val="68217A"/>
                    </a:gs>
                    <a:gs pos="100000">
                      <a:srgbClr val="68217A"/>
                    </a:gs>
                  </a:gsLst>
                  <a:lin ang="16200000" scaled="1"/>
                </a:gradFill>
                <a:ea typeface="Segoe UI" pitchFamily="34" charset="0"/>
                <a:cs typeface="Segoe UI" pitchFamily="34" charset="0"/>
              </a:rPr>
            </a:br>
            <a:r>
              <a:rPr lang="en-US" dirty="0" smtClean="0">
                <a:gradFill>
                  <a:gsLst>
                    <a:gs pos="0">
                      <a:srgbClr val="68217A"/>
                    </a:gs>
                    <a:gs pos="100000">
                      <a:srgbClr val="68217A"/>
                    </a:gs>
                  </a:gsLst>
                  <a:lin ang="16200000" scaled="1"/>
                </a:gradFill>
                <a:ea typeface="Segoe UI" pitchFamily="34" charset="0"/>
                <a:cs typeface="Segoe UI" pitchFamily="34" charset="0"/>
              </a:rPr>
              <a:t>of all sizes</a:t>
            </a:r>
            <a:endParaRPr lang="en-US" dirty="0">
              <a:gradFill>
                <a:gsLst>
                  <a:gs pos="0">
                    <a:srgbClr val="68217A"/>
                  </a:gs>
                  <a:gs pos="100000">
                    <a:srgbClr val="68217A"/>
                  </a:gs>
                </a:gsLst>
                <a:lin ang="16200000" scaled="1"/>
              </a:gradFill>
              <a:ea typeface="Segoe UI" pitchFamily="34" charset="0"/>
              <a:cs typeface="Segoe UI" pitchFamily="34" charset="0"/>
            </a:endParaRPr>
          </a:p>
        </p:txBody>
      </p:sp>
      <p:sp>
        <p:nvSpPr>
          <p:cNvPr id="24" name="Rectangle 23"/>
          <p:cNvSpPr/>
          <p:nvPr/>
        </p:nvSpPr>
        <p:spPr bwMode="white">
          <a:xfrm>
            <a:off x="1155256" y="3465311"/>
            <a:ext cx="4642203" cy="369332"/>
          </a:xfrm>
          <a:prstGeom prst="rect">
            <a:avLst/>
          </a:prstGeom>
        </p:spPr>
        <p:txBody>
          <a:bodyPr wrap="square" lIns="182880">
            <a:spAutoFit/>
          </a:bodyPr>
          <a:lstStyle/>
          <a:p>
            <a:r>
              <a:rPr lang="en-US" u="sng" dirty="0">
                <a:solidFill>
                  <a:srgbClr val="0072C6"/>
                </a:solidFill>
              </a:rPr>
              <a:t>http</a:t>
            </a:r>
            <a:r>
              <a:rPr lang="en-US" u="sng" dirty="0" smtClean="0">
                <a:solidFill>
                  <a:srgbClr val="0072C6"/>
                </a:solidFill>
              </a:rPr>
              <a:t>://www.visualstudio.com </a:t>
            </a:r>
            <a:endParaRPr lang="en-US" dirty="0">
              <a:solidFill>
                <a:srgbClr val="0072C6"/>
              </a:solidFill>
            </a:endParaRPr>
          </a:p>
        </p:txBody>
      </p:sp>
      <p:sp>
        <p:nvSpPr>
          <p:cNvPr id="32" name="Freeform 19"/>
          <p:cNvSpPr>
            <a:spLocks noEditPoints="1"/>
          </p:cNvSpPr>
          <p:nvPr/>
        </p:nvSpPr>
        <p:spPr bwMode="black">
          <a:xfrm>
            <a:off x="834022" y="3028758"/>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6" name="Group 5"/>
          <p:cNvGrpSpPr/>
          <p:nvPr/>
        </p:nvGrpSpPr>
        <p:grpSpPr>
          <a:xfrm>
            <a:off x="3997507" y="4129702"/>
            <a:ext cx="2206842" cy="1547995"/>
            <a:chOff x="4007555" y="4150852"/>
            <a:chExt cx="2206842" cy="1547995"/>
          </a:xfrm>
        </p:grpSpPr>
        <p:pic>
          <p:nvPicPr>
            <p:cNvPr id="34" name="Picture 33"/>
            <p:cNvPicPr>
              <a:picLocks noChangeAspect="1"/>
            </p:cNvPicPr>
            <p:nvPr/>
          </p:nvPicPr>
          <p:blipFill rotWithShape="1">
            <a:blip r:embed="rId2"/>
            <a:srcRect l="269" r="50083"/>
            <a:stretch/>
          </p:blipFill>
          <p:spPr>
            <a:xfrm>
              <a:off x="4007555" y="4150852"/>
              <a:ext cx="2206842" cy="782889"/>
            </a:xfrm>
            <a:prstGeom prst="rect">
              <a:avLst/>
            </a:prstGeom>
          </p:spPr>
        </p:pic>
        <p:pic>
          <p:nvPicPr>
            <p:cNvPr id="35" name="Picture 34"/>
            <p:cNvPicPr>
              <a:picLocks noChangeAspect="1"/>
            </p:cNvPicPr>
            <p:nvPr/>
          </p:nvPicPr>
          <p:blipFill rotWithShape="1">
            <a:blip r:embed="rId2"/>
            <a:srcRect l="50238" t="3555" r="114"/>
            <a:stretch/>
          </p:blipFill>
          <p:spPr>
            <a:xfrm>
              <a:off x="4007555" y="4943789"/>
              <a:ext cx="2206842" cy="755058"/>
            </a:xfrm>
            <a:prstGeom prst="rect">
              <a:avLst/>
            </a:prstGeom>
          </p:spPr>
        </p:pic>
      </p:gr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174" y="1093396"/>
            <a:ext cx="3448998" cy="965898"/>
          </a:xfrm>
          <a:prstGeom prst="rect">
            <a:avLst/>
          </a:prstGeom>
        </p:spPr>
      </p:pic>
    </p:spTree>
    <p:extLst>
      <p:ext uri="{BB962C8B-B14F-4D97-AF65-F5344CB8AC3E}">
        <p14:creationId xmlns:p14="http://schemas.microsoft.com/office/powerpoint/2010/main" val="171649399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0" y="2125663"/>
            <a:ext cx="12436475" cy="4868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Complete an evaluation </a:t>
            </a:r>
            <a:r>
              <a:rPr lang="en-US" dirty="0" smtClean="0"/>
              <a:t>and </a:t>
            </a:r>
            <a:r>
              <a:rPr lang="en-US" dirty="0"/>
              <a:t>enter to win!</a:t>
            </a:r>
          </a:p>
        </p:txBody>
      </p:sp>
      <p:pic>
        <p:nvPicPr>
          <p:cNvPr id="5" name="Xbox kinect"/>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233400"/>
            <a:ext cx="6514743" cy="4653388"/>
          </a:xfrm>
          <a:prstGeom prst="rect">
            <a:avLst/>
          </a:prstGeom>
          <a:noFill/>
          <a:extLst>
            <a:ext uri="{909E8E84-426E-40DD-AFC4-6F175D3DCCD1}">
              <a14:hiddenFill xmlns:a14="http://schemas.microsoft.com/office/drawing/2010/main">
                <a:solidFill>
                  <a:srgbClr val="FFFFFF"/>
                </a:solidFill>
              </a14:hiddenFill>
            </a:ext>
          </a:extLst>
        </p:spPr>
      </p:pic>
      <p:pic>
        <p:nvPicPr>
          <p:cNvPr id="6" name="hat"/>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229896" y="3711718"/>
            <a:ext cx="3474370" cy="2174248"/>
          </a:xfrm>
          <a:prstGeom prst="rect">
            <a:avLst/>
          </a:prstGeom>
          <a:noFill/>
          <a:effectLst>
            <a:outerShdw blurRad="203200" dist="317500" dir="5400000" sx="90000" sy="-19000" rotWithShape="0">
              <a:prstClr val="black">
                <a:alpha val="15000"/>
              </a:prstClr>
            </a:outerShdw>
          </a:effectLst>
          <a:extLst>
            <a:ext uri="{909E8E84-426E-40DD-AFC4-6F175D3DCCD1}">
              <a14:hiddenFill xmlns:a14="http://schemas.microsoft.com/office/drawing/2010/main">
                <a:solidFill>
                  <a:srgbClr val="FFFFFF"/>
                </a:solidFill>
              </a14:hiddenFill>
            </a:ext>
          </a:extLst>
        </p:spPr>
      </p:pic>
      <p:pic>
        <p:nvPicPr>
          <p:cNvPr id="4" name="Best Buy gc"/>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218238" y="2602966"/>
            <a:ext cx="3474680" cy="2174442"/>
          </a:xfrm>
          <a:prstGeom prst="rect">
            <a:avLst/>
          </a:prstGeom>
          <a:noFill/>
          <a:effectLst>
            <a:outerShdw blurRad="203200" dist="317500" dir="5400000" sx="90000" sy="-19000" rotWithShape="0">
              <a:prstClr val="black">
                <a:alpha val="1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61829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par>
                                <p:cTn id="8" presetID="63" presetClass="path" presetSubtype="0" decel="100000" fill="hold" nodeType="withEffect">
                                  <p:stCondLst>
                                    <p:cond delay="0"/>
                                  </p:stCondLst>
                                  <p:childTnLst>
                                    <p:animMotion origin="layout" path="M -0.02413 1.59782E-6 L 4.84555E-6 1.59782E-6 " pathEditMode="relative" rAng="0" ptsTypes="AA">
                                      <p:cBhvr>
                                        <p:cTn id="9" dur="750" fill="hold"/>
                                        <p:tgtEl>
                                          <p:spTgt spid="5"/>
                                        </p:tgtEl>
                                        <p:attrNameLst>
                                          <p:attrName>ppt_x</p:attrName>
                                          <p:attrName>ppt_y</p:attrName>
                                        </p:attrNameLst>
                                      </p:cBhvr>
                                      <p:rCtr x="1200" y="0"/>
                                    </p:animMotion>
                                  </p:childTnLst>
                                </p:cTn>
                              </p:par>
                              <p:par>
                                <p:cTn id="10" presetID="10" presetClass="entr" presetSubtype="0" fill="hold" nodeType="withEffect">
                                  <p:stCondLst>
                                    <p:cond delay="2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childTnLst>
                                </p:cTn>
                              </p:par>
                              <p:par>
                                <p:cTn id="13" presetID="63" presetClass="path" presetSubtype="0" decel="100000" fill="hold" nodeType="withEffect">
                                  <p:stCondLst>
                                    <p:cond delay="200"/>
                                  </p:stCondLst>
                                  <p:childTnLst>
                                    <p:animMotion origin="layout" path="M -0.02413 -2.55107E-6 L 2.31044E-6 -2.55107E-6 " pathEditMode="relative" rAng="0" ptsTypes="AA">
                                      <p:cBhvr>
                                        <p:cTn id="14" dur="750" fill="hold"/>
                                        <p:tgtEl>
                                          <p:spTgt spid="4"/>
                                        </p:tgtEl>
                                        <p:attrNameLst>
                                          <p:attrName>ppt_x</p:attrName>
                                          <p:attrName>ppt_y</p:attrName>
                                        </p:attrNameLst>
                                      </p:cBhvr>
                                      <p:rCtr x="1200" y="0"/>
                                    </p:animMotion>
                                  </p:childTnLst>
                                </p:cTn>
                              </p:par>
                              <p:par>
                                <p:cTn id="15" presetID="10" presetClass="entr" presetSubtype="0" fill="hold" nodeType="withEffect">
                                  <p:stCondLst>
                                    <p:cond delay="4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par>
                                <p:cTn id="18" presetID="63" presetClass="path" presetSubtype="0" decel="100000" fill="hold" nodeType="withEffect">
                                  <p:stCondLst>
                                    <p:cond delay="400"/>
                                  </p:stCondLst>
                                  <p:childTnLst>
                                    <p:animMotion origin="layout" path="M -0.02413 1.49796E-7 L 1.39392E-6 1.49796E-7 " pathEditMode="relative" rAng="0" ptsTypes="AA">
                                      <p:cBhvr>
                                        <p:cTn id="19" dur="750" fill="hold"/>
                                        <p:tgtEl>
                                          <p:spTgt spid="6"/>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sp>
        <p:nvSpPr>
          <p:cNvPr id="3" name="Isosceles Triangle 2"/>
          <p:cNvSpPr/>
          <p:nvPr/>
        </p:nvSpPr>
        <p:spPr bwMode="auto">
          <a:xfrm rot="5400000">
            <a:off x="6872971" y="3384644"/>
            <a:ext cx="4554072" cy="903013"/>
          </a:xfrm>
          <a:prstGeom prst="triangle">
            <a:avLst/>
          </a:prstGeom>
          <a:gradFill flip="none" rotWithShape="1">
            <a:gsLst>
              <a:gs pos="0">
                <a:schemeClr val="tx1"/>
              </a:gs>
              <a:gs pos="100000">
                <a:schemeClr val="tx1">
                  <a:alpha val="0"/>
                </a:scheme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5" name="TextBox 4"/>
          <p:cNvSpPr txBox="1"/>
          <p:nvPr/>
        </p:nvSpPr>
        <p:spPr>
          <a:xfrm>
            <a:off x="292249" y="2488234"/>
            <a:ext cx="4572318" cy="3003899"/>
          </a:xfrm>
          <a:prstGeom prst="rect">
            <a:avLst/>
          </a:prstGeom>
          <a:noFill/>
        </p:spPr>
        <p:txBody>
          <a:bodyPr wrap="square" lIns="182880" tIns="146304" rIns="182880" bIns="146304" rtlCol="0">
            <a:spAutoFit/>
          </a:bodyPr>
          <a:lstStyle/>
          <a:p>
            <a:r>
              <a:rPr lang="en-US" sz="4400" b="1" dirty="0">
                <a:gradFill>
                  <a:gsLst>
                    <a:gs pos="83000">
                      <a:srgbClr val="FFFFFF"/>
                    </a:gs>
                    <a:gs pos="100000">
                      <a:srgbClr val="0072C6">
                        <a:lumMod val="30000"/>
                        <a:lumOff val="70000"/>
                      </a:srgbClr>
                    </a:gs>
                  </a:gsLst>
                  <a:lin ang="5400000" scaled="1"/>
                </a:gradFill>
              </a:rPr>
              <a:t>Scan this </a:t>
            </a:r>
            <a:r>
              <a:rPr lang="en-US" sz="4400" b="1" dirty="0" smtClean="0">
                <a:gradFill>
                  <a:gsLst>
                    <a:gs pos="83000">
                      <a:srgbClr val="FFFFFF"/>
                    </a:gs>
                    <a:gs pos="100000">
                      <a:srgbClr val="0072C6">
                        <a:lumMod val="30000"/>
                        <a:lumOff val="70000"/>
                      </a:srgbClr>
                    </a:gs>
                  </a:gsLst>
                  <a:lin ang="5400000" scaled="1"/>
                </a:gradFill>
              </a:rPr>
              <a:t/>
            </a:r>
            <a:br>
              <a:rPr lang="en-US" sz="4400" b="1" dirty="0" smtClean="0">
                <a:gradFill>
                  <a:gsLst>
                    <a:gs pos="83000">
                      <a:srgbClr val="FFFFFF"/>
                    </a:gs>
                    <a:gs pos="100000">
                      <a:srgbClr val="0072C6">
                        <a:lumMod val="30000"/>
                        <a:lumOff val="70000"/>
                      </a:srgbClr>
                    </a:gs>
                  </a:gsLst>
                  <a:lin ang="5400000" scaled="1"/>
                </a:gradFill>
              </a:rPr>
            </a:br>
            <a:r>
              <a:rPr lang="en-US" sz="4400" b="1" dirty="0" smtClean="0">
                <a:gradFill>
                  <a:gsLst>
                    <a:gs pos="83000">
                      <a:srgbClr val="FFFFFF"/>
                    </a:gs>
                    <a:gs pos="100000">
                      <a:srgbClr val="0072C6">
                        <a:lumMod val="30000"/>
                        <a:lumOff val="70000"/>
                      </a:srgbClr>
                    </a:gs>
                  </a:gsLst>
                  <a:lin ang="5400000" scaled="1"/>
                </a:gradFill>
              </a:rPr>
              <a:t>QR </a:t>
            </a:r>
            <a:r>
              <a:rPr lang="en-US" sz="4400" b="1" dirty="0">
                <a:gradFill>
                  <a:gsLst>
                    <a:gs pos="83000">
                      <a:srgbClr val="FFFFFF"/>
                    </a:gs>
                    <a:gs pos="100000">
                      <a:srgbClr val="0072C6">
                        <a:lumMod val="30000"/>
                        <a:lumOff val="70000"/>
                      </a:srgbClr>
                    </a:gs>
                  </a:gsLst>
                  <a:lin ang="5400000" scaled="1"/>
                </a:gradFill>
              </a:rPr>
              <a:t>code </a:t>
            </a:r>
            <a:r>
              <a:rPr lang="en-US" sz="4400" b="1" dirty="0" smtClean="0">
                <a:gradFill>
                  <a:gsLst>
                    <a:gs pos="83000">
                      <a:srgbClr val="FFFFFF"/>
                    </a:gs>
                    <a:gs pos="100000">
                      <a:srgbClr val="0072C6">
                        <a:lumMod val="30000"/>
                        <a:lumOff val="70000"/>
                      </a:srgbClr>
                    </a:gs>
                  </a:gsLst>
                  <a:lin ang="5400000" scaled="1"/>
                </a:gradFill>
              </a:rPr>
              <a:t/>
            </a:r>
            <a:br>
              <a:rPr lang="en-US" sz="4400" b="1" dirty="0" smtClean="0">
                <a:gradFill>
                  <a:gsLst>
                    <a:gs pos="83000">
                      <a:srgbClr val="FFFFFF"/>
                    </a:gs>
                    <a:gs pos="100000">
                      <a:srgbClr val="0072C6">
                        <a:lumMod val="30000"/>
                        <a:lumOff val="70000"/>
                      </a:srgbClr>
                    </a:gs>
                  </a:gsLst>
                  <a:lin ang="5400000" scaled="1"/>
                </a:gradFill>
              </a:rPr>
            </a:br>
            <a:r>
              <a:rPr lang="en-US" sz="4400" dirty="0" smtClean="0">
                <a:gradFill>
                  <a:gsLst>
                    <a:gs pos="83000">
                      <a:srgbClr val="FFFFFF"/>
                    </a:gs>
                    <a:gs pos="100000">
                      <a:srgbClr val="0072C6">
                        <a:lumMod val="30000"/>
                        <a:lumOff val="70000"/>
                      </a:srgbClr>
                    </a:gs>
                  </a:gsLst>
                  <a:lin ang="5400000" scaled="1"/>
                </a:gradFill>
              </a:rPr>
              <a:t>to evaluate </a:t>
            </a:r>
            <a:br>
              <a:rPr lang="en-US" sz="4400" dirty="0" smtClean="0">
                <a:gradFill>
                  <a:gsLst>
                    <a:gs pos="83000">
                      <a:srgbClr val="FFFFFF"/>
                    </a:gs>
                    <a:gs pos="100000">
                      <a:srgbClr val="0072C6">
                        <a:lumMod val="30000"/>
                        <a:lumOff val="70000"/>
                      </a:srgbClr>
                    </a:gs>
                  </a:gsLst>
                  <a:lin ang="5400000" scaled="1"/>
                </a:gradFill>
              </a:rPr>
            </a:br>
            <a:r>
              <a:rPr lang="en-US" sz="4400" dirty="0" smtClean="0">
                <a:gradFill>
                  <a:gsLst>
                    <a:gs pos="83000">
                      <a:srgbClr val="FFFFFF"/>
                    </a:gs>
                    <a:gs pos="100000">
                      <a:srgbClr val="0072C6">
                        <a:lumMod val="30000"/>
                        <a:lumOff val="70000"/>
                      </a:srgbClr>
                    </a:gs>
                  </a:gsLst>
                  <a:lin ang="5400000" scaled="1"/>
                </a:gradFill>
              </a:rPr>
              <a:t>this </a:t>
            </a:r>
            <a:r>
              <a:rPr lang="en-US" sz="4400" dirty="0">
                <a:gradFill>
                  <a:gsLst>
                    <a:gs pos="83000">
                      <a:srgbClr val="FFFFFF"/>
                    </a:gs>
                    <a:gs pos="100000">
                      <a:srgbClr val="0072C6">
                        <a:lumMod val="30000"/>
                        <a:lumOff val="70000"/>
                      </a:srgbClr>
                    </a:gs>
                  </a:gsLst>
                  <a:lin ang="5400000" scaled="1"/>
                </a:gradFill>
              </a:rPr>
              <a:t>session.</a:t>
            </a: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33220" y="1668463"/>
            <a:ext cx="457200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29847" y="1669943"/>
            <a:ext cx="2353260" cy="4569436"/>
          </a:xfrm>
          <a:prstGeom prst="rect">
            <a:avLst/>
          </a:prstGeom>
        </p:spPr>
      </p:pic>
    </p:spTree>
    <p:extLst>
      <p:ext uri="{BB962C8B-B14F-4D97-AF65-F5344CB8AC3E}">
        <p14:creationId xmlns:p14="http://schemas.microsoft.com/office/powerpoint/2010/main" val="3377331593"/>
      </p:ext>
    </p:extLst>
  </p:cSld>
  <p:clrMapOvr>
    <a:masterClrMapping/>
  </p:clrMapOvr>
  <p:transition spd="slow">
    <p:pu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9" name="TechEd 2014 logo white"/>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554412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547688" y="295275"/>
            <a:ext cx="11888787" cy="917575"/>
          </a:xfrm>
        </p:spPr>
        <p:txBody>
          <a:bodyPr/>
          <a:lstStyle/>
          <a:p>
            <a:r>
              <a:rPr lang="en-US" sz="5400" dirty="0" smtClean="0"/>
              <a:t>What we are hearing from customers</a:t>
            </a:r>
            <a:endParaRPr lang="en-US" sz="5400" dirty="0"/>
          </a:p>
        </p:txBody>
      </p:sp>
      <p:sp>
        <p:nvSpPr>
          <p:cNvPr id="61" name="Rectangle 60"/>
          <p:cNvSpPr/>
          <p:nvPr/>
        </p:nvSpPr>
        <p:spPr bwMode="auto">
          <a:xfrm>
            <a:off x="876301" y="5634781"/>
            <a:ext cx="11560174" cy="1050234"/>
          </a:xfrm>
          <a:prstGeom prst="rect">
            <a:avLst/>
          </a:prstGeom>
          <a:solidFill>
            <a:schemeClr val="tx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2800" dirty="0">
              <a:solidFill>
                <a:srgbClr val="FFFFFF"/>
              </a:solidFill>
              <a:latin typeface="Segoe UI Light"/>
            </a:endParaRPr>
          </a:p>
        </p:txBody>
      </p:sp>
      <p:sp>
        <p:nvSpPr>
          <p:cNvPr id="62" name="Rectangle 61"/>
          <p:cNvSpPr/>
          <p:nvPr/>
        </p:nvSpPr>
        <p:spPr bwMode="auto">
          <a:xfrm>
            <a:off x="876301" y="1223234"/>
            <a:ext cx="11560174" cy="969318"/>
          </a:xfrm>
          <a:prstGeom prst="rect">
            <a:avLst/>
          </a:prstGeom>
          <a:solidFill>
            <a:schemeClr val="tx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2800" dirty="0">
              <a:solidFill>
                <a:srgbClr val="FFFFFF"/>
              </a:solidFill>
              <a:latin typeface="Segoe UI Light"/>
            </a:endParaRPr>
          </a:p>
        </p:txBody>
      </p:sp>
      <p:sp>
        <p:nvSpPr>
          <p:cNvPr id="63" name="Rectangle 62"/>
          <p:cNvSpPr/>
          <p:nvPr/>
        </p:nvSpPr>
        <p:spPr bwMode="auto">
          <a:xfrm>
            <a:off x="876301" y="2272453"/>
            <a:ext cx="11560174" cy="1050234"/>
          </a:xfrm>
          <a:prstGeom prst="rect">
            <a:avLst/>
          </a:prstGeom>
          <a:solidFill>
            <a:schemeClr val="tx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2800" dirty="0">
              <a:solidFill>
                <a:srgbClr val="FFFFFF"/>
              </a:solidFill>
              <a:latin typeface="Segoe UI Light"/>
            </a:endParaRPr>
          </a:p>
        </p:txBody>
      </p:sp>
      <p:sp>
        <p:nvSpPr>
          <p:cNvPr id="64" name="Rectangle 63"/>
          <p:cNvSpPr/>
          <p:nvPr/>
        </p:nvSpPr>
        <p:spPr bwMode="auto">
          <a:xfrm>
            <a:off x="876301" y="3393653"/>
            <a:ext cx="11560174" cy="1050234"/>
          </a:xfrm>
          <a:prstGeom prst="rect">
            <a:avLst/>
          </a:prstGeom>
          <a:solidFill>
            <a:schemeClr val="tx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2800" dirty="0">
              <a:solidFill>
                <a:srgbClr val="FFFFFF"/>
              </a:solidFill>
              <a:latin typeface="Segoe UI Light"/>
            </a:endParaRPr>
          </a:p>
        </p:txBody>
      </p:sp>
      <p:sp>
        <p:nvSpPr>
          <p:cNvPr id="65" name="Rectangle 64"/>
          <p:cNvSpPr/>
          <p:nvPr/>
        </p:nvSpPr>
        <p:spPr bwMode="auto">
          <a:xfrm>
            <a:off x="876301" y="4514853"/>
            <a:ext cx="11560174" cy="1050234"/>
          </a:xfrm>
          <a:prstGeom prst="rect">
            <a:avLst/>
          </a:prstGeom>
          <a:solidFill>
            <a:schemeClr val="tx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2800" dirty="0">
              <a:solidFill>
                <a:srgbClr val="FFFFFF"/>
              </a:solidFill>
              <a:latin typeface="Segoe UI Light"/>
            </a:endParaRPr>
          </a:p>
        </p:txBody>
      </p:sp>
      <p:sp>
        <p:nvSpPr>
          <p:cNvPr id="66" name="Rectangle 65"/>
          <p:cNvSpPr/>
          <p:nvPr/>
        </p:nvSpPr>
        <p:spPr bwMode="auto">
          <a:xfrm>
            <a:off x="0" y="1212849"/>
            <a:ext cx="1039560" cy="578167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 name="Rectangle 67"/>
          <p:cNvSpPr/>
          <p:nvPr/>
        </p:nvSpPr>
        <p:spPr bwMode="auto">
          <a:xfrm>
            <a:off x="739650" y="1223234"/>
            <a:ext cx="11420474" cy="9693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solidFill>
                  <a:srgbClr val="002050"/>
                </a:solidFill>
                <a:latin typeface="Segoe UI Light"/>
              </a:rPr>
              <a:t>“Our role is more important than ever before</a:t>
            </a:r>
            <a:r>
              <a:rPr lang="en-US" sz="2800" dirty="0" smtClean="0">
                <a:solidFill>
                  <a:srgbClr val="002050"/>
                </a:solidFill>
                <a:latin typeface="Segoe UI Light"/>
              </a:rPr>
              <a:t>”</a:t>
            </a:r>
            <a:endParaRPr lang="en-US" sz="2800" dirty="0">
              <a:solidFill>
                <a:srgbClr val="002050"/>
              </a:solidFill>
              <a:latin typeface="Segoe UI Light"/>
            </a:endParaRPr>
          </a:p>
        </p:txBody>
      </p:sp>
      <p:sp>
        <p:nvSpPr>
          <p:cNvPr id="69" name="Rectangle 68"/>
          <p:cNvSpPr/>
          <p:nvPr/>
        </p:nvSpPr>
        <p:spPr bwMode="auto">
          <a:xfrm>
            <a:off x="739650" y="2272453"/>
            <a:ext cx="11420474" cy="10502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solidFill>
                  <a:srgbClr val="002050"/>
                </a:solidFill>
                <a:latin typeface="Segoe UI Light"/>
              </a:rPr>
              <a:t>“We are required to innovate and deliver much faster</a:t>
            </a:r>
            <a:r>
              <a:rPr lang="en-US" sz="2800" dirty="0" smtClean="0">
                <a:solidFill>
                  <a:srgbClr val="002050"/>
                </a:solidFill>
                <a:latin typeface="Segoe UI Light"/>
              </a:rPr>
              <a:t>”</a:t>
            </a:r>
            <a:endParaRPr lang="en-US" sz="2800" dirty="0">
              <a:solidFill>
                <a:srgbClr val="002050"/>
              </a:solidFill>
              <a:latin typeface="Segoe UI Light"/>
            </a:endParaRPr>
          </a:p>
        </p:txBody>
      </p:sp>
      <p:sp>
        <p:nvSpPr>
          <p:cNvPr id="70" name="Rectangle 69"/>
          <p:cNvSpPr/>
          <p:nvPr/>
        </p:nvSpPr>
        <p:spPr bwMode="auto">
          <a:xfrm>
            <a:off x="739650" y="3393653"/>
            <a:ext cx="11420474" cy="10502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solidFill>
                  <a:srgbClr val="002050"/>
                </a:solidFill>
                <a:latin typeface="Segoe UI Light"/>
              </a:rPr>
              <a:t>“I need a cross-device development strategy</a:t>
            </a:r>
            <a:r>
              <a:rPr lang="en-US" sz="2800" dirty="0" smtClean="0">
                <a:solidFill>
                  <a:srgbClr val="002050"/>
                </a:solidFill>
                <a:latin typeface="Segoe UI Light"/>
              </a:rPr>
              <a:t>”</a:t>
            </a:r>
            <a:endParaRPr lang="en-US" sz="2800" dirty="0">
              <a:solidFill>
                <a:srgbClr val="002050"/>
              </a:solidFill>
              <a:latin typeface="Segoe UI Light"/>
            </a:endParaRPr>
          </a:p>
        </p:txBody>
      </p:sp>
      <p:sp>
        <p:nvSpPr>
          <p:cNvPr id="71" name="Rectangle 70"/>
          <p:cNvSpPr/>
          <p:nvPr/>
        </p:nvSpPr>
        <p:spPr bwMode="auto">
          <a:xfrm>
            <a:off x="739650" y="4514853"/>
            <a:ext cx="11420474" cy="10502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002050"/>
                </a:solidFill>
                <a:latin typeface="Segoe UI Light"/>
              </a:rPr>
              <a:t>“Open Source enriches the platform and the community</a:t>
            </a:r>
            <a:endParaRPr lang="en-US" sz="2800" dirty="0">
              <a:solidFill>
                <a:srgbClr val="002050"/>
              </a:solidFill>
              <a:latin typeface="Segoe UI Light"/>
            </a:endParaRPr>
          </a:p>
        </p:txBody>
      </p:sp>
      <p:sp>
        <p:nvSpPr>
          <p:cNvPr id="72" name="Rectangle 71"/>
          <p:cNvSpPr/>
          <p:nvPr/>
        </p:nvSpPr>
        <p:spPr bwMode="auto">
          <a:xfrm>
            <a:off x="739650" y="5634781"/>
            <a:ext cx="11420474" cy="10502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solidFill>
                  <a:srgbClr val="002050"/>
                </a:solidFill>
                <a:latin typeface="Segoe UI Light"/>
              </a:rPr>
              <a:t>“…but I have existing applications to run and evolve</a:t>
            </a:r>
            <a:r>
              <a:rPr lang="en-US" sz="2800" dirty="0" smtClean="0">
                <a:solidFill>
                  <a:srgbClr val="002050"/>
                </a:solidFill>
                <a:latin typeface="Segoe UI Light"/>
              </a:rPr>
              <a:t>”</a:t>
            </a:r>
            <a:endParaRPr lang="en-US" sz="2800" dirty="0">
              <a:solidFill>
                <a:srgbClr val="002050"/>
              </a:solidFill>
              <a:latin typeface="Segoe UI Light"/>
            </a:endParaRPr>
          </a:p>
        </p:txBody>
      </p:sp>
      <p:sp>
        <p:nvSpPr>
          <p:cNvPr id="73" name="Oval 72"/>
          <p:cNvSpPr/>
          <p:nvPr/>
        </p:nvSpPr>
        <p:spPr bwMode="auto">
          <a:xfrm>
            <a:off x="333125" y="1179951"/>
            <a:ext cx="1055884" cy="1055884"/>
          </a:xfrm>
          <a:prstGeom prst="ellipse">
            <a:avLst/>
          </a:prstGeom>
          <a:solidFill>
            <a:srgbClr val="002050"/>
          </a:solidFill>
          <a:ln w="762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4" name="Oval 73"/>
          <p:cNvSpPr/>
          <p:nvPr/>
        </p:nvSpPr>
        <p:spPr bwMode="auto">
          <a:xfrm>
            <a:off x="333125" y="2292952"/>
            <a:ext cx="1055884" cy="1055884"/>
          </a:xfrm>
          <a:prstGeom prst="ellipse">
            <a:avLst/>
          </a:prstGeom>
          <a:solidFill>
            <a:srgbClr val="002050"/>
          </a:solidFill>
          <a:ln w="762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5" name="Oval 74"/>
          <p:cNvSpPr/>
          <p:nvPr/>
        </p:nvSpPr>
        <p:spPr bwMode="auto">
          <a:xfrm>
            <a:off x="333125" y="3405953"/>
            <a:ext cx="1055884" cy="1055884"/>
          </a:xfrm>
          <a:prstGeom prst="ellipse">
            <a:avLst/>
          </a:prstGeom>
          <a:solidFill>
            <a:srgbClr val="002050"/>
          </a:solidFill>
          <a:ln w="762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6" name="Oval 75"/>
          <p:cNvSpPr/>
          <p:nvPr/>
        </p:nvSpPr>
        <p:spPr bwMode="auto">
          <a:xfrm>
            <a:off x="333125" y="4518954"/>
            <a:ext cx="1055884" cy="1055884"/>
          </a:xfrm>
          <a:prstGeom prst="ellipse">
            <a:avLst/>
          </a:prstGeom>
          <a:solidFill>
            <a:srgbClr val="002050"/>
          </a:solidFill>
          <a:ln w="762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77" name="Group 76"/>
          <p:cNvGrpSpPr/>
          <p:nvPr/>
        </p:nvGrpSpPr>
        <p:grpSpPr>
          <a:xfrm>
            <a:off x="604029" y="1344873"/>
            <a:ext cx="514076" cy="726041"/>
            <a:chOff x="757238" y="1653257"/>
            <a:chExt cx="596030" cy="841787"/>
          </a:xfrm>
          <a:solidFill>
            <a:schemeClr val="tx1"/>
          </a:solidFill>
        </p:grpSpPr>
        <p:grpSp>
          <p:nvGrpSpPr>
            <p:cNvPr id="78" name="Group 4"/>
            <p:cNvGrpSpPr>
              <a:grpSpLocks noChangeAspect="1"/>
            </p:cNvGrpSpPr>
            <p:nvPr/>
          </p:nvGrpSpPr>
          <p:grpSpPr bwMode="auto">
            <a:xfrm>
              <a:off x="1162689" y="1653257"/>
              <a:ext cx="190579" cy="530081"/>
              <a:chOff x="3035" y="-253"/>
              <a:chExt cx="1766" cy="4912"/>
            </a:xfrm>
            <a:grpFill/>
          </p:grpSpPr>
          <p:sp>
            <p:nvSpPr>
              <p:cNvPr id="83" name="Freeform 5"/>
              <p:cNvSpPr>
                <a:spLocks/>
              </p:cNvSpPr>
              <p:nvPr/>
            </p:nvSpPr>
            <p:spPr bwMode="auto">
              <a:xfrm>
                <a:off x="3035" y="1081"/>
                <a:ext cx="1766" cy="3578"/>
              </a:xfrm>
              <a:custGeom>
                <a:avLst/>
                <a:gdLst>
                  <a:gd name="T0" fmla="*/ 607 w 745"/>
                  <a:gd name="T1" fmla="*/ 0 h 1512"/>
                  <a:gd name="T2" fmla="*/ 137 w 745"/>
                  <a:gd name="T3" fmla="*/ 0 h 1512"/>
                  <a:gd name="T4" fmla="*/ 0 w 745"/>
                  <a:gd name="T5" fmla="*/ 138 h 1512"/>
                  <a:gd name="T6" fmla="*/ 0 w 745"/>
                  <a:gd name="T7" fmla="*/ 776 h 1512"/>
                  <a:gd name="T8" fmla="*/ 137 w 745"/>
                  <a:gd name="T9" fmla="*/ 913 h 1512"/>
                  <a:gd name="T10" fmla="*/ 137 w 745"/>
                  <a:gd name="T11" fmla="*/ 913 h 1512"/>
                  <a:gd name="T12" fmla="*/ 137 w 745"/>
                  <a:gd name="T13" fmla="*/ 1375 h 1512"/>
                  <a:gd name="T14" fmla="*/ 274 w 745"/>
                  <a:gd name="T15" fmla="*/ 1512 h 1512"/>
                  <a:gd name="T16" fmla="*/ 480 w 745"/>
                  <a:gd name="T17" fmla="*/ 1512 h 1512"/>
                  <a:gd name="T18" fmla="*/ 607 w 745"/>
                  <a:gd name="T19" fmla="*/ 1375 h 1512"/>
                  <a:gd name="T20" fmla="*/ 607 w 745"/>
                  <a:gd name="T21" fmla="*/ 913 h 1512"/>
                  <a:gd name="T22" fmla="*/ 607 w 745"/>
                  <a:gd name="T23" fmla="*/ 913 h 1512"/>
                  <a:gd name="T24" fmla="*/ 745 w 745"/>
                  <a:gd name="T25" fmla="*/ 776 h 1512"/>
                  <a:gd name="T26" fmla="*/ 745 w 745"/>
                  <a:gd name="T27" fmla="*/ 138 h 1512"/>
                  <a:gd name="T28" fmla="*/ 607 w 745"/>
                  <a:gd name="T29" fmla="*/ 0 h 1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5" h="1512">
                    <a:moveTo>
                      <a:pt x="607" y="0"/>
                    </a:moveTo>
                    <a:cubicBezTo>
                      <a:pt x="137" y="0"/>
                      <a:pt x="137" y="0"/>
                      <a:pt x="137" y="0"/>
                    </a:cubicBezTo>
                    <a:cubicBezTo>
                      <a:pt x="59" y="0"/>
                      <a:pt x="0" y="59"/>
                      <a:pt x="0" y="138"/>
                    </a:cubicBezTo>
                    <a:cubicBezTo>
                      <a:pt x="0" y="776"/>
                      <a:pt x="0" y="776"/>
                      <a:pt x="0" y="776"/>
                    </a:cubicBezTo>
                    <a:cubicBezTo>
                      <a:pt x="0" y="854"/>
                      <a:pt x="59" y="913"/>
                      <a:pt x="137" y="913"/>
                    </a:cubicBezTo>
                    <a:cubicBezTo>
                      <a:pt x="137" y="913"/>
                      <a:pt x="137" y="913"/>
                      <a:pt x="137" y="913"/>
                    </a:cubicBezTo>
                    <a:cubicBezTo>
                      <a:pt x="137" y="1375"/>
                      <a:pt x="137" y="1375"/>
                      <a:pt x="137" y="1375"/>
                    </a:cubicBezTo>
                    <a:cubicBezTo>
                      <a:pt x="137" y="1453"/>
                      <a:pt x="196" y="1512"/>
                      <a:pt x="274" y="1512"/>
                    </a:cubicBezTo>
                    <a:cubicBezTo>
                      <a:pt x="480" y="1512"/>
                      <a:pt x="480" y="1512"/>
                      <a:pt x="480" y="1512"/>
                    </a:cubicBezTo>
                    <a:cubicBezTo>
                      <a:pt x="549" y="1512"/>
                      <a:pt x="607" y="1453"/>
                      <a:pt x="607" y="1375"/>
                    </a:cubicBezTo>
                    <a:cubicBezTo>
                      <a:pt x="607" y="913"/>
                      <a:pt x="607" y="913"/>
                      <a:pt x="607" y="913"/>
                    </a:cubicBezTo>
                    <a:cubicBezTo>
                      <a:pt x="607" y="913"/>
                      <a:pt x="607" y="913"/>
                      <a:pt x="607" y="913"/>
                    </a:cubicBezTo>
                    <a:cubicBezTo>
                      <a:pt x="686" y="913"/>
                      <a:pt x="745" y="854"/>
                      <a:pt x="745" y="776"/>
                    </a:cubicBezTo>
                    <a:cubicBezTo>
                      <a:pt x="745" y="138"/>
                      <a:pt x="745" y="138"/>
                      <a:pt x="745" y="138"/>
                    </a:cubicBezTo>
                    <a:cubicBezTo>
                      <a:pt x="745" y="59"/>
                      <a:pt x="686" y="0"/>
                      <a:pt x="6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4" name="Oval 6"/>
              <p:cNvSpPr>
                <a:spLocks noChangeArrowheads="1"/>
              </p:cNvSpPr>
              <p:nvPr/>
            </p:nvSpPr>
            <p:spPr bwMode="auto">
              <a:xfrm>
                <a:off x="3374" y="-253"/>
                <a:ext cx="1088" cy="1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79" name="Group 78"/>
            <p:cNvGrpSpPr/>
            <p:nvPr/>
          </p:nvGrpSpPr>
          <p:grpSpPr>
            <a:xfrm>
              <a:off x="757238" y="2144732"/>
              <a:ext cx="595988" cy="350312"/>
              <a:chOff x="630432" y="2144732"/>
              <a:chExt cx="722794" cy="350312"/>
            </a:xfrm>
            <a:grpFill/>
          </p:grpSpPr>
          <p:sp>
            <p:nvSpPr>
              <p:cNvPr id="80" name="Rectangle 79"/>
              <p:cNvSpPr/>
              <p:nvPr/>
            </p:nvSpPr>
            <p:spPr bwMode="auto">
              <a:xfrm>
                <a:off x="1125263" y="2144732"/>
                <a:ext cx="227963" cy="35031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1" name="Rectangle 80"/>
              <p:cNvSpPr/>
              <p:nvPr/>
            </p:nvSpPr>
            <p:spPr bwMode="auto">
              <a:xfrm>
                <a:off x="878290" y="2243138"/>
                <a:ext cx="227963" cy="25190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2" name="Rectangle 81"/>
              <p:cNvSpPr/>
              <p:nvPr/>
            </p:nvSpPr>
            <p:spPr bwMode="auto">
              <a:xfrm>
                <a:off x="630432" y="2347913"/>
                <a:ext cx="227963" cy="14367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5" name="Freeform 14"/>
          <p:cNvSpPr>
            <a:spLocks noEditPoints="1"/>
          </p:cNvSpPr>
          <p:nvPr/>
        </p:nvSpPr>
        <p:spPr bwMode="auto">
          <a:xfrm>
            <a:off x="613350" y="2492242"/>
            <a:ext cx="495434" cy="657304"/>
          </a:xfrm>
          <a:custGeom>
            <a:avLst/>
            <a:gdLst>
              <a:gd name="T0" fmla="*/ 847 w 1578"/>
              <a:gd name="T1" fmla="*/ 1215 h 2094"/>
              <a:gd name="T2" fmla="*/ 476 w 1578"/>
              <a:gd name="T3" fmla="*/ 937 h 2094"/>
              <a:gd name="T4" fmla="*/ 424 w 1578"/>
              <a:gd name="T5" fmla="*/ 990 h 2094"/>
              <a:gd name="T6" fmla="*/ 706 w 1578"/>
              <a:gd name="T7" fmla="*/ 1361 h 2094"/>
              <a:gd name="T8" fmla="*/ 862 w 1578"/>
              <a:gd name="T9" fmla="*/ 1377 h 2094"/>
              <a:gd name="T10" fmla="*/ 1395 w 1578"/>
              <a:gd name="T11" fmla="*/ 796 h 2094"/>
              <a:gd name="T12" fmla="*/ 1448 w 1578"/>
              <a:gd name="T13" fmla="*/ 770 h 2094"/>
              <a:gd name="T14" fmla="*/ 1536 w 1578"/>
              <a:gd name="T15" fmla="*/ 717 h 2094"/>
              <a:gd name="T16" fmla="*/ 1536 w 1578"/>
              <a:gd name="T17" fmla="*/ 676 h 2094"/>
              <a:gd name="T18" fmla="*/ 1416 w 1578"/>
              <a:gd name="T19" fmla="*/ 555 h 2094"/>
              <a:gd name="T20" fmla="*/ 1322 w 1578"/>
              <a:gd name="T21" fmla="*/ 608 h 2094"/>
              <a:gd name="T22" fmla="*/ 1338 w 1578"/>
              <a:gd name="T23" fmla="*/ 660 h 2094"/>
              <a:gd name="T24" fmla="*/ 977 w 1578"/>
              <a:gd name="T25" fmla="*/ 534 h 2094"/>
              <a:gd name="T26" fmla="*/ 789 w 1578"/>
              <a:gd name="T27" fmla="*/ 0 h 2094"/>
              <a:gd name="T28" fmla="*/ 601 w 1578"/>
              <a:gd name="T29" fmla="*/ 534 h 2094"/>
              <a:gd name="T30" fmla="*/ 241 w 1578"/>
              <a:gd name="T31" fmla="*/ 660 h 2094"/>
              <a:gd name="T32" fmla="*/ 256 w 1578"/>
              <a:gd name="T33" fmla="*/ 608 h 2094"/>
              <a:gd name="T34" fmla="*/ 162 w 1578"/>
              <a:gd name="T35" fmla="*/ 555 h 2094"/>
              <a:gd name="T36" fmla="*/ 42 w 1578"/>
              <a:gd name="T37" fmla="*/ 676 h 2094"/>
              <a:gd name="T38" fmla="*/ 42 w 1578"/>
              <a:gd name="T39" fmla="*/ 717 h 2094"/>
              <a:gd name="T40" fmla="*/ 131 w 1578"/>
              <a:gd name="T41" fmla="*/ 770 h 2094"/>
              <a:gd name="T42" fmla="*/ 183 w 1578"/>
              <a:gd name="T43" fmla="*/ 796 h 2094"/>
              <a:gd name="T44" fmla="*/ 789 w 1578"/>
              <a:gd name="T45" fmla="*/ 2094 h 2094"/>
              <a:gd name="T46" fmla="*/ 1395 w 1578"/>
              <a:gd name="T47" fmla="*/ 796 h 2094"/>
              <a:gd name="T48" fmla="*/ 789 w 1578"/>
              <a:gd name="T49" fmla="*/ 100 h 2094"/>
              <a:gd name="T50" fmla="*/ 857 w 1578"/>
              <a:gd name="T51" fmla="*/ 492 h 2094"/>
              <a:gd name="T52" fmla="*/ 878 w 1578"/>
              <a:gd name="T53" fmla="*/ 361 h 2094"/>
              <a:gd name="T54" fmla="*/ 904 w 1578"/>
              <a:gd name="T55" fmla="*/ 262 h 2094"/>
              <a:gd name="T56" fmla="*/ 878 w 1578"/>
              <a:gd name="T57" fmla="*/ 231 h 2094"/>
              <a:gd name="T58" fmla="*/ 706 w 1578"/>
              <a:gd name="T59" fmla="*/ 231 h 2094"/>
              <a:gd name="T60" fmla="*/ 674 w 1578"/>
              <a:gd name="T61" fmla="*/ 335 h 2094"/>
              <a:gd name="T62" fmla="*/ 721 w 1578"/>
              <a:gd name="T63" fmla="*/ 361 h 2094"/>
              <a:gd name="T64" fmla="*/ 585 w 1578"/>
              <a:gd name="T65" fmla="*/ 304 h 2094"/>
              <a:gd name="T66" fmla="*/ 194 w 1578"/>
              <a:gd name="T67" fmla="*/ 1304 h 2094"/>
              <a:gd name="T68" fmla="*/ 1385 w 1578"/>
              <a:gd name="T69" fmla="*/ 1304 h 2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78" h="2094">
                <a:moveTo>
                  <a:pt x="862" y="1230"/>
                </a:moveTo>
                <a:cubicBezTo>
                  <a:pt x="857" y="1225"/>
                  <a:pt x="852" y="1220"/>
                  <a:pt x="847" y="1215"/>
                </a:cubicBezTo>
                <a:cubicBezTo>
                  <a:pt x="847" y="1215"/>
                  <a:pt x="847" y="1215"/>
                  <a:pt x="847" y="1215"/>
                </a:cubicBezTo>
                <a:cubicBezTo>
                  <a:pt x="476" y="937"/>
                  <a:pt x="476" y="937"/>
                  <a:pt x="476" y="937"/>
                </a:cubicBezTo>
                <a:cubicBezTo>
                  <a:pt x="465" y="922"/>
                  <a:pt x="439" y="922"/>
                  <a:pt x="424" y="937"/>
                </a:cubicBezTo>
                <a:cubicBezTo>
                  <a:pt x="408" y="953"/>
                  <a:pt x="408" y="974"/>
                  <a:pt x="424" y="990"/>
                </a:cubicBezTo>
                <a:cubicBezTo>
                  <a:pt x="700" y="1361"/>
                  <a:pt x="700" y="1361"/>
                  <a:pt x="700" y="1361"/>
                </a:cubicBezTo>
                <a:cubicBezTo>
                  <a:pt x="706" y="1361"/>
                  <a:pt x="706" y="1361"/>
                  <a:pt x="706" y="1361"/>
                </a:cubicBezTo>
                <a:cubicBezTo>
                  <a:pt x="706" y="1367"/>
                  <a:pt x="711" y="1372"/>
                  <a:pt x="716" y="1377"/>
                </a:cubicBezTo>
                <a:cubicBezTo>
                  <a:pt x="758" y="1419"/>
                  <a:pt x="821" y="1419"/>
                  <a:pt x="862" y="1377"/>
                </a:cubicBezTo>
                <a:cubicBezTo>
                  <a:pt x="904" y="1335"/>
                  <a:pt x="904" y="1272"/>
                  <a:pt x="862" y="1230"/>
                </a:cubicBezTo>
                <a:close/>
                <a:moveTo>
                  <a:pt x="1395" y="796"/>
                </a:moveTo>
                <a:cubicBezTo>
                  <a:pt x="1432" y="754"/>
                  <a:pt x="1432" y="754"/>
                  <a:pt x="1432" y="754"/>
                </a:cubicBezTo>
                <a:cubicBezTo>
                  <a:pt x="1448" y="770"/>
                  <a:pt x="1448" y="770"/>
                  <a:pt x="1448" y="770"/>
                </a:cubicBezTo>
                <a:cubicBezTo>
                  <a:pt x="1458" y="780"/>
                  <a:pt x="1474" y="780"/>
                  <a:pt x="1489" y="770"/>
                </a:cubicBezTo>
                <a:cubicBezTo>
                  <a:pt x="1536" y="717"/>
                  <a:pt x="1536" y="717"/>
                  <a:pt x="1536" y="717"/>
                </a:cubicBezTo>
                <a:cubicBezTo>
                  <a:pt x="1552" y="707"/>
                  <a:pt x="1552" y="691"/>
                  <a:pt x="1536" y="676"/>
                </a:cubicBezTo>
                <a:cubicBezTo>
                  <a:pt x="1536" y="676"/>
                  <a:pt x="1536" y="676"/>
                  <a:pt x="1536" y="676"/>
                </a:cubicBezTo>
                <a:cubicBezTo>
                  <a:pt x="1416" y="555"/>
                  <a:pt x="1416" y="555"/>
                  <a:pt x="1416" y="555"/>
                </a:cubicBezTo>
                <a:cubicBezTo>
                  <a:pt x="1416" y="555"/>
                  <a:pt x="1416" y="555"/>
                  <a:pt x="1416" y="555"/>
                </a:cubicBezTo>
                <a:cubicBezTo>
                  <a:pt x="1406" y="545"/>
                  <a:pt x="1385" y="545"/>
                  <a:pt x="1374" y="555"/>
                </a:cubicBezTo>
                <a:cubicBezTo>
                  <a:pt x="1322" y="608"/>
                  <a:pt x="1322" y="608"/>
                  <a:pt x="1322" y="608"/>
                </a:cubicBezTo>
                <a:cubicBezTo>
                  <a:pt x="1312" y="618"/>
                  <a:pt x="1312" y="634"/>
                  <a:pt x="1322" y="649"/>
                </a:cubicBezTo>
                <a:cubicBezTo>
                  <a:pt x="1338" y="660"/>
                  <a:pt x="1338" y="660"/>
                  <a:pt x="1338" y="660"/>
                </a:cubicBezTo>
                <a:cubicBezTo>
                  <a:pt x="1301" y="702"/>
                  <a:pt x="1301" y="702"/>
                  <a:pt x="1301" y="702"/>
                </a:cubicBezTo>
                <a:cubicBezTo>
                  <a:pt x="1207" y="623"/>
                  <a:pt x="1098" y="566"/>
                  <a:pt x="977" y="534"/>
                </a:cubicBezTo>
                <a:cubicBezTo>
                  <a:pt x="1045" y="482"/>
                  <a:pt x="1092" y="398"/>
                  <a:pt x="1092" y="304"/>
                </a:cubicBezTo>
                <a:cubicBezTo>
                  <a:pt x="1092" y="136"/>
                  <a:pt x="956" y="0"/>
                  <a:pt x="789" y="0"/>
                </a:cubicBezTo>
                <a:cubicBezTo>
                  <a:pt x="622" y="0"/>
                  <a:pt x="486" y="136"/>
                  <a:pt x="486" y="304"/>
                </a:cubicBezTo>
                <a:cubicBezTo>
                  <a:pt x="486" y="398"/>
                  <a:pt x="533" y="482"/>
                  <a:pt x="601" y="534"/>
                </a:cubicBezTo>
                <a:cubicBezTo>
                  <a:pt x="481" y="566"/>
                  <a:pt x="371" y="623"/>
                  <a:pt x="277" y="702"/>
                </a:cubicBezTo>
                <a:cubicBezTo>
                  <a:pt x="241" y="660"/>
                  <a:pt x="241" y="660"/>
                  <a:pt x="241" y="660"/>
                </a:cubicBezTo>
                <a:cubicBezTo>
                  <a:pt x="256" y="649"/>
                  <a:pt x="256" y="649"/>
                  <a:pt x="256" y="649"/>
                </a:cubicBezTo>
                <a:cubicBezTo>
                  <a:pt x="267" y="634"/>
                  <a:pt x="267" y="618"/>
                  <a:pt x="256" y="608"/>
                </a:cubicBezTo>
                <a:cubicBezTo>
                  <a:pt x="204" y="555"/>
                  <a:pt x="204" y="555"/>
                  <a:pt x="204" y="555"/>
                </a:cubicBezTo>
                <a:cubicBezTo>
                  <a:pt x="194" y="545"/>
                  <a:pt x="173" y="545"/>
                  <a:pt x="162" y="555"/>
                </a:cubicBezTo>
                <a:cubicBezTo>
                  <a:pt x="162" y="555"/>
                  <a:pt x="162" y="555"/>
                  <a:pt x="162" y="555"/>
                </a:cubicBezTo>
                <a:cubicBezTo>
                  <a:pt x="42" y="676"/>
                  <a:pt x="42" y="676"/>
                  <a:pt x="42" y="676"/>
                </a:cubicBezTo>
                <a:cubicBezTo>
                  <a:pt x="42" y="676"/>
                  <a:pt x="42" y="676"/>
                  <a:pt x="42" y="676"/>
                </a:cubicBezTo>
                <a:cubicBezTo>
                  <a:pt x="26" y="691"/>
                  <a:pt x="26" y="707"/>
                  <a:pt x="42" y="717"/>
                </a:cubicBezTo>
                <a:cubicBezTo>
                  <a:pt x="89" y="770"/>
                  <a:pt x="89" y="770"/>
                  <a:pt x="89" y="770"/>
                </a:cubicBezTo>
                <a:cubicBezTo>
                  <a:pt x="105" y="780"/>
                  <a:pt x="120" y="780"/>
                  <a:pt x="131" y="770"/>
                </a:cubicBezTo>
                <a:cubicBezTo>
                  <a:pt x="147" y="754"/>
                  <a:pt x="147" y="754"/>
                  <a:pt x="147" y="754"/>
                </a:cubicBezTo>
                <a:cubicBezTo>
                  <a:pt x="183" y="796"/>
                  <a:pt x="183" y="796"/>
                  <a:pt x="183" y="796"/>
                </a:cubicBezTo>
                <a:cubicBezTo>
                  <a:pt x="68" y="932"/>
                  <a:pt x="0" y="1110"/>
                  <a:pt x="0" y="1304"/>
                </a:cubicBezTo>
                <a:cubicBezTo>
                  <a:pt x="0" y="1738"/>
                  <a:pt x="356" y="2094"/>
                  <a:pt x="789" y="2094"/>
                </a:cubicBezTo>
                <a:cubicBezTo>
                  <a:pt x="1223" y="2094"/>
                  <a:pt x="1578" y="1738"/>
                  <a:pt x="1578" y="1304"/>
                </a:cubicBezTo>
                <a:cubicBezTo>
                  <a:pt x="1578" y="1110"/>
                  <a:pt x="1510" y="932"/>
                  <a:pt x="1395" y="796"/>
                </a:cubicBezTo>
                <a:close/>
                <a:moveTo>
                  <a:pt x="585" y="304"/>
                </a:moveTo>
                <a:cubicBezTo>
                  <a:pt x="585" y="189"/>
                  <a:pt x="680" y="100"/>
                  <a:pt x="789" y="100"/>
                </a:cubicBezTo>
                <a:cubicBezTo>
                  <a:pt x="899" y="100"/>
                  <a:pt x="993" y="189"/>
                  <a:pt x="993" y="304"/>
                </a:cubicBezTo>
                <a:cubicBezTo>
                  <a:pt x="993" y="388"/>
                  <a:pt x="936" y="466"/>
                  <a:pt x="857" y="492"/>
                </a:cubicBezTo>
                <a:cubicBezTo>
                  <a:pt x="857" y="361"/>
                  <a:pt x="857" y="361"/>
                  <a:pt x="857" y="361"/>
                </a:cubicBezTo>
                <a:cubicBezTo>
                  <a:pt x="878" y="361"/>
                  <a:pt x="878" y="361"/>
                  <a:pt x="878" y="361"/>
                </a:cubicBezTo>
                <a:cubicBezTo>
                  <a:pt x="894" y="361"/>
                  <a:pt x="904" y="351"/>
                  <a:pt x="904" y="335"/>
                </a:cubicBezTo>
                <a:cubicBezTo>
                  <a:pt x="904" y="262"/>
                  <a:pt x="904" y="262"/>
                  <a:pt x="904" y="262"/>
                </a:cubicBezTo>
                <a:cubicBezTo>
                  <a:pt x="904" y="246"/>
                  <a:pt x="894" y="231"/>
                  <a:pt x="878" y="231"/>
                </a:cubicBezTo>
                <a:cubicBezTo>
                  <a:pt x="878" y="231"/>
                  <a:pt x="878" y="231"/>
                  <a:pt x="878" y="231"/>
                </a:cubicBezTo>
                <a:cubicBezTo>
                  <a:pt x="706" y="231"/>
                  <a:pt x="706" y="231"/>
                  <a:pt x="706" y="231"/>
                </a:cubicBezTo>
                <a:cubicBezTo>
                  <a:pt x="706" y="231"/>
                  <a:pt x="706" y="231"/>
                  <a:pt x="706" y="231"/>
                </a:cubicBezTo>
                <a:cubicBezTo>
                  <a:pt x="690" y="231"/>
                  <a:pt x="674" y="246"/>
                  <a:pt x="674" y="262"/>
                </a:cubicBezTo>
                <a:cubicBezTo>
                  <a:pt x="674" y="335"/>
                  <a:pt x="674" y="335"/>
                  <a:pt x="674" y="335"/>
                </a:cubicBezTo>
                <a:cubicBezTo>
                  <a:pt x="674" y="351"/>
                  <a:pt x="690" y="361"/>
                  <a:pt x="706" y="361"/>
                </a:cubicBezTo>
                <a:cubicBezTo>
                  <a:pt x="721" y="361"/>
                  <a:pt x="721" y="361"/>
                  <a:pt x="721" y="361"/>
                </a:cubicBezTo>
                <a:cubicBezTo>
                  <a:pt x="721" y="492"/>
                  <a:pt x="721" y="492"/>
                  <a:pt x="721" y="492"/>
                </a:cubicBezTo>
                <a:cubicBezTo>
                  <a:pt x="643" y="466"/>
                  <a:pt x="585" y="393"/>
                  <a:pt x="585" y="304"/>
                </a:cubicBezTo>
                <a:close/>
                <a:moveTo>
                  <a:pt x="789" y="1901"/>
                </a:moveTo>
                <a:cubicBezTo>
                  <a:pt x="460" y="1901"/>
                  <a:pt x="194" y="1634"/>
                  <a:pt x="194" y="1304"/>
                </a:cubicBezTo>
                <a:cubicBezTo>
                  <a:pt x="194" y="974"/>
                  <a:pt x="460" y="707"/>
                  <a:pt x="789" y="707"/>
                </a:cubicBezTo>
                <a:cubicBezTo>
                  <a:pt x="1118" y="707"/>
                  <a:pt x="1385" y="974"/>
                  <a:pt x="1385" y="1304"/>
                </a:cubicBezTo>
                <a:cubicBezTo>
                  <a:pt x="1385" y="1634"/>
                  <a:pt x="1118" y="1901"/>
                  <a:pt x="789" y="190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6" name="Freeform 29"/>
          <p:cNvSpPr>
            <a:spLocks noEditPoints="1"/>
          </p:cNvSpPr>
          <p:nvPr/>
        </p:nvSpPr>
        <p:spPr bwMode="black">
          <a:xfrm>
            <a:off x="567969" y="3624687"/>
            <a:ext cx="586196" cy="618417"/>
          </a:xfrm>
          <a:custGeom>
            <a:avLst/>
            <a:gdLst>
              <a:gd name="T0" fmla="*/ 43 w 1324"/>
              <a:gd name="T1" fmla="*/ 748 h 1424"/>
              <a:gd name="T2" fmla="*/ 54 w 1324"/>
              <a:gd name="T3" fmla="*/ 651 h 1424"/>
              <a:gd name="T4" fmla="*/ 43 w 1324"/>
              <a:gd name="T5" fmla="*/ 557 h 1424"/>
              <a:gd name="T6" fmla="*/ 148 w 1324"/>
              <a:gd name="T7" fmla="*/ 557 h 1424"/>
              <a:gd name="T8" fmla="*/ 137 w 1324"/>
              <a:gd name="T9" fmla="*/ 651 h 1424"/>
              <a:gd name="T10" fmla="*/ 191 w 1324"/>
              <a:gd name="T11" fmla="*/ 705 h 1424"/>
              <a:gd name="T12" fmla="*/ 94 w 1324"/>
              <a:gd name="T13" fmla="*/ 694 h 1424"/>
              <a:gd name="T14" fmla="*/ 43 w 1324"/>
              <a:gd name="T15" fmla="*/ 748 h 1424"/>
              <a:gd name="T16" fmla="*/ 469 w 1324"/>
              <a:gd name="T17" fmla="*/ 682 h 1424"/>
              <a:gd name="T18" fmla="*/ 481 w 1324"/>
              <a:gd name="T19" fmla="*/ 588 h 1424"/>
              <a:gd name="T20" fmla="*/ 375 w 1324"/>
              <a:gd name="T21" fmla="*/ 588 h 1424"/>
              <a:gd name="T22" fmla="*/ 387 w 1324"/>
              <a:gd name="T23" fmla="*/ 682 h 1424"/>
              <a:gd name="T24" fmla="*/ 375 w 1324"/>
              <a:gd name="T25" fmla="*/ 776 h 1424"/>
              <a:gd name="T26" fmla="*/ 427 w 1324"/>
              <a:gd name="T27" fmla="*/ 725 h 1424"/>
              <a:gd name="T28" fmla="*/ 523 w 1324"/>
              <a:gd name="T29" fmla="*/ 733 h 1424"/>
              <a:gd name="T30" fmla="*/ 520 w 1324"/>
              <a:gd name="T31" fmla="*/ 733 h 1424"/>
              <a:gd name="T32" fmla="*/ 833 w 1324"/>
              <a:gd name="T33" fmla="*/ 733 h 1424"/>
              <a:gd name="T34" fmla="*/ 938 w 1324"/>
              <a:gd name="T35" fmla="*/ 733 h 1424"/>
              <a:gd name="T36" fmla="*/ 978 w 1324"/>
              <a:gd name="T37" fmla="*/ 691 h 1424"/>
              <a:gd name="T38" fmla="*/ 978 w 1324"/>
              <a:gd name="T39" fmla="*/ 585 h 1424"/>
              <a:gd name="T40" fmla="*/ 884 w 1324"/>
              <a:gd name="T41" fmla="*/ 597 h 1424"/>
              <a:gd name="T42" fmla="*/ 790 w 1324"/>
              <a:gd name="T43" fmla="*/ 585 h 1424"/>
              <a:gd name="T44" fmla="*/ 790 w 1324"/>
              <a:gd name="T45" fmla="*/ 691 h 1424"/>
              <a:gd name="T46" fmla="*/ 830 w 1324"/>
              <a:gd name="T47" fmla="*/ 733 h 1424"/>
              <a:gd name="T48" fmla="*/ 716 w 1324"/>
              <a:gd name="T49" fmla="*/ 882 h 1424"/>
              <a:gd name="T50" fmla="*/ 212 w 1324"/>
              <a:gd name="T51" fmla="*/ 67 h 1424"/>
              <a:gd name="T52" fmla="*/ 271 w 1324"/>
              <a:gd name="T53" fmla="*/ 0 h 1424"/>
              <a:gd name="T54" fmla="*/ 157 w 1324"/>
              <a:gd name="T55" fmla="*/ 202 h 1424"/>
              <a:gd name="T56" fmla="*/ 184 w 1324"/>
              <a:gd name="T57" fmla="*/ 117 h 1424"/>
              <a:gd name="T58" fmla="*/ 659 w 1324"/>
              <a:gd name="T59" fmla="*/ 882 h 1424"/>
              <a:gd name="T60" fmla="*/ 600 w 1324"/>
              <a:gd name="T61" fmla="*/ 1209 h 1424"/>
              <a:gd name="T62" fmla="*/ 497 w 1324"/>
              <a:gd name="T63" fmla="*/ 1319 h 1424"/>
              <a:gd name="T64" fmla="*/ 707 w 1324"/>
              <a:gd name="T65" fmla="*/ 1319 h 1424"/>
              <a:gd name="T66" fmla="*/ 1124 w 1324"/>
              <a:gd name="T67" fmla="*/ 684 h 1424"/>
              <a:gd name="T68" fmla="*/ 1185 w 1324"/>
              <a:gd name="T69" fmla="*/ 620 h 1424"/>
              <a:gd name="T70" fmla="*/ 1064 w 1324"/>
              <a:gd name="T71" fmla="*/ 817 h 1424"/>
              <a:gd name="T72" fmla="*/ 1094 w 1324"/>
              <a:gd name="T73" fmla="*/ 733 h 1424"/>
              <a:gd name="T74" fmla="*/ 1037 w 1324"/>
              <a:gd name="T75" fmla="*/ 1012 h 1424"/>
              <a:gd name="T76" fmla="*/ 938 w 1324"/>
              <a:gd name="T77" fmla="*/ 1066 h 1424"/>
              <a:gd name="T78" fmla="*/ 762 w 1324"/>
              <a:gd name="T79" fmla="*/ 1143 h 1424"/>
              <a:gd name="T80" fmla="*/ 972 w 1324"/>
              <a:gd name="T81" fmla="*/ 1143 h 1424"/>
              <a:gd name="T82" fmla="*/ 1308 w 1324"/>
              <a:gd name="T83" fmla="*/ 831 h 1424"/>
              <a:gd name="T84" fmla="*/ 1124 w 1324"/>
              <a:gd name="T85" fmla="*/ 684 h 1424"/>
              <a:gd name="T86" fmla="*/ 288 w 1324"/>
              <a:gd name="T87" fmla="*/ 1133 h 1424"/>
              <a:gd name="T88" fmla="*/ 237 w 1324"/>
              <a:gd name="T89" fmla="*/ 817 h 1424"/>
              <a:gd name="T90" fmla="*/ 23 w 1324"/>
              <a:gd name="T91" fmla="*/ 841 h 1424"/>
              <a:gd name="T92" fmla="*/ 113 w 1324"/>
              <a:gd name="T93" fmla="*/ 866 h 1424"/>
              <a:gd name="T94" fmla="*/ 199 w 1324"/>
              <a:gd name="T95" fmla="*/ 1237 h 1424"/>
              <a:gd name="T96" fmla="*/ 410 w 1324"/>
              <a:gd name="T97" fmla="*/ 1237 h 1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24" h="1424">
                <a:moveTo>
                  <a:pt x="43" y="748"/>
                </a:moveTo>
                <a:cubicBezTo>
                  <a:pt x="43" y="748"/>
                  <a:pt x="43" y="748"/>
                  <a:pt x="43" y="748"/>
                </a:cubicBezTo>
                <a:cubicBezTo>
                  <a:pt x="0" y="705"/>
                  <a:pt x="0" y="705"/>
                  <a:pt x="0" y="705"/>
                </a:cubicBezTo>
                <a:cubicBezTo>
                  <a:pt x="54" y="651"/>
                  <a:pt x="54" y="651"/>
                  <a:pt x="54" y="651"/>
                </a:cubicBezTo>
                <a:cubicBezTo>
                  <a:pt x="0" y="600"/>
                  <a:pt x="0" y="600"/>
                  <a:pt x="0" y="600"/>
                </a:cubicBezTo>
                <a:cubicBezTo>
                  <a:pt x="43" y="557"/>
                  <a:pt x="43" y="557"/>
                  <a:pt x="43" y="557"/>
                </a:cubicBezTo>
                <a:cubicBezTo>
                  <a:pt x="94" y="611"/>
                  <a:pt x="94" y="611"/>
                  <a:pt x="94" y="611"/>
                </a:cubicBezTo>
                <a:cubicBezTo>
                  <a:pt x="148" y="557"/>
                  <a:pt x="148" y="557"/>
                  <a:pt x="148" y="557"/>
                </a:cubicBezTo>
                <a:cubicBezTo>
                  <a:pt x="191" y="600"/>
                  <a:pt x="191" y="600"/>
                  <a:pt x="191" y="600"/>
                </a:cubicBezTo>
                <a:cubicBezTo>
                  <a:pt x="137" y="651"/>
                  <a:pt x="137" y="651"/>
                  <a:pt x="137" y="651"/>
                </a:cubicBezTo>
                <a:cubicBezTo>
                  <a:pt x="188" y="702"/>
                  <a:pt x="188" y="702"/>
                  <a:pt x="188" y="702"/>
                </a:cubicBezTo>
                <a:cubicBezTo>
                  <a:pt x="191" y="705"/>
                  <a:pt x="191" y="705"/>
                  <a:pt x="191" y="705"/>
                </a:cubicBezTo>
                <a:cubicBezTo>
                  <a:pt x="148" y="748"/>
                  <a:pt x="148" y="748"/>
                  <a:pt x="148" y="748"/>
                </a:cubicBezTo>
                <a:cubicBezTo>
                  <a:pt x="94" y="694"/>
                  <a:pt x="94" y="694"/>
                  <a:pt x="94" y="694"/>
                </a:cubicBezTo>
                <a:cubicBezTo>
                  <a:pt x="43" y="745"/>
                  <a:pt x="43" y="745"/>
                  <a:pt x="43" y="745"/>
                </a:cubicBezTo>
                <a:cubicBezTo>
                  <a:pt x="43" y="748"/>
                  <a:pt x="43" y="748"/>
                  <a:pt x="43" y="748"/>
                </a:cubicBezTo>
                <a:close/>
                <a:moveTo>
                  <a:pt x="520" y="733"/>
                </a:moveTo>
                <a:cubicBezTo>
                  <a:pt x="469" y="682"/>
                  <a:pt x="469" y="682"/>
                  <a:pt x="469" y="682"/>
                </a:cubicBezTo>
                <a:cubicBezTo>
                  <a:pt x="523" y="628"/>
                  <a:pt x="523" y="628"/>
                  <a:pt x="523" y="628"/>
                </a:cubicBezTo>
                <a:cubicBezTo>
                  <a:pt x="481" y="588"/>
                  <a:pt x="481" y="588"/>
                  <a:pt x="481" y="588"/>
                </a:cubicBezTo>
                <a:cubicBezTo>
                  <a:pt x="427" y="640"/>
                  <a:pt x="427" y="640"/>
                  <a:pt x="427" y="640"/>
                </a:cubicBezTo>
                <a:cubicBezTo>
                  <a:pt x="375" y="588"/>
                  <a:pt x="375" y="588"/>
                  <a:pt x="375" y="588"/>
                </a:cubicBezTo>
                <a:cubicBezTo>
                  <a:pt x="333" y="628"/>
                  <a:pt x="333" y="628"/>
                  <a:pt x="333" y="628"/>
                </a:cubicBezTo>
                <a:cubicBezTo>
                  <a:pt x="387" y="682"/>
                  <a:pt x="387" y="682"/>
                  <a:pt x="387" y="682"/>
                </a:cubicBezTo>
                <a:cubicBezTo>
                  <a:pt x="333" y="733"/>
                  <a:pt x="333" y="733"/>
                  <a:pt x="333" y="733"/>
                </a:cubicBezTo>
                <a:cubicBezTo>
                  <a:pt x="375" y="776"/>
                  <a:pt x="375" y="776"/>
                  <a:pt x="375" y="776"/>
                </a:cubicBezTo>
                <a:cubicBezTo>
                  <a:pt x="375" y="776"/>
                  <a:pt x="375" y="776"/>
                  <a:pt x="375" y="776"/>
                </a:cubicBezTo>
                <a:cubicBezTo>
                  <a:pt x="427" y="725"/>
                  <a:pt x="427" y="725"/>
                  <a:pt x="427" y="725"/>
                </a:cubicBezTo>
                <a:cubicBezTo>
                  <a:pt x="481" y="776"/>
                  <a:pt x="481" y="776"/>
                  <a:pt x="481" y="776"/>
                </a:cubicBezTo>
                <a:cubicBezTo>
                  <a:pt x="523" y="733"/>
                  <a:pt x="523" y="733"/>
                  <a:pt x="523" y="733"/>
                </a:cubicBezTo>
                <a:cubicBezTo>
                  <a:pt x="520" y="733"/>
                  <a:pt x="520" y="733"/>
                  <a:pt x="520" y="733"/>
                </a:cubicBezTo>
                <a:cubicBezTo>
                  <a:pt x="520" y="733"/>
                  <a:pt x="520" y="733"/>
                  <a:pt x="520" y="733"/>
                </a:cubicBezTo>
                <a:close/>
                <a:moveTo>
                  <a:pt x="830" y="733"/>
                </a:moveTo>
                <a:cubicBezTo>
                  <a:pt x="833" y="733"/>
                  <a:pt x="833" y="733"/>
                  <a:pt x="833" y="733"/>
                </a:cubicBezTo>
                <a:cubicBezTo>
                  <a:pt x="884" y="682"/>
                  <a:pt x="884" y="682"/>
                  <a:pt x="884" y="682"/>
                </a:cubicBezTo>
                <a:cubicBezTo>
                  <a:pt x="938" y="733"/>
                  <a:pt x="938" y="733"/>
                  <a:pt x="938" y="733"/>
                </a:cubicBezTo>
                <a:cubicBezTo>
                  <a:pt x="978" y="691"/>
                  <a:pt x="978" y="691"/>
                  <a:pt x="978" y="691"/>
                </a:cubicBezTo>
                <a:cubicBezTo>
                  <a:pt x="978" y="691"/>
                  <a:pt x="978" y="691"/>
                  <a:pt x="978" y="691"/>
                </a:cubicBezTo>
                <a:cubicBezTo>
                  <a:pt x="927" y="640"/>
                  <a:pt x="927" y="640"/>
                  <a:pt x="927" y="640"/>
                </a:cubicBezTo>
                <a:cubicBezTo>
                  <a:pt x="978" y="585"/>
                  <a:pt x="978" y="585"/>
                  <a:pt x="978" y="585"/>
                </a:cubicBezTo>
                <a:cubicBezTo>
                  <a:pt x="938" y="546"/>
                  <a:pt x="938" y="546"/>
                  <a:pt x="938" y="546"/>
                </a:cubicBezTo>
                <a:cubicBezTo>
                  <a:pt x="884" y="597"/>
                  <a:pt x="884" y="597"/>
                  <a:pt x="884" y="597"/>
                </a:cubicBezTo>
                <a:cubicBezTo>
                  <a:pt x="830" y="546"/>
                  <a:pt x="830" y="546"/>
                  <a:pt x="830" y="546"/>
                </a:cubicBezTo>
                <a:cubicBezTo>
                  <a:pt x="790" y="585"/>
                  <a:pt x="790" y="585"/>
                  <a:pt x="790" y="585"/>
                </a:cubicBezTo>
                <a:cubicBezTo>
                  <a:pt x="841" y="640"/>
                  <a:pt x="841" y="640"/>
                  <a:pt x="841" y="640"/>
                </a:cubicBezTo>
                <a:cubicBezTo>
                  <a:pt x="790" y="691"/>
                  <a:pt x="790" y="691"/>
                  <a:pt x="790" y="691"/>
                </a:cubicBezTo>
                <a:cubicBezTo>
                  <a:pt x="830" y="733"/>
                  <a:pt x="830" y="733"/>
                  <a:pt x="830" y="733"/>
                </a:cubicBezTo>
                <a:cubicBezTo>
                  <a:pt x="830" y="733"/>
                  <a:pt x="830" y="733"/>
                  <a:pt x="830" y="733"/>
                </a:cubicBezTo>
                <a:close/>
                <a:moveTo>
                  <a:pt x="654" y="1227"/>
                </a:moveTo>
                <a:cubicBezTo>
                  <a:pt x="676" y="1171"/>
                  <a:pt x="716" y="1043"/>
                  <a:pt x="716" y="882"/>
                </a:cubicBezTo>
                <a:cubicBezTo>
                  <a:pt x="716" y="755"/>
                  <a:pt x="691" y="609"/>
                  <a:pt x="610" y="462"/>
                </a:cubicBezTo>
                <a:cubicBezTo>
                  <a:pt x="534" y="324"/>
                  <a:pt x="409" y="186"/>
                  <a:pt x="212" y="67"/>
                </a:cubicBezTo>
                <a:cubicBezTo>
                  <a:pt x="284" y="47"/>
                  <a:pt x="284" y="47"/>
                  <a:pt x="284" y="47"/>
                </a:cubicBezTo>
                <a:cubicBezTo>
                  <a:pt x="271" y="0"/>
                  <a:pt x="271" y="0"/>
                  <a:pt x="271" y="0"/>
                </a:cubicBezTo>
                <a:cubicBezTo>
                  <a:pt x="114" y="43"/>
                  <a:pt x="114" y="43"/>
                  <a:pt x="114" y="43"/>
                </a:cubicBezTo>
                <a:cubicBezTo>
                  <a:pt x="157" y="202"/>
                  <a:pt x="157" y="202"/>
                  <a:pt x="157" y="202"/>
                </a:cubicBezTo>
                <a:cubicBezTo>
                  <a:pt x="204" y="189"/>
                  <a:pt x="204" y="189"/>
                  <a:pt x="204" y="189"/>
                </a:cubicBezTo>
                <a:cubicBezTo>
                  <a:pt x="184" y="117"/>
                  <a:pt x="184" y="117"/>
                  <a:pt x="184" y="117"/>
                </a:cubicBezTo>
                <a:cubicBezTo>
                  <a:pt x="373" y="232"/>
                  <a:pt x="490" y="361"/>
                  <a:pt x="561" y="490"/>
                </a:cubicBezTo>
                <a:cubicBezTo>
                  <a:pt x="636" y="627"/>
                  <a:pt x="659" y="763"/>
                  <a:pt x="659" y="882"/>
                </a:cubicBezTo>
                <a:cubicBezTo>
                  <a:pt x="659" y="983"/>
                  <a:pt x="642" y="1072"/>
                  <a:pt x="624" y="1135"/>
                </a:cubicBezTo>
                <a:cubicBezTo>
                  <a:pt x="616" y="1166"/>
                  <a:pt x="607" y="1191"/>
                  <a:pt x="600" y="1209"/>
                </a:cubicBezTo>
                <a:cubicBezTo>
                  <a:pt x="600" y="1210"/>
                  <a:pt x="599" y="1212"/>
                  <a:pt x="598" y="1213"/>
                </a:cubicBezTo>
                <a:cubicBezTo>
                  <a:pt x="542" y="1216"/>
                  <a:pt x="497" y="1262"/>
                  <a:pt x="497" y="1319"/>
                </a:cubicBezTo>
                <a:cubicBezTo>
                  <a:pt x="497" y="1377"/>
                  <a:pt x="544" y="1424"/>
                  <a:pt x="603" y="1424"/>
                </a:cubicBezTo>
                <a:cubicBezTo>
                  <a:pt x="660" y="1424"/>
                  <a:pt x="707" y="1377"/>
                  <a:pt x="707" y="1319"/>
                </a:cubicBezTo>
                <a:cubicBezTo>
                  <a:pt x="707" y="1279"/>
                  <a:pt x="686" y="1245"/>
                  <a:pt x="654" y="1227"/>
                </a:cubicBezTo>
                <a:close/>
                <a:moveTo>
                  <a:pt x="1124" y="684"/>
                </a:moveTo>
                <a:cubicBezTo>
                  <a:pt x="1197" y="666"/>
                  <a:pt x="1197" y="666"/>
                  <a:pt x="1197" y="666"/>
                </a:cubicBezTo>
                <a:cubicBezTo>
                  <a:pt x="1185" y="620"/>
                  <a:pt x="1185" y="620"/>
                  <a:pt x="1185" y="620"/>
                </a:cubicBezTo>
                <a:cubicBezTo>
                  <a:pt x="1026" y="658"/>
                  <a:pt x="1026" y="658"/>
                  <a:pt x="1026" y="658"/>
                </a:cubicBezTo>
                <a:cubicBezTo>
                  <a:pt x="1064" y="817"/>
                  <a:pt x="1064" y="817"/>
                  <a:pt x="1064" y="817"/>
                </a:cubicBezTo>
                <a:cubicBezTo>
                  <a:pt x="1112" y="805"/>
                  <a:pt x="1112" y="805"/>
                  <a:pt x="1112" y="805"/>
                </a:cubicBezTo>
                <a:cubicBezTo>
                  <a:pt x="1094" y="733"/>
                  <a:pt x="1094" y="733"/>
                  <a:pt x="1094" y="733"/>
                </a:cubicBezTo>
                <a:cubicBezTo>
                  <a:pt x="1244" y="824"/>
                  <a:pt x="1244" y="824"/>
                  <a:pt x="1244" y="824"/>
                </a:cubicBezTo>
                <a:cubicBezTo>
                  <a:pt x="1179" y="911"/>
                  <a:pt x="1101" y="972"/>
                  <a:pt x="1037" y="1012"/>
                </a:cubicBezTo>
                <a:cubicBezTo>
                  <a:pt x="1003" y="1034"/>
                  <a:pt x="972" y="1049"/>
                  <a:pt x="951" y="1059"/>
                </a:cubicBezTo>
                <a:cubicBezTo>
                  <a:pt x="946" y="1062"/>
                  <a:pt x="941" y="1064"/>
                  <a:pt x="938" y="1066"/>
                </a:cubicBezTo>
                <a:cubicBezTo>
                  <a:pt x="919" y="1048"/>
                  <a:pt x="894" y="1038"/>
                  <a:pt x="867" y="1038"/>
                </a:cubicBezTo>
                <a:cubicBezTo>
                  <a:pt x="809" y="1038"/>
                  <a:pt x="762" y="1085"/>
                  <a:pt x="762" y="1143"/>
                </a:cubicBezTo>
                <a:cubicBezTo>
                  <a:pt x="762" y="1201"/>
                  <a:pt x="809" y="1248"/>
                  <a:pt x="867" y="1248"/>
                </a:cubicBezTo>
                <a:cubicBezTo>
                  <a:pt x="925" y="1248"/>
                  <a:pt x="972" y="1201"/>
                  <a:pt x="972" y="1143"/>
                </a:cubicBezTo>
                <a:cubicBezTo>
                  <a:pt x="972" y="1133"/>
                  <a:pt x="970" y="1123"/>
                  <a:pt x="968" y="1114"/>
                </a:cubicBezTo>
                <a:cubicBezTo>
                  <a:pt x="1035" y="1084"/>
                  <a:pt x="1194" y="999"/>
                  <a:pt x="1308" y="831"/>
                </a:cubicBezTo>
                <a:cubicBezTo>
                  <a:pt x="1324" y="807"/>
                  <a:pt x="1324" y="807"/>
                  <a:pt x="1324" y="807"/>
                </a:cubicBezTo>
                <a:lnTo>
                  <a:pt x="1124" y="684"/>
                </a:lnTo>
                <a:close/>
                <a:moveTo>
                  <a:pt x="304" y="1132"/>
                </a:moveTo>
                <a:cubicBezTo>
                  <a:pt x="299" y="1132"/>
                  <a:pt x="293" y="1132"/>
                  <a:pt x="288" y="1133"/>
                </a:cubicBezTo>
                <a:cubicBezTo>
                  <a:pt x="166" y="845"/>
                  <a:pt x="166" y="845"/>
                  <a:pt x="166" y="845"/>
                </a:cubicBezTo>
                <a:cubicBezTo>
                  <a:pt x="237" y="817"/>
                  <a:pt x="237" y="817"/>
                  <a:pt x="237" y="817"/>
                </a:cubicBezTo>
                <a:cubicBezTo>
                  <a:pt x="216" y="765"/>
                  <a:pt x="216" y="765"/>
                  <a:pt x="216" y="765"/>
                </a:cubicBezTo>
                <a:cubicBezTo>
                  <a:pt x="23" y="841"/>
                  <a:pt x="23" y="841"/>
                  <a:pt x="23" y="841"/>
                </a:cubicBezTo>
                <a:cubicBezTo>
                  <a:pt x="45" y="894"/>
                  <a:pt x="45" y="894"/>
                  <a:pt x="45" y="894"/>
                </a:cubicBezTo>
                <a:cubicBezTo>
                  <a:pt x="113" y="866"/>
                  <a:pt x="113" y="866"/>
                  <a:pt x="113" y="866"/>
                </a:cubicBezTo>
                <a:cubicBezTo>
                  <a:pt x="236" y="1156"/>
                  <a:pt x="236" y="1156"/>
                  <a:pt x="236" y="1156"/>
                </a:cubicBezTo>
                <a:cubicBezTo>
                  <a:pt x="213" y="1176"/>
                  <a:pt x="199" y="1205"/>
                  <a:pt x="199" y="1237"/>
                </a:cubicBezTo>
                <a:cubicBezTo>
                  <a:pt x="199" y="1295"/>
                  <a:pt x="246" y="1342"/>
                  <a:pt x="304" y="1342"/>
                </a:cubicBezTo>
                <a:cubicBezTo>
                  <a:pt x="362" y="1342"/>
                  <a:pt x="410" y="1295"/>
                  <a:pt x="410" y="1237"/>
                </a:cubicBezTo>
                <a:cubicBezTo>
                  <a:pt x="410" y="1179"/>
                  <a:pt x="362" y="1132"/>
                  <a:pt x="304" y="113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7" name="Oval 86"/>
          <p:cNvSpPr/>
          <p:nvPr/>
        </p:nvSpPr>
        <p:spPr bwMode="auto">
          <a:xfrm>
            <a:off x="333125" y="5631956"/>
            <a:ext cx="1055884" cy="1055884"/>
          </a:xfrm>
          <a:prstGeom prst="ellipse">
            <a:avLst/>
          </a:prstGeom>
          <a:solidFill>
            <a:srgbClr val="002050"/>
          </a:solidFill>
          <a:ln w="762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8" name="Freeform 18"/>
          <p:cNvSpPr>
            <a:spLocks noEditPoints="1"/>
          </p:cNvSpPr>
          <p:nvPr/>
        </p:nvSpPr>
        <p:spPr bwMode="auto">
          <a:xfrm>
            <a:off x="633669" y="5811246"/>
            <a:ext cx="454797" cy="697305"/>
          </a:xfrm>
          <a:custGeom>
            <a:avLst/>
            <a:gdLst>
              <a:gd name="T0" fmla="*/ 3672 w 3672"/>
              <a:gd name="T1" fmla="*/ 1713 h 5630"/>
              <a:gd name="T2" fmla="*/ 1959 w 3672"/>
              <a:gd name="T3" fmla="*/ 1713 h 5630"/>
              <a:gd name="T4" fmla="*/ 1959 w 3672"/>
              <a:gd name="T5" fmla="*/ 0 h 5630"/>
              <a:gd name="T6" fmla="*/ 3672 w 3672"/>
              <a:gd name="T7" fmla="*/ 0 h 5630"/>
              <a:gd name="T8" fmla="*/ 3672 w 3672"/>
              <a:gd name="T9" fmla="*/ 1713 h 5630"/>
              <a:gd name="T10" fmla="*/ 3672 w 3672"/>
              <a:gd name="T11" fmla="*/ 1713 h 5630"/>
              <a:gd name="T12" fmla="*/ 3672 w 3672"/>
              <a:gd name="T13" fmla="*/ 1713 h 5630"/>
              <a:gd name="T14" fmla="*/ 1536 w 3672"/>
              <a:gd name="T15" fmla="*/ 178 h 5630"/>
              <a:gd name="T16" fmla="*/ 178 w 3672"/>
              <a:gd name="T17" fmla="*/ 178 h 5630"/>
              <a:gd name="T18" fmla="*/ 178 w 3672"/>
              <a:gd name="T19" fmla="*/ 1533 h 5630"/>
              <a:gd name="T20" fmla="*/ 1536 w 3672"/>
              <a:gd name="T21" fmla="*/ 1533 h 5630"/>
              <a:gd name="T22" fmla="*/ 1536 w 3672"/>
              <a:gd name="T23" fmla="*/ 178 h 5630"/>
              <a:gd name="T24" fmla="*/ 1536 w 3672"/>
              <a:gd name="T25" fmla="*/ 178 h 5630"/>
              <a:gd name="T26" fmla="*/ 1536 w 3672"/>
              <a:gd name="T27" fmla="*/ 178 h 5630"/>
              <a:gd name="T28" fmla="*/ 1713 w 3672"/>
              <a:gd name="T29" fmla="*/ 0 h 5630"/>
              <a:gd name="T30" fmla="*/ 1713 w 3672"/>
              <a:gd name="T31" fmla="*/ 1713 h 5630"/>
              <a:gd name="T32" fmla="*/ 0 w 3672"/>
              <a:gd name="T33" fmla="*/ 1713 h 5630"/>
              <a:gd name="T34" fmla="*/ 0 w 3672"/>
              <a:gd name="T35" fmla="*/ 0 h 5630"/>
              <a:gd name="T36" fmla="*/ 1713 w 3672"/>
              <a:gd name="T37" fmla="*/ 0 h 5630"/>
              <a:gd name="T38" fmla="*/ 1713 w 3672"/>
              <a:gd name="T39" fmla="*/ 0 h 5630"/>
              <a:gd name="T40" fmla="*/ 1713 w 3672"/>
              <a:gd name="T41" fmla="*/ 0 h 5630"/>
              <a:gd name="T42" fmla="*/ 1713 w 3672"/>
              <a:gd name="T43" fmla="*/ 0 h 5630"/>
              <a:gd name="T44" fmla="*/ 1536 w 3672"/>
              <a:gd name="T45" fmla="*/ 4097 h 5630"/>
              <a:gd name="T46" fmla="*/ 178 w 3672"/>
              <a:gd name="T47" fmla="*/ 4097 h 5630"/>
              <a:gd name="T48" fmla="*/ 178 w 3672"/>
              <a:gd name="T49" fmla="*/ 5452 h 5630"/>
              <a:gd name="T50" fmla="*/ 1536 w 3672"/>
              <a:gd name="T51" fmla="*/ 5452 h 5630"/>
              <a:gd name="T52" fmla="*/ 1536 w 3672"/>
              <a:gd name="T53" fmla="*/ 4097 h 5630"/>
              <a:gd name="T54" fmla="*/ 1536 w 3672"/>
              <a:gd name="T55" fmla="*/ 4097 h 5630"/>
              <a:gd name="T56" fmla="*/ 1536 w 3672"/>
              <a:gd name="T57" fmla="*/ 4097 h 5630"/>
              <a:gd name="T58" fmla="*/ 1713 w 3672"/>
              <a:gd name="T59" fmla="*/ 3917 h 5630"/>
              <a:gd name="T60" fmla="*/ 1713 w 3672"/>
              <a:gd name="T61" fmla="*/ 5630 h 5630"/>
              <a:gd name="T62" fmla="*/ 0 w 3672"/>
              <a:gd name="T63" fmla="*/ 5630 h 5630"/>
              <a:gd name="T64" fmla="*/ 0 w 3672"/>
              <a:gd name="T65" fmla="*/ 3917 h 5630"/>
              <a:gd name="T66" fmla="*/ 1713 w 3672"/>
              <a:gd name="T67" fmla="*/ 3917 h 5630"/>
              <a:gd name="T68" fmla="*/ 1713 w 3672"/>
              <a:gd name="T69" fmla="*/ 3917 h 5630"/>
              <a:gd name="T70" fmla="*/ 1713 w 3672"/>
              <a:gd name="T71" fmla="*/ 3917 h 5630"/>
              <a:gd name="T72" fmla="*/ 1713 w 3672"/>
              <a:gd name="T73" fmla="*/ 3917 h 5630"/>
              <a:gd name="T74" fmla="*/ 3495 w 3672"/>
              <a:gd name="T75" fmla="*/ 2136 h 5630"/>
              <a:gd name="T76" fmla="*/ 178 w 3672"/>
              <a:gd name="T77" fmla="*/ 2136 h 5630"/>
              <a:gd name="T78" fmla="*/ 178 w 3672"/>
              <a:gd name="T79" fmla="*/ 3494 h 5630"/>
              <a:gd name="T80" fmla="*/ 3495 w 3672"/>
              <a:gd name="T81" fmla="*/ 3494 h 5630"/>
              <a:gd name="T82" fmla="*/ 3495 w 3672"/>
              <a:gd name="T83" fmla="*/ 2136 h 5630"/>
              <a:gd name="T84" fmla="*/ 3495 w 3672"/>
              <a:gd name="T85" fmla="*/ 2136 h 5630"/>
              <a:gd name="T86" fmla="*/ 3495 w 3672"/>
              <a:gd name="T87" fmla="*/ 2136 h 5630"/>
              <a:gd name="T88" fmla="*/ 3672 w 3672"/>
              <a:gd name="T89" fmla="*/ 1956 h 5630"/>
              <a:gd name="T90" fmla="*/ 3672 w 3672"/>
              <a:gd name="T91" fmla="*/ 3674 h 5630"/>
              <a:gd name="T92" fmla="*/ 0 w 3672"/>
              <a:gd name="T93" fmla="*/ 3674 h 5630"/>
              <a:gd name="T94" fmla="*/ 0 w 3672"/>
              <a:gd name="T95" fmla="*/ 1956 h 5630"/>
              <a:gd name="T96" fmla="*/ 3672 w 3672"/>
              <a:gd name="T97" fmla="*/ 1956 h 5630"/>
              <a:gd name="T98" fmla="*/ 3672 w 3672"/>
              <a:gd name="T99" fmla="*/ 1956 h 5630"/>
              <a:gd name="T100" fmla="*/ 3672 w 3672"/>
              <a:gd name="T101" fmla="*/ 1956 h 5630"/>
              <a:gd name="T102" fmla="*/ 3672 w 3672"/>
              <a:gd name="T103" fmla="*/ 1956 h 5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72" h="5630">
                <a:moveTo>
                  <a:pt x="3672" y="1713"/>
                </a:moveTo>
                <a:lnTo>
                  <a:pt x="1959" y="1713"/>
                </a:lnTo>
                <a:lnTo>
                  <a:pt x="1959" y="0"/>
                </a:lnTo>
                <a:lnTo>
                  <a:pt x="3672" y="0"/>
                </a:lnTo>
                <a:lnTo>
                  <a:pt x="3672" y="1713"/>
                </a:lnTo>
                <a:lnTo>
                  <a:pt x="3672" y="1713"/>
                </a:lnTo>
                <a:lnTo>
                  <a:pt x="3672" y="1713"/>
                </a:lnTo>
                <a:close/>
                <a:moveTo>
                  <a:pt x="1536" y="178"/>
                </a:moveTo>
                <a:lnTo>
                  <a:pt x="178" y="178"/>
                </a:lnTo>
                <a:lnTo>
                  <a:pt x="178" y="1533"/>
                </a:lnTo>
                <a:lnTo>
                  <a:pt x="1536" y="1533"/>
                </a:lnTo>
                <a:lnTo>
                  <a:pt x="1536" y="178"/>
                </a:lnTo>
                <a:lnTo>
                  <a:pt x="1536" y="178"/>
                </a:lnTo>
                <a:lnTo>
                  <a:pt x="1536" y="178"/>
                </a:lnTo>
                <a:close/>
                <a:moveTo>
                  <a:pt x="1713" y="0"/>
                </a:moveTo>
                <a:lnTo>
                  <a:pt x="1713" y="1713"/>
                </a:lnTo>
                <a:lnTo>
                  <a:pt x="0" y="1713"/>
                </a:lnTo>
                <a:lnTo>
                  <a:pt x="0" y="0"/>
                </a:lnTo>
                <a:lnTo>
                  <a:pt x="1713" y="0"/>
                </a:lnTo>
                <a:lnTo>
                  <a:pt x="1713" y="0"/>
                </a:lnTo>
                <a:lnTo>
                  <a:pt x="1713" y="0"/>
                </a:lnTo>
                <a:lnTo>
                  <a:pt x="1713" y="0"/>
                </a:lnTo>
                <a:close/>
                <a:moveTo>
                  <a:pt x="1536" y="4097"/>
                </a:moveTo>
                <a:lnTo>
                  <a:pt x="178" y="4097"/>
                </a:lnTo>
                <a:lnTo>
                  <a:pt x="178" y="5452"/>
                </a:lnTo>
                <a:lnTo>
                  <a:pt x="1536" y="5452"/>
                </a:lnTo>
                <a:lnTo>
                  <a:pt x="1536" y="4097"/>
                </a:lnTo>
                <a:lnTo>
                  <a:pt x="1536" y="4097"/>
                </a:lnTo>
                <a:lnTo>
                  <a:pt x="1536" y="4097"/>
                </a:lnTo>
                <a:close/>
                <a:moveTo>
                  <a:pt x="1713" y="3917"/>
                </a:moveTo>
                <a:lnTo>
                  <a:pt x="1713" y="5630"/>
                </a:lnTo>
                <a:lnTo>
                  <a:pt x="0" y="5630"/>
                </a:lnTo>
                <a:lnTo>
                  <a:pt x="0" y="3917"/>
                </a:lnTo>
                <a:lnTo>
                  <a:pt x="1713" y="3917"/>
                </a:lnTo>
                <a:lnTo>
                  <a:pt x="1713" y="3917"/>
                </a:lnTo>
                <a:lnTo>
                  <a:pt x="1713" y="3917"/>
                </a:lnTo>
                <a:lnTo>
                  <a:pt x="1713" y="3917"/>
                </a:lnTo>
                <a:close/>
                <a:moveTo>
                  <a:pt x="3495" y="2136"/>
                </a:moveTo>
                <a:lnTo>
                  <a:pt x="178" y="2136"/>
                </a:lnTo>
                <a:lnTo>
                  <a:pt x="178" y="3494"/>
                </a:lnTo>
                <a:lnTo>
                  <a:pt x="3495" y="3494"/>
                </a:lnTo>
                <a:lnTo>
                  <a:pt x="3495" y="2136"/>
                </a:lnTo>
                <a:lnTo>
                  <a:pt x="3495" y="2136"/>
                </a:lnTo>
                <a:lnTo>
                  <a:pt x="3495" y="2136"/>
                </a:lnTo>
                <a:close/>
                <a:moveTo>
                  <a:pt x="3672" y="1956"/>
                </a:moveTo>
                <a:lnTo>
                  <a:pt x="3672" y="3674"/>
                </a:lnTo>
                <a:lnTo>
                  <a:pt x="0" y="3674"/>
                </a:lnTo>
                <a:lnTo>
                  <a:pt x="0" y="1956"/>
                </a:lnTo>
                <a:lnTo>
                  <a:pt x="3672" y="1956"/>
                </a:lnTo>
                <a:lnTo>
                  <a:pt x="3672" y="1956"/>
                </a:lnTo>
                <a:lnTo>
                  <a:pt x="3672" y="1956"/>
                </a:lnTo>
                <a:lnTo>
                  <a:pt x="3672" y="195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89" name="Group 4"/>
          <p:cNvGrpSpPr>
            <a:grpSpLocks noChangeAspect="1"/>
          </p:cNvGrpSpPr>
          <p:nvPr/>
        </p:nvGrpSpPr>
        <p:grpSpPr bwMode="auto">
          <a:xfrm>
            <a:off x="484036" y="4719652"/>
            <a:ext cx="754063" cy="654488"/>
            <a:chOff x="850" y="-460"/>
            <a:chExt cx="6134" cy="5324"/>
          </a:xfrm>
          <a:solidFill>
            <a:schemeClr val="tx1"/>
          </a:solidFill>
        </p:grpSpPr>
        <p:sp>
          <p:nvSpPr>
            <p:cNvPr id="90" name="Freeform 5"/>
            <p:cNvSpPr>
              <a:spLocks/>
            </p:cNvSpPr>
            <p:nvPr/>
          </p:nvSpPr>
          <p:spPr bwMode="auto">
            <a:xfrm>
              <a:off x="5355" y="2075"/>
              <a:ext cx="168" cy="71"/>
            </a:xfrm>
            <a:custGeom>
              <a:avLst/>
              <a:gdLst>
                <a:gd name="T0" fmla="*/ 0 w 168"/>
                <a:gd name="T1" fmla="*/ 0 h 71"/>
                <a:gd name="T2" fmla="*/ 168 w 168"/>
                <a:gd name="T3" fmla="*/ 0 h 71"/>
                <a:gd name="T4" fmla="*/ 168 w 168"/>
                <a:gd name="T5" fmla="*/ 71 h 71"/>
                <a:gd name="T6" fmla="*/ 0 w 168"/>
                <a:gd name="T7" fmla="*/ 71 h 71"/>
                <a:gd name="T8" fmla="*/ 0 w 168"/>
                <a:gd name="T9" fmla="*/ 0 h 71"/>
                <a:gd name="T10" fmla="*/ 0 w 168"/>
                <a:gd name="T11" fmla="*/ 0 h 71"/>
              </a:gdLst>
              <a:ahLst/>
              <a:cxnLst>
                <a:cxn ang="0">
                  <a:pos x="T0" y="T1"/>
                </a:cxn>
                <a:cxn ang="0">
                  <a:pos x="T2" y="T3"/>
                </a:cxn>
                <a:cxn ang="0">
                  <a:pos x="T4" y="T5"/>
                </a:cxn>
                <a:cxn ang="0">
                  <a:pos x="T6" y="T7"/>
                </a:cxn>
                <a:cxn ang="0">
                  <a:pos x="T8" y="T9"/>
                </a:cxn>
                <a:cxn ang="0">
                  <a:pos x="T10" y="T11"/>
                </a:cxn>
              </a:cxnLst>
              <a:rect l="0" t="0" r="r" b="b"/>
              <a:pathLst>
                <a:path w="168" h="71">
                  <a:moveTo>
                    <a:pt x="0" y="0"/>
                  </a:moveTo>
                  <a:lnTo>
                    <a:pt x="168" y="0"/>
                  </a:lnTo>
                  <a:lnTo>
                    <a:pt x="168" y="71"/>
                  </a:lnTo>
                  <a:lnTo>
                    <a:pt x="0" y="71"/>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1" name="Freeform 6"/>
            <p:cNvSpPr>
              <a:spLocks/>
            </p:cNvSpPr>
            <p:nvPr/>
          </p:nvSpPr>
          <p:spPr bwMode="auto">
            <a:xfrm>
              <a:off x="5691" y="2075"/>
              <a:ext cx="163" cy="71"/>
            </a:xfrm>
            <a:custGeom>
              <a:avLst/>
              <a:gdLst>
                <a:gd name="T0" fmla="*/ 0 w 163"/>
                <a:gd name="T1" fmla="*/ 0 h 71"/>
                <a:gd name="T2" fmla="*/ 163 w 163"/>
                <a:gd name="T3" fmla="*/ 0 h 71"/>
                <a:gd name="T4" fmla="*/ 163 w 163"/>
                <a:gd name="T5" fmla="*/ 71 h 71"/>
                <a:gd name="T6" fmla="*/ 0 w 163"/>
                <a:gd name="T7" fmla="*/ 71 h 71"/>
                <a:gd name="T8" fmla="*/ 0 w 163"/>
                <a:gd name="T9" fmla="*/ 0 h 71"/>
                <a:gd name="T10" fmla="*/ 0 w 163"/>
                <a:gd name="T11" fmla="*/ 0 h 71"/>
              </a:gdLst>
              <a:ahLst/>
              <a:cxnLst>
                <a:cxn ang="0">
                  <a:pos x="T0" y="T1"/>
                </a:cxn>
                <a:cxn ang="0">
                  <a:pos x="T2" y="T3"/>
                </a:cxn>
                <a:cxn ang="0">
                  <a:pos x="T4" y="T5"/>
                </a:cxn>
                <a:cxn ang="0">
                  <a:pos x="T6" y="T7"/>
                </a:cxn>
                <a:cxn ang="0">
                  <a:pos x="T8" y="T9"/>
                </a:cxn>
                <a:cxn ang="0">
                  <a:pos x="T10" y="T11"/>
                </a:cxn>
              </a:cxnLst>
              <a:rect l="0" t="0" r="r" b="b"/>
              <a:pathLst>
                <a:path w="163" h="71">
                  <a:moveTo>
                    <a:pt x="0" y="0"/>
                  </a:moveTo>
                  <a:lnTo>
                    <a:pt x="163" y="0"/>
                  </a:lnTo>
                  <a:lnTo>
                    <a:pt x="163" y="71"/>
                  </a:lnTo>
                  <a:lnTo>
                    <a:pt x="0" y="71"/>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2" name="Freeform 7"/>
            <p:cNvSpPr>
              <a:spLocks/>
            </p:cNvSpPr>
            <p:nvPr/>
          </p:nvSpPr>
          <p:spPr bwMode="auto">
            <a:xfrm>
              <a:off x="1765" y="2075"/>
              <a:ext cx="168" cy="71"/>
            </a:xfrm>
            <a:custGeom>
              <a:avLst/>
              <a:gdLst>
                <a:gd name="T0" fmla="*/ 0 w 168"/>
                <a:gd name="T1" fmla="*/ 0 h 71"/>
                <a:gd name="T2" fmla="*/ 168 w 168"/>
                <a:gd name="T3" fmla="*/ 0 h 71"/>
                <a:gd name="T4" fmla="*/ 168 w 168"/>
                <a:gd name="T5" fmla="*/ 71 h 71"/>
                <a:gd name="T6" fmla="*/ 0 w 168"/>
                <a:gd name="T7" fmla="*/ 71 h 71"/>
                <a:gd name="T8" fmla="*/ 0 w 168"/>
                <a:gd name="T9" fmla="*/ 0 h 71"/>
                <a:gd name="T10" fmla="*/ 0 w 168"/>
                <a:gd name="T11" fmla="*/ 0 h 71"/>
              </a:gdLst>
              <a:ahLst/>
              <a:cxnLst>
                <a:cxn ang="0">
                  <a:pos x="T0" y="T1"/>
                </a:cxn>
                <a:cxn ang="0">
                  <a:pos x="T2" y="T3"/>
                </a:cxn>
                <a:cxn ang="0">
                  <a:pos x="T4" y="T5"/>
                </a:cxn>
                <a:cxn ang="0">
                  <a:pos x="T6" y="T7"/>
                </a:cxn>
                <a:cxn ang="0">
                  <a:pos x="T8" y="T9"/>
                </a:cxn>
                <a:cxn ang="0">
                  <a:pos x="T10" y="T11"/>
                </a:cxn>
              </a:cxnLst>
              <a:rect l="0" t="0" r="r" b="b"/>
              <a:pathLst>
                <a:path w="168" h="71">
                  <a:moveTo>
                    <a:pt x="0" y="0"/>
                  </a:moveTo>
                  <a:lnTo>
                    <a:pt x="168" y="0"/>
                  </a:lnTo>
                  <a:lnTo>
                    <a:pt x="168" y="71"/>
                  </a:lnTo>
                  <a:lnTo>
                    <a:pt x="0" y="71"/>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3" name="Freeform 8"/>
            <p:cNvSpPr>
              <a:spLocks/>
            </p:cNvSpPr>
            <p:nvPr/>
          </p:nvSpPr>
          <p:spPr bwMode="auto">
            <a:xfrm>
              <a:off x="2105" y="2075"/>
              <a:ext cx="166" cy="71"/>
            </a:xfrm>
            <a:custGeom>
              <a:avLst/>
              <a:gdLst>
                <a:gd name="T0" fmla="*/ 0 w 166"/>
                <a:gd name="T1" fmla="*/ 0 h 71"/>
                <a:gd name="T2" fmla="*/ 166 w 166"/>
                <a:gd name="T3" fmla="*/ 0 h 71"/>
                <a:gd name="T4" fmla="*/ 166 w 166"/>
                <a:gd name="T5" fmla="*/ 71 h 71"/>
                <a:gd name="T6" fmla="*/ 0 w 166"/>
                <a:gd name="T7" fmla="*/ 71 h 71"/>
                <a:gd name="T8" fmla="*/ 0 w 166"/>
                <a:gd name="T9" fmla="*/ 0 h 71"/>
                <a:gd name="T10" fmla="*/ 0 w 166"/>
                <a:gd name="T11" fmla="*/ 0 h 71"/>
              </a:gdLst>
              <a:ahLst/>
              <a:cxnLst>
                <a:cxn ang="0">
                  <a:pos x="T0" y="T1"/>
                </a:cxn>
                <a:cxn ang="0">
                  <a:pos x="T2" y="T3"/>
                </a:cxn>
                <a:cxn ang="0">
                  <a:pos x="T4" y="T5"/>
                </a:cxn>
                <a:cxn ang="0">
                  <a:pos x="T6" y="T7"/>
                </a:cxn>
                <a:cxn ang="0">
                  <a:pos x="T8" y="T9"/>
                </a:cxn>
                <a:cxn ang="0">
                  <a:pos x="T10" y="T11"/>
                </a:cxn>
              </a:cxnLst>
              <a:rect l="0" t="0" r="r" b="b"/>
              <a:pathLst>
                <a:path w="166" h="71">
                  <a:moveTo>
                    <a:pt x="0" y="0"/>
                  </a:moveTo>
                  <a:lnTo>
                    <a:pt x="166" y="0"/>
                  </a:lnTo>
                  <a:lnTo>
                    <a:pt x="166" y="71"/>
                  </a:lnTo>
                  <a:lnTo>
                    <a:pt x="0" y="71"/>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4" name="Freeform 9"/>
            <p:cNvSpPr>
              <a:spLocks/>
            </p:cNvSpPr>
            <p:nvPr/>
          </p:nvSpPr>
          <p:spPr bwMode="auto">
            <a:xfrm>
              <a:off x="2943" y="857"/>
              <a:ext cx="149" cy="180"/>
            </a:xfrm>
            <a:custGeom>
              <a:avLst/>
              <a:gdLst>
                <a:gd name="T0" fmla="*/ 82 w 149"/>
                <a:gd name="T1" fmla="*/ 180 h 180"/>
                <a:gd name="T2" fmla="*/ 149 w 149"/>
                <a:gd name="T3" fmla="*/ 147 h 180"/>
                <a:gd name="T4" fmla="*/ 61 w 149"/>
                <a:gd name="T5" fmla="*/ 0 h 180"/>
                <a:gd name="T6" fmla="*/ 0 w 149"/>
                <a:gd name="T7" fmla="*/ 40 h 180"/>
                <a:gd name="T8" fmla="*/ 82 w 149"/>
                <a:gd name="T9" fmla="*/ 180 h 180"/>
                <a:gd name="T10" fmla="*/ 82 w 149"/>
                <a:gd name="T11" fmla="*/ 180 h 180"/>
                <a:gd name="T12" fmla="*/ 82 w 149"/>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149" h="180">
                  <a:moveTo>
                    <a:pt x="82" y="180"/>
                  </a:moveTo>
                  <a:lnTo>
                    <a:pt x="149" y="147"/>
                  </a:lnTo>
                  <a:lnTo>
                    <a:pt x="61" y="0"/>
                  </a:lnTo>
                  <a:lnTo>
                    <a:pt x="0" y="40"/>
                  </a:lnTo>
                  <a:lnTo>
                    <a:pt x="82" y="180"/>
                  </a:lnTo>
                  <a:lnTo>
                    <a:pt x="82" y="180"/>
                  </a:lnTo>
                  <a:lnTo>
                    <a:pt x="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5" name="Freeform 10"/>
            <p:cNvSpPr>
              <a:spLocks/>
            </p:cNvSpPr>
            <p:nvPr/>
          </p:nvSpPr>
          <p:spPr bwMode="auto">
            <a:xfrm>
              <a:off x="3111" y="1153"/>
              <a:ext cx="144" cy="180"/>
            </a:xfrm>
            <a:custGeom>
              <a:avLst/>
              <a:gdLst>
                <a:gd name="T0" fmla="*/ 82 w 144"/>
                <a:gd name="T1" fmla="*/ 180 h 180"/>
                <a:gd name="T2" fmla="*/ 144 w 144"/>
                <a:gd name="T3" fmla="*/ 139 h 180"/>
                <a:gd name="T4" fmla="*/ 61 w 144"/>
                <a:gd name="T5" fmla="*/ 0 h 180"/>
                <a:gd name="T6" fmla="*/ 0 w 144"/>
                <a:gd name="T7" fmla="*/ 33 h 180"/>
                <a:gd name="T8" fmla="*/ 82 w 144"/>
                <a:gd name="T9" fmla="*/ 180 h 180"/>
                <a:gd name="T10" fmla="*/ 82 w 144"/>
                <a:gd name="T11" fmla="*/ 180 h 180"/>
                <a:gd name="T12" fmla="*/ 82 w 144"/>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144" h="180">
                  <a:moveTo>
                    <a:pt x="82" y="180"/>
                  </a:moveTo>
                  <a:lnTo>
                    <a:pt x="144" y="139"/>
                  </a:lnTo>
                  <a:lnTo>
                    <a:pt x="61" y="0"/>
                  </a:lnTo>
                  <a:lnTo>
                    <a:pt x="0" y="33"/>
                  </a:lnTo>
                  <a:lnTo>
                    <a:pt x="82" y="180"/>
                  </a:lnTo>
                  <a:lnTo>
                    <a:pt x="82" y="180"/>
                  </a:lnTo>
                  <a:lnTo>
                    <a:pt x="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6" name="Freeform 11"/>
            <p:cNvSpPr>
              <a:spLocks/>
            </p:cNvSpPr>
            <p:nvPr/>
          </p:nvSpPr>
          <p:spPr bwMode="auto">
            <a:xfrm>
              <a:off x="4352" y="1153"/>
              <a:ext cx="144" cy="180"/>
            </a:xfrm>
            <a:custGeom>
              <a:avLst/>
              <a:gdLst>
                <a:gd name="T0" fmla="*/ 62 w 144"/>
                <a:gd name="T1" fmla="*/ 180 h 180"/>
                <a:gd name="T2" fmla="*/ 144 w 144"/>
                <a:gd name="T3" fmla="*/ 33 h 180"/>
                <a:gd name="T4" fmla="*/ 85 w 144"/>
                <a:gd name="T5" fmla="*/ 0 h 180"/>
                <a:gd name="T6" fmla="*/ 0 w 144"/>
                <a:gd name="T7" fmla="*/ 139 h 180"/>
                <a:gd name="T8" fmla="*/ 62 w 144"/>
                <a:gd name="T9" fmla="*/ 180 h 180"/>
                <a:gd name="T10" fmla="*/ 62 w 144"/>
                <a:gd name="T11" fmla="*/ 180 h 180"/>
                <a:gd name="T12" fmla="*/ 62 w 144"/>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144" h="180">
                  <a:moveTo>
                    <a:pt x="62" y="180"/>
                  </a:moveTo>
                  <a:lnTo>
                    <a:pt x="144" y="33"/>
                  </a:lnTo>
                  <a:lnTo>
                    <a:pt x="85" y="0"/>
                  </a:lnTo>
                  <a:lnTo>
                    <a:pt x="0" y="139"/>
                  </a:lnTo>
                  <a:lnTo>
                    <a:pt x="62" y="180"/>
                  </a:lnTo>
                  <a:lnTo>
                    <a:pt x="62" y="180"/>
                  </a:lnTo>
                  <a:lnTo>
                    <a:pt x="6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7" name="Freeform 12"/>
            <p:cNvSpPr>
              <a:spLocks/>
            </p:cNvSpPr>
            <p:nvPr/>
          </p:nvSpPr>
          <p:spPr bwMode="auto">
            <a:xfrm>
              <a:off x="4520" y="857"/>
              <a:ext cx="144" cy="180"/>
            </a:xfrm>
            <a:custGeom>
              <a:avLst/>
              <a:gdLst>
                <a:gd name="T0" fmla="*/ 62 w 144"/>
                <a:gd name="T1" fmla="*/ 180 h 180"/>
                <a:gd name="T2" fmla="*/ 144 w 144"/>
                <a:gd name="T3" fmla="*/ 40 h 180"/>
                <a:gd name="T4" fmla="*/ 85 w 144"/>
                <a:gd name="T5" fmla="*/ 0 h 180"/>
                <a:gd name="T6" fmla="*/ 0 w 144"/>
                <a:gd name="T7" fmla="*/ 147 h 180"/>
                <a:gd name="T8" fmla="*/ 62 w 144"/>
                <a:gd name="T9" fmla="*/ 180 h 180"/>
                <a:gd name="T10" fmla="*/ 62 w 144"/>
                <a:gd name="T11" fmla="*/ 180 h 180"/>
                <a:gd name="T12" fmla="*/ 62 w 144"/>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144" h="180">
                  <a:moveTo>
                    <a:pt x="62" y="180"/>
                  </a:moveTo>
                  <a:lnTo>
                    <a:pt x="144" y="40"/>
                  </a:lnTo>
                  <a:lnTo>
                    <a:pt x="85" y="0"/>
                  </a:lnTo>
                  <a:lnTo>
                    <a:pt x="0" y="147"/>
                  </a:lnTo>
                  <a:lnTo>
                    <a:pt x="62" y="180"/>
                  </a:lnTo>
                  <a:lnTo>
                    <a:pt x="62" y="180"/>
                  </a:lnTo>
                  <a:lnTo>
                    <a:pt x="6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8" name="Freeform 13"/>
            <p:cNvSpPr>
              <a:spLocks/>
            </p:cNvSpPr>
            <p:nvPr/>
          </p:nvSpPr>
          <p:spPr bwMode="auto">
            <a:xfrm>
              <a:off x="3111" y="3010"/>
              <a:ext cx="144" cy="184"/>
            </a:xfrm>
            <a:custGeom>
              <a:avLst/>
              <a:gdLst>
                <a:gd name="T0" fmla="*/ 0 w 144"/>
                <a:gd name="T1" fmla="*/ 151 h 184"/>
                <a:gd name="T2" fmla="*/ 61 w 144"/>
                <a:gd name="T3" fmla="*/ 184 h 184"/>
                <a:gd name="T4" fmla="*/ 144 w 144"/>
                <a:gd name="T5" fmla="*/ 33 h 184"/>
                <a:gd name="T6" fmla="*/ 82 w 144"/>
                <a:gd name="T7" fmla="*/ 0 h 184"/>
                <a:gd name="T8" fmla="*/ 0 w 144"/>
                <a:gd name="T9" fmla="*/ 151 h 184"/>
                <a:gd name="T10" fmla="*/ 0 w 144"/>
                <a:gd name="T11" fmla="*/ 151 h 184"/>
                <a:gd name="T12" fmla="*/ 0 w 144"/>
                <a:gd name="T13" fmla="*/ 151 h 184"/>
              </a:gdLst>
              <a:ahLst/>
              <a:cxnLst>
                <a:cxn ang="0">
                  <a:pos x="T0" y="T1"/>
                </a:cxn>
                <a:cxn ang="0">
                  <a:pos x="T2" y="T3"/>
                </a:cxn>
                <a:cxn ang="0">
                  <a:pos x="T4" y="T5"/>
                </a:cxn>
                <a:cxn ang="0">
                  <a:pos x="T6" y="T7"/>
                </a:cxn>
                <a:cxn ang="0">
                  <a:pos x="T8" y="T9"/>
                </a:cxn>
                <a:cxn ang="0">
                  <a:pos x="T10" y="T11"/>
                </a:cxn>
                <a:cxn ang="0">
                  <a:pos x="T12" y="T13"/>
                </a:cxn>
              </a:cxnLst>
              <a:rect l="0" t="0" r="r" b="b"/>
              <a:pathLst>
                <a:path w="144" h="184">
                  <a:moveTo>
                    <a:pt x="0" y="151"/>
                  </a:moveTo>
                  <a:lnTo>
                    <a:pt x="61" y="184"/>
                  </a:lnTo>
                  <a:lnTo>
                    <a:pt x="144" y="33"/>
                  </a:lnTo>
                  <a:lnTo>
                    <a:pt x="82" y="0"/>
                  </a:lnTo>
                  <a:lnTo>
                    <a:pt x="0" y="151"/>
                  </a:lnTo>
                  <a:lnTo>
                    <a:pt x="0" y="151"/>
                  </a:lnTo>
                  <a:lnTo>
                    <a:pt x="0"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9" name="Freeform 14"/>
            <p:cNvSpPr>
              <a:spLocks/>
            </p:cNvSpPr>
            <p:nvPr/>
          </p:nvSpPr>
          <p:spPr bwMode="auto">
            <a:xfrm>
              <a:off x="2943" y="3300"/>
              <a:ext cx="149" cy="185"/>
            </a:xfrm>
            <a:custGeom>
              <a:avLst/>
              <a:gdLst>
                <a:gd name="T0" fmla="*/ 0 w 149"/>
                <a:gd name="T1" fmla="*/ 147 h 185"/>
                <a:gd name="T2" fmla="*/ 61 w 149"/>
                <a:gd name="T3" fmla="*/ 185 h 185"/>
                <a:gd name="T4" fmla="*/ 149 w 149"/>
                <a:gd name="T5" fmla="*/ 41 h 185"/>
                <a:gd name="T6" fmla="*/ 82 w 149"/>
                <a:gd name="T7" fmla="*/ 0 h 185"/>
                <a:gd name="T8" fmla="*/ 0 w 149"/>
                <a:gd name="T9" fmla="*/ 147 h 185"/>
                <a:gd name="T10" fmla="*/ 0 w 149"/>
                <a:gd name="T11" fmla="*/ 147 h 185"/>
                <a:gd name="T12" fmla="*/ 0 w 149"/>
                <a:gd name="T13" fmla="*/ 147 h 185"/>
              </a:gdLst>
              <a:ahLst/>
              <a:cxnLst>
                <a:cxn ang="0">
                  <a:pos x="T0" y="T1"/>
                </a:cxn>
                <a:cxn ang="0">
                  <a:pos x="T2" y="T3"/>
                </a:cxn>
                <a:cxn ang="0">
                  <a:pos x="T4" y="T5"/>
                </a:cxn>
                <a:cxn ang="0">
                  <a:pos x="T6" y="T7"/>
                </a:cxn>
                <a:cxn ang="0">
                  <a:pos x="T8" y="T9"/>
                </a:cxn>
                <a:cxn ang="0">
                  <a:pos x="T10" y="T11"/>
                </a:cxn>
                <a:cxn ang="0">
                  <a:pos x="T12" y="T13"/>
                </a:cxn>
              </a:cxnLst>
              <a:rect l="0" t="0" r="r" b="b"/>
              <a:pathLst>
                <a:path w="149" h="185">
                  <a:moveTo>
                    <a:pt x="0" y="147"/>
                  </a:moveTo>
                  <a:lnTo>
                    <a:pt x="61" y="185"/>
                  </a:lnTo>
                  <a:lnTo>
                    <a:pt x="149" y="41"/>
                  </a:lnTo>
                  <a:lnTo>
                    <a:pt x="82" y="0"/>
                  </a:lnTo>
                  <a:lnTo>
                    <a:pt x="0" y="147"/>
                  </a:lnTo>
                  <a:lnTo>
                    <a:pt x="0" y="147"/>
                  </a:lnTo>
                  <a:lnTo>
                    <a:pt x="0"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0" name="Freeform 15"/>
            <p:cNvSpPr>
              <a:spLocks/>
            </p:cNvSpPr>
            <p:nvPr/>
          </p:nvSpPr>
          <p:spPr bwMode="auto">
            <a:xfrm>
              <a:off x="4520" y="3300"/>
              <a:ext cx="144" cy="185"/>
            </a:xfrm>
            <a:custGeom>
              <a:avLst/>
              <a:gdLst>
                <a:gd name="T0" fmla="*/ 62 w 144"/>
                <a:gd name="T1" fmla="*/ 0 h 185"/>
                <a:gd name="T2" fmla="*/ 0 w 144"/>
                <a:gd name="T3" fmla="*/ 41 h 185"/>
                <a:gd name="T4" fmla="*/ 85 w 144"/>
                <a:gd name="T5" fmla="*/ 185 h 185"/>
                <a:gd name="T6" fmla="*/ 144 w 144"/>
                <a:gd name="T7" fmla="*/ 147 h 185"/>
                <a:gd name="T8" fmla="*/ 62 w 144"/>
                <a:gd name="T9" fmla="*/ 0 h 185"/>
                <a:gd name="T10" fmla="*/ 62 w 144"/>
                <a:gd name="T11" fmla="*/ 0 h 185"/>
                <a:gd name="T12" fmla="*/ 62 w 144"/>
                <a:gd name="T13" fmla="*/ 0 h 185"/>
              </a:gdLst>
              <a:ahLst/>
              <a:cxnLst>
                <a:cxn ang="0">
                  <a:pos x="T0" y="T1"/>
                </a:cxn>
                <a:cxn ang="0">
                  <a:pos x="T2" y="T3"/>
                </a:cxn>
                <a:cxn ang="0">
                  <a:pos x="T4" y="T5"/>
                </a:cxn>
                <a:cxn ang="0">
                  <a:pos x="T6" y="T7"/>
                </a:cxn>
                <a:cxn ang="0">
                  <a:pos x="T8" y="T9"/>
                </a:cxn>
                <a:cxn ang="0">
                  <a:pos x="T10" y="T11"/>
                </a:cxn>
                <a:cxn ang="0">
                  <a:pos x="T12" y="T13"/>
                </a:cxn>
              </a:cxnLst>
              <a:rect l="0" t="0" r="r" b="b"/>
              <a:pathLst>
                <a:path w="144" h="185">
                  <a:moveTo>
                    <a:pt x="62" y="0"/>
                  </a:moveTo>
                  <a:lnTo>
                    <a:pt x="0" y="41"/>
                  </a:lnTo>
                  <a:lnTo>
                    <a:pt x="85" y="185"/>
                  </a:lnTo>
                  <a:lnTo>
                    <a:pt x="144" y="147"/>
                  </a:lnTo>
                  <a:lnTo>
                    <a:pt x="62" y="0"/>
                  </a:lnTo>
                  <a:lnTo>
                    <a:pt x="62" y="0"/>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1" name="Freeform 16"/>
            <p:cNvSpPr>
              <a:spLocks/>
            </p:cNvSpPr>
            <p:nvPr/>
          </p:nvSpPr>
          <p:spPr bwMode="auto">
            <a:xfrm>
              <a:off x="4352" y="3010"/>
              <a:ext cx="144" cy="184"/>
            </a:xfrm>
            <a:custGeom>
              <a:avLst/>
              <a:gdLst>
                <a:gd name="T0" fmla="*/ 0 w 144"/>
                <a:gd name="T1" fmla="*/ 33 h 184"/>
                <a:gd name="T2" fmla="*/ 85 w 144"/>
                <a:gd name="T3" fmla="*/ 184 h 184"/>
                <a:gd name="T4" fmla="*/ 144 w 144"/>
                <a:gd name="T5" fmla="*/ 151 h 184"/>
                <a:gd name="T6" fmla="*/ 62 w 144"/>
                <a:gd name="T7" fmla="*/ 0 h 184"/>
                <a:gd name="T8" fmla="*/ 0 w 144"/>
                <a:gd name="T9" fmla="*/ 33 h 184"/>
                <a:gd name="T10" fmla="*/ 0 w 144"/>
                <a:gd name="T11" fmla="*/ 33 h 184"/>
                <a:gd name="T12" fmla="*/ 0 w 144"/>
                <a:gd name="T13" fmla="*/ 33 h 184"/>
              </a:gdLst>
              <a:ahLst/>
              <a:cxnLst>
                <a:cxn ang="0">
                  <a:pos x="T0" y="T1"/>
                </a:cxn>
                <a:cxn ang="0">
                  <a:pos x="T2" y="T3"/>
                </a:cxn>
                <a:cxn ang="0">
                  <a:pos x="T4" y="T5"/>
                </a:cxn>
                <a:cxn ang="0">
                  <a:pos x="T6" y="T7"/>
                </a:cxn>
                <a:cxn ang="0">
                  <a:pos x="T8" y="T9"/>
                </a:cxn>
                <a:cxn ang="0">
                  <a:pos x="T10" y="T11"/>
                </a:cxn>
                <a:cxn ang="0">
                  <a:pos x="T12" y="T13"/>
                </a:cxn>
              </a:cxnLst>
              <a:rect l="0" t="0" r="r" b="b"/>
              <a:pathLst>
                <a:path w="144" h="184">
                  <a:moveTo>
                    <a:pt x="0" y="33"/>
                  </a:moveTo>
                  <a:lnTo>
                    <a:pt x="85" y="184"/>
                  </a:lnTo>
                  <a:lnTo>
                    <a:pt x="144" y="151"/>
                  </a:lnTo>
                  <a:lnTo>
                    <a:pt x="62" y="0"/>
                  </a:lnTo>
                  <a:lnTo>
                    <a:pt x="0" y="33"/>
                  </a:lnTo>
                  <a:lnTo>
                    <a:pt x="0" y="33"/>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2" name="Freeform 17"/>
            <p:cNvSpPr>
              <a:spLocks/>
            </p:cNvSpPr>
            <p:nvPr/>
          </p:nvSpPr>
          <p:spPr bwMode="auto">
            <a:xfrm>
              <a:off x="2472" y="1415"/>
              <a:ext cx="2663" cy="1554"/>
            </a:xfrm>
            <a:custGeom>
              <a:avLst/>
              <a:gdLst>
                <a:gd name="T0" fmla="*/ 956 w 1126"/>
                <a:gd name="T1" fmla="*/ 512 h 657"/>
                <a:gd name="T2" fmla="*/ 1126 w 1126"/>
                <a:gd name="T3" fmla="*/ 342 h 657"/>
                <a:gd name="T4" fmla="*/ 956 w 1126"/>
                <a:gd name="T5" fmla="*/ 171 h 657"/>
                <a:gd name="T6" fmla="*/ 931 w 1126"/>
                <a:gd name="T7" fmla="*/ 173 h 657"/>
                <a:gd name="T8" fmla="*/ 679 w 1126"/>
                <a:gd name="T9" fmla="*/ 0 h 657"/>
                <a:gd name="T10" fmla="*/ 491 w 1126"/>
                <a:gd name="T11" fmla="*/ 79 h 657"/>
                <a:gd name="T12" fmla="*/ 373 w 1126"/>
                <a:gd name="T13" fmla="*/ 42 h 657"/>
                <a:gd name="T14" fmla="*/ 163 w 1126"/>
                <a:gd name="T15" fmla="*/ 224 h 657"/>
                <a:gd name="T16" fmla="*/ 129 w 1126"/>
                <a:gd name="T17" fmla="*/ 219 h 657"/>
                <a:gd name="T18" fmla="*/ 0 w 1126"/>
                <a:gd name="T19" fmla="*/ 348 h 657"/>
                <a:gd name="T20" fmla="*/ 129 w 1126"/>
                <a:gd name="T21" fmla="*/ 480 h 657"/>
                <a:gd name="T22" fmla="*/ 180 w 1126"/>
                <a:gd name="T23" fmla="*/ 468 h 657"/>
                <a:gd name="T24" fmla="*/ 325 w 1126"/>
                <a:gd name="T25" fmla="*/ 593 h 657"/>
                <a:gd name="T26" fmla="*/ 410 w 1126"/>
                <a:gd name="T27" fmla="*/ 563 h 657"/>
                <a:gd name="T28" fmla="*/ 555 w 1126"/>
                <a:gd name="T29" fmla="*/ 657 h 657"/>
                <a:gd name="T30" fmla="*/ 684 w 1126"/>
                <a:gd name="T31" fmla="*/ 588 h 657"/>
                <a:gd name="T32" fmla="*/ 765 w 1126"/>
                <a:gd name="T33" fmla="*/ 616 h 657"/>
                <a:gd name="T34" fmla="*/ 898 w 1126"/>
                <a:gd name="T35" fmla="*/ 501 h 657"/>
                <a:gd name="T36" fmla="*/ 956 w 1126"/>
                <a:gd name="T37" fmla="*/ 512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6" h="657">
                  <a:moveTo>
                    <a:pt x="956" y="512"/>
                  </a:moveTo>
                  <a:cubicBezTo>
                    <a:pt x="1050" y="512"/>
                    <a:pt x="1126" y="436"/>
                    <a:pt x="1126" y="342"/>
                  </a:cubicBezTo>
                  <a:cubicBezTo>
                    <a:pt x="1126" y="247"/>
                    <a:pt x="1050" y="171"/>
                    <a:pt x="956" y="171"/>
                  </a:cubicBezTo>
                  <a:cubicBezTo>
                    <a:pt x="947" y="171"/>
                    <a:pt x="937" y="171"/>
                    <a:pt x="931" y="173"/>
                  </a:cubicBezTo>
                  <a:cubicBezTo>
                    <a:pt x="891" y="72"/>
                    <a:pt x="795" y="0"/>
                    <a:pt x="679" y="0"/>
                  </a:cubicBezTo>
                  <a:cubicBezTo>
                    <a:pt x="606" y="0"/>
                    <a:pt x="539" y="30"/>
                    <a:pt x="491" y="79"/>
                  </a:cubicBezTo>
                  <a:cubicBezTo>
                    <a:pt x="458" y="56"/>
                    <a:pt x="417" y="42"/>
                    <a:pt x="373" y="42"/>
                  </a:cubicBezTo>
                  <a:cubicBezTo>
                    <a:pt x="265" y="42"/>
                    <a:pt x="177" y="120"/>
                    <a:pt x="163" y="224"/>
                  </a:cubicBezTo>
                  <a:cubicBezTo>
                    <a:pt x="152" y="222"/>
                    <a:pt x="140" y="219"/>
                    <a:pt x="129" y="219"/>
                  </a:cubicBezTo>
                  <a:cubicBezTo>
                    <a:pt x="58" y="219"/>
                    <a:pt x="0" y="277"/>
                    <a:pt x="0" y="348"/>
                  </a:cubicBezTo>
                  <a:cubicBezTo>
                    <a:pt x="0" y="420"/>
                    <a:pt x="58" y="480"/>
                    <a:pt x="129" y="480"/>
                  </a:cubicBezTo>
                  <a:cubicBezTo>
                    <a:pt x="147" y="480"/>
                    <a:pt x="163" y="475"/>
                    <a:pt x="180" y="468"/>
                  </a:cubicBezTo>
                  <a:cubicBezTo>
                    <a:pt x="191" y="540"/>
                    <a:pt x="251" y="593"/>
                    <a:pt x="325" y="593"/>
                  </a:cubicBezTo>
                  <a:cubicBezTo>
                    <a:pt x="357" y="593"/>
                    <a:pt x="387" y="581"/>
                    <a:pt x="410" y="563"/>
                  </a:cubicBezTo>
                  <a:cubicBezTo>
                    <a:pt x="435" y="618"/>
                    <a:pt x="491" y="657"/>
                    <a:pt x="555" y="657"/>
                  </a:cubicBezTo>
                  <a:cubicBezTo>
                    <a:pt x="608" y="657"/>
                    <a:pt x="656" y="630"/>
                    <a:pt x="684" y="588"/>
                  </a:cubicBezTo>
                  <a:cubicBezTo>
                    <a:pt x="707" y="607"/>
                    <a:pt x="735" y="616"/>
                    <a:pt x="765" y="616"/>
                  </a:cubicBezTo>
                  <a:cubicBezTo>
                    <a:pt x="831" y="616"/>
                    <a:pt x="889" y="567"/>
                    <a:pt x="898" y="501"/>
                  </a:cubicBezTo>
                  <a:cubicBezTo>
                    <a:pt x="914" y="507"/>
                    <a:pt x="935" y="512"/>
                    <a:pt x="956" y="5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3" name="Freeform 18"/>
            <p:cNvSpPr>
              <a:spLocks noEditPoints="1"/>
            </p:cNvSpPr>
            <p:nvPr/>
          </p:nvSpPr>
          <p:spPr bwMode="auto">
            <a:xfrm>
              <a:off x="2096" y="-460"/>
              <a:ext cx="1090" cy="759"/>
            </a:xfrm>
            <a:custGeom>
              <a:avLst/>
              <a:gdLst>
                <a:gd name="T0" fmla="*/ 401 w 461"/>
                <a:gd name="T1" fmla="*/ 0 h 321"/>
                <a:gd name="T2" fmla="*/ 60 w 461"/>
                <a:gd name="T3" fmla="*/ 0 h 321"/>
                <a:gd name="T4" fmla="*/ 0 w 461"/>
                <a:gd name="T5" fmla="*/ 62 h 321"/>
                <a:gd name="T6" fmla="*/ 0 w 461"/>
                <a:gd name="T7" fmla="*/ 261 h 321"/>
                <a:gd name="T8" fmla="*/ 60 w 461"/>
                <a:gd name="T9" fmla="*/ 321 h 321"/>
                <a:gd name="T10" fmla="*/ 401 w 461"/>
                <a:gd name="T11" fmla="*/ 321 h 321"/>
                <a:gd name="T12" fmla="*/ 461 w 461"/>
                <a:gd name="T13" fmla="*/ 261 h 321"/>
                <a:gd name="T14" fmla="*/ 461 w 461"/>
                <a:gd name="T15" fmla="*/ 62 h 321"/>
                <a:gd name="T16" fmla="*/ 401 w 461"/>
                <a:gd name="T17" fmla="*/ 0 h 321"/>
                <a:gd name="T18" fmla="*/ 427 w 461"/>
                <a:gd name="T19" fmla="*/ 261 h 321"/>
                <a:gd name="T20" fmla="*/ 401 w 461"/>
                <a:gd name="T21" fmla="*/ 286 h 321"/>
                <a:gd name="T22" fmla="*/ 60 w 461"/>
                <a:gd name="T23" fmla="*/ 286 h 321"/>
                <a:gd name="T24" fmla="*/ 35 w 461"/>
                <a:gd name="T25" fmla="*/ 261 h 321"/>
                <a:gd name="T26" fmla="*/ 35 w 461"/>
                <a:gd name="T27" fmla="*/ 62 h 321"/>
                <a:gd name="T28" fmla="*/ 60 w 461"/>
                <a:gd name="T29" fmla="*/ 37 h 321"/>
                <a:gd name="T30" fmla="*/ 401 w 461"/>
                <a:gd name="T31" fmla="*/ 37 h 321"/>
                <a:gd name="T32" fmla="*/ 427 w 461"/>
                <a:gd name="T33" fmla="*/ 62 h 321"/>
                <a:gd name="T34" fmla="*/ 427 w 461"/>
                <a:gd name="T35" fmla="*/ 261 h 321"/>
                <a:gd name="T36" fmla="*/ 427 w 461"/>
                <a:gd name="T37" fmla="*/ 26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1" h="321">
                  <a:moveTo>
                    <a:pt x="401" y="0"/>
                  </a:moveTo>
                  <a:cubicBezTo>
                    <a:pt x="60" y="0"/>
                    <a:pt x="60" y="0"/>
                    <a:pt x="60" y="0"/>
                  </a:cubicBezTo>
                  <a:cubicBezTo>
                    <a:pt x="28" y="0"/>
                    <a:pt x="0" y="27"/>
                    <a:pt x="0" y="62"/>
                  </a:cubicBezTo>
                  <a:cubicBezTo>
                    <a:pt x="0" y="261"/>
                    <a:pt x="0" y="261"/>
                    <a:pt x="0" y="261"/>
                  </a:cubicBezTo>
                  <a:cubicBezTo>
                    <a:pt x="0" y="293"/>
                    <a:pt x="28" y="321"/>
                    <a:pt x="60" y="321"/>
                  </a:cubicBezTo>
                  <a:cubicBezTo>
                    <a:pt x="401" y="321"/>
                    <a:pt x="401" y="321"/>
                    <a:pt x="401" y="321"/>
                  </a:cubicBezTo>
                  <a:cubicBezTo>
                    <a:pt x="434" y="321"/>
                    <a:pt x="461" y="293"/>
                    <a:pt x="461" y="261"/>
                  </a:cubicBezTo>
                  <a:cubicBezTo>
                    <a:pt x="461" y="62"/>
                    <a:pt x="461" y="62"/>
                    <a:pt x="461" y="62"/>
                  </a:cubicBezTo>
                  <a:cubicBezTo>
                    <a:pt x="461" y="27"/>
                    <a:pt x="434" y="0"/>
                    <a:pt x="401" y="0"/>
                  </a:cubicBezTo>
                  <a:moveTo>
                    <a:pt x="427" y="261"/>
                  </a:moveTo>
                  <a:cubicBezTo>
                    <a:pt x="427" y="274"/>
                    <a:pt x="415" y="286"/>
                    <a:pt x="401" y="286"/>
                  </a:cubicBezTo>
                  <a:cubicBezTo>
                    <a:pt x="60" y="286"/>
                    <a:pt x="60" y="286"/>
                    <a:pt x="60" y="286"/>
                  </a:cubicBezTo>
                  <a:cubicBezTo>
                    <a:pt x="46" y="286"/>
                    <a:pt x="35" y="274"/>
                    <a:pt x="35" y="261"/>
                  </a:cubicBezTo>
                  <a:cubicBezTo>
                    <a:pt x="35" y="62"/>
                    <a:pt x="35" y="62"/>
                    <a:pt x="35" y="62"/>
                  </a:cubicBezTo>
                  <a:cubicBezTo>
                    <a:pt x="35" y="48"/>
                    <a:pt x="46" y="37"/>
                    <a:pt x="60" y="37"/>
                  </a:cubicBezTo>
                  <a:cubicBezTo>
                    <a:pt x="401" y="37"/>
                    <a:pt x="401" y="37"/>
                    <a:pt x="401" y="37"/>
                  </a:cubicBezTo>
                  <a:cubicBezTo>
                    <a:pt x="415" y="37"/>
                    <a:pt x="427" y="48"/>
                    <a:pt x="427" y="62"/>
                  </a:cubicBezTo>
                  <a:cubicBezTo>
                    <a:pt x="427" y="261"/>
                    <a:pt x="427" y="261"/>
                    <a:pt x="427" y="261"/>
                  </a:cubicBezTo>
                  <a:cubicBezTo>
                    <a:pt x="427" y="261"/>
                    <a:pt x="427" y="261"/>
                    <a:pt x="427"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4" name="Freeform 19"/>
            <p:cNvSpPr>
              <a:spLocks/>
            </p:cNvSpPr>
            <p:nvPr/>
          </p:nvSpPr>
          <p:spPr bwMode="auto">
            <a:xfrm>
              <a:off x="1888" y="346"/>
              <a:ext cx="1506" cy="348"/>
            </a:xfrm>
            <a:custGeom>
              <a:avLst/>
              <a:gdLst>
                <a:gd name="T0" fmla="*/ 17 w 637"/>
                <a:gd name="T1" fmla="*/ 147 h 147"/>
                <a:gd name="T2" fmla="*/ 621 w 637"/>
                <a:gd name="T3" fmla="*/ 147 h 147"/>
                <a:gd name="T4" fmla="*/ 637 w 637"/>
                <a:gd name="T5" fmla="*/ 131 h 147"/>
                <a:gd name="T6" fmla="*/ 637 w 637"/>
                <a:gd name="T7" fmla="*/ 124 h 147"/>
                <a:gd name="T8" fmla="*/ 628 w 637"/>
                <a:gd name="T9" fmla="*/ 96 h 147"/>
                <a:gd name="T10" fmla="*/ 554 w 637"/>
                <a:gd name="T11" fmla="*/ 11 h 147"/>
                <a:gd name="T12" fmla="*/ 529 w 637"/>
                <a:gd name="T13" fmla="*/ 0 h 147"/>
                <a:gd name="T14" fmla="*/ 109 w 637"/>
                <a:gd name="T15" fmla="*/ 0 h 147"/>
                <a:gd name="T16" fmla="*/ 83 w 637"/>
                <a:gd name="T17" fmla="*/ 11 h 147"/>
                <a:gd name="T18" fmla="*/ 10 w 637"/>
                <a:gd name="T19" fmla="*/ 96 h 147"/>
                <a:gd name="T20" fmla="*/ 0 w 637"/>
                <a:gd name="T21" fmla="*/ 124 h 147"/>
                <a:gd name="T22" fmla="*/ 0 w 637"/>
                <a:gd name="T23" fmla="*/ 131 h 147"/>
                <a:gd name="T24" fmla="*/ 17 w 637"/>
                <a:gd name="T2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7" h="147">
                  <a:moveTo>
                    <a:pt x="17" y="147"/>
                  </a:moveTo>
                  <a:cubicBezTo>
                    <a:pt x="621" y="147"/>
                    <a:pt x="621" y="147"/>
                    <a:pt x="621" y="147"/>
                  </a:cubicBezTo>
                  <a:cubicBezTo>
                    <a:pt x="630" y="147"/>
                    <a:pt x="637" y="140"/>
                    <a:pt x="637" y="131"/>
                  </a:cubicBezTo>
                  <a:cubicBezTo>
                    <a:pt x="637" y="124"/>
                    <a:pt x="637" y="124"/>
                    <a:pt x="637" y="124"/>
                  </a:cubicBezTo>
                  <a:cubicBezTo>
                    <a:pt x="637" y="115"/>
                    <a:pt x="632" y="103"/>
                    <a:pt x="628" y="96"/>
                  </a:cubicBezTo>
                  <a:cubicBezTo>
                    <a:pt x="554" y="11"/>
                    <a:pt x="554" y="11"/>
                    <a:pt x="554" y="11"/>
                  </a:cubicBezTo>
                  <a:cubicBezTo>
                    <a:pt x="549" y="4"/>
                    <a:pt x="538" y="0"/>
                    <a:pt x="529" y="0"/>
                  </a:cubicBezTo>
                  <a:cubicBezTo>
                    <a:pt x="109" y="0"/>
                    <a:pt x="109" y="0"/>
                    <a:pt x="109" y="0"/>
                  </a:cubicBezTo>
                  <a:cubicBezTo>
                    <a:pt x="100" y="0"/>
                    <a:pt x="88" y="4"/>
                    <a:pt x="83" y="11"/>
                  </a:cubicBezTo>
                  <a:cubicBezTo>
                    <a:pt x="10" y="96"/>
                    <a:pt x="10" y="96"/>
                    <a:pt x="10" y="96"/>
                  </a:cubicBezTo>
                  <a:cubicBezTo>
                    <a:pt x="5" y="103"/>
                    <a:pt x="0" y="115"/>
                    <a:pt x="0" y="124"/>
                  </a:cubicBezTo>
                  <a:cubicBezTo>
                    <a:pt x="0" y="131"/>
                    <a:pt x="0" y="131"/>
                    <a:pt x="0" y="131"/>
                  </a:cubicBezTo>
                  <a:cubicBezTo>
                    <a:pt x="0" y="140"/>
                    <a:pt x="7" y="147"/>
                    <a:pt x="17" y="1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5" name="Freeform 20"/>
            <p:cNvSpPr>
              <a:spLocks noEditPoints="1"/>
            </p:cNvSpPr>
            <p:nvPr/>
          </p:nvSpPr>
          <p:spPr bwMode="auto">
            <a:xfrm>
              <a:off x="4146" y="-401"/>
              <a:ext cx="1133" cy="882"/>
            </a:xfrm>
            <a:custGeom>
              <a:avLst/>
              <a:gdLst>
                <a:gd name="T0" fmla="*/ 408 w 479"/>
                <a:gd name="T1" fmla="*/ 0 h 373"/>
                <a:gd name="T2" fmla="*/ 71 w 479"/>
                <a:gd name="T3" fmla="*/ 0 h 373"/>
                <a:gd name="T4" fmla="*/ 0 w 479"/>
                <a:gd name="T5" fmla="*/ 71 h 373"/>
                <a:gd name="T6" fmla="*/ 0 w 479"/>
                <a:gd name="T7" fmla="*/ 302 h 373"/>
                <a:gd name="T8" fmla="*/ 71 w 479"/>
                <a:gd name="T9" fmla="*/ 373 h 373"/>
                <a:gd name="T10" fmla="*/ 408 w 479"/>
                <a:gd name="T11" fmla="*/ 373 h 373"/>
                <a:gd name="T12" fmla="*/ 479 w 479"/>
                <a:gd name="T13" fmla="*/ 302 h 373"/>
                <a:gd name="T14" fmla="*/ 479 w 479"/>
                <a:gd name="T15" fmla="*/ 71 h 373"/>
                <a:gd name="T16" fmla="*/ 408 w 479"/>
                <a:gd name="T17" fmla="*/ 0 h 373"/>
                <a:gd name="T18" fmla="*/ 438 w 479"/>
                <a:gd name="T19" fmla="*/ 302 h 373"/>
                <a:gd name="T20" fmla="*/ 408 w 479"/>
                <a:gd name="T21" fmla="*/ 332 h 373"/>
                <a:gd name="T22" fmla="*/ 71 w 479"/>
                <a:gd name="T23" fmla="*/ 332 h 373"/>
                <a:gd name="T24" fmla="*/ 41 w 479"/>
                <a:gd name="T25" fmla="*/ 302 h 373"/>
                <a:gd name="T26" fmla="*/ 41 w 479"/>
                <a:gd name="T27" fmla="*/ 71 h 373"/>
                <a:gd name="T28" fmla="*/ 71 w 479"/>
                <a:gd name="T29" fmla="*/ 41 h 373"/>
                <a:gd name="T30" fmla="*/ 408 w 479"/>
                <a:gd name="T31" fmla="*/ 41 h 373"/>
                <a:gd name="T32" fmla="*/ 438 w 479"/>
                <a:gd name="T33" fmla="*/ 71 h 373"/>
                <a:gd name="T34" fmla="*/ 438 w 479"/>
                <a:gd name="T35" fmla="*/ 302 h 373"/>
                <a:gd name="T36" fmla="*/ 438 w 479"/>
                <a:gd name="T37" fmla="*/ 30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9" h="373">
                  <a:moveTo>
                    <a:pt x="408" y="0"/>
                  </a:moveTo>
                  <a:cubicBezTo>
                    <a:pt x="71" y="0"/>
                    <a:pt x="71" y="0"/>
                    <a:pt x="71" y="0"/>
                  </a:cubicBezTo>
                  <a:cubicBezTo>
                    <a:pt x="32" y="0"/>
                    <a:pt x="0" y="32"/>
                    <a:pt x="0" y="71"/>
                  </a:cubicBezTo>
                  <a:cubicBezTo>
                    <a:pt x="0" y="302"/>
                    <a:pt x="0" y="302"/>
                    <a:pt x="0" y="302"/>
                  </a:cubicBezTo>
                  <a:cubicBezTo>
                    <a:pt x="0" y="341"/>
                    <a:pt x="32" y="373"/>
                    <a:pt x="71" y="373"/>
                  </a:cubicBezTo>
                  <a:cubicBezTo>
                    <a:pt x="408" y="373"/>
                    <a:pt x="408" y="373"/>
                    <a:pt x="408" y="373"/>
                  </a:cubicBezTo>
                  <a:cubicBezTo>
                    <a:pt x="447" y="373"/>
                    <a:pt x="479" y="341"/>
                    <a:pt x="479" y="302"/>
                  </a:cubicBezTo>
                  <a:cubicBezTo>
                    <a:pt x="479" y="71"/>
                    <a:pt x="479" y="71"/>
                    <a:pt x="479" y="71"/>
                  </a:cubicBezTo>
                  <a:cubicBezTo>
                    <a:pt x="479" y="32"/>
                    <a:pt x="447" y="0"/>
                    <a:pt x="408" y="0"/>
                  </a:cubicBezTo>
                  <a:moveTo>
                    <a:pt x="438" y="302"/>
                  </a:moveTo>
                  <a:cubicBezTo>
                    <a:pt x="438" y="318"/>
                    <a:pt x="424" y="332"/>
                    <a:pt x="408" y="332"/>
                  </a:cubicBezTo>
                  <a:cubicBezTo>
                    <a:pt x="71" y="332"/>
                    <a:pt x="71" y="332"/>
                    <a:pt x="71" y="332"/>
                  </a:cubicBezTo>
                  <a:cubicBezTo>
                    <a:pt x="55" y="332"/>
                    <a:pt x="41" y="318"/>
                    <a:pt x="41" y="302"/>
                  </a:cubicBezTo>
                  <a:cubicBezTo>
                    <a:pt x="41" y="71"/>
                    <a:pt x="41" y="71"/>
                    <a:pt x="41" y="71"/>
                  </a:cubicBezTo>
                  <a:cubicBezTo>
                    <a:pt x="41" y="55"/>
                    <a:pt x="55" y="41"/>
                    <a:pt x="71" y="41"/>
                  </a:cubicBezTo>
                  <a:cubicBezTo>
                    <a:pt x="408" y="41"/>
                    <a:pt x="408" y="41"/>
                    <a:pt x="408" y="41"/>
                  </a:cubicBezTo>
                  <a:cubicBezTo>
                    <a:pt x="424" y="41"/>
                    <a:pt x="438" y="55"/>
                    <a:pt x="438" y="71"/>
                  </a:cubicBezTo>
                  <a:cubicBezTo>
                    <a:pt x="438" y="302"/>
                    <a:pt x="438" y="302"/>
                    <a:pt x="438" y="302"/>
                  </a:cubicBezTo>
                  <a:cubicBezTo>
                    <a:pt x="438" y="302"/>
                    <a:pt x="438" y="302"/>
                    <a:pt x="43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6" name="Freeform 21"/>
            <p:cNvSpPr>
              <a:spLocks/>
            </p:cNvSpPr>
            <p:nvPr/>
          </p:nvSpPr>
          <p:spPr bwMode="auto">
            <a:xfrm>
              <a:off x="4409" y="543"/>
              <a:ext cx="608" cy="151"/>
            </a:xfrm>
            <a:custGeom>
              <a:avLst/>
              <a:gdLst>
                <a:gd name="T0" fmla="*/ 257 w 257"/>
                <a:gd name="T1" fmla="*/ 57 h 64"/>
                <a:gd name="T2" fmla="*/ 257 w 257"/>
                <a:gd name="T3" fmla="*/ 52 h 64"/>
                <a:gd name="T4" fmla="*/ 252 w 257"/>
                <a:gd name="T5" fmla="*/ 41 h 64"/>
                <a:gd name="T6" fmla="*/ 220 w 257"/>
                <a:gd name="T7" fmla="*/ 4 h 64"/>
                <a:gd name="T8" fmla="*/ 209 w 257"/>
                <a:gd name="T9" fmla="*/ 0 h 64"/>
                <a:gd name="T10" fmla="*/ 48 w 257"/>
                <a:gd name="T11" fmla="*/ 0 h 64"/>
                <a:gd name="T12" fmla="*/ 37 w 257"/>
                <a:gd name="T13" fmla="*/ 4 h 64"/>
                <a:gd name="T14" fmla="*/ 5 w 257"/>
                <a:gd name="T15" fmla="*/ 41 h 64"/>
                <a:gd name="T16" fmla="*/ 0 w 257"/>
                <a:gd name="T17" fmla="*/ 52 h 64"/>
                <a:gd name="T18" fmla="*/ 0 w 257"/>
                <a:gd name="T19" fmla="*/ 57 h 64"/>
                <a:gd name="T20" fmla="*/ 7 w 257"/>
                <a:gd name="T21" fmla="*/ 64 h 64"/>
                <a:gd name="T22" fmla="*/ 250 w 257"/>
                <a:gd name="T23" fmla="*/ 64 h 64"/>
                <a:gd name="T24" fmla="*/ 257 w 257"/>
                <a:gd name="T2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64">
                  <a:moveTo>
                    <a:pt x="257" y="57"/>
                  </a:moveTo>
                  <a:cubicBezTo>
                    <a:pt x="257" y="52"/>
                    <a:pt x="257" y="52"/>
                    <a:pt x="257" y="52"/>
                  </a:cubicBezTo>
                  <a:cubicBezTo>
                    <a:pt x="257" y="50"/>
                    <a:pt x="254" y="45"/>
                    <a:pt x="252" y="41"/>
                  </a:cubicBezTo>
                  <a:cubicBezTo>
                    <a:pt x="220" y="4"/>
                    <a:pt x="220" y="4"/>
                    <a:pt x="220" y="4"/>
                  </a:cubicBezTo>
                  <a:cubicBezTo>
                    <a:pt x="218" y="2"/>
                    <a:pt x="213" y="0"/>
                    <a:pt x="209" y="0"/>
                  </a:cubicBezTo>
                  <a:cubicBezTo>
                    <a:pt x="48" y="0"/>
                    <a:pt x="48" y="0"/>
                    <a:pt x="48" y="0"/>
                  </a:cubicBezTo>
                  <a:cubicBezTo>
                    <a:pt x="44" y="0"/>
                    <a:pt x="39" y="2"/>
                    <a:pt x="37" y="4"/>
                  </a:cubicBezTo>
                  <a:cubicBezTo>
                    <a:pt x="5" y="41"/>
                    <a:pt x="5" y="41"/>
                    <a:pt x="5" y="41"/>
                  </a:cubicBezTo>
                  <a:cubicBezTo>
                    <a:pt x="2" y="45"/>
                    <a:pt x="0" y="50"/>
                    <a:pt x="0" y="52"/>
                  </a:cubicBezTo>
                  <a:cubicBezTo>
                    <a:pt x="0" y="57"/>
                    <a:pt x="0" y="57"/>
                    <a:pt x="0" y="57"/>
                  </a:cubicBezTo>
                  <a:cubicBezTo>
                    <a:pt x="0" y="59"/>
                    <a:pt x="2" y="64"/>
                    <a:pt x="7" y="64"/>
                  </a:cubicBezTo>
                  <a:cubicBezTo>
                    <a:pt x="250" y="64"/>
                    <a:pt x="250" y="64"/>
                    <a:pt x="250" y="64"/>
                  </a:cubicBezTo>
                  <a:cubicBezTo>
                    <a:pt x="254" y="64"/>
                    <a:pt x="257" y="59"/>
                    <a:pt x="257" y="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7" name="Freeform 22"/>
            <p:cNvSpPr>
              <a:spLocks noEditPoints="1"/>
            </p:cNvSpPr>
            <p:nvPr/>
          </p:nvSpPr>
          <p:spPr bwMode="auto">
            <a:xfrm>
              <a:off x="5388" y="-401"/>
              <a:ext cx="558" cy="1095"/>
            </a:xfrm>
            <a:custGeom>
              <a:avLst/>
              <a:gdLst>
                <a:gd name="T0" fmla="*/ 204 w 236"/>
                <a:gd name="T1" fmla="*/ 0 h 463"/>
                <a:gd name="T2" fmla="*/ 30 w 236"/>
                <a:gd name="T3" fmla="*/ 0 h 463"/>
                <a:gd name="T4" fmla="*/ 0 w 236"/>
                <a:gd name="T5" fmla="*/ 30 h 463"/>
                <a:gd name="T6" fmla="*/ 0 w 236"/>
                <a:gd name="T7" fmla="*/ 430 h 463"/>
                <a:gd name="T8" fmla="*/ 30 w 236"/>
                <a:gd name="T9" fmla="*/ 463 h 463"/>
                <a:gd name="T10" fmla="*/ 204 w 236"/>
                <a:gd name="T11" fmla="*/ 463 h 463"/>
                <a:gd name="T12" fmla="*/ 236 w 236"/>
                <a:gd name="T13" fmla="*/ 430 h 463"/>
                <a:gd name="T14" fmla="*/ 236 w 236"/>
                <a:gd name="T15" fmla="*/ 30 h 463"/>
                <a:gd name="T16" fmla="*/ 204 w 236"/>
                <a:gd name="T17" fmla="*/ 0 h 463"/>
                <a:gd name="T18" fmla="*/ 119 w 236"/>
                <a:gd name="T19" fmla="*/ 430 h 463"/>
                <a:gd name="T20" fmla="*/ 92 w 236"/>
                <a:gd name="T21" fmla="*/ 403 h 463"/>
                <a:gd name="T22" fmla="*/ 119 w 236"/>
                <a:gd name="T23" fmla="*/ 375 h 463"/>
                <a:gd name="T24" fmla="*/ 144 w 236"/>
                <a:gd name="T25" fmla="*/ 403 h 463"/>
                <a:gd name="T26" fmla="*/ 119 w 236"/>
                <a:gd name="T27" fmla="*/ 43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463">
                  <a:moveTo>
                    <a:pt x="204" y="0"/>
                  </a:moveTo>
                  <a:cubicBezTo>
                    <a:pt x="30" y="0"/>
                    <a:pt x="30" y="0"/>
                    <a:pt x="30" y="0"/>
                  </a:cubicBezTo>
                  <a:cubicBezTo>
                    <a:pt x="13" y="0"/>
                    <a:pt x="0" y="14"/>
                    <a:pt x="0" y="30"/>
                  </a:cubicBezTo>
                  <a:cubicBezTo>
                    <a:pt x="0" y="430"/>
                    <a:pt x="0" y="430"/>
                    <a:pt x="0" y="430"/>
                  </a:cubicBezTo>
                  <a:cubicBezTo>
                    <a:pt x="0" y="449"/>
                    <a:pt x="13" y="463"/>
                    <a:pt x="30" y="463"/>
                  </a:cubicBezTo>
                  <a:cubicBezTo>
                    <a:pt x="204" y="463"/>
                    <a:pt x="204" y="463"/>
                    <a:pt x="204" y="463"/>
                  </a:cubicBezTo>
                  <a:cubicBezTo>
                    <a:pt x="222" y="463"/>
                    <a:pt x="236" y="449"/>
                    <a:pt x="236" y="430"/>
                  </a:cubicBezTo>
                  <a:cubicBezTo>
                    <a:pt x="236" y="30"/>
                    <a:pt x="236" y="30"/>
                    <a:pt x="236" y="30"/>
                  </a:cubicBezTo>
                  <a:cubicBezTo>
                    <a:pt x="236" y="14"/>
                    <a:pt x="222" y="0"/>
                    <a:pt x="204" y="0"/>
                  </a:cubicBezTo>
                  <a:moveTo>
                    <a:pt x="119" y="430"/>
                  </a:moveTo>
                  <a:cubicBezTo>
                    <a:pt x="103" y="430"/>
                    <a:pt x="92" y="417"/>
                    <a:pt x="92" y="403"/>
                  </a:cubicBezTo>
                  <a:cubicBezTo>
                    <a:pt x="92" y="387"/>
                    <a:pt x="103" y="375"/>
                    <a:pt x="119" y="375"/>
                  </a:cubicBezTo>
                  <a:cubicBezTo>
                    <a:pt x="133" y="375"/>
                    <a:pt x="144" y="387"/>
                    <a:pt x="144" y="403"/>
                  </a:cubicBezTo>
                  <a:cubicBezTo>
                    <a:pt x="144" y="417"/>
                    <a:pt x="133" y="430"/>
                    <a:pt x="119" y="4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8" name="Freeform 23"/>
            <p:cNvSpPr>
              <a:spLocks noEditPoints="1"/>
            </p:cNvSpPr>
            <p:nvPr/>
          </p:nvSpPr>
          <p:spPr bwMode="auto">
            <a:xfrm>
              <a:off x="850" y="1621"/>
              <a:ext cx="764" cy="1169"/>
            </a:xfrm>
            <a:custGeom>
              <a:avLst/>
              <a:gdLst>
                <a:gd name="T0" fmla="*/ 251 w 323"/>
                <a:gd name="T1" fmla="*/ 0 h 494"/>
                <a:gd name="T2" fmla="*/ 72 w 323"/>
                <a:gd name="T3" fmla="*/ 0 h 494"/>
                <a:gd name="T4" fmla="*/ 0 w 323"/>
                <a:gd name="T5" fmla="*/ 69 h 494"/>
                <a:gd name="T6" fmla="*/ 0 w 323"/>
                <a:gd name="T7" fmla="*/ 423 h 494"/>
                <a:gd name="T8" fmla="*/ 72 w 323"/>
                <a:gd name="T9" fmla="*/ 494 h 494"/>
                <a:gd name="T10" fmla="*/ 251 w 323"/>
                <a:gd name="T11" fmla="*/ 494 h 494"/>
                <a:gd name="T12" fmla="*/ 323 w 323"/>
                <a:gd name="T13" fmla="*/ 423 h 494"/>
                <a:gd name="T14" fmla="*/ 323 w 323"/>
                <a:gd name="T15" fmla="*/ 69 h 494"/>
                <a:gd name="T16" fmla="*/ 251 w 323"/>
                <a:gd name="T17" fmla="*/ 0 h 494"/>
                <a:gd name="T18" fmla="*/ 281 w 323"/>
                <a:gd name="T19" fmla="*/ 407 h 494"/>
                <a:gd name="T20" fmla="*/ 251 w 323"/>
                <a:gd name="T21" fmla="*/ 448 h 494"/>
                <a:gd name="T22" fmla="*/ 72 w 323"/>
                <a:gd name="T23" fmla="*/ 448 h 494"/>
                <a:gd name="T24" fmla="*/ 42 w 323"/>
                <a:gd name="T25" fmla="*/ 407 h 494"/>
                <a:gd name="T26" fmla="*/ 42 w 323"/>
                <a:gd name="T27" fmla="*/ 80 h 494"/>
                <a:gd name="T28" fmla="*/ 72 w 323"/>
                <a:gd name="T29" fmla="*/ 41 h 494"/>
                <a:gd name="T30" fmla="*/ 251 w 323"/>
                <a:gd name="T31" fmla="*/ 41 h 494"/>
                <a:gd name="T32" fmla="*/ 281 w 323"/>
                <a:gd name="T33" fmla="*/ 80 h 494"/>
                <a:gd name="T34" fmla="*/ 281 w 323"/>
                <a:gd name="T35" fmla="*/ 407 h 494"/>
                <a:gd name="T36" fmla="*/ 281 w 323"/>
                <a:gd name="T37" fmla="*/ 407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94">
                  <a:moveTo>
                    <a:pt x="251" y="0"/>
                  </a:moveTo>
                  <a:cubicBezTo>
                    <a:pt x="72" y="0"/>
                    <a:pt x="72" y="0"/>
                    <a:pt x="72" y="0"/>
                  </a:cubicBezTo>
                  <a:cubicBezTo>
                    <a:pt x="33" y="0"/>
                    <a:pt x="0" y="29"/>
                    <a:pt x="0" y="69"/>
                  </a:cubicBezTo>
                  <a:cubicBezTo>
                    <a:pt x="0" y="423"/>
                    <a:pt x="0" y="423"/>
                    <a:pt x="0" y="423"/>
                  </a:cubicBezTo>
                  <a:cubicBezTo>
                    <a:pt x="0" y="462"/>
                    <a:pt x="33" y="494"/>
                    <a:pt x="72" y="494"/>
                  </a:cubicBezTo>
                  <a:cubicBezTo>
                    <a:pt x="251" y="494"/>
                    <a:pt x="251" y="494"/>
                    <a:pt x="251" y="494"/>
                  </a:cubicBezTo>
                  <a:cubicBezTo>
                    <a:pt x="291" y="494"/>
                    <a:pt x="323" y="462"/>
                    <a:pt x="323" y="423"/>
                  </a:cubicBezTo>
                  <a:cubicBezTo>
                    <a:pt x="323" y="69"/>
                    <a:pt x="323" y="69"/>
                    <a:pt x="323" y="69"/>
                  </a:cubicBezTo>
                  <a:cubicBezTo>
                    <a:pt x="323" y="29"/>
                    <a:pt x="291" y="0"/>
                    <a:pt x="251" y="0"/>
                  </a:cubicBezTo>
                  <a:moveTo>
                    <a:pt x="281" y="407"/>
                  </a:moveTo>
                  <a:cubicBezTo>
                    <a:pt x="281" y="430"/>
                    <a:pt x="268" y="448"/>
                    <a:pt x="251" y="448"/>
                  </a:cubicBezTo>
                  <a:cubicBezTo>
                    <a:pt x="72" y="448"/>
                    <a:pt x="72" y="448"/>
                    <a:pt x="72" y="448"/>
                  </a:cubicBezTo>
                  <a:cubicBezTo>
                    <a:pt x="56" y="448"/>
                    <a:pt x="42" y="430"/>
                    <a:pt x="42" y="407"/>
                  </a:cubicBezTo>
                  <a:cubicBezTo>
                    <a:pt x="42" y="80"/>
                    <a:pt x="42" y="80"/>
                    <a:pt x="42" y="80"/>
                  </a:cubicBezTo>
                  <a:cubicBezTo>
                    <a:pt x="42" y="59"/>
                    <a:pt x="56" y="41"/>
                    <a:pt x="72" y="41"/>
                  </a:cubicBezTo>
                  <a:cubicBezTo>
                    <a:pt x="251" y="41"/>
                    <a:pt x="251" y="41"/>
                    <a:pt x="251" y="41"/>
                  </a:cubicBezTo>
                  <a:cubicBezTo>
                    <a:pt x="268" y="41"/>
                    <a:pt x="281" y="59"/>
                    <a:pt x="281" y="80"/>
                  </a:cubicBezTo>
                  <a:cubicBezTo>
                    <a:pt x="281" y="407"/>
                    <a:pt x="281" y="407"/>
                    <a:pt x="281" y="407"/>
                  </a:cubicBezTo>
                  <a:cubicBezTo>
                    <a:pt x="281" y="407"/>
                    <a:pt x="281" y="407"/>
                    <a:pt x="281" y="4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9" name="Freeform 24"/>
            <p:cNvSpPr>
              <a:spLocks noEditPoints="1"/>
            </p:cNvSpPr>
            <p:nvPr/>
          </p:nvSpPr>
          <p:spPr bwMode="auto">
            <a:xfrm>
              <a:off x="4608" y="3622"/>
              <a:ext cx="1076" cy="1242"/>
            </a:xfrm>
            <a:custGeom>
              <a:avLst/>
              <a:gdLst>
                <a:gd name="T0" fmla="*/ 226 w 455"/>
                <a:gd name="T1" fmla="*/ 0 h 525"/>
                <a:gd name="T2" fmla="*/ 0 w 455"/>
                <a:gd name="T3" fmla="*/ 76 h 525"/>
                <a:gd name="T4" fmla="*/ 0 w 455"/>
                <a:gd name="T5" fmla="*/ 449 h 525"/>
                <a:gd name="T6" fmla="*/ 226 w 455"/>
                <a:gd name="T7" fmla="*/ 525 h 525"/>
                <a:gd name="T8" fmla="*/ 455 w 455"/>
                <a:gd name="T9" fmla="*/ 449 h 525"/>
                <a:gd name="T10" fmla="*/ 455 w 455"/>
                <a:gd name="T11" fmla="*/ 76 h 525"/>
                <a:gd name="T12" fmla="*/ 226 w 455"/>
                <a:gd name="T13" fmla="*/ 0 h 525"/>
                <a:gd name="T14" fmla="*/ 226 w 455"/>
                <a:gd name="T15" fmla="*/ 126 h 525"/>
                <a:gd name="T16" fmla="*/ 35 w 455"/>
                <a:gd name="T17" fmla="*/ 73 h 525"/>
                <a:gd name="T18" fmla="*/ 226 w 455"/>
                <a:gd name="T19" fmla="*/ 23 h 525"/>
                <a:gd name="T20" fmla="*/ 420 w 455"/>
                <a:gd name="T21" fmla="*/ 73 h 525"/>
                <a:gd name="T22" fmla="*/ 226 w 455"/>
                <a:gd name="T23" fmla="*/ 126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 h="525">
                  <a:moveTo>
                    <a:pt x="226" y="0"/>
                  </a:moveTo>
                  <a:cubicBezTo>
                    <a:pt x="143" y="0"/>
                    <a:pt x="0" y="16"/>
                    <a:pt x="0" y="76"/>
                  </a:cubicBezTo>
                  <a:cubicBezTo>
                    <a:pt x="0" y="449"/>
                    <a:pt x="0" y="449"/>
                    <a:pt x="0" y="449"/>
                  </a:cubicBezTo>
                  <a:cubicBezTo>
                    <a:pt x="0" y="509"/>
                    <a:pt x="143" y="525"/>
                    <a:pt x="226" y="525"/>
                  </a:cubicBezTo>
                  <a:cubicBezTo>
                    <a:pt x="312" y="525"/>
                    <a:pt x="455" y="509"/>
                    <a:pt x="455" y="449"/>
                  </a:cubicBezTo>
                  <a:cubicBezTo>
                    <a:pt x="455" y="76"/>
                    <a:pt x="455" y="76"/>
                    <a:pt x="455" y="76"/>
                  </a:cubicBezTo>
                  <a:cubicBezTo>
                    <a:pt x="455" y="16"/>
                    <a:pt x="312" y="0"/>
                    <a:pt x="226" y="0"/>
                  </a:cubicBezTo>
                  <a:moveTo>
                    <a:pt x="226" y="126"/>
                  </a:moveTo>
                  <a:cubicBezTo>
                    <a:pt x="120" y="126"/>
                    <a:pt x="35" y="103"/>
                    <a:pt x="35" y="73"/>
                  </a:cubicBezTo>
                  <a:cubicBezTo>
                    <a:pt x="35" y="46"/>
                    <a:pt x="120" y="23"/>
                    <a:pt x="226" y="23"/>
                  </a:cubicBezTo>
                  <a:cubicBezTo>
                    <a:pt x="332" y="23"/>
                    <a:pt x="420" y="46"/>
                    <a:pt x="420" y="73"/>
                  </a:cubicBezTo>
                  <a:cubicBezTo>
                    <a:pt x="420" y="103"/>
                    <a:pt x="332" y="126"/>
                    <a:pt x="226" y="12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0" name="Freeform 25"/>
            <p:cNvSpPr>
              <a:spLocks noEditPoints="1"/>
            </p:cNvSpPr>
            <p:nvPr/>
          </p:nvSpPr>
          <p:spPr bwMode="auto">
            <a:xfrm>
              <a:off x="6050" y="1517"/>
              <a:ext cx="934" cy="1273"/>
            </a:xfrm>
            <a:custGeom>
              <a:avLst/>
              <a:gdLst>
                <a:gd name="T0" fmla="*/ 337 w 395"/>
                <a:gd name="T1" fmla="*/ 0 h 538"/>
                <a:gd name="T2" fmla="*/ 58 w 395"/>
                <a:gd name="T3" fmla="*/ 0 h 538"/>
                <a:gd name="T4" fmla="*/ 0 w 395"/>
                <a:gd name="T5" fmla="*/ 57 h 538"/>
                <a:gd name="T6" fmla="*/ 0 w 395"/>
                <a:gd name="T7" fmla="*/ 481 h 538"/>
                <a:gd name="T8" fmla="*/ 58 w 395"/>
                <a:gd name="T9" fmla="*/ 538 h 538"/>
                <a:gd name="T10" fmla="*/ 337 w 395"/>
                <a:gd name="T11" fmla="*/ 538 h 538"/>
                <a:gd name="T12" fmla="*/ 395 w 395"/>
                <a:gd name="T13" fmla="*/ 481 h 538"/>
                <a:gd name="T14" fmla="*/ 395 w 395"/>
                <a:gd name="T15" fmla="*/ 57 h 538"/>
                <a:gd name="T16" fmla="*/ 337 w 395"/>
                <a:gd name="T17" fmla="*/ 0 h 538"/>
                <a:gd name="T18" fmla="*/ 363 w 395"/>
                <a:gd name="T19" fmla="*/ 421 h 538"/>
                <a:gd name="T20" fmla="*/ 337 w 395"/>
                <a:gd name="T21" fmla="*/ 444 h 538"/>
                <a:gd name="T22" fmla="*/ 58 w 395"/>
                <a:gd name="T23" fmla="*/ 444 h 538"/>
                <a:gd name="T24" fmla="*/ 35 w 395"/>
                <a:gd name="T25" fmla="*/ 421 h 538"/>
                <a:gd name="T26" fmla="*/ 35 w 395"/>
                <a:gd name="T27" fmla="*/ 57 h 538"/>
                <a:gd name="T28" fmla="*/ 58 w 395"/>
                <a:gd name="T29" fmla="*/ 32 h 538"/>
                <a:gd name="T30" fmla="*/ 337 w 395"/>
                <a:gd name="T31" fmla="*/ 32 h 538"/>
                <a:gd name="T32" fmla="*/ 363 w 395"/>
                <a:gd name="T33" fmla="*/ 57 h 538"/>
                <a:gd name="T34" fmla="*/ 363 w 395"/>
                <a:gd name="T35" fmla="*/ 421 h 538"/>
                <a:gd name="T36" fmla="*/ 363 w 395"/>
                <a:gd name="T37" fmla="*/ 42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5" h="538">
                  <a:moveTo>
                    <a:pt x="337" y="0"/>
                  </a:moveTo>
                  <a:cubicBezTo>
                    <a:pt x="58" y="0"/>
                    <a:pt x="58" y="0"/>
                    <a:pt x="58" y="0"/>
                  </a:cubicBezTo>
                  <a:cubicBezTo>
                    <a:pt x="25" y="0"/>
                    <a:pt x="0" y="25"/>
                    <a:pt x="0" y="57"/>
                  </a:cubicBezTo>
                  <a:cubicBezTo>
                    <a:pt x="0" y="481"/>
                    <a:pt x="0" y="481"/>
                    <a:pt x="0" y="481"/>
                  </a:cubicBezTo>
                  <a:cubicBezTo>
                    <a:pt x="0" y="513"/>
                    <a:pt x="25" y="538"/>
                    <a:pt x="58" y="538"/>
                  </a:cubicBezTo>
                  <a:cubicBezTo>
                    <a:pt x="337" y="538"/>
                    <a:pt x="337" y="538"/>
                    <a:pt x="337" y="538"/>
                  </a:cubicBezTo>
                  <a:cubicBezTo>
                    <a:pt x="370" y="538"/>
                    <a:pt x="395" y="513"/>
                    <a:pt x="395" y="481"/>
                  </a:cubicBezTo>
                  <a:cubicBezTo>
                    <a:pt x="395" y="57"/>
                    <a:pt x="395" y="57"/>
                    <a:pt x="395" y="57"/>
                  </a:cubicBezTo>
                  <a:cubicBezTo>
                    <a:pt x="395" y="25"/>
                    <a:pt x="370" y="0"/>
                    <a:pt x="337" y="0"/>
                  </a:cubicBezTo>
                  <a:moveTo>
                    <a:pt x="363" y="421"/>
                  </a:moveTo>
                  <a:cubicBezTo>
                    <a:pt x="363" y="432"/>
                    <a:pt x="351" y="444"/>
                    <a:pt x="337" y="444"/>
                  </a:cubicBezTo>
                  <a:cubicBezTo>
                    <a:pt x="58" y="444"/>
                    <a:pt x="58" y="444"/>
                    <a:pt x="58" y="444"/>
                  </a:cubicBezTo>
                  <a:cubicBezTo>
                    <a:pt x="44" y="444"/>
                    <a:pt x="35" y="432"/>
                    <a:pt x="35" y="421"/>
                  </a:cubicBezTo>
                  <a:cubicBezTo>
                    <a:pt x="35" y="57"/>
                    <a:pt x="35" y="57"/>
                    <a:pt x="35" y="57"/>
                  </a:cubicBezTo>
                  <a:cubicBezTo>
                    <a:pt x="35" y="43"/>
                    <a:pt x="44" y="32"/>
                    <a:pt x="58" y="32"/>
                  </a:cubicBezTo>
                  <a:cubicBezTo>
                    <a:pt x="337" y="32"/>
                    <a:pt x="337" y="32"/>
                    <a:pt x="337" y="32"/>
                  </a:cubicBezTo>
                  <a:cubicBezTo>
                    <a:pt x="351" y="32"/>
                    <a:pt x="363" y="43"/>
                    <a:pt x="363" y="57"/>
                  </a:cubicBezTo>
                  <a:cubicBezTo>
                    <a:pt x="363" y="421"/>
                    <a:pt x="363" y="421"/>
                    <a:pt x="363" y="421"/>
                  </a:cubicBezTo>
                  <a:cubicBezTo>
                    <a:pt x="363" y="421"/>
                    <a:pt x="363" y="421"/>
                    <a:pt x="363" y="4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1" name="Oval 26"/>
            <p:cNvSpPr>
              <a:spLocks noChangeArrowheads="1"/>
            </p:cNvSpPr>
            <p:nvPr/>
          </p:nvSpPr>
          <p:spPr bwMode="auto">
            <a:xfrm>
              <a:off x="6313" y="2626"/>
              <a:ext cx="78" cy="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2" name="Oval 27"/>
            <p:cNvSpPr>
              <a:spLocks noChangeArrowheads="1"/>
            </p:cNvSpPr>
            <p:nvPr/>
          </p:nvSpPr>
          <p:spPr bwMode="auto">
            <a:xfrm>
              <a:off x="6646" y="2626"/>
              <a:ext cx="76" cy="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3" name="Oval 28"/>
            <p:cNvSpPr>
              <a:spLocks noChangeArrowheads="1"/>
            </p:cNvSpPr>
            <p:nvPr/>
          </p:nvSpPr>
          <p:spPr bwMode="auto">
            <a:xfrm>
              <a:off x="6481" y="2626"/>
              <a:ext cx="78" cy="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4" name="Freeform 29"/>
            <p:cNvSpPr>
              <a:spLocks/>
            </p:cNvSpPr>
            <p:nvPr/>
          </p:nvSpPr>
          <p:spPr bwMode="auto">
            <a:xfrm>
              <a:off x="2247" y="3433"/>
              <a:ext cx="648" cy="232"/>
            </a:xfrm>
            <a:custGeom>
              <a:avLst/>
              <a:gdLst>
                <a:gd name="T0" fmla="*/ 0 w 274"/>
                <a:gd name="T1" fmla="*/ 98 h 98"/>
                <a:gd name="T2" fmla="*/ 33 w 274"/>
                <a:gd name="T3" fmla="*/ 89 h 98"/>
                <a:gd name="T4" fmla="*/ 251 w 274"/>
                <a:gd name="T5" fmla="*/ 89 h 98"/>
                <a:gd name="T6" fmla="*/ 274 w 274"/>
                <a:gd name="T7" fmla="*/ 94 h 98"/>
                <a:gd name="T8" fmla="*/ 244 w 274"/>
                <a:gd name="T9" fmla="*/ 34 h 98"/>
                <a:gd name="T10" fmla="*/ 188 w 274"/>
                <a:gd name="T11" fmla="*/ 0 h 98"/>
                <a:gd name="T12" fmla="*/ 91 w 274"/>
                <a:gd name="T13" fmla="*/ 0 h 98"/>
                <a:gd name="T14" fmla="*/ 35 w 274"/>
                <a:gd name="T15" fmla="*/ 34 h 98"/>
                <a:gd name="T16" fmla="*/ 0 w 274"/>
                <a:gd name="T17" fmla="*/ 98 h 98"/>
                <a:gd name="T18" fmla="*/ 0 w 274"/>
                <a:gd name="T19"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98">
                  <a:moveTo>
                    <a:pt x="0" y="98"/>
                  </a:moveTo>
                  <a:cubicBezTo>
                    <a:pt x="10" y="91"/>
                    <a:pt x="21" y="89"/>
                    <a:pt x="33" y="89"/>
                  </a:cubicBezTo>
                  <a:cubicBezTo>
                    <a:pt x="251" y="89"/>
                    <a:pt x="251" y="89"/>
                    <a:pt x="251" y="89"/>
                  </a:cubicBezTo>
                  <a:cubicBezTo>
                    <a:pt x="258" y="89"/>
                    <a:pt x="267" y="91"/>
                    <a:pt x="274" y="94"/>
                  </a:cubicBezTo>
                  <a:cubicBezTo>
                    <a:pt x="244" y="34"/>
                    <a:pt x="244" y="34"/>
                    <a:pt x="244" y="34"/>
                  </a:cubicBezTo>
                  <a:cubicBezTo>
                    <a:pt x="235" y="16"/>
                    <a:pt x="209" y="0"/>
                    <a:pt x="188" y="0"/>
                  </a:cubicBezTo>
                  <a:cubicBezTo>
                    <a:pt x="91" y="0"/>
                    <a:pt x="91" y="0"/>
                    <a:pt x="91" y="0"/>
                  </a:cubicBezTo>
                  <a:cubicBezTo>
                    <a:pt x="70" y="0"/>
                    <a:pt x="44" y="16"/>
                    <a:pt x="35" y="34"/>
                  </a:cubicBezTo>
                  <a:cubicBezTo>
                    <a:pt x="0" y="98"/>
                    <a:pt x="0" y="98"/>
                    <a:pt x="0" y="98"/>
                  </a:cubicBezTo>
                  <a:cubicBezTo>
                    <a:pt x="0" y="98"/>
                    <a:pt x="0" y="98"/>
                    <a:pt x="0"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 name="Freeform 30"/>
            <p:cNvSpPr>
              <a:spLocks noEditPoints="1"/>
            </p:cNvSpPr>
            <p:nvPr/>
          </p:nvSpPr>
          <p:spPr bwMode="auto">
            <a:xfrm>
              <a:off x="2233" y="3688"/>
              <a:ext cx="693" cy="1176"/>
            </a:xfrm>
            <a:custGeom>
              <a:avLst/>
              <a:gdLst>
                <a:gd name="T0" fmla="*/ 275 w 293"/>
                <a:gd name="T1" fmla="*/ 5 h 497"/>
                <a:gd name="T2" fmla="*/ 256 w 293"/>
                <a:gd name="T3" fmla="*/ 0 h 497"/>
                <a:gd name="T4" fmla="*/ 39 w 293"/>
                <a:gd name="T5" fmla="*/ 0 h 497"/>
                <a:gd name="T6" fmla="*/ 20 w 293"/>
                <a:gd name="T7" fmla="*/ 5 h 497"/>
                <a:gd name="T8" fmla="*/ 0 w 293"/>
                <a:gd name="T9" fmla="*/ 39 h 497"/>
                <a:gd name="T10" fmla="*/ 0 w 293"/>
                <a:gd name="T11" fmla="*/ 458 h 497"/>
                <a:gd name="T12" fmla="*/ 39 w 293"/>
                <a:gd name="T13" fmla="*/ 497 h 497"/>
                <a:gd name="T14" fmla="*/ 256 w 293"/>
                <a:gd name="T15" fmla="*/ 497 h 497"/>
                <a:gd name="T16" fmla="*/ 293 w 293"/>
                <a:gd name="T17" fmla="*/ 458 h 497"/>
                <a:gd name="T18" fmla="*/ 293 w 293"/>
                <a:gd name="T19" fmla="*/ 39 h 497"/>
                <a:gd name="T20" fmla="*/ 275 w 293"/>
                <a:gd name="T21" fmla="*/ 5 h 497"/>
                <a:gd name="T22" fmla="*/ 243 w 293"/>
                <a:gd name="T23" fmla="*/ 414 h 497"/>
                <a:gd name="T24" fmla="*/ 67 w 293"/>
                <a:gd name="T25" fmla="*/ 414 h 497"/>
                <a:gd name="T26" fmla="*/ 51 w 293"/>
                <a:gd name="T27" fmla="*/ 398 h 497"/>
                <a:gd name="T28" fmla="*/ 67 w 293"/>
                <a:gd name="T29" fmla="*/ 382 h 497"/>
                <a:gd name="T30" fmla="*/ 243 w 293"/>
                <a:gd name="T31" fmla="*/ 382 h 497"/>
                <a:gd name="T32" fmla="*/ 256 w 293"/>
                <a:gd name="T33" fmla="*/ 398 h 497"/>
                <a:gd name="T34" fmla="*/ 243 w 293"/>
                <a:gd name="T35" fmla="*/ 414 h 497"/>
                <a:gd name="T36" fmla="*/ 243 w 293"/>
                <a:gd name="T37" fmla="*/ 343 h 497"/>
                <a:gd name="T38" fmla="*/ 67 w 293"/>
                <a:gd name="T39" fmla="*/ 343 h 497"/>
                <a:gd name="T40" fmla="*/ 51 w 293"/>
                <a:gd name="T41" fmla="*/ 329 h 497"/>
                <a:gd name="T42" fmla="*/ 67 w 293"/>
                <a:gd name="T43" fmla="*/ 313 h 497"/>
                <a:gd name="T44" fmla="*/ 243 w 293"/>
                <a:gd name="T45" fmla="*/ 313 h 497"/>
                <a:gd name="T46" fmla="*/ 256 w 293"/>
                <a:gd name="T47" fmla="*/ 329 h 497"/>
                <a:gd name="T48" fmla="*/ 243 w 293"/>
                <a:gd name="T49" fmla="*/ 343 h 497"/>
                <a:gd name="T50" fmla="*/ 243 w 293"/>
                <a:gd name="T51" fmla="*/ 274 h 497"/>
                <a:gd name="T52" fmla="*/ 67 w 293"/>
                <a:gd name="T53" fmla="*/ 274 h 497"/>
                <a:gd name="T54" fmla="*/ 51 w 293"/>
                <a:gd name="T55" fmla="*/ 258 h 497"/>
                <a:gd name="T56" fmla="*/ 67 w 293"/>
                <a:gd name="T57" fmla="*/ 244 h 497"/>
                <a:gd name="T58" fmla="*/ 243 w 293"/>
                <a:gd name="T59" fmla="*/ 244 h 497"/>
                <a:gd name="T60" fmla="*/ 256 w 293"/>
                <a:gd name="T61" fmla="*/ 258 h 497"/>
                <a:gd name="T62" fmla="*/ 243 w 293"/>
                <a:gd name="T63" fmla="*/ 274 h 497"/>
                <a:gd name="T64" fmla="*/ 236 w 293"/>
                <a:gd name="T65" fmla="*/ 92 h 497"/>
                <a:gd name="T66" fmla="*/ 215 w 293"/>
                <a:gd name="T67" fmla="*/ 72 h 497"/>
                <a:gd name="T68" fmla="*/ 236 w 293"/>
                <a:gd name="T69" fmla="*/ 51 h 497"/>
                <a:gd name="T70" fmla="*/ 256 w 293"/>
                <a:gd name="T71" fmla="*/ 72 h 497"/>
                <a:gd name="T72" fmla="*/ 236 w 293"/>
                <a:gd name="T73" fmla="*/ 92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3" h="497">
                  <a:moveTo>
                    <a:pt x="275" y="5"/>
                  </a:moveTo>
                  <a:cubicBezTo>
                    <a:pt x="268" y="3"/>
                    <a:pt x="263" y="0"/>
                    <a:pt x="256" y="0"/>
                  </a:cubicBezTo>
                  <a:cubicBezTo>
                    <a:pt x="39" y="0"/>
                    <a:pt x="39" y="0"/>
                    <a:pt x="39" y="0"/>
                  </a:cubicBezTo>
                  <a:cubicBezTo>
                    <a:pt x="32" y="0"/>
                    <a:pt x="25" y="3"/>
                    <a:pt x="20" y="5"/>
                  </a:cubicBezTo>
                  <a:cubicBezTo>
                    <a:pt x="9" y="12"/>
                    <a:pt x="0" y="23"/>
                    <a:pt x="0" y="39"/>
                  </a:cubicBezTo>
                  <a:cubicBezTo>
                    <a:pt x="0" y="458"/>
                    <a:pt x="0" y="458"/>
                    <a:pt x="0" y="458"/>
                  </a:cubicBezTo>
                  <a:cubicBezTo>
                    <a:pt x="0" y="478"/>
                    <a:pt x="18" y="497"/>
                    <a:pt x="39" y="497"/>
                  </a:cubicBezTo>
                  <a:cubicBezTo>
                    <a:pt x="256" y="497"/>
                    <a:pt x="256" y="497"/>
                    <a:pt x="256" y="497"/>
                  </a:cubicBezTo>
                  <a:cubicBezTo>
                    <a:pt x="277" y="497"/>
                    <a:pt x="293" y="478"/>
                    <a:pt x="293" y="458"/>
                  </a:cubicBezTo>
                  <a:cubicBezTo>
                    <a:pt x="293" y="39"/>
                    <a:pt x="293" y="39"/>
                    <a:pt x="293" y="39"/>
                  </a:cubicBezTo>
                  <a:cubicBezTo>
                    <a:pt x="293" y="23"/>
                    <a:pt x="287" y="12"/>
                    <a:pt x="275" y="5"/>
                  </a:cubicBezTo>
                  <a:moveTo>
                    <a:pt x="243" y="414"/>
                  </a:moveTo>
                  <a:cubicBezTo>
                    <a:pt x="67" y="414"/>
                    <a:pt x="67" y="414"/>
                    <a:pt x="67" y="414"/>
                  </a:cubicBezTo>
                  <a:cubicBezTo>
                    <a:pt x="57" y="414"/>
                    <a:pt x="51" y="407"/>
                    <a:pt x="51" y="398"/>
                  </a:cubicBezTo>
                  <a:cubicBezTo>
                    <a:pt x="51" y="389"/>
                    <a:pt x="57" y="382"/>
                    <a:pt x="67" y="382"/>
                  </a:cubicBezTo>
                  <a:cubicBezTo>
                    <a:pt x="243" y="382"/>
                    <a:pt x="243" y="382"/>
                    <a:pt x="243" y="382"/>
                  </a:cubicBezTo>
                  <a:cubicBezTo>
                    <a:pt x="249" y="382"/>
                    <a:pt x="256" y="389"/>
                    <a:pt x="256" y="398"/>
                  </a:cubicBezTo>
                  <a:cubicBezTo>
                    <a:pt x="256" y="407"/>
                    <a:pt x="249" y="414"/>
                    <a:pt x="243" y="414"/>
                  </a:cubicBezTo>
                  <a:moveTo>
                    <a:pt x="243" y="343"/>
                  </a:moveTo>
                  <a:cubicBezTo>
                    <a:pt x="67" y="343"/>
                    <a:pt x="67" y="343"/>
                    <a:pt x="67" y="343"/>
                  </a:cubicBezTo>
                  <a:cubicBezTo>
                    <a:pt x="57" y="343"/>
                    <a:pt x="51" y="336"/>
                    <a:pt x="51" y="329"/>
                  </a:cubicBezTo>
                  <a:cubicBezTo>
                    <a:pt x="51" y="320"/>
                    <a:pt x="57" y="313"/>
                    <a:pt x="67" y="313"/>
                  </a:cubicBezTo>
                  <a:cubicBezTo>
                    <a:pt x="243" y="313"/>
                    <a:pt x="243" y="313"/>
                    <a:pt x="243" y="313"/>
                  </a:cubicBezTo>
                  <a:cubicBezTo>
                    <a:pt x="249" y="313"/>
                    <a:pt x="256" y="320"/>
                    <a:pt x="256" y="329"/>
                  </a:cubicBezTo>
                  <a:cubicBezTo>
                    <a:pt x="256" y="336"/>
                    <a:pt x="249" y="343"/>
                    <a:pt x="243" y="343"/>
                  </a:cubicBezTo>
                  <a:moveTo>
                    <a:pt x="243" y="274"/>
                  </a:moveTo>
                  <a:cubicBezTo>
                    <a:pt x="67" y="274"/>
                    <a:pt x="67" y="274"/>
                    <a:pt x="67" y="274"/>
                  </a:cubicBezTo>
                  <a:cubicBezTo>
                    <a:pt x="57" y="274"/>
                    <a:pt x="51" y="267"/>
                    <a:pt x="51" y="258"/>
                  </a:cubicBezTo>
                  <a:cubicBezTo>
                    <a:pt x="51" y="251"/>
                    <a:pt x="57" y="244"/>
                    <a:pt x="67" y="244"/>
                  </a:cubicBezTo>
                  <a:cubicBezTo>
                    <a:pt x="243" y="244"/>
                    <a:pt x="243" y="244"/>
                    <a:pt x="243" y="244"/>
                  </a:cubicBezTo>
                  <a:cubicBezTo>
                    <a:pt x="249" y="244"/>
                    <a:pt x="256" y="251"/>
                    <a:pt x="256" y="258"/>
                  </a:cubicBezTo>
                  <a:cubicBezTo>
                    <a:pt x="256" y="267"/>
                    <a:pt x="249" y="274"/>
                    <a:pt x="243" y="274"/>
                  </a:cubicBezTo>
                  <a:moveTo>
                    <a:pt x="236" y="92"/>
                  </a:moveTo>
                  <a:cubicBezTo>
                    <a:pt x="224" y="92"/>
                    <a:pt x="215" y="83"/>
                    <a:pt x="215" y="72"/>
                  </a:cubicBezTo>
                  <a:cubicBezTo>
                    <a:pt x="215" y="60"/>
                    <a:pt x="224" y="51"/>
                    <a:pt x="236" y="51"/>
                  </a:cubicBezTo>
                  <a:cubicBezTo>
                    <a:pt x="247" y="51"/>
                    <a:pt x="256" y="60"/>
                    <a:pt x="256" y="72"/>
                  </a:cubicBezTo>
                  <a:cubicBezTo>
                    <a:pt x="256" y="83"/>
                    <a:pt x="247" y="92"/>
                    <a:pt x="236" y="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6765684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additive="base">
                                        <p:cTn id="10" dur="700" fill="hold"/>
                                        <p:tgtEl>
                                          <p:spTgt spid="62"/>
                                        </p:tgtEl>
                                        <p:attrNameLst>
                                          <p:attrName>ppt_x</p:attrName>
                                        </p:attrNameLst>
                                      </p:cBhvr>
                                      <p:tavLst>
                                        <p:tav tm="0">
                                          <p:val>
                                            <p:strVal val="0-#ppt_w/2"/>
                                          </p:val>
                                        </p:tav>
                                        <p:tav tm="100000">
                                          <p:val>
                                            <p:strVal val="#ppt_x"/>
                                          </p:val>
                                        </p:tav>
                                      </p:tavLst>
                                    </p:anim>
                                    <p:anim calcmode="lin" valueType="num">
                                      <p:cBhvr additive="base">
                                        <p:cTn id="11" dur="7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fade">
                                      <p:cBhvr>
                                        <p:cTn id="16" dur="500"/>
                                        <p:tgtEl>
                                          <p:spTgt spid="85"/>
                                        </p:tgtEl>
                                      </p:cBhvr>
                                    </p:animEffect>
                                  </p:childTnLst>
                                </p:cTn>
                              </p:par>
                              <p:par>
                                <p:cTn id="17" presetID="2" presetClass="entr" presetSubtype="8" decel="10000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700" fill="hold"/>
                                        <p:tgtEl>
                                          <p:spTgt spid="63"/>
                                        </p:tgtEl>
                                        <p:attrNameLst>
                                          <p:attrName>ppt_x</p:attrName>
                                        </p:attrNameLst>
                                      </p:cBhvr>
                                      <p:tavLst>
                                        <p:tav tm="0">
                                          <p:val>
                                            <p:strVal val="0-#ppt_w/2"/>
                                          </p:val>
                                        </p:tav>
                                        <p:tav tm="100000">
                                          <p:val>
                                            <p:strVal val="#ppt_x"/>
                                          </p:val>
                                        </p:tav>
                                      </p:tavLst>
                                    </p:anim>
                                    <p:anim calcmode="lin" valueType="num">
                                      <p:cBhvr additive="base">
                                        <p:cTn id="20" dur="700" fill="hold"/>
                                        <p:tgtEl>
                                          <p:spTgt spid="6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500"/>
                                        <p:tgtEl>
                                          <p:spTgt spid="86"/>
                                        </p:tgtEl>
                                      </p:cBhvr>
                                    </p:animEffect>
                                  </p:childTnLst>
                                </p:cTn>
                              </p:par>
                              <p:par>
                                <p:cTn id="26" presetID="2" presetClass="entr" presetSubtype="8" decel="100000" fill="hold" grpId="0" nodeType="withEffect">
                                  <p:stCondLst>
                                    <p:cond delay="0"/>
                                  </p:stCondLst>
                                  <p:childTnLst>
                                    <p:set>
                                      <p:cBhvr>
                                        <p:cTn id="27" dur="1" fill="hold">
                                          <p:stCondLst>
                                            <p:cond delay="0"/>
                                          </p:stCondLst>
                                        </p:cTn>
                                        <p:tgtEl>
                                          <p:spTgt spid="64"/>
                                        </p:tgtEl>
                                        <p:attrNameLst>
                                          <p:attrName>style.visibility</p:attrName>
                                        </p:attrNameLst>
                                      </p:cBhvr>
                                      <p:to>
                                        <p:strVal val="visible"/>
                                      </p:to>
                                    </p:set>
                                    <p:anim calcmode="lin" valueType="num">
                                      <p:cBhvr additive="base">
                                        <p:cTn id="28" dur="700" fill="hold"/>
                                        <p:tgtEl>
                                          <p:spTgt spid="64"/>
                                        </p:tgtEl>
                                        <p:attrNameLst>
                                          <p:attrName>ppt_x</p:attrName>
                                        </p:attrNameLst>
                                      </p:cBhvr>
                                      <p:tavLst>
                                        <p:tav tm="0">
                                          <p:val>
                                            <p:strVal val="0-#ppt_w/2"/>
                                          </p:val>
                                        </p:tav>
                                        <p:tav tm="100000">
                                          <p:val>
                                            <p:strVal val="#ppt_x"/>
                                          </p:val>
                                        </p:tav>
                                      </p:tavLst>
                                    </p:anim>
                                    <p:anim calcmode="lin" valueType="num">
                                      <p:cBhvr additive="base">
                                        <p:cTn id="29" dur="7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fade">
                                      <p:cBhvr>
                                        <p:cTn id="34" dur="500"/>
                                        <p:tgtEl>
                                          <p:spTgt spid="89"/>
                                        </p:tgtEl>
                                      </p:cBhvr>
                                    </p:animEffect>
                                  </p:childTnLst>
                                </p:cTn>
                              </p:par>
                              <p:par>
                                <p:cTn id="35" presetID="2" presetClass="entr" presetSubtype="8" decel="10000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700" fill="hold"/>
                                        <p:tgtEl>
                                          <p:spTgt spid="65"/>
                                        </p:tgtEl>
                                        <p:attrNameLst>
                                          <p:attrName>ppt_x</p:attrName>
                                        </p:attrNameLst>
                                      </p:cBhvr>
                                      <p:tavLst>
                                        <p:tav tm="0">
                                          <p:val>
                                            <p:strVal val="0-#ppt_w/2"/>
                                          </p:val>
                                        </p:tav>
                                        <p:tav tm="100000">
                                          <p:val>
                                            <p:strVal val="#ppt_x"/>
                                          </p:val>
                                        </p:tav>
                                      </p:tavLst>
                                    </p:anim>
                                    <p:anim calcmode="lin" valueType="num">
                                      <p:cBhvr additive="base">
                                        <p:cTn id="38" dur="7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fade">
                                      <p:cBhvr>
                                        <p:cTn id="43" dur="500"/>
                                        <p:tgtEl>
                                          <p:spTgt spid="88"/>
                                        </p:tgtEl>
                                      </p:cBhvr>
                                    </p:animEffect>
                                  </p:childTnLst>
                                </p:cTn>
                              </p:par>
                              <p:par>
                                <p:cTn id="44" presetID="2" presetClass="entr" presetSubtype="8" decel="100000" fill="hold" grpId="0" nodeType="withEffect">
                                  <p:stCondLst>
                                    <p:cond delay="0"/>
                                  </p:stCondLst>
                                  <p:childTnLst>
                                    <p:set>
                                      <p:cBhvr>
                                        <p:cTn id="45" dur="1" fill="hold">
                                          <p:stCondLst>
                                            <p:cond delay="0"/>
                                          </p:stCondLst>
                                        </p:cTn>
                                        <p:tgtEl>
                                          <p:spTgt spid="61"/>
                                        </p:tgtEl>
                                        <p:attrNameLst>
                                          <p:attrName>style.visibility</p:attrName>
                                        </p:attrNameLst>
                                      </p:cBhvr>
                                      <p:to>
                                        <p:strVal val="visible"/>
                                      </p:to>
                                    </p:set>
                                    <p:anim calcmode="lin" valueType="num">
                                      <p:cBhvr additive="base">
                                        <p:cTn id="46" dur="700" fill="hold"/>
                                        <p:tgtEl>
                                          <p:spTgt spid="61"/>
                                        </p:tgtEl>
                                        <p:attrNameLst>
                                          <p:attrName>ppt_x</p:attrName>
                                        </p:attrNameLst>
                                      </p:cBhvr>
                                      <p:tavLst>
                                        <p:tav tm="0">
                                          <p:val>
                                            <p:strVal val="0-#ppt_w/2"/>
                                          </p:val>
                                        </p:tav>
                                        <p:tav tm="100000">
                                          <p:val>
                                            <p:strVal val="#ppt_x"/>
                                          </p:val>
                                        </p:tav>
                                      </p:tavLst>
                                    </p:anim>
                                    <p:anim calcmode="lin" valueType="num">
                                      <p:cBhvr additive="base">
                                        <p:cTn id="47" dur="7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85" grpId="0" animBg="1"/>
      <p:bldP spid="86" grpId="0" animBg="1"/>
      <p:bldP spid="8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 – Current state of Web and Services</a:t>
            </a:r>
            <a:endParaRPr lang="en-US" dirty="0"/>
          </a:p>
        </p:txBody>
      </p:sp>
      <p:sp>
        <p:nvSpPr>
          <p:cNvPr id="20" name="3 arrow"/>
          <p:cNvSpPr/>
          <p:nvPr/>
        </p:nvSpPr>
        <p:spPr bwMode="auto">
          <a:xfrm>
            <a:off x="2118244" y="1777076"/>
            <a:ext cx="3132799" cy="1072426"/>
          </a:xfrm>
          <a:prstGeom prst="homePlate">
            <a:avLst/>
          </a:prstGeom>
          <a:solidFill>
            <a:srgbClr val="68217A"/>
          </a:solidFill>
          <a:ln w="25400" cap="flat" cmpd="sng" algn="ctr">
            <a:noFill/>
            <a:prstDash val="solid"/>
            <a:headEnd type="none" w="med" len="med"/>
            <a:tailEnd type="none" w="med" len="med"/>
          </a:ln>
          <a:effectLst/>
        </p:spPr>
        <p:txBody>
          <a:bodyPr vert="horz" wrap="square" lIns="548640" tIns="45696" rIns="91386" bIns="73109" numCol="1" rtlCol="0" anchor="ctr" anchorCtr="0" compatLnSpc="1">
            <a:prstTxWarp prst="textNoShape">
              <a:avLst/>
            </a:prstTxWarp>
          </a:bodyPr>
          <a:lstStyle/>
          <a:p>
            <a:pPr defTabSz="913862"/>
            <a:r>
              <a:rPr lang="en-US" sz="2400" kern="0" dirty="0" smtClean="0">
                <a:gradFill>
                  <a:gsLst>
                    <a:gs pos="9583">
                      <a:srgbClr val="FFFFFF"/>
                    </a:gs>
                    <a:gs pos="24000">
                      <a:srgbClr val="FFFFFF"/>
                    </a:gs>
                  </a:gsLst>
                  <a:lin ang="5400000" scaled="0"/>
                </a:gradFill>
              </a:rPr>
              <a:t>Standards</a:t>
            </a:r>
          </a:p>
          <a:p>
            <a:pPr defTabSz="913862"/>
            <a:r>
              <a:rPr lang="en-US" sz="2400" kern="0" dirty="0" smtClean="0">
                <a:gradFill>
                  <a:gsLst>
                    <a:gs pos="9583">
                      <a:srgbClr val="FFFFFF"/>
                    </a:gs>
                    <a:gs pos="24000">
                      <a:srgbClr val="FFFFFF"/>
                    </a:gs>
                  </a:gsLst>
                  <a:lin ang="5400000" scaled="0"/>
                </a:gradFill>
              </a:rPr>
              <a:t>based</a:t>
            </a:r>
            <a:endParaRPr lang="en-US" sz="2400" kern="0" dirty="0">
              <a:gradFill>
                <a:gsLst>
                  <a:gs pos="9583">
                    <a:srgbClr val="FFFFFF"/>
                  </a:gs>
                  <a:gs pos="24000">
                    <a:srgbClr val="FFFFFF"/>
                  </a:gs>
                </a:gsLst>
                <a:lin ang="5400000" scaled="0"/>
              </a:gradFill>
            </a:endParaRPr>
          </a:p>
        </p:txBody>
      </p:sp>
      <p:sp>
        <p:nvSpPr>
          <p:cNvPr id="21" name="Oval 20"/>
          <p:cNvSpPr/>
          <p:nvPr/>
        </p:nvSpPr>
        <p:spPr bwMode="auto">
          <a:xfrm>
            <a:off x="809031" y="1527639"/>
            <a:ext cx="1554956" cy="1554956"/>
          </a:xfrm>
          <a:prstGeom prst="ellipse">
            <a:avLst/>
          </a:prstGeom>
          <a:solidFill>
            <a:schemeClr val="bg1"/>
          </a:solidFill>
          <a:ln w="76200">
            <a:solidFill>
              <a:srgbClr val="68217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Chevron 21"/>
          <p:cNvSpPr/>
          <p:nvPr/>
        </p:nvSpPr>
        <p:spPr bwMode="auto">
          <a:xfrm>
            <a:off x="4851548" y="1777076"/>
            <a:ext cx="6702641" cy="1072426"/>
          </a:xfrm>
          <a:prstGeom prst="chevron">
            <a:avLst>
              <a:gd name="adj" fmla="val 52773"/>
            </a:avLst>
          </a:prstGeom>
          <a:solidFill>
            <a:schemeClr val="bg1">
              <a:lumMod val="85000"/>
            </a:schemeClr>
          </a:solidFill>
          <a:ln w="25400" cap="flat" cmpd="sng" algn="ctr">
            <a:noFill/>
            <a:prstDash val="solid"/>
            <a:headEnd type="none" w="med" len="med"/>
            <a:tailEnd type="none" w="med" len="med"/>
          </a:ln>
          <a:effectLst/>
        </p:spPr>
        <p:txBody>
          <a:bodyPr vert="horz" wrap="square" lIns="91386" tIns="45696" rIns="91386" bIns="73109" numCol="1" rtlCol="0" anchor="ctr" anchorCtr="0" compatLnSpc="1">
            <a:prstTxWarp prst="textNoShape">
              <a:avLst/>
            </a:prstTxWarp>
          </a:bodyPr>
          <a:lstStyle/>
          <a:p>
            <a:pPr marL="116575" lvl="1" defTabSz="699419">
              <a:lnSpc>
                <a:spcPct val="90000"/>
              </a:lnSpc>
              <a:spcBef>
                <a:spcPts val="459"/>
              </a:spcBef>
              <a:buSzPct val="90000"/>
              <a:tabLst>
                <a:tab pos="233149" algn="l"/>
                <a:tab pos="480871" algn="l"/>
              </a:tabLst>
              <a:defRPr/>
            </a:pPr>
            <a:r>
              <a:rPr lang="en-US" i="1" kern="0" spc="-23" dirty="0" smtClean="0">
                <a:solidFill>
                  <a:srgbClr val="000000">
                    <a:lumMod val="75000"/>
                    <a:lumOff val="25000"/>
                  </a:srgbClr>
                </a:solidFill>
              </a:rPr>
              <a:t>Productivity of Visual Studio + Flexibility of Web</a:t>
            </a:r>
          </a:p>
          <a:p>
            <a:pPr marL="116575" lvl="1" defTabSz="699419">
              <a:lnSpc>
                <a:spcPct val="90000"/>
              </a:lnSpc>
              <a:spcBef>
                <a:spcPts val="459"/>
              </a:spcBef>
              <a:buSzPct val="90000"/>
              <a:tabLst>
                <a:tab pos="233149" algn="l"/>
                <a:tab pos="480871" algn="l"/>
              </a:tabLst>
              <a:defRPr/>
            </a:pPr>
            <a:r>
              <a:rPr lang="en-US" sz="1500" kern="0" spc="-23" dirty="0" smtClean="0">
                <a:solidFill>
                  <a:srgbClr val="000000">
                    <a:lumMod val="75000"/>
                    <a:lumOff val="25000"/>
                  </a:srgbClr>
                </a:solidFill>
                <a:latin typeface="Segoe UI Light"/>
              </a:rPr>
              <a:t>Interactive HTML / CSS tools for web apps that look and behave the same across any browser</a:t>
            </a:r>
          </a:p>
        </p:txBody>
      </p:sp>
      <p:sp>
        <p:nvSpPr>
          <p:cNvPr id="23" name="Freeform 6"/>
          <p:cNvSpPr>
            <a:spLocks noEditPoints="1"/>
          </p:cNvSpPr>
          <p:nvPr/>
        </p:nvSpPr>
        <p:spPr bwMode="auto">
          <a:xfrm>
            <a:off x="1197604" y="1884072"/>
            <a:ext cx="777810" cy="882729"/>
          </a:xfrm>
          <a:custGeom>
            <a:avLst/>
            <a:gdLst>
              <a:gd name="T0" fmla="*/ 0 w 14953"/>
              <a:gd name="T1" fmla="*/ 0 h 16970"/>
              <a:gd name="T2" fmla="*/ 1361 w 14953"/>
              <a:gd name="T3" fmla="*/ 15274 h 16970"/>
              <a:gd name="T4" fmla="*/ 7472 w 14953"/>
              <a:gd name="T5" fmla="*/ 16970 h 16970"/>
              <a:gd name="T6" fmla="*/ 13590 w 14953"/>
              <a:gd name="T7" fmla="*/ 15274 h 16970"/>
              <a:gd name="T8" fmla="*/ 14953 w 14953"/>
              <a:gd name="T9" fmla="*/ 0 h 16970"/>
              <a:gd name="T10" fmla="*/ 0 w 14953"/>
              <a:gd name="T11" fmla="*/ 0 h 16970"/>
              <a:gd name="T12" fmla="*/ 12000 w 14953"/>
              <a:gd name="T13" fmla="*/ 4996 h 16970"/>
              <a:gd name="T14" fmla="*/ 11996 w 14953"/>
              <a:gd name="T15" fmla="*/ 4996 h 16970"/>
              <a:gd name="T16" fmla="*/ 4831 w 14953"/>
              <a:gd name="T17" fmla="*/ 4996 h 16970"/>
              <a:gd name="T18" fmla="*/ 5004 w 14953"/>
              <a:gd name="T19" fmla="*/ 6914 h 16970"/>
              <a:gd name="T20" fmla="*/ 11830 w 14953"/>
              <a:gd name="T21" fmla="*/ 6914 h 16970"/>
              <a:gd name="T22" fmla="*/ 11315 w 14953"/>
              <a:gd name="T23" fmla="*/ 12664 h 16970"/>
              <a:gd name="T24" fmla="*/ 7474 w 14953"/>
              <a:gd name="T25" fmla="*/ 13729 h 16970"/>
              <a:gd name="T26" fmla="*/ 3636 w 14953"/>
              <a:gd name="T27" fmla="*/ 12664 h 16970"/>
              <a:gd name="T28" fmla="*/ 3369 w 14953"/>
              <a:gd name="T29" fmla="*/ 9657 h 16970"/>
              <a:gd name="T30" fmla="*/ 5249 w 14953"/>
              <a:gd name="T31" fmla="*/ 9657 h 16970"/>
              <a:gd name="T32" fmla="*/ 5389 w 14953"/>
              <a:gd name="T33" fmla="*/ 11218 h 16970"/>
              <a:gd name="T34" fmla="*/ 7474 w 14953"/>
              <a:gd name="T35" fmla="*/ 11780 h 16970"/>
              <a:gd name="T36" fmla="*/ 9565 w 14953"/>
              <a:gd name="T37" fmla="*/ 11216 h 16970"/>
              <a:gd name="T38" fmla="*/ 9782 w 14953"/>
              <a:gd name="T39" fmla="*/ 8787 h 16970"/>
              <a:gd name="T40" fmla="*/ 3291 w 14953"/>
              <a:gd name="T41" fmla="*/ 8787 h 16970"/>
              <a:gd name="T42" fmla="*/ 2786 w 14953"/>
              <a:gd name="T43" fmla="*/ 3123 h 16970"/>
              <a:gd name="T44" fmla="*/ 12168 w 14953"/>
              <a:gd name="T45" fmla="*/ 3123 h 16970"/>
              <a:gd name="T46" fmla="*/ 12000 w 14953"/>
              <a:gd name="T47" fmla="*/ 4996 h 16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953" h="16970">
                <a:moveTo>
                  <a:pt x="0" y="0"/>
                </a:moveTo>
                <a:lnTo>
                  <a:pt x="1361" y="15274"/>
                </a:lnTo>
                <a:lnTo>
                  <a:pt x="7472" y="16970"/>
                </a:lnTo>
                <a:lnTo>
                  <a:pt x="13590" y="15274"/>
                </a:lnTo>
                <a:lnTo>
                  <a:pt x="14953" y="0"/>
                </a:lnTo>
                <a:lnTo>
                  <a:pt x="0" y="0"/>
                </a:lnTo>
                <a:close/>
                <a:moveTo>
                  <a:pt x="12000" y="4996"/>
                </a:moveTo>
                <a:lnTo>
                  <a:pt x="11996" y="4996"/>
                </a:lnTo>
                <a:lnTo>
                  <a:pt x="4831" y="4996"/>
                </a:lnTo>
                <a:lnTo>
                  <a:pt x="5004" y="6914"/>
                </a:lnTo>
                <a:lnTo>
                  <a:pt x="11830" y="6914"/>
                </a:lnTo>
                <a:lnTo>
                  <a:pt x="11315" y="12664"/>
                </a:lnTo>
                <a:lnTo>
                  <a:pt x="7474" y="13729"/>
                </a:lnTo>
                <a:lnTo>
                  <a:pt x="3636" y="12664"/>
                </a:lnTo>
                <a:lnTo>
                  <a:pt x="3369" y="9657"/>
                </a:lnTo>
                <a:lnTo>
                  <a:pt x="5249" y="9657"/>
                </a:lnTo>
                <a:lnTo>
                  <a:pt x="5389" y="11218"/>
                </a:lnTo>
                <a:lnTo>
                  <a:pt x="7474" y="11780"/>
                </a:lnTo>
                <a:lnTo>
                  <a:pt x="9565" y="11216"/>
                </a:lnTo>
                <a:lnTo>
                  <a:pt x="9782" y="8787"/>
                </a:lnTo>
                <a:lnTo>
                  <a:pt x="3291" y="8787"/>
                </a:lnTo>
                <a:lnTo>
                  <a:pt x="2786" y="3123"/>
                </a:lnTo>
                <a:lnTo>
                  <a:pt x="12168" y="3123"/>
                </a:lnTo>
                <a:lnTo>
                  <a:pt x="12000" y="4996"/>
                </a:lnTo>
                <a:close/>
              </a:path>
            </a:pathLst>
          </a:custGeom>
          <a:solidFill>
            <a:srgbClr val="68217A"/>
          </a:solidFill>
          <a:ln>
            <a:noFill/>
          </a:ln>
        </p:spPr>
        <p:txBody>
          <a:bodyPr vert="horz" wrap="square" lIns="91440" tIns="45720" rIns="91440" bIns="45720" numCol="1" anchor="t" anchorCtr="0" compatLnSpc="1">
            <a:prstTxWarp prst="textNoShape">
              <a:avLst/>
            </a:prstTxWarp>
          </a:bodyPr>
          <a:lstStyle/>
          <a:p>
            <a:pPr defTabSz="914363">
              <a:defRPr/>
            </a:pPr>
            <a:endParaRPr lang="en-US" kern="0" smtClean="0">
              <a:solidFill>
                <a:srgbClr val="000000"/>
              </a:solidFill>
            </a:endParaRPr>
          </a:p>
        </p:txBody>
      </p:sp>
      <p:sp>
        <p:nvSpPr>
          <p:cNvPr id="24" name="3 arrow"/>
          <p:cNvSpPr/>
          <p:nvPr/>
        </p:nvSpPr>
        <p:spPr bwMode="auto">
          <a:xfrm>
            <a:off x="2118244" y="3555691"/>
            <a:ext cx="3132799" cy="1072426"/>
          </a:xfrm>
          <a:prstGeom prst="homePlate">
            <a:avLst/>
          </a:prstGeom>
          <a:solidFill>
            <a:srgbClr val="68217A"/>
          </a:solidFill>
          <a:ln w="25400" cap="flat" cmpd="sng" algn="ctr">
            <a:noFill/>
            <a:prstDash val="solid"/>
            <a:headEnd type="none" w="med" len="med"/>
            <a:tailEnd type="none" w="med" len="med"/>
          </a:ln>
          <a:effectLst/>
        </p:spPr>
        <p:txBody>
          <a:bodyPr vert="horz" wrap="square" lIns="548640" tIns="45696" rIns="91386" bIns="73109" numCol="1" rtlCol="0" anchor="ctr" anchorCtr="0" compatLnSpc="1">
            <a:prstTxWarp prst="textNoShape">
              <a:avLst/>
            </a:prstTxWarp>
          </a:bodyPr>
          <a:lstStyle/>
          <a:p>
            <a:pPr defTabSz="913862"/>
            <a:r>
              <a:rPr lang="en-US" sz="2400" kern="0" dirty="0" smtClean="0">
                <a:gradFill>
                  <a:gsLst>
                    <a:gs pos="9583">
                      <a:srgbClr val="FFFFFF"/>
                    </a:gs>
                    <a:gs pos="24000">
                      <a:srgbClr val="FFFFFF"/>
                    </a:gs>
                  </a:gsLst>
                  <a:lin ang="5400000" scaled="0"/>
                </a:gradFill>
              </a:rPr>
              <a:t>Highly</a:t>
            </a:r>
          </a:p>
          <a:p>
            <a:pPr defTabSz="913862"/>
            <a:r>
              <a:rPr lang="en-US" sz="2400" kern="0" dirty="0" smtClean="0">
                <a:gradFill>
                  <a:gsLst>
                    <a:gs pos="9583">
                      <a:srgbClr val="FFFFFF"/>
                    </a:gs>
                    <a:gs pos="24000">
                      <a:srgbClr val="FFFFFF"/>
                    </a:gs>
                  </a:gsLst>
                  <a:lin ang="5400000" scaled="0"/>
                </a:gradFill>
              </a:rPr>
              <a:t>interactive apps</a:t>
            </a:r>
            <a:endParaRPr lang="en-US" sz="2400" kern="0" dirty="0">
              <a:gradFill>
                <a:gsLst>
                  <a:gs pos="9583">
                    <a:srgbClr val="FFFFFF"/>
                  </a:gs>
                  <a:gs pos="24000">
                    <a:srgbClr val="FFFFFF"/>
                  </a:gs>
                </a:gsLst>
                <a:lin ang="5400000" scaled="0"/>
              </a:gradFill>
            </a:endParaRPr>
          </a:p>
        </p:txBody>
      </p:sp>
      <p:sp>
        <p:nvSpPr>
          <p:cNvPr id="25" name="Oval 24"/>
          <p:cNvSpPr/>
          <p:nvPr/>
        </p:nvSpPr>
        <p:spPr bwMode="auto">
          <a:xfrm>
            <a:off x="809031" y="3306254"/>
            <a:ext cx="1554956" cy="1554956"/>
          </a:xfrm>
          <a:prstGeom prst="ellipse">
            <a:avLst/>
          </a:prstGeom>
          <a:solidFill>
            <a:schemeClr val="bg1"/>
          </a:solidFill>
          <a:ln w="76200">
            <a:solidFill>
              <a:srgbClr val="68217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Chevron 25"/>
          <p:cNvSpPr/>
          <p:nvPr/>
        </p:nvSpPr>
        <p:spPr bwMode="auto">
          <a:xfrm>
            <a:off x="4851548" y="3555691"/>
            <a:ext cx="6702641" cy="1072426"/>
          </a:xfrm>
          <a:prstGeom prst="chevron">
            <a:avLst>
              <a:gd name="adj" fmla="val 52773"/>
            </a:avLst>
          </a:prstGeom>
          <a:solidFill>
            <a:schemeClr val="bg1">
              <a:lumMod val="85000"/>
            </a:schemeClr>
          </a:solidFill>
          <a:ln w="25400" cap="flat" cmpd="sng" algn="ctr">
            <a:noFill/>
            <a:prstDash val="solid"/>
            <a:headEnd type="none" w="med" len="med"/>
            <a:tailEnd type="none" w="med" len="med"/>
          </a:ln>
          <a:effectLst/>
        </p:spPr>
        <p:txBody>
          <a:bodyPr vert="horz" wrap="square" lIns="91386" tIns="45696" rIns="91386" bIns="73109" numCol="1" rtlCol="0" anchor="ctr" anchorCtr="0" compatLnSpc="1">
            <a:prstTxWarp prst="textNoShape">
              <a:avLst/>
            </a:prstTxWarp>
          </a:bodyPr>
          <a:lstStyle/>
          <a:p>
            <a:pPr marL="116575" lvl="1" defTabSz="699419">
              <a:lnSpc>
                <a:spcPct val="90000"/>
              </a:lnSpc>
              <a:spcBef>
                <a:spcPts val="459"/>
              </a:spcBef>
              <a:buSzPct val="90000"/>
              <a:tabLst>
                <a:tab pos="233149" algn="l"/>
                <a:tab pos="480871" algn="l"/>
              </a:tabLst>
              <a:defRPr/>
            </a:pPr>
            <a:r>
              <a:rPr lang="en-US" i="1" kern="0" spc="-23" dirty="0" smtClean="0">
                <a:solidFill>
                  <a:srgbClr val="000000">
                    <a:lumMod val="75000"/>
                    <a:lumOff val="25000"/>
                  </a:srgbClr>
                </a:solidFill>
              </a:rPr>
              <a:t>Powerful tools and technologies for interactive apps</a:t>
            </a:r>
          </a:p>
          <a:p>
            <a:pPr marL="116575" lvl="1" defTabSz="699419">
              <a:lnSpc>
                <a:spcPct val="90000"/>
              </a:lnSpc>
              <a:spcBef>
                <a:spcPts val="459"/>
              </a:spcBef>
              <a:buSzPct val="90000"/>
              <a:tabLst>
                <a:tab pos="233149" algn="l"/>
                <a:tab pos="480871" algn="l"/>
              </a:tabLst>
              <a:defRPr/>
            </a:pPr>
            <a:r>
              <a:rPr lang="en-US" sz="1500" kern="0" spc="-23" dirty="0" smtClean="0">
                <a:solidFill>
                  <a:srgbClr val="000000">
                    <a:lumMod val="75000"/>
                    <a:lumOff val="25000"/>
                  </a:srgbClr>
                </a:solidFill>
                <a:latin typeface="Segoe UI Light"/>
              </a:rPr>
              <a:t>Develop JavaScript/</a:t>
            </a:r>
            <a:r>
              <a:rPr lang="en-US" sz="1500" kern="0" spc="-23" dirty="0" err="1" smtClean="0">
                <a:solidFill>
                  <a:srgbClr val="000000">
                    <a:lumMod val="75000"/>
                    <a:lumOff val="25000"/>
                  </a:srgbClr>
                </a:solidFill>
                <a:latin typeface="Segoe UI Light"/>
              </a:rPr>
              <a:t>TypeScript</a:t>
            </a:r>
            <a:r>
              <a:rPr lang="en-US" sz="1500" kern="0" spc="-23" dirty="0" smtClean="0">
                <a:solidFill>
                  <a:srgbClr val="000000">
                    <a:lumMod val="75000"/>
                    <a:lumOff val="25000"/>
                  </a:srgbClr>
                </a:solidFill>
                <a:latin typeface="Segoe UI Light"/>
              </a:rPr>
              <a:t> complex logic with powerful editing, </a:t>
            </a:r>
            <a:r>
              <a:rPr lang="en-US" sz="1500" kern="0" spc="-23" dirty="0">
                <a:solidFill>
                  <a:srgbClr val="000000">
                    <a:lumMod val="75000"/>
                    <a:lumOff val="25000"/>
                  </a:srgbClr>
                </a:solidFill>
                <a:latin typeface="Segoe UI Light"/>
              </a:rPr>
              <a:t>debugging and </a:t>
            </a:r>
            <a:r>
              <a:rPr lang="en-US" sz="1500" kern="0" spc="-23" dirty="0" smtClean="0">
                <a:solidFill>
                  <a:srgbClr val="000000">
                    <a:lumMod val="75000"/>
                    <a:lumOff val="25000"/>
                  </a:srgbClr>
                </a:solidFill>
                <a:latin typeface="Segoe UI Light"/>
              </a:rPr>
              <a:t>diagnostics.</a:t>
            </a:r>
          </a:p>
        </p:txBody>
      </p:sp>
      <p:sp>
        <p:nvSpPr>
          <p:cNvPr id="30" name="3 arrow"/>
          <p:cNvSpPr/>
          <p:nvPr/>
        </p:nvSpPr>
        <p:spPr bwMode="auto">
          <a:xfrm>
            <a:off x="2118244" y="5360084"/>
            <a:ext cx="3132799" cy="1072426"/>
          </a:xfrm>
          <a:prstGeom prst="homePlate">
            <a:avLst/>
          </a:prstGeom>
          <a:solidFill>
            <a:srgbClr val="68217A"/>
          </a:solidFill>
          <a:ln w="25400" cap="flat" cmpd="sng" algn="ctr">
            <a:noFill/>
            <a:prstDash val="solid"/>
            <a:headEnd type="none" w="med" len="med"/>
            <a:tailEnd type="none" w="med" len="med"/>
          </a:ln>
          <a:effectLst/>
        </p:spPr>
        <p:txBody>
          <a:bodyPr vert="horz" wrap="square" lIns="548640" tIns="45696" rIns="91386" bIns="73109" numCol="1" rtlCol="0" anchor="ctr" anchorCtr="0" compatLnSpc="1">
            <a:prstTxWarp prst="textNoShape">
              <a:avLst/>
            </a:prstTxWarp>
          </a:bodyPr>
          <a:lstStyle/>
          <a:p>
            <a:pPr defTabSz="913862"/>
            <a:r>
              <a:rPr lang="en-US" sz="2400" kern="0" dirty="0" smtClean="0">
                <a:gradFill>
                  <a:gsLst>
                    <a:gs pos="9583">
                      <a:srgbClr val="FFFFFF"/>
                    </a:gs>
                    <a:gs pos="24000">
                      <a:srgbClr val="FFFFFF"/>
                    </a:gs>
                  </a:gsLst>
                  <a:lin ang="5400000" scaled="0"/>
                </a:gradFill>
              </a:rPr>
              <a:t>Suited for </a:t>
            </a:r>
          </a:p>
          <a:p>
            <a:pPr defTabSz="913862"/>
            <a:r>
              <a:rPr lang="en-US" sz="2400" kern="0" dirty="0" smtClean="0">
                <a:gradFill>
                  <a:gsLst>
                    <a:gs pos="9583">
                      <a:srgbClr val="FFFFFF"/>
                    </a:gs>
                    <a:gs pos="24000">
                      <a:srgbClr val="FFFFFF"/>
                    </a:gs>
                  </a:gsLst>
                  <a:lin ang="5400000" scaled="0"/>
                </a:gradFill>
              </a:rPr>
              <a:t>LOB apps</a:t>
            </a:r>
            <a:endParaRPr lang="en-US" sz="2400" kern="0" dirty="0">
              <a:gradFill>
                <a:gsLst>
                  <a:gs pos="9583">
                    <a:srgbClr val="FFFFFF"/>
                  </a:gs>
                  <a:gs pos="24000">
                    <a:srgbClr val="FFFFFF"/>
                  </a:gs>
                </a:gsLst>
                <a:lin ang="5400000" scaled="0"/>
              </a:gradFill>
            </a:endParaRPr>
          </a:p>
        </p:txBody>
      </p:sp>
      <p:sp>
        <p:nvSpPr>
          <p:cNvPr id="31" name="Oval 30"/>
          <p:cNvSpPr/>
          <p:nvPr/>
        </p:nvSpPr>
        <p:spPr bwMode="auto">
          <a:xfrm>
            <a:off x="809031" y="5110647"/>
            <a:ext cx="1554956" cy="1554956"/>
          </a:xfrm>
          <a:prstGeom prst="ellipse">
            <a:avLst/>
          </a:prstGeom>
          <a:solidFill>
            <a:schemeClr val="bg1"/>
          </a:solidFill>
          <a:ln w="76200">
            <a:solidFill>
              <a:srgbClr val="68217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Chevron 31"/>
          <p:cNvSpPr/>
          <p:nvPr/>
        </p:nvSpPr>
        <p:spPr bwMode="auto">
          <a:xfrm>
            <a:off x="4851548" y="5360084"/>
            <a:ext cx="6702641" cy="1072426"/>
          </a:xfrm>
          <a:prstGeom prst="chevron">
            <a:avLst>
              <a:gd name="adj" fmla="val 52773"/>
            </a:avLst>
          </a:prstGeom>
          <a:solidFill>
            <a:schemeClr val="bg1">
              <a:lumMod val="85000"/>
            </a:schemeClr>
          </a:solidFill>
          <a:ln w="25400" cap="flat" cmpd="sng" algn="ctr">
            <a:noFill/>
            <a:prstDash val="solid"/>
            <a:headEnd type="none" w="med" len="med"/>
            <a:tailEnd type="none" w="med" len="med"/>
          </a:ln>
          <a:effectLst/>
        </p:spPr>
        <p:txBody>
          <a:bodyPr vert="horz" wrap="square" lIns="91386" tIns="45696" rIns="91386" bIns="73109" numCol="1" rtlCol="0" anchor="ctr" anchorCtr="0" compatLnSpc="1">
            <a:prstTxWarp prst="textNoShape">
              <a:avLst/>
            </a:prstTxWarp>
          </a:bodyPr>
          <a:lstStyle/>
          <a:p>
            <a:pPr marL="116575" lvl="1" defTabSz="699419">
              <a:lnSpc>
                <a:spcPct val="90000"/>
              </a:lnSpc>
              <a:spcBef>
                <a:spcPts val="459"/>
              </a:spcBef>
              <a:buSzPct val="90000"/>
              <a:tabLst>
                <a:tab pos="233149" algn="l"/>
                <a:tab pos="480871" algn="l"/>
              </a:tabLst>
              <a:defRPr/>
            </a:pPr>
            <a:r>
              <a:rPr lang="en-US" i="1" kern="0" spc="-23" dirty="0" smtClean="0">
                <a:solidFill>
                  <a:srgbClr val="000000">
                    <a:lumMod val="75000"/>
                    <a:lumOff val="25000"/>
                  </a:srgbClr>
                </a:solidFill>
              </a:rPr>
              <a:t>Supports demanding needs of LOB apps</a:t>
            </a:r>
          </a:p>
          <a:p>
            <a:pPr marL="116575" lvl="1" defTabSz="699419">
              <a:lnSpc>
                <a:spcPct val="90000"/>
              </a:lnSpc>
              <a:spcBef>
                <a:spcPts val="459"/>
              </a:spcBef>
              <a:buSzPct val="90000"/>
              <a:tabLst>
                <a:tab pos="233149" algn="l"/>
                <a:tab pos="480871" algn="l"/>
              </a:tabLst>
              <a:defRPr/>
            </a:pPr>
            <a:r>
              <a:rPr lang="en-US" sz="1500" kern="0" spc="-23" dirty="0" smtClean="0">
                <a:solidFill>
                  <a:srgbClr val="000000">
                    <a:lumMod val="75000"/>
                    <a:lumOff val="25000"/>
                  </a:srgbClr>
                </a:solidFill>
                <a:latin typeface="Segoe UI Light"/>
              </a:rPr>
              <a:t>Hybrid cloud requirements, flexibility, productivity, </a:t>
            </a:r>
          </a:p>
          <a:p>
            <a:pPr marL="116575" lvl="1" defTabSz="699419">
              <a:lnSpc>
                <a:spcPct val="90000"/>
              </a:lnSpc>
              <a:spcBef>
                <a:spcPts val="459"/>
              </a:spcBef>
              <a:buSzPct val="90000"/>
              <a:tabLst>
                <a:tab pos="233149" algn="l"/>
                <a:tab pos="480871" algn="l"/>
              </a:tabLst>
              <a:defRPr/>
            </a:pPr>
            <a:r>
              <a:rPr lang="en-US" sz="1500" kern="0" spc="-23" dirty="0" smtClean="0">
                <a:solidFill>
                  <a:srgbClr val="000000">
                    <a:lumMod val="75000"/>
                    <a:lumOff val="25000"/>
                  </a:srgbClr>
                </a:solidFill>
                <a:latin typeface="Segoe UI Light"/>
              </a:rPr>
              <a:t>Tools to develop and test complex web applications that scale. </a:t>
            </a:r>
          </a:p>
        </p:txBody>
      </p:sp>
      <p:sp>
        <p:nvSpPr>
          <p:cNvPr id="17" name="Rounded Rectangle 114"/>
          <p:cNvSpPr/>
          <p:nvPr/>
        </p:nvSpPr>
        <p:spPr bwMode="auto">
          <a:xfrm rot="221567" flipH="1">
            <a:off x="1179865" y="3647925"/>
            <a:ext cx="813287" cy="817107"/>
          </a:xfrm>
          <a:custGeom>
            <a:avLst/>
            <a:gdLst/>
            <a:ahLst/>
            <a:cxnLst/>
            <a:rect l="l" t="t" r="r" b="b"/>
            <a:pathLst>
              <a:path w="2827740" h="2841018">
                <a:moveTo>
                  <a:pt x="2117041" y="2272596"/>
                </a:moveTo>
                <a:cubicBezTo>
                  <a:pt x="2274182" y="2430255"/>
                  <a:pt x="2238127" y="2601798"/>
                  <a:pt x="2223679" y="2692721"/>
                </a:cubicBezTo>
                <a:cubicBezTo>
                  <a:pt x="2087867" y="2792948"/>
                  <a:pt x="1357746" y="2843650"/>
                  <a:pt x="1121506" y="2840913"/>
                </a:cubicBezTo>
                <a:cubicBezTo>
                  <a:pt x="1044789" y="2769727"/>
                  <a:pt x="974832" y="2713830"/>
                  <a:pt x="944068" y="2685198"/>
                </a:cubicBezTo>
                <a:lnTo>
                  <a:pt x="949266" y="2662763"/>
                </a:lnTo>
                <a:cubicBezTo>
                  <a:pt x="1037829" y="2646207"/>
                  <a:pt x="1103471" y="2652034"/>
                  <a:pt x="1192034" y="2635479"/>
                </a:cubicBezTo>
                <a:cubicBezTo>
                  <a:pt x="1195810" y="2689822"/>
                  <a:pt x="1161799" y="2763439"/>
                  <a:pt x="1197770" y="2758909"/>
                </a:cubicBezTo>
                <a:cubicBezTo>
                  <a:pt x="1219321" y="2617009"/>
                  <a:pt x="1247325" y="2486286"/>
                  <a:pt x="1070819" y="2355083"/>
                </a:cubicBezTo>
                <a:close/>
                <a:moveTo>
                  <a:pt x="880843" y="1369000"/>
                </a:moveTo>
                <a:lnTo>
                  <a:pt x="580558" y="1387799"/>
                </a:lnTo>
                <a:lnTo>
                  <a:pt x="592303" y="1748079"/>
                </a:lnTo>
                <a:lnTo>
                  <a:pt x="902911" y="1717220"/>
                </a:lnTo>
                <a:close/>
                <a:moveTo>
                  <a:pt x="1907670" y="1396424"/>
                </a:moveTo>
                <a:lnTo>
                  <a:pt x="1907670" y="1396424"/>
                </a:lnTo>
                <a:lnTo>
                  <a:pt x="1907670" y="1396425"/>
                </a:lnTo>
                <a:close/>
                <a:moveTo>
                  <a:pt x="2509109" y="1363418"/>
                </a:moveTo>
                <a:cubicBezTo>
                  <a:pt x="2527338" y="1363418"/>
                  <a:pt x="2542116" y="1378196"/>
                  <a:pt x="2542116" y="1396425"/>
                </a:cubicBezTo>
                <a:lnTo>
                  <a:pt x="2542115" y="1396425"/>
                </a:lnTo>
                <a:cubicBezTo>
                  <a:pt x="2542115" y="1414654"/>
                  <a:pt x="2527337" y="1429432"/>
                  <a:pt x="2509108" y="1429432"/>
                </a:cubicBezTo>
                <a:lnTo>
                  <a:pt x="1940677" y="1429431"/>
                </a:lnTo>
                <a:cubicBezTo>
                  <a:pt x="1922448" y="1429431"/>
                  <a:pt x="1907670" y="1414653"/>
                  <a:pt x="1907670" y="1396424"/>
                </a:cubicBezTo>
                <a:cubicBezTo>
                  <a:pt x="1907670" y="1378196"/>
                  <a:pt x="1922448" y="1363418"/>
                  <a:pt x="1940677" y="1363418"/>
                </a:cubicBezTo>
                <a:close/>
                <a:moveTo>
                  <a:pt x="1889465" y="1264749"/>
                </a:moveTo>
                <a:lnTo>
                  <a:pt x="1889465" y="1264749"/>
                </a:lnTo>
                <a:lnTo>
                  <a:pt x="1889465" y="1264750"/>
                </a:lnTo>
                <a:close/>
                <a:moveTo>
                  <a:pt x="2490904" y="1231743"/>
                </a:moveTo>
                <a:cubicBezTo>
                  <a:pt x="2509133" y="1231743"/>
                  <a:pt x="2523911" y="1246521"/>
                  <a:pt x="2523911" y="1264750"/>
                </a:cubicBezTo>
                <a:lnTo>
                  <a:pt x="2523910" y="1264750"/>
                </a:lnTo>
                <a:cubicBezTo>
                  <a:pt x="2523910" y="1282979"/>
                  <a:pt x="2509132" y="1297757"/>
                  <a:pt x="2490903" y="1297757"/>
                </a:cubicBezTo>
                <a:lnTo>
                  <a:pt x="1922472" y="1297756"/>
                </a:lnTo>
                <a:cubicBezTo>
                  <a:pt x="1904243" y="1297756"/>
                  <a:pt x="1889465" y="1282978"/>
                  <a:pt x="1889465" y="1264749"/>
                </a:cubicBezTo>
                <a:cubicBezTo>
                  <a:pt x="1889465" y="1246521"/>
                  <a:pt x="1904243" y="1231743"/>
                  <a:pt x="1922472" y="1231743"/>
                </a:cubicBezTo>
                <a:close/>
                <a:moveTo>
                  <a:pt x="1880465" y="1134574"/>
                </a:moveTo>
                <a:lnTo>
                  <a:pt x="1880465" y="1134575"/>
                </a:lnTo>
                <a:lnTo>
                  <a:pt x="1880465" y="1134575"/>
                </a:lnTo>
                <a:close/>
                <a:moveTo>
                  <a:pt x="2481904" y="1101568"/>
                </a:moveTo>
                <a:cubicBezTo>
                  <a:pt x="2500133" y="1101568"/>
                  <a:pt x="2514911" y="1116346"/>
                  <a:pt x="2514911" y="1134575"/>
                </a:cubicBezTo>
                <a:lnTo>
                  <a:pt x="2514910" y="1134575"/>
                </a:lnTo>
                <a:cubicBezTo>
                  <a:pt x="2514910" y="1152804"/>
                  <a:pt x="2500132" y="1167582"/>
                  <a:pt x="2481903" y="1167582"/>
                </a:cubicBezTo>
                <a:lnTo>
                  <a:pt x="1913472" y="1167581"/>
                </a:lnTo>
                <a:cubicBezTo>
                  <a:pt x="1895243" y="1167581"/>
                  <a:pt x="1880465" y="1152803"/>
                  <a:pt x="1880465" y="1134575"/>
                </a:cubicBezTo>
                <a:cubicBezTo>
                  <a:pt x="1880465" y="1116346"/>
                  <a:pt x="1895243" y="1101568"/>
                  <a:pt x="1913472" y="1101568"/>
                </a:cubicBezTo>
                <a:close/>
                <a:moveTo>
                  <a:pt x="1670888" y="1044901"/>
                </a:moveTo>
                <a:cubicBezTo>
                  <a:pt x="1745356" y="1115767"/>
                  <a:pt x="1792537" y="1219845"/>
                  <a:pt x="1794576" y="1336371"/>
                </a:cubicBezTo>
                <a:cubicBezTo>
                  <a:pt x="1796258" y="1432463"/>
                  <a:pt x="1766965" y="1521168"/>
                  <a:pt x="1715392" y="1589971"/>
                </a:cubicBezTo>
                <a:lnTo>
                  <a:pt x="1460652" y="1356165"/>
                </a:lnTo>
                <a:close/>
                <a:moveTo>
                  <a:pt x="850961" y="924919"/>
                </a:moveTo>
                <a:lnTo>
                  <a:pt x="558241" y="925116"/>
                </a:lnTo>
                <a:lnTo>
                  <a:pt x="575096" y="1304815"/>
                </a:lnTo>
                <a:lnTo>
                  <a:pt x="868839" y="1288776"/>
                </a:lnTo>
                <a:close/>
                <a:moveTo>
                  <a:pt x="1379551" y="949114"/>
                </a:moveTo>
                <a:lnTo>
                  <a:pt x="1446658" y="1376884"/>
                </a:lnTo>
                <a:lnTo>
                  <a:pt x="1446659" y="1376882"/>
                </a:lnTo>
                <a:lnTo>
                  <a:pt x="1446455" y="1380053"/>
                </a:lnTo>
                <a:lnTo>
                  <a:pt x="1699552" y="1611887"/>
                </a:lnTo>
                <a:cubicBezTo>
                  <a:pt x="1635404" y="1690619"/>
                  <a:pt x="1542531" y="1740316"/>
                  <a:pt x="1438617" y="1742134"/>
                </a:cubicBezTo>
                <a:cubicBezTo>
                  <a:pt x="1238165" y="1745642"/>
                  <a:pt x="1072537" y="1569664"/>
                  <a:pt x="1068677" y="1349075"/>
                </a:cubicBezTo>
                <a:cubicBezTo>
                  <a:pt x="1065113" y="1145421"/>
                  <a:pt x="1200678" y="974941"/>
                  <a:pt x="1379551" y="949114"/>
                </a:cubicBezTo>
                <a:close/>
                <a:moveTo>
                  <a:pt x="2446737" y="687457"/>
                </a:moveTo>
                <a:lnTo>
                  <a:pt x="903247" y="643293"/>
                </a:lnTo>
                <a:lnTo>
                  <a:pt x="906180" y="700861"/>
                </a:lnTo>
                <a:lnTo>
                  <a:pt x="2449573" y="744909"/>
                </a:lnTo>
                <a:close/>
                <a:moveTo>
                  <a:pt x="2441085" y="573022"/>
                </a:moveTo>
                <a:lnTo>
                  <a:pt x="897418" y="528853"/>
                </a:lnTo>
                <a:lnTo>
                  <a:pt x="900350" y="586422"/>
                </a:lnTo>
                <a:lnTo>
                  <a:pt x="2443923" y="630476"/>
                </a:lnTo>
                <a:close/>
                <a:moveTo>
                  <a:pt x="2496211" y="489777"/>
                </a:moveTo>
                <a:lnTo>
                  <a:pt x="2510220" y="813569"/>
                </a:lnTo>
                <a:lnTo>
                  <a:pt x="909594" y="784077"/>
                </a:lnTo>
                <a:lnTo>
                  <a:pt x="964396" y="1804001"/>
                </a:lnTo>
                <a:lnTo>
                  <a:pt x="524733" y="1842893"/>
                </a:lnTo>
                <a:lnTo>
                  <a:pt x="459271" y="410673"/>
                </a:lnTo>
                <a:close/>
                <a:moveTo>
                  <a:pt x="2629588" y="282400"/>
                </a:moveTo>
                <a:lnTo>
                  <a:pt x="310251" y="153390"/>
                </a:lnTo>
                <a:lnTo>
                  <a:pt x="409854" y="2139731"/>
                </a:lnTo>
                <a:lnTo>
                  <a:pt x="2701663" y="2005119"/>
                </a:lnTo>
                <a:close/>
                <a:moveTo>
                  <a:pt x="28715" y="0"/>
                </a:moveTo>
                <a:lnTo>
                  <a:pt x="2728199" y="174227"/>
                </a:lnTo>
                <a:lnTo>
                  <a:pt x="2827740" y="2181245"/>
                </a:lnTo>
                <a:lnTo>
                  <a:pt x="218271" y="2386985"/>
                </a:lnTo>
                <a:lnTo>
                  <a:pt x="119907" y="2373001"/>
                </a:lnTo>
                <a:lnTo>
                  <a:pt x="13" y="89778"/>
                </a:lnTo>
                <a:cubicBezTo>
                  <a:pt x="-722" y="61732"/>
                  <a:pt x="29450" y="28046"/>
                  <a:pt x="28715"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45720" bIns="91440" numCol="1" spcCol="0" rtlCol="0" fromWordArt="0" anchor="b"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pc="-5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8" name="Group 17"/>
          <p:cNvGrpSpPr/>
          <p:nvPr/>
        </p:nvGrpSpPr>
        <p:grpSpPr>
          <a:xfrm>
            <a:off x="1242756" y="5397028"/>
            <a:ext cx="757394" cy="877512"/>
            <a:chOff x="5394326" y="4936834"/>
            <a:chExt cx="720725" cy="835025"/>
          </a:xfrm>
          <a:solidFill>
            <a:schemeClr val="accent2"/>
          </a:solidFill>
        </p:grpSpPr>
        <p:sp>
          <p:nvSpPr>
            <p:cNvPr id="19" name="Freeform 17"/>
            <p:cNvSpPr>
              <a:spLocks noEditPoints="1"/>
            </p:cNvSpPr>
            <p:nvPr/>
          </p:nvSpPr>
          <p:spPr bwMode="auto">
            <a:xfrm>
              <a:off x="5394326" y="4936834"/>
              <a:ext cx="460375" cy="835025"/>
            </a:xfrm>
            <a:custGeom>
              <a:avLst/>
              <a:gdLst>
                <a:gd name="T0" fmla="*/ 196 w 440"/>
                <a:gd name="T1" fmla="*/ 576 h 796"/>
                <a:gd name="T2" fmla="*/ 178 w 440"/>
                <a:gd name="T3" fmla="*/ 490 h 796"/>
                <a:gd name="T4" fmla="*/ 206 w 440"/>
                <a:gd name="T5" fmla="*/ 472 h 796"/>
                <a:gd name="T6" fmla="*/ 207 w 440"/>
                <a:gd name="T7" fmla="*/ 423 h 796"/>
                <a:gd name="T8" fmla="*/ 178 w 440"/>
                <a:gd name="T9" fmla="*/ 405 h 796"/>
                <a:gd name="T10" fmla="*/ 196 w 440"/>
                <a:gd name="T11" fmla="*/ 320 h 796"/>
                <a:gd name="T12" fmla="*/ 262 w 440"/>
                <a:gd name="T13" fmla="*/ 337 h 796"/>
                <a:gd name="T14" fmla="*/ 312 w 440"/>
                <a:gd name="T15" fmla="*/ 379 h 796"/>
                <a:gd name="T16" fmla="*/ 330 w 440"/>
                <a:gd name="T17" fmla="*/ 320 h 796"/>
                <a:gd name="T18" fmla="*/ 395 w 440"/>
                <a:gd name="T19" fmla="*/ 337 h 796"/>
                <a:gd name="T20" fmla="*/ 440 w 440"/>
                <a:gd name="T21" fmla="*/ 379 h 796"/>
                <a:gd name="T22" fmla="*/ 422 w 440"/>
                <a:gd name="T23" fmla="*/ 0 h 796"/>
                <a:gd name="T24" fmla="*/ 0 w 440"/>
                <a:gd name="T25" fmla="*/ 18 h 796"/>
                <a:gd name="T26" fmla="*/ 0 w 440"/>
                <a:gd name="T27" fmla="*/ 623 h 796"/>
                <a:gd name="T28" fmla="*/ 0 w 440"/>
                <a:gd name="T29" fmla="*/ 778 h 796"/>
                <a:gd name="T30" fmla="*/ 206 w 440"/>
                <a:gd name="T31" fmla="*/ 796 h 796"/>
                <a:gd name="T32" fmla="*/ 312 w 440"/>
                <a:gd name="T33" fmla="*/ 63 h 796"/>
                <a:gd name="T34" fmla="*/ 378 w 440"/>
                <a:gd name="T35" fmla="*/ 45 h 796"/>
                <a:gd name="T36" fmla="*/ 395 w 440"/>
                <a:gd name="T37" fmla="*/ 130 h 796"/>
                <a:gd name="T38" fmla="*/ 330 w 440"/>
                <a:gd name="T39" fmla="*/ 148 h 796"/>
                <a:gd name="T40" fmla="*/ 312 w 440"/>
                <a:gd name="T41" fmla="*/ 63 h 796"/>
                <a:gd name="T42" fmla="*/ 330 w 440"/>
                <a:gd name="T43" fmla="*/ 180 h 796"/>
                <a:gd name="T44" fmla="*/ 395 w 440"/>
                <a:gd name="T45" fmla="*/ 198 h 796"/>
                <a:gd name="T46" fmla="*/ 378 w 440"/>
                <a:gd name="T47" fmla="*/ 283 h 796"/>
                <a:gd name="T48" fmla="*/ 312 w 440"/>
                <a:gd name="T49" fmla="*/ 266 h 796"/>
                <a:gd name="T50" fmla="*/ 178 w 440"/>
                <a:gd name="T51" fmla="*/ 63 h 796"/>
                <a:gd name="T52" fmla="*/ 244 w 440"/>
                <a:gd name="T53" fmla="*/ 45 h 796"/>
                <a:gd name="T54" fmla="*/ 262 w 440"/>
                <a:gd name="T55" fmla="*/ 130 h 796"/>
                <a:gd name="T56" fmla="*/ 196 w 440"/>
                <a:gd name="T57" fmla="*/ 148 h 796"/>
                <a:gd name="T58" fmla="*/ 178 w 440"/>
                <a:gd name="T59" fmla="*/ 63 h 796"/>
                <a:gd name="T60" fmla="*/ 196 w 440"/>
                <a:gd name="T61" fmla="*/ 180 h 796"/>
                <a:gd name="T62" fmla="*/ 262 w 440"/>
                <a:gd name="T63" fmla="*/ 198 h 796"/>
                <a:gd name="T64" fmla="*/ 244 w 440"/>
                <a:gd name="T65" fmla="*/ 283 h 796"/>
                <a:gd name="T66" fmla="*/ 178 w 440"/>
                <a:gd name="T67" fmla="*/ 266 h 796"/>
                <a:gd name="T68" fmla="*/ 131 w 440"/>
                <a:gd name="T69" fmla="*/ 558 h 796"/>
                <a:gd name="T70" fmla="*/ 65 w 440"/>
                <a:gd name="T71" fmla="*/ 576 h 796"/>
                <a:gd name="T72" fmla="*/ 47 w 440"/>
                <a:gd name="T73" fmla="*/ 490 h 796"/>
                <a:gd name="T74" fmla="*/ 113 w 440"/>
                <a:gd name="T75" fmla="*/ 472 h 796"/>
                <a:gd name="T76" fmla="*/ 131 w 440"/>
                <a:gd name="T77" fmla="*/ 558 h 796"/>
                <a:gd name="T78" fmla="*/ 113 w 440"/>
                <a:gd name="T79" fmla="*/ 423 h 796"/>
                <a:gd name="T80" fmla="*/ 47 w 440"/>
                <a:gd name="T81" fmla="*/ 405 h 796"/>
                <a:gd name="T82" fmla="*/ 65 w 440"/>
                <a:gd name="T83" fmla="*/ 320 h 796"/>
                <a:gd name="T84" fmla="*/ 131 w 440"/>
                <a:gd name="T85" fmla="*/ 337 h 796"/>
                <a:gd name="T86" fmla="*/ 131 w 440"/>
                <a:gd name="T87" fmla="*/ 266 h 796"/>
                <a:gd name="T88" fmla="*/ 65 w 440"/>
                <a:gd name="T89" fmla="*/ 283 h 796"/>
                <a:gd name="T90" fmla="*/ 47 w 440"/>
                <a:gd name="T91" fmla="*/ 198 h 796"/>
                <a:gd name="T92" fmla="*/ 113 w 440"/>
                <a:gd name="T93" fmla="*/ 180 h 796"/>
                <a:gd name="T94" fmla="*/ 131 w 440"/>
                <a:gd name="T95" fmla="*/ 266 h 796"/>
                <a:gd name="T96" fmla="*/ 113 w 440"/>
                <a:gd name="T97" fmla="*/ 148 h 796"/>
                <a:gd name="T98" fmla="*/ 47 w 440"/>
                <a:gd name="T99" fmla="*/ 130 h 796"/>
                <a:gd name="T100" fmla="*/ 65 w 440"/>
                <a:gd name="T101" fmla="*/ 45 h 796"/>
                <a:gd name="T102" fmla="*/ 131 w 440"/>
                <a:gd name="T103" fmla="*/ 63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0" h="796">
                  <a:moveTo>
                    <a:pt x="206" y="576"/>
                  </a:moveTo>
                  <a:cubicBezTo>
                    <a:pt x="196" y="576"/>
                    <a:pt x="196" y="576"/>
                    <a:pt x="196" y="576"/>
                  </a:cubicBezTo>
                  <a:cubicBezTo>
                    <a:pt x="186" y="576"/>
                    <a:pt x="178" y="568"/>
                    <a:pt x="178" y="558"/>
                  </a:cubicBezTo>
                  <a:cubicBezTo>
                    <a:pt x="178" y="490"/>
                    <a:pt x="178" y="490"/>
                    <a:pt x="178" y="490"/>
                  </a:cubicBezTo>
                  <a:cubicBezTo>
                    <a:pt x="178" y="480"/>
                    <a:pt x="186" y="472"/>
                    <a:pt x="196" y="472"/>
                  </a:cubicBezTo>
                  <a:cubicBezTo>
                    <a:pt x="206" y="472"/>
                    <a:pt x="206" y="472"/>
                    <a:pt x="206" y="472"/>
                  </a:cubicBezTo>
                  <a:cubicBezTo>
                    <a:pt x="206" y="432"/>
                    <a:pt x="206" y="432"/>
                    <a:pt x="206" y="432"/>
                  </a:cubicBezTo>
                  <a:cubicBezTo>
                    <a:pt x="206" y="429"/>
                    <a:pt x="206" y="426"/>
                    <a:pt x="207" y="423"/>
                  </a:cubicBezTo>
                  <a:cubicBezTo>
                    <a:pt x="196" y="423"/>
                    <a:pt x="196" y="423"/>
                    <a:pt x="196" y="423"/>
                  </a:cubicBezTo>
                  <a:cubicBezTo>
                    <a:pt x="186" y="423"/>
                    <a:pt x="178" y="415"/>
                    <a:pt x="178" y="405"/>
                  </a:cubicBezTo>
                  <a:cubicBezTo>
                    <a:pt x="178" y="337"/>
                    <a:pt x="178" y="337"/>
                    <a:pt x="178" y="337"/>
                  </a:cubicBezTo>
                  <a:cubicBezTo>
                    <a:pt x="178" y="328"/>
                    <a:pt x="186" y="320"/>
                    <a:pt x="196" y="320"/>
                  </a:cubicBezTo>
                  <a:cubicBezTo>
                    <a:pt x="244" y="320"/>
                    <a:pt x="244" y="320"/>
                    <a:pt x="244" y="320"/>
                  </a:cubicBezTo>
                  <a:cubicBezTo>
                    <a:pt x="254" y="320"/>
                    <a:pt x="262" y="328"/>
                    <a:pt x="262" y="337"/>
                  </a:cubicBezTo>
                  <a:cubicBezTo>
                    <a:pt x="262" y="379"/>
                    <a:pt x="262" y="379"/>
                    <a:pt x="262" y="379"/>
                  </a:cubicBezTo>
                  <a:cubicBezTo>
                    <a:pt x="312" y="379"/>
                    <a:pt x="312" y="379"/>
                    <a:pt x="312" y="379"/>
                  </a:cubicBezTo>
                  <a:cubicBezTo>
                    <a:pt x="312" y="337"/>
                    <a:pt x="312" y="337"/>
                    <a:pt x="312" y="337"/>
                  </a:cubicBezTo>
                  <a:cubicBezTo>
                    <a:pt x="312" y="328"/>
                    <a:pt x="320" y="320"/>
                    <a:pt x="330" y="320"/>
                  </a:cubicBezTo>
                  <a:cubicBezTo>
                    <a:pt x="378" y="320"/>
                    <a:pt x="378" y="320"/>
                    <a:pt x="378" y="320"/>
                  </a:cubicBezTo>
                  <a:cubicBezTo>
                    <a:pt x="387" y="320"/>
                    <a:pt x="395" y="328"/>
                    <a:pt x="395" y="337"/>
                  </a:cubicBezTo>
                  <a:cubicBezTo>
                    <a:pt x="395" y="379"/>
                    <a:pt x="395" y="379"/>
                    <a:pt x="395" y="379"/>
                  </a:cubicBezTo>
                  <a:cubicBezTo>
                    <a:pt x="440" y="379"/>
                    <a:pt x="440" y="379"/>
                    <a:pt x="440" y="379"/>
                  </a:cubicBezTo>
                  <a:cubicBezTo>
                    <a:pt x="440" y="18"/>
                    <a:pt x="440" y="18"/>
                    <a:pt x="440" y="18"/>
                  </a:cubicBezTo>
                  <a:cubicBezTo>
                    <a:pt x="440" y="8"/>
                    <a:pt x="432" y="0"/>
                    <a:pt x="422" y="0"/>
                  </a:cubicBezTo>
                  <a:cubicBezTo>
                    <a:pt x="18" y="0"/>
                    <a:pt x="18" y="0"/>
                    <a:pt x="18" y="0"/>
                  </a:cubicBezTo>
                  <a:cubicBezTo>
                    <a:pt x="8" y="0"/>
                    <a:pt x="0" y="8"/>
                    <a:pt x="0" y="18"/>
                  </a:cubicBezTo>
                  <a:cubicBezTo>
                    <a:pt x="0" y="590"/>
                    <a:pt x="0" y="590"/>
                    <a:pt x="0" y="590"/>
                  </a:cubicBezTo>
                  <a:cubicBezTo>
                    <a:pt x="0" y="599"/>
                    <a:pt x="0" y="614"/>
                    <a:pt x="0" y="623"/>
                  </a:cubicBezTo>
                  <a:cubicBezTo>
                    <a:pt x="0" y="631"/>
                    <a:pt x="0" y="646"/>
                    <a:pt x="0" y="656"/>
                  </a:cubicBezTo>
                  <a:cubicBezTo>
                    <a:pt x="0" y="778"/>
                    <a:pt x="0" y="778"/>
                    <a:pt x="0" y="778"/>
                  </a:cubicBezTo>
                  <a:cubicBezTo>
                    <a:pt x="0" y="788"/>
                    <a:pt x="8" y="796"/>
                    <a:pt x="18" y="796"/>
                  </a:cubicBezTo>
                  <a:cubicBezTo>
                    <a:pt x="206" y="796"/>
                    <a:pt x="206" y="796"/>
                    <a:pt x="206" y="796"/>
                  </a:cubicBezTo>
                  <a:lnTo>
                    <a:pt x="206" y="576"/>
                  </a:lnTo>
                  <a:close/>
                  <a:moveTo>
                    <a:pt x="312" y="63"/>
                  </a:moveTo>
                  <a:cubicBezTo>
                    <a:pt x="312" y="53"/>
                    <a:pt x="320" y="45"/>
                    <a:pt x="330" y="45"/>
                  </a:cubicBezTo>
                  <a:cubicBezTo>
                    <a:pt x="378" y="45"/>
                    <a:pt x="378" y="45"/>
                    <a:pt x="378" y="45"/>
                  </a:cubicBezTo>
                  <a:cubicBezTo>
                    <a:pt x="387" y="45"/>
                    <a:pt x="395" y="53"/>
                    <a:pt x="395" y="63"/>
                  </a:cubicBezTo>
                  <a:cubicBezTo>
                    <a:pt x="395" y="130"/>
                    <a:pt x="395" y="130"/>
                    <a:pt x="395" y="130"/>
                  </a:cubicBezTo>
                  <a:cubicBezTo>
                    <a:pt x="395" y="140"/>
                    <a:pt x="387" y="148"/>
                    <a:pt x="378" y="148"/>
                  </a:cubicBezTo>
                  <a:cubicBezTo>
                    <a:pt x="330" y="148"/>
                    <a:pt x="330" y="148"/>
                    <a:pt x="330" y="148"/>
                  </a:cubicBezTo>
                  <a:cubicBezTo>
                    <a:pt x="320" y="148"/>
                    <a:pt x="312" y="140"/>
                    <a:pt x="312" y="130"/>
                  </a:cubicBezTo>
                  <a:lnTo>
                    <a:pt x="312" y="63"/>
                  </a:lnTo>
                  <a:close/>
                  <a:moveTo>
                    <a:pt x="312" y="198"/>
                  </a:moveTo>
                  <a:cubicBezTo>
                    <a:pt x="312" y="188"/>
                    <a:pt x="320" y="180"/>
                    <a:pt x="330" y="180"/>
                  </a:cubicBezTo>
                  <a:cubicBezTo>
                    <a:pt x="378" y="180"/>
                    <a:pt x="378" y="180"/>
                    <a:pt x="378" y="180"/>
                  </a:cubicBezTo>
                  <a:cubicBezTo>
                    <a:pt x="387" y="180"/>
                    <a:pt x="395" y="188"/>
                    <a:pt x="395" y="198"/>
                  </a:cubicBezTo>
                  <a:cubicBezTo>
                    <a:pt x="395" y="266"/>
                    <a:pt x="395" y="266"/>
                    <a:pt x="395" y="266"/>
                  </a:cubicBezTo>
                  <a:cubicBezTo>
                    <a:pt x="395" y="275"/>
                    <a:pt x="387" y="283"/>
                    <a:pt x="378" y="283"/>
                  </a:cubicBezTo>
                  <a:cubicBezTo>
                    <a:pt x="330" y="283"/>
                    <a:pt x="330" y="283"/>
                    <a:pt x="330" y="283"/>
                  </a:cubicBezTo>
                  <a:cubicBezTo>
                    <a:pt x="320" y="283"/>
                    <a:pt x="312" y="275"/>
                    <a:pt x="312" y="266"/>
                  </a:cubicBezTo>
                  <a:lnTo>
                    <a:pt x="312" y="198"/>
                  </a:lnTo>
                  <a:close/>
                  <a:moveTo>
                    <a:pt x="178" y="63"/>
                  </a:moveTo>
                  <a:cubicBezTo>
                    <a:pt x="178" y="53"/>
                    <a:pt x="186" y="45"/>
                    <a:pt x="196" y="45"/>
                  </a:cubicBezTo>
                  <a:cubicBezTo>
                    <a:pt x="244" y="45"/>
                    <a:pt x="244" y="45"/>
                    <a:pt x="244" y="45"/>
                  </a:cubicBezTo>
                  <a:cubicBezTo>
                    <a:pt x="254" y="45"/>
                    <a:pt x="262" y="53"/>
                    <a:pt x="262" y="63"/>
                  </a:cubicBezTo>
                  <a:cubicBezTo>
                    <a:pt x="262" y="130"/>
                    <a:pt x="262" y="130"/>
                    <a:pt x="262" y="130"/>
                  </a:cubicBezTo>
                  <a:cubicBezTo>
                    <a:pt x="262" y="140"/>
                    <a:pt x="254" y="148"/>
                    <a:pt x="244" y="148"/>
                  </a:cubicBezTo>
                  <a:cubicBezTo>
                    <a:pt x="196" y="148"/>
                    <a:pt x="196" y="148"/>
                    <a:pt x="196" y="148"/>
                  </a:cubicBezTo>
                  <a:cubicBezTo>
                    <a:pt x="186" y="148"/>
                    <a:pt x="178" y="140"/>
                    <a:pt x="178" y="130"/>
                  </a:cubicBezTo>
                  <a:lnTo>
                    <a:pt x="178" y="63"/>
                  </a:lnTo>
                  <a:close/>
                  <a:moveTo>
                    <a:pt x="178" y="198"/>
                  </a:moveTo>
                  <a:cubicBezTo>
                    <a:pt x="178" y="188"/>
                    <a:pt x="186" y="180"/>
                    <a:pt x="196" y="180"/>
                  </a:cubicBezTo>
                  <a:cubicBezTo>
                    <a:pt x="244" y="180"/>
                    <a:pt x="244" y="180"/>
                    <a:pt x="244" y="180"/>
                  </a:cubicBezTo>
                  <a:cubicBezTo>
                    <a:pt x="254" y="180"/>
                    <a:pt x="262" y="188"/>
                    <a:pt x="262" y="198"/>
                  </a:cubicBezTo>
                  <a:cubicBezTo>
                    <a:pt x="262" y="266"/>
                    <a:pt x="262" y="266"/>
                    <a:pt x="262" y="266"/>
                  </a:cubicBezTo>
                  <a:cubicBezTo>
                    <a:pt x="262" y="275"/>
                    <a:pt x="254" y="283"/>
                    <a:pt x="244" y="283"/>
                  </a:cubicBezTo>
                  <a:cubicBezTo>
                    <a:pt x="196" y="283"/>
                    <a:pt x="196" y="283"/>
                    <a:pt x="196" y="283"/>
                  </a:cubicBezTo>
                  <a:cubicBezTo>
                    <a:pt x="186" y="283"/>
                    <a:pt x="178" y="275"/>
                    <a:pt x="178" y="266"/>
                  </a:cubicBezTo>
                  <a:lnTo>
                    <a:pt x="178" y="198"/>
                  </a:lnTo>
                  <a:close/>
                  <a:moveTo>
                    <a:pt x="131" y="558"/>
                  </a:moveTo>
                  <a:cubicBezTo>
                    <a:pt x="131" y="568"/>
                    <a:pt x="123" y="576"/>
                    <a:pt x="113" y="576"/>
                  </a:cubicBezTo>
                  <a:cubicBezTo>
                    <a:pt x="65" y="576"/>
                    <a:pt x="65" y="576"/>
                    <a:pt x="65" y="576"/>
                  </a:cubicBezTo>
                  <a:cubicBezTo>
                    <a:pt x="55" y="576"/>
                    <a:pt x="47" y="568"/>
                    <a:pt x="47" y="558"/>
                  </a:cubicBezTo>
                  <a:cubicBezTo>
                    <a:pt x="47" y="490"/>
                    <a:pt x="47" y="490"/>
                    <a:pt x="47" y="490"/>
                  </a:cubicBezTo>
                  <a:cubicBezTo>
                    <a:pt x="47" y="480"/>
                    <a:pt x="55" y="472"/>
                    <a:pt x="65" y="472"/>
                  </a:cubicBezTo>
                  <a:cubicBezTo>
                    <a:pt x="113" y="472"/>
                    <a:pt x="113" y="472"/>
                    <a:pt x="113" y="472"/>
                  </a:cubicBezTo>
                  <a:cubicBezTo>
                    <a:pt x="123" y="472"/>
                    <a:pt x="131" y="480"/>
                    <a:pt x="131" y="490"/>
                  </a:cubicBezTo>
                  <a:lnTo>
                    <a:pt x="131" y="558"/>
                  </a:lnTo>
                  <a:close/>
                  <a:moveTo>
                    <a:pt x="131" y="405"/>
                  </a:moveTo>
                  <a:cubicBezTo>
                    <a:pt x="131" y="415"/>
                    <a:pt x="123" y="423"/>
                    <a:pt x="113" y="423"/>
                  </a:cubicBezTo>
                  <a:cubicBezTo>
                    <a:pt x="65" y="423"/>
                    <a:pt x="65" y="423"/>
                    <a:pt x="65" y="423"/>
                  </a:cubicBezTo>
                  <a:cubicBezTo>
                    <a:pt x="55" y="423"/>
                    <a:pt x="47" y="415"/>
                    <a:pt x="47" y="405"/>
                  </a:cubicBezTo>
                  <a:cubicBezTo>
                    <a:pt x="47" y="337"/>
                    <a:pt x="47" y="337"/>
                    <a:pt x="47" y="337"/>
                  </a:cubicBezTo>
                  <a:cubicBezTo>
                    <a:pt x="47" y="328"/>
                    <a:pt x="55" y="320"/>
                    <a:pt x="65" y="320"/>
                  </a:cubicBezTo>
                  <a:cubicBezTo>
                    <a:pt x="113" y="320"/>
                    <a:pt x="113" y="320"/>
                    <a:pt x="113" y="320"/>
                  </a:cubicBezTo>
                  <a:cubicBezTo>
                    <a:pt x="123" y="320"/>
                    <a:pt x="131" y="328"/>
                    <a:pt x="131" y="337"/>
                  </a:cubicBezTo>
                  <a:lnTo>
                    <a:pt x="131" y="405"/>
                  </a:lnTo>
                  <a:close/>
                  <a:moveTo>
                    <a:pt x="131" y="266"/>
                  </a:moveTo>
                  <a:cubicBezTo>
                    <a:pt x="131" y="275"/>
                    <a:pt x="123" y="283"/>
                    <a:pt x="113" y="283"/>
                  </a:cubicBezTo>
                  <a:cubicBezTo>
                    <a:pt x="65" y="283"/>
                    <a:pt x="65" y="283"/>
                    <a:pt x="65" y="283"/>
                  </a:cubicBezTo>
                  <a:cubicBezTo>
                    <a:pt x="55" y="283"/>
                    <a:pt x="47" y="275"/>
                    <a:pt x="47" y="266"/>
                  </a:cubicBezTo>
                  <a:cubicBezTo>
                    <a:pt x="47" y="198"/>
                    <a:pt x="47" y="198"/>
                    <a:pt x="47" y="198"/>
                  </a:cubicBezTo>
                  <a:cubicBezTo>
                    <a:pt x="47" y="188"/>
                    <a:pt x="55" y="180"/>
                    <a:pt x="65" y="180"/>
                  </a:cubicBezTo>
                  <a:cubicBezTo>
                    <a:pt x="113" y="180"/>
                    <a:pt x="113" y="180"/>
                    <a:pt x="113" y="180"/>
                  </a:cubicBezTo>
                  <a:cubicBezTo>
                    <a:pt x="123" y="180"/>
                    <a:pt x="131" y="188"/>
                    <a:pt x="131" y="198"/>
                  </a:cubicBezTo>
                  <a:lnTo>
                    <a:pt x="131" y="266"/>
                  </a:lnTo>
                  <a:close/>
                  <a:moveTo>
                    <a:pt x="131" y="130"/>
                  </a:moveTo>
                  <a:cubicBezTo>
                    <a:pt x="131" y="140"/>
                    <a:pt x="123" y="148"/>
                    <a:pt x="113" y="148"/>
                  </a:cubicBezTo>
                  <a:cubicBezTo>
                    <a:pt x="65" y="148"/>
                    <a:pt x="65" y="148"/>
                    <a:pt x="65" y="148"/>
                  </a:cubicBezTo>
                  <a:cubicBezTo>
                    <a:pt x="55" y="148"/>
                    <a:pt x="47" y="140"/>
                    <a:pt x="47" y="130"/>
                  </a:cubicBezTo>
                  <a:cubicBezTo>
                    <a:pt x="47" y="63"/>
                    <a:pt x="47" y="63"/>
                    <a:pt x="47" y="63"/>
                  </a:cubicBezTo>
                  <a:cubicBezTo>
                    <a:pt x="47" y="53"/>
                    <a:pt x="55" y="45"/>
                    <a:pt x="65" y="45"/>
                  </a:cubicBezTo>
                  <a:cubicBezTo>
                    <a:pt x="113" y="45"/>
                    <a:pt x="113" y="45"/>
                    <a:pt x="113" y="45"/>
                  </a:cubicBezTo>
                  <a:cubicBezTo>
                    <a:pt x="123" y="45"/>
                    <a:pt x="131" y="53"/>
                    <a:pt x="131" y="63"/>
                  </a:cubicBezTo>
                  <a:lnTo>
                    <a:pt x="131" y="130"/>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34" name="Freeform 18"/>
            <p:cNvSpPr>
              <a:spLocks noEditPoints="1"/>
            </p:cNvSpPr>
            <p:nvPr/>
          </p:nvSpPr>
          <p:spPr bwMode="auto">
            <a:xfrm>
              <a:off x="5646738" y="5371809"/>
              <a:ext cx="468313" cy="400050"/>
            </a:xfrm>
            <a:custGeom>
              <a:avLst/>
              <a:gdLst>
                <a:gd name="T0" fmla="*/ 18 w 447"/>
                <a:gd name="T1" fmla="*/ 0 h 382"/>
                <a:gd name="T2" fmla="*/ 0 w 447"/>
                <a:gd name="T3" fmla="*/ 18 h 382"/>
                <a:gd name="T4" fmla="*/ 0 w 447"/>
                <a:gd name="T5" fmla="*/ 364 h 382"/>
                <a:gd name="T6" fmla="*/ 18 w 447"/>
                <a:gd name="T7" fmla="*/ 382 h 382"/>
                <a:gd name="T8" fmla="*/ 429 w 447"/>
                <a:gd name="T9" fmla="*/ 382 h 382"/>
                <a:gd name="T10" fmla="*/ 447 w 447"/>
                <a:gd name="T11" fmla="*/ 364 h 382"/>
                <a:gd name="T12" fmla="*/ 447 w 447"/>
                <a:gd name="T13" fmla="*/ 18 h 382"/>
                <a:gd name="T14" fmla="*/ 429 w 447"/>
                <a:gd name="T15" fmla="*/ 0 h 382"/>
                <a:gd name="T16" fmla="*/ 18 w 447"/>
                <a:gd name="T17" fmla="*/ 0 h 382"/>
                <a:gd name="T18" fmla="*/ 133 w 447"/>
                <a:gd name="T19" fmla="*/ 301 h 382"/>
                <a:gd name="T20" fmla="*/ 115 w 447"/>
                <a:gd name="T21" fmla="*/ 319 h 382"/>
                <a:gd name="T22" fmla="*/ 66 w 447"/>
                <a:gd name="T23" fmla="*/ 319 h 382"/>
                <a:gd name="T24" fmla="*/ 48 w 447"/>
                <a:gd name="T25" fmla="*/ 301 h 382"/>
                <a:gd name="T26" fmla="*/ 48 w 447"/>
                <a:gd name="T27" fmla="*/ 232 h 382"/>
                <a:gd name="T28" fmla="*/ 66 w 447"/>
                <a:gd name="T29" fmla="*/ 214 h 382"/>
                <a:gd name="T30" fmla="*/ 115 w 447"/>
                <a:gd name="T31" fmla="*/ 214 h 382"/>
                <a:gd name="T32" fmla="*/ 133 w 447"/>
                <a:gd name="T33" fmla="*/ 232 h 382"/>
                <a:gd name="T34" fmla="*/ 133 w 447"/>
                <a:gd name="T35" fmla="*/ 301 h 382"/>
                <a:gd name="T36" fmla="*/ 133 w 447"/>
                <a:gd name="T37" fmla="*/ 146 h 382"/>
                <a:gd name="T38" fmla="*/ 115 w 447"/>
                <a:gd name="T39" fmla="*/ 164 h 382"/>
                <a:gd name="T40" fmla="*/ 66 w 447"/>
                <a:gd name="T41" fmla="*/ 164 h 382"/>
                <a:gd name="T42" fmla="*/ 48 w 447"/>
                <a:gd name="T43" fmla="*/ 146 h 382"/>
                <a:gd name="T44" fmla="*/ 48 w 447"/>
                <a:gd name="T45" fmla="*/ 77 h 382"/>
                <a:gd name="T46" fmla="*/ 66 w 447"/>
                <a:gd name="T47" fmla="*/ 59 h 382"/>
                <a:gd name="T48" fmla="*/ 115 w 447"/>
                <a:gd name="T49" fmla="*/ 59 h 382"/>
                <a:gd name="T50" fmla="*/ 133 w 447"/>
                <a:gd name="T51" fmla="*/ 77 h 382"/>
                <a:gd name="T52" fmla="*/ 133 w 447"/>
                <a:gd name="T53" fmla="*/ 146 h 382"/>
                <a:gd name="T54" fmla="*/ 266 w 447"/>
                <a:gd name="T55" fmla="*/ 301 h 382"/>
                <a:gd name="T56" fmla="*/ 248 w 447"/>
                <a:gd name="T57" fmla="*/ 319 h 382"/>
                <a:gd name="T58" fmla="*/ 199 w 447"/>
                <a:gd name="T59" fmla="*/ 319 h 382"/>
                <a:gd name="T60" fmla="*/ 181 w 447"/>
                <a:gd name="T61" fmla="*/ 301 h 382"/>
                <a:gd name="T62" fmla="*/ 181 w 447"/>
                <a:gd name="T63" fmla="*/ 232 h 382"/>
                <a:gd name="T64" fmla="*/ 199 w 447"/>
                <a:gd name="T65" fmla="*/ 214 h 382"/>
                <a:gd name="T66" fmla="*/ 248 w 447"/>
                <a:gd name="T67" fmla="*/ 214 h 382"/>
                <a:gd name="T68" fmla="*/ 266 w 447"/>
                <a:gd name="T69" fmla="*/ 232 h 382"/>
                <a:gd name="T70" fmla="*/ 266 w 447"/>
                <a:gd name="T71" fmla="*/ 301 h 382"/>
                <a:gd name="T72" fmla="*/ 266 w 447"/>
                <a:gd name="T73" fmla="*/ 146 h 382"/>
                <a:gd name="T74" fmla="*/ 248 w 447"/>
                <a:gd name="T75" fmla="*/ 164 h 382"/>
                <a:gd name="T76" fmla="*/ 199 w 447"/>
                <a:gd name="T77" fmla="*/ 164 h 382"/>
                <a:gd name="T78" fmla="*/ 181 w 447"/>
                <a:gd name="T79" fmla="*/ 146 h 382"/>
                <a:gd name="T80" fmla="*/ 181 w 447"/>
                <a:gd name="T81" fmla="*/ 77 h 382"/>
                <a:gd name="T82" fmla="*/ 199 w 447"/>
                <a:gd name="T83" fmla="*/ 59 h 382"/>
                <a:gd name="T84" fmla="*/ 248 w 447"/>
                <a:gd name="T85" fmla="*/ 59 h 382"/>
                <a:gd name="T86" fmla="*/ 266 w 447"/>
                <a:gd name="T87" fmla="*/ 77 h 382"/>
                <a:gd name="T88" fmla="*/ 266 w 447"/>
                <a:gd name="T89" fmla="*/ 146 h 382"/>
                <a:gd name="T90" fmla="*/ 401 w 447"/>
                <a:gd name="T91" fmla="*/ 301 h 382"/>
                <a:gd name="T92" fmla="*/ 383 w 447"/>
                <a:gd name="T93" fmla="*/ 319 h 382"/>
                <a:gd name="T94" fmla="*/ 334 w 447"/>
                <a:gd name="T95" fmla="*/ 319 h 382"/>
                <a:gd name="T96" fmla="*/ 316 w 447"/>
                <a:gd name="T97" fmla="*/ 301 h 382"/>
                <a:gd name="T98" fmla="*/ 316 w 447"/>
                <a:gd name="T99" fmla="*/ 232 h 382"/>
                <a:gd name="T100" fmla="*/ 334 w 447"/>
                <a:gd name="T101" fmla="*/ 214 h 382"/>
                <a:gd name="T102" fmla="*/ 383 w 447"/>
                <a:gd name="T103" fmla="*/ 214 h 382"/>
                <a:gd name="T104" fmla="*/ 401 w 447"/>
                <a:gd name="T105" fmla="*/ 232 h 382"/>
                <a:gd name="T106" fmla="*/ 401 w 447"/>
                <a:gd name="T107" fmla="*/ 301 h 382"/>
                <a:gd name="T108" fmla="*/ 401 w 447"/>
                <a:gd name="T109" fmla="*/ 146 h 382"/>
                <a:gd name="T110" fmla="*/ 383 w 447"/>
                <a:gd name="T111" fmla="*/ 164 h 382"/>
                <a:gd name="T112" fmla="*/ 334 w 447"/>
                <a:gd name="T113" fmla="*/ 164 h 382"/>
                <a:gd name="T114" fmla="*/ 316 w 447"/>
                <a:gd name="T115" fmla="*/ 146 h 382"/>
                <a:gd name="T116" fmla="*/ 316 w 447"/>
                <a:gd name="T117" fmla="*/ 77 h 382"/>
                <a:gd name="T118" fmla="*/ 334 w 447"/>
                <a:gd name="T119" fmla="*/ 59 h 382"/>
                <a:gd name="T120" fmla="*/ 383 w 447"/>
                <a:gd name="T121" fmla="*/ 59 h 382"/>
                <a:gd name="T122" fmla="*/ 401 w 447"/>
                <a:gd name="T123" fmla="*/ 77 h 382"/>
                <a:gd name="T124" fmla="*/ 401 w 447"/>
                <a:gd name="T125" fmla="*/ 1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7" h="382">
                  <a:moveTo>
                    <a:pt x="18" y="0"/>
                  </a:moveTo>
                  <a:cubicBezTo>
                    <a:pt x="8" y="0"/>
                    <a:pt x="0" y="8"/>
                    <a:pt x="0" y="18"/>
                  </a:cubicBezTo>
                  <a:cubicBezTo>
                    <a:pt x="0" y="364"/>
                    <a:pt x="0" y="364"/>
                    <a:pt x="0" y="364"/>
                  </a:cubicBezTo>
                  <a:cubicBezTo>
                    <a:pt x="0" y="374"/>
                    <a:pt x="8" y="382"/>
                    <a:pt x="18" y="382"/>
                  </a:cubicBezTo>
                  <a:cubicBezTo>
                    <a:pt x="429" y="382"/>
                    <a:pt x="429" y="382"/>
                    <a:pt x="429" y="382"/>
                  </a:cubicBezTo>
                  <a:cubicBezTo>
                    <a:pt x="439" y="382"/>
                    <a:pt x="447" y="374"/>
                    <a:pt x="447" y="364"/>
                  </a:cubicBezTo>
                  <a:cubicBezTo>
                    <a:pt x="447" y="18"/>
                    <a:pt x="447" y="18"/>
                    <a:pt x="447" y="18"/>
                  </a:cubicBezTo>
                  <a:cubicBezTo>
                    <a:pt x="447" y="8"/>
                    <a:pt x="439" y="0"/>
                    <a:pt x="429" y="0"/>
                  </a:cubicBezTo>
                  <a:lnTo>
                    <a:pt x="18" y="0"/>
                  </a:lnTo>
                  <a:close/>
                  <a:moveTo>
                    <a:pt x="133" y="301"/>
                  </a:moveTo>
                  <a:cubicBezTo>
                    <a:pt x="133" y="311"/>
                    <a:pt x="125" y="319"/>
                    <a:pt x="115" y="319"/>
                  </a:cubicBezTo>
                  <a:cubicBezTo>
                    <a:pt x="66" y="319"/>
                    <a:pt x="66" y="319"/>
                    <a:pt x="66" y="319"/>
                  </a:cubicBezTo>
                  <a:cubicBezTo>
                    <a:pt x="56" y="319"/>
                    <a:pt x="48" y="311"/>
                    <a:pt x="48" y="301"/>
                  </a:cubicBezTo>
                  <a:cubicBezTo>
                    <a:pt x="48" y="232"/>
                    <a:pt x="48" y="232"/>
                    <a:pt x="48" y="232"/>
                  </a:cubicBezTo>
                  <a:cubicBezTo>
                    <a:pt x="48" y="222"/>
                    <a:pt x="56" y="214"/>
                    <a:pt x="66" y="214"/>
                  </a:cubicBezTo>
                  <a:cubicBezTo>
                    <a:pt x="115" y="214"/>
                    <a:pt x="115" y="214"/>
                    <a:pt x="115" y="214"/>
                  </a:cubicBezTo>
                  <a:cubicBezTo>
                    <a:pt x="125" y="214"/>
                    <a:pt x="133" y="222"/>
                    <a:pt x="133" y="232"/>
                  </a:cubicBezTo>
                  <a:lnTo>
                    <a:pt x="133" y="301"/>
                  </a:lnTo>
                  <a:close/>
                  <a:moveTo>
                    <a:pt x="133" y="146"/>
                  </a:moveTo>
                  <a:cubicBezTo>
                    <a:pt x="133" y="156"/>
                    <a:pt x="125" y="164"/>
                    <a:pt x="115" y="164"/>
                  </a:cubicBezTo>
                  <a:cubicBezTo>
                    <a:pt x="66" y="164"/>
                    <a:pt x="66" y="164"/>
                    <a:pt x="66" y="164"/>
                  </a:cubicBezTo>
                  <a:cubicBezTo>
                    <a:pt x="56" y="164"/>
                    <a:pt x="48" y="156"/>
                    <a:pt x="48" y="146"/>
                  </a:cubicBezTo>
                  <a:cubicBezTo>
                    <a:pt x="48" y="77"/>
                    <a:pt x="48" y="77"/>
                    <a:pt x="48" y="77"/>
                  </a:cubicBezTo>
                  <a:cubicBezTo>
                    <a:pt x="48" y="67"/>
                    <a:pt x="56" y="59"/>
                    <a:pt x="66" y="59"/>
                  </a:cubicBezTo>
                  <a:cubicBezTo>
                    <a:pt x="115" y="59"/>
                    <a:pt x="115" y="59"/>
                    <a:pt x="115" y="59"/>
                  </a:cubicBezTo>
                  <a:cubicBezTo>
                    <a:pt x="125" y="59"/>
                    <a:pt x="133" y="67"/>
                    <a:pt x="133" y="77"/>
                  </a:cubicBezTo>
                  <a:lnTo>
                    <a:pt x="133" y="146"/>
                  </a:lnTo>
                  <a:close/>
                  <a:moveTo>
                    <a:pt x="266" y="301"/>
                  </a:moveTo>
                  <a:cubicBezTo>
                    <a:pt x="266" y="311"/>
                    <a:pt x="258" y="319"/>
                    <a:pt x="248" y="319"/>
                  </a:cubicBezTo>
                  <a:cubicBezTo>
                    <a:pt x="199" y="319"/>
                    <a:pt x="199" y="319"/>
                    <a:pt x="199" y="319"/>
                  </a:cubicBezTo>
                  <a:cubicBezTo>
                    <a:pt x="189" y="319"/>
                    <a:pt x="181" y="311"/>
                    <a:pt x="181" y="301"/>
                  </a:cubicBezTo>
                  <a:cubicBezTo>
                    <a:pt x="181" y="232"/>
                    <a:pt x="181" y="232"/>
                    <a:pt x="181" y="232"/>
                  </a:cubicBezTo>
                  <a:cubicBezTo>
                    <a:pt x="181" y="222"/>
                    <a:pt x="189" y="214"/>
                    <a:pt x="199" y="214"/>
                  </a:cubicBezTo>
                  <a:cubicBezTo>
                    <a:pt x="248" y="214"/>
                    <a:pt x="248" y="214"/>
                    <a:pt x="248" y="214"/>
                  </a:cubicBezTo>
                  <a:cubicBezTo>
                    <a:pt x="258" y="214"/>
                    <a:pt x="266" y="222"/>
                    <a:pt x="266" y="232"/>
                  </a:cubicBezTo>
                  <a:lnTo>
                    <a:pt x="266" y="301"/>
                  </a:lnTo>
                  <a:close/>
                  <a:moveTo>
                    <a:pt x="266" y="146"/>
                  </a:moveTo>
                  <a:cubicBezTo>
                    <a:pt x="266" y="156"/>
                    <a:pt x="258" y="164"/>
                    <a:pt x="248" y="164"/>
                  </a:cubicBezTo>
                  <a:cubicBezTo>
                    <a:pt x="199" y="164"/>
                    <a:pt x="199" y="164"/>
                    <a:pt x="199" y="164"/>
                  </a:cubicBezTo>
                  <a:cubicBezTo>
                    <a:pt x="189" y="164"/>
                    <a:pt x="181" y="156"/>
                    <a:pt x="181" y="146"/>
                  </a:cubicBezTo>
                  <a:cubicBezTo>
                    <a:pt x="181" y="77"/>
                    <a:pt x="181" y="77"/>
                    <a:pt x="181" y="77"/>
                  </a:cubicBezTo>
                  <a:cubicBezTo>
                    <a:pt x="181" y="67"/>
                    <a:pt x="189" y="59"/>
                    <a:pt x="199" y="59"/>
                  </a:cubicBezTo>
                  <a:cubicBezTo>
                    <a:pt x="248" y="59"/>
                    <a:pt x="248" y="59"/>
                    <a:pt x="248" y="59"/>
                  </a:cubicBezTo>
                  <a:cubicBezTo>
                    <a:pt x="258" y="59"/>
                    <a:pt x="266" y="67"/>
                    <a:pt x="266" y="77"/>
                  </a:cubicBezTo>
                  <a:lnTo>
                    <a:pt x="266" y="146"/>
                  </a:lnTo>
                  <a:close/>
                  <a:moveTo>
                    <a:pt x="401" y="301"/>
                  </a:moveTo>
                  <a:cubicBezTo>
                    <a:pt x="401" y="311"/>
                    <a:pt x="393" y="319"/>
                    <a:pt x="383" y="319"/>
                  </a:cubicBezTo>
                  <a:cubicBezTo>
                    <a:pt x="334" y="319"/>
                    <a:pt x="334" y="319"/>
                    <a:pt x="334" y="319"/>
                  </a:cubicBezTo>
                  <a:cubicBezTo>
                    <a:pt x="324" y="319"/>
                    <a:pt x="316" y="311"/>
                    <a:pt x="316" y="301"/>
                  </a:cubicBezTo>
                  <a:cubicBezTo>
                    <a:pt x="316" y="232"/>
                    <a:pt x="316" y="232"/>
                    <a:pt x="316" y="232"/>
                  </a:cubicBezTo>
                  <a:cubicBezTo>
                    <a:pt x="316" y="222"/>
                    <a:pt x="324" y="214"/>
                    <a:pt x="334" y="214"/>
                  </a:cubicBezTo>
                  <a:cubicBezTo>
                    <a:pt x="383" y="214"/>
                    <a:pt x="383" y="214"/>
                    <a:pt x="383" y="214"/>
                  </a:cubicBezTo>
                  <a:cubicBezTo>
                    <a:pt x="393" y="214"/>
                    <a:pt x="401" y="222"/>
                    <a:pt x="401" y="232"/>
                  </a:cubicBezTo>
                  <a:lnTo>
                    <a:pt x="401" y="301"/>
                  </a:lnTo>
                  <a:close/>
                  <a:moveTo>
                    <a:pt x="401" y="146"/>
                  </a:moveTo>
                  <a:cubicBezTo>
                    <a:pt x="401" y="156"/>
                    <a:pt x="393" y="164"/>
                    <a:pt x="383" y="164"/>
                  </a:cubicBezTo>
                  <a:cubicBezTo>
                    <a:pt x="334" y="164"/>
                    <a:pt x="334" y="164"/>
                    <a:pt x="334" y="164"/>
                  </a:cubicBezTo>
                  <a:cubicBezTo>
                    <a:pt x="324" y="164"/>
                    <a:pt x="316" y="156"/>
                    <a:pt x="316" y="146"/>
                  </a:cubicBezTo>
                  <a:cubicBezTo>
                    <a:pt x="316" y="77"/>
                    <a:pt x="316" y="77"/>
                    <a:pt x="316" y="77"/>
                  </a:cubicBezTo>
                  <a:cubicBezTo>
                    <a:pt x="316" y="67"/>
                    <a:pt x="324" y="59"/>
                    <a:pt x="334" y="59"/>
                  </a:cubicBezTo>
                  <a:cubicBezTo>
                    <a:pt x="383" y="59"/>
                    <a:pt x="383" y="59"/>
                    <a:pt x="383" y="59"/>
                  </a:cubicBezTo>
                  <a:cubicBezTo>
                    <a:pt x="393" y="59"/>
                    <a:pt x="401" y="67"/>
                    <a:pt x="401" y="77"/>
                  </a:cubicBezTo>
                  <a:lnTo>
                    <a:pt x="401" y="146"/>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Tree>
    <p:extLst>
      <p:ext uri="{BB962C8B-B14F-4D97-AF65-F5344CB8AC3E}">
        <p14:creationId xmlns:p14="http://schemas.microsoft.com/office/powerpoint/2010/main" val="155939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rrow"/>
          <p:cNvSpPr/>
          <p:nvPr/>
        </p:nvSpPr>
        <p:spPr bwMode="auto">
          <a:xfrm>
            <a:off x="6225078" y="1728940"/>
            <a:ext cx="5080974" cy="1036666"/>
          </a:xfrm>
          <a:prstGeom prst="homePlate">
            <a:avLst/>
          </a:prstGeom>
          <a:solidFill>
            <a:schemeClr val="tx1">
              <a:lumMod val="40000"/>
              <a:lumOff val="60000"/>
            </a:schemeClr>
          </a:solidFill>
          <a:ln w="25400" cap="flat" cmpd="sng" algn="ctr">
            <a:noFill/>
            <a:prstDash val="solid"/>
            <a:headEnd type="none" w="med" len="med"/>
            <a:tailEnd type="none" w="med" len="med"/>
          </a:ln>
          <a:effectLst/>
        </p:spPr>
        <p:txBody>
          <a:bodyPr vert="horz" wrap="square" lIns="731520" tIns="45696" rIns="91386" bIns="73109" numCol="1" rtlCol="0" anchor="ctr" anchorCtr="0" compatLnSpc="1">
            <a:prstTxWarp prst="textNoShape">
              <a:avLst/>
            </a:prstTxWarp>
          </a:bodyPr>
          <a:lstStyle/>
          <a:p>
            <a:pPr marL="0" lvl="1" defTabSz="913862"/>
            <a:r>
              <a:rPr lang="en-US" sz="2000" kern="0" spc="-23" dirty="0">
                <a:gradFill>
                  <a:gsLst>
                    <a:gs pos="72566">
                      <a:srgbClr val="002050"/>
                    </a:gs>
                    <a:gs pos="30000">
                      <a:srgbClr val="002050"/>
                    </a:gs>
                  </a:gsLst>
                  <a:lin ang="5400000" scaled="0"/>
                </a:gradFill>
                <a:latin typeface="Segoe UI Light"/>
              </a:rPr>
              <a:t>Innovation </a:t>
            </a:r>
            <a:r>
              <a:rPr lang="en-US" sz="2000" kern="0" spc="-23" dirty="0" smtClean="0">
                <a:gradFill>
                  <a:gsLst>
                    <a:gs pos="72566">
                      <a:srgbClr val="002050"/>
                    </a:gs>
                    <a:gs pos="30000">
                      <a:srgbClr val="002050"/>
                    </a:gs>
                  </a:gsLst>
                  <a:lin ang="5400000" scaled="0"/>
                </a:gradFill>
                <a:latin typeface="Segoe UI Light"/>
              </a:rPr>
              <a:t>at the core for </a:t>
            </a:r>
            <a:r>
              <a:rPr lang="en-US" sz="2000" kern="0" spc="-23" dirty="0">
                <a:gradFill>
                  <a:gsLst>
                    <a:gs pos="72566">
                      <a:srgbClr val="002050"/>
                    </a:gs>
                    <a:gs pos="30000">
                      <a:srgbClr val="002050"/>
                    </a:gs>
                  </a:gsLst>
                  <a:lin ang="5400000" scaled="0"/>
                </a:gradFill>
                <a:latin typeface="Segoe UI Light"/>
              </a:rPr>
              <a:t>your existing </a:t>
            </a:r>
            <a:r>
              <a:rPr lang="en-US" sz="2000" kern="0" spc="-23" dirty="0" smtClean="0">
                <a:gradFill>
                  <a:gsLst>
                    <a:gs pos="72566">
                      <a:srgbClr val="002050"/>
                    </a:gs>
                    <a:gs pos="30000">
                      <a:srgbClr val="002050"/>
                    </a:gs>
                  </a:gsLst>
                  <a:lin ang="5400000" scaled="0"/>
                </a:gradFill>
                <a:latin typeface="Segoe UI Light"/>
              </a:rPr>
              <a:t>and </a:t>
            </a:r>
            <a:r>
              <a:rPr lang="en-US" sz="2000" kern="0" spc="-23" dirty="0">
                <a:gradFill>
                  <a:gsLst>
                    <a:gs pos="72566">
                      <a:srgbClr val="002050"/>
                    </a:gs>
                    <a:gs pos="30000">
                      <a:srgbClr val="002050"/>
                    </a:gs>
                  </a:gsLst>
                  <a:lin ang="5400000" scaled="0"/>
                </a:gradFill>
                <a:latin typeface="Segoe UI Light"/>
              </a:rPr>
              <a:t>future </a:t>
            </a:r>
            <a:r>
              <a:rPr lang="en-US" sz="2000" kern="0" spc="-23" dirty="0" smtClean="0">
                <a:gradFill>
                  <a:gsLst>
                    <a:gs pos="72566">
                      <a:srgbClr val="002050"/>
                    </a:gs>
                    <a:gs pos="30000">
                      <a:srgbClr val="002050"/>
                    </a:gs>
                  </a:gsLst>
                  <a:lin ang="5400000" scaled="0"/>
                </a:gradFill>
                <a:latin typeface="Segoe UI Light"/>
              </a:rPr>
              <a:t>applications</a:t>
            </a:r>
            <a:endParaRPr lang="en-US" sz="2000" kern="0" spc="-23" dirty="0">
              <a:gradFill>
                <a:gsLst>
                  <a:gs pos="72566">
                    <a:srgbClr val="002050"/>
                  </a:gs>
                  <a:gs pos="30000">
                    <a:srgbClr val="002050"/>
                  </a:gs>
                </a:gsLst>
                <a:lin ang="5400000" scaled="0"/>
              </a:gradFill>
              <a:latin typeface="Segoe UI Light"/>
            </a:endParaRPr>
          </a:p>
        </p:txBody>
      </p:sp>
      <p:sp>
        <p:nvSpPr>
          <p:cNvPr id="5" name="3 arrow"/>
          <p:cNvSpPr/>
          <p:nvPr/>
        </p:nvSpPr>
        <p:spPr bwMode="auto">
          <a:xfrm>
            <a:off x="6225078" y="3365504"/>
            <a:ext cx="5080974" cy="1036666"/>
          </a:xfrm>
          <a:prstGeom prst="homePlate">
            <a:avLst/>
          </a:prstGeom>
          <a:solidFill>
            <a:schemeClr val="tx1">
              <a:lumMod val="40000"/>
              <a:lumOff val="60000"/>
            </a:schemeClr>
          </a:solidFill>
          <a:ln w="25400" cap="flat" cmpd="sng" algn="ctr">
            <a:noFill/>
            <a:prstDash val="solid"/>
            <a:headEnd type="none" w="med" len="med"/>
            <a:tailEnd type="none" w="med" len="med"/>
          </a:ln>
          <a:effectLst/>
        </p:spPr>
        <p:txBody>
          <a:bodyPr vert="horz" wrap="square" lIns="731520" tIns="45696" rIns="91386" bIns="73109" numCol="1" rtlCol="0" anchor="ctr" anchorCtr="0" compatLnSpc="1">
            <a:prstTxWarp prst="textNoShape">
              <a:avLst/>
            </a:prstTxWarp>
          </a:bodyPr>
          <a:lstStyle/>
          <a:p>
            <a:pPr marL="116575" lvl="1" defTabSz="699419">
              <a:lnSpc>
                <a:spcPct val="90000"/>
              </a:lnSpc>
              <a:spcBef>
                <a:spcPts val="459"/>
              </a:spcBef>
              <a:buSzPct val="90000"/>
              <a:tabLst>
                <a:tab pos="233149" algn="l"/>
                <a:tab pos="480871" algn="l"/>
              </a:tabLst>
              <a:defRPr/>
            </a:pPr>
            <a:r>
              <a:rPr lang="en-US" sz="2000" kern="0" spc="-23" dirty="0">
                <a:gradFill>
                  <a:gsLst>
                    <a:gs pos="72566">
                      <a:srgbClr val="002050"/>
                    </a:gs>
                    <a:gs pos="30000">
                      <a:srgbClr val="002050"/>
                    </a:gs>
                  </a:gsLst>
                  <a:lin ang="5400000" scaled="0"/>
                </a:gradFill>
                <a:latin typeface="Segoe UI Light"/>
              </a:rPr>
              <a:t>Continuous modular </a:t>
            </a:r>
            <a:r>
              <a:rPr lang="en-US" sz="2000" kern="0" spc="-23" dirty="0" smtClean="0">
                <a:gradFill>
                  <a:gsLst>
                    <a:gs pos="72566">
                      <a:srgbClr val="002050"/>
                    </a:gs>
                    <a:gs pos="30000">
                      <a:srgbClr val="002050"/>
                    </a:gs>
                  </a:gsLst>
                  <a:lin ang="5400000" scaled="0"/>
                </a:gradFill>
                <a:latin typeface="Segoe UI Light"/>
              </a:rPr>
              <a:t>releases</a:t>
            </a:r>
            <a:endParaRPr lang="en-US" sz="2000" kern="0" spc="-23" dirty="0">
              <a:gradFill>
                <a:gsLst>
                  <a:gs pos="72566">
                    <a:srgbClr val="002050"/>
                  </a:gs>
                  <a:gs pos="30000">
                    <a:srgbClr val="002050"/>
                  </a:gs>
                </a:gsLst>
                <a:lin ang="5400000" scaled="0"/>
              </a:gradFill>
              <a:latin typeface="Segoe UI Light"/>
            </a:endParaRPr>
          </a:p>
        </p:txBody>
      </p:sp>
      <p:sp>
        <p:nvSpPr>
          <p:cNvPr id="6" name="3 arrow"/>
          <p:cNvSpPr/>
          <p:nvPr/>
        </p:nvSpPr>
        <p:spPr bwMode="auto">
          <a:xfrm>
            <a:off x="6225078" y="5002069"/>
            <a:ext cx="5080974" cy="1036666"/>
          </a:xfrm>
          <a:prstGeom prst="homePlate">
            <a:avLst/>
          </a:prstGeom>
          <a:solidFill>
            <a:schemeClr val="tx1">
              <a:lumMod val="40000"/>
              <a:lumOff val="60000"/>
            </a:schemeClr>
          </a:solidFill>
          <a:ln w="25400" cap="flat" cmpd="sng" algn="ctr">
            <a:noFill/>
            <a:prstDash val="solid"/>
            <a:headEnd type="none" w="med" len="med"/>
            <a:tailEnd type="none" w="med" len="med"/>
          </a:ln>
          <a:effectLst/>
        </p:spPr>
        <p:txBody>
          <a:bodyPr vert="horz" wrap="square" lIns="731520" tIns="45696" rIns="91386" bIns="73109" numCol="1" rtlCol="0" anchor="ctr" anchorCtr="0" compatLnSpc="1">
            <a:prstTxWarp prst="textNoShape">
              <a:avLst/>
            </a:prstTxWarp>
          </a:bodyPr>
          <a:lstStyle/>
          <a:p>
            <a:pPr marL="116575" lvl="1" defTabSz="699419">
              <a:lnSpc>
                <a:spcPct val="90000"/>
              </a:lnSpc>
              <a:spcBef>
                <a:spcPts val="459"/>
              </a:spcBef>
              <a:buSzPct val="90000"/>
              <a:tabLst>
                <a:tab pos="233149" algn="l"/>
                <a:tab pos="480871" algn="l"/>
              </a:tabLst>
              <a:defRPr/>
            </a:pPr>
            <a:r>
              <a:rPr lang="en-US" sz="2000" kern="0" spc="-23" dirty="0">
                <a:gradFill>
                  <a:gsLst>
                    <a:gs pos="72566">
                      <a:srgbClr val="002050"/>
                    </a:gs>
                    <a:gs pos="30000">
                      <a:srgbClr val="002050"/>
                    </a:gs>
                  </a:gsLst>
                  <a:lin ang="5400000" scaled="0"/>
                </a:gradFill>
                <a:latin typeface="Segoe UI Light"/>
              </a:rPr>
              <a:t>Transparent, open and </a:t>
            </a:r>
            <a:r>
              <a:rPr lang="en-US" sz="2000" kern="0" spc="-23" dirty="0" smtClean="0">
                <a:gradFill>
                  <a:gsLst>
                    <a:gs pos="72566">
                      <a:srgbClr val="002050"/>
                    </a:gs>
                    <a:gs pos="30000">
                      <a:srgbClr val="002050"/>
                    </a:gs>
                  </a:gsLst>
                  <a:lin ang="5400000" scaled="0"/>
                </a:gradFill>
                <a:latin typeface="Segoe UI Light"/>
              </a:rPr>
              <a:t/>
            </a:r>
            <a:br>
              <a:rPr lang="en-US" sz="2000" kern="0" spc="-23" dirty="0" smtClean="0">
                <a:gradFill>
                  <a:gsLst>
                    <a:gs pos="72566">
                      <a:srgbClr val="002050"/>
                    </a:gs>
                    <a:gs pos="30000">
                      <a:srgbClr val="002050"/>
                    </a:gs>
                  </a:gsLst>
                  <a:lin ang="5400000" scaled="0"/>
                </a:gradFill>
                <a:latin typeface="Segoe UI Light"/>
              </a:rPr>
            </a:br>
            <a:r>
              <a:rPr lang="en-US" sz="2000" kern="0" spc="-23" dirty="0" smtClean="0">
                <a:gradFill>
                  <a:gsLst>
                    <a:gs pos="72566">
                      <a:srgbClr val="002050"/>
                    </a:gs>
                    <a:gs pos="30000">
                      <a:srgbClr val="002050"/>
                    </a:gs>
                  </a:gsLst>
                  <a:lin ang="5400000" scaled="0"/>
                </a:gradFill>
                <a:latin typeface="Segoe UI Light"/>
              </a:rPr>
              <a:t>community </a:t>
            </a:r>
            <a:r>
              <a:rPr lang="en-US" sz="2000" kern="0" spc="-23" dirty="0">
                <a:gradFill>
                  <a:gsLst>
                    <a:gs pos="72566">
                      <a:srgbClr val="002050"/>
                    </a:gs>
                    <a:gs pos="30000">
                      <a:srgbClr val="002050"/>
                    </a:gs>
                  </a:gsLst>
                  <a:lin ang="5400000" scaled="0"/>
                </a:gradFill>
                <a:latin typeface="Segoe UI Light"/>
              </a:rPr>
              <a:t>driven</a:t>
            </a:r>
          </a:p>
        </p:txBody>
      </p:sp>
      <p:sp>
        <p:nvSpPr>
          <p:cNvPr id="7" name="3 arrow"/>
          <p:cNvSpPr/>
          <p:nvPr/>
        </p:nvSpPr>
        <p:spPr bwMode="auto">
          <a:xfrm>
            <a:off x="1698649" y="1728940"/>
            <a:ext cx="5080974" cy="1036666"/>
          </a:xfrm>
          <a:prstGeom prst="homePlat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a:gradFill>
                  <a:gsLst>
                    <a:gs pos="0">
                      <a:srgbClr val="FFFFFF"/>
                    </a:gs>
                    <a:gs pos="100000">
                      <a:srgbClr val="FFFFFF"/>
                    </a:gs>
                  </a:gsLst>
                  <a:lin ang="5400000" scaled="0"/>
                </a:gradFill>
                <a:latin typeface="Segoe UI Light"/>
                <a:cs typeface="Segoe UI" panose="020B0502040204020203" pitchFamily="34" charset="0"/>
              </a:rPr>
              <a:t>.NET </a:t>
            </a:r>
            <a:r>
              <a:rPr lang="en-US" sz="2400" dirty="0" smtClean="0">
                <a:gradFill>
                  <a:gsLst>
                    <a:gs pos="0">
                      <a:srgbClr val="FFFFFF"/>
                    </a:gs>
                    <a:gs pos="100000">
                      <a:srgbClr val="FFFFFF"/>
                    </a:gs>
                  </a:gsLst>
                  <a:lin ang="5400000" scaled="0"/>
                </a:gradFill>
                <a:latin typeface="Segoe UI Light"/>
                <a:cs typeface="Segoe UI" panose="020B0502040204020203" pitchFamily="34" charset="0"/>
              </a:rPr>
              <a:t>innovation</a:t>
            </a:r>
            <a:endParaRPr lang="en-US" sz="2400" dirty="0">
              <a:gradFill>
                <a:gsLst>
                  <a:gs pos="0">
                    <a:srgbClr val="FFFFFF"/>
                  </a:gs>
                  <a:gs pos="100000">
                    <a:srgbClr val="FFFFFF"/>
                  </a:gs>
                </a:gsLst>
                <a:lin ang="5400000" scaled="0"/>
              </a:gradFill>
              <a:latin typeface="Segoe UI Light"/>
              <a:cs typeface="Segoe UI" panose="020B0502040204020203" pitchFamily="34" charset="0"/>
            </a:endParaRPr>
          </a:p>
        </p:txBody>
      </p:sp>
      <p:sp>
        <p:nvSpPr>
          <p:cNvPr id="8" name="3 arrow"/>
          <p:cNvSpPr/>
          <p:nvPr/>
        </p:nvSpPr>
        <p:spPr bwMode="auto">
          <a:xfrm>
            <a:off x="1698649" y="3365504"/>
            <a:ext cx="5080974" cy="1036666"/>
          </a:xfrm>
          <a:prstGeom prst="homePlat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a:gradFill>
                  <a:gsLst>
                    <a:gs pos="0">
                      <a:srgbClr val="FFFFFF"/>
                    </a:gs>
                    <a:gs pos="100000">
                      <a:srgbClr val="FFFFFF"/>
                    </a:gs>
                  </a:gsLst>
                  <a:lin ang="5400000" scaled="0"/>
                </a:gradFill>
                <a:latin typeface="Segoe UI Light"/>
                <a:cs typeface="Segoe UI" panose="020B0502040204020203" pitchFamily="34" charset="0"/>
              </a:rPr>
              <a:t>Flexibility and agile delivery</a:t>
            </a:r>
          </a:p>
        </p:txBody>
      </p:sp>
      <p:sp>
        <p:nvSpPr>
          <p:cNvPr id="9" name="3 arrow"/>
          <p:cNvSpPr/>
          <p:nvPr/>
        </p:nvSpPr>
        <p:spPr bwMode="auto">
          <a:xfrm>
            <a:off x="1698649" y="5002069"/>
            <a:ext cx="5080974" cy="1036666"/>
          </a:xfrm>
          <a:prstGeom prst="homePlat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a:gradFill>
                  <a:gsLst>
                    <a:gs pos="0">
                      <a:srgbClr val="FFFFFF"/>
                    </a:gs>
                    <a:gs pos="100000">
                      <a:srgbClr val="FFFFFF"/>
                    </a:gs>
                  </a:gsLst>
                  <a:lin ang="5400000" scaled="0"/>
                </a:gradFill>
                <a:latin typeface="Segoe UI Light"/>
                <a:cs typeface="Segoe UI" panose="020B0502040204020203" pitchFamily="34" charset="0"/>
              </a:rPr>
              <a:t>Openness</a:t>
            </a:r>
          </a:p>
        </p:txBody>
      </p:sp>
      <p:sp>
        <p:nvSpPr>
          <p:cNvPr id="11" name="Title 1"/>
          <p:cNvSpPr>
            <a:spLocks noGrp="1"/>
          </p:cNvSpPr>
          <p:nvPr>
            <p:ph type="title"/>
          </p:nvPr>
        </p:nvSpPr>
        <p:spPr>
          <a:xfrm>
            <a:off x="274639" y="295274"/>
            <a:ext cx="11889564" cy="917575"/>
          </a:xfrm>
        </p:spPr>
        <p:txBody>
          <a:bodyPr/>
          <a:lstStyle/>
          <a:p>
            <a:r>
              <a:rPr lang="en-US" sz="4800" dirty="0" smtClean="0"/>
              <a:t>Our new approach to building .NET</a:t>
            </a:r>
            <a:endParaRPr lang="en-US" sz="4800" dirty="0"/>
          </a:p>
        </p:txBody>
      </p:sp>
      <p:sp>
        <p:nvSpPr>
          <p:cNvPr id="12" name="Oval 11"/>
          <p:cNvSpPr/>
          <p:nvPr/>
        </p:nvSpPr>
        <p:spPr bwMode="auto">
          <a:xfrm>
            <a:off x="433091" y="4760949"/>
            <a:ext cx="1503107" cy="1503107"/>
          </a:xfrm>
          <a:prstGeom prst="ellipse">
            <a:avLst/>
          </a:prstGeom>
          <a:solidFill>
            <a:srgbClr val="FFFFFF"/>
          </a:solidFill>
          <a:ln w="76200">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b="1" dirty="0" smtClean="0">
                <a:gradFill>
                  <a:gsLst>
                    <a:gs pos="34513">
                      <a:srgbClr val="661F79"/>
                    </a:gs>
                    <a:gs pos="64000">
                      <a:srgbClr val="661F79"/>
                    </a:gs>
                  </a:gsLst>
                  <a:lin ang="5400000" scaled="0"/>
                </a:gradFill>
                <a:ea typeface="Segoe UI" pitchFamily="34" charset="0"/>
                <a:cs typeface="Segoe UI" pitchFamily="34" charset="0"/>
              </a:rPr>
              <a:t>OSS</a:t>
            </a:r>
            <a:endParaRPr lang="en-US" sz="2800" b="1" dirty="0">
              <a:gradFill>
                <a:gsLst>
                  <a:gs pos="34513">
                    <a:srgbClr val="661F79"/>
                  </a:gs>
                  <a:gs pos="64000">
                    <a:srgbClr val="661F79"/>
                  </a:gs>
                </a:gsLst>
                <a:lin ang="5400000" scaled="0"/>
              </a:gradFill>
              <a:ea typeface="Segoe UI" pitchFamily="34" charset="0"/>
              <a:cs typeface="Segoe UI" pitchFamily="34" charset="0"/>
            </a:endParaRPr>
          </a:p>
        </p:txBody>
      </p:sp>
      <p:grpSp>
        <p:nvGrpSpPr>
          <p:cNvPr id="13" name="Group 12"/>
          <p:cNvGrpSpPr/>
          <p:nvPr/>
        </p:nvGrpSpPr>
        <p:grpSpPr>
          <a:xfrm>
            <a:off x="433091" y="3124384"/>
            <a:ext cx="1503107" cy="1503107"/>
            <a:chOff x="433091" y="3124384"/>
            <a:chExt cx="1503107" cy="1503107"/>
          </a:xfrm>
        </p:grpSpPr>
        <p:sp>
          <p:nvSpPr>
            <p:cNvPr id="14" name="Oval 13"/>
            <p:cNvSpPr/>
            <p:nvPr/>
          </p:nvSpPr>
          <p:spPr bwMode="auto">
            <a:xfrm>
              <a:off x="433091" y="3124384"/>
              <a:ext cx="1503107" cy="1503107"/>
            </a:xfrm>
            <a:prstGeom prst="ellipse">
              <a:avLst/>
            </a:prstGeom>
            <a:solidFill>
              <a:srgbClr val="FFFFFF"/>
            </a:solidFill>
            <a:ln w="76200">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2" descr="NuGet"/>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22595" y="3690910"/>
              <a:ext cx="1324098" cy="37005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p:cNvGrpSpPr/>
          <p:nvPr/>
        </p:nvGrpSpPr>
        <p:grpSpPr>
          <a:xfrm>
            <a:off x="433091" y="1487820"/>
            <a:ext cx="1503107" cy="1517929"/>
            <a:chOff x="433091" y="1487820"/>
            <a:chExt cx="1503107" cy="1517929"/>
          </a:xfrm>
        </p:grpSpPr>
        <p:sp>
          <p:nvSpPr>
            <p:cNvPr id="17" name="Oval 16"/>
            <p:cNvSpPr/>
            <p:nvPr/>
          </p:nvSpPr>
          <p:spPr bwMode="auto">
            <a:xfrm>
              <a:off x="433091" y="1487820"/>
              <a:ext cx="1503107" cy="1503107"/>
            </a:xfrm>
            <a:prstGeom prst="ellipse">
              <a:avLst/>
            </a:prstGeom>
            <a:solidFill>
              <a:srgbClr val="FFFFFF"/>
            </a:solidFill>
            <a:ln w="76200">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TextBox 17"/>
            <p:cNvSpPr txBox="1"/>
            <p:nvPr/>
          </p:nvSpPr>
          <p:spPr>
            <a:xfrm>
              <a:off x="579437" y="2377885"/>
              <a:ext cx="1191615" cy="627864"/>
            </a:xfrm>
            <a:prstGeom prst="rect">
              <a:avLst/>
            </a:prstGeom>
            <a:noFill/>
          </p:spPr>
          <p:txBody>
            <a:bodyPr wrap="square" lIns="182880" tIns="146304" rIns="182880" bIns="146304" rtlCol="0">
              <a:spAutoFit/>
            </a:bodyPr>
            <a:lstStyle/>
            <a:p>
              <a:pPr algn="ctr" defTabSz="932472" fontAlgn="base">
                <a:lnSpc>
                  <a:spcPct val="90000"/>
                </a:lnSpc>
                <a:spcBef>
                  <a:spcPct val="0"/>
                </a:spcBef>
                <a:spcAft>
                  <a:spcPct val="0"/>
                </a:spcAft>
              </a:pPr>
              <a:r>
                <a:rPr lang="en-US" sz="2400" dirty="0">
                  <a:gradFill>
                    <a:gsLst>
                      <a:gs pos="34513">
                        <a:srgbClr val="661F79"/>
                      </a:gs>
                      <a:gs pos="64000">
                        <a:srgbClr val="661F79"/>
                      </a:gs>
                    </a:gsLst>
                    <a:lin ang="5400000" scaled="0"/>
                  </a:gradFill>
                  <a:ea typeface="Segoe UI" pitchFamily="34" charset="0"/>
                  <a:cs typeface="Segoe UI" pitchFamily="34" charset="0"/>
                </a:rPr>
                <a:t>.NET</a:t>
              </a:r>
            </a:p>
          </p:txBody>
        </p:sp>
        <p:sp>
          <p:nvSpPr>
            <p:cNvPr id="19" name="Right Arrow 18"/>
            <p:cNvSpPr/>
            <p:nvPr/>
          </p:nvSpPr>
          <p:spPr bwMode="auto">
            <a:xfrm rot="16200000">
              <a:off x="929122" y="2076019"/>
              <a:ext cx="500913" cy="282702"/>
            </a:xfrm>
            <a:prstGeom prst="rightArrow">
              <a:avLst>
                <a:gd name="adj1" fmla="val 39832"/>
                <a:gd name="adj2" fmla="val 68532"/>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Freeform 5"/>
            <p:cNvSpPr>
              <a:spLocks noEditPoints="1"/>
            </p:cNvSpPr>
            <p:nvPr/>
          </p:nvSpPr>
          <p:spPr bwMode="auto">
            <a:xfrm>
              <a:off x="648375" y="1921957"/>
              <a:ext cx="296260" cy="296260"/>
            </a:xfrm>
            <a:custGeom>
              <a:avLst/>
              <a:gdLst>
                <a:gd name="T0" fmla="*/ 126 w 169"/>
                <a:gd name="T1" fmla="*/ 0 h 169"/>
                <a:gd name="T2" fmla="*/ 59 w 169"/>
                <a:gd name="T3" fmla="*/ 67 h 169"/>
                <a:gd name="T4" fmla="*/ 17 w 169"/>
                <a:gd name="T5" fmla="*/ 34 h 169"/>
                <a:gd name="T6" fmla="*/ 0 w 169"/>
                <a:gd name="T7" fmla="*/ 42 h 169"/>
                <a:gd name="T8" fmla="*/ 0 w 169"/>
                <a:gd name="T9" fmla="*/ 126 h 169"/>
                <a:gd name="T10" fmla="*/ 17 w 169"/>
                <a:gd name="T11" fmla="*/ 135 h 169"/>
                <a:gd name="T12" fmla="*/ 59 w 169"/>
                <a:gd name="T13" fmla="*/ 102 h 169"/>
                <a:gd name="T14" fmla="*/ 126 w 169"/>
                <a:gd name="T15" fmla="*/ 169 h 169"/>
                <a:gd name="T16" fmla="*/ 169 w 169"/>
                <a:gd name="T17" fmla="*/ 152 h 169"/>
                <a:gd name="T18" fmla="*/ 169 w 169"/>
                <a:gd name="T19" fmla="*/ 17 h 169"/>
                <a:gd name="T20" fmla="*/ 126 w 169"/>
                <a:gd name="T21" fmla="*/ 0 h 169"/>
                <a:gd name="T22" fmla="*/ 126 w 169"/>
                <a:gd name="T23" fmla="*/ 0 h 169"/>
                <a:gd name="T24" fmla="*/ 17 w 169"/>
                <a:gd name="T25" fmla="*/ 110 h 169"/>
                <a:gd name="T26" fmla="*/ 17 w 169"/>
                <a:gd name="T27" fmla="*/ 59 h 169"/>
                <a:gd name="T28" fmla="*/ 42 w 169"/>
                <a:gd name="T29" fmla="*/ 84 h 169"/>
                <a:gd name="T30" fmla="*/ 17 w 169"/>
                <a:gd name="T31" fmla="*/ 110 h 169"/>
                <a:gd name="T32" fmla="*/ 17 w 169"/>
                <a:gd name="T33" fmla="*/ 110 h 169"/>
                <a:gd name="T34" fmla="*/ 82 w 169"/>
                <a:gd name="T35" fmla="*/ 84 h 169"/>
                <a:gd name="T36" fmla="*/ 126 w 169"/>
                <a:gd name="T37" fmla="*/ 49 h 169"/>
                <a:gd name="T38" fmla="*/ 126 w 169"/>
                <a:gd name="T39" fmla="*/ 119 h 169"/>
                <a:gd name="T40" fmla="*/ 82 w 169"/>
                <a:gd name="T41" fmla="*/ 84 h 169"/>
                <a:gd name="T42" fmla="*/ 82 w 169"/>
                <a:gd name="T43"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9" h="169">
                  <a:moveTo>
                    <a:pt x="126" y="0"/>
                  </a:moveTo>
                  <a:cubicBezTo>
                    <a:pt x="59" y="67"/>
                    <a:pt x="59" y="67"/>
                    <a:pt x="59" y="67"/>
                  </a:cubicBezTo>
                  <a:cubicBezTo>
                    <a:pt x="17" y="34"/>
                    <a:pt x="17" y="34"/>
                    <a:pt x="17" y="34"/>
                  </a:cubicBezTo>
                  <a:cubicBezTo>
                    <a:pt x="0" y="42"/>
                    <a:pt x="0" y="42"/>
                    <a:pt x="0" y="42"/>
                  </a:cubicBezTo>
                  <a:cubicBezTo>
                    <a:pt x="0" y="126"/>
                    <a:pt x="0" y="126"/>
                    <a:pt x="0" y="126"/>
                  </a:cubicBezTo>
                  <a:cubicBezTo>
                    <a:pt x="17" y="135"/>
                    <a:pt x="17" y="135"/>
                    <a:pt x="17" y="135"/>
                  </a:cubicBezTo>
                  <a:cubicBezTo>
                    <a:pt x="59" y="102"/>
                    <a:pt x="59" y="102"/>
                    <a:pt x="59" y="102"/>
                  </a:cubicBezTo>
                  <a:cubicBezTo>
                    <a:pt x="126" y="169"/>
                    <a:pt x="126" y="169"/>
                    <a:pt x="126" y="169"/>
                  </a:cubicBezTo>
                  <a:cubicBezTo>
                    <a:pt x="169" y="152"/>
                    <a:pt x="169" y="152"/>
                    <a:pt x="169" y="152"/>
                  </a:cubicBezTo>
                  <a:cubicBezTo>
                    <a:pt x="169" y="17"/>
                    <a:pt x="169" y="17"/>
                    <a:pt x="169" y="17"/>
                  </a:cubicBezTo>
                  <a:cubicBezTo>
                    <a:pt x="126" y="0"/>
                    <a:pt x="126" y="0"/>
                    <a:pt x="126" y="0"/>
                  </a:cubicBezTo>
                  <a:cubicBezTo>
                    <a:pt x="126" y="0"/>
                    <a:pt x="126" y="0"/>
                    <a:pt x="126" y="0"/>
                  </a:cubicBezTo>
                  <a:close/>
                  <a:moveTo>
                    <a:pt x="17" y="110"/>
                  </a:moveTo>
                  <a:cubicBezTo>
                    <a:pt x="17" y="59"/>
                    <a:pt x="17" y="59"/>
                    <a:pt x="17" y="59"/>
                  </a:cubicBezTo>
                  <a:cubicBezTo>
                    <a:pt x="42" y="84"/>
                    <a:pt x="42" y="84"/>
                    <a:pt x="42" y="84"/>
                  </a:cubicBezTo>
                  <a:cubicBezTo>
                    <a:pt x="17" y="110"/>
                    <a:pt x="17" y="110"/>
                    <a:pt x="17" y="110"/>
                  </a:cubicBezTo>
                  <a:cubicBezTo>
                    <a:pt x="17" y="110"/>
                    <a:pt x="17" y="110"/>
                    <a:pt x="17" y="110"/>
                  </a:cubicBezTo>
                  <a:close/>
                  <a:moveTo>
                    <a:pt x="82" y="84"/>
                  </a:moveTo>
                  <a:cubicBezTo>
                    <a:pt x="126" y="49"/>
                    <a:pt x="126" y="49"/>
                    <a:pt x="126" y="49"/>
                  </a:cubicBezTo>
                  <a:cubicBezTo>
                    <a:pt x="126" y="119"/>
                    <a:pt x="126" y="119"/>
                    <a:pt x="126" y="119"/>
                  </a:cubicBezTo>
                  <a:cubicBezTo>
                    <a:pt x="82" y="84"/>
                    <a:pt x="82" y="84"/>
                    <a:pt x="82" y="84"/>
                  </a:cubicBezTo>
                  <a:cubicBezTo>
                    <a:pt x="82" y="84"/>
                    <a:pt x="82" y="84"/>
                    <a:pt x="82" y="84"/>
                  </a:cubicBezTo>
                  <a:close/>
                </a:path>
              </a:pathLst>
            </a:custGeom>
            <a:solidFill>
              <a:srgbClr val="68217A"/>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20"/>
            <p:cNvSpPr>
              <a:spLocks noEditPoints="1"/>
            </p:cNvSpPr>
            <p:nvPr/>
          </p:nvSpPr>
          <p:spPr bwMode="auto">
            <a:xfrm>
              <a:off x="1413680" y="1920774"/>
              <a:ext cx="308078" cy="312840"/>
            </a:xfrm>
            <a:custGeom>
              <a:avLst/>
              <a:gdLst>
                <a:gd name="T0" fmla="*/ 288 w 647"/>
                <a:gd name="T1" fmla="*/ 314 h 657"/>
                <a:gd name="T2" fmla="*/ 288 w 647"/>
                <a:gd name="T3" fmla="*/ 52 h 657"/>
                <a:gd name="T4" fmla="*/ 647 w 647"/>
                <a:gd name="T5" fmla="*/ 0 h 657"/>
                <a:gd name="T6" fmla="*/ 647 w 647"/>
                <a:gd name="T7" fmla="*/ 314 h 657"/>
                <a:gd name="T8" fmla="*/ 288 w 647"/>
                <a:gd name="T9" fmla="*/ 314 h 657"/>
                <a:gd name="T10" fmla="*/ 262 w 647"/>
                <a:gd name="T11" fmla="*/ 57 h 657"/>
                <a:gd name="T12" fmla="*/ 0 w 647"/>
                <a:gd name="T13" fmla="*/ 95 h 657"/>
                <a:gd name="T14" fmla="*/ 0 w 647"/>
                <a:gd name="T15" fmla="*/ 314 h 657"/>
                <a:gd name="T16" fmla="*/ 262 w 647"/>
                <a:gd name="T17" fmla="*/ 314 h 657"/>
                <a:gd name="T18" fmla="*/ 262 w 647"/>
                <a:gd name="T19" fmla="*/ 57 h 657"/>
                <a:gd name="T20" fmla="*/ 0 w 647"/>
                <a:gd name="T21" fmla="*/ 338 h 657"/>
                <a:gd name="T22" fmla="*/ 0 w 647"/>
                <a:gd name="T23" fmla="*/ 560 h 657"/>
                <a:gd name="T24" fmla="*/ 262 w 647"/>
                <a:gd name="T25" fmla="*/ 600 h 657"/>
                <a:gd name="T26" fmla="*/ 262 w 647"/>
                <a:gd name="T27" fmla="*/ 338 h 657"/>
                <a:gd name="T28" fmla="*/ 0 w 647"/>
                <a:gd name="T29" fmla="*/ 338 h 657"/>
                <a:gd name="T30" fmla="*/ 288 w 647"/>
                <a:gd name="T31" fmla="*/ 602 h 657"/>
                <a:gd name="T32" fmla="*/ 647 w 647"/>
                <a:gd name="T33" fmla="*/ 657 h 657"/>
                <a:gd name="T34" fmla="*/ 647 w 647"/>
                <a:gd name="T35" fmla="*/ 338 h 657"/>
                <a:gd name="T36" fmla="*/ 288 w 647"/>
                <a:gd name="T37" fmla="*/ 338 h 657"/>
                <a:gd name="T38" fmla="*/ 288 w 647"/>
                <a:gd name="T39" fmla="*/ 602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7" h="657">
                  <a:moveTo>
                    <a:pt x="288" y="314"/>
                  </a:moveTo>
                  <a:lnTo>
                    <a:pt x="288" y="52"/>
                  </a:lnTo>
                  <a:lnTo>
                    <a:pt x="647" y="0"/>
                  </a:lnTo>
                  <a:lnTo>
                    <a:pt x="647" y="314"/>
                  </a:lnTo>
                  <a:lnTo>
                    <a:pt x="288" y="314"/>
                  </a:lnTo>
                  <a:close/>
                  <a:moveTo>
                    <a:pt x="262" y="57"/>
                  </a:moveTo>
                  <a:lnTo>
                    <a:pt x="0" y="95"/>
                  </a:lnTo>
                  <a:lnTo>
                    <a:pt x="0" y="314"/>
                  </a:lnTo>
                  <a:lnTo>
                    <a:pt x="262" y="314"/>
                  </a:lnTo>
                  <a:lnTo>
                    <a:pt x="262" y="57"/>
                  </a:lnTo>
                  <a:close/>
                  <a:moveTo>
                    <a:pt x="0" y="338"/>
                  </a:moveTo>
                  <a:lnTo>
                    <a:pt x="0" y="560"/>
                  </a:lnTo>
                  <a:lnTo>
                    <a:pt x="262" y="600"/>
                  </a:lnTo>
                  <a:lnTo>
                    <a:pt x="262" y="338"/>
                  </a:lnTo>
                  <a:lnTo>
                    <a:pt x="0" y="338"/>
                  </a:lnTo>
                  <a:close/>
                  <a:moveTo>
                    <a:pt x="288" y="602"/>
                  </a:moveTo>
                  <a:lnTo>
                    <a:pt x="647" y="657"/>
                  </a:lnTo>
                  <a:lnTo>
                    <a:pt x="647" y="338"/>
                  </a:lnTo>
                  <a:lnTo>
                    <a:pt x="288" y="338"/>
                  </a:lnTo>
                  <a:lnTo>
                    <a:pt x="288" y="602"/>
                  </a:lnTo>
                  <a:close/>
                </a:path>
              </a:pathLst>
            </a:custGeom>
            <a:solidFill>
              <a:srgbClr val="661F79"/>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28"/>
            <p:cNvSpPr>
              <a:spLocks noChangeAspect="1"/>
            </p:cNvSpPr>
            <p:nvPr/>
          </p:nvSpPr>
          <p:spPr bwMode="white">
            <a:xfrm>
              <a:off x="949955" y="1642472"/>
              <a:ext cx="459248" cy="253696"/>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661F79"/>
            </a:solidFill>
            <a:ln>
              <a:noFill/>
            </a:ln>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spTree>
    <p:extLst>
      <p:ext uri="{BB962C8B-B14F-4D97-AF65-F5344CB8AC3E}">
        <p14:creationId xmlns:p14="http://schemas.microsoft.com/office/powerpoint/2010/main" val="42272949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250" fill="hold"/>
                                        <p:tgtEl>
                                          <p:spTgt spid="16"/>
                                        </p:tgtEl>
                                        <p:attrNameLst>
                                          <p:attrName>ppt_w</p:attrName>
                                        </p:attrNameLst>
                                      </p:cBhvr>
                                      <p:tavLst>
                                        <p:tav tm="0">
                                          <p:val>
                                            <p:fltVal val="0"/>
                                          </p:val>
                                        </p:tav>
                                        <p:tav tm="100000">
                                          <p:val>
                                            <p:strVal val="#ppt_w"/>
                                          </p:val>
                                        </p:tav>
                                      </p:tavLst>
                                    </p:anim>
                                    <p:anim calcmode="lin" valueType="num">
                                      <p:cBhvr>
                                        <p:cTn id="8" dur="250" fill="hold"/>
                                        <p:tgtEl>
                                          <p:spTgt spid="16"/>
                                        </p:tgtEl>
                                        <p:attrNameLst>
                                          <p:attrName>ppt_h</p:attrName>
                                        </p:attrNameLst>
                                      </p:cBhvr>
                                      <p:tavLst>
                                        <p:tav tm="0">
                                          <p:val>
                                            <p:fltVal val="0"/>
                                          </p:val>
                                        </p:tav>
                                        <p:tav tm="100000">
                                          <p:val>
                                            <p:strVal val="#ppt_h"/>
                                          </p:val>
                                        </p:tav>
                                      </p:tavLst>
                                    </p:anim>
                                    <p:animEffect transition="in" filter="fade">
                                      <p:cBhvr>
                                        <p:cTn id="9" dur="250"/>
                                        <p:tgtEl>
                                          <p:spTgt spid="16"/>
                                        </p:tgtEl>
                                      </p:cBhvr>
                                    </p:animEffect>
                                  </p:childTnLst>
                                </p:cTn>
                              </p:par>
                              <p:par>
                                <p:cTn id="10" presetID="6" presetClass="emph" presetSubtype="0" decel="100000" fill="hold" nodeType="withEffect">
                                  <p:stCondLst>
                                    <p:cond delay="100"/>
                                  </p:stCondLst>
                                  <p:childTnLst>
                                    <p:animScale>
                                      <p:cBhvr>
                                        <p:cTn id="11" dur="250" fill="hold"/>
                                        <p:tgtEl>
                                          <p:spTgt spid="16"/>
                                        </p:tgtEl>
                                      </p:cBhvr>
                                      <p:by x="110000" y="110000"/>
                                    </p:animScale>
                                  </p:childTnLst>
                                </p:cTn>
                              </p:par>
                              <p:par>
                                <p:cTn id="12" presetID="6" presetClass="emph" presetSubtype="0" decel="100000" fill="hold" nodeType="withEffect">
                                  <p:stCondLst>
                                    <p:cond delay="200"/>
                                  </p:stCondLst>
                                  <p:childTnLst>
                                    <p:animScale>
                                      <p:cBhvr>
                                        <p:cTn id="13" dur="250" fill="hold"/>
                                        <p:tgtEl>
                                          <p:spTgt spid="16"/>
                                        </p:tgtEl>
                                      </p:cBhvr>
                                      <p:by x="91000" y="91000"/>
                                    </p:animScale>
                                  </p:childTnLst>
                                </p:cTn>
                              </p:par>
                              <p:par>
                                <p:cTn id="14" presetID="53" presetClass="entr" presetSubtype="16" fill="hold" nodeType="withEffect">
                                  <p:stCondLst>
                                    <p:cond delay="100"/>
                                  </p:stCondLst>
                                  <p:childTnLst>
                                    <p:set>
                                      <p:cBhvr>
                                        <p:cTn id="15" dur="1" fill="hold">
                                          <p:stCondLst>
                                            <p:cond delay="0"/>
                                          </p:stCondLst>
                                        </p:cTn>
                                        <p:tgtEl>
                                          <p:spTgt spid="13"/>
                                        </p:tgtEl>
                                        <p:attrNameLst>
                                          <p:attrName>style.visibility</p:attrName>
                                        </p:attrNameLst>
                                      </p:cBhvr>
                                      <p:to>
                                        <p:strVal val="visible"/>
                                      </p:to>
                                    </p:set>
                                    <p:anim calcmode="lin" valueType="num">
                                      <p:cBhvr>
                                        <p:cTn id="16" dur="250" fill="hold"/>
                                        <p:tgtEl>
                                          <p:spTgt spid="13"/>
                                        </p:tgtEl>
                                        <p:attrNameLst>
                                          <p:attrName>ppt_w</p:attrName>
                                        </p:attrNameLst>
                                      </p:cBhvr>
                                      <p:tavLst>
                                        <p:tav tm="0">
                                          <p:val>
                                            <p:fltVal val="0"/>
                                          </p:val>
                                        </p:tav>
                                        <p:tav tm="100000">
                                          <p:val>
                                            <p:strVal val="#ppt_w"/>
                                          </p:val>
                                        </p:tav>
                                      </p:tavLst>
                                    </p:anim>
                                    <p:anim calcmode="lin" valueType="num">
                                      <p:cBhvr>
                                        <p:cTn id="17" dur="250" fill="hold"/>
                                        <p:tgtEl>
                                          <p:spTgt spid="13"/>
                                        </p:tgtEl>
                                        <p:attrNameLst>
                                          <p:attrName>ppt_h</p:attrName>
                                        </p:attrNameLst>
                                      </p:cBhvr>
                                      <p:tavLst>
                                        <p:tav tm="0">
                                          <p:val>
                                            <p:fltVal val="0"/>
                                          </p:val>
                                        </p:tav>
                                        <p:tav tm="100000">
                                          <p:val>
                                            <p:strVal val="#ppt_h"/>
                                          </p:val>
                                        </p:tav>
                                      </p:tavLst>
                                    </p:anim>
                                    <p:animEffect transition="in" filter="fade">
                                      <p:cBhvr>
                                        <p:cTn id="18" dur="250"/>
                                        <p:tgtEl>
                                          <p:spTgt spid="13"/>
                                        </p:tgtEl>
                                      </p:cBhvr>
                                    </p:animEffect>
                                  </p:childTnLst>
                                </p:cTn>
                              </p:par>
                              <p:par>
                                <p:cTn id="19" presetID="6" presetClass="emph" presetSubtype="0" decel="100000" fill="hold" nodeType="withEffect">
                                  <p:stCondLst>
                                    <p:cond delay="200"/>
                                  </p:stCondLst>
                                  <p:childTnLst>
                                    <p:animScale>
                                      <p:cBhvr>
                                        <p:cTn id="20" dur="250" fill="hold"/>
                                        <p:tgtEl>
                                          <p:spTgt spid="13"/>
                                        </p:tgtEl>
                                      </p:cBhvr>
                                      <p:by x="110000" y="110000"/>
                                    </p:animScale>
                                  </p:childTnLst>
                                </p:cTn>
                              </p:par>
                              <p:par>
                                <p:cTn id="21" presetID="6" presetClass="emph" presetSubtype="0" decel="100000" fill="hold" nodeType="withEffect">
                                  <p:stCondLst>
                                    <p:cond delay="300"/>
                                  </p:stCondLst>
                                  <p:childTnLst>
                                    <p:animScale>
                                      <p:cBhvr>
                                        <p:cTn id="22" dur="250" fill="hold"/>
                                        <p:tgtEl>
                                          <p:spTgt spid="13"/>
                                        </p:tgtEl>
                                      </p:cBhvr>
                                      <p:by x="91000" y="91000"/>
                                    </p:animScale>
                                  </p:childTnLst>
                                </p:cTn>
                              </p:par>
                              <p:par>
                                <p:cTn id="23" presetID="53" presetClass="entr" presetSubtype="16" fill="hold" grpId="0" nodeType="withEffect">
                                  <p:stCondLst>
                                    <p:cond delay="2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250" fill="hold"/>
                                        <p:tgtEl>
                                          <p:spTgt spid="12"/>
                                        </p:tgtEl>
                                        <p:attrNameLst>
                                          <p:attrName>ppt_w</p:attrName>
                                        </p:attrNameLst>
                                      </p:cBhvr>
                                      <p:tavLst>
                                        <p:tav tm="0">
                                          <p:val>
                                            <p:fltVal val="0"/>
                                          </p:val>
                                        </p:tav>
                                        <p:tav tm="100000">
                                          <p:val>
                                            <p:strVal val="#ppt_w"/>
                                          </p:val>
                                        </p:tav>
                                      </p:tavLst>
                                    </p:anim>
                                    <p:anim calcmode="lin" valueType="num">
                                      <p:cBhvr>
                                        <p:cTn id="26" dur="250" fill="hold"/>
                                        <p:tgtEl>
                                          <p:spTgt spid="12"/>
                                        </p:tgtEl>
                                        <p:attrNameLst>
                                          <p:attrName>ppt_h</p:attrName>
                                        </p:attrNameLst>
                                      </p:cBhvr>
                                      <p:tavLst>
                                        <p:tav tm="0">
                                          <p:val>
                                            <p:fltVal val="0"/>
                                          </p:val>
                                        </p:tav>
                                        <p:tav tm="100000">
                                          <p:val>
                                            <p:strVal val="#ppt_h"/>
                                          </p:val>
                                        </p:tav>
                                      </p:tavLst>
                                    </p:anim>
                                    <p:animEffect transition="in" filter="fade">
                                      <p:cBhvr>
                                        <p:cTn id="27" dur="250"/>
                                        <p:tgtEl>
                                          <p:spTgt spid="12"/>
                                        </p:tgtEl>
                                      </p:cBhvr>
                                    </p:animEffect>
                                  </p:childTnLst>
                                </p:cTn>
                              </p:par>
                              <p:par>
                                <p:cTn id="28" presetID="6" presetClass="emph" presetSubtype="0" decel="100000" fill="hold" grpId="1" nodeType="withEffect">
                                  <p:stCondLst>
                                    <p:cond delay="300"/>
                                  </p:stCondLst>
                                  <p:childTnLst>
                                    <p:animScale>
                                      <p:cBhvr>
                                        <p:cTn id="29" dur="250" fill="hold"/>
                                        <p:tgtEl>
                                          <p:spTgt spid="12"/>
                                        </p:tgtEl>
                                      </p:cBhvr>
                                      <p:by x="110000" y="110000"/>
                                    </p:animScale>
                                  </p:childTnLst>
                                </p:cTn>
                              </p:par>
                              <p:par>
                                <p:cTn id="30" presetID="6" presetClass="emph" presetSubtype="0" decel="100000" fill="hold" grpId="2" nodeType="withEffect">
                                  <p:stCondLst>
                                    <p:cond delay="400"/>
                                  </p:stCondLst>
                                  <p:childTnLst>
                                    <p:animScale>
                                      <p:cBhvr>
                                        <p:cTn id="31" dur="250" fill="hold"/>
                                        <p:tgtEl>
                                          <p:spTgt spid="12"/>
                                        </p:tgtEl>
                                      </p:cBhvr>
                                      <p:by x="91000" y="91000"/>
                                    </p:animScale>
                                  </p:childTnLst>
                                </p:cTn>
                              </p:par>
                            </p:childTnLst>
                          </p:cTn>
                        </p:par>
                        <p:par>
                          <p:cTn id="32" fill="hold">
                            <p:stCondLst>
                              <p:cond delay="650"/>
                            </p:stCondLst>
                            <p:childTnLst>
                              <p:par>
                                <p:cTn id="33" presetID="2" presetClass="entr" presetSubtype="8" decel="10000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00" fill="hold"/>
                                        <p:tgtEl>
                                          <p:spTgt spid="7"/>
                                        </p:tgtEl>
                                        <p:attrNameLst>
                                          <p:attrName>ppt_x</p:attrName>
                                        </p:attrNameLst>
                                      </p:cBhvr>
                                      <p:tavLst>
                                        <p:tav tm="0">
                                          <p:val>
                                            <p:strVal val="0-#ppt_w/2"/>
                                          </p:val>
                                        </p:tav>
                                        <p:tav tm="100000">
                                          <p:val>
                                            <p:strVal val="#ppt_x"/>
                                          </p:val>
                                        </p:tav>
                                      </p:tavLst>
                                    </p:anim>
                                    <p:anim calcmode="lin" valueType="num">
                                      <p:cBhvr additive="base">
                                        <p:cTn id="36" dur="700" fill="hold"/>
                                        <p:tgtEl>
                                          <p:spTgt spid="7"/>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1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00" fill="hold"/>
                                        <p:tgtEl>
                                          <p:spTgt spid="8"/>
                                        </p:tgtEl>
                                        <p:attrNameLst>
                                          <p:attrName>ppt_x</p:attrName>
                                        </p:attrNameLst>
                                      </p:cBhvr>
                                      <p:tavLst>
                                        <p:tav tm="0">
                                          <p:val>
                                            <p:strVal val="0-#ppt_w/2"/>
                                          </p:val>
                                        </p:tav>
                                        <p:tav tm="100000">
                                          <p:val>
                                            <p:strVal val="#ppt_x"/>
                                          </p:val>
                                        </p:tav>
                                      </p:tavLst>
                                    </p:anim>
                                    <p:anim calcmode="lin" valueType="num">
                                      <p:cBhvr additive="base">
                                        <p:cTn id="40" dur="7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8" decel="100000" fill="hold" grpId="0" nodeType="withEffect">
                                  <p:stCondLst>
                                    <p:cond delay="2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00" fill="hold"/>
                                        <p:tgtEl>
                                          <p:spTgt spid="9"/>
                                        </p:tgtEl>
                                        <p:attrNameLst>
                                          <p:attrName>ppt_x</p:attrName>
                                        </p:attrNameLst>
                                      </p:cBhvr>
                                      <p:tavLst>
                                        <p:tav tm="0">
                                          <p:val>
                                            <p:strVal val="0-#ppt_w/2"/>
                                          </p:val>
                                        </p:tav>
                                        <p:tav tm="100000">
                                          <p:val>
                                            <p:strVal val="#ppt_x"/>
                                          </p:val>
                                        </p:tav>
                                      </p:tavLst>
                                    </p:anim>
                                    <p:anim calcmode="lin" valueType="num">
                                      <p:cBhvr additive="base">
                                        <p:cTn id="44" dur="700" fill="hold"/>
                                        <p:tgtEl>
                                          <p:spTgt spid="9"/>
                                        </p:tgtEl>
                                        <p:attrNameLst>
                                          <p:attrName>ppt_y</p:attrName>
                                        </p:attrNameLst>
                                      </p:cBhvr>
                                      <p:tavLst>
                                        <p:tav tm="0">
                                          <p:val>
                                            <p:strVal val="#ppt_y"/>
                                          </p:val>
                                        </p:tav>
                                        <p:tav tm="100000">
                                          <p:val>
                                            <p:strVal val="#ppt_y"/>
                                          </p:val>
                                        </p:tav>
                                      </p:tavLst>
                                    </p:anim>
                                  </p:childTnLst>
                                </p:cTn>
                              </p:par>
                            </p:childTnLst>
                          </p:cTn>
                        </p:par>
                        <p:par>
                          <p:cTn id="45" fill="hold">
                            <p:stCondLst>
                              <p:cond delay="1550"/>
                            </p:stCondLst>
                            <p:childTnLst>
                              <p:par>
                                <p:cTn id="46" presetID="2" presetClass="entr" presetSubtype="8" decel="100000"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700" fill="hold"/>
                                        <p:tgtEl>
                                          <p:spTgt spid="4"/>
                                        </p:tgtEl>
                                        <p:attrNameLst>
                                          <p:attrName>ppt_x</p:attrName>
                                        </p:attrNameLst>
                                      </p:cBhvr>
                                      <p:tavLst>
                                        <p:tav tm="0">
                                          <p:val>
                                            <p:strVal val="0-#ppt_w/2"/>
                                          </p:val>
                                        </p:tav>
                                        <p:tav tm="100000">
                                          <p:val>
                                            <p:strVal val="#ppt_x"/>
                                          </p:val>
                                        </p:tav>
                                      </p:tavLst>
                                    </p:anim>
                                    <p:anim calcmode="lin" valueType="num">
                                      <p:cBhvr additive="base">
                                        <p:cTn id="49" dur="700" fill="hold"/>
                                        <p:tgtEl>
                                          <p:spTgt spid="4"/>
                                        </p:tgtEl>
                                        <p:attrNameLst>
                                          <p:attrName>ppt_y</p:attrName>
                                        </p:attrNameLst>
                                      </p:cBhvr>
                                      <p:tavLst>
                                        <p:tav tm="0">
                                          <p:val>
                                            <p:strVal val="#ppt_y"/>
                                          </p:val>
                                        </p:tav>
                                        <p:tav tm="100000">
                                          <p:val>
                                            <p:strVal val="#ppt_y"/>
                                          </p:val>
                                        </p:tav>
                                      </p:tavLst>
                                    </p:anim>
                                  </p:childTnLst>
                                </p:cTn>
                              </p:par>
                              <p:par>
                                <p:cTn id="50" presetID="2" presetClass="entr" presetSubtype="8" decel="100000" fill="hold" grpId="0" nodeType="withEffect">
                                  <p:stCondLst>
                                    <p:cond delay="10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700" fill="hold"/>
                                        <p:tgtEl>
                                          <p:spTgt spid="5"/>
                                        </p:tgtEl>
                                        <p:attrNameLst>
                                          <p:attrName>ppt_x</p:attrName>
                                        </p:attrNameLst>
                                      </p:cBhvr>
                                      <p:tavLst>
                                        <p:tav tm="0">
                                          <p:val>
                                            <p:strVal val="0-#ppt_w/2"/>
                                          </p:val>
                                        </p:tav>
                                        <p:tav tm="100000">
                                          <p:val>
                                            <p:strVal val="#ppt_x"/>
                                          </p:val>
                                        </p:tav>
                                      </p:tavLst>
                                    </p:anim>
                                    <p:anim calcmode="lin" valueType="num">
                                      <p:cBhvr additive="base">
                                        <p:cTn id="53" dur="700" fill="hold"/>
                                        <p:tgtEl>
                                          <p:spTgt spid="5"/>
                                        </p:tgtEl>
                                        <p:attrNameLst>
                                          <p:attrName>ppt_y</p:attrName>
                                        </p:attrNameLst>
                                      </p:cBhvr>
                                      <p:tavLst>
                                        <p:tav tm="0">
                                          <p:val>
                                            <p:strVal val="#ppt_y"/>
                                          </p:val>
                                        </p:tav>
                                        <p:tav tm="100000">
                                          <p:val>
                                            <p:strVal val="#ppt_y"/>
                                          </p:val>
                                        </p:tav>
                                      </p:tavLst>
                                    </p:anim>
                                  </p:childTnLst>
                                </p:cTn>
                              </p:par>
                              <p:par>
                                <p:cTn id="54" presetID="2" presetClass="entr" presetSubtype="8" decel="100000" fill="hold" grpId="0" nodeType="withEffect">
                                  <p:stCondLst>
                                    <p:cond delay="20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700" fill="hold"/>
                                        <p:tgtEl>
                                          <p:spTgt spid="6"/>
                                        </p:tgtEl>
                                        <p:attrNameLst>
                                          <p:attrName>ppt_x</p:attrName>
                                        </p:attrNameLst>
                                      </p:cBhvr>
                                      <p:tavLst>
                                        <p:tav tm="0">
                                          <p:val>
                                            <p:strVal val="0-#ppt_w/2"/>
                                          </p:val>
                                        </p:tav>
                                        <p:tav tm="100000">
                                          <p:val>
                                            <p:strVal val="#ppt_x"/>
                                          </p:val>
                                        </p:tav>
                                      </p:tavLst>
                                    </p:anim>
                                    <p:anim calcmode="lin" valueType="num">
                                      <p:cBhvr additive="base">
                                        <p:cTn id="57" dur="7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2" grpId="0" animBg="1"/>
      <p:bldP spid="12" grpId="1" animBg="1"/>
      <p:bldP spid="12"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bwMode="auto">
          <a:xfrm>
            <a:off x="3353100" y="1745685"/>
            <a:ext cx="8811103" cy="3825775"/>
          </a:xfrm>
          <a:prstGeom prst="rect">
            <a:avLst/>
          </a:prstGeom>
          <a:solidFill>
            <a:srgbClr val="661F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274638" y="1745685"/>
            <a:ext cx="3009337" cy="3825775"/>
          </a:xfrm>
          <a:prstGeom prst="rect">
            <a:avLst/>
          </a:prstGeom>
          <a:solidFill>
            <a:srgbClr val="661F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a:xfrm>
            <a:off x="274638" y="3670726"/>
            <a:ext cx="3052970" cy="1222762"/>
          </a:xfrm>
          <a:prstGeom prst="rect">
            <a:avLst/>
          </a:prstGeom>
        </p:spPr>
        <p:txBody>
          <a:bodyPr wrap="square" lIns="182880" tIns="146304" rIns="182880" bIns="155448">
            <a:noAutofit/>
          </a:bodyPr>
          <a:lstStyle/>
          <a:p>
            <a:pPr defTabSz="914363">
              <a:lnSpc>
                <a:spcPct val="90000"/>
              </a:lnSpc>
              <a:spcBef>
                <a:spcPts val="600"/>
              </a:spcBef>
              <a:spcAft>
                <a:spcPts val="600"/>
              </a:spcAft>
            </a:pPr>
            <a:r>
              <a:rPr lang="en-US" sz="2800" kern="0" dirty="0" smtClean="0">
                <a:gradFill>
                  <a:gsLst>
                    <a:gs pos="9583">
                      <a:srgbClr val="FFFFFF"/>
                    </a:gs>
                    <a:gs pos="24000">
                      <a:srgbClr val="FFFFFF"/>
                    </a:gs>
                  </a:gsLst>
                  <a:lin ang="5400000" scaled="0"/>
                </a:gradFill>
                <a:latin typeface="Segoe UI Light"/>
              </a:rPr>
              <a:t>Openness</a:t>
            </a:r>
          </a:p>
          <a:p>
            <a:pPr defTabSz="914363">
              <a:lnSpc>
                <a:spcPct val="90000"/>
              </a:lnSpc>
              <a:spcBef>
                <a:spcPts val="600"/>
              </a:spcBef>
              <a:spcAft>
                <a:spcPts val="600"/>
              </a:spcAft>
            </a:pPr>
            <a:r>
              <a:rPr lang="en-US" sz="2800" kern="0" dirty="0" smtClean="0">
                <a:gradFill>
                  <a:gsLst>
                    <a:gs pos="9583">
                      <a:srgbClr val="FFFFFF"/>
                    </a:gs>
                    <a:gs pos="24000">
                      <a:srgbClr val="FFFFFF"/>
                    </a:gs>
                  </a:gsLst>
                  <a:lin ang="5400000" scaled="0"/>
                </a:gradFill>
                <a:latin typeface="Segoe UI Light"/>
              </a:rPr>
              <a:t>Community</a:t>
            </a:r>
            <a:endParaRPr lang="en-US" sz="2800" kern="0" dirty="0">
              <a:gradFill>
                <a:gsLst>
                  <a:gs pos="9583">
                    <a:srgbClr val="FFFFFF"/>
                  </a:gs>
                  <a:gs pos="24000">
                    <a:srgbClr val="FFFFFF"/>
                  </a:gs>
                </a:gsLst>
                <a:lin ang="5400000" scaled="0"/>
              </a:gradFill>
              <a:latin typeface="Segoe UI Light"/>
            </a:endParaRPr>
          </a:p>
          <a:p>
            <a:pPr defTabSz="914363">
              <a:lnSpc>
                <a:spcPct val="90000"/>
              </a:lnSpc>
              <a:spcBef>
                <a:spcPts val="600"/>
              </a:spcBef>
              <a:spcAft>
                <a:spcPts val="600"/>
              </a:spcAft>
            </a:pPr>
            <a:r>
              <a:rPr lang="en-US" sz="2800" kern="0" dirty="0" smtClean="0">
                <a:gradFill>
                  <a:gsLst>
                    <a:gs pos="9583">
                      <a:srgbClr val="FFFFFF"/>
                    </a:gs>
                    <a:gs pos="24000">
                      <a:srgbClr val="FFFFFF"/>
                    </a:gs>
                  </a:gsLst>
                  <a:lin ang="5400000" scaled="0"/>
                </a:gradFill>
                <a:latin typeface="Segoe UI Light"/>
              </a:rPr>
              <a:t>Rapid innovation</a:t>
            </a:r>
            <a:endParaRPr lang="en-US" sz="2800" kern="0" dirty="0">
              <a:gradFill>
                <a:gsLst>
                  <a:gs pos="9583">
                    <a:srgbClr val="FFFFFF"/>
                  </a:gs>
                  <a:gs pos="24000">
                    <a:srgbClr val="FFFFFF"/>
                  </a:gs>
                </a:gsLst>
                <a:lin ang="5400000" scaled="0"/>
              </a:gradFill>
              <a:latin typeface="Segoe UI Light"/>
            </a:endParaRPr>
          </a:p>
        </p:txBody>
      </p:sp>
      <p:sp>
        <p:nvSpPr>
          <p:cNvPr id="13" name="Rectangle 12"/>
          <p:cNvSpPr/>
          <p:nvPr/>
        </p:nvSpPr>
        <p:spPr bwMode="auto">
          <a:xfrm>
            <a:off x="137488" y="1174879"/>
            <a:ext cx="453062" cy="330071"/>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p:txBody>
          <a:bodyPr/>
          <a:lstStyle/>
          <a:p>
            <a:r>
              <a:rPr lang="en-US" smtClean="0"/>
              <a:t>The .NET Foundation </a:t>
            </a:r>
            <a:endParaRPr lang="en-US" dirty="0"/>
          </a:p>
        </p:txBody>
      </p:sp>
      <p:sp>
        <p:nvSpPr>
          <p:cNvPr id="29" name="Rectangle 28"/>
          <p:cNvSpPr/>
          <p:nvPr/>
        </p:nvSpPr>
        <p:spPr bwMode="auto">
          <a:xfrm>
            <a:off x="286526" y="5629720"/>
            <a:ext cx="11887200" cy="1066428"/>
          </a:xfrm>
          <a:prstGeom prst="rect">
            <a:avLst/>
          </a:prstGeom>
          <a:solidFill>
            <a:srgbClr val="9494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dirty="0">
              <a:solidFill>
                <a:srgbClr val="FFFFFF"/>
              </a:solidFill>
              <a:latin typeface="Segoe UI Light" pitchFamily="34" charset="0"/>
            </a:endParaRPr>
          </a:p>
        </p:txBody>
      </p:sp>
      <p:sp>
        <p:nvSpPr>
          <p:cNvPr id="10" name="Oval 9"/>
          <p:cNvSpPr/>
          <p:nvPr/>
        </p:nvSpPr>
        <p:spPr bwMode="auto">
          <a:xfrm>
            <a:off x="233032" y="1143506"/>
            <a:ext cx="1669034" cy="1669034"/>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20" y="1157676"/>
            <a:ext cx="1668124" cy="1668124"/>
          </a:xfrm>
          <a:prstGeom prst="rect">
            <a:avLst/>
          </a:prstGeom>
        </p:spPr>
      </p:pic>
      <p:sp>
        <p:nvSpPr>
          <p:cNvPr id="5" name="Rectangle 4"/>
          <p:cNvSpPr/>
          <p:nvPr/>
        </p:nvSpPr>
        <p:spPr>
          <a:xfrm>
            <a:off x="3730412" y="1840454"/>
            <a:ext cx="2324547" cy="276999"/>
          </a:xfrm>
          <a:prstGeom prst="rect">
            <a:avLst/>
          </a:prstGeom>
        </p:spPr>
        <p:txBody>
          <a:bodyPr wrap="none">
            <a:spAutoFit/>
          </a:bodyPr>
          <a:lstStyle/>
          <a:p>
            <a:r>
              <a:rPr lang="en-US" sz="1200" dirty="0">
                <a:solidFill>
                  <a:srgbClr val="FFFFFF"/>
                </a:solidFill>
              </a:rPr>
              <a:t>.NET API for Hadoop </a:t>
            </a:r>
            <a:r>
              <a:rPr lang="en-US" sz="1200" dirty="0" err="1">
                <a:solidFill>
                  <a:srgbClr val="FFFFFF"/>
                </a:solidFill>
              </a:rPr>
              <a:t>WebClient</a:t>
            </a:r>
            <a:endParaRPr lang="en-US" sz="1200" dirty="0">
              <a:solidFill>
                <a:srgbClr val="FFFFFF"/>
              </a:solidFill>
            </a:endParaRPr>
          </a:p>
        </p:txBody>
      </p:sp>
      <p:sp>
        <p:nvSpPr>
          <p:cNvPr id="6" name="Rectangle 5"/>
          <p:cNvSpPr/>
          <p:nvPr/>
        </p:nvSpPr>
        <p:spPr>
          <a:xfrm>
            <a:off x="3390732" y="2181358"/>
            <a:ext cx="4746364" cy="461665"/>
          </a:xfrm>
          <a:prstGeom prst="rect">
            <a:avLst/>
          </a:prstGeom>
        </p:spPr>
        <p:txBody>
          <a:bodyPr wrap="none">
            <a:spAutoFit/>
          </a:bodyPr>
          <a:lstStyle/>
          <a:p>
            <a:r>
              <a:rPr lang="en-US" sz="2400" dirty="0">
                <a:solidFill>
                  <a:srgbClr val="FFFFFF"/>
                </a:solidFill>
              </a:rPr>
              <a:t>.NET Compiler Platform ("Roslyn")</a:t>
            </a:r>
          </a:p>
        </p:txBody>
      </p:sp>
      <p:sp>
        <p:nvSpPr>
          <p:cNvPr id="7" name="Rectangle 6"/>
          <p:cNvSpPr/>
          <p:nvPr/>
        </p:nvSpPr>
        <p:spPr>
          <a:xfrm>
            <a:off x="3708750" y="2678872"/>
            <a:ext cx="2469779" cy="276999"/>
          </a:xfrm>
          <a:prstGeom prst="rect">
            <a:avLst/>
          </a:prstGeom>
        </p:spPr>
        <p:txBody>
          <a:bodyPr wrap="none">
            <a:spAutoFit/>
          </a:bodyPr>
          <a:lstStyle/>
          <a:p>
            <a:r>
              <a:rPr lang="en-US" sz="1200" dirty="0">
                <a:solidFill>
                  <a:srgbClr val="FFFFFF"/>
                </a:solidFill>
              </a:rPr>
              <a:t>.NET Map Reduce API for Hadoop</a:t>
            </a:r>
          </a:p>
        </p:txBody>
      </p:sp>
      <p:sp>
        <p:nvSpPr>
          <p:cNvPr id="9" name="Rectangle 8"/>
          <p:cNvSpPr/>
          <p:nvPr/>
        </p:nvSpPr>
        <p:spPr>
          <a:xfrm>
            <a:off x="3413688" y="2963862"/>
            <a:ext cx="2742610" cy="400110"/>
          </a:xfrm>
          <a:prstGeom prst="rect">
            <a:avLst/>
          </a:prstGeom>
        </p:spPr>
        <p:txBody>
          <a:bodyPr wrap="none">
            <a:spAutoFit/>
          </a:bodyPr>
          <a:lstStyle/>
          <a:p>
            <a:r>
              <a:rPr lang="en-US" sz="2000" dirty="0">
                <a:solidFill>
                  <a:srgbClr val="FFFFFF"/>
                </a:solidFill>
              </a:rPr>
              <a:t>.NET Micro Framework</a:t>
            </a:r>
          </a:p>
        </p:txBody>
      </p:sp>
      <p:sp>
        <p:nvSpPr>
          <p:cNvPr id="11" name="Rectangle 10"/>
          <p:cNvSpPr/>
          <p:nvPr/>
        </p:nvSpPr>
        <p:spPr>
          <a:xfrm>
            <a:off x="3533288" y="3514515"/>
            <a:ext cx="2324804" cy="523220"/>
          </a:xfrm>
          <a:prstGeom prst="rect">
            <a:avLst/>
          </a:prstGeom>
        </p:spPr>
        <p:txBody>
          <a:bodyPr wrap="none">
            <a:spAutoFit/>
          </a:bodyPr>
          <a:lstStyle/>
          <a:p>
            <a:r>
              <a:rPr lang="en-US" sz="2800" dirty="0">
                <a:solidFill>
                  <a:srgbClr val="FFFFFF"/>
                </a:solidFill>
              </a:rPr>
              <a:t>ASP.NET MVC</a:t>
            </a:r>
          </a:p>
        </p:txBody>
      </p:sp>
      <p:sp>
        <p:nvSpPr>
          <p:cNvPr id="12" name="Rectangle 11"/>
          <p:cNvSpPr/>
          <p:nvPr/>
        </p:nvSpPr>
        <p:spPr>
          <a:xfrm>
            <a:off x="3346885" y="3964642"/>
            <a:ext cx="2915285" cy="523220"/>
          </a:xfrm>
          <a:prstGeom prst="rect">
            <a:avLst/>
          </a:prstGeom>
        </p:spPr>
        <p:txBody>
          <a:bodyPr wrap="none">
            <a:spAutoFit/>
          </a:bodyPr>
          <a:lstStyle/>
          <a:p>
            <a:r>
              <a:rPr lang="en-US" sz="2700" dirty="0">
                <a:solidFill>
                  <a:srgbClr val="FFFFFF"/>
                </a:solidFill>
              </a:rPr>
              <a:t>ASP.NET Web API</a:t>
            </a:r>
          </a:p>
        </p:txBody>
      </p:sp>
      <p:sp>
        <p:nvSpPr>
          <p:cNvPr id="14" name="Rectangle 13"/>
          <p:cNvSpPr/>
          <p:nvPr/>
        </p:nvSpPr>
        <p:spPr>
          <a:xfrm>
            <a:off x="5314011" y="3288686"/>
            <a:ext cx="2082621" cy="353943"/>
          </a:xfrm>
          <a:prstGeom prst="rect">
            <a:avLst/>
          </a:prstGeom>
        </p:spPr>
        <p:txBody>
          <a:bodyPr wrap="none">
            <a:spAutoFit/>
          </a:bodyPr>
          <a:lstStyle/>
          <a:p>
            <a:r>
              <a:rPr lang="en-US" sz="1700" dirty="0">
                <a:solidFill>
                  <a:srgbClr val="FFFFFF"/>
                </a:solidFill>
              </a:rPr>
              <a:t>ASP.NET Web Pages</a:t>
            </a:r>
          </a:p>
        </p:txBody>
      </p:sp>
      <p:sp>
        <p:nvSpPr>
          <p:cNvPr id="16" name="Rectangle 15"/>
          <p:cNvSpPr/>
          <p:nvPr/>
        </p:nvSpPr>
        <p:spPr>
          <a:xfrm>
            <a:off x="3631755" y="4426487"/>
            <a:ext cx="2383666" cy="461665"/>
          </a:xfrm>
          <a:prstGeom prst="rect">
            <a:avLst/>
          </a:prstGeom>
        </p:spPr>
        <p:txBody>
          <a:bodyPr wrap="none">
            <a:spAutoFit/>
          </a:bodyPr>
          <a:lstStyle/>
          <a:p>
            <a:r>
              <a:rPr lang="en-US" sz="2400" dirty="0">
                <a:solidFill>
                  <a:srgbClr val="FFFFFF"/>
                </a:solidFill>
              </a:rPr>
              <a:t>ASP.NET SignalR</a:t>
            </a:r>
          </a:p>
        </p:txBody>
      </p:sp>
      <p:sp>
        <p:nvSpPr>
          <p:cNvPr id="17" name="Rectangle 16"/>
          <p:cNvSpPr/>
          <p:nvPr/>
        </p:nvSpPr>
        <p:spPr>
          <a:xfrm>
            <a:off x="6194298" y="1952572"/>
            <a:ext cx="1794081" cy="307777"/>
          </a:xfrm>
          <a:prstGeom prst="rect">
            <a:avLst/>
          </a:prstGeom>
        </p:spPr>
        <p:txBody>
          <a:bodyPr wrap="none">
            <a:spAutoFit/>
          </a:bodyPr>
          <a:lstStyle/>
          <a:p>
            <a:r>
              <a:rPr lang="en-US" sz="1400" dirty="0">
                <a:solidFill>
                  <a:srgbClr val="FFFFFF"/>
                </a:solidFill>
              </a:rPr>
              <a:t>Composition (MEF2)</a:t>
            </a:r>
          </a:p>
        </p:txBody>
      </p:sp>
      <p:sp>
        <p:nvSpPr>
          <p:cNvPr id="18" name="Rectangle 17"/>
          <p:cNvSpPr/>
          <p:nvPr/>
        </p:nvSpPr>
        <p:spPr>
          <a:xfrm>
            <a:off x="6279063" y="2620131"/>
            <a:ext cx="2921569" cy="523220"/>
          </a:xfrm>
          <a:prstGeom prst="rect">
            <a:avLst/>
          </a:prstGeom>
        </p:spPr>
        <p:txBody>
          <a:bodyPr wrap="none">
            <a:spAutoFit/>
          </a:bodyPr>
          <a:lstStyle/>
          <a:p>
            <a:r>
              <a:rPr lang="en-US" sz="2800" dirty="0">
                <a:solidFill>
                  <a:srgbClr val="FFFFFF"/>
                </a:solidFill>
              </a:rPr>
              <a:t>Entity Framework</a:t>
            </a:r>
          </a:p>
        </p:txBody>
      </p:sp>
      <p:sp>
        <p:nvSpPr>
          <p:cNvPr id="19" name="Rectangle 18"/>
          <p:cNvSpPr/>
          <p:nvPr/>
        </p:nvSpPr>
        <p:spPr>
          <a:xfrm>
            <a:off x="5020435" y="4978059"/>
            <a:ext cx="1136017" cy="307777"/>
          </a:xfrm>
          <a:prstGeom prst="rect">
            <a:avLst/>
          </a:prstGeom>
        </p:spPr>
        <p:txBody>
          <a:bodyPr wrap="none">
            <a:spAutoFit/>
          </a:bodyPr>
          <a:lstStyle/>
          <a:p>
            <a:r>
              <a:rPr lang="en-US" sz="1400" dirty="0">
                <a:solidFill>
                  <a:srgbClr val="FFFFFF"/>
                </a:solidFill>
              </a:rPr>
              <a:t>Linq to Hive</a:t>
            </a:r>
          </a:p>
        </p:txBody>
      </p:sp>
      <p:sp>
        <p:nvSpPr>
          <p:cNvPr id="20" name="Rectangle 19"/>
          <p:cNvSpPr/>
          <p:nvPr/>
        </p:nvSpPr>
        <p:spPr>
          <a:xfrm>
            <a:off x="8127719" y="1967962"/>
            <a:ext cx="2885662" cy="276999"/>
          </a:xfrm>
          <a:prstGeom prst="rect">
            <a:avLst/>
          </a:prstGeom>
        </p:spPr>
        <p:txBody>
          <a:bodyPr wrap="none">
            <a:spAutoFit/>
          </a:bodyPr>
          <a:lstStyle/>
          <a:p>
            <a:r>
              <a:rPr lang="en-US" sz="1200" dirty="0">
                <a:solidFill>
                  <a:srgbClr val="FFFFFF"/>
                </a:solidFill>
              </a:rPr>
              <a:t>MEF (Managed Extensibility Framework)</a:t>
            </a:r>
          </a:p>
        </p:txBody>
      </p:sp>
      <p:sp>
        <p:nvSpPr>
          <p:cNvPr id="21" name="Rectangle 20"/>
          <p:cNvSpPr/>
          <p:nvPr/>
        </p:nvSpPr>
        <p:spPr>
          <a:xfrm>
            <a:off x="8988136" y="4527996"/>
            <a:ext cx="2864117" cy="307777"/>
          </a:xfrm>
          <a:prstGeom prst="rect">
            <a:avLst/>
          </a:prstGeom>
        </p:spPr>
        <p:txBody>
          <a:bodyPr wrap="none">
            <a:spAutoFit/>
          </a:bodyPr>
          <a:lstStyle/>
          <a:p>
            <a:r>
              <a:rPr lang="en-US" sz="1400" dirty="0">
                <a:solidFill>
                  <a:srgbClr val="FFFFFF"/>
                </a:solidFill>
              </a:rPr>
              <a:t>OWIN Authentication Middleware</a:t>
            </a:r>
          </a:p>
        </p:txBody>
      </p:sp>
      <p:sp>
        <p:nvSpPr>
          <p:cNvPr id="22" name="Rectangle 21"/>
          <p:cNvSpPr/>
          <p:nvPr/>
        </p:nvSpPr>
        <p:spPr>
          <a:xfrm>
            <a:off x="7301848" y="3074890"/>
            <a:ext cx="2152128" cy="384721"/>
          </a:xfrm>
          <a:prstGeom prst="rect">
            <a:avLst/>
          </a:prstGeom>
        </p:spPr>
        <p:txBody>
          <a:bodyPr wrap="none">
            <a:spAutoFit/>
          </a:bodyPr>
          <a:lstStyle/>
          <a:p>
            <a:r>
              <a:rPr lang="en-US" sz="1900" dirty="0" smtClean="0">
                <a:solidFill>
                  <a:srgbClr val="FFFFFF"/>
                </a:solidFill>
              </a:rPr>
              <a:t>Rx</a:t>
            </a:r>
            <a:r>
              <a:rPr lang="en-US" dirty="0" smtClean="0">
                <a:solidFill>
                  <a:srgbClr val="FFFFFF"/>
                </a:solidFill>
              </a:rPr>
              <a:t> </a:t>
            </a:r>
            <a:r>
              <a:rPr lang="en-US" sz="1400" dirty="0" smtClean="0">
                <a:solidFill>
                  <a:srgbClr val="FFFFFF"/>
                </a:solidFill>
              </a:rPr>
              <a:t>(Reactive Extensions)</a:t>
            </a:r>
            <a:endParaRPr lang="en-US" sz="1400" dirty="0">
              <a:solidFill>
                <a:srgbClr val="FFFFFF"/>
              </a:solidFill>
            </a:endParaRPr>
          </a:p>
        </p:txBody>
      </p:sp>
      <p:sp>
        <p:nvSpPr>
          <p:cNvPr id="24" name="Rectangle 23"/>
          <p:cNvSpPr/>
          <p:nvPr/>
        </p:nvSpPr>
        <p:spPr>
          <a:xfrm>
            <a:off x="6413452" y="4554934"/>
            <a:ext cx="2262735" cy="338554"/>
          </a:xfrm>
          <a:prstGeom prst="rect">
            <a:avLst/>
          </a:prstGeom>
        </p:spPr>
        <p:txBody>
          <a:bodyPr wrap="none">
            <a:spAutoFit/>
          </a:bodyPr>
          <a:lstStyle/>
          <a:p>
            <a:r>
              <a:rPr lang="en-US" sz="1600" dirty="0">
                <a:solidFill>
                  <a:srgbClr val="FFFFFF"/>
                </a:solidFill>
              </a:rPr>
              <a:t>Web Protection Library</a:t>
            </a:r>
          </a:p>
        </p:txBody>
      </p:sp>
      <p:sp>
        <p:nvSpPr>
          <p:cNvPr id="25" name="Rectangle 24"/>
          <p:cNvSpPr/>
          <p:nvPr/>
        </p:nvSpPr>
        <p:spPr>
          <a:xfrm>
            <a:off x="6297355" y="4892851"/>
            <a:ext cx="3642087" cy="461665"/>
          </a:xfrm>
          <a:prstGeom prst="rect">
            <a:avLst/>
          </a:prstGeom>
        </p:spPr>
        <p:txBody>
          <a:bodyPr wrap="none">
            <a:spAutoFit/>
          </a:bodyPr>
          <a:lstStyle/>
          <a:p>
            <a:r>
              <a:rPr lang="en-US" sz="2400" dirty="0">
                <a:solidFill>
                  <a:srgbClr val="FFFFFF"/>
                </a:solidFill>
              </a:rPr>
              <a:t>Windows Azure .NET SDK</a:t>
            </a:r>
          </a:p>
        </p:txBody>
      </p:sp>
      <p:sp>
        <p:nvSpPr>
          <p:cNvPr id="26" name="Rectangle 25"/>
          <p:cNvSpPr/>
          <p:nvPr/>
        </p:nvSpPr>
        <p:spPr>
          <a:xfrm>
            <a:off x="8237630" y="2253410"/>
            <a:ext cx="2840073" cy="400110"/>
          </a:xfrm>
          <a:prstGeom prst="rect">
            <a:avLst/>
          </a:prstGeom>
        </p:spPr>
        <p:txBody>
          <a:bodyPr wrap="none">
            <a:spAutoFit/>
          </a:bodyPr>
          <a:lstStyle/>
          <a:p>
            <a:r>
              <a:rPr lang="en-US" sz="2000" dirty="0">
                <a:solidFill>
                  <a:srgbClr val="FFFFFF"/>
                </a:solidFill>
              </a:rPr>
              <a:t>Windows Phone Toolkit</a:t>
            </a:r>
          </a:p>
        </p:txBody>
      </p:sp>
      <p:sp>
        <p:nvSpPr>
          <p:cNvPr id="27" name="Rectangle 26"/>
          <p:cNvSpPr/>
          <p:nvPr/>
        </p:nvSpPr>
        <p:spPr>
          <a:xfrm>
            <a:off x="10246698" y="2691724"/>
            <a:ext cx="1176028" cy="338554"/>
          </a:xfrm>
          <a:prstGeom prst="rect">
            <a:avLst/>
          </a:prstGeom>
        </p:spPr>
        <p:txBody>
          <a:bodyPr wrap="none">
            <a:spAutoFit/>
          </a:bodyPr>
          <a:lstStyle/>
          <a:p>
            <a:r>
              <a:rPr lang="en-US" sz="1600" dirty="0">
                <a:solidFill>
                  <a:srgbClr val="FFFFFF"/>
                </a:solidFill>
              </a:rPr>
              <a:t>WnsRecipe</a:t>
            </a:r>
          </a:p>
        </p:txBody>
      </p:sp>
      <p:sp>
        <p:nvSpPr>
          <p:cNvPr id="28" name="Rectangle 27"/>
          <p:cNvSpPr/>
          <p:nvPr/>
        </p:nvSpPr>
        <p:spPr>
          <a:xfrm>
            <a:off x="6337000" y="3990994"/>
            <a:ext cx="1292341" cy="461665"/>
          </a:xfrm>
          <a:prstGeom prst="rect">
            <a:avLst/>
          </a:prstGeom>
        </p:spPr>
        <p:txBody>
          <a:bodyPr wrap="none">
            <a:spAutoFit/>
          </a:bodyPr>
          <a:lstStyle/>
          <a:p>
            <a:r>
              <a:rPr lang="en-US" sz="2400" dirty="0" smtClean="0">
                <a:solidFill>
                  <a:srgbClr val="FFFFFF"/>
                </a:solidFill>
              </a:rPr>
              <a:t>Mimekit</a:t>
            </a:r>
            <a:endParaRPr lang="en-US" sz="2400" dirty="0">
              <a:solidFill>
                <a:srgbClr val="FFFFFF"/>
              </a:solidFill>
            </a:endParaRPr>
          </a:p>
        </p:txBody>
      </p:sp>
      <p:sp>
        <p:nvSpPr>
          <p:cNvPr id="30" name="Rectangle 29"/>
          <p:cNvSpPr/>
          <p:nvPr/>
        </p:nvSpPr>
        <p:spPr>
          <a:xfrm>
            <a:off x="9300363" y="3973147"/>
            <a:ext cx="2021707" cy="461665"/>
          </a:xfrm>
          <a:prstGeom prst="rect">
            <a:avLst/>
          </a:prstGeom>
        </p:spPr>
        <p:txBody>
          <a:bodyPr wrap="none">
            <a:spAutoFit/>
          </a:bodyPr>
          <a:lstStyle/>
          <a:p>
            <a:r>
              <a:rPr lang="en-US" sz="2400" dirty="0">
                <a:solidFill>
                  <a:srgbClr val="FFFFFF"/>
                </a:solidFill>
              </a:rPr>
              <a:t>Xamarin.Auth</a:t>
            </a:r>
          </a:p>
        </p:txBody>
      </p:sp>
      <p:sp>
        <p:nvSpPr>
          <p:cNvPr id="33" name="Rectangle 32"/>
          <p:cNvSpPr/>
          <p:nvPr/>
        </p:nvSpPr>
        <p:spPr>
          <a:xfrm>
            <a:off x="7171712" y="3547548"/>
            <a:ext cx="2140330" cy="430887"/>
          </a:xfrm>
          <a:prstGeom prst="rect">
            <a:avLst/>
          </a:prstGeom>
        </p:spPr>
        <p:txBody>
          <a:bodyPr wrap="none">
            <a:spAutoFit/>
          </a:bodyPr>
          <a:lstStyle/>
          <a:p>
            <a:r>
              <a:rPr lang="en-US" sz="2200" dirty="0">
                <a:solidFill>
                  <a:srgbClr val="FFFFFF"/>
                </a:solidFill>
              </a:rPr>
              <a:t>Xamarin.Mobile</a:t>
            </a:r>
          </a:p>
        </p:txBody>
      </p:sp>
      <p:sp>
        <p:nvSpPr>
          <p:cNvPr id="34" name="Rectangle 33"/>
          <p:cNvSpPr/>
          <p:nvPr/>
        </p:nvSpPr>
        <p:spPr>
          <a:xfrm>
            <a:off x="9618609" y="3069473"/>
            <a:ext cx="1952073" cy="338554"/>
          </a:xfrm>
          <a:prstGeom prst="rect">
            <a:avLst/>
          </a:prstGeom>
        </p:spPr>
        <p:txBody>
          <a:bodyPr wrap="none">
            <a:spAutoFit/>
          </a:bodyPr>
          <a:lstStyle/>
          <a:p>
            <a:r>
              <a:rPr lang="en-US" sz="1600" dirty="0">
                <a:solidFill>
                  <a:srgbClr val="FFFFFF"/>
                </a:solidFill>
              </a:rPr>
              <a:t>Couchbase for .NET</a:t>
            </a:r>
          </a:p>
        </p:txBody>
      </p:sp>
      <p:sp>
        <p:nvSpPr>
          <p:cNvPr id="2" name="Rectangle 1"/>
          <p:cNvSpPr/>
          <p:nvPr/>
        </p:nvSpPr>
        <p:spPr>
          <a:xfrm>
            <a:off x="417042" y="5524932"/>
            <a:ext cx="6216650" cy="1144929"/>
          </a:xfrm>
          <a:prstGeom prst="rect">
            <a:avLst/>
          </a:prstGeom>
        </p:spPr>
        <p:txBody>
          <a:bodyPr>
            <a:spAutoFit/>
          </a:bodyPr>
          <a:lstStyle/>
          <a:p>
            <a:pPr defTabSz="932472" fontAlgn="base">
              <a:lnSpc>
                <a:spcPct val="90000"/>
              </a:lnSpc>
              <a:spcBef>
                <a:spcPct val="0"/>
              </a:spcBef>
              <a:spcAft>
                <a:spcPct val="0"/>
              </a:spcAft>
            </a:pPr>
            <a:r>
              <a:rPr lang="en-US" sz="2400" kern="0" dirty="0">
                <a:gradFill>
                  <a:gsLst>
                    <a:gs pos="9583">
                      <a:srgbClr val="FFFFFF"/>
                    </a:gs>
                    <a:gs pos="24000">
                      <a:srgbClr val="FFFFFF"/>
                    </a:gs>
                  </a:gsLst>
                  <a:lin ang="5400000" scaled="0"/>
                </a:gradFill>
                <a:latin typeface="Segoe UI Light"/>
              </a:rPr>
              <a:t>Join the conversation with the community</a:t>
            </a:r>
            <a:r>
              <a:rPr lang="en-US" sz="3600" kern="0" dirty="0">
                <a:gradFill>
                  <a:gsLst>
                    <a:gs pos="9583">
                      <a:srgbClr val="FFFFFF"/>
                    </a:gs>
                    <a:gs pos="24000">
                      <a:srgbClr val="FFFFFF"/>
                    </a:gs>
                  </a:gsLst>
                  <a:lin ang="5400000" scaled="0"/>
                </a:gradFill>
                <a:latin typeface="Segoe UI Light"/>
              </a:rPr>
              <a:t> </a:t>
            </a:r>
          </a:p>
          <a:p>
            <a:pPr defTabSz="932472" fontAlgn="base">
              <a:lnSpc>
                <a:spcPct val="90000"/>
              </a:lnSpc>
              <a:spcBef>
                <a:spcPct val="0"/>
              </a:spcBef>
              <a:spcAft>
                <a:spcPct val="0"/>
              </a:spcAft>
            </a:pPr>
            <a:r>
              <a:rPr lang="en-US" sz="2000" dirty="0">
                <a:solidFill>
                  <a:srgbClr val="FFFFFF"/>
                </a:solidFill>
                <a:latin typeface="Segoe UI Light" pitchFamily="34" charset="0"/>
              </a:rPr>
              <a:t>http://</a:t>
            </a:r>
            <a:r>
              <a:rPr lang="en-US" sz="2000" dirty="0" smtClean="0">
                <a:solidFill>
                  <a:srgbClr val="FFFFFF"/>
                </a:solidFill>
                <a:latin typeface="Segoe UI Light" pitchFamily="34" charset="0"/>
              </a:rPr>
              <a:t>www.dotnetfoundation.org</a:t>
            </a:r>
          </a:p>
          <a:p>
            <a:pPr defTabSz="932472" fontAlgn="base">
              <a:lnSpc>
                <a:spcPct val="90000"/>
              </a:lnSpc>
              <a:spcBef>
                <a:spcPct val="0"/>
              </a:spcBef>
              <a:spcAft>
                <a:spcPct val="0"/>
              </a:spcAft>
            </a:pPr>
            <a:r>
              <a:rPr lang="en-US" sz="2000" dirty="0">
                <a:solidFill>
                  <a:srgbClr val="FFFFFF"/>
                </a:solidFill>
                <a:latin typeface="Segoe UI Light" pitchFamily="34" charset="0"/>
              </a:rPr>
              <a:t>@dotnetfdn // #dotnetfdn   </a:t>
            </a:r>
          </a:p>
        </p:txBody>
      </p:sp>
      <p:sp>
        <p:nvSpPr>
          <p:cNvPr id="49" name="Rectangle 48"/>
          <p:cNvSpPr/>
          <p:nvPr/>
        </p:nvSpPr>
        <p:spPr>
          <a:xfrm>
            <a:off x="7951488" y="3990994"/>
            <a:ext cx="1099981" cy="461665"/>
          </a:xfrm>
          <a:prstGeom prst="rect">
            <a:avLst/>
          </a:prstGeom>
        </p:spPr>
        <p:txBody>
          <a:bodyPr wrap="none">
            <a:spAutoFit/>
          </a:bodyPr>
          <a:lstStyle/>
          <a:p>
            <a:r>
              <a:rPr lang="en-US" sz="2400" dirty="0" smtClean="0">
                <a:solidFill>
                  <a:srgbClr val="FFFFFF"/>
                </a:solidFill>
              </a:rPr>
              <a:t>Mailkit</a:t>
            </a:r>
            <a:endParaRPr lang="en-US" sz="2400" dirty="0">
              <a:solidFill>
                <a:srgbClr val="FFFFFF"/>
              </a:solidFill>
            </a:endParaRPr>
          </a:p>
        </p:txBody>
      </p:sp>
      <p:sp>
        <p:nvSpPr>
          <p:cNvPr id="3" name="Rectangle 2"/>
          <p:cNvSpPr/>
          <p:nvPr/>
        </p:nvSpPr>
        <p:spPr>
          <a:xfrm>
            <a:off x="9570550" y="3522164"/>
            <a:ext cx="1988173" cy="400110"/>
          </a:xfrm>
          <a:prstGeom prst="rect">
            <a:avLst/>
          </a:prstGeom>
        </p:spPr>
        <p:txBody>
          <a:bodyPr wrap="none">
            <a:spAutoFit/>
          </a:bodyPr>
          <a:lstStyle/>
          <a:p>
            <a:r>
              <a:rPr lang="en-US" sz="2000" dirty="0" smtClean="0">
                <a:solidFill>
                  <a:srgbClr val="FFFFFF"/>
                </a:solidFill>
              </a:rPr>
              <a:t>System.Drawing</a:t>
            </a:r>
            <a:endParaRPr lang="en-US" sz="2000" dirty="0">
              <a:solidFill>
                <a:srgbClr val="FFFFFF"/>
              </a:solidFill>
            </a:endParaRPr>
          </a:p>
        </p:txBody>
      </p:sp>
    </p:spTree>
    <p:extLst>
      <p:ext uri="{BB962C8B-B14F-4D97-AF65-F5344CB8AC3E}">
        <p14:creationId xmlns:p14="http://schemas.microsoft.com/office/powerpoint/2010/main" val="67918457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vNext and the Modern Web</a:t>
            </a:r>
            <a:endParaRPr lang="en-US" dirty="0"/>
          </a:p>
        </p:txBody>
      </p:sp>
      <p:sp>
        <p:nvSpPr>
          <p:cNvPr id="4" name="Rectangle 3"/>
          <p:cNvSpPr/>
          <p:nvPr/>
        </p:nvSpPr>
        <p:spPr>
          <a:xfrm>
            <a:off x="7816526" y="3202627"/>
            <a:ext cx="3462294" cy="954107"/>
          </a:xfrm>
          <a:prstGeom prst="rect">
            <a:avLst/>
          </a:prstGeom>
        </p:spPr>
        <p:txBody>
          <a:bodyPr wrap="none">
            <a:spAutoFit/>
          </a:bodyPr>
          <a:lstStyle/>
          <a:p>
            <a:r>
              <a:rPr lang="en-US" sz="2800" dirty="0" smtClean="0">
                <a:solidFill>
                  <a:srgbClr val="FFFFFF"/>
                </a:solidFill>
              </a:rPr>
              <a:t>Choose your Editors </a:t>
            </a:r>
          </a:p>
          <a:p>
            <a:r>
              <a:rPr lang="en-US" sz="2800" dirty="0" smtClean="0">
                <a:solidFill>
                  <a:srgbClr val="FFFFFF"/>
                </a:solidFill>
              </a:rPr>
              <a:t>and Tools</a:t>
            </a:r>
          </a:p>
        </p:txBody>
      </p:sp>
      <p:sp>
        <p:nvSpPr>
          <p:cNvPr id="9" name="Rectangle 8"/>
          <p:cNvSpPr/>
          <p:nvPr/>
        </p:nvSpPr>
        <p:spPr>
          <a:xfrm>
            <a:off x="1961121" y="4509344"/>
            <a:ext cx="3113353" cy="954107"/>
          </a:xfrm>
          <a:prstGeom prst="rect">
            <a:avLst/>
          </a:prstGeom>
        </p:spPr>
        <p:txBody>
          <a:bodyPr wrap="none">
            <a:spAutoFit/>
          </a:bodyPr>
          <a:lstStyle/>
          <a:p>
            <a:r>
              <a:rPr lang="en-US" sz="2800" dirty="0" smtClean="0">
                <a:solidFill>
                  <a:srgbClr val="FFFFFF"/>
                </a:solidFill>
              </a:rPr>
              <a:t>Open Source </a:t>
            </a:r>
            <a:br>
              <a:rPr lang="en-US" sz="2800" dirty="0" smtClean="0">
                <a:solidFill>
                  <a:srgbClr val="FFFFFF"/>
                </a:solidFill>
              </a:rPr>
            </a:br>
            <a:r>
              <a:rPr lang="en-US" sz="2800" dirty="0" smtClean="0">
                <a:solidFill>
                  <a:srgbClr val="FFFFFF"/>
                </a:solidFill>
              </a:rPr>
              <a:t>with Contributions</a:t>
            </a:r>
          </a:p>
        </p:txBody>
      </p:sp>
      <p:sp>
        <p:nvSpPr>
          <p:cNvPr id="13" name="Rectangle 12"/>
          <p:cNvSpPr/>
          <p:nvPr/>
        </p:nvSpPr>
        <p:spPr>
          <a:xfrm>
            <a:off x="7754278" y="4758813"/>
            <a:ext cx="2534027" cy="523220"/>
          </a:xfrm>
          <a:prstGeom prst="rect">
            <a:avLst/>
          </a:prstGeom>
        </p:spPr>
        <p:txBody>
          <a:bodyPr wrap="none">
            <a:spAutoFit/>
          </a:bodyPr>
          <a:lstStyle/>
          <a:p>
            <a:r>
              <a:rPr lang="en-US" sz="2800" dirty="0" smtClean="0">
                <a:solidFill>
                  <a:srgbClr val="FFFFFF"/>
                </a:solidFill>
              </a:rPr>
              <a:t>Cross-Platform</a:t>
            </a:r>
          </a:p>
        </p:txBody>
      </p:sp>
      <p:grpSp>
        <p:nvGrpSpPr>
          <p:cNvPr id="6" name="Group 5"/>
          <p:cNvGrpSpPr/>
          <p:nvPr/>
        </p:nvGrpSpPr>
        <p:grpSpPr>
          <a:xfrm>
            <a:off x="6785010" y="4569022"/>
            <a:ext cx="906342" cy="867556"/>
            <a:chOff x="2211181" y="1874910"/>
            <a:chExt cx="609600" cy="594360"/>
          </a:xfrm>
        </p:grpSpPr>
        <p:sp>
          <p:nvSpPr>
            <p:cNvPr id="15" name="Oval 14"/>
            <p:cNvSpPr/>
            <p:nvPr/>
          </p:nvSpPr>
          <p:spPr bwMode="auto">
            <a:xfrm>
              <a:off x="2211181" y="1874910"/>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3" name="Picture 6" descr="C:\temp\WinAzure_rgb_Wht_S.png"/>
            <p:cNvPicPr>
              <a:picLocks noChangeAspect="1" noChangeArrowheads="1"/>
            </p:cNvPicPr>
            <p:nvPr/>
          </p:nvPicPr>
          <p:blipFill rotWithShape="1">
            <a:blip r:embed="rId3">
              <a:extLst>
                <a:ext uri="{28A0092B-C50C-407E-A947-70E740481C1C}">
                  <a14:useLocalDpi xmlns:a14="http://schemas.microsoft.com/office/drawing/2010/main" val="0"/>
                </a:ext>
              </a:extLst>
            </a:blip>
            <a:srcRect l="3371" t="15460" r="80628" b="15496"/>
            <a:stretch/>
          </p:blipFill>
          <p:spPr bwMode="auto">
            <a:xfrm>
              <a:off x="2404459" y="1943117"/>
              <a:ext cx="210181" cy="2174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http://files.softicons.com/download/system-icons/windows-8-metro-icons-by-dakirby309/png/512x512/Folders%20&amp;%20OS/Linux.pn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520482" y="2147586"/>
              <a:ext cx="242063" cy="24206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a:grpSpLocks noChangeAspect="1"/>
            </p:cNvGrpSpPr>
            <p:nvPr/>
          </p:nvGrpSpPr>
          <p:grpSpPr bwMode="auto">
            <a:xfrm>
              <a:off x="2314492" y="2130536"/>
              <a:ext cx="197134" cy="235237"/>
              <a:chOff x="3485" y="1766"/>
              <a:chExt cx="745" cy="889"/>
            </a:xfrm>
          </p:grpSpPr>
          <p:sp>
            <p:nvSpPr>
              <p:cNvPr id="27" name="Freeform 26"/>
              <p:cNvSpPr>
                <a:spLocks/>
              </p:cNvSpPr>
              <p:nvPr/>
            </p:nvSpPr>
            <p:spPr bwMode="auto">
              <a:xfrm>
                <a:off x="3485" y="2008"/>
                <a:ext cx="745" cy="647"/>
              </a:xfrm>
              <a:custGeom>
                <a:avLst/>
                <a:gdLst>
                  <a:gd name="T0" fmla="*/ 296 w 296"/>
                  <a:gd name="T1" fmla="*/ 167 h 256"/>
                  <a:gd name="T2" fmla="*/ 274 w 296"/>
                  <a:gd name="T3" fmla="*/ 207 h 256"/>
                  <a:gd name="T4" fmla="*/ 216 w 296"/>
                  <a:gd name="T5" fmla="*/ 256 h 256"/>
                  <a:gd name="T6" fmla="*/ 159 w 296"/>
                  <a:gd name="T7" fmla="*/ 242 h 256"/>
                  <a:gd name="T8" fmla="*/ 101 w 296"/>
                  <a:gd name="T9" fmla="*/ 256 h 256"/>
                  <a:gd name="T10" fmla="*/ 44 w 296"/>
                  <a:gd name="T11" fmla="*/ 210 h 256"/>
                  <a:gd name="T12" fmla="*/ 24 w 296"/>
                  <a:gd name="T13" fmla="*/ 42 h 256"/>
                  <a:gd name="T14" fmla="*/ 94 w 296"/>
                  <a:gd name="T15" fmla="*/ 0 h 256"/>
                  <a:gd name="T16" fmla="*/ 158 w 296"/>
                  <a:gd name="T17" fmla="*/ 15 h 256"/>
                  <a:gd name="T18" fmla="*/ 222 w 296"/>
                  <a:gd name="T19" fmla="*/ 0 h 256"/>
                  <a:gd name="T20" fmla="*/ 286 w 296"/>
                  <a:gd name="T21" fmla="*/ 34 h 256"/>
                  <a:gd name="T22" fmla="*/ 296 w 296"/>
                  <a:gd name="T23" fmla="*/ 16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56">
                    <a:moveTo>
                      <a:pt x="296" y="167"/>
                    </a:moveTo>
                    <a:cubicBezTo>
                      <a:pt x="288" y="184"/>
                      <a:pt x="284" y="192"/>
                      <a:pt x="274" y="207"/>
                    </a:cubicBezTo>
                    <a:cubicBezTo>
                      <a:pt x="260" y="229"/>
                      <a:pt x="240" y="255"/>
                      <a:pt x="216" y="256"/>
                    </a:cubicBezTo>
                    <a:cubicBezTo>
                      <a:pt x="194" y="256"/>
                      <a:pt x="188" y="241"/>
                      <a:pt x="159" y="242"/>
                    </a:cubicBezTo>
                    <a:cubicBezTo>
                      <a:pt x="129" y="242"/>
                      <a:pt x="123" y="256"/>
                      <a:pt x="101" y="256"/>
                    </a:cubicBezTo>
                    <a:cubicBezTo>
                      <a:pt x="76" y="255"/>
                      <a:pt x="58" y="231"/>
                      <a:pt x="44" y="210"/>
                    </a:cubicBezTo>
                    <a:cubicBezTo>
                      <a:pt x="4" y="150"/>
                      <a:pt x="0" y="80"/>
                      <a:pt x="24" y="42"/>
                    </a:cubicBezTo>
                    <a:cubicBezTo>
                      <a:pt x="42" y="16"/>
                      <a:pt x="69" y="0"/>
                      <a:pt x="94" y="0"/>
                    </a:cubicBezTo>
                    <a:cubicBezTo>
                      <a:pt x="120" y="0"/>
                      <a:pt x="137" y="15"/>
                      <a:pt x="158" y="15"/>
                    </a:cubicBezTo>
                    <a:cubicBezTo>
                      <a:pt x="179" y="15"/>
                      <a:pt x="192" y="0"/>
                      <a:pt x="222" y="0"/>
                    </a:cubicBezTo>
                    <a:cubicBezTo>
                      <a:pt x="245" y="0"/>
                      <a:pt x="269" y="13"/>
                      <a:pt x="286" y="34"/>
                    </a:cubicBezTo>
                    <a:cubicBezTo>
                      <a:pt x="230" y="65"/>
                      <a:pt x="239" y="145"/>
                      <a:pt x="296" y="16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sz="2000" kern="0" smtClean="0">
                  <a:solidFill>
                    <a:srgbClr val="000000"/>
                  </a:solidFill>
                </a:endParaRPr>
              </a:p>
            </p:txBody>
          </p:sp>
          <p:sp>
            <p:nvSpPr>
              <p:cNvPr id="28" name="Freeform 27"/>
              <p:cNvSpPr>
                <a:spLocks/>
              </p:cNvSpPr>
              <p:nvPr/>
            </p:nvSpPr>
            <p:spPr bwMode="auto">
              <a:xfrm>
                <a:off x="3825" y="1766"/>
                <a:ext cx="175" cy="191"/>
              </a:xfrm>
              <a:custGeom>
                <a:avLst/>
                <a:gdLst>
                  <a:gd name="T0" fmla="*/ 55 w 74"/>
                  <a:gd name="T1" fmla="*/ 54 h 81"/>
                  <a:gd name="T2" fmla="*/ 71 w 74"/>
                  <a:gd name="T3" fmla="*/ 0 h 81"/>
                  <a:gd name="T4" fmla="*/ 20 w 74"/>
                  <a:gd name="T5" fmla="*/ 28 h 81"/>
                  <a:gd name="T6" fmla="*/ 4 w 74"/>
                  <a:gd name="T7" fmla="*/ 81 h 81"/>
                  <a:gd name="T8" fmla="*/ 55 w 74"/>
                  <a:gd name="T9" fmla="*/ 54 h 81"/>
                </a:gdLst>
                <a:ahLst/>
                <a:cxnLst>
                  <a:cxn ang="0">
                    <a:pos x="T0" y="T1"/>
                  </a:cxn>
                  <a:cxn ang="0">
                    <a:pos x="T2" y="T3"/>
                  </a:cxn>
                  <a:cxn ang="0">
                    <a:pos x="T4" y="T5"/>
                  </a:cxn>
                  <a:cxn ang="0">
                    <a:pos x="T6" y="T7"/>
                  </a:cxn>
                  <a:cxn ang="0">
                    <a:pos x="T8" y="T9"/>
                  </a:cxn>
                </a:cxnLst>
                <a:rect l="0" t="0" r="r" b="b"/>
                <a:pathLst>
                  <a:path w="74" h="81">
                    <a:moveTo>
                      <a:pt x="55" y="54"/>
                    </a:moveTo>
                    <a:cubicBezTo>
                      <a:pt x="66" y="40"/>
                      <a:pt x="74" y="21"/>
                      <a:pt x="71" y="0"/>
                    </a:cubicBezTo>
                    <a:cubicBezTo>
                      <a:pt x="54" y="2"/>
                      <a:pt x="33" y="13"/>
                      <a:pt x="20" y="28"/>
                    </a:cubicBezTo>
                    <a:cubicBezTo>
                      <a:pt x="9" y="41"/>
                      <a:pt x="0" y="61"/>
                      <a:pt x="4" y="81"/>
                    </a:cubicBezTo>
                    <a:cubicBezTo>
                      <a:pt x="23" y="81"/>
                      <a:pt x="44" y="70"/>
                      <a:pt x="55" y="54"/>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sz="2000" kern="0" smtClean="0">
                  <a:solidFill>
                    <a:srgbClr val="000000"/>
                  </a:solidFill>
                </a:endParaRPr>
              </a:p>
            </p:txBody>
          </p:sp>
        </p:grpSp>
      </p:grpSp>
      <p:grpSp>
        <p:nvGrpSpPr>
          <p:cNvPr id="7" name="Group 6"/>
          <p:cNvGrpSpPr/>
          <p:nvPr/>
        </p:nvGrpSpPr>
        <p:grpSpPr>
          <a:xfrm>
            <a:off x="6794824" y="3178099"/>
            <a:ext cx="906342" cy="867556"/>
            <a:chOff x="2199148" y="3390553"/>
            <a:chExt cx="609600" cy="594360"/>
          </a:xfrm>
        </p:grpSpPr>
        <p:sp>
          <p:nvSpPr>
            <p:cNvPr id="14" name="Oval 13"/>
            <p:cNvSpPr/>
            <p:nvPr/>
          </p:nvSpPr>
          <p:spPr bwMode="auto">
            <a:xfrm>
              <a:off x="2199148" y="339055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Freeform 110"/>
            <p:cNvSpPr>
              <a:spLocks noEditPoints="1"/>
            </p:cNvSpPr>
            <p:nvPr/>
          </p:nvSpPr>
          <p:spPr bwMode="black">
            <a:xfrm>
              <a:off x="2413059" y="3555351"/>
              <a:ext cx="255468" cy="257688"/>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sz="2000">
                <a:solidFill>
                  <a:srgbClr val="FFFFFF"/>
                </a:solidFill>
              </a:endParaRPr>
            </a:p>
          </p:txBody>
        </p:sp>
      </p:grpSp>
      <p:grpSp>
        <p:nvGrpSpPr>
          <p:cNvPr id="8" name="Group 7"/>
          <p:cNvGrpSpPr/>
          <p:nvPr/>
        </p:nvGrpSpPr>
        <p:grpSpPr>
          <a:xfrm>
            <a:off x="940880" y="4557479"/>
            <a:ext cx="906342" cy="867556"/>
            <a:chOff x="2203935" y="5009693"/>
            <a:chExt cx="609600" cy="594360"/>
          </a:xfrm>
        </p:grpSpPr>
        <p:sp>
          <p:nvSpPr>
            <p:cNvPr id="12" name="Oval 11"/>
            <p:cNvSpPr/>
            <p:nvPr/>
          </p:nvSpPr>
          <p:spPr bwMode="auto">
            <a:xfrm>
              <a:off x="2203935" y="500969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a:xfrm>
              <a:off x="2256866" y="5140354"/>
              <a:ext cx="500486" cy="316285"/>
            </a:xfrm>
            <a:prstGeom prst="rect">
              <a:avLst/>
            </a:prstGeom>
          </p:spPr>
          <p:txBody>
            <a:bodyPr wrap="none">
              <a:spAutoFit/>
            </a:bodyPr>
            <a:lstStyle/>
            <a:p>
              <a:r>
                <a:rPr lang="en-US" sz="2400" dirty="0" smtClean="0">
                  <a:solidFill>
                    <a:srgbClr val="FFFFFF"/>
                  </a:solidFill>
                </a:rPr>
                <a:t>OSS</a:t>
              </a:r>
              <a:endParaRPr lang="en-US" sz="2400" dirty="0">
                <a:solidFill>
                  <a:srgbClr val="FFFFFF"/>
                </a:solidFill>
              </a:endParaRPr>
            </a:p>
          </p:txBody>
        </p:sp>
      </p:grpSp>
      <p:sp>
        <p:nvSpPr>
          <p:cNvPr id="24" name="Rectangle 23"/>
          <p:cNvSpPr/>
          <p:nvPr/>
        </p:nvSpPr>
        <p:spPr>
          <a:xfrm>
            <a:off x="1880015" y="3202627"/>
            <a:ext cx="4401077" cy="954107"/>
          </a:xfrm>
          <a:prstGeom prst="rect">
            <a:avLst/>
          </a:prstGeom>
        </p:spPr>
        <p:txBody>
          <a:bodyPr wrap="none">
            <a:spAutoFit/>
          </a:bodyPr>
          <a:lstStyle/>
          <a:p>
            <a:r>
              <a:rPr lang="en-US" sz="2800" dirty="0" smtClean="0">
                <a:solidFill>
                  <a:srgbClr val="FFFFFF"/>
                </a:solidFill>
              </a:rPr>
              <a:t>Seamless transition </a:t>
            </a:r>
            <a:br>
              <a:rPr lang="en-US" sz="2800" dirty="0" smtClean="0">
                <a:solidFill>
                  <a:srgbClr val="FFFFFF"/>
                </a:solidFill>
              </a:rPr>
            </a:br>
            <a:r>
              <a:rPr lang="en-US" sz="2800" dirty="0" smtClean="0">
                <a:solidFill>
                  <a:srgbClr val="FFFFFF"/>
                </a:solidFill>
              </a:rPr>
              <a:t>from on-premises to cloud</a:t>
            </a:r>
          </a:p>
        </p:txBody>
      </p:sp>
      <p:sp>
        <p:nvSpPr>
          <p:cNvPr id="30" name="Freeform 13"/>
          <p:cNvSpPr>
            <a:spLocks noChangeAspect="1" noEditPoints="1"/>
          </p:cNvSpPr>
          <p:nvPr/>
        </p:nvSpPr>
        <p:spPr bwMode="auto">
          <a:xfrm>
            <a:off x="937268" y="3185995"/>
            <a:ext cx="917115" cy="920494"/>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 name="T20" fmla="*/ 1106 w 1605"/>
              <a:gd name="T21" fmla="*/ 1104 h 1611"/>
              <a:gd name="T22" fmla="*/ 382 w 1605"/>
              <a:gd name="T23" fmla="*/ 1104 h 1611"/>
              <a:gd name="T24" fmla="*/ 260 w 1605"/>
              <a:gd name="T25" fmla="*/ 982 h 1611"/>
              <a:gd name="T26" fmla="*/ 352 w 1605"/>
              <a:gd name="T27" fmla="*/ 863 h 1611"/>
              <a:gd name="T28" fmla="*/ 496 w 1605"/>
              <a:gd name="T29" fmla="*/ 754 h 1611"/>
              <a:gd name="T30" fmla="*/ 756 w 1605"/>
              <a:gd name="T31" fmla="*/ 507 h 1611"/>
              <a:gd name="T32" fmla="*/ 992 w 1605"/>
              <a:gd name="T33" fmla="*/ 657 h 1611"/>
              <a:gd name="T34" fmla="*/ 1106 w 1605"/>
              <a:gd name="T35" fmla="*/ 627 h 1611"/>
              <a:gd name="T36" fmla="*/ 1345 w 1605"/>
              <a:gd name="T37" fmla="*/ 865 h 1611"/>
              <a:gd name="T38" fmla="*/ 1106 w 1605"/>
              <a:gd name="T39" fmla="*/ 1104 h 1611"/>
              <a:gd name="T40" fmla="*/ 382 w 1605"/>
              <a:gd name="T41" fmla="*/ 944 h 1611"/>
              <a:gd name="T42" fmla="*/ 344 w 1605"/>
              <a:gd name="T43" fmla="*/ 982 h 1611"/>
              <a:gd name="T44" fmla="*/ 382 w 1605"/>
              <a:gd name="T45" fmla="*/ 1020 h 1611"/>
              <a:gd name="T46" fmla="*/ 1106 w 1605"/>
              <a:gd name="T47" fmla="*/ 1020 h 1611"/>
              <a:gd name="T48" fmla="*/ 1261 w 1605"/>
              <a:gd name="T49" fmla="*/ 865 h 1611"/>
              <a:gd name="T50" fmla="*/ 1106 w 1605"/>
              <a:gd name="T51" fmla="*/ 711 h 1611"/>
              <a:gd name="T52" fmla="*/ 998 w 1605"/>
              <a:gd name="T53" fmla="*/ 754 h 1611"/>
              <a:gd name="T54" fmla="*/ 944 w 1605"/>
              <a:gd name="T55" fmla="*/ 806 h 1611"/>
              <a:gd name="T56" fmla="*/ 927 w 1605"/>
              <a:gd name="T57" fmla="*/ 733 h 1611"/>
              <a:gd name="T58" fmla="*/ 756 w 1605"/>
              <a:gd name="T59" fmla="*/ 592 h 1611"/>
              <a:gd name="T60" fmla="*/ 580 w 1605"/>
              <a:gd name="T61" fmla="*/ 768 h 1611"/>
              <a:gd name="T62" fmla="*/ 580 w 1605"/>
              <a:gd name="T63" fmla="*/ 792 h 1611"/>
              <a:gd name="T64" fmla="*/ 588 w 1605"/>
              <a:gd name="T65" fmla="*/ 849 h 1611"/>
              <a:gd name="T66" fmla="*/ 531 w 1605"/>
              <a:gd name="T67" fmla="*/ 838 h 1611"/>
              <a:gd name="T68" fmla="*/ 515 w 1605"/>
              <a:gd name="T69" fmla="*/ 838 h 1611"/>
              <a:gd name="T70" fmla="*/ 425 w 1605"/>
              <a:gd name="T71" fmla="*/ 912 h 1611"/>
              <a:gd name="T72" fmla="*/ 420 w 1605"/>
              <a:gd name="T73" fmla="*/ 947 h 1611"/>
              <a:gd name="T74" fmla="*/ 384 w 1605"/>
              <a:gd name="T75" fmla="*/ 944 h 1611"/>
              <a:gd name="T76" fmla="*/ 382 w 1605"/>
              <a:gd name="T77" fmla="*/ 944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5" h="1611">
                <a:moveTo>
                  <a:pt x="808" y="1611"/>
                </a:moveTo>
                <a:cubicBezTo>
                  <a:pt x="1247" y="1611"/>
                  <a:pt x="1605" y="1253"/>
                  <a:pt x="1605" y="798"/>
                </a:cubicBezTo>
                <a:cubicBezTo>
                  <a:pt x="1605" y="355"/>
                  <a:pt x="1247" y="0"/>
                  <a:pt x="808" y="0"/>
                </a:cubicBezTo>
                <a:cubicBezTo>
                  <a:pt x="354" y="0"/>
                  <a:pt x="0" y="355"/>
                  <a:pt x="0" y="798"/>
                </a:cubicBezTo>
                <a:cubicBezTo>
                  <a:pt x="0" y="1253"/>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moveTo>
                  <a:pt x="1106" y="1104"/>
                </a:moveTo>
                <a:cubicBezTo>
                  <a:pt x="382" y="1104"/>
                  <a:pt x="382" y="1104"/>
                  <a:pt x="382" y="1104"/>
                </a:cubicBezTo>
                <a:cubicBezTo>
                  <a:pt x="314" y="1104"/>
                  <a:pt x="260" y="1050"/>
                  <a:pt x="260" y="982"/>
                </a:cubicBezTo>
                <a:cubicBezTo>
                  <a:pt x="260" y="925"/>
                  <a:pt x="300" y="876"/>
                  <a:pt x="352" y="863"/>
                </a:cubicBezTo>
                <a:cubicBezTo>
                  <a:pt x="376" y="806"/>
                  <a:pt x="431" y="762"/>
                  <a:pt x="496" y="754"/>
                </a:cubicBezTo>
                <a:cubicBezTo>
                  <a:pt x="501" y="616"/>
                  <a:pt x="615" y="507"/>
                  <a:pt x="756" y="507"/>
                </a:cubicBezTo>
                <a:cubicBezTo>
                  <a:pt x="857" y="507"/>
                  <a:pt x="949" y="567"/>
                  <a:pt x="992" y="657"/>
                </a:cubicBezTo>
                <a:cubicBezTo>
                  <a:pt x="1025" y="638"/>
                  <a:pt x="1066" y="627"/>
                  <a:pt x="1106" y="627"/>
                </a:cubicBezTo>
                <a:cubicBezTo>
                  <a:pt x="1237" y="627"/>
                  <a:pt x="1345" y="735"/>
                  <a:pt x="1345" y="865"/>
                </a:cubicBezTo>
                <a:cubicBezTo>
                  <a:pt x="1345" y="998"/>
                  <a:pt x="1237" y="1104"/>
                  <a:pt x="1106" y="1104"/>
                </a:cubicBezTo>
                <a:close/>
                <a:moveTo>
                  <a:pt x="382" y="944"/>
                </a:moveTo>
                <a:cubicBezTo>
                  <a:pt x="360" y="944"/>
                  <a:pt x="344" y="963"/>
                  <a:pt x="344" y="982"/>
                </a:cubicBezTo>
                <a:cubicBezTo>
                  <a:pt x="344" y="1004"/>
                  <a:pt x="360" y="1020"/>
                  <a:pt x="382" y="1020"/>
                </a:cubicBezTo>
                <a:cubicBezTo>
                  <a:pt x="1106" y="1020"/>
                  <a:pt x="1106" y="1020"/>
                  <a:pt x="1106" y="1020"/>
                </a:cubicBezTo>
                <a:cubicBezTo>
                  <a:pt x="1191" y="1020"/>
                  <a:pt x="1261" y="952"/>
                  <a:pt x="1261" y="865"/>
                </a:cubicBezTo>
                <a:cubicBezTo>
                  <a:pt x="1261" y="781"/>
                  <a:pt x="1191" y="711"/>
                  <a:pt x="1106" y="711"/>
                </a:cubicBezTo>
                <a:cubicBezTo>
                  <a:pt x="1066" y="711"/>
                  <a:pt x="1028" y="727"/>
                  <a:pt x="998" y="754"/>
                </a:cubicBezTo>
                <a:cubicBezTo>
                  <a:pt x="944" y="806"/>
                  <a:pt x="944" y="806"/>
                  <a:pt x="944" y="806"/>
                </a:cubicBezTo>
                <a:cubicBezTo>
                  <a:pt x="927" y="733"/>
                  <a:pt x="927" y="733"/>
                  <a:pt x="927" y="733"/>
                </a:cubicBezTo>
                <a:cubicBezTo>
                  <a:pt x="911" y="651"/>
                  <a:pt x="840" y="592"/>
                  <a:pt x="756" y="592"/>
                </a:cubicBezTo>
                <a:cubicBezTo>
                  <a:pt x="659" y="592"/>
                  <a:pt x="580" y="670"/>
                  <a:pt x="580" y="768"/>
                </a:cubicBezTo>
                <a:cubicBezTo>
                  <a:pt x="580" y="776"/>
                  <a:pt x="580" y="784"/>
                  <a:pt x="580" y="792"/>
                </a:cubicBezTo>
                <a:cubicBezTo>
                  <a:pt x="588" y="849"/>
                  <a:pt x="588" y="849"/>
                  <a:pt x="588" y="849"/>
                </a:cubicBezTo>
                <a:cubicBezTo>
                  <a:pt x="531" y="838"/>
                  <a:pt x="531" y="838"/>
                  <a:pt x="531" y="838"/>
                </a:cubicBezTo>
                <a:cubicBezTo>
                  <a:pt x="526" y="838"/>
                  <a:pt x="520" y="838"/>
                  <a:pt x="515" y="838"/>
                </a:cubicBezTo>
                <a:cubicBezTo>
                  <a:pt x="471" y="838"/>
                  <a:pt x="436" y="868"/>
                  <a:pt x="425" y="912"/>
                </a:cubicBezTo>
                <a:cubicBezTo>
                  <a:pt x="420" y="947"/>
                  <a:pt x="420" y="947"/>
                  <a:pt x="420" y="947"/>
                </a:cubicBezTo>
                <a:cubicBezTo>
                  <a:pt x="384" y="944"/>
                  <a:pt x="384" y="944"/>
                  <a:pt x="384" y="944"/>
                </a:cubicBezTo>
                <a:cubicBezTo>
                  <a:pt x="382" y="944"/>
                  <a:pt x="382" y="944"/>
                  <a:pt x="382" y="94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2000">
              <a:solidFill>
                <a:srgbClr val="FFFFFF"/>
              </a:solidFill>
            </a:endParaRPr>
          </a:p>
        </p:txBody>
      </p:sp>
      <p:sp>
        <p:nvSpPr>
          <p:cNvPr id="35" name="Rectangle 34"/>
          <p:cNvSpPr/>
          <p:nvPr/>
        </p:nvSpPr>
        <p:spPr>
          <a:xfrm>
            <a:off x="7754278" y="2130071"/>
            <a:ext cx="4268348" cy="523220"/>
          </a:xfrm>
          <a:prstGeom prst="rect">
            <a:avLst/>
          </a:prstGeom>
        </p:spPr>
        <p:txBody>
          <a:bodyPr wrap="none">
            <a:spAutoFit/>
          </a:bodyPr>
          <a:lstStyle/>
          <a:p>
            <a:r>
              <a:rPr lang="en-US" sz="2800" dirty="0" smtClean="0">
                <a:solidFill>
                  <a:srgbClr val="FFFFFF"/>
                </a:solidFill>
              </a:rPr>
              <a:t>Faster Development Cycle</a:t>
            </a:r>
          </a:p>
        </p:txBody>
      </p:sp>
      <p:sp>
        <p:nvSpPr>
          <p:cNvPr id="36" name="Rectangle 35"/>
          <p:cNvSpPr/>
          <p:nvPr/>
        </p:nvSpPr>
        <p:spPr>
          <a:xfrm>
            <a:off x="1897478" y="2117205"/>
            <a:ext cx="2635530" cy="523220"/>
          </a:xfrm>
          <a:prstGeom prst="rect">
            <a:avLst/>
          </a:prstGeom>
        </p:spPr>
        <p:txBody>
          <a:bodyPr wrap="none">
            <a:spAutoFit/>
          </a:bodyPr>
          <a:lstStyle/>
          <a:p>
            <a:r>
              <a:rPr lang="en-US" sz="2800" dirty="0" smtClean="0">
                <a:solidFill>
                  <a:srgbClr val="FFFFFF"/>
                </a:solidFill>
              </a:rPr>
              <a:t>Totally Modular</a:t>
            </a:r>
          </a:p>
        </p:txBody>
      </p:sp>
      <p:grpSp>
        <p:nvGrpSpPr>
          <p:cNvPr id="37" name="Group 36"/>
          <p:cNvGrpSpPr/>
          <p:nvPr/>
        </p:nvGrpSpPr>
        <p:grpSpPr>
          <a:xfrm>
            <a:off x="6795969" y="1948286"/>
            <a:ext cx="888298" cy="850284"/>
            <a:chOff x="1785636" y="1768035"/>
            <a:chExt cx="609600" cy="594360"/>
          </a:xfrm>
        </p:grpSpPr>
        <p:sp>
          <p:nvSpPr>
            <p:cNvPr id="38" name="Oval 37"/>
            <p:cNvSpPr/>
            <p:nvPr/>
          </p:nvSpPr>
          <p:spPr bwMode="auto">
            <a:xfrm>
              <a:off x="1785636" y="1768035"/>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Freeform 58"/>
            <p:cNvSpPr>
              <a:spLocks noEditPoints="1"/>
            </p:cNvSpPr>
            <p:nvPr/>
          </p:nvSpPr>
          <p:spPr bwMode="black">
            <a:xfrm>
              <a:off x="1944132" y="1871523"/>
              <a:ext cx="292608" cy="38473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a:solidFill>
                  <a:srgbClr val="FFFFFF"/>
                </a:solidFill>
              </a:endParaRPr>
            </a:p>
          </p:txBody>
        </p:sp>
      </p:grpSp>
      <p:grpSp>
        <p:nvGrpSpPr>
          <p:cNvPr id="40" name="Group 39"/>
          <p:cNvGrpSpPr/>
          <p:nvPr/>
        </p:nvGrpSpPr>
        <p:grpSpPr>
          <a:xfrm>
            <a:off x="951466" y="1961252"/>
            <a:ext cx="888298" cy="850284"/>
            <a:chOff x="1795746" y="3978504"/>
            <a:chExt cx="609600" cy="594360"/>
          </a:xfrm>
        </p:grpSpPr>
        <p:sp>
          <p:nvSpPr>
            <p:cNvPr id="41" name="Oval 40"/>
            <p:cNvSpPr/>
            <p:nvPr/>
          </p:nvSpPr>
          <p:spPr bwMode="auto">
            <a:xfrm>
              <a:off x="1795746" y="3978504"/>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Freeform 8"/>
            <p:cNvSpPr>
              <a:spLocks noEditPoints="1"/>
            </p:cNvSpPr>
            <p:nvPr/>
          </p:nvSpPr>
          <p:spPr bwMode="black">
            <a:xfrm>
              <a:off x="1894192" y="4082378"/>
              <a:ext cx="414835" cy="38661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a:solidFill>
                  <a:srgbClr val="FFFFFF"/>
                </a:solidFill>
              </a:endParaRPr>
            </a:p>
          </p:txBody>
        </p:sp>
      </p:grpSp>
      <p:sp>
        <p:nvSpPr>
          <p:cNvPr id="31" name="Freeform 5"/>
          <p:cNvSpPr>
            <a:spLocks noEditPoints="1"/>
          </p:cNvSpPr>
          <p:nvPr/>
        </p:nvSpPr>
        <p:spPr bwMode="auto">
          <a:xfrm>
            <a:off x="4784301" y="5816061"/>
            <a:ext cx="878847" cy="837318"/>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5" h="1611">
                <a:moveTo>
                  <a:pt x="808" y="1611"/>
                </a:moveTo>
                <a:cubicBezTo>
                  <a:pt x="1247" y="1611"/>
                  <a:pt x="1605" y="1252"/>
                  <a:pt x="1605" y="798"/>
                </a:cubicBezTo>
                <a:cubicBezTo>
                  <a:pt x="1605" y="354"/>
                  <a:pt x="1247" y="0"/>
                  <a:pt x="808" y="0"/>
                </a:cubicBezTo>
                <a:cubicBezTo>
                  <a:pt x="354" y="0"/>
                  <a:pt x="0" y="354"/>
                  <a:pt x="0" y="798"/>
                </a:cubicBezTo>
                <a:cubicBezTo>
                  <a:pt x="0" y="1252"/>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35"/>
          <p:cNvSpPr>
            <a:spLocks/>
          </p:cNvSpPr>
          <p:nvPr/>
        </p:nvSpPr>
        <p:spPr bwMode="black">
          <a:xfrm>
            <a:off x="4940154" y="5951144"/>
            <a:ext cx="558982" cy="513267"/>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33" name="Rectangle 32"/>
          <p:cNvSpPr/>
          <p:nvPr/>
        </p:nvSpPr>
        <p:spPr>
          <a:xfrm>
            <a:off x="5765191" y="5850772"/>
            <a:ext cx="1155957" cy="769441"/>
          </a:xfrm>
          <a:prstGeom prst="rect">
            <a:avLst/>
          </a:prstGeom>
        </p:spPr>
        <p:txBody>
          <a:bodyPr wrap="none">
            <a:spAutoFit/>
          </a:bodyPr>
          <a:lstStyle/>
          <a:p>
            <a:r>
              <a:rPr lang="en-US" sz="4400" dirty="0" smtClean="0">
                <a:solidFill>
                  <a:srgbClr val="FFFFFF"/>
                </a:solidFill>
              </a:rPr>
              <a:t>Fast</a:t>
            </a:r>
          </a:p>
        </p:txBody>
      </p:sp>
    </p:spTree>
    <p:extLst>
      <p:ext uri="{BB962C8B-B14F-4D97-AF65-F5344CB8AC3E}">
        <p14:creationId xmlns:p14="http://schemas.microsoft.com/office/powerpoint/2010/main" val="87557738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Enabling the Modern Web and Cloud</a:t>
            </a:r>
            <a:endParaRPr lang="en-US" dirty="0"/>
          </a:p>
        </p:txBody>
      </p:sp>
      <p:sp>
        <p:nvSpPr>
          <p:cNvPr id="4" name="Rectangle 3"/>
          <p:cNvSpPr/>
          <p:nvPr/>
        </p:nvSpPr>
        <p:spPr>
          <a:xfrm>
            <a:off x="1925610" y="4098153"/>
            <a:ext cx="4026615" cy="523220"/>
          </a:xfrm>
          <a:prstGeom prst="rect">
            <a:avLst/>
          </a:prstGeom>
        </p:spPr>
        <p:txBody>
          <a:bodyPr wrap="none">
            <a:spAutoFit/>
          </a:bodyPr>
          <a:lstStyle/>
          <a:p>
            <a:r>
              <a:rPr lang="en-US" sz="2800" dirty="0" smtClean="0">
                <a:solidFill>
                  <a:srgbClr val="FFFFFF"/>
                </a:solidFill>
              </a:rPr>
              <a:t>Common Improvements</a:t>
            </a:r>
          </a:p>
        </p:txBody>
      </p:sp>
      <p:sp>
        <p:nvSpPr>
          <p:cNvPr id="5" name="Content Placeholder 2"/>
          <p:cNvSpPr>
            <a:spLocks noGrp="1"/>
          </p:cNvSpPr>
          <p:nvPr>
            <p:ph type="body" sz="quarter" idx="4294967295"/>
          </p:nvPr>
        </p:nvSpPr>
        <p:spPr>
          <a:xfrm>
            <a:off x="1405801" y="4730258"/>
            <a:ext cx="4238844" cy="1735860"/>
          </a:xfrm>
          <a:prstGeom prst="rect">
            <a:avLst/>
          </a:prstGeom>
        </p:spPr>
        <p:txBody>
          <a:bodyPr/>
          <a:lstStyle/>
          <a:p>
            <a:r>
              <a:rPr lang="en-US" sz="2400" dirty="0">
                <a:latin typeface="+mn-lt"/>
              </a:rPr>
              <a:t>Consistency </a:t>
            </a:r>
          </a:p>
          <a:p>
            <a:r>
              <a:rPr lang="en-US" sz="2400" dirty="0">
                <a:latin typeface="+mn-lt"/>
              </a:rPr>
              <a:t>Modularization</a:t>
            </a:r>
          </a:p>
          <a:p>
            <a:r>
              <a:rPr lang="en-US" sz="2400" dirty="0">
                <a:latin typeface="+mn-lt"/>
              </a:rPr>
              <a:t>Tracing &amp; Diagnostics</a:t>
            </a:r>
          </a:p>
          <a:p>
            <a:r>
              <a:rPr lang="en-US" sz="2400" dirty="0">
                <a:latin typeface="+mn-lt"/>
              </a:rPr>
              <a:t>Dependency Injection</a:t>
            </a:r>
            <a:endParaRPr lang="en-US" sz="2400" dirty="0" smtClean="0">
              <a:latin typeface="+mn-lt"/>
            </a:endParaRPr>
          </a:p>
        </p:txBody>
      </p:sp>
      <p:sp>
        <p:nvSpPr>
          <p:cNvPr id="7" name="Freeform 11"/>
          <p:cNvSpPr>
            <a:spLocks noEditPoints="1"/>
          </p:cNvSpPr>
          <p:nvPr/>
        </p:nvSpPr>
        <p:spPr bwMode="black">
          <a:xfrm>
            <a:off x="1432249" y="4106862"/>
            <a:ext cx="377121" cy="376984"/>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8" name="Oval 7"/>
          <p:cNvSpPr/>
          <p:nvPr/>
        </p:nvSpPr>
        <p:spPr bwMode="auto">
          <a:xfrm>
            <a:off x="1316010" y="4027701"/>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a:xfrm>
            <a:off x="1874837" y="1650184"/>
            <a:ext cx="4639219" cy="523220"/>
          </a:xfrm>
          <a:prstGeom prst="rect">
            <a:avLst/>
          </a:prstGeom>
        </p:spPr>
        <p:txBody>
          <a:bodyPr wrap="none">
            <a:spAutoFit/>
          </a:bodyPr>
          <a:lstStyle/>
          <a:p>
            <a:r>
              <a:rPr lang="en-US" sz="2800" dirty="0" smtClean="0">
                <a:solidFill>
                  <a:srgbClr val="FFFFFF"/>
                </a:solidFill>
              </a:rPr>
              <a:t>Extending Application Types</a:t>
            </a:r>
          </a:p>
        </p:txBody>
      </p:sp>
      <p:sp>
        <p:nvSpPr>
          <p:cNvPr id="10" name="Content Placeholder 2"/>
          <p:cNvSpPr>
            <a:spLocks noGrp="1"/>
          </p:cNvSpPr>
          <p:nvPr>
            <p:ph type="body" sz="quarter" idx="4294967295"/>
          </p:nvPr>
        </p:nvSpPr>
        <p:spPr>
          <a:xfrm>
            <a:off x="1355027" y="2282289"/>
            <a:ext cx="10044810" cy="1329595"/>
          </a:xfrm>
          <a:prstGeom prst="rect">
            <a:avLst/>
          </a:prstGeom>
        </p:spPr>
        <p:txBody>
          <a:bodyPr/>
          <a:lstStyle/>
          <a:p>
            <a:r>
              <a:rPr lang="en-US" sz="2400" dirty="0">
                <a:latin typeface="+mn-lt"/>
              </a:rPr>
              <a:t>Enterprise LOB </a:t>
            </a:r>
            <a:r>
              <a:rPr lang="en-US" sz="2400" dirty="0" smtClean="0">
                <a:latin typeface="+mn-lt"/>
              </a:rPr>
              <a:t>on Web</a:t>
            </a:r>
            <a:endParaRPr lang="en-US" sz="2400" dirty="0">
              <a:latin typeface="+mn-lt"/>
            </a:endParaRPr>
          </a:p>
          <a:p>
            <a:r>
              <a:rPr lang="en-US" sz="2400" dirty="0">
                <a:latin typeface="+mn-lt"/>
              </a:rPr>
              <a:t>Enterprise LOB desktop apps </a:t>
            </a:r>
            <a:r>
              <a:rPr lang="en-US" sz="2400" dirty="0" smtClean="0">
                <a:latin typeface="+mn-lt"/>
              </a:rPr>
              <a:t>with web backend</a:t>
            </a:r>
            <a:endParaRPr lang="en-US" sz="2400" dirty="0">
              <a:latin typeface="+mn-lt"/>
            </a:endParaRPr>
          </a:p>
          <a:p>
            <a:r>
              <a:rPr lang="en-US" sz="2400" dirty="0" smtClean="0">
                <a:latin typeface="+mn-lt"/>
              </a:rPr>
              <a:t>Modern Web applications</a:t>
            </a:r>
          </a:p>
        </p:txBody>
      </p:sp>
      <p:sp>
        <p:nvSpPr>
          <p:cNvPr id="12" name="Oval 11"/>
          <p:cNvSpPr/>
          <p:nvPr/>
        </p:nvSpPr>
        <p:spPr bwMode="auto">
          <a:xfrm>
            <a:off x="1265237" y="1579732"/>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48" descr="C:\Users\sakuu\Documents\Ballmer MGX 2011\Tile Icons\Calendar Engineeri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1406997" y="1647880"/>
            <a:ext cx="366355" cy="38687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stretch>
            <a:fillRect/>
          </a:stretch>
        </p:blipFill>
        <p:spPr>
          <a:xfrm>
            <a:off x="6424301" y="4240397"/>
            <a:ext cx="5002139" cy="2061950"/>
          </a:xfrm>
          <a:prstGeom prst="rect">
            <a:avLst/>
          </a:prstGeom>
        </p:spPr>
      </p:pic>
      <p:sp>
        <p:nvSpPr>
          <p:cNvPr id="6" name="Rectangle 5"/>
          <p:cNvSpPr/>
          <p:nvPr/>
        </p:nvSpPr>
        <p:spPr>
          <a:xfrm>
            <a:off x="7818175" y="6215434"/>
            <a:ext cx="2214389" cy="369332"/>
          </a:xfrm>
          <a:prstGeom prst="rect">
            <a:avLst/>
          </a:prstGeom>
        </p:spPr>
        <p:txBody>
          <a:bodyPr wrap="none">
            <a:spAutoFit/>
          </a:bodyPr>
          <a:lstStyle/>
          <a:p>
            <a:r>
              <a:rPr lang="en-US" dirty="0">
                <a:solidFill>
                  <a:srgbClr val="FFFFFF"/>
                </a:solidFill>
              </a:rPr>
              <a:t>Familiar frameworks</a:t>
            </a:r>
          </a:p>
        </p:txBody>
      </p:sp>
    </p:spTree>
    <p:extLst>
      <p:ext uri="{BB962C8B-B14F-4D97-AF65-F5344CB8AC3E}">
        <p14:creationId xmlns:p14="http://schemas.microsoft.com/office/powerpoint/2010/main" val="37963702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 2014 Dk Blue">
  <a:themeElements>
    <a:clrScheme name="TechEd 2014 Dark template">
      <a:dk1>
        <a:srgbClr val="000000"/>
      </a:dk1>
      <a:lt1>
        <a:srgbClr val="FFFFFF"/>
      </a:lt1>
      <a:dk2>
        <a:srgbClr val="002050"/>
      </a:dk2>
      <a:lt2>
        <a:srgbClr val="00BCF2"/>
      </a:lt2>
      <a:accent1>
        <a:srgbClr val="0072C6"/>
      </a:accent1>
      <a:accent2>
        <a:srgbClr val="7FBA00"/>
      </a:accent2>
      <a:accent3>
        <a:srgbClr val="DC3C00"/>
      </a:accent3>
      <a:accent4>
        <a:srgbClr val="68217A"/>
      </a:accent4>
      <a:accent5>
        <a:srgbClr val="009E49"/>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4_Template.potx" id="{1A4D2FE5-5B99-4C5F-BE7C-BF7E0F728B68}" vid="{2DAD81D4-5DE9-4579-B4FE-455254988390}"/>
    </a:ext>
  </a:extLst>
</a:theme>
</file>

<file path=ppt/theme/theme2.xml><?xml version="1.0" encoding="utf-8"?>
<a:theme xmlns:a="http://schemas.openxmlformats.org/drawingml/2006/main" name="1_TechEd 2014 Dk Blue">
  <a:themeElements>
    <a:clrScheme name="TechEd 2014 Dark template">
      <a:dk1>
        <a:srgbClr val="000000"/>
      </a:dk1>
      <a:lt1>
        <a:srgbClr val="FFFFFF"/>
      </a:lt1>
      <a:dk2>
        <a:srgbClr val="002050"/>
      </a:dk2>
      <a:lt2>
        <a:srgbClr val="00BCF2"/>
      </a:lt2>
      <a:accent1>
        <a:srgbClr val="0072C6"/>
      </a:accent1>
      <a:accent2>
        <a:srgbClr val="7FBA00"/>
      </a:accent2>
      <a:accent3>
        <a:srgbClr val="DC3C00"/>
      </a:accent3>
      <a:accent4>
        <a:srgbClr val="68217A"/>
      </a:accent4>
      <a:accent5>
        <a:srgbClr val="009E49"/>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4_Template.potx" id="{95E3EB79-C98D-48EC-837A-72F77512253C}" vid="{482A9A90-448C-4DC9-8D68-B61A5FDF0B46}"/>
    </a:ext>
  </a:extLst>
</a:theme>
</file>

<file path=ppt/theme/theme3.xml><?xml version="1.0" encoding="utf-8"?>
<a:theme xmlns:a="http://schemas.openxmlformats.org/drawingml/2006/main" name="1_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4.xml><?xml version="1.0" encoding="utf-8"?>
<a:theme xmlns:a="http://schemas.openxmlformats.org/drawingml/2006/main" name="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2_TechEd 2014 Dk Blue">
  <a:themeElements>
    <a:clrScheme name="Custom 1">
      <a:dk1>
        <a:srgbClr val="000000"/>
      </a:dk1>
      <a:lt1>
        <a:srgbClr val="FFFFFF"/>
      </a:lt1>
      <a:dk2>
        <a:srgbClr val="002050"/>
      </a:dk2>
      <a:lt2>
        <a:srgbClr val="00BCF2"/>
      </a:lt2>
      <a:accent1>
        <a:srgbClr val="0072C6"/>
      </a:accent1>
      <a:accent2>
        <a:srgbClr val="7FBA00"/>
      </a:accent2>
      <a:accent3>
        <a:srgbClr val="DC3C00"/>
      </a:accent3>
      <a:accent4>
        <a:srgbClr val="68217A"/>
      </a:accent4>
      <a:accent5>
        <a:srgbClr val="009E49"/>
      </a:accent5>
      <a:accent6>
        <a:srgbClr val="00B294"/>
      </a:accent6>
      <a:hlink>
        <a:srgbClr val="FFFFFF"/>
      </a:hlink>
      <a:folHlink>
        <a:srgbClr val="FFFF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NA14Speaker_PPT_Template [Read-Only]" id="{B8D3FDDC-9A31-4186-B2FF-A9BBF50B617D}" vid="{9DD52352-60EE-46C2-BAA2-DCEF7DB6590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9</Value>
      <Value>18</Value>
      <Value>17</Value>
      <Value>16</Value>
    </TaxCatchAll>
    <Event_x0020_End_x0020_Date xmlns="e36bfbf9-5e42-489c-a259-4c54eb22cb57">2014-05-15T07:00:00+00:00</Event_x0020_End_x0020_Date>
    <Event_x0020_Start_x0020_Date xmlns="e36bfbf9-5e42-489c-a259-4c54eb22cb57">2014-05-12T07:00:00+00:00</Event_x0020_Start_x0020_Date>
    <MS_x0020_Speaker xmlns="e36bfbf9-5e42-489c-a259-4c54eb22cb57">
      <UserInfo>
        <DisplayName/>
        <AccountId xsi:nil="true"/>
        <AccountType/>
      </UserInfo>
    </MS_x0020_Speaker>
    <External_x0020_Speaker xmlns="e36bfbf9-5e42-489c-a259-4c54eb22cb57"> Scott Hanselman; Scott Hunter</External_x0020_Speaker>
    <Session_x0020_Code xmlns="e36bfbf9-5e42-489c-a259-4c54eb22cb57"> DEV-B385</Session_x0020_Code>
    <Presentation_x0020_Date xmlns="e36bfbf9-5e42-489c-a259-4c54eb22cb57">2014-05-13T00:00:00-05:00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George R. Brown Convention Center</TermName>
          <TermId xmlns="http://schemas.microsoft.com/office/infopath/2007/PartnerControls">6c33c07d-d6c4-4c5e-b5d0-7afd8a7a4e7d</TermId>
        </TermInfo>
      </Term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TermName>
          <TermId xmlns="http://schemas.microsoft.com/office/infopath/2007/PartnerControls">30c8c6b6-2916-412b-8e18-b132d138380c</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Houston</TermName>
          <TermId xmlns="http://schemas.microsoft.com/office/infopath/2007/PartnerControls">b97448fd-4b6d-4055-9328-60bf1c4ceb26</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926dde2575c399a9dfc1a0653dd2753a">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f4cb2f060d10f12dd6d7af80b20dd6c"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230e9df3-be65-4c73-a93b-d1236ebd677e"/>
    <ds:schemaRef ds:uri="http://schemas.microsoft.com/office/2006/metadata/properties"/>
    <ds:schemaRef ds:uri="http://purl.org/dc/terms/"/>
    <ds:schemaRef ds:uri="http://schemas.microsoft.com/office/2006/documentManagement/types"/>
    <ds:schemaRef ds:uri="http://schemas.microsoft.com/office/infopath/2007/PartnerControls"/>
    <ds:schemaRef ds:uri="http://purl.org/dc/elements/1.1/"/>
    <ds:schemaRef ds:uri="http://purl.org/dc/dcmitype/"/>
    <ds:schemaRef ds:uri="http://schemas.openxmlformats.org/package/2006/metadata/core-properties"/>
    <ds:schemaRef ds:uri="e36bfbf9-5e42-489c-a259-4c54eb22cb57"/>
    <ds:schemaRef ds:uri="http://schemas.microsoft.com/sharepoint/v3"/>
    <ds:schemaRef ds:uri="http://www.w3.org/XML/1998/namespace"/>
  </ds:schemaRefs>
</ds:datastoreItem>
</file>

<file path=customXml/itemProps2.xml><?xml version="1.0" encoding="utf-8"?>
<ds:datastoreItem xmlns:ds="http://schemas.openxmlformats.org/officeDocument/2006/customXml" ds:itemID="{F23B5B45-A0E7-4974-993F-E75FD33DC1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TechEd_2014_Template</Template>
  <TotalTime>27</TotalTime>
  <Words>4730</Words>
  <Application>Microsoft Office PowerPoint</Application>
  <PresentationFormat>Custom</PresentationFormat>
  <Paragraphs>450</Paragraphs>
  <Slides>35</Slides>
  <Notes>28</Notes>
  <HiddenSlides>0</HiddenSlides>
  <MMClips>0</MMClips>
  <ScaleCrop>false</ScaleCrop>
  <HeadingPairs>
    <vt:vector size="8" baseType="variant">
      <vt:variant>
        <vt:lpstr>Fonts Used</vt:lpstr>
      </vt:variant>
      <vt:variant>
        <vt:i4>9</vt:i4>
      </vt:variant>
      <vt:variant>
        <vt:lpstr>Theme</vt:lpstr>
      </vt:variant>
      <vt:variant>
        <vt:i4>5</vt:i4>
      </vt:variant>
      <vt:variant>
        <vt:lpstr>Embedded OLE Servers</vt:lpstr>
      </vt:variant>
      <vt:variant>
        <vt:i4>1</vt:i4>
      </vt:variant>
      <vt:variant>
        <vt:lpstr>Slide Titles</vt:lpstr>
      </vt:variant>
      <vt:variant>
        <vt:i4>35</vt:i4>
      </vt:variant>
    </vt:vector>
  </HeadingPairs>
  <TitlesOfParts>
    <vt:vector size="50" baseType="lpstr">
      <vt:lpstr>ＭＳ Ｐゴシック</vt:lpstr>
      <vt:lpstr>Arial</vt:lpstr>
      <vt:lpstr>Avenir LT Pro 45 Book</vt:lpstr>
      <vt:lpstr>Calibri</vt:lpstr>
      <vt:lpstr>Consolas</vt:lpstr>
      <vt:lpstr>Segoe UI</vt:lpstr>
      <vt:lpstr>Segoe UI Light</vt:lpstr>
      <vt:lpstr>Segoe UI Semibold</vt:lpstr>
      <vt:lpstr>Wingdings</vt:lpstr>
      <vt:lpstr>TechEd 2014 Dk Blue</vt:lpstr>
      <vt:lpstr>1_TechEd 2014 Dk Blue</vt:lpstr>
      <vt:lpstr>1_5-30536_Build_2014_Breakout_Template_White_16x9</vt:lpstr>
      <vt:lpstr>MSVID_White_16x9_2012-08-18</vt:lpstr>
      <vt:lpstr>2_TechEd 2014 Dk Blue</vt:lpstr>
      <vt:lpstr>Acrobat Document</vt:lpstr>
      <vt:lpstr>PowerPoint Presentation</vt:lpstr>
      <vt:lpstr>The Future of  .NET on the Server</vt:lpstr>
      <vt:lpstr>PowerPoint Presentation</vt:lpstr>
      <vt:lpstr>What we are hearing from customers</vt:lpstr>
      <vt:lpstr>.NET – Current state of Web and Services</vt:lpstr>
      <vt:lpstr>Our new approach to building .NET</vt:lpstr>
      <vt:lpstr>The .NET Foundation </vt:lpstr>
      <vt:lpstr>ASP.NET vNext and the Modern Web</vt:lpstr>
      <vt:lpstr>Enabling the Modern Web and Cloud</vt:lpstr>
      <vt:lpstr>Modern Web – Agility</vt:lpstr>
      <vt:lpstr>Modern Web - Fast</vt:lpstr>
      <vt:lpstr>Modern Web – Cloud</vt:lpstr>
      <vt:lpstr>Modern Web – Cross Platform</vt:lpstr>
      <vt:lpstr>ASP.NET vNext - Summary</vt:lpstr>
      <vt:lpstr>ASP.NET vNext - Compatibility</vt:lpstr>
      <vt:lpstr>Future of .NET</vt:lpstr>
      <vt:lpstr>Summary</vt:lpstr>
      <vt:lpstr>.NET Futures “The Core”</vt:lpstr>
      <vt:lpstr>.NET Compiler Platform (“Roslyn”) </vt:lpstr>
      <vt:lpstr>.NET Compiler  Platform (“Roslyn”) </vt:lpstr>
      <vt:lpstr>Next generation .NET runtime</vt:lpstr>
      <vt:lpstr>ASP.NET vNext 101</vt:lpstr>
      <vt:lpstr>Project System, Packages, &amp; NuGet</vt:lpstr>
      <vt:lpstr>WebAPI and MVC Convergance </vt:lpstr>
      <vt:lpstr>DI Built-in</vt:lpstr>
      <vt:lpstr>EF7 “Diet Entity Framework Zero with Lime”</vt:lpstr>
      <vt:lpstr>Community Glimpse on ASP.NET vNext</vt:lpstr>
      <vt:lpstr>ASP.NET vNext - Summary</vt:lpstr>
      <vt:lpstr>Future of .NET</vt:lpstr>
      <vt:lpstr>Track resources</vt:lpstr>
      <vt:lpstr>Visit the Developer Platform &amp; Tools Booth</vt:lpstr>
      <vt:lpstr>Resources</vt:lpstr>
      <vt:lpstr>Complete an evaluation and enter to win!</vt:lpstr>
      <vt:lpstr>Evaluate this session</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Future of .NET on the Server</dc:title>
  <dc:subject>TechEd 2014</dc:subject>
  <dc:creator>testadmin</dc:creator>
  <cp:keywords/>
  <dc:description>Template: Jordan Cayabyab, Artitudes Design
Formatting: 
Audience Type:</dc:description>
  <cp:lastModifiedBy>testadmin</cp:lastModifiedBy>
  <cp:revision>4</cp:revision>
  <dcterms:created xsi:type="dcterms:W3CDTF">2014-05-10T14:29:52Z</dcterms:created>
  <dcterms:modified xsi:type="dcterms:W3CDTF">2014-05-13T16:02:29Z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18;#George R. Brown Convention Center|6c33c07d-d6c4-4c5e-b5d0-7afd8a7a4e7d</vt:lpwstr>
  </property>
  <property fmtid="{D5CDD505-2E9C-101B-9397-08002B2CF9AE}" pid="7" name="Track">
    <vt:lpwstr/>
  </property>
  <property fmtid="{D5CDD505-2E9C-101B-9397-08002B2CF9AE}" pid="8" name="Event Location">
    <vt:lpwstr>17;#Houston|b97448fd-4b6d-4055-9328-60bf1c4ceb26</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16;#Microsoft Tech Ed|30c8c6b6-2916-412b-8e18-b132d138380c</vt:lpwstr>
  </property>
  <property fmtid="{D5CDD505-2E9C-101B-9397-08002B2CF9AE}" pid="12" name="TaxKeyword">
    <vt:lpwstr/>
  </property>
</Properties>
</file>