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78" r:id="rId5"/>
  </p:sldMasterIdLst>
  <p:notesMasterIdLst>
    <p:notesMasterId r:id="rId43"/>
  </p:notesMasterIdLst>
  <p:handoutMasterIdLst>
    <p:handoutMasterId r:id="rId44"/>
  </p:handout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92" r:id="rId37"/>
    <p:sldId id="293" r:id="rId38"/>
    <p:sldId id="288" r:id="rId39"/>
    <p:sldId id="289" r:id="rId40"/>
    <p:sldId id="290" r:id="rId41"/>
    <p:sldId id="291" r:id="rId4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5730" autoAdjust="0"/>
  </p:normalViewPr>
  <p:slideViewPr>
    <p:cSldViewPr snapToObjects="1">
      <p:cViewPr varScale="1">
        <p:scale>
          <a:sx n="116" d="100"/>
          <a:sy n="116" d="100"/>
        </p:scale>
        <p:origin x="84" y="372"/>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544B10-44BB-4E41-807D-55495A30ED43}" type="doc">
      <dgm:prSet loTypeId="urn:microsoft.com/office/officeart/2005/8/layout/cycle3" loCatId="cycle" qsTypeId="urn:microsoft.com/office/officeart/2005/8/quickstyle/simple1" qsCatId="simple" csTypeId="urn:microsoft.com/office/officeart/2005/8/colors/accent1_3" csCatId="accent1" phldr="1"/>
      <dgm:spPr/>
      <dgm:t>
        <a:bodyPr/>
        <a:lstStyle/>
        <a:p>
          <a:endParaRPr lang="en-US"/>
        </a:p>
      </dgm:t>
    </dgm:pt>
    <dgm:pt modelId="{8A071E2D-2164-4D26-AB7A-87FD69E45599}">
      <dgm:prSet phldrT="[Text]"/>
      <dgm:spPr/>
      <dgm:t>
        <a:bodyPr/>
        <a:lstStyle/>
        <a:p>
          <a:r>
            <a:rPr lang="en-US" dirty="0" smtClean="0"/>
            <a:t>Monitor</a:t>
          </a:r>
          <a:endParaRPr lang="en-US" dirty="0"/>
        </a:p>
      </dgm:t>
    </dgm:pt>
    <dgm:pt modelId="{ACB5C2BC-B04E-40F2-A057-536C1E7EE8A5}" type="parTrans" cxnId="{7C17714A-3A3D-452D-82A2-ED87837802F2}">
      <dgm:prSet/>
      <dgm:spPr/>
      <dgm:t>
        <a:bodyPr/>
        <a:lstStyle/>
        <a:p>
          <a:endParaRPr lang="en-US"/>
        </a:p>
      </dgm:t>
    </dgm:pt>
    <dgm:pt modelId="{BA9A90BF-B295-4E1E-AEBF-E65F483EB7B6}" type="sibTrans" cxnId="{7C17714A-3A3D-452D-82A2-ED87837802F2}">
      <dgm:prSet/>
      <dgm:spPr/>
      <dgm:t>
        <a:bodyPr/>
        <a:lstStyle/>
        <a:p>
          <a:endParaRPr lang="en-US">
            <a:solidFill>
              <a:schemeClr val="tx1"/>
            </a:solidFill>
          </a:endParaRPr>
        </a:p>
      </dgm:t>
    </dgm:pt>
    <dgm:pt modelId="{03979F95-5260-4E34-8FE6-4DA9DBDA1EFD}">
      <dgm:prSet phldrT="[Text]"/>
      <dgm:spPr/>
      <dgm:t>
        <a:bodyPr/>
        <a:lstStyle/>
        <a:p>
          <a:r>
            <a:rPr lang="en-US" dirty="0" smtClean="0"/>
            <a:t>Understand</a:t>
          </a:r>
          <a:endParaRPr lang="en-US" dirty="0"/>
        </a:p>
      </dgm:t>
    </dgm:pt>
    <dgm:pt modelId="{23A487C8-BA88-40DE-B0C9-D607987D34A7}" type="parTrans" cxnId="{61BA502A-64BA-431E-9550-8AEBB6989937}">
      <dgm:prSet/>
      <dgm:spPr/>
      <dgm:t>
        <a:bodyPr/>
        <a:lstStyle/>
        <a:p>
          <a:endParaRPr lang="en-US"/>
        </a:p>
      </dgm:t>
    </dgm:pt>
    <dgm:pt modelId="{46F9236E-3D86-43E8-8CAB-0C03723F07A1}" type="sibTrans" cxnId="{61BA502A-64BA-431E-9550-8AEBB6989937}">
      <dgm:prSet/>
      <dgm:spPr/>
      <dgm:t>
        <a:bodyPr/>
        <a:lstStyle/>
        <a:p>
          <a:endParaRPr lang="en-US"/>
        </a:p>
      </dgm:t>
    </dgm:pt>
    <dgm:pt modelId="{F7C96E0D-D34C-411E-9F67-452EF8ADACDD}">
      <dgm:prSet phldrT="[Text]"/>
      <dgm:spPr/>
      <dgm:t>
        <a:bodyPr/>
        <a:lstStyle/>
        <a:p>
          <a:r>
            <a:rPr lang="en-US" dirty="0" smtClean="0"/>
            <a:t>Mitigate</a:t>
          </a:r>
          <a:endParaRPr lang="en-US" dirty="0"/>
        </a:p>
      </dgm:t>
    </dgm:pt>
    <dgm:pt modelId="{20315FCB-60B8-488E-A026-0BD3D808D271}" type="parTrans" cxnId="{139173B0-C40C-47CC-A25D-5EC0F4BA61A3}">
      <dgm:prSet/>
      <dgm:spPr/>
      <dgm:t>
        <a:bodyPr/>
        <a:lstStyle/>
        <a:p>
          <a:endParaRPr lang="en-US"/>
        </a:p>
      </dgm:t>
    </dgm:pt>
    <dgm:pt modelId="{0C70F47E-5669-4F6D-A2E3-F2681592F9A5}" type="sibTrans" cxnId="{139173B0-C40C-47CC-A25D-5EC0F4BA61A3}">
      <dgm:prSet/>
      <dgm:spPr/>
      <dgm:t>
        <a:bodyPr/>
        <a:lstStyle/>
        <a:p>
          <a:endParaRPr lang="en-US"/>
        </a:p>
      </dgm:t>
    </dgm:pt>
    <dgm:pt modelId="{48A8A7CE-14FE-4185-8BB1-49501A0F0D95}">
      <dgm:prSet phldrT="[Text]"/>
      <dgm:spPr/>
      <dgm:t>
        <a:bodyPr/>
        <a:lstStyle/>
        <a:p>
          <a:r>
            <a:rPr lang="en-US" dirty="0" smtClean="0"/>
            <a:t>Resolve</a:t>
          </a:r>
          <a:endParaRPr lang="en-US" dirty="0"/>
        </a:p>
      </dgm:t>
    </dgm:pt>
    <dgm:pt modelId="{F534B30D-9440-4A33-B6B2-49429DBB29C5}" type="parTrans" cxnId="{5A517365-D3F9-4C98-BAA5-9C5DD259A9EF}">
      <dgm:prSet/>
      <dgm:spPr/>
      <dgm:t>
        <a:bodyPr/>
        <a:lstStyle/>
        <a:p>
          <a:endParaRPr lang="en-US"/>
        </a:p>
      </dgm:t>
    </dgm:pt>
    <dgm:pt modelId="{3A557124-D728-40CC-A9E3-F8F5BC981043}" type="sibTrans" cxnId="{5A517365-D3F9-4C98-BAA5-9C5DD259A9EF}">
      <dgm:prSet/>
      <dgm:spPr/>
      <dgm:t>
        <a:bodyPr/>
        <a:lstStyle/>
        <a:p>
          <a:endParaRPr lang="en-US"/>
        </a:p>
      </dgm:t>
    </dgm:pt>
    <dgm:pt modelId="{EDDE71C1-8187-4C71-85CD-ABAF010AEFB3}">
      <dgm:prSet phldrT="[Text]"/>
      <dgm:spPr/>
      <dgm:t>
        <a:bodyPr/>
        <a:lstStyle/>
        <a:p>
          <a:r>
            <a:rPr lang="en-US" dirty="0" smtClean="0"/>
            <a:t>Investigate</a:t>
          </a:r>
          <a:endParaRPr lang="en-US" dirty="0"/>
        </a:p>
      </dgm:t>
    </dgm:pt>
    <dgm:pt modelId="{93DB1136-4ABC-4B4C-96A0-973AF6C9E560}" type="parTrans" cxnId="{4504CF7B-7421-408B-9913-45A106D61C55}">
      <dgm:prSet/>
      <dgm:spPr/>
      <dgm:t>
        <a:bodyPr/>
        <a:lstStyle/>
        <a:p>
          <a:endParaRPr lang="en-US"/>
        </a:p>
      </dgm:t>
    </dgm:pt>
    <dgm:pt modelId="{8EFA04DA-DC56-46FC-BD24-35AE8ACD1C01}" type="sibTrans" cxnId="{4504CF7B-7421-408B-9913-45A106D61C55}">
      <dgm:prSet/>
      <dgm:spPr/>
      <dgm:t>
        <a:bodyPr/>
        <a:lstStyle/>
        <a:p>
          <a:endParaRPr lang="en-US"/>
        </a:p>
      </dgm:t>
    </dgm:pt>
    <dgm:pt modelId="{EC5216CE-C42F-486B-AB6C-7B7D6C0AE7EA}">
      <dgm:prSet phldrT="[Text]"/>
      <dgm:spPr/>
      <dgm:t>
        <a:bodyPr/>
        <a:lstStyle/>
        <a:p>
          <a:r>
            <a:rPr lang="en-US" dirty="0" smtClean="0"/>
            <a:t>Improve</a:t>
          </a:r>
          <a:endParaRPr lang="en-US" dirty="0"/>
        </a:p>
      </dgm:t>
    </dgm:pt>
    <dgm:pt modelId="{3D9B7D1D-540C-42C2-9DC6-6A98F92B5169}" type="parTrans" cxnId="{31AE4C66-31DB-45D4-85D1-DF66B3241248}">
      <dgm:prSet/>
      <dgm:spPr/>
      <dgm:t>
        <a:bodyPr/>
        <a:lstStyle/>
        <a:p>
          <a:endParaRPr lang="en-US"/>
        </a:p>
      </dgm:t>
    </dgm:pt>
    <dgm:pt modelId="{FCD800A6-5A70-43F0-80D9-4DA03630B7B3}" type="sibTrans" cxnId="{31AE4C66-31DB-45D4-85D1-DF66B3241248}">
      <dgm:prSet/>
      <dgm:spPr/>
      <dgm:t>
        <a:bodyPr/>
        <a:lstStyle/>
        <a:p>
          <a:endParaRPr lang="en-US"/>
        </a:p>
      </dgm:t>
    </dgm:pt>
    <dgm:pt modelId="{8394F284-9AFA-44EC-82D8-ECB7BF47A792}">
      <dgm:prSet phldrT="[Text]"/>
      <dgm:spPr/>
      <dgm:t>
        <a:bodyPr/>
        <a:lstStyle/>
        <a:p>
          <a:r>
            <a:rPr lang="en-US" dirty="0" smtClean="0"/>
            <a:t>Alert</a:t>
          </a:r>
          <a:endParaRPr lang="en-US" dirty="0"/>
        </a:p>
      </dgm:t>
    </dgm:pt>
    <dgm:pt modelId="{16EC3B04-8D00-4B06-99D8-C6BA9020DCE7}" type="parTrans" cxnId="{DA7905DA-8880-4F97-8E85-957BC0186F21}">
      <dgm:prSet/>
      <dgm:spPr/>
      <dgm:t>
        <a:bodyPr/>
        <a:lstStyle/>
        <a:p>
          <a:endParaRPr lang="en-US"/>
        </a:p>
      </dgm:t>
    </dgm:pt>
    <dgm:pt modelId="{259DB785-9BB2-4446-8E53-5F66A9A8FB50}" type="sibTrans" cxnId="{DA7905DA-8880-4F97-8E85-957BC0186F21}">
      <dgm:prSet/>
      <dgm:spPr/>
      <dgm:t>
        <a:bodyPr/>
        <a:lstStyle/>
        <a:p>
          <a:endParaRPr lang="en-US"/>
        </a:p>
      </dgm:t>
    </dgm:pt>
    <dgm:pt modelId="{7A37B3BE-C75D-41A5-BB74-4614EF1AA048}" type="pres">
      <dgm:prSet presAssocID="{13544B10-44BB-4E41-807D-55495A30ED43}" presName="Name0" presStyleCnt="0">
        <dgm:presLayoutVars>
          <dgm:dir/>
          <dgm:resizeHandles val="exact"/>
        </dgm:presLayoutVars>
      </dgm:prSet>
      <dgm:spPr/>
      <dgm:t>
        <a:bodyPr/>
        <a:lstStyle/>
        <a:p>
          <a:endParaRPr lang="en-US"/>
        </a:p>
      </dgm:t>
    </dgm:pt>
    <dgm:pt modelId="{DC9E1552-0C30-4535-847D-3DDE5580F0B3}" type="pres">
      <dgm:prSet presAssocID="{13544B10-44BB-4E41-807D-55495A30ED43}" presName="cycle" presStyleCnt="0"/>
      <dgm:spPr/>
      <dgm:t>
        <a:bodyPr/>
        <a:lstStyle/>
        <a:p>
          <a:endParaRPr lang="en-US"/>
        </a:p>
      </dgm:t>
    </dgm:pt>
    <dgm:pt modelId="{660E9D83-6C05-4C39-A9AA-182FEDED9D39}" type="pres">
      <dgm:prSet presAssocID="{8A071E2D-2164-4D26-AB7A-87FD69E45599}" presName="nodeFirstNode" presStyleLbl="node1" presStyleIdx="0" presStyleCnt="7">
        <dgm:presLayoutVars>
          <dgm:bulletEnabled val="1"/>
        </dgm:presLayoutVars>
      </dgm:prSet>
      <dgm:spPr/>
      <dgm:t>
        <a:bodyPr/>
        <a:lstStyle/>
        <a:p>
          <a:endParaRPr lang="en-US"/>
        </a:p>
      </dgm:t>
    </dgm:pt>
    <dgm:pt modelId="{34EDCC4C-FB14-4DFE-BFC7-3285F0F1D3F3}" type="pres">
      <dgm:prSet presAssocID="{BA9A90BF-B295-4E1E-AEBF-E65F483EB7B6}" presName="sibTransFirstNode" presStyleLbl="bgShp" presStyleIdx="0" presStyleCnt="1"/>
      <dgm:spPr/>
      <dgm:t>
        <a:bodyPr/>
        <a:lstStyle/>
        <a:p>
          <a:endParaRPr lang="en-US"/>
        </a:p>
      </dgm:t>
    </dgm:pt>
    <dgm:pt modelId="{B0FB191F-82C4-41C9-8182-B725A57F1B88}" type="pres">
      <dgm:prSet presAssocID="{8394F284-9AFA-44EC-82D8-ECB7BF47A792}" presName="nodeFollowingNodes" presStyleLbl="node1" presStyleIdx="1" presStyleCnt="7">
        <dgm:presLayoutVars>
          <dgm:bulletEnabled val="1"/>
        </dgm:presLayoutVars>
      </dgm:prSet>
      <dgm:spPr/>
      <dgm:t>
        <a:bodyPr/>
        <a:lstStyle/>
        <a:p>
          <a:endParaRPr lang="en-US"/>
        </a:p>
      </dgm:t>
    </dgm:pt>
    <dgm:pt modelId="{3B5A3EFD-0C1A-47AC-9693-8694C4378D8A}" type="pres">
      <dgm:prSet presAssocID="{EDDE71C1-8187-4C71-85CD-ABAF010AEFB3}" presName="nodeFollowingNodes" presStyleLbl="node1" presStyleIdx="2" presStyleCnt="7">
        <dgm:presLayoutVars>
          <dgm:bulletEnabled val="1"/>
        </dgm:presLayoutVars>
      </dgm:prSet>
      <dgm:spPr/>
      <dgm:t>
        <a:bodyPr/>
        <a:lstStyle/>
        <a:p>
          <a:endParaRPr lang="en-US"/>
        </a:p>
      </dgm:t>
    </dgm:pt>
    <dgm:pt modelId="{A6826BE0-C4BB-4029-B3C3-DDA9D2A1EAAD}" type="pres">
      <dgm:prSet presAssocID="{03979F95-5260-4E34-8FE6-4DA9DBDA1EFD}" presName="nodeFollowingNodes" presStyleLbl="node1" presStyleIdx="3" presStyleCnt="7">
        <dgm:presLayoutVars>
          <dgm:bulletEnabled val="1"/>
        </dgm:presLayoutVars>
      </dgm:prSet>
      <dgm:spPr/>
      <dgm:t>
        <a:bodyPr/>
        <a:lstStyle/>
        <a:p>
          <a:endParaRPr lang="en-US"/>
        </a:p>
      </dgm:t>
    </dgm:pt>
    <dgm:pt modelId="{E8387D73-24EE-4DFA-831F-367C6EA48F98}" type="pres">
      <dgm:prSet presAssocID="{F7C96E0D-D34C-411E-9F67-452EF8ADACDD}" presName="nodeFollowingNodes" presStyleLbl="node1" presStyleIdx="4" presStyleCnt="7">
        <dgm:presLayoutVars>
          <dgm:bulletEnabled val="1"/>
        </dgm:presLayoutVars>
      </dgm:prSet>
      <dgm:spPr/>
      <dgm:t>
        <a:bodyPr/>
        <a:lstStyle/>
        <a:p>
          <a:endParaRPr lang="en-US"/>
        </a:p>
      </dgm:t>
    </dgm:pt>
    <dgm:pt modelId="{F32CE520-15EF-417A-B028-C6749EC1FC16}" type="pres">
      <dgm:prSet presAssocID="{48A8A7CE-14FE-4185-8BB1-49501A0F0D95}" presName="nodeFollowingNodes" presStyleLbl="node1" presStyleIdx="5" presStyleCnt="7">
        <dgm:presLayoutVars>
          <dgm:bulletEnabled val="1"/>
        </dgm:presLayoutVars>
      </dgm:prSet>
      <dgm:spPr/>
      <dgm:t>
        <a:bodyPr/>
        <a:lstStyle/>
        <a:p>
          <a:endParaRPr lang="en-US"/>
        </a:p>
      </dgm:t>
    </dgm:pt>
    <dgm:pt modelId="{430A13E3-3B03-403E-A8C7-E19C8B49E5DB}" type="pres">
      <dgm:prSet presAssocID="{EC5216CE-C42F-486B-AB6C-7B7D6C0AE7EA}" presName="nodeFollowingNodes" presStyleLbl="node1" presStyleIdx="6" presStyleCnt="7" custRadScaleRad="100830" custRadScaleInc="-2221">
        <dgm:presLayoutVars>
          <dgm:bulletEnabled val="1"/>
        </dgm:presLayoutVars>
      </dgm:prSet>
      <dgm:spPr/>
      <dgm:t>
        <a:bodyPr/>
        <a:lstStyle/>
        <a:p>
          <a:endParaRPr lang="en-US"/>
        </a:p>
      </dgm:t>
    </dgm:pt>
  </dgm:ptLst>
  <dgm:cxnLst>
    <dgm:cxn modelId="{5C84ED7D-66E6-4C19-B26A-86FF45C97C05}" type="presOf" srcId="{03979F95-5260-4E34-8FE6-4DA9DBDA1EFD}" destId="{A6826BE0-C4BB-4029-B3C3-DDA9D2A1EAAD}" srcOrd="0" destOrd="0" presId="urn:microsoft.com/office/officeart/2005/8/layout/cycle3"/>
    <dgm:cxn modelId="{2A3D26BC-FFC1-48C0-864F-823B00CBB275}" type="presOf" srcId="{48A8A7CE-14FE-4185-8BB1-49501A0F0D95}" destId="{F32CE520-15EF-417A-B028-C6749EC1FC16}" srcOrd="0" destOrd="0" presId="urn:microsoft.com/office/officeart/2005/8/layout/cycle3"/>
    <dgm:cxn modelId="{61BA502A-64BA-431E-9550-8AEBB6989937}" srcId="{13544B10-44BB-4E41-807D-55495A30ED43}" destId="{03979F95-5260-4E34-8FE6-4DA9DBDA1EFD}" srcOrd="3" destOrd="0" parTransId="{23A487C8-BA88-40DE-B0C9-D607987D34A7}" sibTransId="{46F9236E-3D86-43E8-8CAB-0C03723F07A1}"/>
    <dgm:cxn modelId="{DA7905DA-8880-4F97-8E85-957BC0186F21}" srcId="{13544B10-44BB-4E41-807D-55495A30ED43}" destId="{8394F284-9AFA-44EC-82D8-ECB7BF47A792}" srcOrd="1" destOrd="0" parTransId="{16EC3B04-8D00-4B06-99D8-C6BA9020DCE7}" sibTransId="{259DB785-9BB2-4446-8E53-5F66A9A8FB50}"/>
    <dgm:cxn modelId="{7C17714A-3A3D-452D-82A2-ED87837802F2}" srcId="{13544B10-44BB-4E41-807D-55495A30ED43}" destId="{8A071E2D-2164-4D26-AB7A-87FD69E45599}" srcOrd="0" destOrd="0" parTransId="{ACB5C2BC-B04E-40F2-A057-536C1E7EE8A5}" sibTransId="{BA9A90BF-B295-4E1E-AEBF-E65F483EB7B6}"/>
    <dgm:cxn modelId="{61E2798B-E188-46DB-A7C4-F46F0151A60B}" type="presOf" srcId="{EDDE71C1-8187-4C71-85CD-ABAF010AEFB3}" destId="{3B5A3EFD-0C1A-47AC-9693-8694C4378D8A}" srcOrd="0" destOrd="0" presId="urn:microsoft.com/office/officeart/2005/8/layout/cycle3"/>
    <dgm:cxn modelId="{036348B9-C99C-47CE-81F5-9FC0AB637135}" type="presOf" srcId="{EC5216CE-C42F-486B-AB6C-7B7D6C0AE7EA}" destId="{430A13E3-3B03-403E-A8C7-E19C8B49E5DB}" srcOrd="0" destOrd="0" presId="urn:microsoft.com/office/officeart/2005/8/layout/cycle3"/>
    <dgm:cxn modelId="{139173B0-C40C-47CC-A25D-5EC0F4BA61A3}" srcId="{13544B10-44BB-4E41-807D-55495A30ED43}" destId="{F7C96E0D-D34C-411E-9F67-452EF8ADACDD}" srcOrd="4" destOrd="0" parTransId="{20315FCB-60B8-488E-A026-0BD3D808D271}" sibTransId="{0C70F47E-5669-4F6D-A2E3-F2681592F9A5}"/>
    <dgm:cxn modelId="{4504CF7B-7421-408B-9913-45A106D61C55}" srcId="{13544B10-44BB-4E41-807D-55495A30ED43}" destId="{EDDE71C1-8187-4C71-85CD-ABAF010AEFB3}" srcOrd="2" destOrd="0" parTransId="{93DB1136-4ABC-4B4C-96A0-973AF6C9E560}" sibTransId="{8EFA04DA-DC56-46FC-BD24-35AE8ACD1C01}"/>
    <dgm:cxn modelId="{5A517365-D3F9-4C98-BAA5-9C5DD259A9EF}" srcId="{13544B10-44BB-4E41-807D-55495A30ED43}" destId="{48A8A7CE-14FE-4185-8BB1-49501A0F0D95}" srcOrd="5" destOrd="0" parTransId="{F534B30D-9440-4A33-B6B2-49429DBB29C5}" sibTransId="{3A557124-D728-40CC-A9E3-F8F5BC981043}"/>
    <dgm:cxn modelId="{A14CE590-30D3-4EC6-ABED-6CF46E9343EE}" type="presOf" srcId="{BA9A90BF-B295-4E1E-AEBF-E65F483EB7B6}" destId="{34EDCC4C-FB14-4DFE-BFC7-3285F0F1D3F3}" srcOrd="0" destOrd="0" presId="urn:microsoft.com/office/officeart/2005/8/layout/cycle3"/>
    <dgm:cxn modelId="{773C6687-39D7-4489-9061-45A55E48BA85}" type="presOf" srcId="{8A071E2D-2164-4D26-AB7A-87FD69E45599}" destId="{660E9D83-6C05-4C39-A9AA-182FEDED9D39}" srcOrd="0" destOrd="0" presId="urn:microsoft.com/office/officeart/2005/8/layout/cycle3"/>
    <dgm:cxn modelId="{6B1D4CC6-F880-4373-B4E4-59B90BE6CEA3}" type="presOf" srcId="{13544B10-44BB-4E41-807D-55495A30ED43}" destId="{7A37B3BE-C75D-41A5-BB74-4614EF1AA048}" srcOrd="0" destOrd="0" presId="urn:microsoft.com/office/officeart/2005/8/layout/cycle3"/>
    <dgm:cxn modelId="{31AE4C66-31DB-45D4-85D1-DF66B3241248}" srcId="{13544B10-44BB-4E41-807D-55495A30ED43}" destId="{EC5216CE-C42F-486B-AB6C-7B7D6C0AE7EA}" srcOrd="6" destOrd="0" parTransId="{3D9B7D1D-540C-42C2-9DC6-6A98F92B5169}" sibTransId="{FCD800A6-5A70-43F0-80D9-4DA03630B7B3}"/>
    <dgm:cxn modelId="{E1304E7F-6CE6-40DA-8485-C06FDB7A199C}" type="presOf" srcId="{F7C96E0D-D34C-411E-9F67-452EF8ADACDD}" destId="{E8387D73-24EE-4DFA-831F-367C6EA48F98}" srcOrd="0" destOrd="0" presId="urn:microsoft.com/office/officeart/2005/8/layout/cycle3"/>
    <dgm:cxn modelId="{9F825F51-ADF8-4151-A34A-00857DB6868B}" type="presOf" srcId="{8394F284-9AFA-44EC-82D8-ECB7BF47A792}" destId="{B0FB191F-82C4-41C9-8182-B725A57F1B88}" srcOrd="0" destOrd="0" presId="urn:microsoft.com/office/officeart/2005/8/layout/cycle3"/>
    <dgm:cxn modelId="{1A6DAB2F-84AB-462E-80DC-4859A339D381}" type="presParOf" srcId="{7A37B3BE-C75D-41A5-BB74-4614EF1AA048}" destId="{DC9E1552-0C30-4535-847D-3DDE5580F0B3}" srcOrd="0" destOrd="0" presId="urn:microsoft.com/office/officeart/2005/8/layout/cycle3"/>
    <dgm:cxn modelId="{1031E50A-1776-474C-9093-4E63F2A67A17}" type="presParOf" srcId="{DC9E1552-0C30-4535-847D-3DDE5580F0B3}" destId="{660E9D83-6C05-4C39-A9AA-182FEDED9D39}" srcOrd="0" destOrd="0" presId="urn:microsoft.com/office/officeart/2005/8/layout/cycle3"/>
    <dgm:cxn modelId="{A86E597A-55C8-42EA-B5F8-B7341E2F2C0D}" type="presParOf" srcId="{DC9E1552-0C30-4535-847D-3DDE5580F0B3}" destId="{34EDCC4C-FB14-4DFE-BFC7-3285F0F1D3F3}" srcOrd="1" destOrd="0" presId="urn:microsoft.com/office/officeart/2005/8/layout/cycle3"/>
    <dgm:cxn modelId="{8B183F9A-34A1-409B-857F-A2C1B86F5D30}" type="presParOf" srcId="{DC9E1552-0C30-4535-847D-3DDE5580F0B3}" destId="{B0FB191F-82C4-41C9-8182-B725A57F1B88}" srcOrd="2" destOrd="0" presId="urn:microsoft.com/office/officeart/2005/8/layout/cycle3"/>
    <dgm:cxn modelId="{B33B8BE8-6D6D-4C96-8B5C-DEEB554B01D2}" type="presParOf" srcId="{DC9E1552-0C30-4535-847D-3DDE5580F0B3}" destId="{3B5A3EFD-0C1A-47AC-9693-8694C4378D8A}" srcOrd="3" destOrd="0" presId="urn:microsoft.com/office/officeart/2005/8/layout/cycle3"/>
    <dgm:cxn modelId="{C180EA57-054B-4C44-8263-C01A823D2C4C}" type="presParOf" srcId="{DC9E1552-0C30-4535-847D-3DDE5580F0B3}" destId="{A6826BE0-C4BB-4029-B3C3-DDA9D2A1EAAD}" srcOrd="4" destOrd="0" presId="urn:microsoft.com/office/officeart/2005/8/layout/cycle3"/>
    <dgm:cxn modelId="{4704132A-CE20-4672-9EB7-FB620083555E}" type="presParOf" srcId="{DC9E1552-0C30-4535-847D-3DDE5580F0B3}" destId="{E8387D73-24EE-4DFA-831F-367C6EA48F98}" srcOrd="5" destOrd="0" presId="urn:microsoft.com/office/officeart/2005/8/layout/cycle3"/>
    <dgm:cxn modelId="{62595F99-D7D5-47B0-8B1C-33C458A1D6D3}" type="presParOf" srcId="{DC9E1552-0C30-4535-847D-3DDE5580F0B3}" destId="{F32CE520-15EF-417A-B028-C6749EC1FC16}" srcOrd="6" destOrd="0" presId="urn:microsoft.com/office/officeart/2005/8/layout/cycle3"/>
    <dgm:cxn modelId="{CBD8E3CC-7EAD-4DCB-B6C9-C7BD82AF59B2}" type="presParOf" srcId="{DC9E1552-0C30-4535-847D-3DDE5580F0B3}" destId="{430A13E3-3B03-403E-A8C7-E19C8B49E5DB}"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DCC4C-FB14-4DFE-BFC7-3285F0F1D3F3}">
      <dsp:nvSpPr>
        <dsp:cNvPr id="0" name=""/>
        <dsp:cNvSpPr/>
      </dsp:nvSpPr>
      <dsp:spPr>
        <a:xfrm>
          <a:off x="787455" y="-34580"/>
          <a:ext cx="5435489" cy="5435489"/>
        </a:xfrm>
        <a:prstGeom prst="circularArrow">
          <a:avLst>
            <a:gd name="adj1" fmla="val 5544"/>
            <a:gd name="adj2" fmla="val 330680"/>
            <a:gd name="adj3" fmla="val 14513954"/>
            <a:gd name="adj4" fmla="val 16951275"/>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0E9D83-6C05-4C39-A9AA-182FEDED9D39}">
      <dsp:nvSpPr>
        <dsp:cNvPr id="0" name=""/>
        <dsp:cNvSpPr/>
      </dsp:nvSpPr>
      <dsp:spPr>
        <a:xfrm>
          <a:off x="2657995" y="2718"/>
          <a:ext cx="1694408" cy="847204"/>
        </a:xfrm>
        <a:prstGeom prst="roundRect">
          <a:avLst/>
        </a:prstGeom>
        <a:solidFill>
          <a:schemeClr val="accent1">
            <a:shade val="8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Monitor</a:t>
          </a:r>
          <a:endParaRPr lang="en-US" sz="2200" kern="1200" dirty="0"/>
        </a:p>
      </dsp:txBody>
      <dsp:txXfrm>
        <a:off x="2699352" y="44075"/>
        <a:ext cx="1611694" cy="764490"/>
      </dsp:txXfrm>
    </dsp:sp>
    <dsp:sp modelId="{B0FB191F-82C4-41C9-8182-B725A57F1B88}">
      <dsp:nvSpPr>
        <dsp:cNvPr id="0" name=""/>
        <dsp:cNvSpPr/>
      </dsp:nvSpPr>
      <dsp:spPr>
        <a:xfrm>
          <a:off x="4470207" y="875433"/>
          <a:ext cx="1694408" cy="847204"/>
        </a:xfrm>
        <a:prstGeom prst="roundRect">
          <a:avLst/>
        </a:prstGeom>
        <a:solidFill>
          <a:schemeClr val="accent1">
            <a:shade val="80000"/>
            <a:hueOff val="131997"/>
            <a:satOff val="-8755"/>
            <a:lumOff val="610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Alert</a:t>
          </a:r>
          <a:endParaRPr lang="en-US" sz="2200" kern="1200" dirty="0"/>
        </a:p>
      </dsp:txBody>
      <dsp:txXfrm>
        <a:off x="4511564" y="916790"/>
        <a:ext cx="1611694" cy="764490"/>
      </dsp:txXfrm>
    </dsp:sp>
    <dsp:sp modelId="{3B5A3EFD-0C1A-47AC-9693-8694C4378D8A}">
      <dsp:nvSpPr>
        <dsp:cNvPr id="0" name=""/>
        <dsp:cNvSpPr/>
      </dsp:nvSpPr>
      <dsp:spPr>
        <a:xfrm>
          <a:off x="4917787" y="2836407"/>
          <a:ext cx="1694408" cy="847204"/>
        </a:xfrm>
        <a:prstGeom prst="roundRect">
          <a:avLst/>
        </a:prstGeom>
        <a:solidFill>
          <a:schemeClr val="accent1">
            <a:shade val="80000"/>
            <a:hueOff val="263994"/>
            <a:satOff val="-17510"/>
            <a:lumOff val="1221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Investigate</a:t>
          </a:r>
          <a:endParaRPr lang="en-US" sz="2200" kern="1200" dirty="0"/>
        </a:p>
      </dsp:txBody>
      <dsp:txXfrm>
        <a:off x="4959144" y="2877764"/>
        <a:ext cx="1611694" cy="764490"/>
      </dsp:txXfrm>
    </dsp:sp>
    <dsp:sp modelId="{A6826BE0-C4BB-4029-B3C3-DDA9D2A1EAAD}">
      <dsp:nvSpPr>
        <dsp:cNvPr id="0" name=""/>
        <dsp:cNvSpPr/>
      </dsp:nvSpPr>
      <dsp:spPr>
        <a:xfrm>
          <a:off x="3663697" y="4408985"/>
          <a:ext cx="1694408" cy="847204"/>
        </a:xfrm>
        <a:prstGeom prst="roundRect">
          <a:avLst/>
        </a:prstGeom>
        <a:solidFill>
          <a:schemeClr val="accent1">
            <a:shade val="80000"/>
            <a:hueOff val="395990"/>
            <a:satOff val="-26265"/>
            <a:lumOff val="1832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Understand</a:t>
          </a:r>
          <a:endParaRPr lang="en-US" sz="2200" kern="1200" dirty="0"/>
        </a:p>
      </dsp:txBody>
      <dsp:txXfrm>
        <a:off x="3705054" y="4450342"/>
        <a:ext cx="1611694" cy="764490"/>
      </dsp:txXfrm>
    </dsp:sp>
    <dsp:sp modelId="{E8387D73-24EE-4DFA-831F-367C6EA48F98}">
      <dsp:nvSpPr>
        <dsp:cNvPr id="0" name=""/>
        <dsp:cNvSpPr/>
      </dsp:nvSpPr>
      <dsp:spPr>
        <a:xfrm>
          <a:off x="1652294" y="4408985"/>
          <a:ext cx="1694408" cy="847204"/>
        </a:xfrm>
        <a:prstGeom prst="roundRect">
          <a:avLst/>
        </a:prstGeom>
        <a:solidFill>
          <a:schemeClr val="accent1">
            <a:shade val="80000"/>
            <a:hueOff val="527987"/>
            <a:satOff val="-35020"/>
            <a:lumOff val="2443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Mitigate</a:t>
          </a:r>
          <a:endParaRPr lang="en-US" sz="2200" kern="1200" dirty="0"/>
        </a:p>
      </dsp:txBody>
      <dsp:txXfrm>
        <a:off x="1693651" y="4450342"/>
        <a:ext cx="1611694" cy="764490"/>
      </dsp:txXfrm>
    </dsp:sp>
    <dsp:sp modelId="{F32CE520-15EF-417A-B028-C6749EC1FC16}">
      <dsp:nvSpPr>
        <dsp:cNvPr id="0" name=""/>
        <dsp:cNvSpPr/>
      </dsp:nvSpPr>
      <dsp:spPr>
        <a:xfrm>
          <a:off x="398204" y="2836407"/>
          <a:ext cx="1694408" cy="847204"/>
        </a:xfrm>
        <a:prstGeom prst="roundRect">
          <a:avLst/>
        </a:prstGeom>
        <a:solidFill>
          <a:schemeClr val="accent1">
            <a:shade val="80000"/>
            <a:hueOff val="659984"/>
            <a:satOff val="-43775"/>
            <a:lumOff val="3053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Resolve</a:t>
          </a:r>
          <a:endParaRPr lang="en-US" sz="2200" kern="1200" dirty="0"/>
        </a:p>
      </dsp:txBody>
      <dsp:txXfrm>
        <a:off x="439561" y="2877764"/>
        <a:ext cx="1611694" cy="764490"/>
      </dsp:txXfrm>
    </dsp:sp>
    <dsp:sp modelId="{430A13E3-3B03-403E-A8C7-E19C8B49E5DB}">
      <dsp:nvSpPr>
        <dsp:cNvPr id="0" name=""/>
        <dsp:cNvSpPr/>
      </dsp:nvSpPr>
      <dsp:spPr>
        <a:xfrm>
          <a:off x="805603" y="895532"/>
          <a:ext cx="1694408" cy="847204"/>
        </a:xfrm>
        <a:prstGeom prst="roundRect">
          <a:avLst/>
        </a:prstGeom>
        <a:solidFill>
          <a:schemeClr val="accent1">
            <a:shade val="80000"/>
            <a:hueOff val="791981"/>
            <a:satOff val="-52530"/>
            <a:lumOff val="3664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Improve</a:t>
          </a:r>
          <a:endParaRPr lang="en-US" sz="2200" kern="1200" dirty="0"/>
        </a:p>
      </dsp:txBody>
      <dsp:txXfrm>
        <a:off x="846960" y="936889"/>
        <a:ext cx="1611694" cy="76449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5/13/2014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5/13/2014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402176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54966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175925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endParaRPr lang="en-US" dirty="0"/>
          </a:p>
        </p:txBody>
      </p:sp>
      <p:sp>
        <p:nvSpPr>
          <p:cNvPr id="4" name="Slide Number Placeholder 3"/>
          <p:cNvSpPr>
            <a:spLocks noGrp="1"/>
          </p:cNvSpPr>
          <p:nvPr>
            <p:ph type="sldNum" sz="quarter" idx="10"/>
          </p:nvPr>
        </p:nvSpPr>
        <p:spPr/>
        <p:txBody>
          <a:bodyPr/>
          <a:lstStyle/>
          <a:p>
            <a:fld id="{C170BB0A-111C-4F75-9AEF-A440A75018F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506772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70BB0A-111C-4F75-9AEF-A440A75018F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537766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128331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510303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546576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530340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674077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92578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534079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649696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03372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740955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70BB0A-111C-4F75-9AEF-A440A75018F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286064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02641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70BB0A-111C-4F75-9AEF-A440A75018F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794315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70BB0A-111C-4F75-9AEF-A440A75018F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086395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70BB0A-111C-4F75-9AEF-A440A75018F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6950560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37752583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30058211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103725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36461050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5558692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4262514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46518242"/>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86303004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496571790"/>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3247511"/>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112192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33375735"/>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52362171"/>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60879015"/>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6660947"/>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58378103"/>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089326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3426443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8493236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159921859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54149075"/>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651602414"/>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1603086313"/>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596776789"/>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49267924"/>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6080388"/>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547118"/>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28705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204809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80778311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3348643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793985344"/>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354095" y="1029751"/>
            <a:ext cx="11723969" cy="2228302"/>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8"/>
          <p:cNvSpPr>
            <a:spLocks noGrp="1"/>
          </p:cNvSpPr>
          <p:nvPr>
            <p:ph type="sldNum" sz="quarter" idx="4"/>
          </p:nvPr>
        </p:nvSpPr>
        <p:spPr>
          <a:xfrm>
            <a:off x="11952836" y="6707406"/>
            <a:ext cx="475003" cy="256897"/>
          </a:xfrm>
          <a:prstGeom prst="rect">
            <a:avLst/>
          </a:prstGeom>
        </p:spPr>
        <p:txBody>
          <a:bodyPr vert="horz" lIns="91440" tIns="45720" rIns="91440" bIns="45720" rtlCol="0" anchor="ctr"/>
          <a:lstStyle>
            <a:lvl1pPr algn="r">
              <a:defRPr sz="1224">
                <a:solidFill>
                  <a:schemeClr val="bg1"/>
                </a:solidFill>
              </a:defRPr>
            </a:lvl1pPr>
          </a:lstStyle>
          <a:p>
            <a:fld id="{6DAB5816-974A-4D7A-A532-5700C169E5DF}" type="slidenum">
              <a:rPr lang="en-US" smtClean="0">
                <a:solidFill>
                  <a:srgbClr val="85878A"/>
                </a:solidFill>
              </a:rPr>
              <a:pPr/>
              <a:t>‹#›</a:t>
            </a:fld>
            <a:endParaRPr lang="en-US">
              <a:solidFill>
                <a:srgbClr val="85878A"/>
              </a:solidFill>
            </a:endParaRPr>
          </a:p>
        </p:txBody>
      </p:sp>
    </p:spTree>
    <p:extLst>
      <p:ext uri="{BB962C8B-B14F-4D97-AF65-F5344CB8AC3E}">
        <p14:creationId xmlns:p14="http://schemas.microsoft.com/office/powerpoint/2010/main" val="30583014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theme" Target="../theme/theme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image" Target="../media/image2.png"/><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image" Target="../media/image1.png"/><Relationship Id="rId8"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4101095901"/>
      </p:ext>
    </p:extLst>
  </p:cSld>
  <p:clrMap bg1="dk1" tx1="lt1" bg2="dk2" tx2="lt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 id="2147484298" r:id="rId20"/>
    <p:sldLayoutId id="2147484299" r:id="rId21"/>
    <p:sldLayoutId id="2147484300" r:id="rId22"/>
    <p:sldLayoutId id="2147484301" r:id="rId23"/>
    <p:sldLayoutId id="2147484302" r:id="rId24"/>
    <p:sldLayoutId id="2147484303" r:id="rId25"/>
    <p:sldLayoutId id="2147484304" r:id="rId26"/>
    <p:sldLayoutId id="2147484305" r:id="rId27"/>
    <p:sldLayoutId id="2147484306" r:id="rId28"/>
    <p:sldLayoutId id="2147484307" r:id="rId29"/>
    <p:sldLayoutId id="2147484308" r:id="rId30"/>
    <p:sldLayoutId id="2147484309" r:id="rId31"/>
    <p:sldLayoutId id="2147484310" r:id="rId32"/>
    <p:sldLayoutId id="2147484311"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4.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4.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6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4.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64.xml"/><Relationship Id="rId6" Type="http://schemas.openxmlformats.org/officeDocument/2006/relationships/image" Target="../media/image2.png"/><Relationship Id="rId5" Type="http://schemas.openxmlformats.org/officeDocument/2006/relationships/image" Target="../media/image15.jpe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3" Type="http://schemas.openxmlformats.org/officeDocument/2006/relationships/hyperlink" Target="http://msdn.microsoft.com/en-us/library/dn632166.aspx" TargetMode="External"/><Relationship Id="rId2" Type="http://schemas.openxmlformats.org/officeDocument/2006/relationships/hyperlink" Target="http://msdn.microsoft.com/en-us/library/dn481094.aspx" TargetMode="External"/><Relationship Id="rId1" Type="http://schemas.openxmlformats.org/officeDocument/2006/relationships/slideLayout" Target="../slideLayouts/slideLayout63.xml"/><Relationship Id="rId4" Type="http://schemas.openxmlformats.org/officeDocument/2006/relationships/hyperlink" Target="http://msdn.microsoft.com/en-us/library/dn481092.aspx"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wpinsights.codeplex.com/releases/view/120079" TargetMode="External"/><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3" Type="http://schemas.openxmlformats.org/officeDocument/2006/relationships/hyperlink" Target="http://msdn.microsoft.com/en-us/library/dn481097.aspx" TargetMode="External"/><Relationship Id="rId2" Type="http://schemas.openxmlformats.org/officeDocument/2006/relationships/hyperlink" Target="http://msdn.microsoft.com/en-us/library/dn481102.aspx" TargetMode="External"/><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8" Type="http://schemas.openxmlformats.org/officeDocument/2006/relationships/hyperlink" Target="http://aka.ms/ApplicationInsightsDocs" TargetMode="External"/><Relationship Id="rId3" Type="http://schemas.openxmlformats.org/officeDocument/2006/relationships/hyperlink" Target="http://aka.ms/aivsix" TargetMode="External"/><Relationship Id="rId7" Type="http://schemas.openxmlformats.org/officeDocument/2006/relationships/hyperlink" Target="http://aka.ms/ApplicationInsightsBlog" TargetMode="External"/><Relationship Id="rId2" Type="http://schemas.openxmlformats.org/officeDocument/2006/relationships/notesSlide" Target="../notesSlides/notesSlide17.xml"/><Relationship Id="rId1" Type="http://schemas.openxmlformats.org/officeDocument/2006/relationships/slideLayout" Target="../slideLayouts/slideLayout45.xml"/><Relationship Id="rId6" Type="http://schemas.openxmlformats.org/officeDocument/2006/relationships/hyperlink" Target="http://aka.ms/aibug" TargetMode="External"/><Relationship Id="rId5" Type="http://schemas.openxmlformats.org/officeDocument/2006/relationships/hyperlink" Target="http://aka.ms/ApplicationInsightsUserVoice" TargetMode="External"/><Relationship Id="rId10" Type="http://schemas.openxmlformats.org/officeDocument/2006/relationships/hyperlink" Target="http://aka.ms/aibuild" TargetMode="External"/><Relationship Id="rId4" Type="http://schemas.openxmlformats.org/officeDocument/2006/relationships/hyperlink" Target="http://aka.ms/ApplicationInsightsForum" TargetMode="External"/><Relationship Id="rId9" Type="http://schemas.openxmlformats.org/officeDocument/2006/relationships/hyperlink" Target="http://aka.ms/AppInsightsDemo"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oleObject" Target="../embeddings/oleObject1.bin"/><Relationship Id="rId3" Type="http://schemas.openxmlformats.org/officeDocument/2006/relationships/image" Target="../media/image34.png"/><Relationship Id="rId7" Type="http://schemas.openxmlformats.org/officeDocument/2006/relationships/image" Target="../media/image37.png"/><Relationship Id="rId12" Type="http://schemas.openxmlformats.org/officeDocument/2006/relationships/hyperlink" Target="http://aka.ms/aivsix" TargetMode="External"/><Relationship Id="rId17" Type="http://schemas.openxmlformats.org/officeDocument/2006/relationships/image" Target="../media/image42.png"/><Relationship Id="rId2" Type="http://schemas.openxmlformats.org/officeDocument/2006/relationships/slideLayout" Target="../slideLayouts/slideLayout19.xml"/><Relationship Id="rId16" Type="http://schemas.openxmlformats.org/officeDocument/2006/relationships/image" Target="../media/image41.png"/><Relationship Id="rId1" Type="http://schemas.openxmlformats.org/officeDocument/2006/relationships/vmlDrawing" Target="../drawings/vmlDrawing1.vml"/><Relationship Id="rId6" Type="http://schemas.openxmlformats.org/officeDocument/2006/relationships/image" Target="../media/image36.png"/><Relationship Id="rId11" Type="http://schemas.openxmlformats.org/officeDocument/2006/relationships/hyperlink" Target="http://visualstudio.com/" TargetMode="External"/><Relationship Id="rId5" Type="http://schemas.openxmlformats.org/officeDocument/2006/relationships/image" Target="../media/image35.png"/><Relationship Id="rId15" Type="http://schemas.openxmlformats.org/officeDocument/2006/relationships/image" Target="../media/image40.png"/><Relationship Id="rId10" Type="http://schemas.openxmlformats.org/officeDocument/2006/relationships/image" Target="../media/image2.png"/><Relationship Id="rId4" Type="http://schemas.openxmlformats.org/officeDocument/2006/relationships/hyperlink" Target="http://aka.ms/msdn_teched" TargetMode="External"/><Relationship Id="rId9" Type="http://schemas.openxmlformats.org/officeDocument/2006/relationships/image" Target="../media/image39.gif"/><Relationship Id="rId14" Type="http://schemas.openxmlformats.org/officeDocument/2006/relationships/image" Target="../media/image33.emf"/></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50.xml"/><Relationship Id="rId5" Type="http://schemas.openxmlformats.org/officeDocument/2006/relationships/image" Target="../media/image47.pn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50.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hyperlink" Target="mailto:kylemc@microsoft.com" TargetMode="External"/><Relationship Id="rId2" Type="http://schemas.openxmlformats.org/officeDocument/2006/relationships/hyperlink" Target="mailto:vladj@Microsoft.com" TargetMode="External"/><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5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4.xml"/><Relationship Id="rId6" Type="http://schemas.openxmlformats.org/officeDocument/2006/relationships/image" Target="../media/image11.png"/><Relationship Id="rId5" Type="http://schemas.openxmlformats.org/officeDocument/2006/relationships/image" Target="../media/image10.jpg"/><Relationship Id="rId10" Type="http://schemas.openxmlformats.org/officeDocument/2006/relationships/image" Target="../media/image15.jpeg"/><Relationship Id="rId4" Type="http://schemas.openxmlformats.org/officeDocument/2006/relationships/image" Target="../media/image9.jp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29230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Studios App Insights</a:t>
            </a:r>
            <a:endParaRPr lang="en-US" dirty="0"/>
          </a:p>
        </p:txBody>
      </p:sp>
    </p:spTree>
    <p:extLst>
      <p:ext uri="{BB962C8B-B14F-4D97-AF65-F5344CB8AC3E}">
        <p14:creationId xmlns:p14="http://schemas.microsoft.com/office/powerpoint/2010/main" val="267933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service scenarios</a:t>
            </a:r>
            <a:endParaRPr lang="en-US" dirty="0"/>
          </a:p>
        </p:txBody>
      </p:sp>
      <p:sp>
        <p:nvSpPr>
          <p:cNvPr id="3" name="Content Placeholder 2"/>
          <p:cNvSpPr>
            <a:spLocks noGrp="1"/>
          </p:cNvSpPr>
          <p:nvPr>
            <p:ph sz="quarter" idx="10"/>
          </p:nvPr>
        </p:nvSpPr>
        <p:spPr>
          <a:xfrm>
            <a:off x="354095" y="1624290"/>
            <a:ext cx="11723969" cy="4124206"/>
          </a:xfrm>
        </p:spPr>
        <p:txBody>
          <a:bodyPr/>
          <a:lstStyle/>
          <a:p>
            <a:r>
              <a:rPr lang="en-US" dirty="0" smtClean="0">
                <a:solidFill>
                  <a:schemeClr val="tx1"/>
                </a:solidFill>
              </a:rPr>
              <a:t>Predict scale</a:t>
            </a:r>
          </a:p>
          <a:p>
            <a:endParaRPr lang="en-US" dirty="0" smtClean="0">
              <a:solidFill>
                <a:schemeClr val="tx1"/>
              </a:solidFill>
            </a:endParaRPr>
          </a:p>
          <a:p>
            <a:r>
              <a:rPr lang="en-US" dirty="0" smtClean="0">
                <a:solidFill>
                  <a:schemeClr val="tx1"/>
                </a:solidFill>
              </a:rPr>
              <a:t>Investigate real data</a:t>
            </a:r>
          </a:p>
          <a:p>
            <a:endParaRPr lang="en-US" dirty="0" smtClean="0">
              <a:solidFill>
                <a:schemeClr val="tx1"/>
              </a:solidFill>
            </a:endParaRPr>
          </a:p>
          <a:p>
            <a:r>
              <a:rPr lang="en-US" dirty="0" smtClean="0">
                <a:solidFill>
                  <a:schemeClr val="tx1"/>
                </a:solidFill>
              </a:rPr>
              <a:t>Respond to service incidents</a:t>
            </a:r>
          </a:p>
          <a:p>
            <a:endParaRPr lang="en-US" dirty="0">
              <a:solidFill>
                <a:schemeClr val="tx1"/>
              </a:solidFill>
            </a:endParaRPr>
          </a:p>
        </p:txBody>
      </p:sp>
    </p:spTree>
    <p:extLst>
      <p:ext uri="{BB962C8B-B14F-4D97-AF65-F5344CB8AC3E}">
        <p14:creationId xmlns:p14="http://schemas.microsoft.com/office/powerpoint/2010/main" val="3949983612"/>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 scale</a:t>
            </a:r>
            <a:endParaRPr lang="en-US" dirty="0"/>
          </a:p>
        </p:txBody>
      </p:sp>
      <p:sp>
        <p:nvSpPr>
          <p:cNvPr id="4" name="Slide Number Placeholder 3"/>
          <p:cNvSpPr>
            <a:spLocks noGrp="1"/>
          </p:cNvSpPr>
          <p:nvPr>
            <p:ph type="sldNum" sz="quarter" idx="4"/>
          </p:nvPr>
        </p:nvSpPr>
        <p:spPr/>
        <p:txBody>
          <a:bodyPr/>
          <a:lstStyle/>
          <a:p>
            <a:fld id="{6DAB5816-974A-4D7A-A532-5700C169E5DF}" type="slidenum">
              <a:rPr lang="en-US" smtClean="0">
                <a:solidFill>
                  <a:srgbClr val="85878A"/>
                </a:solidFill>
              </a:rPr>
              <a:pPr/>
              <a:t>12</a:t>
            </a:fld>
            <a:endParaRPr lang="en-US">
              <a:solidFill>
                <a:srgbClr val="85878A"/>
              </a:solidFill>
            </a:endParaRPr>
          </a:p>
        </p:txBody>
      </p:sp>
      <p:grpSp>
        <p:nvGrpSpPr>
          <p:cNvPr id="17" name="Group 16"/>
          <p:cNvGrpSpPr/>
          <p:nvPr/>
        </p:nvGrpSpPr>
        <p:grpSpPr>
          <a:xfrm>
            <a:off x="895524" y="5021262"/>
            <a:ext cx="2047735" cy="985601"/>
            <a:chOff x="895524" y="5194620"/>
            <a:chExt cx="2047735" cy="985601"/>
          </a:xfrm>
        </p:grpSpPr>
        <p:sp>
          <p:nvSpPr>
            <p:cNvPr id="15" name="Rectangle 14"/>
            <p:cNvSpPr/>
            <p:nvPr/>
          </p:nvSpPr>
          <p:spPr bwMode="auto">
            <a:xfrm>
              <a:off x="895524" y="5194620"/>
              <a:ext cx="2047735" cy="985601"/>
            </a:xfrm>
            <a:prstGeom prst="rect">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6232" y="5233903"/>
              <a:ext cx="946318" cy="946318"/>
            </a:xfrm>
            <a:prstGeom prst="rect">
              <a:avLst/>
            </a:prstGeom>
          </p:spPr>
        </p:pic>
      </p:grpSp>
      <p:grpSp>
        <p:nvGrpSpPr>
          <p:cNvPr id="29" name="Group 28"/>
          <p:cNvGrpSpPr/>
          <p:nvPr/>
        </p:nvGrpSpPr>
        <p:grpSpPr>
          <a:xfrm>
            <a:off x="895524" y="1657354"/>
            <a:ext cx="2047735" cy="3092762"/>
            <a:chOff x="5339654" y="1222126"/>
            <a:chExt cx="2047735" cy="3092762"/>
          </a:xfrm>
        </p:grpSpPr>
        <p:sp>
          <p:nvSpPr>
            <p:cNvPr id="30" name="Rectangle 29"/>
            <p:cNvSpPr/>
            <p:nvPr/>
          </p:nvSpPr>
          <p:spPr bwMode="auto">
            <a:xfrm>
              <a:off x="5339654" y="1222126"/>
              <a:ext cx="2047735" cy="309276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1"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0518" y="1360599"/>
              <a:ext cx="1306616" cy="746637"/>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2397" y="3207567"/>
              <a:ext cx="1476427" cy="1107321"/>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6436" y="2199019"/>
              <a:ext cx="1888351" cy="1000061"/>
            </a:xfrm>
            <a:prstGeom prst="rect">
              <a:avLst/>
            </a:prstGeom>
          </p:spPr>
        </p:pic>
      </p:grpSp>
      <p:grpSp>
        <p:nvGrpSpPr>
          <p:cNvPr id="35" name="Group 34"/>
          <p:cNvGrpSpPr/>
          <p:nvPr/>
        </p:nvGrpSpPr>
        <p:grpSpPr>
          <a:xfrm>
            <a:off x="4520035" y="1654663"/>
            <a:ext cx="3380804" cy="3083439"/>
            <a:chOff x="8165845" y="1222126"/>
            <a:chExt cx="3380804" cy="3083439"/>
          </a:xfrm>
        </p:grpSpPr>
        <p:sp>
          <p:nvSpPr>
            <p:cNvPr id="36" name="Rectangle 35"/>
            <p:cNvSpPr/>
            <p:nvPr/>
          </p:nvSpPr>
          <p:spPr>
            <a:xfrm>
              <a:off x="8165845" y="1222126"/>
              <a:ext cx="3380804" cy="3083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srgbClr val="FFFFFF"/>
                </a:solidFill>
              </a:endParaRPr>
            </a:p>
          </p:txBody>
        </p:sp>
        <p:sp>
          <p:nvSpPr>
            <p:cNvPr id="38" name="Trapezoid 37"/>
            <p:cNvSpPr/>
            <p:nvPr/>
          </p:nvSpPr>
          <p:spPr>
            <a:xfrm rot="16200000">
              <a:off x="7396050" y="2609977"/>
              <a:ext cx="2447014" cy="290903"/>
            </a:xfrm>
            <a:prstGeom prst="trapezoid">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39" name="Rectangle 38"/>
            <p:cNvSpPr/>
            <p:nvPr/>
          </p:nvSpPr>
          <p:spPr>
            <a:xfrm>
              <a:off x="8975522" y="1532720"/>
              <a:ext cx="512557" cy="512557"/>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40" name="Rectangle 39"/>
            <p:cNvSpPr/>
            <p:nvPr/>
          </p:nvSpPr>
          <p:spPr>
            <a:xfrm>
              <a:off x="8975522" y="2168792"/>
              <a:ext cx="512557" cy="512557"/>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41" name="Rectangle 40"/>
            <p:cNvSpPr/>
            <p:nvPr/>
          </p:nvSpPr>
          <p:spPr>
            <a:xfrm>
              <a:off x="8975522" y="2804863"/>
              <a:ext cx="512557" cy="512557"/>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42" name="Rectangle 41"/>
            <p:cNvSpPr/>
            <p:nvPr/>
          </p:nvSpPr>
          <p:spPr>
            <a:xfrm>
              <a:off x="8975522" y="3466378"/>
              <a:ext cx="512557" cy="512557"/>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43" name="TextBox 42"/>
            <p:cNvSpPr txBox="1"/>
            <p:nvPr/>
          </p:nvSpPr>
          <p:spPr>
            <a:xfrm>
              <a:off x="9727752" y="2433401"/>
              <a:ext cx="1732546" cy="830997"/>
            </a:xfrm>
            <a:prstGeom prst="rect">
              <a:avLst/>
            </a:prstGeom>
            <a:noFill/>
          </p:spPr>
          <p:txBody>
            <a:bodyPr wrap="square" rtlCol="0">
              <a:spAutoFit/>
            </a:bodyPr>
            <a:lstStyle/>
            <a:p>
              <a:r>
                <a:rPr lang="en-US" sz="2400" dirty="0" smtClean="0">
                  <a:solidFill>
                    <a:srgbClr val="FFFFFF"/>
                  </a:solidFill>
                </a:rPr>
                <a:t>Commerce Web Roles</a:t>
              </a:r>
              <a:endParaRPr lang="en-US" sz="2400" dirty="0">
                <a:solidFill>
                  <a:srgbClr val="FFFFFF"/>
                </a:solidFill>
              </a:endParaRPr>
            </a:p>
          </p:txBody>
        </p:sp>
        <p:cxnSp>
          <p:nvCxnSpPr>
            <p:cNvPr id="44" name="Straight Arrow Connector 43"/>
            <p:cNvCxnSpPr/>
            <p:nvPr/>
          </p:nvCxnSpPr>
          <p:spPr>
            <a:xfrm>
              <a:off x="9610848" y="2796277"/>
              <a:ext cx="0" cy="1182658"/>
            </a:xfrm>
            <a:prstGeom prst="straightConnector1">
              <a:avLst/>
            </a:prstGeom>
            <a:ln w="12700">
              <a:prstDash val="dashDot"/>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bwMode="auto">
          <a:xfrm>
            <a:off x="9492948" y="1654663"/>
            <a:ext cx="2047735" cy="887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Marketplace Service</a:t>
            </a:r>
          </a:p>
        </p:txBody>
      </p:sp>
      <p:sp>
        <p:nvSpPr>
          <p:cNvPr id="45" name="Rectangle 44"/>
          <p:cNvSpPr/>
          <p:nvPr/>
        </p:nvSpPr>
        <p:spPr bwMode="auto">
          <a:xfrm>
            <a:off x="9508278" y="2759834"/>
            <a:ext cx="2047735" cy="887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Wallet</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Service</a:t>
            </a:r>
          </a:p>
        </p:txBody>
      </p:sp>
      <p:sp>
        <p:nvSpPr>
          <p:cNvPr id="46" name="Rectangle 45"/>
          <p:cNvSpPr/>
          <p:nvPr/>
        </p:nvSpPr>
        <p:spPr bwMode="auto">
          <a:xfrm>
            <a:off x="9492946" y="3862315"/>
            <a:ext cx="2047735" cy="887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Inventory</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Service</a:t>
            </a:r>
          </a:p>
        </p:txBody>
      </p:sp>
      <p:sp>
        <p:nvSpPr>
          <p:cNvPr id="48" name="Rectangle 47"/>
          <p:cNvSpPr/>
          <p:nvPr/>
        </p:nvSpPr>
        <p:spPr bwMode="auto">
          <a:xfrm>
            <a:off x="9508277" y="5021261"/>
            <a:ext cx="2047735" cy="985601"/>
          </a:xfrm>
          <a:prstGeom prst="rect">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Service</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Emulator</a:t>
            </a:r>
          </a:p>
        </p:txBody>
      </p:sp>
      <p:cxnSp>
        <p:nvCxnSpPr>
          <p:cNvPr id="51" name="Straight Arrow Connector 50"/>
          <p:cNvCxnSpPr/>
          <p:nvPr/>
        </p:nvCxnSpPr>
        <p:spPr>
          <a:xfrm>
            <a:off x="3170237" y="3237400"/>
            <a:ext cx="106680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8171022" y="2125662"/>
            <a:ext cx="106680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8171022" y="3227700"/>
            <a:ext cx="106680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8171022" y="4259262"/>
            <a:ext cx="106680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60"/>
          <p:cNvCxnSpPr/>
          <p:nvPr/>
        </p:nvCxnSpPr>
        <p:spPr>
          <a:xfrm flipV="1">
            <a:off x="3170237" y="4564062"/>
            <a:ext cx="1066800" cy="631240"/>
          </a:xfrm>
          <a:prstGeom prst="bentConnector3">
            <a:avLst/>
          </a:prstGeom>
          <a:ln w="57150">
            <a:solidFill>
              <a:schemeClr val="accent4">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rot="10800000">
            <a:off x="8171022" y="4564062"/>
            <a:ext cx="1051741" cy="628910"/>
          </a:xfrm>
          <a:prstGeom prst="bentConnector3">
            <a:avLst/>
          </a:prstGeom>
          <a:ln w="57150">
            <a:solidFill>
              <a:schemeClr val="accent4">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8756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1000"/>
                                        <p:tgtEl>
                                          <p:spTgt spid="61"/>
                                        </p:tgtEl>
                                      </p:cBhvr>
                                    </p:animEffect>
                                    <p:anim calcmode="lin" valueType="num">
                                      <p:cBhvr>
                                        <p:cTn id="13" dur="1000" fill="hold"/>
                                        <p:tgtEl>
                                          <p:spTgt spid="61"/>
                                        </p:tgtEl>
                                        <p:attrNameLst>
                                          <p:attrName>ppt_x</p:attrName>
                                        </p:attrNameLst>
                                      </p:cBhvr>
                                      <p:tavLst>
                                        <p:tav tm="0">
                                          <p:val>
                                            <p:strVal val="#ppt_x"/>
                                          </p:val>
                                        </p:tav>
                                        <p:tav tm="100000">
                                          <p:val>
                                            <p:strVal val="#ppt_x"/>
                                          </p:val>
                                        </p:tav>
                                      </p:tavLst>
                                    </p:anim>
                                    <p:anim calcmode="lin" valueType="num">
                                      <p:cBhvr>
                                        <p:cTn id="14" dur="1000" fill="hold"/>
                                        <p:tgtEl>
                                          <p:spTgt spid="6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1000"/>
                                        <p:tgtEl>
                                          <p:spTgt spid="48"/>
                                        </p:tgtEl>
                                      </p:cBhvr>
                                    </p:animEffect>
                                    <p:anim calcmode="lin" valueType="num">
                                      <p:cBhvr>
                                        <p:cTn id="23" dur="1000" fill="hold"/>
                                        <p:tgtEl>
                                          <p:spTgt spid="48"/>
                                        </p:tgtEl>
                                        <p:attrNameLst>
                                          <p:attrName>ppt_x</p:attrName>
                                        </p:attrNameLst>
                                      </p:cBhvr>
                                      <p:tavLst>
                                        <p:tav tm="0">
                                          <p:val>
                                            <p:strVal val="#ppt_x"/>
                                          </p:val>
                                        </p:tav>
                                        <p:tav tm="100000">
                                          <p:val>
                                            <p:strVal val="#ppt_x"/>
                                          </p:val>
                                        </p:tav>
                                      </p:tavLst>
                                    </p:anim>
                                    <p:anim calcmode="lin" valueType="num">
                                      <p:cBhvr>
                                        <p:cTn id="2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Test as seen in App Insights</a:t>
            </a:r>
            <a:endParaRPr lang="en-US" dirty="0"/>
          </a:p>
        </p:txBody>
      </p:sp>
      <p:sp>
        <p:nvSpPr>
          <p:cNvPr id="4" name="Slide Number Placeholder 3"/>
          <p:cNvSpPr>
            <a:spLocks noGrp="1"/>
          </p:cNvSpPr>
          <p:nvPr>
            <p:ph type="sldNum" sz="quarter" idx="4"/>
          </p:nvPr>
        </p:nvSpPr>
        <p:spPr/>
        <p:txBody>
          <a:bodyPr/>
          <a:lstStyle/>
          <a:p>
            <a:fld id="{6DAB5816-974A-4D7A-A532-5700C169E5DF}" type="slidenum">
              <a:rPr lang="en-US" smtClean="0">
                <a:solidFill>
                  <a:srgbClr val="85878A"/>
                </a:solidFill>
              </a:rPr>
              <a:pPr/>
              <a:t>13</a:t>
            </a:fld>
            <a:endParaRPr lang="en-US">
              <a:solidFill>
                <a:srgbClr val="85878A"/>
              </a:solidFill>
            </a:endParaRPr>
          </a:p>
        </p:txBody>
      </p:sp>
      <p:sp>
        <p:nvSpPr>
          <p:cNvPr id="6" name="Rectangle 5"/>
          <p:cNvSpPr/>
          <p:nvPr/>
        </p:nvSpPr>
        <p:spPr bwMode="auto">
          <a:xfrm>
            <a:off x="1266047" y="1443346"/>
            <a:ext cx="9900064" cy="438391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5" name="Content Placeholder 4"/>
          <p:cNvPicPr>
            <a:picLocks noGrp="1" noChangeAspect="1"/>
          </p:cNvPicPr>
          <p:nvPr>
            <p:ph sz="quarter" idx="10"/>
          </p:nvPr>
        </p:nvPicPr>
        <p:blipFill rotWithShape="1">
          <a:blip r:embed="rId2"/>
          <a:srcRect l="18897" b="30104"/>
          <a:stretch/>
        </p:blipFill>
        <p:spPr>
          <a:xfrm>
            <a:off x="1493837" y="1668462"/>
            <a:ext cx="6867562" cy="3962400"/>
          </a:xfrm>
          <a:prstGeom prst="rect">
            <a:avLst/>
          </a:prstGeom>
        </p:spPr>
      </p:pic>
      <p:pic>
        <p:nvPicPr>
          <p:cNvPr id="7" name="Content Placeholder 4"/>
          <p:cNvPicPr>
            <a:picLocks noChangeAspect="1"/>
          </p:cNvPicPr>
          <p:nvPr/>
        </p:nvPicPr>
        <p:blipFill rotWithShape="1">
          <a:blip r:embed="rId2"/>
          <a:srcRect t="72584" r="77675"/>
          <a:stretch/>
        </p:blipFill>
        <p:spPr>
          <a:xfrm>
            <a:off x="9037636" y="1668461"/>
            <a:ext cx="1890420" cy="1554221"/>
          </a:xfrm>
          <a:prstGeom prst="rect">
            <a:avLst/>
          </a:prstGeom>
        </p:spPr>
      </p:pic>
      <p:sp>
        <p:nvSpPr>
          <p:cNvPr id="9" name="Oval 8"/>
          <p:cNvSpPr/>
          <p:nvPr/>
        </p:nvSpPr>
        <p:spPr>
          <a:xfrm>
            <a:off x="5075739" y="1668462"/>
            <a:ext cx="1568371" cy="1268997"/>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solidFill>
                <a:srgbClr val="FFFFFF"/>
              </a:solidFill>
            </a:endParaRPr>
          </a:p>
        </p:txBody>
      </p:sp>
      <p:cxnSp>
        <p:nvCxnSpPr>
          <p:cNvPr id="10" name="Straight Arrow Connector 9"/>
          <p:cNvCxnSpPr/>
          <p:nvPr/>
        </p:nvCxnSpPr>
        <p:spPr>
          <a:xfrm flipH="1">
            <a:off x="6052663" y="3531911"/>
            <a:ext cx="521533" cy="239188"/>
          </a:xfrm>
          <a:prstGeom prst="straightConnector1">
            <a:avLst/>
          </a:prstGeom>
          <a:ln w="28575">
            <a:solidFill>
              <a:schemeClr val="tx2"/>
            </a:solidFill>
            <a:tailEnd type="triangle"/>
          </a:ln>
        </p:spPr>
        <p:style>
          <a:lnRef idx="1">
            <a:schemeClr val="accent6"/>
          </a:lnRef>
          <a:fillRef idx="0">
            <a:schemeClr val="accent6"/>
          </a:fillRef>
          <a:effectRef idx="0">
            <a:schemeClr val="accent6"/>
          </a:effectRef>
          <a:fontRef idx="minor">
            <a:schemeClr val="tx1"/>
          </a:fontRef>
        </p:style>
      </p:cxnSp>
      <p:sp>
        <p:nvSpPr>
          <p:cNvPr id="11" name="TextBox 10"/>
          <p:cNvSpPr txBox="1"/>
          <p:nvPr/>
        </p:nvSpPr>
        <p:spPr>
          <a:xfrm>
            <a:off x="6644110" y="3222682"/>
            <a:ext cx="1311578" cy="469039"/>
          </a:xfrm>
          <a:prstGeom prst="rect">
            <a:avLst/>
          </a:prstGeom>
          <a:noFill/>
        </p:spPr>
        <p:txBody>
          <a:bodyPr wrap="none" rtlCol="0">
            <a:spAutoFit/>
          </a:bodyPr>
          <a:lstStyle/>
          <a:p>
            <a:r>
              <a:rPr lang="en-US" sz="2400" dirty="0" smtClean="0">
                <a:solidFill>
                  <a:srgbClr val="00BCF2"/>
                </a:solidFill>
              </a:rPr>
              <a:t>150 </a:t>
            </a:r>
            <a:r>
              <a:rPr lang="en-US" sz="2400" dirty="0">
                <a:solidFill>
                  <a:srgbClr val="00BCF2"/>
                </a:solidFill>
              </a:rPr>
              <a:t>RPS</a:t>
            </a:r>
          </a:p>
        </p:txBody>
      </p:sp>
      <p:sp>
        <p:nvSpPr>
          <p:cNvPr id="13" name="TextBox 12"/>
          <p:cNvSpPr txBox="1"/>
          <p:nvPr/>
        </p:nvSpPr>
        <p:spPr>
          <a:xfrm>
            <a:off x="503237" y="6062649"/>
            <a:ext cx="10949238" cy="469039"/>
          </a:xfrm>
          <a:prstGeom prst="rect">
            <a:avLst/>
          </a:prstGeom>
          <a:noFill/>
        </p:spPr>
        <p:txBody>
          <a:bodyPr wrap="square" rtlCol="0">
            <a:spAutoFit/>
          </a:bodyPr>
          <a:lstStyle/>
          <a:p>
            <a:r>
              <a:rPr lang="en-US" sz="2448" dirty="0" smtClean="0">
                <a:solidFill>
                  <a:srgbClr val="FFFFFF"/>
                </a:solidFill>
              </a:rPr>
              <a:t>Observed: Commerce service degrades </a:t>
            </a:r>
            <a:r>
              <a:rPr lang="en-US" sz="2448" dirty="0">
                <a:solidFill>
                  <a:srgbClr val="FFFFFF"/>
                </a:solidFill>
              </a:rPr>
              <a:t>around 150 RPS with 3 </a:t>
            </a:r>
            <a:r>
              <a:rPr lang="en-US" sz="2448" dirty="0" smtClean="0">
                <a:solidFill>
                  <a:srgbClr val="FFFFFF"/>
                </a:solidFill>
              </a:rPr>
              <a:t>medium roles</a:t>
            </a:r>
            <a:endParaRPr lang="en-US" sz="2448" dirty="0">
              <a:solidFill>
                <a:srgbClr val="FFFFFF"/>
              </a:solidFill>
            </a:endParaRPr>
          </a:p>
        </p:txBody>
      </p:sp>
    </p:spTree>
    <p:extLst>
      <p:ext uri="{BB962C8B-B14F-4D97-AF65-F5344CB8AC3E}">
        <p14:creationId xmlns:p14="http://schemas.microsoft.com/office/powerpoint/2010/main" val="3354995453"/>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Test as seen in Visual Studio</a:t>
            </a:r>
            <a:endParaRPr lang="en-US" dirty="0"/>
          </a:p>
        </p:txBody>
      </p:sp>
      <p:sp>
        <p:nvSpPr>
          <p:cNvPr id="3" name="Content Placeholder 2"/>
          <p:cNvSpPr>
            <a:spLocks noGrp="1"/>
          </p:cNvSpPr>
          <p:nvPr>
            <p:ph sz="quarter" idx="10"/>
          </p:nvPr>
        </p:nvSpPr>
        <p:spPr>
          <a:xfrm>
            <a:off x="354095" y="1029751"/>
            <a:ext cx="11723969" cy="4801314"/>
          </a:xfrm>
        </p:spPr>
        <p:txBody>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4"/>
          </p:nvPr>
        </p:nvSpPr>
        <p:spPr/>
        <p:txBody>
          <a:bodyPr/>
          <a:lstStyle/>
          <a:p>
            <a:fld id="{6DAB5816-974A-4D7A-A532-5700C169E5DF}" type="slidenum">
              <a:rPr lang="en-US" smtClean="0">
                <a:solidFill>
                  <a:srgbClr val="85878A"/>
                </a:solidFill>
              </a:rPr>
              <a:pPr/>
              <a:t>14</a:t>
            </a:fld>
            <a:endParaRPr lang="en-US">
              <a:solidFill>
                <a:srgbClr val="85878A"/>
              </a:solidFill>
            </a:endParaRPr>
          </a:p>
        </p:txBody>
      </p:sp>
      <p:grpSp>
        <p:nvGrpSpPr>
          <p:cNvPr id="18" name="Group 17"/>
          <p:cNvGrpSpPr/>
          <p:nvPr/>
        </p:nvGrpSpPr>
        <p:grpSpPr>
          <a:xfrm>
            <a:off x="1266047" y="1443346"/>
            <a:ext cx="9900064" cy="4383916"/>
            <a:chOff x="737773" y="1170746"/>
            <a:chExt cx="9900064" cy="4383916"/>
          </a:xfrm>
        </p:grpSpPr>
        <p:sp>
          <p:nvSpPr>
            <p:cNvPr id="5" name="Rectangle 4"/>
            <p:cNvSpPr/>
            <p:nvPr/>
          </p:nvSpPr>
          <p:spPr bwMode="auto">
            <a:xfrm>
              <a:off x="737773" y="1170746"/>
              <a:ext cx="9900064" cy="438391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p:nvPicPr>
          <p:blipFill>
            <a:blip r:embed="rId3"/>
            <a:stretch>
              <a:fillRect/>
            </a:stretch>
          </p:blipFill>
          <p:spPr>
            <a:xfrm>
              <a:off x="973470" y="1374674"/>
              <a:ext cx="7149959" cy="3950611"/>
            </a:xfrm>
            <a:prstGeom prst="rect">
              <a:avLst/>
            </a:prstGeom>
          </p:spPr>
        </p:pic>
        <p:grpSp>
          <p:nvGrpSpPr>
            <p:cNvPr id="17" name="Group 16"/>
            <p:cNvGrpSpPr/>
            <p:nvPr/>
          </p:nvGrpSpPr>
          <p:grpSpPr>
            <a:xfrm>
              <a:off x="8782501" y="1369313"/>
              <a:ext cx="1626735" cy="1628646"/>
              <a:chOff x="8782501" y="1369313"/>
              <a:chExt cx="1626735" cy="1628646"/>
            </a:xfrm>
          </p:grpSpPr>
          <p:sp>
            <p:nvSpPr>
              <p:cNvPr id="6" name="Rectangle 5"/>
              <p:cNvSpPr/>
              <p:nvPr/>
            </p:nvSpPr>
            <p:spPr bwMode="auto">
              <a:xfrm>
                <a:off x="8782501" y="1369313"/>
                <a:ext cx="1626735" cy="162864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a:blip r:embed="rId4"/>
              <a:stretch>
                <a:fillRect/>
              </a:stretch>
            </p:blipFill>
            <p:spPr>
              <a:xfrm>
                <a:off x="8897808" y="1443346"/>
                <a:ext cx="1126896" cy="388585"/>
              </a:xfrm>
              <a:prstGeom prst="rect">
                <a:avLst/>
              </a:prstGeom>
            </p:spPr>
          </p:pic>
          <p:pic>
            <p:nvPicPr>
              <p:cNvPr id="9" name="Picture 8"/>
              <p:cNvPicPr>
                <a:picLocks noChangeAspect="1"/>
              </p:cNvPicPr>
              <p:nvPr/>
            </p:nvPicPr>
            <p:blipFill>
              <a:blip r:embed="rId5"/>
              <a:stretch>
                <a:fillRect/>
              </a:stretch>
            </p:blipFill>
            <p:spPr>
              <a:xfrm>
                <a:off x="8897808" y="1972927"/>
                <a:ext cx="1398905" cy="401538"/>
              </a:xfrm>
              <a:prstGeom prst="rect">
                <a:avLst/>
              </a:prstGeom>
            </p:spPr>
          </p:pic>
          <p:pic>
            <p:nvPicPr>
              <p:cNvPr id="10" name="Picture 9"/>
              <p:cNvPicPr>
                <a:picLocks noChangeAspect="1"/>
              </p:cNvPicPr>
              <p:nvPr/>
            </p:nvPicPr>
            <p:blipFill>
              <a:blip r:embed="rId6"/>
              <a:stretch>
                <a:fillRect/>
              </a:stretch>
            </p:blipFill>
            <p:spPr>
              <a:xfrm>
                <a:off x="8897808" y="2515460"/>
                <a:ext cx="1282330" cy="375632"/>
              </a:xfrm>
              <a:prstGeom prst="rect">
                <a:avLst/>
              </a:prstGeom>
            </p:spPr>
          </p:pic>
        </p:grpSp>
        <p:sp>
          <p:nvSpPr>
            <p:cNvPr id="11" name="Right Arrow 10"/>
            <p:cNvSpPr/>
            <p:nvPr/>
          </p:nvSpPr>
          <p:spPr>
            <a:xfrm rot="20660929">
              <a:off x="1233093" y="3977209"/>
              <a:ext cx="2021827" cy="360701"/>
            </a:xfrm>
            <a:prstGeom prst="righ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96" dirty="0">
                  <a:solidFill>
                    <a:srgbClr val="FFFFFF"/>
                  </a:solidFill>
                </a:rPr>
                <a:t>User Load</a:t>
              </a:r>
            </a:p>
          </p:txBody>
        </p:sp>
        <p:sp>
          <p:nvSpPr>
            <p:cNvPr id="12" name="Oval 11"/>
            <p:cNvSpPr/>
            <p:nvPr/>
          </p:nvSpPr>
          <p:spPr>
            <a:xfrm>
              <a:off x="3022963" y="3910462"/>
              <a:ext cx="5348916" cy="693485"/>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solidFill>
                  <a:srgbClr val="FFFFFF"/>
                </a:solidFill>
              </a:endParaRPr>
            </a:p>
          </p:txBody>
        </p:sp>
        <p:cxnSp>
          <p:nvCxnSpPr>
            <p:cNvPr id="14" name="Straight Arrow Connector 13"/>
            <p:cNvCxnSpPr/>
            <p:nvPr/>
          </p:nvCxnSpPr>
          <p:spPr>
            <a:xfrm flipH="1">
              <a:off x="3645867" y="3284283"/>
              <a:ext cx="47459" cy="721402"/>
            </a:xfrm>
            <a:prstGeom prst="straightConnector1">
              <a:avLst/>
            </a:prstGeom>
            <a:ln w="28575">
              <a:solidFill>
                <a:schemeClr val="tx2"/>
              </a:solidFill>
              <a:tailEnd type="triangle"/>
            </a:ln>
          </p:spPr>
          <p:style>
            <a:lnRef idx="1">
              <a:schemeClr val="accent6"/>
            </a:lnRef>
            <a:fillRef idx="0">
              <a:schemeClr val="accent6"/>
            </a:fillRef>
            <a:effectRef idx="0">
              <a:schemeClr val="accent6"/>
            </a:effectRef>
            <a:fontRef idx="minor">
              <a:schemeClr val="tx1"/>
            </a:fontRef>
          </p:style>
        </p:cxnSp>
        <p:sp>
          <p:nvSpPr>
            <p:cNvPr id="15" name="TextBox 14"/>
            <p:cNvSpPr txBox="1"/>
            <p:nvPr/>
          </p:nvSpPr>
          <p:spPr>
            <a:xfrm>
              <a:off x="3022963" y="2821866"/>
              <a:ext cx="1290738" cy="461665"/>
            </a:xfrm>
            <a:prstGeom prst="rect">
              <a:avLst/>
            </a:prstGeom>
            <a:noFill/>
          </p:spPr>
          <p:txBody>
            <a:bodyPr wrap="none" rtlCol="0">
              <a:spAutoFit/>
            </a:bodyPr>
            <a:lstStyle/>
            <a:p>
              <a:r>
                <a:rPr lang="en-US" sz="2400" dirty="0" smtClean="0">
                  <a:solidFill>
                    <a:srgbClr val="00BCF2"/>
                  </a:solidFill>
                </a:rPr>
                <a:t>150 </a:t>
              </a:r>
              <a:r>
                <a:rPr lang="en-US" sz="2400" dirty="0">
                  <a:solidFill>
                    <a:srgbClr val="00BCF2"/>
                  </a:solidFill>
                </a:rPr>
                <a:t>RPS</a:t>
              </a:r>
            </a:p>
          </p:txBody>
        </p:sp>
      </p:grpSp>
      <p:sp>
        <p:nvSpPr>
          <p:cNvPr id="16" name="TextBox 15"/>
          <p:cNvSpPr txBox="1"/>
          <p:nvPr/>
        </p:nvSpPr>
        <p:spPr>
          <a:xfrm>
            <a:off x="579437" y="6062649"/>
            <a:ext cx="10873038" cy="478376"/>
          </a:xfrm>
          <a:prstGeom prst="rect">
            <a:avLst/>
          </a:prstGeom>
          <a:noFill/>
        </p:spPr>
        <p:txBody>
          <a:bodyPr wrap="square" rtlCol="0">
            <a:spAutoFit/>
          </a:bodyPr>
          <a:lstStyle/>
          <a:p>
            <a:r>
              <a:rPr lang="en-US" sz="2448" dirty="0" smtClean="0">
                <a:solidFill>
                  <a:srgbClr val="FFFFFF"/>
                </a:solidFill>
              </a:rPr>
              <a:t>We get a more detailed view in Visual Studio; failures on a 4 minute interval</a:t>
            </a:r>
            <a:endParaRPr lang="en-US" sz="2448" dirty="0">
              <a:solidFill>
                <a:srgbClr val="FFFFFF"/>
              </a:solidFill>
            </a:endParaRPr>
          </a:p>
        </p:txBody>
      </p:sp>
    </p:spTree>
    <p:extLst>
      <p:ext uri="{BB962C8B-B14F-4D97-AF65-F5344CB8AC3E}">
        <p14:creationId xmlns:p14="http://schemas.microsoft.com/office/powerpoint/2010/main" val="3017563561"/>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5658617" y="1322522"/>
            <a:ext cx="6319474" cy="479711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Content Placeholder 5"/>
          <p:cNvPicPr>
            <a:picLocks noGrp="1" noChangeAspect="1"/>
          </p:cNvPicPr>
          <p:nvPr>
            <p:ph sz="quarter" idx="10"/>
          </p:nvPr>
        </p:nvPicPr>
        <p:blipFill rotWithShape="1">
          <a:blip r:embed="rId3"/>
          <a:srcRect t="5837" b="15573"/>
          <a:stretch/>
        </p:blipFill>
        <p:spPr>
          <a:xfrm>
            <a:off x="5919599" y="1561569"/>
            <a:ext cx="5797509" cy="4319021"/>
          </a:xfrm>
          <a:prstGeom prst="rect">
            <a:avLst/>
          </a:prstGeom>
        </p:spPr>
      </p:pic>
      <p:sp>
        <p:nvSpPr>
          <p:cNvPr id="4" name="Slide Number Placeholder 3"/>
          <p:cNvSpPr>
            <a:spLocks noGrp="1"/>
          </p:cNvSpPr>
          <p:nvPr>
            <p:ph type="sldNum" sz="quarter" idx="4"/>
          </p:nvPr>
        </p:nvSpPr>
        <p:spPr/>
        <p:txBody>
          <a:bodyPr/>
          <a:lstStyle/>
          <a:p>
            <a:fld id="{6DAB5816-974A-4D7A-A532-5700C169E5DF}" type="slidenum">
              <a:rPr lang="en-US" smtClean="0">
                <a:solidFill>
                  <a:srgbClr val="FFFFFF"/>
                </a:solidFill>
              </a:rPr>
              <a:pPr/>
              <a:t>15</a:t>
            </a:fld>
            <a:endParaRPr lang="en-US">
              <a:solidFill>
                <a:srgbClr val="FFFFFF"/>
              </a:solidFill>
            </a:endParaRPr>
          </a:p>
        </p:txBody>
      </p:sp>
      <p:sp>
        <p:nvSpPr>
          <p:cNvPr id="9" name="Oval 8"/>
          <p:cNvSpPr/>
          <p:nvPr/>
        </p:nvSpPr>
        <p:spPr>
          <a:xfrm>
            <a:off x="8173217" y="2538238"/>
            <a:ext cx="1066800" cy="1788540"/>
          </a:xfrm>
          <a:prstGeom prst="ellipse">
            <a:avLst/>
          </a:prstGeom>
          <a:noFill/>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48">
              <a:solidFill>
                <a:srgbClr val="FFFFFF"/>
              </a:solidFill>
            </a:endParaRPr>
          </a:p>
        </p:txBody>
      </p:sp>
      <p:sp>
        <p:nvSpPr>
          <p:cNvPr id="3" name="Title 2"/>
          <p:cNvSpPr>
            <a:spLocks noGrp="1"/>
          </p:cNvSpPr>
          <p:nvPr>
            <p:ph type="title"/>
          </p:nvPr>
        </p:nvSpPr>
        <p:spPr/>
        <p:txBody>
          <a:bodyPr/>
          <a:lstStyle/>
          <a:p>
            <a:r>
              <a:rPr lang="en-US" dirty="0" smtClean="0"/>
              <a:t>Investigating latency</a:t>
            </a:r>
            <a:endParaRPr lang="en-US" dirty="0"/>
          </a:p>
        </p:txBody>
      </p:sp>
      <p:sp>
        <p:nvSpPr>
          <p:cNvPr id="12" name="Text Placeholder 7"/>
          <p:cNvSpPr txBox="1">
            <a:spLocks/>
          </p:cNvSpPr>
          <p:nvPr/>
        </p:nvSpPr>
        <p:spPr>
          <a:xfrm>
            <a:off x="267028" y="1212850"/>
            <a:ext cx="5391588" cy="4573560"/>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solidFill>
                  <a:schemeClr val="bg2"/>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solidFill>
                  <a:schemeClr val="bg2"/>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solidFill>
                  <a:schemeClr val="bg2"/>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solidFill>
                  <a:schemeClr val="bg2"/>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solidFill>
                  <a:schemeClr val="bg2"/>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FFFFFF"/>
              </a:buClr>
            </a:pPr>
            <a:r>
              <a:rPr lang="en-US" sz="3800" dirty="0" smtClean="0">
                <a:gradFill>
                  <a:gsLst>
                    <a:gs pos="1250">
                      <a:srgbClr val="FFFFFF"/>
                    </a:gs>
                    <a:gs pos="100000">
                      <a:srgbClr val="FFFFFF"/>
                    </a:gs>
                  </a:gsLst>
                  <a:lin ang="5400000" scaled="0"/>
                </a:gradFill>
              </a:rPr>
              <a:t>December 25</a:t>
            </a:r>
            <a:r>
              <a:rPr lang="en-US" sz="3800" baseline="30000" dirty="0" smtClean="0">
                <a:gradFill>
                  <a:gsLst>
                    <a:gs pos="1250">
                      <a:srgbClr val="FFFFFF"/>
                    </a:gs>
                    <a:gs pos="100000">
                      <a:srgbClr val="FFFFFF"/>
                    </a:gs>
                  </a:gsLst>
                  <a:lin ang="5400000" scaled="0"/>
                </a:gradFill>
              </a:rPr>
              <a:t>th</a:t>
            </a:r>
            <a:r>
              <a:rPr lang="en-US" sz="3800" dirty="0" smtClean="0">
                <a:gradFill>
                  <a:gsLst>
                    <a:gs pos="1250">
                      <a:srgbClr val="FFFFFF"/>
                    </a:gs>
                    <a:gs pos="100000">
                      <a:srgbClr val="FFFFFF"/>
                    </a:gs>
                  </a:gsLst>
                  <a:lin ang="5400000" scaled="0"/>
                </a:gradFill>
              </a:rPr>
              <a:t>, 6am</a:t>
            </a:r>
          </a:p>
          <a:p>
            <a:pPr>
              <a:spcBef>
                <a:spcPts val="2400"/>
              </a:spcBef>
              <a:buClr>
                <a:srgbClr val="FFFFFF"/>
              </a:buClr>
            </a:pPr>
            <a:endParaRPr lang="en-US" sz="3800" dirty="0">
              <a:gradFill>
                <a:gsLst>
                  <a:gs pos="1250">
                    <a:srgbClr val="FFFFFF"/>
                  </a:gs>
                  <a:gs pos="100000">
                    <a:srgbClr val="FFFFFF"/>
                  </a:gs>
                </a:gsLst>
                <a:lin ang="5400000" scaled="0"/>
              </a:gradFill>
            </a:endParaRPr>
          </a:p>
          <a:p>
            <a:pPr>
              <a:spcBef>
                <a:spcPts val="2400"/>
              </a:spcBef>
              <a:buClr>
                <a:srgbClr val="FFFFFF"/>
              </a:buClr>
            </a:pPr>
            <a:r>
              <a:rPr lang="en-US" sz="3800" dirty="0" smtClean="0">
                <a:gradFill>
                  <a:gsLst>
                    <a:gs pos="1250">
                      <a:srgbClr val="FFFFFF"/>
                    </a:gs>
                    <a:gs pos="100000">
                      <a:srgbClr val="FFFFFF"/>
                    </a:gs>
                  </a:gsLst>
                  <a:lin ang="5400000" scaled="0"/>
                </a:gradFill>
              </a:rPr>
              <a:t>Email alerts start flying</a:t>
            </a:r>
          </a:p>
          <a:p>
            <a:pPr>
              <a:spcBef>
                <a:spcPts val="2400"/>
              </a:spcBef>
              <a:buClr>
                <a:srgbClr val="FFFFFF"/>
              </a:buClr>
            </a:pPr>
            <a:endParaRPr lang="en-US" sz="3800" dirty="0">
              <a:gradFill>
                <a:gsLst>
                  <a:gs pos="1250">
                    <a:srgbClr val="FFFFFF"/>
                  </a:gs>
                  <a:gs pos="100000">
                    <a:srgbClr val="FFFFFF"/>
                  </a:gs>
                </a:gsLst>
                <a:lin ang="5400000" scaled="0"/>
              </a:gradFill>
            </a:endParaRPr>
          </a:p>
          <a:p>
            <a:pPr>
              <a:spcBef>
                <a:spcPts val="2400"/>
              </a:spcBef>
              <a:buClr>
                <a:srgbClr val="FFFFFF"/>
              </a:buClr>
            </a:pPr>
            <a:r>
              <a:rPr lang="en-US" sz="3800" dirty="0" smtClean="0">
                <a:gradFill>
                  <a:gsLst>
                    <a:gs pos="1250">
                      <a:srgbClr val="FFFFFF"/>
                    </a:gs>
                    <a:gs pos="100000">
                      <a:srgbClr val="FFFFFF"/>
                    </a:gs>
                  </a:gsLst>
                  <a:lin ang="5400000" scaled="0"/>
                </a:gradFill>
              </a:rPr>
              <a:t>Service latency has increased exponentially</a:t>
            </a:r>
            <a:endParaRPr lang="en-US" sz="38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25881488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2560637" y="1322522"/>
            <a:ext cx="7207654" cy="479711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The culprit? Adding an instance</a:t>
            </a:r>
            <a:endParaRPr lang="en-US" dirty="0"/>
          </a:p>
        </p:txBody>
      </p:sp>
      <p:grpSp>
        <p:nvGrpSpPr>
          <p:cNvPr id="14" name="Group 13"/>
          <p:cNvGrpSpPr/>
          <p:nvPr/>
        </p:nvGrpSpPr>
        <p:grpSpPr>
          <a:xfrm>
            <a:off x="2817464" y="1549380"/>
            <a:ext cx="6770199" cy="4343400"/>
            <a:chOff x="5027264" y="1549380"/>
            <a:chExt cx="6770199" cy="4343400"/>
          </a:xfrm>
        </p:grpSpPr>
        <p:grpSp>
          <p:nvGrpSpPr>
            <p:cNvPr id="12" name="Group 11"/>
            <p:cNvGrpSpPr/>
            <p:nvPr/>
          </p:nvGrpSpPr>
          <p:grpSpPr>
            <a:xfrm>
              <a:off x="5027264" y="1549380"/>
              <a:ext cx="6770199" cy="4343400"/>
              <a:chOff x="-106363" y="1516062"/>
              <a:chExt cx="6770199" cy="4343400"/>
            </a:xfrm>
          </p:grpSpPr>
          <p:pic>
            <p:nvPicPr>
              <p:cNvPr id="4" name="Content Placeholder 6"/>
              <p:cNvPicPr>
                <a:picLocks noChangeAspect="1"/>
              </p:cNvPicPr>
              <p:nvPr/>
            </p:nvPicPr>
            <p:blipFill>
              <a:blip r:embed="rId2"/>
              <a:stretch>
                <a:fillRect/>
              </a:stretch>
            </p:blipFill>
            <p:spPr>
              <a:xfrm>
                <a:off x="-106363" y="1516062"/>
                <a:ext cx="6770199" cy="4343400"/>
              </a:xfrm>
              <a:prstGeom prst="rect">
                <a:avLst/>
              </a:prstGeom>
            </p:spPr>
          </p:pic>
          <p:sp>
            <p:nvSpPr>
              <p:cNvPr id="5" name="Left Bracket 4"/>
              <p:cNvSpPr/>
              <p:nvPr/>
            </p:nvSpPr>
            <p:spPr>
              <a:xfrm rot="5400000" flipH="1">
                <a:off x="3164436" y="4108328"/>
                <a:ext cx="228600" cy="2359268"/>
              </a:xfrm>
              <a:prstGeom prst="leftBracket">
                <a:avLst/>
              </a:prstGeom>
              <a:noFill/>
              <a:ln w="381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85878A"/>
                  </a:solidFill>
                </a:endParaRPr>
              </a:p>
            </p:txBody>
          </p:sp>
          <p:sp>
            <p:nvSpPr>
              <p:cNvPr id="6" name="TextBox 5"/>
              <p:cNvSpPr txBox="1"/>
              <p:nvPr/>
            </p:nvSpPr>
            <p:spPr>
              <a:xfrm>
                <a:off x="3638163" y="2252118"/>
                <a:ext cx="2050440" cy="830997"/>
              </a:xfrm>
              <a:prstGeom prst="rect">
                <a:avLst/>
              </a:prstGeom>
              <a:noFill/>
            </p:spPr>
            <p:txBody>
              <a:bodyPr wrap="square" rtlCol="0">
                <a:spAutoFit/>
              </a:bodyPr>
              <a:lstStyle/>
              <a:p>
                <a:r>
                  <a:rPr lang="en-US" sz="2400" dirty="0">
                    <a:solidFill>
                      <a:srgbClr val="00BCF2"/>
                    </a:solidFill>
                  </a:rPr>
                  <a:t>New </a:t>
                </a:r>
                <a:r>
                  <a:rPr lang="en-US" sz="2400" dirty="0" smtClean="0">
                    <a:solidFill>
                      <a:srgbClr val="00BCF2"/>
                    </a:solidFill>
                  </a:rPr>
                  <a:t>instance online</a:t>
                </a:r>
                <a:endParaRPr lang="en-US" sz="2400" dirty="0">
                  <a:solidFill>
                    <a:srgbClr val="00BCF2"/>
                  </a:solidFill>
                </a:endParaRPr>
              </a:p>
            </p:txBody>
          </p:sp>
          <p:sp>
            <p:nvSpPr>
              <p:cNvPr id="9" name="TextBox 8"/>
              <p:cNvSpPr txBox="1"/>
              <p:nvPr/>
            </p:nvSpPr>
            <p:spPr>
              <a:xfrm>
                <a:off x="761460" y="2256548"/>
                <a:ext cx="2014667" cy="830997"/>
              </a:xfrm>
              <a:prstGeom prst="rect">
                <a:avLst/>
              </a:prstGeom>
              <a:noFill/>
            </p:spPr>
            <p:txBody>
              <a:bodyPr wrap="square" rtlCol="0">
                <a:spAutoFit/>
              </a:bodyPr>
              <a:lstStyle/>
              <a:p>
                <a:r>
                  <a:rPr lang="en-US" sz="2400" dirty="0" smtClean="0">
                    <a:solidFill>
                      <a:srgbClr val="00BCF2"/>
                    </a:solidFill>
                  </a:rPr>
                  <a:t>Auto-scale </a:t>
                </a:r>
                <a:r>
                  <a:rPr lang="en-US" sz="2400" dirty="0">
                    <a:solidFill>
                      <a:srgbClr val="00BCF2"/>
                    </a:solidFill>
                  </a:rPr>
                  <a:t>s</a:t>
                </a:r>
                <a:r>
                  <a:rPr lang="en-US" sz="2400" dirty="0" smtClean="0">
                    <a:solidFill>
                      <a:srgbClr val="00BCF2"/>
                    </a:solidFill>
                  </a:rPr>
                  <a:t>tarts</a:t>
                </a:r>
                <a:endParaRPr lang="en-US" sz="2400" dirty="0">
                  <a:solidFill>
                    <a:srgbClr val="00BCF2"/>
                  </a:solidFill>
                </a:endParaRPr>
              </a:p>
            </p:txBody>
          </p:sp>
          <p:sp>
            <p:nvSpPr>
              <p:cNvPr id="8" name="Down Arrow 7"/>
              <p:cNvSpPr/>
              <p:nvPr/>
            </p:nvSpPr>
            <p:spPr>
              <a:xfrm>
                <a:off x="1833427" y="2757345"/>
                <a:ext cx="387617" cy="330200"/>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1" name="Down Arrow 10"/>
              <p:cNvSpPr/>
              <p:nvPr/>
            </p:nvSpPr>
            <p:spPr>
              <a:xfrm>
                <a:off x="4885252" y="2757345"/>
                <a:ext cx="387617" cy="330200"/>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13" name="Left Bracket 12"/>
            <p:cNvSpPr/>
            <p:nvPr/>
          </p:nvSpPr>
          <p:spPr>
            <a:xfrm rot="5400000" flipH="1">
              <a:off x="10323383" y="5064233"/>
              <a:ext cx="228600" cy="514093"/>
            </a:xfrm>
            <a:prstGeom prst="leftBracket">
              <a:avLst/>
            </a:prstGeom>
            <a:noFill/>
            <a:ln w="381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85878A"/>
                </a:solidFill>
              </a:endParaRPr>
            </a:p>
          </p:txBody>
        </p:sp>
      </p:grpSp>
    </p:spTree>
    <p:extLst>
      <p:ext uri="{BB962C8B-B14F-4D97-AF65-F5344CB8AC3E}">
        <p14:creationId xmlns:p14="http://schemas.microsoft.com/office/powerpoint/2010/main" val="3073400627"/>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an instance? Why?</a:t>
            </a:r>
            <a:endParaRPr lang="en-US" dirty="0"/>
          </a:p>
        </p:txBody>
      </p:sp>
      <p:grpSp>
        <p:nvGrpSpPr>
          <p:cNvPr id="11" name="Group 10"/>
          <p:cNvGrpSpPr/>
          <p:nvPr/>
        </p:nvGrpSpPr>
        <p:grpSpPr>
          <a:xfrm>
            <a:off x="7233226" y="4311429"/>
            <a:ext cx="4942378" cy="1777081"/>
            <a:chOff x="6703267" y="3985672"/>
            <a:chExt cx="4942378" cy="1777081"/>
          </a:xfrm>
        </p:grpSpPr>
        <p:sp>
          <p:nvSpPr>
            <p:cNvPr id="4" name="Rectangle 3"/>
            <p:cNvSpPr/>
            <p:nvPr/>
          </p:nvSpPr>
          <p:spPr>
            <a:xfrm>
              <a:off x="6703267" y="4653784"/>
              <a:ext cx="571501" cy="127001"/>
            </a:xfrm>
            <a:prstGeom prst="rect">
              <a:avLst/>
            </a:prstGeom>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 name="TextBox 4"/>
            <p:cNvSpPr txBox="1"/>
            <p:nvPr/>
          </p:nvSpPr>
          <p:spPr>
            <a:xfrm>
              <a:off x="7274768" y="4471063"/>
              <a:ext cx="4139916" cy="461665"/>
            </a:xfrm>
            <a:prstGeom prst="rect">
              <a:avLst/>
            </a:prstGeom>
            <a:noFill/>
          </p:spPr>
          <p:txBody>
            <a:bodyPr wrap="none" rtlCol="0">
              <a:spAutoFit/>
            </a:bodyPr>
            <a:lstStyle/>
            <a:p>
              <a:r>
                <a:rPr lang="en-US" sz="2400" dirty="0">
                  <a:solidFill>
                    <a:srgbClr val="FFFFFF"/>
                  </a:solidFill>
                </a:rPr>
                <a:t>Online – Accepting Requests</a:t>
              </a:r>
            </a:p>
          </p:txBody>
        </p:sp>
        <p:sp>
          <p:nvSpPr>
            <p:cNvPr id="6" name="Rectangle 5"/>
            <p:cNvSpPr/>
            <p:nvPr/>
          </p:nvSpPr>
          <p:spPr>
            <a:xfrm>
              <a:off x="6703267" y="5082727"/>
              <a:ext cx="571501" cy="127001"/>
            </a:xfrm>
            <a:prstGeom prst="rect">
              <a:avLst/>
            </a:prstGeom>
            <a:solidFill>
              <a:schemeClr val="accent6">
                <a:lumMod val="40000"/>
                <a:lumOff val="60000"/>
              </a:schemeClr>
            </a:solid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7" name="TextBox 6"/>
            <p:cNvSpPr txBox="1"/>
            <p:nvPr/>
          </p:nvSpPr>
          <p:spPr>
            <a:xfrm>
              <a:off x="7274768" y="4900005"/>
              <a:ext cx="4370877" cy="461665"/>
            </a:xfrm>
            <a:prstGeom prst="rect">
              <a:avLst/>
            </a:prstGeom>
            <a:noFill/>
          </p:spPr>
          <p:txBody>
            <a:bodyPr wrap="none" rtlCol="0">
              <a:spAutoFit/>
            </a:bodyPr>
            <a:lstStyle/>
            <a:p>
              <a:r>
                <a:rPr lang="en-US" sz="2400" dirty="0">
                  <a:solidFill>
                    <a:srgbClr val="FFFFFF"/>
                  </a:solidFill>
                </a:rPr>
                <a:t>Offline – Configuration Update</a:t>
              </a:r>
            </a:p>
          </p:txBody>
        </p:sp>
        <p:sp>
          <p:nvSpPr>
            <p:cNvPr id="8" name="Rectangle 7"/>
            <p:cNvSpPr/>
            <p:nvPr/>
          </p:nvSpPr>
          <p:spPr>
            <a:xfrm>
              <a:off x="6703267" y="5483809"/>
              <a:ext cx="571501" cy="127001"/>
            </a:xfrm>
            <a:prstGeom prst="rect">
              <a:avLst/>
            </a:prstGeom>
            <a:no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9" name="TextBox 8"/>
            <p:cNvSpPr txBox="1"/>
            <p:nvPr/>
          </p:nvSpPr>
          <p:spPr>
            <a:xfrm>
              <a:off x="7274769" y="5301088"/>
              <a:ext cx="3720121" cy="461665"/>
            </a:xfrm>
            <a:prstGeom prst="rect">
              <a:avLst/>
            </a:prstGeom>
            <a:noFill/>
          </p:spPr>
          <p:txBody>
            <a:bodyPr wrap="none" rtlCol="0">
              <a:spAutoFit/>
            </a:bodyPr>
            <a:lstStyle/>
            <a:p>
              <a:r>
                <a:rPr lang="en-US" sz="2400" dirty="0">
                  <a:solidFill>
                    <a:srgbClr val="FFFFFF"/>
                  </a:solidFill>
                </a:rPr>
                <a:t>Offline – Starting New VM</a:t>
              </a:r>
            </a:p>
          </p:txBody>
        </p:sp>
        <p:sp>
          <p:nvSpPr>
            <p:cNvPr id="10" name="TextBox 9"/>
            <p:cNvSpPr txBox="1"/>
            <p:nvPr/>
          </p:nvSpPr>
          <p:spPr>
            <a:xfrm>
              <a:off x="7066762" y="3985672"/>
              <a:ext cx="667940" cy="461665"/>
            </a:xfrm>
            <a:prstGeom prst="rect">
              <a:avLst/>
            </a:prstGeom>
            <a:noFill/>
          </p:spPr>
          <p:txBody>
            <a:bodyPr wrap="none" rtlCol="0">
              <a:spAutoFit/>
            </a:bodyPr>
            <a:lstStyle/>
            <a:p>
              <a:r>
                <a:rPr lang="en-US" sz="2400" dirty="0">
                  <a:solidFill>
                    <a:srgbClr val="FFFFFF"/>
                  </a:solidFill>
                </a:rPr>
                <a:t>Key</a:t>
              </a:r>
            </a:p>
          </p:txBody>
        </p:sp>
      </p:grpSp>
      <p:grpSp>
        <p:nvGrpSpPr>
          <p:cNvPr id="82" name="Group 81"/>
          <p:cNvGrpSpPr/>
          <p:nvPr/>
        </p:nvGrpSpPr>
        <p:grpSpPr>
          <a:xfrm>
            <a:off x="242706" y="1628462"/>
            <a:ext cx="7032062" cy="4897487"/>
            <a:chOff x="242706" y="1628462"/>
            <a:chExt cx="7032062" cy="4897487"/>
          </a:xfrm>
        </p:grpSpPr>
        <p:sp>
          <p:nvSpPr>
            <p:cNvPr id="47" name="Rectangle 46"/>
            <p:cNvSpPr/>
            <p:nvPr/>
          </p:nvSpPr>
          <p:spPr>
            <a:xfrm>
              <a:off x="659917" y="1811181"/>
              <a:ext cx="1002408" cy="145020"/>
            </a:xfrm>
            <a:prstGeom prst="rect">
              <a:avLst/>
            </a:prstGeom>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8" name="TextBox 47"/>
            <p:cNvSpPr txBox="1"/>
            <p:nvPr/>
          </p:nvSpPr>
          <p:spPr>
            <a:xfrm>
              <a:off x="242707" y="1628462"/>
              <a:ext cx="356188" cy="461665"/>
            </a:xfrm>
            <a:prstGeom prst="rect">
              <a:avLst/>
            </a:prstGeom>
            <a:noFill/>
          </p:spPr>
          <p:txBody>
            <a:bodyPr wrap="none" rtlCol="0">
              <a:spAutoFit/>
            </a:bodyPr>
            <a:lstStyle/>
            <a:p>
              <a:r>
                <a:rPr lang="en-US" sz="2400" dirty="0">
                  <a:solidFill>
                    <a:srgbClr val="FFFFFF"/>
                  </a:solidFill>
                </a:rPr>
                <a:t>0</a:t>
              </a:r>
            </a:p>
          </p:txBody>
        </p:sp>
        <p:sp>
          <p:nvSpPr>
            <p:cNvPr id="49" name="TextBox 48"/>
            <p:cNvSpPr txBox="1"/>
            <p:nvPr/>
          </p:nvSpPr>
          <p:spPr>
            <a:xfrm>
              <a:off x="3167799" y="6064284"/>
              <a:ext cx="857735" cy="461665"/>
            </a:xfrm>
            <a:prstGeom prst="rect">
              <a:avLst/>
            </a:prstGeom>
            <a:noFill/>
          </p:spPr>
          <p:txBody>
            <a:bodyPr wrap="none" rtlCol="0">
              <a:spAutoFit/>
            </a:bodyPr>
            <a:lstStyle/>
            <a:p>
              <a:r>
                <a:rPr lang="en-US" sz="2400" dirty="0">
                  <a:solidFill>
                    <a:srgbClr val="FFFFFF"/>
                  </a:solidFill>
                </a:rPr>
                <a:t>Time</a:t>
              </a:r>
            </a:p>
          </p:txBody>
        </p:sp>
        <p:cxnSp>
          <p:nvCxnSpPr>
            <p:cNvPr id="50" name="Straight Arrow Connector 49"/>
            <p:cNvCxnSpPr/>
            <p:nvPr/>
          </p:nvCxnSpPr>
          <p:spPr>
            <a:xfrm>
              <a:off x="891697" y="6064284"/>
              <a:ext cx="5468936" cy="351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659915" y="2189325"/>
              <a:ext cx="1007613" cy="127003"/>
            </a:xfrm>
            <a:prstGeom prst="rect">
              <a:avLst/>
            </a:prstGeom>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2" name="TextBox 51"/>
            <p:cNvSpPr txBox="1"/>
            <p:nvPr/>
          </p:nvSpPr>
          <p:spPr>
            <a:xfrm>
              <a:off x="242706" y="2006606"/>
              <a:ext cx="356188" cy="461665"/>
            </a:xfrm>
            <a:prstGeom prst="rect">
              <a:avLst/>
            </a:prstGeom>
            <a:noFill/>
          </p:spPr>
          <p:txBody>
            <a:bodyPr wrap="none" rtlCol="0">
              <a:spAutoFit/>
            </a:bodyPr>
            <a:lstStyle/>
            <a:p>
              <a:r>
                <a:rPr lang="en-US" sz="2400" dirty="0">
                  <a:solidFill>
                    <a:srgbClr val="FFFFFF"/>
                  </a:solidFill>
                </a:rPr>
                <a:t>1</a:t>
              </a:r>
            </a:p>
          </p:txBody>
        </p:sp>
        <p:sp>
          <p:nvSpPr>
            <p:cNvPr id="53" name="Rectangle 52"/>
            <p:cNvSpPr/>
            <p:nvPr/>
          </p:nvSpPr>
          <p:spPr>
            <a:xfrm>
              <a:off x="659915" y="2560085"/>
              <a:ext cx="1007613" cy="127003"/>
            </a:xfrm>
            <a:prstGeom prst="rect">
              <a:avLst/>
            </a:prstGeom>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4" name="TextBox 53"/>
            <p:cNvSpPr txBox="1"/>
            <p:nvPr/>
          </p:nvSpPr>
          <p:spPr>
            <a:xfrm>
              <a:off x="242706" y="2377366"/>
              <a:ext cx="356188" cy="461665"/>
            </a:xfrm>
            <a:prstGeom prst="rect">
              <a:avLst/>
            </a:prstGeom>
            <a:noFill/>
          </p:spPr>
          <p:txBody>
            <a:bodyPr wrap="none" rtlCol="0">
              <a:spAutoFit/>
            </a:bodyPr>
            <a:lstStyle/>
            <a:p>
              <a:r>
                <a:rPr lang="en-US" sz="2400" dirty="0">
                  <a:solidFill>
                    <a:srgbClr val="FFFFFF"/>
                  </a:solidFill>
                </a:rPr>
                <a:t>2</a:t>
              </a:r>
            </a:p>
          </p:txBody>
        </p:sp>
        <p:sp>
          <p:nvSpPr>
            <p:cNvPr id="55" name="TextBox 54"/>
            <p:cNvSpPr txBox="1"/>
            <p:nvPr/>
          </p:nvSpPr>
          <p:spPr>
            <a:xfrm>
              <a:off x="242706" y="2734633"/>
              <a:ext cx="356188" cy="461665"/>
            </a:xfrm>
            <a:prstGeom prst="rect">
              <a:avLst/>
            </a:prstGeom>
            <a:noFill/>
          </p:spPr>
          <p:txBody>
            <a:bodyPr wrap="none" rtlCol="0">
              <a:spAutoFit/>
            </a:bodyPr>
            <a:lstStyle/>
            <a:p>
              <a:r>
                <a:rPr lang="en-US" sz="2400" dirty="0">
                  <a:solidFill>
                    <a:srgbClr val="FFFFFF"/>
                  </a:solidFill>
                </a:rPr>
                <a:t>3</a:t>
              </a:r>
            </a:p>
          </p:txBody>
        </p:sp>
        <p:sp>
          <p:nvSpPr>
            <p:cNvPr id="56" name="Rectangle 55"/>
            <p:cNvSpPr/>
            <p:nvPr/>
          </p:nvSpPr>
          <p:spPr>
            <a:xfrm>
              <a:off x="1662325" y="1811181"/>
              <a:ext cx="1002408" cy="145020"/>
            </a:xfrm>
            <a:prstGeom prst="rect">
              <a:avLst/>
            </a:prstGeom>
            <a:solidFill>
              <a:schemeClr val="accent6">
                <a:lumMod val="40000"/>
                <a:lumOff val="60000"/>
              </a:schemeClr>
            </a:solid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7" name="Rectangle 56"/>
            <p:cNvSpPr/>
            <p:nvPr/>
          </p:nvSpPr>
          <p:spPr>
            <a:xfrm>
              <a:off x="1662323" y="2189325"/>
              <a:ext cx="1007613" cy="127003"/>
            </a:xfrm>
            <a:prstGeom prst="rect">
              <a:avLst/>
            </a:prstGeom>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8" name="Rectangle 57"/>
            <p:cNvSpPr/>
            <p:nvPr/>
          </p:nvSpPr>
          <p:spPr>
            <a:xfrm>
              <a:off x="1662323" y="2560085"/>
              <a:ext cx="1007613" cy="127003"/>
            </a:xfrm>
            <a:prstGeom prst="rect">
              <a:avLst/>
            </a:prstGeom>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9" name="Rectangle 58"/>
            <p:cNvSpPr/>
            <p:nvPr/>
          </p:nvSpPr>
          <p:spPr>
            <a:xfrm>
              <a:off x="1662323" y="2917352"/>
              <a:ext cx="1007613" cy="127003"/>
            </a:xfrm>
            <a:prstGeom prst="rect">
              <a:avLst/>
            </a:prstGeom>
            <a:no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0" name="Rectangle 59"/>
            <p:cNvSpPr/>
            <p:nvPr/>
          </p:nvSpPr>
          <p:spPr>
            <a:xfrm>
              <a:off x="2666595" y="1811181"/>
              <a:ext cx="1002408" cy="145020"/>
            </a:xfrm>
            <a:prstGeom prst="rect">
              <a:avLst/>
            </a:prstGeom>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1" name="Rectangle 60"/>
            <p:cNvSpPr/>
            <p:nvPr/>
          </p:nvSpPr>
          <p:spPr>
            <a:xfrm>
              <a:off x="2666592" y="2189325"/>
              <a:ext cx="1007613" cy="127003"/>
            </a:xfrm>
            <a:prstGeom prst="rect">
              <a:avLst/>
            </a:prstGeom>
            <a:solidFill>
              <a:schemeClr val="accent6">
                <a:lumMod val="40000"/>
                <a:lumOff val="60000"/>
              </a:schemeClr>
            </a:solid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2" name="Rectangle 61"/>
            <p:cNvSpPr/>
            <p:nvPr/>
          </p:nvSpPr>
          <p:spPr>
            <a:xfrm>
              <a:off x="2666592" y="2560085"/>
              <a:ext cx="1007613" cy="127003"/>
            </a:xfrm>
            <a:prstGeom prst="rect">
              <a:avLst/>
            </a:prstGeom>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3" name="Rectangle 62"/>
            <p:cNvSpPr/>
            <p:nvPr/>
          </p:nvSpPr>
          <p:spPr>
            <a:xfrm>
              <a:off x="2666592" y="2917352"/>
              <a:ext cx="1007613" cy="127003"/>
            </a:xfrm>
            <a:prstGeom prst="rect">
              <a:avLst/>
            </a:prstGeom>
            <a:no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4" name="Rectangle 63"/>
            <p:cNvSpPr/>
            <p:nvPr/>
          </p:nvSpPr>
          <p:spPr>
            <a:xfrm>
              <a:off x="4660017" y="1811181"/>
              <a:ext cx="1002408" cy="145020"/>
            </a:xfrm>
            <a:prstGeom prst="rect">
              <a:avLst/>
            </a:prstGeom>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5" name="Rectangle 64"/>
            <p:cNvSpPr/>
            <p:nvPr/>
          </p:nvSpPr>
          <p:spPr>
            <a:xfrm>
              <a:off x="4660015" y="2189325"/>
              <a:ext cx="1007613" cy="127003"/>
            </a:xfrm>
            <a:prstGeom prst="rect">
              <a:avLst/>
            </a:prstGeom>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6" name="Rectangle 65"/>
            <p:cNvSpPr/>
            <p:nvPr/>
          </p:nvSpPr>
          <p:spPr>
            <a:xfrm>
              <a:off x="4660015" y="2560085"/>
              <a:ext cx="1007613" cy="127003"/>
            </a:xfrm>
            <a:prstGeom prst="rect">
              <a:avLst/>
            </a:prstGeom>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7" name="Rectangle 66"/>
            <p:cNvSpPr/>
            <p:nvPr/>
          </p:nvSpPr>
          <p:spPr>
            <a:xfrm>
              <a:off x="4660015" y="2917352"/>
              <a:ext cx="1007613" cy="127003"/>
            </a:xfrm>
            <a:prstGeom prst="rect">
              <a:avLst/>
            </a:prstGeom>
            <a:no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8" name="Rectangle 67"/>
            <p:cNvSpPr/>
            <p:nvPr/>
          </p:nvSpPr>
          <p:spPr>
            <a:xfrm>
              <a:off x="3662812" y="1811181"/>
              <a:ext cx="1002408" cy="145020"/>
            </a:xfrm>
            <a:prstGeom prst="rect">
              <a:avLst/>
            </a:prstGeom>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9" name="Rectangle 68"/>
            <p:cNvSpPr/>
            <p:nvPr/>
          </p:nvSpPr>
          <p:spPr>
            <a:xfrm>
              <a:off x="3662810" y="2189325"/>
              <a:ext cx="1007613" cy="127003"/>
            </a:xfrm>
            <a:prstGeom prst="rect">
              <a:avLst/>
            </a:prstGeom>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70" name="Rectangle 69"/>
            <p:cNvSpPr/>
            <p:nvPr/>
          </p:nvSpPr>
          <p:spPr>
            <a:xfrm>
              <a:off x="3662810" y="2560085"/>
              <a:ext cx="1007613" cy="127003"/>
            </a:xfrm>
            <a:prstGeom prst="rect">
              <a:avLst/>
            </a:prstGeom>
            <a:solidFill>
              <a:schemeClr val="accent6">
                <a:lumMod val="40000"/>
                <a:lumOff val="60000"/>
              </a:schemeClr>
            </a:solid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71" name="Rectangle 70"/>
            <p:cNvSpPr/>
            <p:nvPr/>
          </p:nvSpPr>
          <p:spPr>
            <a:xfrm>
              <a:off x="3662810" y="2917352"/>
              <a:ext cx="1007613" cy="127003"/>
            </a:xfrm>
            <a:prstGeom prst="rect">
              <a:avLst/>
            </a:prstGeom>
            <a:no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72" name="Rectangle 71"/>
            <p:cNvSpPr/>
            <p:nvPr/>
          </p:nvSpPr>
          <p:spPr>
            <a:xfrm>
              <a:off x="5651029" y="1811181"/>
              <a:ext cx="1002408" cy="145020"/>
            </a:xfrm>
            <a:prstGeom prst="rect">
              <a:avLst/>
            </a:prstGeom>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73" name="Rectangle 72"/>
            <p:cNvSpPr/>
            <p:nvPr/>
          </p:nvSpPr>
          <p:spPr>
            <a:xfrm>
              <a:off x="5651027" y="2189325"/>
              <a:ext cx="1007613" cy="127003"/>
            </a:xfrm>
            <a:prstGeom prst="rect">
              <a:avLst/>
            </a:prstGeom>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74" name="Rectangle 73"/>
            <p:cNvSpPr/>
            <p:nvPr/>
          </p:nvSpPr>
          <p:spPr>
            <a:xfrm>
              <a:off x="5651027" y="2560085"/>
              <a:ext cx="1007613" cy="127003"/>
            </a:xfrm>
            <a:prstGeom prst="rect">
              <a:avLst/>
            </a:prstGeom>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75" name="Rectangle 74"/>
            <p:cNvSpPr/>
            <p:nvPr/>
          </p:nvSpPr>
          <p:spPr>
            <a:xfrm>
              <a:off x="5651027" y="2917352"/>
              <a:ext cx="1007613" cy="127003"/>
            </a:xfrm>
            <a:prstGeom prst="rect">
              <a:avLst/>
            </a:prstGeom>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76" name="Left Brace 75"/>
            <p:cNvSpPr/>
            <p:nvPr/>
          </p:nvSpPr>
          <p:spPr>
            <a:xfrm rot="16200000">
              <a:off x="3111031" y="1938398"/>
              <a:ext cx="318599" cy="2800193"/>
            </a:xfrm>
            <a:prstGeom prst="leftBrace">
              <a:avLst/>
            </a:prstGeom>
            <a:ln w="127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b="1" dirty="0">
                <a:solidFill>
                  <a:srgbClr val="FFFFFF"/>
                </a:solidFill>
              </a:endParaRPr>
            </a:p>
          </p:txBody>
        </p:sp>
        <p:sp>
          <p:nvSpPr>
            <p:cNvPr id="77" name="TextBox 76"/>
            <p:cNvSpPr txBox="1"/>
            <p:nvPr/>
          </p:nvSpPr>
          <p:spPr>
            <a:xfrm>
              <a:off x="598894" y="4641575"/>
              <a:ext cx="6054543" cy="1200329"/>
            </a:xfrm>
            <a:prstGeom prst="rect">
              <a:avLst/>
            </a:prstGeom>
            <a:noFill/>
          </p:spPr>
          <p:txBody>
            <a:bodyPr wrap="square" rtlCol="0">
              <a:spAutoFit/>
            </a:bodyPr>
            <a:lstStyle/>
            <a:p>
              <a:pPr algn="ctr"/>
              <a:r>
                <a:rPr lang="en-US" sz="2400" dirty="0" smtClean="0">
                  <a:solidFill>
                    <a:srgbClr val="FFFFFF"/>
                  </a:solidFill>
                </a:rPr>
                <a:t>Azure Topography Update</a:t>
              </a:r>
              <a:endParaRPr lang="en-US" sz="2400" dirty="0">
                <a:solidFill>
                  <a:srgbClr val="FFFFFF"/>
                </a:solidFill>
              </a:endParaRPr>
            </a:p>
            <a:p>
              <a:pPr algn="ctr"/>
              <a:endParaRPr lang="en-US" sz="2400" dirty="0">
                <a:solidFill>
                  <a:srgbClr val="FFFFFF"/>
                </a:solidFill>
              </a:endParaRPr>
            </a:p>
            <a:p>
              <a:pPr algn="ctr"/>
              <a:r>
                <a:rPr lang="en-US" sz="2400" b="1" dirty="0">
                  <a:solidFill>
                    <a:srgbClr val="00BCF2"/>
                  </a:solidFill>
                </a:rPr>
                <a:t>Capacity </a:t>
              </a:r>
              <a:r>
                <a:rPr lang="en-US" sz="2400" b="1" dirty="0" smtClean="0">
                  <a:solidFill>
                    <a:srgbClr val="00BCF2"/>
                  </a:solidFill>
                </a:rPr>
                <a:t>reduced by </a:t>
              </a:r>
              <a:r>
                <a:rPr lang="en-US" sz="2400" b="1" dirty="0">
                  <a:solidFill>
                    <a:srgbClr val="00BCF2"/>
                  </a:solidFill>
                </a:rPr>
                <a:t>33%</a:t>
              </a:r>
            </a:p>
          </p:txBody>
        </p:sp>
        <p:sp>
          <p:nvSpPr>
            <p:cNvPr id="78" name="TextBox 77"/>
            <p:cNvSpPr txBox="1"/>
            <p:nvPr/>
          </p:nvSpPr>
          <p:spPr>
            <a:xfrm>
              <a:off x="4608869" y="3588198"/>
              <a:ext cx="2665899" cy="830997"/>
            </a:xfrm>
            <a:prstGeom prst="rect">
              <a:avLst/>
            </a:prstGeom>
            <a:noFill/>
          </p:spPr>
          <p:txBody>
            <a:bodyPr wrap="square" rtlCol="0">
              <a:spAutoFit/>
            </a:bodyPr>
            <a:lstStyle/>
            <a:p>
              <a:r>
                <a:rPr lang="en-US" sz="2400" dirty="0">
                  <a:solidFill>
                    <a:srgbClr val="00BCF2"/>
                  </a:solidFill>
                </a:rPr>
                <a:t>New i</a:t>
              </a:r>
              <a:r>
                <a:rPr lang="en-US" sz="2400" dirty="0" smtClean="0">
                  <a:solidFill>
                    <a:srgbClr val="00BCF2"/>
                  </a:solidFill>
                </a:rPr>
                <a:t>nstance </a:t>
              </a:r>
              <a:r>
                <a:rPr lang="en-US" sz="2400" dirty="0">
                  <a:solidFill>
                    <a:srgbClr val="00BCF2"/>
                  </a:solidFill>
                </a:rPr>
                <a:t>o</a:t>
              </a:r>
              <a:r>
                <a:rPr lang="en-US" sz="2400" dirty="0" smtClean="0">
                  <a:solidFill>
                    <a:srgbClr val="00BCF2"/>
                  </a:solidFill>
                </a:rPr>
                <a:t>nline</a:t>
              </a:r>
              <a:endParaRPr lang="en-US" sz="2400" dirty="0">
                <a:solidFill>
                  <a:srgbClr val="00BCF2"/>
                </a:solidFill>
              </a:endParaRPr>
            </a:p>
          </p:txBody>
        </p:sp>
        <p:sp>
          <p:nvSpPr>
            <p:cNvPr id="79" name="Down Arrow 78"/>
            <p:cNvSpPr/>
            <p:nvPr/>
          </p:nvSpPr>
          <p:spPr>
            <a:xfrm rot="10800000">
              <a:off x="5522725" y="3208845"/>
              <a:ext cx="279400" cy="369560"/>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80" name="TextBox 79"/>
            <p:cNvSpPr txBox="1"/>
            <p:nvPr/>
          </p:nvSpPr>
          <p:spPr>
            <a:xfrm>
              <a:off x="897327" y="3588197"/>
              <a:ext cx="1888891" cy="830997"/>
            </a:xfrm>
            <a:prstGeom prst="rect">
              <a:avLst/>
            </a:prstGeom>
            <a:noFill/>
          </p:spPr>
          <p:txBody>
            <a:bodyPr wrap="square" rtlCol="0">
              <a:spAutoFit/>
            </a:bodyPr>
            <a:lstStyle/>
            <a:p>
              <a:r>
                <a:rPr lang="en-US" sz="2400" dirty="0" smtClean="0">
                  <a:solidFill>
                    <a:srgbClr val="00BCF2"/>
                  </a:solidFill>
                </a:rPr>
                <a:t>Auto-scale</a:t>
              </a:r>
              <a:endParaRPr lang="en-US" sz="2400" dirty="0">
                <a:solidFill>
                  <a:srgbClr val="00BCF2"/>
                </a:solidFill>
              </a:endParaRPr>
            </a:p>
            <a:p>
              <a:r>
                <a:rPr lang="en-US" sz="2400" dirty="0">
                  <a:solidFill>
                    <a:srgbClr val="00BCF2"/>
                  </a:solidFill>
                </a:rPr>
                <a:t>s</a:t>
              </a:r>
              <a:r>
                <a:rPr lang="en-US" sz="2400" dirty="0" smtClean="0">
                  <a:solidFill>
                    <a:srgbClr val="00BCF2"/>
                  </a:solidFill>
                </a:rPr>
                <a:t>tarts</a:t>
              </a:r>
              <a:endParaRPr lang="en-US" sz="2400" dirty="0">
                <a:solidFill>
                  <a:srgbClr val="00BCF2"/>
                </a:solidFill>
              </a:endParaRPr>
            </a:p>
          </p:txBody>
        </p:sp>
        <p:sp>
          <p:nvSpPr>
            <p:cNvPr id="81" name="Down Arrow 80"/>
            <p:cNvSpPr/>
            <p:nvPr/>
          </p:nvSpPr>
          <p:spPr>
            <a:xfrm rot="10800000">
              <a:off x="1494920" y="3179195"/>
              <a:ext cx="279400" cy="369560"/>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Tree>
    <p:extLst>
      <p:ext uri="{BB962C8B-B14F-4D97-AF65-F5344CB8AC3E}">
        <p14:creationId xmlns:p14="http://schemas.microsoft.com/office/powerpoint/2010/main" val="2168203697"/>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(Overlaid, because it looks cool)</a:t>
            </a:r>
            <a:endParaRPr lang="en-US" dirty="0"/>
          </a:p>
        </p:txBody>
      </p:sp>
      <p:sp>
        <p:nvSpPr>
          <p:cNvPr id="41" name="Rectangle 40"/>
          <p:cNvSpPr/>
          <p:nvPr/>
        </p:nvSpPr>
        <p:spPr bwMode="auto">
          <a:xfrm>
            <a:off x="2560637" y="1322522"/>
            <a:ext cx="7207654" cy="479711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2" name="Group 41"/>
          <p:cNvGrpSpPr/>
          <p:nvPr/>
        </p:nvGrpSpPr>
        <p:grpSpPr>
          <a:xfrm>
            <a:off x="2817464" y="1549380"/>
            <a:ext cx="6770199" cy="4343400"/>
            <a:chOff x="5027264" y="1549380"/>
            <a:chExt cx="6770199" cy="4343400"/>
          </a:xfrm>
        </p:grpSpPr>
        <p:grpSp>
          <p:nvGrpSpPr>
            <p:cNvPr id="43" name="Group 42"/>
            <p:cNvGrpSpPr/>
            <p:nvPr/>
          </p:nvGrpSpPr>
          <p:grpSpPr>
            <a:xfrm>
              <a:off x="5027264" y="1549380"/>
              <a:ext cx="6770199" cy="4343400"/>
              <a:chOff x="-106363" y="1516062"/>
              <a:chExt cx="6770199" cy="4343400"/>
            </a:xfrm>
          </p:grpSpPr>
          <p:pic>
            <p:nvPicPr>
              <p:cNvPr id="45" name="Content Placeholder 6"/>
              <p:cNvPicPr>
                <a:picLocks noChangeAspect="1"/>
              </p:cNvPicPr>
              <p:nvPr/>
            </p:nvPicPr>
            <p:blipFill>
              <a:blip r:embed="rId2"/>
              <a:stretch>
                <a:fillRect/>
              </a:stretch>
            </p:blipFill>
            <p:spPr>
              <a:xfrm>
                <a:off x="-106363" y="1516062"/>
                <a:ext cx="6770199" cy="4343400"/>
              </a:xfrm>
              <a:prstGeom prst="rect">
                <a:avLst/>
              </a:prstGeom>
            </p:spPr>
          </p:pic>
          <p:sp>
            <p:nvSpPr>
              <p:cNvPr id="46" name="Left Bracket 45"/>
              <p:cNvSpPr/>
              <p:nvPr/>
            </p:nvSpPr>
            <p:spPr>
              <a:xfrm rot="5400000" flipH="1">
                <a:off x="3164436" y="4108328"/>
                <a:ext cx="228600" cy="2359268"/>
              </a:xfrm>
              <a:prstGeom prst="leftBracket">
                <a:avLst/>
              </a:prstGeom>
              <a:noFill/>
              <a:ln w="381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85878A"/>
                  </a:solidFill>
                </a:endParaRPr>
              </a:p>
            </p:txBody>
          </p:sp>
        </p:grpSp>
        <p:sp>
          <p:nvSpPr>
            <p:cNvPr id="44" name="Left Bracket 43"/>
            <p:cNvSpPr/>
            <p:nvPr/>
          </p:nvSpPr>
          <p:spPr>
            <a:xfrm rot="5400000" flipH="1">
              <a:off x="10323383" y="5064233"/>
              <a:ext cx="228600" cy="514093"/>
            </a:xfrm>
            <a:prstGeom prst="leftBracket">
              <a:avLst/>
            </a:prstGeom>
            <a:noFill/>
            <a:ln w="381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85878A"/>
                </a:solidFill>
              </a:endParaRPr>
            </a:p>
          </p:txBody>
        </p:sp>
      </p:grpSp>
      <p:grpSp>
        <p:nvGrpSpPr>
          <p:cNvPr id="85" name="Group 84"/>
          <p:cNvGrpSpPr/>
          <p:nvPr/>
        </p:nvGrpSpPr>
        <p:grpSpPr>
          <a:xfrm>
            <a:off x="3631417" y="2119563"/>
            <a:ext cx="5623469" cy="2611467"/>
            <a:chOff x="384703" y="1811181"/>
            <a:chExt cx="6890065" cy="2611467"/>
          </a:xfrm>
        </p:grpSpPr>
        <p:sp>
          <p:nvSpPr>
            <p:cNvPr id="86" name="Rectangle 85"/>
            <p:cNvSpPr/>
            <p:nvPr/>
          </p:nvSpPr>
          <p:spPr>
            <a:xfrm>
              <a:off x="659917" y="1811181"/>
              <a:ext cx="1002408" cy="145020"/>
            </a:xfrm>
            <a:prstGeom prst="rect">
              <a:avLst/>
            </a:prstGeom>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90" name="Rectangle 89"/>
            <p:cNvSpPr/>
            <p:nvPr/>
          </p:nvSpPr>
          <p:spPr>
            <a:xfrm>
              <a:off x="659915" y="2189325"/>
              <a:ext cx="1007613" cy="127003"/>
            </a:xfrm>
            <a:prstGeom prst="rect">
              <a:avLst/>
            </a:prstGeom>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92" name="Rectangle 91"/>
            <p:cNvSpPr/>
            <p:nvPr/>
          </p:nvSpPr>
          <p:spPr>
            <a:xfrm>
              <a:off x="659915" y="2560085"/>
              <a:ext cx="1007613" cy="127003"/>
            </a:xfrm>
            <a:prstGeom prst="rect">
              <a:avLst/>
            </a:prstGeom>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95" name="Rectangle 94"/>
            <p:cNvSpPr/>
            <p:nvPr/>
          </p:nvSpPr>
          <p:spPr>
            <a:xfrm>
              <a:off x="1662325" y="1811181"/>
              <a:ext cx="1002408" cy="145020"/>
            </a:xfrm>
            <a:prstGeom prst="rect">
              <a:avLst/>
            </a:prstGeom>
            <a:solidFill>
              <a:schemeClr val="accent6">
                <a:lumMod val="40000"/>
                <a:lumOff val="60000"/>
              </a:schemeClr>
            </a:solid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96" name="Rectangle 95"/>
            <p:cNvSpPr/>
            <p:nvPr/>
          </p:nvSpPr>
          <p:spPr>
            <a:xfrm>
              <a:off x="1662323" y="2189325"/>
              <a:ext cx="1007613" cy="127003"/>
            </a:xfrm>
            <a:prstGeom prst="rect">
              <a:avLst/>
            </a:prstGeom>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97" name="Rectangle 96"/>
            <p:cNvSpPr/>
            <p:nvPr/>
          </p:nvSpPr>
          <p:spPr>
            <a:xfrm>
              <a:off x="1662323" y="2560085"/>
              <a:ext cx="1007613" cy="127003"/>
            </a:xfrm>
            <a:prstGeom prst="rect">
              <a:avLst/>
            </a:prstGeom>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98" name="Rectangle 97"/>
            <p:cNvSpPr/>
            <p:nvPr/>
          </p:nvSpPr>
          <p:spPr>
            <a:xfrm>
              <a:off x="1662323" y="2917352"/>
              <a:ext cx="1007613" cy="127003"/>
            </a:xfrm>
            <a:prstGeom prst="rect">
              <a:avLst/>
            </a:prstGeom>
            <a:no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99" name="Rectangle 98"/>
            <p:cNvSpPr/>
            <p:nvPr/>
          </p:nvSpPr>
          <p:spPr>
            <a:xfrm>
              <a:off x="2666595" y="1811181"/>
              <a:ext cx="1002408" cy="145020"/>
            </a:xfrm>
            <a:prstGeom prst="rect">
              <a:avLst/>
            </a:prstGeom>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0" name="Rectangle 99"/>
            <p:cNvSpPr/>
            <p:nvPr/>
          </p:nvSpPr>
          <p:spPr>
            <a:xfrm>
              <a:off x="2666592" y="2189325"/>
              <a:ext cx="1007613" cy="127003"/>
            </a:xfrm>
            <a:prstGeom prst="rect">
              <a:avLst/>
            </a:prstGeom>
            <a:solidFill>
              <a:schemeClr val="accent6">
                <a:lumMod val="40000"/>
                <a:lumOff val="60000"/>
              </a:schemeClr>
            </a:solid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1" name="Rectangle 100"/>
            <p:cNvSpPr/>
            <p:nvPr/>
          </p:nvSpPr>
          <p:spPr>
            <a:xfrm>
              <a:off x="2666592" y="2560085"/>
              <a:ext cx="1007613" cy="127003"/>
            </a:xfrm>
            <a:prstGeom prst="rect">
              <a:avLst/>
            </a:prstGeom>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2" name="Rectangle 101"/>
            <p:cNvSpPr/>
            <p:nvPr/>
          </p:nvSpPr>
          <p:spPr>
            <a:xfrm>
              <a:off x="2666592" y="2917352"/>
              <a:ext cx="1007613" cy="127003"/>
            </a:xfrm>
            <a:prstGeom prst="rect">
              <a:avLst/>
            </a:prstGeom>
            <a:no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3" name="Rectangle 102"/>
            <p:cNvSpPr/>
            <p:nvPr/>
          </p:nvSpPr>
          <p:spPr>
            <a:xfrm>
              <a:off x="4660017" y="1811181"/>
              <a:ext cx="1002408" cy="145020"/>
            </a:xfrm>
            <a:prstGeom prst="rect">
              <a:avLst/>
            </a:prstGeom>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4" name="Rectangle 103"/>
            <p:cNvSpPr/>
            <p:nvPr/>
          </p:nvSpPr>
          <p:spPr>
            <a:xfrm>
              <a:off x="4660015" y="2189325"/>
              <a:ext cx="1007613" cy="127003"/>
            </a:xfrm>
            <a:prstGeom prst="rect">
              <a:avLst/>
            </a:prstGeom>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5" name="Rectangle 104"/>
            <p:cNvSpPr/>
            <p:nvPr/>
          </p:nvSpPr>
          <p:spPr>
            <a:xfrm>
              <a:off x="4660015" y="2560085"/>
              <a:ext cx="1007613" cy="127003"/>
            </a:xfrm>
            <a:prstGeom prst="rect">
              <a:avLst/>
            </a:prstGeom>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6" name="Rectangle 105"/>
            <p:cNvSpPr/>
            <p:nvPr/>
          </p:nvSpPr>
          <p:spPr>
            <a:xfrm>
              <a:off x="4660015" y="2917352"/>
              <a:ext cx="1007613" cy="127003"/>
            </a:xfrm>
            <a:prstGeom prst="rect">
              <a:avLst/>
            </a:prstGeom>
            <a:no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7" name="Rectangle 106"/>
            <p:cNvSpPr/>
            <p:nvPr/>
          </p:nvSpPr>
          <p:spPr>
            <a:xfrm>
              <a:off x="3662812" y="1811181"/>
              <a:ext cx="1002408" cy="145020"/>
            </a:xfrm>
            <a:prstGeom prst="rect">
              <a:avLst/>
            </a:prstGeom>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8" name="Rectangle 107"/>
            <p:cNvSpPr/>
            <p:nvPr/>
          </p:nvSpPr>
          <p:spPr>
            <a:xfrm>
              <a:off x="3662810" y="2189325"/>
              <a:ext cx="1007613" cy="127003"/>
            </a:xfrm>
            <a:prstGeom prst="rect">
              <a:avLst/>
            </a:prstGeom>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9" name="Rectangle 108"/>
            <p:cNvSpPr/>
            <p:nvPr/>
          </p:nvSpPr>
          <p:spPr>
            <a:xfrm>
              <a:off x="3662810" y="2560085"/>
              <a:ext cx="1007613" cy="127003"/>
            </a:xfrm>
            <a:prstGeom prst="rect">
              <a:avLst/>
            </a:prstGeom>
            <a:solidFill>
              <a:schemeClr val="accent6">
                <a:lumMod val="40000"/>
                <a:lumOff val="60000"/>
              </a:schemeClr>
            </a:solid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10" name="Rectangle 109"/>
            <p:cNvSpPr/>
            <p:nvPr/>
          </p:nvSpPr>
          <p:spPr>
            <a:xfrm>
              <a:off x="3662810" y="2917352"/>
              <a:ext cx="1007613" cy="127003"/>
            </a:xfrm>
            <a:prstGeom prst="rect">
              <a:avLst/>
            </a:prstGeom>
            <a:no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11" name="Rectangle 110"/>
            <p:cNvSpPr/>
            <p:nvPr/>
          </p:nvSpPr>
          <p:spPr>
            <a:xfrm>
              <a:off x="5651029" y="1811181"/>
              <a:ext cx="1002408" cy="145020"/>
            </a:xfrm>
            <a:prstGeom prst="rect">
              <a:avLst/>
            </a:prstGeom>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12" name="Rectangle 111"/>
            <p:cNvSpPr/>
            <p:nvPr/>
          </p:nvSpPr>
          <p:spPr>
            <a:xfrm>
              <a:off x="5651027" y="2189325"/>
              <a:ext cx="1007613" cy="127003"/>
            </a:xfrm>
            <a:prstGeom prst="rect">
              <a:avLst/>
            </a:prstGeom>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13" name="Rectangle 112"/>
            <p:cNvSpPr/>
            <p:nvPr/>
          </p:nvSpPr>
          <p:spPr>
            <a:xfrm>
              <a:off x="5651027" y="2560085"/>
              <a:ext cx="1007613" cy="127003"/>
            </a:xfrm>
            <a:prstGeom prst="rect">
              <a:avLst/>
            </a:prstGeom>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14" name="Rectangle 113"/>
            <p:cNvSpPr/>
            <p:nvPr/>
          </p:nvSpPr>
          <p:spPr>
            <a:xfrm>
              <a:off x="5651027" y="2917352"/>
              <a:ext cx="1007613" cy="127003"/>
            </a:xfrm>
            <a:prstGeom prst="rect">
              <a:avLst/>
            </a:prstGeom>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17" name="TextBox 116"/>
            <p:cNvSpPr txBox="1"/>
            <p:nvPr/>
          </p:nvSpPr>
          <p:spPr>
            <a:xfrm>
              <a:off x="4608869" y="3588198"/>
              <a:ext cx="2665899" cy="830997"/>
            </a:xfrm>
            <a:prstGeom prst="rect">
              <a:avLst/>
            </a:prstGeom>
            <a:noFill/>
          </p:spPr>
          <p:txBody>
            <a:bodyPr wrap="square" rtlCol="0">
              <a:spAutoFit/>
            </a:bodyPr>
            <a:lstStyle/>
            <a:p>
              <a:r>
                <a:rPr lang="en-US" sz="2400" dirty="0">
                  <a:solidFill>
                    <a:srgbClr val="00BCF2"/>
                  </a:solidFill>
                </a:rPr>
                <a:t>New i</a:t>
              </a:r>
              <a:r>
                <a:rPr lang="en-US" sz="2400" dirty="0" smtClean="0">
                  <a:solidFill>
                    <a:srgbClr val="00BCF2"/>
                  </a:solidFill>
                </a:rPr>
                <a:t>nstance </a:t>
              </a:r>
              <a:r>
                <a:rPr lang="en-US" sz="2400" dirty="0">
                  <a:solidFill>
                    <a:srgbClr val="00BCF2"/>
                  </a:solidFill>
                </a:rPr>
                <a:t>o</a:t>
              </a:r>
              <a:r>
                <a:rPr lang="en-US" sz="2400" dirty="0" smtClean="0">
                  <a:solidFill>
                    <a:srgbClr val="00BCF2"/>
                  </a:solidFill>
                </a:rPr>
                <a:t>nline</a:t>
              </a:r>
              <a:endParaRPr lang="en-US" sz="2400" dirty="0">
                <a:solidFill>
                  <a:srgbClr val="00BCF2"/>
                </a:solidFill>
              </a:endParaRPr>
            </a:p>
          </p:txBody>
        </p:sp>
        <p:sp>
          <p:nvSpPr>
            <p:cNvPr id="118" name="Down Arrow 117"/>
            <p:cNvSpPr/>
            <p:nvPr/>
          </p:nvSpPr>
          <p:spPr>
            <a:xfrm rot="10800000">
              <a:off x="5522725" y="3208845"/>
              <a:ext cx="279400" cy="369560"/>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19" name="TextBox 118"/>
            <p:cNvSpPr txBox="1"/>
            <p:nvPr/>
          </p:nvSpPr>
          <p:spPr>
            <a:xfrm>
              <a:off x="384703" y="3591651"/>
              <a:ext cx="2313028" cy="830997"/>
            </a:xfrm>
            <a:prstGeom prst="rect">
              <a:avLst/>
            </a:prstGeom>
            <a:noFill/>
          </p:spPr>
          <p:txBody>
            <a:bodyPr wrap="square" rtlCol="0">
              <a:spAutoFit/>
            </a:bodyPr>
            <a:lstStyle/>
            <a:p>
              <a:r>
                <a:rPr lang="en-US" sz="2400" dirty="0" smtClean="0">
                  <a:solidFill>
                    <a:srgbClr val="00BCF2"/>
                  </a:solidFill>
                </a:rPr>
                <a:t>Auto-scale</a:t>
              </a:r>
              <a:endParaRPr lang="en-US" sz="2400" dirty="0">
                <a:solidFill>
                  <a:srgbClr val="00BCF2"/>
                </a:solidFill>
              </a:endParaRPr>
            </a:p>
            <a:p>
              <a:r>
                <a:rPr lang="en-US" sz="2400" dirty="0">
                  <a:solidFill>
                    <a:srgbClr val="00BCF2"/>
                  </a:solidFill>
                </a:rPr>
                <a:t>s</a:t>
              </a:r>
              <a:r>
                <a:rPr lang="en-US" sz="2400" dirty="0" smtClean="0">
                  <a:solidFill>
                    <a:srgbClr val="00BCF2"/>
                  </a:solidFill>
                </a:rPr>
                <a:t>tarts</a:t>
              </a:r>
              <a:endParaRPr lang="en-US" sz="2400" dirty="0">
                <a:solidFill>
                  <a:srgbClr val="00BCF2"/>
                </a:solidFill>
              </a:endParaRPr>
            </a:p>
          </p:txBody>
        </p:sp>
        <p:sp>
          <p:nvSpPr>
            <p:cNvPr id="120" name="Down Arrow 119"/>
            <p:cNvSpPr/>
            <p:nvPr/>
          </p:nvSpPr>
          <p:spPr>
            <a:xfrm rot="10800000">
              <a:off x="1494920" y="3179195"/>
              <a:ext cx="279400" cy="369560"/>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Tree>
    <p:extLst>
      <p:ext uri="{BB962C8B-B14F-4D97-AF65-F5344CB8AC3E}">
        <p14:creationId xmlns:p14="http://schemas.microsoft.com/office/powerpoint/2010/main" val="51281818"/>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Latency. Got it. What’s my takeaway?</a:t>
            </a:r>
            <a:endParaRPr lang="en-US" dirty="0"/>
          </a:p>
        </p:txBody>
      </p:sp>
      <p:pic>
        <p:nvPicPr>
          <p:cNvPr id="10" name="Content Placeholder 9"/>
          <p:cNvPicPr>
            <a:picLocks noGrp="1" noChangeAspect="1"/>
          </p:cNvPicPr>
          <p:nvPr>
            <p:ph sz="quarter" idx="10"/>
          </p:nvPr>
        </p:nvPicPr>
        <p:blipFill>
          <a:blip r:embed="rId3"/>
          <a:stretch>
            <a:fillRect/>
          </a:stretch>
        </p:blipFill>
        <p:spPr>
          <a:xfrm>
            <a:off x="617201" y="1328156"/>
            <a:ext cx="4628674" cy="3302237"/>
          </a:xfrm>
          <a:prstGeom prst="rect">
            <a:avLst/>
          </a:prstGeom>
        </p:spPr>
      </p:pic>
      <p:sp>
        <p:nvSpPr>
          <p:cNvPr id="5" name="Content Placeholder 2"/>
          <p:cNvSpPr txBox="1">
            <a:spLocks/>
          </p:cNvSpPr>
          <p:nvPr/>
        </p:nvSpPr>
        <p:spPr>
          <a:xfrm>
            <a:off x="3202753" y="4169597"/>
            <a:ext cx="1846881" cy="771241"/>
          </a:xfrm>
          <a:prstGeom prst="rect">
            <a:avLst/>
          </a:prstGeom>
        </p:spPr>
        <p:txBody>
          <a:bodyPr vert="horz" lIns="121920" tIns="60960" rIns="121920" bIns="60960" rtlCol="0">
            <a:noAutofit/>
          </a:bodyPr>
          <a:lstStyle>
            <a:lvl1pPr marL="182563" indent="-182563" algn="l" defTabSz="914400" rtl="0" eaLnBrk="1" latinLnBrk="0" hangingPunct="1">
              <a:spcBef>
                <a:spcPts val="0"/>
              </a:spcBef>
              <a:spcAft>
                <a:spcPts val="600"/>
              </a:spcAft>
              <a:buFont typeface="Arial" pitchFamily="34" charset="0"/>
              <a:buChar char="•"/>
              <a:defRPr sz="2000" kern="1200">
                <a:solidFill>
                  <a:schemeClr val="bg2"/>
                </a:solidFill>
                <a:latin typeface="Segoe UI" pitchFamily="34" charset="0"/>
                <a:ea typeface="+mn-ea"/>
                <a:cs typeface="+mn-cs"/>
              </a:defRPr>
            </a:lvl1pPr>
            <a:lvl2pPr marL="541338" indent="-182563" algn="l" defTabSz="914400" rtl="0" eaLnBrk="1" latinLnBrk="0" hangingPunct="1">
              <a:spcBef>
                <a:spcPts val="0"/>
              </a:spcBef>
              <a:spcAft>
                <a:spcPts val="600"/>
              </a:spcAft>
              <a:buFont typeface="Arial" pitchFamily="34" charset="0"/>
              <a:buChar char="•"/>
              <a:defRPr kumimoji="0" lang="en-US" sz="1600" b="0" i="0" u="none" strike="noStrike" kern="1200" cap="none" spc="0" normalizeH="0" baseline="0" noProof="0">
                <a:ln>
                  <a:noFill/>
                </a:ln>
                <a:solidFill>
                  <a:schemeClr val="bg2"/>
                </a:solidFill>
                <a:effectLst/>
                <a:uLnTx/>
                <a:uFillTx/>
                <a:latin typeface="Segoe UI" pitchFamily="34" charset="0"/>
                <a:ea typeface="+mn-ea"/>
                <a:cs typeface="Segoe UI" pitchFamily="34" charset="0"/>
              </a:defRPr>
            </a:lvl2pPr>
            <a:lvl3pPr marL="808038" indent="-182563" algn="l" defTabSz="914400" rtl="0" eaLnBrk="1" latinLnBrk="0" hangingPunct="1">
              <a:spcBef>
                <a:spcPts val="0"/>
              </a:spcBef>
              <a:spcAft>
                <a:spcPts val="600"/>
              </a:spcAft>
              <a:buFont typeface="Arial" pitchFamily="34" charset="0"/>
              <a:buChar char="•"/>
              <a:defRPr sz="1800" kern="1200">
                <a:solidFill>
                  <a:schemeClr val="bg2"/>
                </a:solidFill>
                <a:latin typeface="Segoe UI" pitchFamily="34" charset="0"/>
                <a:ea typeface="+mn-ea"/>
                <a:cs typeface="+mn-cs"/>
              </a:defRPr>
            </a:lvl3pPr>
            <a:lvl4pPr marL="982663" indent="-174625" algn="l" defTabSz="914400" rtl="0" eaLnBrk="1" latinLnBrk="0" hangingPunct="1">
              <a:spcBef>
                <a:spcPts val="0"/>
              </a:spcBef>
              <a:spcAft>
                <a:spcPts val="600"/>
              </a:spcAft>
              <a:buFont typeface="Arial" pitchFamily="34" charset="0"/>
              <a:buChar char="•"/>
              <a:defRPr sz="1600" kern="1200">
                <a:solidFill>
                  <a:schemeClr val="bg2"/>
                </a:solidFill>
                <a:latin typeface="Segoe UI" pitchFamily="34" charset="0"/>
                <a:ea typeface="+mn-ea"/>
                <a:cs typeface="+mn-cs"/>
              </a:defRPr>
            </a:lvl4pPr>
            <a:lvl5pPr marL="1257300" indent="-182563" algn="l" defTabSz="914400" rtl="0" eaLnBrk="1" latinLnBrk="0" hangingPunct="1">
              <a:spcBef>
                <a:spcPts val="0"/>
              </a:spcBef>
              <a:spcAft>
                <a:spcPts val="600"/>
              </a:spcAft>
              <a:buFont typeface="Arial" pitchFamily="34" charset="0"/>
              <a:buChar char="•"/>
              <a:defRPr sz="1600" kern="1200">
                <a:solidFill>
                  <a:schemeClr val="bg2"/>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2400" dirty="0">
              <a:solidFill>
                <a:srgbClr val="FFFFFF"/>
              </a:solidFill>
            </a:endParaRPr>
          </a:p>
        </p:txBody>
      </p:sp>
      <p:pic>
        <p:nvPicPr>
          <p:cNvPr id="9" name="Picture 8"/>
          <p:cNvPicPr>
            <a:picLocks noChangeAspect="1"/>
          </p:cNvPicPr>
          <p:nvPr/>
        </p:nvPicPr>
        <p:blipFill rotWithShape="1">
          <a:blip r:embed="rId4"/>
          <a:srcRect r="21188"/>
          <a:stretch/>
        </p:blipFill>
        <p:spPr>
          <a:xfrm>
            <a:off x="5669646" y="1440045"/>
            <a:ext cx="5879267" cy="3032930"/>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2633883" y="5636430"/>
            <a:ext cx="6977872"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gradFill>
                  <a:gsLst>
                    <a:gs pos="2917">
                      <a:srgbClr val="FFFFFF"/>
                    </a:gs>
                    <a:gs pos="30000">
                      <a:srgbClr val="FFFFFF"/>
                    </a:gs>
                  </a:gsLst>
                  <a:lin ang="5400000" scaled="0"/>
                </a:gradFill>
              </a:rPr>
              <a:t>Reduce auto-scale target for low instance counts</a:t>
            </a:r>
          </a:p>
          <a:p>
            <a:pPr algn="ctr">
              <a:lnSpc>
                <a:spcPct val="90000"/>
              </a:lnSpc>
              <a:spcAft>
                <a:spcPts val="600"/>
              </a:spcAft>
            </a:pPr>
            <a:r>
              <a:rPr lang="en-US" sz="2400" b="1" dirty="0">
                <a:gradFill>
                  <a:gsLst>
                    <a:gs pos="2917">
                      <a:srgbClr val="FFFFFF"/>
                    </a:gs>
                    <a:gs pos="30000">
                      <a:srgbClr val="FFFFFF"/>
                    </a:gs>
                  </a:gsLst>
                  <a:lin ang="5400000" scaled="0"/>
                </a:gradFill>
              </a:rPr>
              <a:t> </a:t>
            </a:r>
            <a:r>
              <a:rPr lang="en-US" sz="2400" b="1" dirty="0" smtClean="0">
                <a:gradFill>
                  <a:gsLst>
                    <a:gs pos="2917">
                      <a:srgbClr val="FFFFFF"/>
                    </a:gs>
                    <a:gs pos="30000">
                      <a:srgbClr val="FFFFFF"/>
                    </a:gs>
                  </a:gsLst>
                  <a:lin ang="5400000" scaled="0"/>
                </a:gradFill>
              </a:rPr>
              <a:t> </a:t>
            </a:r>
            <a:r>
              <a:rPr lang="en-US" sz="2400" b="1" dirty="0" smtClean="0">
                <a:solidFill>
                  <a:srgbClr val="00BCF2"/>
                </a:solidFill>
              </a:rPr>
              <a:t>2~50%, 3~60%, 4~70%</a:t>
            </a:r>
          </a:p>
        </p:txBody>
      </p:sp>
      <p:grpSp>
        <p:nvGrpSpPr>
          <p:cNvPr id="18" name="Group 17"/>
          <p:cNvGrpSpPr/>
          <p:nvPr/>
        </p:nvGrpSpPr>
        <p:grpSpPr>
          <a:xfrm>
            <a:off x="461503" y="4381991"/>
            <a:ext cx="11171407" cy="1075348"/>
            <a:chOff x="461503" y="4381991"/>
            <a:chExt cx="11171407" cy="1075348"/>
          </a:xfrm>
        </p:grpSpPr>
        <p:sp>
          <p:nvSpPr>
            <p:cNvPr id="6" name="Content Placeholder 2"/>
            <p:cNvSpPr txBox="1">
              <a:spLocks/>
            </p:cNvSpPr>
            <p:nvPr/>
          </p:nvSpPr>
          <p:spPr>
            <a:xfrm>
              <a:off x="5158606" y="4700102"/>
              <a:ext cx="4798481" cy="702712"/>
            </a:xfrm>
            <a:prstGeom prst="rect">
              <a:avLst/>
            </a:prstGeom>
          </p:spPr>
          <p:txBody>
            <a:bodyPr vert="horz" lIns="121920" tIns="60960" rIns="121920" bIns="60960" rtlCol="0">
              <a:noAutofit/>
            </a:bodyPr>
            <a:lstStyle>
              <a:lvl1pPr marL="182563" indent="-182563" algn="l" defTabSz="914400" rtl="0" eaLnBrk="1" latinLnBrk="0" hangingPunct="1">
                <a:spcBef>
                  <a:spcPts val="0"/>
                </a:spcBef>
                <a:spcAft>
                  <a:spcPts val="600"/>
                </a:spcAft>
                <a:buFont typeface="Arial" pitchFamily="34" charset="0"/>
                <a:buChar char="•"/>
                <a:defRPr sz="2000" kern="1200">
                  <a:solidFill>
                    <a:schemeClr val="bg2"/>
                  </a:solidFill>
                  <a:latin typeface="Segoe UI" pitchFamily="34" charset="0"/>
                  <a:ea typeface="+mn-ea"/>
                  <a:cs typeface="+mn-cs"/>
                </a:defRPr>
              </a:lvl1pPr>
              <a:lvl2pPr marL="541338" indent="-182563" algn="l" defTabSz="914400" rtl="0" eaLnBrk="1" latinLnBrk="0" hangingPunct="1">
                <a:spcBef>
                  <a:spcPts val="0"/>
                </a:spcBef>
                <a:spcAft>
                  <a:spcPts val="600"/>
                </a:spcAft>
                <a:buFont typeface="Arial" pitchFamily="34" charset="0"/>
                <a:buChar char="•"/>
                <a:defRPr kumimoji="0" lang="en-US" sz="1600" b="0" i="0" u="none" strike="noStrike" kern="1200" cap="none" spc="0" normalizeH="0" baseline="0" noProof="0">
                  <a:ln>
                    <a:noFill/>
                  </a:ln>
                  <a:solidFill>
                    <a:schemeClr val="bg2"/>
                  </a:solidFill>
                  <a:effectLst/>
                  <a:uLnTx/>
                  <a:uFillTx/>
                  <a:latin typeface="Segoe UI" pitchFamily="34" charset="0"/>
                  <a:ea typeface="+mn-ea"/>
                  <a:cs typeface="Segoe UI" pitchFamily="34" charset="0"/>
                </a:defRPr>
              </a:lvl2pPr>
              <a:lvl3pPr marL="808038" indent="-182563" algn="l" defTabSz="914400" rtl="0" eaLnBrk="1" latinLnBrk="0" hangingPunct="1">
                <a:spcBef>
                  <a:spcPts val="0"/>
                </a:spcBef>
                <a:spcAft>
                  <a:spcPts val="600"/>
                </a:spcAft>
                <a:buFont typeface="Arial" pitchFamily="34" charset="0"/>
                <a:buChar char="•"/>
                <a:defRPr sz="1800" kern="1200">
                  <a:solidFill>
                    <a:schemeClr val="bg2"/>
                  </a:solidFill>
                  <a:latin typeface="Segoe UI" pitchFamily="34" charset="0"/>
                  <a:ea typeface="+mn-ea"/>
                  <a:cs typeface="+mn-cs"/>
                </a:defRPr>
              </a:lvl3pPr>
              <a:lvl4pPr marL="982663" indent="-174625" algn="l" defTabSz="914400" rtl="0" eaLnBrk="1" latinLnBrk="0" hangingPunct="1">
                <a:spcBef>
                  <a:spcPts val="0"/>
                </a:spcBef>
                <a:spcAft>
                  <a:spcPts val="600"/>
                </a:spcAft>
                <a:buFont typeface="Arial" pitchFamily="34" charset="0"/>
                <a:buChar char="•"/>
                <a:defRPr sz="1600" kern="1200">
                  <a:solidFill>
                    <a:schemeClr val="bg2"/>
                  </a:solidFill>
                  <a:latin typeface="Segoe UI" pitchFamily="34" charset="0"/>
                  <a:ea typeface="+mn-ea"/>
                  <a:cs typeface="+mn-cs"/>
                </a:defRPr>
              </a:lvl4pPr>
              <a:lvl5pPr marL="1257300" indent="-182563" algn="l" defTabSz="914400" rtl="0" eaLnBrk="1" latinLnBrk="0" hangingPunct="1">
                <a:spcBef>
                  <a:spcPts val="0"/>
                </a:spcBef>
                <a:spcAft>
                  <a:spcPts val="600"/>
                </a:spcAft>
                <a:buFont typeface="Arial" pitchFamily="34" charset="0"/>
                <a:buChar char="•"/>
                <a:defRPr sz="1600" kern="1200">
                  <a:solidFill>
                    <a:schemeClr val="bg2"/>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a:solidFill>
                    <a:srgbClr val="FFFFFF"/>
                  </a:solidFill>
                </a:rPr>
                <a:t>(High </a:t>
              </a:r>
              <a:r>
                <a:rPr lang="en-US" sz="2400" dirty="0" smtClean="0">
                  <a:solidFill>
                    <a:srgbClr val="FFFFFF"/>
                  </a:solidFill>
                </a:rPr>
                <a:t>auto-scale target – 70%)</a:t>
              </a:r>
              <a:endParaRPr lang="en-US" sz="2400" dirty="0">
                <a:solidFill>
                  <a:srgbClr val="FFFFFF"/>
                </a:solidFill>
              </a:endParaRPr>
            </a:p>
          </p:txBody>
        </p:sp>
        <p:sp>
          <p:nvSpPr>
            <p:cNvPr id="7" name="Content Placeholder 2"/>
            <p:cNvSpPr txBox="1">
              <a:spLocks/>
            </p:cNvSpPr>
            <p:nvPr/>
          </p:nvSpPr>
          <p:spPr>
            <a:xfrm>
              <a:off x="461503" y="4700102"/>
              <a:ext cx="4588131" cy="687528"/>
            </a:xfrm>
            <a:prstGeom prst="rect">
              <a:avLst/>
            </a:prstGeom>
          </p:spPr>
          <p:txBody>
            <a:bodyPr vert="horz" lIns="121920" tIns="60960" rIns="121920" bIns="60960" rtlCol="0">
              <a:noAutofit/>
            </a:bodyPr>
            <a:lstStyle>
              <a:lvl1pPr marL="182563" indent="-182563" algn="l" defTabSz="914400" rtl="0" eaLnBrk="1" latinLnBrk="0" hangingPunct="1">
                <a:spcBef>
                  <a:spcPts val="0"/>
                </a:spcBef>
                <a:spcAft>
                  <a:spcPts val="600"/>
                </a:spcAft>
                <a:buFont typeface="Arial" pitchFamily="34" charset="0"/>
                <a:buChar char="•"/>
                <a:defRPr sz="2000" kern="1200">
                  <a:solidFill>
                    <a:schemeClr val="bg2"/>
                  </a:solidFill>
                  <a:latin typeface="Segoe UI" pitchFamily="34" charset="0"/>
                  <a:ea typeface="+mn-ea"/>
                  <a:cs typeface="+mn-cs"/>
                </a:defRPr>
              </a:lvl1pPr>
              <a:lvl2pPr marL="541338" indent="-182563" algn="l" defTabSz="914400" rtl="0" eaLnBrk="1" latinLnBrk="0" hangingPunct="1">
                <a:spcBef>
                  <a:spcPts val="0"/>
                </a:spcBef>
                <a:spcAft>
                  <a:spcPts val="600"/>
                </a:spcAft>
                <a:buFont typeface="Arial" pitchFamily="34" charset="0"/>
                <a:buChar char="•"/>
                <a:defRPr kumimoji="0" lang="en-US" sz="1600" b="0" i="0" u="none" strike="noStrike" kern="1200" cap="none" spc="0" normalizeH="0" baseline="0" noProof="0">
                  <a:ln>
                    <a:noFill/>
                  </a:ln>
                  <a:solidFill>
                    <a:schemeClr val="bg2"/>
                  </a:solidFill>
                  <a:effectLst/>
                  <a:uLnTx/>
                  <a:uFillTx/>
                  <a:latin typeface="Segoe UI" pitchFamily="34" charset="0"/>
                  <a:ea typeface="+mn-ea"/>
                  <a:cs typeface="Segoe UI" pitchFamily="34" charset="0"/>
                </a:defRPr>
              </a:lvl2pPr>
              <a:lvl3pPr marL="808038" indent="-182563" algn="l" defTabSz="914400" rtl="0" eaLnBrk="1" latinLnBrk="0" hangingPunct="1">
                <a:spcBef>
                  <a:spcPts val="0"/>
                </a:spcBef>
                <a:spcAft>
                  <a:spcPts val="600"/>
                </a:spcAft>
                <a:buFont typeface="Arial" pitchFamily="34" charset="0"/>
                <a:buChar char="•"/>
                <a:defRPr sz="1800" kern="1200">
                  <a:solidFill>
                    <a:schemeClr val="bg2"/>
                  </a:solidFill>
                  <a:latin typeface="Segoe UI" pitchFamily="34" charset="0"/>
                  <a:ea typeface="+mn-ea"/>
                  <a:cs typeface="+mn-cs"/>
                </a:defRPr>
              </a:lvl3pPr>
              <a:lvl4pPr marL="982663" indent="-174625" algn="l" defTabSz="914400" rtl="0" eaLnBrk="1" latinLnBrk="0" hangingPunct="1">
                <a:spcBef>
                  <a:spcPts val="0"/>
                </a:spcBef>
                <a:spcAft>
                  <a:spcPts val="600"/>
                </a:spcAft>
                <a:buFont typeface="Arial" pitchFamily="34" charset="0"/>
                <a:buChar char="•"/>
                <a:defRPr sz="1600" kern="1200">
                  <a:solidFill>
                    <a:schemeClr val="bg2"/>
                  </a:solidFill>
                  <a:latin typeface="Segoe UI" pitchFamily="34" charset="0"/>
                  <a:ea typeface="+mn-ea"/>
                  <a:cs typeface="+mn-cs"/>
                </a:defRPr>
              </a:lvl4pPr>
              <a:lvl5pPr marL="1257300" indent="-182563" algn="l" defTabSz="914400" rtl="0" eaLnBrk="1" latinLnBrk="0" hangingPunct="1">
                <a:spcBef>
                  <a:spcPts val="0"/>
                </a:spcBef>
                <a:spcAft>
                  <a:spcPts val="600"/>
                </a:spcAft>
                <a:buFont typeface="Arial" pitchFamily="34" charset="0"/>
                <a:buChar char="•"/>
                <a:defRPr sz="1600" kern="1200">
                  <a:solidFill>
                    <a:schemeClr val="bg2"/>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a:solidFill>
                    <a:srgbClr val="FFFFFF"/>
                  </a:solidFill>
                </a:rPr>
                <a:t>(</a:t>
              </a:r>
              <a:r>
                <a:rPr lang="en-US" sz="2400" dirty="0" smtClean="0">
                  <a:solidFill>
                    <a:srgbClr val="FFFFFF"/>
                  </a:solidFill>
                </a:rPr>
                <a:t>Rolling update – 3 instances)</a:t>
              </a:r>
              <a:endParaRPr lang="en-US" sz="2400" dirty="0">
                <a:solidFill>
                  <a:srgbClr val="FFFFFF"/>
                </a:solidFill>
              </a:endParaRPr>
            </a:p>
          </p:txBody>
        </p:sp>
        <p:sp>
          <p:nvSpPr>
            <p:cNvPr id="8" name="Content Placeholder 2"/>
            <p:cNvSpPr txBox="1">
              <a:spLocks/>
            </p:cNvSpPr>
            <p:nvPr/>
          </p:nvSpPr>
          <p:spPr>
            <a:xfrm>
              <a:off x="4256184" y="4381991"/>
              <a:ext cx="1750959" cy="951057"/>
            </a:xfrm>
            <a:prstGeom prst="rect">
              <a:avLst/>
            </a:prstGeom>
          </p:spPr>
          <p:txBody>
            <a:bodyPr vert="horz" lIns="121920" tIns="60960" rIns="121920" bIns="60960" rtlCol="0">
              <a:noAutofit/>
            </a:bodyPr>
            <a:lstStyle>
              <a:lvl1pPr marL="182563" indent="-182563" algn="l" defTabSz="914400" rtl="0" eaLnBrk="1" latinLnBrk="0" hangingPunct="1">
                <a:spcBef>
                  <a:spcPts val="0"/>
                </a:spcBef>
                <a:spcAft>
                  <a:spcPts val="600"/>
                </a:spcAft>
                <a:buFont typeface="Arial" pitchFamily="34" charset="0"/>
                <a:buChar char="•"/>
                <a:defRPr sz="2000" kern="1200">
                  <a:solidFill>
                    <a:schemeClr val="bg2"/>
                  </a:solidFill>
                  <a:latin typeface="Segoe UI" pitchFamily="34" charset="0"/>
                  <a:ea typeface="+mn-ea"/>
                  <a:cs typeface="+mn-cs"/>
                </a:defRPr>
              </a:lvl1pPr>
              <a:lvl2pPr marL="541338" indent="-182563" algn="l" defTabSz="914400" rtl="0" eaLnBrk="1" latinLnBrk="0" hangingPunct="1">
                <a:spcBef>
                  <a:spcPts val="0"/>
                </a:spcBef>
                <a:spcAft>
                  <a:spcPts val="600"/>
                </a:spcAft>
                <a:buFont typeface="Arial" pitchFamily="34" charset="0"/>
                <a:buChar char="•"/>
                <a:defRPr kumimoji="0" lang="en-US" sz="1600" b="0" i="0" u="none" strike="noStrike" kern="1200" cap="none" spc="0" normalizeH="0" baseline="0" noProof="0">
                  <a:ln>
                    <a:noFill/>
                  </a:ln>
                  <a:solidFill>
                    <a:schemeClr val="bg2"/>
                  </a:solidFill>
                  <a:effectLst/>
                  <a:uLnTx/>
                  <a:uFillTx/>
                  <a:latin typeface="Segoe UI" pitchFamily="34" charset="0"/>
                  <a:ea typeface="+mn-ea"/>
                  <a:cs typeface="Segoe UI" pitchFamily="34" charset="0"/>
                </a:defRPr>
              </a:lvl2pPr>
              <a:lvl3pPr marL="808038" indent="-182563" algn="l" defTabSz="914400" rtl="0" eaLnBrk="1" latinLnBrk="0" hangingPunct="1">
                <a:spcBef>
                  <a:spcPts val="0"/>
                </a:spcBef>
                <a:spcAft>
                  <a:spcPts val="600"/>
                </a:spcAft>
                <a:buFont typeface="Arial" pitchFamily="34" charset="0"/>
                <a:buChar char="•"/>
                <a:defRPr sz="1800" kern="1200">
                  <a:solidFill>
                    <a:schemeClr val="bg2"/>
                  </a:solidFill>
                  <a:latin typeface="Segoe UI" pitchFamily="34" charset="0"/>
                  <a:ea typeface="+mn-ea"/>
                  <a:cs typeface="+mn-cs"/>
                </a:defRPr>
              </a:lvl3pPr>
              <a:lvl4pPr marL="982663" indent="-174625" algn="l" defTabSz="914400" rtl="0" eaLnBrk="1" latinLnBrk="0" hangingPunct="1">
                <a:spcBef>
                  <a:spcPts val="0"/>
                </a:spcBef>
                <a:spcAft>
                  <a:spcPts val="600"/>
                </a:spcAft>
                <a:buFont typeface="Arial" pitchFamily="34" charset="0"/>
                <a:buChar char="•"/>
                <a:defRPr sz="1600" kern="1200">
                  <a:solidFill>
                    <a:schemeClr val="bg2"/>
                  </a:solidFill>
                  <a:latin typeface="Segoe UI" pitchFamily="34" charset="0"/>
                  <a:ea typeface="+mn-ea"/>
                  <a:cs typeface="+mn-cs"/>
                </a:defRPr>
              </a:lvl4pPr>
              <a:lvl5pPr marL="1257300" indent="-182563" algn="l" defTabSz="914400" rtl="0" eaLnBrk="1" latinLnBrk="0" hangingPunct="1">
                <a:spcBef>
                  <a:spcPts val="0"/>
                </a:spcBef>
                <a:spcAft>
                  <a:spcPts val="600"/>
                </a:spcAft>
                <a:buFont typeface="Arial" pitchFamily="34" charset="0"/>
                <a:buChar char="•"/>
                <a:defRPr sz="1600" kern="1200">
                  <a:solidFill>
                    <a:schemeClr val="bg2"/>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6000" dirty="0" smtClean="0">
                  <a:solidFill>
                    <a:srgbClr val="FFFFFF"/>
                  </a:solidFill>
                </a:rPr>
                <a:t>+</a:t>
              </a:r>
              <a:endParaRPr lang="en-US" sz="6000" dirty="0">
                <a:solidFill>
                  <a:srgbClr val="47494B"/>
                </a:solidFill>
              </a:endParaRPr>
            </a:p>
          </p:txBody>
        </p:sp>
        <p:cxnSp>
          <p:nvCxnSpPr>
            <p:cNvPr id="12" name="Straight Connector 11"/>
            <p:cNvCxnSpPr/>
            <p:nvPr/>
          </p:nvCxnSpPr>
          <p:spPr>
            <a:xfrm>
              <a:off x="731837" y="5457339"/>
              <a:ext cx="10896600" cy="0"/>
            </a:xfrm>
            <a:prstGeom prst="line">
              <a:avLst/>
            </a:prstGeom>
            <a:ln w="38100">
              <a:solidFill>
                <a:srgbClr val="FFFFF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9168876" y="4392983"/>
              <a:ext cx="1750959" cy="951057"/>
            </a:xfrm>
            <a:prstGeom prst="rect">
              <a:avLst/>
            </a:prstGeom>
          </p:spPr>
          <p:txBody>
            <a:bodyPr vert="horz" lIns="121920" tIns="60960" rIns="121920" bIns="60960" rtlCol="0">
              <a:noAutofit/>
            </a:bodyPr>
            <a:lstStyle>
              <a:lvl1pPr marL="182563" indent="-182563" algn="l" defTabSz="914400" rtl="0" eaLnBrk="1" latinLnBrk="0" hangingPunct="1">
                <a:spcBef>
                  <a:spcPts val="0"/>
                </a:spcBef>
                <a:spcAft>
                  <a:spcPts val="600"/>
                </a:spcAft>
                <a:buFont typeface="Arial" pitchFamily="34" charset="0"/>
                <a:buChar char="•"/>
                <a:defRPr sz="2000" kern="1200">
                  <a:solidFill>
                    <a:schemeClr val="bg2"/>
                  </a:solidFill>
                  <a:latin typeface="Segoe UI" pitchFamily="34" charset="0"/>
                  <a:ea typeface="+mn-ea"/>
                  <a:cs typeface="+mn-cs"/>
                </a:defRPr>
              </a:lvl1pPr>
              <a:lvl2pPr marL="541338" indent="-182563" algn="l" defTabSz="914400" rtl="0" eaLnBrk="1" latinLnBrk="0" hangingPunct="1">
                <a:spcBef>
                  <a:spcPts val="0"/>
                </a:spcBef>
                <a:spcAft>
                  <a:spcPts val="600"/>
                </a:spcAft>
                <a:buFont typeface="Arial" pitchFamily="34" charset="0"/>
                <a:buChar char="•"/>
                <a:defRPr kumimoji="0" lang="en-US" sz="1600" b="0" i="0" u="none" strike="noStrike" kern="1200" cap="none" spc="0" normalizeH="0" baseline="0" noProof="0">
                  <a:ln>
                    <a:noFill/>
                  </a:ln>
                  <a:solidFill>
                    <a:schemeClr val="bg2"/>
                  </a:solidFill>
                  <a:effectLst/>
                  <a:uLnTx/>
                  <a:uFillTx/>
                  <a:latin typeface="Segoe UI" pitchFamily="34" charset="0"/>
                  <a:ea typeface="+mn-ea"/>
                  <a:cs typeface="Segoe UI" pitchFamily="34" charset="0"/>
                </a:defRPr>
              </a:lvl2pPr>
              <a:lvl3pPr marL="808038" indent="-182563" algn="l" defTabSz="914400" rtl="0" eaLnBrk="1" latinLnBrk="0" hangingPunct="1">
                <a:spcBef>
                  <a:spcPts val="0"/>
                </a:spcBef>
                <a:spcAft>
                  <a:spcPts val="600"/>
                </a:spcAft>
                <a:buFont typeface="Arial" pitchFamily="34" charset="0"/>
                <a:buChar char="•"/>
                <a:defRPr sz="1800" kern="1200">
                  <a:solidFill>
                    <a:schemeClr val="bg2"/>
                  </a:solidFill>
                  <a:latin typeface="Segoe UI" pitchFamily="34" charset="0"/>
                  <a:ea typeface="+mn-ea"/>
                  <a:cs typeface="+mn-cs"/>
                </a:defRPr>
              </a:lvl3pPr>
              <a:lvl4pPr marL="982663" indent="-174625" algn="l" defTabSz="914400" rtl="0" eaLnBrk="1" latinLnBrk="0" hangingPunct="1">
                <a:spcBef>
                  <a:spcPts val="0"/>
                </a:spcBef>
                <a:spcAft>
                  <a:spcPts val="600"/>
                </a:spcAft>
                <a:buFont typeface="Arial" pitchFamily="34" charset="0"/>
                <a:buChar char="•"/>
                <a:defRPr sz="1600" kern="1200">
                  <a:solidFill>
                    <a:schemeClr val="bg2"/>
                  </a:solidFill>
                  <a:latin typeface="Segoe UI" pitchFamily="34" charset="0"/>
                  <a:ea typeface="+mn-ea"/>
                  <a:cs typeface="+mn-cs"/>
                </a:defRPr>
              </a:lvl4pPr>
              <a:lvl5pPr marL="1257300" indent="-182563" algn="l" defTabSz="914400" rtl="0" eaLnBrk="1" latinLnBrk="0" hangingPunct="1">
                <a:spcBef>
                  <a:spcPts val="0"/>
                </a:spcBef>
                <a:spcAft>
                  <a:spcPts val="600"/>
                </a:spcAft>
                <a:buFont typeface="Arial" pitchFamily="34" charset="0"/>
                <a:buChar char="•"/>
                <a:defRPr sz="1600" kern="1200">
                  <a:solidFill>
                    <a:schemeClr val="bg2"/>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6000" dirty="0">
                  <a:solidFill>
                    <a:srgbClr val="FFFFFF"/>
                  </a:solidFill>
                </a:rPr>
                <a:t>=</a:t>
              </a:r>
              <a:endParaRPr lang="en-US" sz="6000" dirty="0">
                <a:solidFill>
                  <a:srgbClr val="47494B"/>
                </a:solidFill>
              </a:endParaRPr>
            </a:p>
          </p:txBody>
        </p:sp>
        <p:sp>
          <p:nvSpPr>
            <p:cNvPr id="17" name="Content Placeholder 2"/>
            <p:cNvSpPr txBox="1">
              <a:spLocks/>
            </p:cNvSpPr>
            <p:nvPr/>
          </p:nvSpPr>
          <p:spPr>
            <a:xfrm>
              <a:off x="10311868" y="4711037"/>
              <a:ext cx="1321042" cy="702712"/>
            </a:xfrm>
            <a:prstGeom prst="rect">
              <a:avLst/>
            </a:prstGeom>
          </p:spPr>
          <p:txBody>
            <a:bodyPr vert="horz" lIns="121920" tIns="60960" rIns="121920" bIns="60960" rtlCol="0">
              <a:noAutofit/>
            </a:bodyPr>
            <a:lstStyle>
              <a:lvl1pPr marL="182563" indent="-182563" algn="l" defTabSz="914400" rtl="0" eaLnBrk="1" latinLnBrk="0" hangingPunct="1">
                <a:spcBef>
                  <a:spcPts val="0"/>
                </a:spcBef>
                <a:spcAft>
                  <a:spcPts val="600"/>
                </a:spcAft>
                <a:buFont typeface="Arial" pitchFamily="34" charset="0"/>
                <a:buChar char="•"/>
                <a:defRPr sz="2000" kern="1200">
                  <a:solidFill>
                    <a:schemeClr val="bg2"/>
                  </a:solidFill>
                  <a:latin typeface="Segoe UI" pitchFamily="34" charset="0"/>
                  <a:ea typeface="+mn-ea"/>
                  <a:cs typeface="+mn-cs"/>
                </a:defRPr>
              </a:lvl1pPr>
              <a:lvl2pPr marL="541338" indent="-182563" algn="l" defTabSz="914400" rtl="0" eaLnBrk="1" latinLnBrk="0" hangingPunct="1">
                <a:spcBef>
                  <a:spcPts val="0"/>
                </a:spcBef>
                <a:spcAft>
                  <a:spcPts val="600"/>
                </a:spcAft>
                <a:buFont typeface="Arial" pitchFamily="34" charset="0"/>
                <a:buChar char="•"/>
                <a:defRPr kumimoji="0" lang="en-US" sz="1600" b="0" i="0" u="none" strike="noStrike" kern="1200" cap="none" spc="0" normalizeH="0" baseline="0" noProof="0">
                  <a:ln>
                    <a:noFill/>
                  </a:ln>
                  <a:solidFill>
                    <a:schemeClr val="bg2"/>
                  </a:solidFill>
                  <a:effectLst/>
                  <a:uLnTx/>
                  <a:uFillTx/>
                  <a:latin typeface="Segoe UI" pitchFamily="34" charset="0"/>
                  <a:ea typeface="+mn-ea"/>
                  <a:cs typeface="Segoe UI" pitchFamily="34" charset="0"/>
                </a:defRPr>
              </a:lvl2pPr>
              <a:lvl3pPr marL="808038" indent="-182563" algn="l" defTabSz="914400" rtl="0" eaLnBrk="1" latinLnBrk="0" hangingPunct="1">
                <a:spcBef>
                  <a:spcPts val="0"/>
                </a:spcBef>
                <a:spcAft>
                  <a:spcPts val="600"/>
                </a:spcAft>
                <a:buFont typeface="Arial" pitchFamily="34" charset="0"/>
                <a:buChar char="•"/>
                <a:defRPr sz="1800" kern="1200">
                  <a:solidFill>
                    <a:schemeClr val="bg2"/>
                  </a:solidFill>
                  <a:latin typeface="Segoe UI" pitchFamily="34" charset="0"/>
                  <a:ea typeface="+mn-ea"/>
                  <a:cs typeface="+mn-cs"/>
                </a:defRPr>
              </a:lvl3pPr>
              <a:lvl4pPr marL="982663" indent="-174625" algn="l" defTabSz="914400" rtl="0" eaLnBrk="1" latinLnBrk="0" hangingPunct="1">
                <a:spcBef>
                  <a:spcPts val="0"/>
                </a:spcBef>
                <a:spcAft>
                  <a:spcPts val="600"/>
                </a:spcAft>
                <a:buFont typeface="Arial" pitchFamily="34" charset="0"/>
                <a:buChar char="•"/>
                <a:defRPr sz="1600" kern="1200">
                  <a:solidFill>
                    <a:schemeClr val="bg2"/>
                  </a:solidFill>
                  <a:latin typeface="Segoe UI" pitchFamily="34" charset="0"/>
                  <a:ea typeface="+mn-ea"/>
                  <a:cs typeface="+mn-cs"/>
                </a:defRPr>
              </a:lvl4pPr>
              <a:lvl5pPr marL="1257300" indent="-182563" algn="l" defTabSz="914400" rtl="0" eaLnBrk="1" latinLnBrk="0" hangingPunct="1">
                <a:spcBef>
                  <a:spcPts val="0"/>
                </a:spcBef>
                <a:spcAft>
                  <a:spcPts val="600"/>
                </a:spcAft>
                <a:buFont typeface="Arial" pitchFamily="34" charset="0"/>
                <a:buChar char="•"/>
                <a:defRPr sz="1600" kern="1200">
                  <a:solidFill>
                    <a:schemeClr val="bg2"/>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solidFill>
                    <a:srgbClr val="FFFFFF"/>
                  </a:solidFill>
                </a:rPr>
                <a:t>Latency</a:t>
              </a:r>
              <a:endParaRPr lang="en-US" sz="2400" dirty="0">
                <a:solidFill>
                  <a:srgbClr val="FFFFFF"/>
                </a:solidFill>
              </a:endParaRPr>
            </a:p>
          </p:txBody>
        </p:sp>
      </p:grpSp>
    </p:spTree>
    <p:extLst>
      <p:ext uri="{BB962C8B-B14F-4D97-AF65-F5344CB8AC3E}">
        <p14:creationId xmlns:p14="http://schemas.microsoft.com/office/powerpoint/2010/main" val="3471372868"/>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See How Microsoft Game Studios Uses Visual Studio Online Application Insights to Gain Early Warning of Performance Issues, Failures, and Pinpoint the Root Causes</a:t>
            </a:r>
          </a:p>
        </p:txBody>
      </p:sp>
      <p:sp>
        <p:nvSpPr>
          <p:cNvPr id="3" name="Text Placeholder 2"/>
          <p:cNvSpPr>
            <a:spLocks noGrp="1"/>
          </p:cNvSpPr>
          <p:nvPr>
            <p:ph type="body" sz="quarter" idx="14"/>
          </p:nvPr>
        </p:nvSpPr>
        <p:spPr/>
        <p:txBody>
          <a:bodyPr/>
          <a:lstStyle/>
          <a:p>
            <a:r>
              <a:rPr lang="en-US" dirty="0"/>
              <a:t>Kyle McClellan, </a:t>
            </a:r>
            <a:r>
              <a:rPr lang="en-US" dirty="0" smtClean="0"/>
              <a:t>Developer</a:t>
            </a:r>
          </a:p>
          <a:p>
            <a:r>
              <a:rPr lang="en-US" dirty="0" smtClean="0"/>
              <a:t>Vlad Joanovic, Program Manager</a:t>
            </a:r>
            <a:endParaRPr lang="en-US" dirty="0"/>
          </a:p>
        </p:txBody>
      </p:sp>
      <p:sp>
        <p:nvSpPr>
          <p:cNvPr id="4" name="Text Placeholder 7"/>
          <p:cNvSpPr txBox="1">
            <a:spLocks/>
          </p:cNvSpPr>
          <p:nvPr/>
        </p:nvSpPr>
        <p:spPr>
          <a:xfrm>
            <a:off x="10333038" y="296863"/>
            <a:ext cx="1828800" cy="37856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400" dirty="0" smtClean="0"/>
              <a:t>DEV-B391</a:t>
            </a:r>
            <a:endParaRPr lang="en-US" sz="1400" dirty="0"/>
          </a:p>
        </p:txBody>
      </p:sp>
    </p:spTree>
    <p:extLst>
      <p:ext uri="{BB962C8B-B14F-4D97-AF65-F5344CB8AC3E}">
        <p14:creationId xmlns:p14="http://schemas.microsoft.com/office/powerpoint/2010/main" val="351287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engineering is cyclical</a:t>
            </a:r>
            <a:endParaRPr lang="en-US" dirty="0"/>
          </a:p>
        </p:txBody>
      </p:sp>
      <p:graphicFrame>
        <p:nvGraphicFramePr>
          <p:cNvPr id="5" name="Content Placeholder 4"/>
          <p:cNvGraphicFramePr>
            <a:graphicFrameLocks noGrp="1"/>
          </p:cNvGraphicFramePr>
          <p:nvPr>
            <p:ph sz="quarter" idx="10"/>
            <p:extLst/>
          </p:nvPr>
        </p:nvGraphicFramePr>
        <p:xfrm>
          <a:off x="2560637" y="1439862"/>
          <a:ext cx="7010400" cy="5258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fld id="{6DAB5816-974A-4D7A-A532-5700C169E5DF}" type="slidenum">
              <a:rPr lang="en-US" smtClean="0">
                <a:solidFill>
                  <a:srgbClr val="85878A"/>
                </a:solidFill>
              </a:rPr>
              <a:pPr/>
              <a:t>20</a:t>
            </a:fld>
            <a:endParaRPr lang="en-US">
              <a:solidFill>
                <a:srgbClr val="85878A"/>
              </a:solidFill>
            </a:endParaRPr>
          </a:p>
        </p:txBody>
      </p:sp>
    </p:spTree>
    <p:extLst>
      <p:ext uri="{BB962C8B-B14F-4D97-AF65-F5344CB8AC3E}">
        <p14:creationId xmlns:p14="http://schemas.microsoft.com/office/powerpoint/2010/main" val="1699488688"/>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98437" y="1181098"/>
            <a:ext cx="12039600" cy="53641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Monitor &amp; Alert</a:t>
            </a:r>
            <a:endParaRPr lang="en-US" dirty="0"/>
          </a:p>
        </p:txBody>
      </p:sp>
      <p:sp>
        <p:nvSpPr>
          <p:cNvPr id="4" name="Slide Number Placeholder 3"/>
          <p:cNvSpPr>
            <a:spLocks noGrp="1"/>
          </p:cNvSpPr>
          <p:nvPr>
            <p:ph type="sldNum" sz="quarter" idx="4"/>
          </p:nvPr>
        </p:nvSpPr>
        <p:spPr/>
        <p:txBody>
          <a:bodyPr/>
          <a:lstStyle/>
          <a:p>
            <a:fld id="{6DAB5816-974A-4D7A-A532-5700C169E5DF}" type="slidenum">
              <a:rPr lang="en-US" smtClean="0">
                <a:solidFill>
                  <a:srgbClr val="85878A"/>
                </a:solidFill>
              </a:rPr>
              <a:pPr/>
              <a:t>21</a:t>
            </a:fld>
            <a:endParaRPr lang="en-US">
              <a:solidFill>
                <a:srgbClr val="85878A"/>
              </a:solidFill>
            </a:endParaRPr>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49145" b="34968"/>
          <a:stretch/>
        </p:blipFill>
        <p:spPr bwMode="auto">
          <a:xfrm>
            <a:off x="427037" y="1402998"/>
            <a:ext cx="4728276" cy="4917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40630" b="12533"/>
          <a:stretch/>
        </p:blipFill>
        <p:spPr bwMode="auto">
          <a:xfrm>
            <a:off x="5503265" y="2013735"/>
            <a:ext cx="6535844" cy="4306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5503265" y="1402998"/>
            <a:ext cx="6535844" cy="390900"/>
            <a:chOff x="5503265" y="1402998"/>
            <a:chExt cx="6535844" cy="390900"/>
          </a:xfrm>
        </p:grpSpPr>
        <p:pic>
          <p:nvPicPr>
            <p:cNvPr id="7" name="Picture 6"/>
            <p:cNvPicPr>
              <a:picLocks noChangeAspect="1"/>
            </p:cNvPicPr>
            <p:nvPr/>
          </p:nvPicPr>
          <p:blipFill>
            <a:blip r:embed="rId5"/>
            <a:stretch>
              <a:fillRect/>
            </a:stretch>
          </p:blipFill>
          <p:spPr>
            <a:xfrm>
              <a:off x="5503265" y="1402998"/>
              <a:ext cx="6535844" cy="390900"/>
            </a:xfrm>
            <a:prstGeom prst="rect">
              <a:avLst/>
            </a:prstGeom>
          </p:spPr>
        </p:pic>
        <p:pic>
          <p:nvPicPr>
            <p:cNvPr id="8" name="Picture 7"/>
            <p:cNvPicPr>
              <a:picLocks noChangeAspect="1"/>
            </p:cNvPicPr>
            <p:nvPr/>
          </p:nvPicPr>
          <p:blipFill>
            <a:blip r:embed="rId6"/>
            <a:stretch>
              <a:fillRect/>
            </a:stretch>
          </p:blipFill>
          <p:spPr>
            <a:xfrm>
              <a:off x="11623546" y="1402998"/>
              <a:ext cx="415563" cy="385880"/>
            </a:xfrm>
            <a:prstGeom prst="rect">
              <a:avLst/>
            </a:prstGeom>
          </p:spPr>
        </p:pic>
      </p:grpSp>
    </p:spTree>
    <p:extLst>
      <p:ext uri="{BB962C8B-B14F-4D97-AF65-F5344CB8AC3E}">
        <p14:creationId xmlns:p14="http://schemas.microsoft.com/office/powerpoint/2010/main" val="2896687189"/>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98437" y="1181098"/>
            <a:ext cx="12039600" cy="53641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Investigate &amp; Understand</a:t>
            </a:r>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975" r="30344"/>
          <a:stretch/>
        </p:blipFill>
        <p:spPr bwMode="auto">
          <a:xfrm>
            <a:off x="427036" y="1399083"/>
            <a:ext cx="4953001" cy="4929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1073" r="27078"/>
          <a:stretch/>
        </p:blipFill>
        <p:spPr bwMode="auto">
          <a:xfrm>
            <a:off x="5761037" y="1395907"/>
            <a:ext cx="6274163" cy="4929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5317753"/>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Mitigate &amp; Resolve</a:t>
            </a:r>
            <a:endParaRPr lang="en-US" dirty="0"/>
          </a:p>
        </p:txBody>
      </p:sp>
      <p:sp>
        <p:nvSpPr>
          <p:cNvPr id="4" name="Slide Number Placeholder 3"/>
          <p:cNvSpPr>
            <a:spLocks noGrp="1"/>
          </p:cNvSpPr>
          <p:nvPr>
            <p:ph type="sldNum" sz="quarter" idx="4"/>
          </p:nvPr>
        </p:nvSpPr>
        <p:spPr>
          <a:xfrm>
            <a:off x="11952836" y="6707406"/>
            <a:ext cx="475003" cy="256897"/>
          </a:xfrm>
        </p:spPr>
        <p:txBody>
          <a:bodyPr/>
          <a:lstStyle/>
          <a:p>
            <a:fld id="{6DAB5816-974A-4D7A-A532-5700C169E5DF}" type="slidenum">
              <a:rPr lang="en-US" smtClean="0">
                <a:solidFill>
                  <a:srgbClr val="85878A"/>
                </a:solidFill>
              </a:rPr>
              <a:pPr/>
              <a:t>23</a:t>
            </a:fld>
            <a:endParaRPr lang="en-US">
              <a:solidFill>
                <a:srgbClr val="85878A"/>
              </a:solidFill>
            </a:endParaRPr>
          </a:p>
        </p:txBody>
      </p:sp>
      <p:grpSp>
        <p:nvGrpSpPr>
          <p:cNvPr id="8" name="Group 7"/>
          <p:cNvGrpSpPr/>
          <p:nvPr/>
        </p:nvGrpSpPr>
        <p:grpSpPr>
          <a:xfrm>
            <a:off x="895524" y="1657354"/>
            <a:ext cx="2047735" cy="3092762"/>
            <a:chOff x="5339654" y="1222126"/>
            <a:chExt cx="2047735" cy="3092762"/>
          </a:xfrm>
        </p:grpSpPr>
        <p:sp>
          <p:nvSpPr>
            <p:cNvPr id="9" name="Rectangle 8"/>
            <p:cNvSpPr/>
            <p:nvPr/>
          </p:nvSpPr>
          <p:spPr bwMode="auto">
            <a:xfrm>
              <a:off x="5339654" y="1222126"/>
              <a:ext cx="2047735" cy="309276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0518" y="1360599"/>
              <a:ext cx="1306616" cy="746637"/>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2397" y="3207567"/>
              <a:ext cx="1476427" cy="1107321"/>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6436" y="2199019"/>
              <a:ext cx="1888351" cy="1000061"/>
            </a:xfrm>
            <a:prstGeom prst="rect">
              <a:avLst/>
            </a:prstGeom>
          </p:spPr>
        </p:pic>
      </p:grpSp>
      <p:grpSp>
        <p:nvGrpSpPr>
          <p:cNvPr id="13" name="Group 12"/>
          <p:cNvGrpSpPr/>
          <p:nvPr/>
        </p:nvGrpSpPr>
        <p:grpSpPr>
          <a:xfrm>
            <a:off x="4520035" y="1654663"/>
            <a:ext cx="3380804" cy="3083439"/>
            <a:chOff x="8165845" y="1222126"/>
            <a:chExt cx="3380804" cy="3083439"/>
          </a:xfrm>
        </p:grpSpPr>
        <p:sp>
          <p:nvSpPr>
            <p:cNvPr id="14" name="Rectangle 13"/>
            <p:cNvSpPr/>
            <p:nvPr/>
          </p:nvSpPr>
          <p:spPr>
            <a:xfrm>
              <a:off x="8165845" y="1222126"/>
              <a:ext cx="3380804" cy="3083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srgbClr val="FFFFFF"/>
                </a:solidFill>
              </a:endParaRPr>
            </a:p>
          </p:txBody>
        </p:sp>
        <p:sp>
          <p:nvSpPr>
            <p:cNvPr id="15" name="Trapezoid 14"/>
            <p:cNvSpPr/>
            <p:nvPr/>
          </p:nvSpPr>
          <p:spPr>
            <a:xfrm rot="16200000">
              <a:off x="7396050" y="2609977"/>
              <a:ext cx="2447014" cy="290903"/>
            </a:xfrm>
            <a:prstGeom prst="trapezoid">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16" name="Rectangle 15"/>
            <p:cNvSpPr/>
            <p:nvPr/>
          </p:nvSpPr>
          <p:spPr>
            <a:xfrm>
              <a:off x="8975522" y="1532720"/>
              <a:ext cx="512557" cy="512557"/>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17" name="Rectangle 16"/>
            <p:cNvSpPr/>
            <p:nvPr/>
          </p:nvSpPr>
          <p:spPr>
            <a:xfrm>
              <a:off x="8975522" y="2168792"/>
              <a:ext cx="512557" cy="512557"/>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18" name="Rectangle 17"/>
            <p:cNvSpPr/>
            <p:nvPr/>
          </p:nvSpPr>
          <p:spPr>
            <a:xfrm>
              <a:off x="8975522" y="2804863"/>
              <a:ext cx="512557" cy="512557"/>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19" name="Rectangle 18"/>
            <p:cNvSpPr/>
            <p:nvPr/>
          </p:nvSpPr>
          <p:spPr>
            <a:xfrm>
              <a:off x="8975522" y="3466378"/>
              <a:ext cx="512557" cy="512557"/>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20" name="TextBox 19"/>
            <p:cNvSpPr txBox="1"/>
            <p:nvPr/>
          </p:nvSpPr>
          <p:spPr>
            <a:xfrm>
              <a:off x="9727752" y="2433401"/>
              <a:ext cx="1732546" cy="830997"/>
            </a:xfrm>
            <a:prstGeom prst="rect">
              <a:avLst/>
            </a:prstGeom>
            <a:noFill/>
          </p:spPr>
          <p:txBody>
            <a:bodyPr wrap="square" rtlCol="0">
              <a:spAutoFit/>
            </a:bodyPr>
            <a:lstStyle/>
            <a:p>
              <a:r>
                <a:rPr lang="en-US" sz="2400" dirty="0" smtClean="0">
                  <a:solidFill>
                    <a:srgbClr val="FFFFFF"/>
                  </a:solidFill>
                </a:rPr>
                <a:t>CMS Web Roles</a:t>
              </a:r>
              <a:endParaRPr lang="en-US" sz="2400" dirty="0">
                <a:solidFill>
                  <a:srgbClr val="FFFFFF"/>
                </a:solidFill>
              </a:endParaRPr>
            </a:p>
          </p:txBody>
        </p:sp>
        <p:cxnSp>
          <p:nvCxnSpPr>
            <p:cNvPr id="21" name="Straight Arrow Connector 20"/>
            <p:cNvCxnSpPr/>
            <p:nvPr/>
          </p:nvCxnSpPr>
          <p:spPr>
            <a:xfrm>
              <a:off x="9610848" y="2796277"/>
              <a:ext cx="0" cy="1182658"/>
            </a:xfrm>
            <a:prstGeom prst="straightConnector1">
              <a:avLst/>
            </a:prstGeom>
            <a:ln w="12700">
              <a:prstDash val="dashDot"/>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bwMode="auto">
          <a:xfrm>
            <a:off x="9492948" y="1654663"/>
            <a:ext cx="2047735" cy="887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Azure Storage</a:t>
            </a:r>
          </a:p>
        </p:txBody>
      </p:sp>
      <p:sp>
        <p:nvSpPr>
          <p:cNvPr id="23" name="Rectangle 22"/>
          <p:cNvSpPr/>
          <p:nvPr/>
        </p:nvSpPr>
        <p:spPr bwMode="auto">
          <a:xfrm>
            <a:off x="9508278" y="2759834"/>
            <a:ext cx="2047735" cy="887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Content Provider</a:t>
            </a:r>
          </a:p>
        </p:txBody>
      </p:sp>
      <p:sp>
        <p:nvSpPr>
          <p:cNvPr id="24" name="Rectangle 23"/>
          <p:cNvSpPr/>
          <p:nvPr/>
        </p:nvSpPr>
        <p:spPr bwMode="auto">
          <a:xfrm>
            <a:off x="9492946" y="3862315"/>
            <a:ext cx="2047735" cy="887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Azure</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Cache</a:t>
            </a:r>
          </a:p>
        </p:txBody>
      </p:sp>
      <p:cxnSp>
        <p:nvCxnSpPr>
          <p:cNvPr id="26" name="Straight Arrow Connector 25"/>
          <p:cNvCxnSpPr/>
          <p:nvPr/>
        </p:nvCxnSpPr>
        <p:spPr>
          <a:xfrm>
            <a:off x="3170237" y="3237400"/>
            <a:ext cx="106680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8171022" y="2125662"/>
            <a:ext cx="106680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8171022" y="4259262"/>
            <a:ext cx="1066800" cy="0"/>
          </a:xfrm>
          <a:prstGeom prst="straightConnector1">
            <a:avLst/>
          </a:prstGeom>
          <a:ln w="571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8171022" y="2998497"/>
            <a:ext cx="1066800" cy="457200"/>
            <a:chOff x="8171022" y="2998497"/>
            <a:chExt cx="1066800" cy="457200"/>
          </a:xfrm>
        </p:grpSpPr>
        <p:cxnSp>
          <p:nvCxnSpPr>
            <p:cNvPr id="28" name="Straight Arrow Connector 27"/>
            <p:cNvCxnSpPr/>
            <p:nvPr/>
          </p:nvCxnSpPr>
          <p:spPr>
            <a:xfrm>
              <a:off x="8171022" y="3227700"/>
              <a:ext cx="1066800" cy="0"/>
            </a:xfrm>
            <a:prstGeom prst="straightConnector1">
              <a:avLst/>
            </a:prstGeom>
            <a:ln w="57150">
              <a:solidFill>
                <a:schemeClr val="accent3"/>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497312" y="2998497"/>
              <a:ext cx="453664" cy="457200"/>
            </a:xfrm>
            <a:prstGeom prst="line">
              <a:avLst/>
            </a:prstGeom>
            <a:ln w="381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43" name="Text Placeholder 7"/>
          <p:cNvSpPr txBox="1">
            <a:spLocks/>
          </p:cNvSpPr>
          <p:nvPr/>
        </p:nvSpPr>
        <p:spPr>
          <a:xfrm>
            <a:off x="366463" y="5047971"/>
            <a:ext cx="12070012" cy="1545038"/>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solidFill>
                  <a:schemeClr val="bg2"/>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solidFill>
                  <a:schemeClr val="bg2"/>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solidFill>
                  <a:schemeClr val="bg2"/>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solidFill>
                  <a:schemeClr val="bg2"/>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solidFill>
                  <a:schemeClr val="bg2"/>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FFFFFF"/>
              </a:buClr>
            </a:pPr>
            <a:r>
              <a:rPr lang="en-US" sz="3800" dirty="0" smtClean="0">
                <a:gradFill>
                  <a:gsLst>
                    <a:gs pos="1250">
                      <a:srgbClr val="FFFFFF"/>
                    </a:gs>
                    <a:gs pos="100000">
                      <a:srgbClr val="FFFFFF"/>
                    </a:gs>
                  </a:gsLst>
                  <a:lin ang="5400000" scaled="0"/>
                </a:gradFill>
              </a:rPr>
              <a:t>Thread Pool’s exhausted; add more threads</a:t>
            </a:r>
          </a:p>
          <a:p>
            <a:pPr>
              <a:spcBef>
                <a:spcPts val="2400"/>
              </a:spcBef>
              <a:buClr>
                <a:srgbClr val="FFFFFF"/>
              </a:buClr>
            </a:pPr>
            <a:r>
              <a:rPr lang="en-US" sz="3800" dirty="0" smtClean="0">
                <a:gradFill>
                  <a:gsLst>
                    <a:gs pos="1250">
                      <a:srgbClr val="FFFFFF"/>
                    </a:gs>
                    <a:gs pos="100000">
                      <a:srgbClr val="FFFFFF"/>
                    </a:gs>
                  </a:gsLst>
                  <a:lin ang="5400000" scaled="0"/>
                </a:gradFill>
              </a:rPr>
              <a:t>Detect degradation in code and swap to cache</a:t>
            </a:r>
            <a:endParaRPr lang="en-US" sz="38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21394087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 calcmode="lin" valueType="num">
                                      <p:cBhvr additive="base">
                                        <p:cTn id="7"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
                                            <p:txEl>
                                              <p:pRg st="1" end="1"/>
                                            </p:txEl>
                                          </p:spTgt>
                                        </p:tgtEl>
                                        <p:attrNameLst>
                                          <p:attrName>style.visibility</p:attrName>
                                        </p:attrNameLst>
                                      </p:cBhvr>
                                      <p:to>
                                        <p:strVal val="visible"/>
                                      </p:to>
                                    </p:set>
                                    <p:anim calcmode="lin" valueType="num">
                                      <p:cBhvr additive="base">
                                        <p:cTn id="13" dur="500" fill="hold"/>
                                        <p:tgtEl>
                                          <p:spTgt spid="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a:t>
            </a:r>
            <a:endParaRPr lang="en-US" dirty="0"/>
          </a:p>
        </p:txBody>
      </p:sp>
      <p:sp>
        <p:nvSpPr>
          <p:cNvPr id="4" name="Content Placeholder 2"/>
          <p:cNvSpPr txBox="1">
            <a:spLocks/>
          </p:cNvSpPr>
          <p:nvPr/>
        </p:nvSpPr>
        <p:spPr>
          <a:xfrm>
            <a:off x="354095" y="1624290"/>
            <a:ext cx="11723969" cy="4124206"/>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4000" kern="1200" spc="0" baseline="0">
                <a:solidFill>
                  <a:schemeClr val="bg2"/>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solidFill>
                  <a:schemeClr val="bg2"/>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solidFill>
                  <a:schemeClr val="bg2"/>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solidFill>
                  <a:schemeClr val="bg2"/>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solidFill>
                  <a:schemeClr val="bg2"/>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smtClean="0">
                <a:solidFill>
                  <a:srgbClr val="FFFFFF"/>
                </a:solidFill>
              </a:rPr>
              <a:t>Invest in operational intelligence early</a:t>
            </a:r>
          </a:p>
          <a:p>
            <a:pPr>
              <a:buClr>
                <a:srgbClr val="FFFFFF"/>
              </a:buClr>
            </a:pPr>
            <a:endParaRPr lang="en-US" dirty="0" smtClean="0">
              <a:solidFill>
                <a:srgbClr val="FFFFFF"/>
              </a:solidFill>
            </a:endParaRPr>
          </a:p>
          <a:p>
            <a:pPr>
              <a:buClr>
                <a:srgbClr val="FFFFFF"/>
              </a:buClr>
            </a:pPr>
            <a:r>
              <a:rPr lang="en-US" dirty="0" smtClean="0">
                <a:solidFill>
                  <a:srgbClr val="FFFFFF"/>
                </a:solidFill>
              </a:rPr>
              <a:t>Treat it as a corollary to unit testing</a:t>
            </a:r>
          </a:p>
          <a:p>
            <a:pPr>
              <a:buClr>
                <a:srgbClr val="FFFFFF"/>
              </a:buClr>
            </a:pPr>
            <a:endParaRPr lang="en-US" dirty="0" smtClean="0">
              <a:solidFill>
                <a:srgbClr val="FFFFFF"/>
              </a:solidFill>
            </a:endParaRPr>
          </a:p>
          <a:p>
            <a:pPr>
              <a:buClr>
                <a:srgbClr val="FFFFFF"/>
              </a:buClr>
            </a:pPr>
            <a:r>
              <a:rPr lang="en-US" smtClean="0">
                <a:solidFill>
                  <a:srgbClr val="FFFFFF"/>
                </a:solidFill>
              </a:rPr>
              <a:t>Use throughout </a:t>
            </a:r>
            <a:r>
              <a:rPr lang="en-US" dirty="0" smtClean="0">
                <a:solidFill>
                  <a:srgbClr val="FFFFFF"/>
                </a:solidFill>
              </a:rPr>
              <a:t>your application lifecycle</a:t>
            </a:r>
          </a:p>
          <a:p>
            <a:pPr>
              <a:buClr>
                <a:srgbClr val="FFFFFF"/>
              </a:buClr>
            </a:pPr>
            <a:endParaRPr lang="en-US" dirty="0">
              <a:solidFill>
                <a:srgbClr val="FFFFFF"/>
              </a:solidFill>
            </a:endParaRPr>
          </a:p>
        </p:txBody>
      </p:sp>
    </p:spTree>
    <p:extLst>
      <p:ext uri="{BB962C8B-B14F-4D97-AF65-F5344CB8AC3E}">
        <p14:creationId xmlns:p14="http://schemas.microsoft.com/office/powerpoint/2010/main" val="1658854149"/>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3200" dirty="0" smtClean="0"/>
              <a:t>Settings configure-able through </a:t>
            </a:r>
            <a:r>
              <a:rPr lang="en-US" sz="3200" dirty="0" err="1" smtClean="0">
                <a:hlinkClick r:id="rId2"/>
              </a:rPr>
              <a:t>ApplicationInsights.config</a:t>
            </a:r>
            <a:endParaRPr lang="en-US" sz="3200" dirty="0" smtClean="0"/>
          </a:p>
          <a:p>
            <a:pPr lvl="1"/>
            <a:r>
              <a:rPr lang="en-US" sz="1800" dirty="0" err="1" smtClean="0"/>
              <a:t>PerformanceThreshold</a:t>
            </a:r>
            <a:r>
              <a:rPr lang="en-US" sz="1800" dirty="0" smtClean="0"/>
              <a:t> – default 5 seconds</a:t>
            </a:r>
          </a:p>
          <a:p>
            <a:pPr lvl="1"/>
            <a:r>
              <a:rPr lang="en-US" sz="1800" dirty="0" err="1" smtClean="0"/>
              <a:t>SensitivityThreshold</a:t>
            </a:r>
            <a:r>
              <a:rPr lang="en-US" sz="1800" dirty="0" smtClean="0"/>
              <a:t> – default 100 </a:t>
            </a:r>
            <a:r>
              <a:rPr lang="en-US" sz="1800" dirty="0" err="1" smtClean="0"/>
              <a:t>ms</a:t>
            </a:r>
            <a:endParaRPr lang="en-US" sz="1800" dirty="0" smtClean="0"/>
          </a:p>
          <a:p>
            <a:pPr lvl="1"/>
            <a:r>
              <a:rPr lang="en-US" sz="1800" dirty="0" smtClean="0"/>
              <a:t>Namespaces – default All</a:t>
            </a:r>
          </a:p>
          <a:p>
            <a:pPr lvl="1"/>
            <a:r>
              <a:rPr lang="en-US" sz="1800" dirty="0" err="1" smtClean="0"/>
              <a:t>EnableAllExceptions</a:t>
            </a:r>
            <a:r>
              <a:rPr lang="en-US" sz="1800" dirty="0" smtClean="0"/>
              <a:t> – default all</a:t>
            </a:r>
          </a:p>
          <a:p>
            <a:pPr lvl="1"/>
            <a:r>
              <a:rPr lang="en-US" sz="1800" dirty="0" err="1" smtClean="0"/>
              <a:t>MemoryEventSettings</a:t>
            </a:r>
            <a:r>
              <a:rPr lang="en-US" sz="1800" dirty="0" smtClean="0"/>
              <a:t> – default true</a:t>
            </a:r>
          </a:p>
          <a:p>
            <a:pPr lvl="2"/>
            <a:r>
              <a:rPr lang="en-US" sz="1800" dirty="0" smtClean="0"/>
              <a:t>Virtual or private </a:t>
            </a:r>
            <a:r>
              <a:rPr lang="en-US" sz="1800" dirty="0"/>
              <a:t>memory used by a worker </a:t>
            </a:r>
            <a:r>
              <a:rPr lang="en-US" sz="1800" dirty="0" smtClean="0"/>
              <a:t>process</a:t>
            </a:r>
          </a:p>
          <a:p>
            <a:r>
              <a:rPr lang="en-US" sz="3200" dirty="0" smtClean="0">
                <a:hlinkClick r:id="rId3"/>
              </a:rPr>
              <a:t>Log settings</a:t>
            </a:r>
            <a:endParaRPr lang="en-US" sz="3200" dirty="0" smtClean="0"/>
          </a:p>
          <a:p>
            <a:pPr lvl="1"/>
            <a:r>
              <a:rPr lang="en-US" sz="1800" dirty="0"/>
              <a:t>Log4Net, </a:t>
            </a:r>
            <a:r>
              <a:rPr lang="en-US" sz="1800" dirty="0" err="1"/>
              <a:t>NLog</a:t>
            </a:r>
            <a:r>
              <a:rPr lang="en-US" sz="1800" dirty="0"/>
              <a:t>, Trace </a:t>
            </a:r>
            <a:r>
              <a:rPr lang="en-US" sz="1800" dirty="0" smtClean="0"/>
              <a:t>Listener</a:t>
            </a:r>
          </a:p>
          <a:p>
            <a:r>
              <a:rPr lang="en-US" sz="3200" dirty="0" err="1" smtClean="0">
                <a:hlinkClick r:id="rId4"/>
              </a:rPr>
              <a:t>BuildInfo</a:t>
            </a:r>
            <a:r>
              <a:rPr lang="en-US" sz="3200" dirty="0" smtClean="0">
                <a:hlinkClick r:id="rId4"/>
              </a:rPr>
              <a:t> integration</a:t>
            </a:r>
            <a:endParaRPr lang="en-US" sz="3200" dirty="0" smtClean="0"/>
          </a:p>
          <a:p>
            <a:pPr lvl="1"/>
            <a:r>
              <a:rPr lang="en-US" sz="1800" dirty="0" smtClean="0"/>
              <a:t>For VS project information and deployment markers</a:t>
            </a:r>
          </a:p>
          <a:p>
            <a:pPr lvl="1"/>
            <a:endParaRPr lang="en-US" sz="1800" dirty="0" smtClean="0"/>
          </a:p>
          <a:p>
            <a:pPr lvl="2"/>
            <a:endParaRPr lang="en-US" sz="1800" dirty="0" smtClean="0"/>
          </a:p>
          <a:p>
            <a:pPr marL="342900" lvl="1" indent="0">
              <a:buNone/>
            </a:pPr>
            <a:endParaRPr lang="en-US" sz="1800" dirty="0" smtClean="0"/>
          </a:p>
          <a:p>
            <a:pPr lvl="1"/>
            <a:endParaRPr lang="en-US" sz="1800" dirty="0"/>
          </a:p>
        </p:txBody>
      </p:sp>
      <p:sp>
        <p:nvSpPr>
          <p:cNvPr id="3" name="Title 2"/>
          <p:cNvSpPr>
            <a:spLocks noGrp="1"/>
          </p:cNvSpPr>
          <p:nvPr>
            <p:ph type="title"/>
          </p:nvPr>
        </p:nvSpPr>
        <p:spPr/>
        <p:txBody>
          <a:bodyPr/>
          <a:lstStyle/>
          <a:p>
            <a:r>
              <a:rPr lang="en-US" dirty="0" smtClean="0"/>
              <a:t>Application Insights configuration</a:t>
            </a:r>
            <a:endParaRPr lang="en-US" dirty="0"/>
          </a:p>
        </p:txBody>
      </p:sp>
      <p:sp>
        <p:nvSpPr>
          <p:cNvPr id="5" name="Text Placeholder 4"/>
          <p:cNvSpPr>
            <a:spLocks noGrp="1"/>
          </p:cNvSpPr>
          <p:nvPr>
            <p:ph type="body" sz="quarter" idx="11"/>
          </p:nvPr>
        </p:nvSpPr>
        <p:spPr/>
        <p:txBody>
          <a:bodyPr/>
          <a:lstStyle/>
          <a:p>
            <a:r>
              <a:rPr lang="en-US" dirty="0" err="1" smtClean="0">
                <a:solidFill>
                  <a:schemeClr val="tx1"/>
                </a:solidFill>
              </a:rPr>
              <a:t>ApplicationInsights.config</a:t>
            </a:r>
            <a:endParaRPr lang="en-US" dirty="0" smtClean="0">
              <a:solidFill>
                <a:schemeClr val="tx1"/>
              </a:solidFill>
            </a:endParaRPr>
          </a:p>
          <a:p>
            <a:r>
              <a:rPr lang="en-US" dirty="0" smtClean="0">
                <a:solidFill>
                  <a:schemeClr val="tx1"/>
                </a:solidFill>
              </a:rPr>
              <a:t>APM</a:t>
            </a:r>
          </a:p>
          <a:p>
            <a:r>
              <a:rPr lang="en-US" dirty="0" smtClean="0">
                <a:solidFill>
                  <a:schemeClr val="tx1"/>
                </a:solidFill>
              </a:rPr>
              <a:t>Logs</a:t>
            </a:r>
            <a:endParaRPr lang="en-US" dirty="0">
              <a:solidFill>
                <a:schemeClr val="tx1"/>
              </a:solidFill>
            </a:endParaRPr>
          </a:p>
        </p:txBody>
      </p:sp>
    </p:spTree>
    <p:extLst>
      <p:ext uri="{BB962C8B-B14F-4D97-AF65-F5344CB8AC3E}">
        <p14:creationId xmlns:p14="http://schemas.microsoft.com/office/powerpoint/2010/main" val="6118038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tx1"/>
                </a:solidFill>
              </a:rPr>
              <a:t>Download </a:t>
            </a:r>
            <a:r>
              <a:rPr lang="en-US" dirty="0" err="1" smtClean="0">
                <a:solidFill>
                  <a:schemeClr val="tx1"/>
                </a:solidFill>
              </a:rPr>
              <a:t>StackTraceData</a:t>
            </a:r>
            <a:r>
              <a:rPr lang="en-US" dirty="0" smtClean="0">
                <a:solidFill>
                  <a:schemeClr val="tx1"/>
                </a:solidFill>
              </a:rPr>
              <a:t> excel file from Windows Phone app store</a:t>
            </a:r>
          </a:p>
          <a:p>
            <a:r>
              <a:rPr lang="en-US" dirty="0" smtClean="0">
                <a:solidFill>
                  <a:schemeClr val="tx1"/>
                </a:solidFill>
              </a:rPr>
              <a:t>Run tool</a:t>
            </a:r>
          </a:p>
          <a:p>
            <a:r>
              <a:rPr lang="en-US" dirty="0" smtClean="0">
                <a:solidFill>
                  <a:schemeClr val="tx1"/>
                </a:solidFill>
              </a:rPr>
              <a:t>View and analyze results</a:t>
            </a:r>
          </a:p>
          <a:p>
            <a:r>
              <a:rPr lang="en-US" dirty="0" smtClean="0">
                <a:solidFill>
                  <a:schemeClr val="tx1"/>
                </a:solidFill>
              </a:rPr>
              <a:t>Fix crashes and improve your app</a:t>
            </a:r>
          </a:p>
          <a:p>
            <a:r>
              <a:rPr lang="en-US" dirty="0" smtClean="0">
                <a:solidFill>
                  <a:schemeClr val="tx1"/>
                </a:solidFill>
              </a:rPr>
              <a:t>Tool available now</a:t>
            </a:r>
          </a:p>
          <a:p>
            <a:pPr lvl="1"/>
            <a:r>
              <a:rPr lang="en-US" dirty="0">
                <a:solidFill>
                  <a:schemeClr val="tx1"/>
                </a:solidFill>
                <a:hlinkClick r:id="rId2"/>
              </a:rPr>
              <a:t>https://</a:t>
            </a:r>
            <a:r>
              <a:rPr lang="en-US" dirty="0" smtClean="0">
                <a:solidFill>
                  <a:schemeClr val="tx1"/>
                </a:solidFill>
                <a:hlinkClick r:id="rId2"/>
              </a:rPr>
              <a:t>wpinsights.codeplex.com/releases/view/120079</a:t>
            </a:r>
            <a:endParaRPr lang="en-US" dirty="0" smtClean="0">
              <a:solidFill>
                <a:schemeClr val="tx1"/>
              </a:solidFill>
            </a:endParaRPr>
          </a:p>
          <a:p>
            <a:pPr lvl="1"/>
            <a:r>
              <a:rPr lang="en-US" dirty="0">
                <a:solidFill>
                  <a:schemeClr val="tx1"/>
                </a:solidFill>
              </a:rPr>
              <a:t>Mike </a:t>
            </a:r>
            <a:r>
              <a:rPr lang="en-US" dirty="0" smtClean="0">
                <a:solidFill>
                  <a:schemeClr val="tx1"/>
                </a:solidFill>
              </a:rPr>
              <a:t>Smacinih</a:t>
            </a:r>
            <a:endParaRPr lang="en-US" dirty="0">
              <a:solidFill>
                <a:schemeClr val="tx1"/>
              </a:solidFill>
            </a:endParaRPr>
          </a:p>
        </p:txBody>
      </p:sp>
      <p:sp>
        <p:nvSpPr>
          <p:cNvPr id="3" name="Title 2"/>
          <p:cNvSpPr>
            <a:spLocks noGrp="1"/>
          </p:cNvSpPr>
          <p:nvPr>
            <p:ph type="title"/>
          </p:nvPr>
        </p:nvSpPr>
        <p:spPr/>
        <p:txBody>
          <a:bodyPr/>
          <a:lstStyle/>
          <a:p>
            <a:r>
              <a:rPr lang="en-US" dirty="0" smtClean="0">
                <a:solidFill>
                  <a:schemeClr val="tx1"/>
                </a:solidFill>
              </a:rPr>
              <a:t>Your Windows Phone app crashes</a:t>
            </a:r>
            <a:endParaRPr lang="en-US" dirty="0">
              <a:solidFill>
                <a:schemeClr val="tx1"/>
              </a:solidFill>
            </a:endParaRPr>
          </a:p>
        </p:txBody>
      </p:sp>
      <p:sp>
        <p:nvSpPr>
          <p:cNvPr id="4" name="Text Placeholder 3"/>
          <p:cNvSpPr>
            <a:spLocks noGrp="1"/>
          </p:cNvSpPr>
          <p:nvPr>
            <p:ph type="body" sz="quarter" idx="11"/>
          </p:nvPr>
        </p:nvSpPr>
        <p:spPr/>
        <p:txBody>
          <a:bodyPr/>
          <a:lstStyle/>
          <a:p>
            <a:r>
              <a:rPr lang="en-US" dirty="0" smtClean="0">
                <a:solidFill>
                  <a:schemeClr val="tx1"/>
                </a:solidFill>
              </a:rPr>
              <a:t>Import, analyze and solve windows phone app crashes</a:t>
            </a:r>
            <a:endParaRPr lang="en-US" dirty="0">
              <a:solidFill>
                <a:schemeClr val="tx1"/>
              </a:solidFill>
            </a:endParaRPr>
          </a:p>
        </p:txBody>
      </p:sp>
    </p:spTree>
    <p:extLst>
      <p:ext uri="{BB962C8B-B14F-4D97-AF65-F5344CB8AC3E}">
        <p14:creationId xmlns:p14="http://schemas.microsoft.com/office/powerpoint/2010/main" val="400585619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tx1"/>
                </a:solidFill>
                <a:hlinkClick r:id="rId2"/>
              </a:rPr>
              <a:t>Alert </a:t>
            </a:r>
            <a:r>
              <a:rPr lang="en-US" dirty="0" smtClean="0">
                <a:solidFill>
                  <a:schemeClr val="tx1"/>
                </a:solidFill>
              </a:rPr>
              <a:t>over metrics.  Email for alert activation and resolution</a:t>
            </a:r>
          </a:p>
          <a:p>
            <a:r>
              <a:rPr lang="en-US" dirty="0" smtClean="0">
                <a:solidFill>
                  <a:schemeClr val="tx1"/>
                </a:solidFill>
                <a:hlinkClick r:id="rId3"/>
              </a:rPr>
              <a:t>Dashboards </a:t>
            </a:r>
            <a:r>
              <a:rPr lang="en-US" dirty="0" smtClean="0">
                <a:solidFill>
                  <a:schemeClr val="tx1"/>
                </a:solidFill>
              </a:rPr>
              <a:t>to capture key metrics at a glance</a:t>
            </a:r>
            <a:endParaRPr lang="en-US" dirty="0">
              <a:solidFill>
                <a:schemeClr val="tx1"/>
              </a:solidFill>
            </a:endParaRPr>
          </a:p>
        </p:txBody>
      </p:sp>
      <p:sp>
        <p:nvSpPr>
          <p:cNvPr id="3" name="Title 2"/>
          <p:cNvSpPr>
            <a:spLocks noGrp="1"/>
          </p:cNvSpPr>
          <p:nvPr>
            <p:ph type="title"/>
          </p:nvPr>
        </p:nvSpPr>
        <p:spPr/>
        <p:txBody>
          <a:bodyPr/>
          <a:lstStyle/>
          <a:p>
            <a:r>
              <a:rPr lang="en-US" dirty="0" smtClean="0">
                <a:solidFill>
                  <a:schemeClr val="tx1"/>
                </a:solidFill>
              </a:rPr>
              <a:t>Alerting and Dashboards</a:t>
            </a:r>
            <a:endParaRPr lang="en-US" dirty="0">
              <a:solidFill>
                <a:schemeClr val="tx1"/>
              </a:solidFill>
            </a:endParaRPr>
          </a:p>
        </p:txBody>
      </p:sp>
      <p:sp>
        <p:nvSpPr>
          <p:cNvPr id="4" name="Text Placeholder 3"/>
          <p:cNvSpPr>
            <a:spLocks noGrp="1"/>
          </p:cNvSpPr>
          <p:nvPr>
            <p:ph type="body" sz="quarter" idx="11"/>
          </p:nvPr>
        </p:nvSpPr>
        <p:spPr/>
        <p:txBody>
          <a:bodyPr/>
          <a:lstStyle/>
          <a:p>
            <a:r>
              <a:rPr lang="en-US" dirty="0" smtClean="0">
                <a:solidFill>
                  <a:schemeClr val="tx1"/>
                </a:solidFill>
              </a:rPr>
              <a:t>Alert over </a:t>
            </a:r>
            <a:r>
              <a:rPr lang="en-US" dirty="0" err="1" smtClean="0">
                <a:solidFill>
                  <a:schemeClr val="tx1"/>
                </a:solidFill>
              </a:rPr>
              <a:t>perf</a:t>
            </a:r>
            <a:r>
              <a:rPr lang="en-US" dirty="0" smtClean="0">
                <a:solidFill>
                  <a:schemeClr val="tx1"/>
                </a:solidFill>
              </a:rPr>
              <a:t> metrics, dashboards for surfacing key metrics at a glance</a:t>
            </a:r>
            <a:endParaRPr lang="en-US" dirty="0">
              <a:solidFill>
                <a:schemeClr val="tx1"/>
              </a:solidFill>
            </a:endParaRPr>
          </a:p>
        </p:txBody>
      </p:sp>
    </p:spTree>
    <p:extLst>
      <p:ext uri="{BB962C8B-B14F-4D97-AF65-F5344CB8AC3E}">
        <p14:creationId xmlns:p14="http://schemas.microsoft.com/office/powerpoint/2010/main" val="416626848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7833" y="4354546"/>
            <a:ext cx="5231188" cy="15640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3794"/>
              </a:lnSpc>
            </a:pPr>
            <a:r>
              <a:rPr lang="en-US" sz="2937" dirty="0">
                <a:solidFill>
                  <a:srgbClr val="000000"/>
                </a:solidFill>
                <a:latin typeface="Segoe Light" pitchFamily="34" charset="0"/>
                <a:ea typeface="Segoe UI" pitchFamily="34" charset="0"/>
                <a:cs typeface="Segoe UI" pitchFamily="34" charset="0"/>
              </a:rPr>
              <a:t>Usability</a:t>
            </a:r>
            <a:r>
              <a:rPr lang="en-US" sz="2937" dirty="0">
                <a:solidFill>
                  <a:srgbClr val="000000"/>
                </a:solidFill>
                <a:latin typeface="Segoe" pitchFamily="34" charset="0"/>
                <a:ea typeface="Segoe UI" pitchFamily="34" charset="0"/>
                <a:cs typeface="Segoe UI" pitchFamily="34" charset="0"/>
              </a:rPr>
              <a:t> feedback</a:t>
            </a:r>
          </a:p>
          <a:p>
            <a:pPr>
              <a:lnSpc>
                <a:spcPts val="3794"/>
              </a:lnSpc>
            </a:pPr>
            <a:r>
              <a:rPr lang="en-US" sz="2937" dirty="0">
                <a:solidFill>
                  <a:srgbClr val="000000"/>
                </a:solidFill>
                <a:latin typeface="Segoe Light" pitchFamily="34" charset="0"/>
                <a:ea typeface="Segoe UI" pitchFamily="34" charset="0"/>
                <a:cs typeface="Segoe UI" pitchFamily="34" charset="0"/>
              </a:rPr>
              <a:t>     Quick</a:t>
            </a:r>
            <a:r>
              <a:rPr lang="en-US" sz="2937" dirty="0">
                <a:solidFill>
                  <a:srgbClr val="000000"/>
                </a:solidFill>
                <a:latin typeface="Segoe" pitchFamily="34" charset="0"/>
                <a:ea typeface="Segoe UI" pitchFamily="34" charset="0"/>
                <a:cs typeface="Segoe UI" pitchFamily="34" charset="0"/>
              </a:rPr>
              <a:t> </a:t>
            </a:r>
            <a:r>
              <a:rPr lang="en-US" sz="2937" dirty="0">
                <a:solidFill>
                  <a:srgbClr val="000000"/>
                </a:solidFill>
                <a:latin typeface="Segoe Light" pitchFamily="34" charset="0"/>
                <a:ea typeface="Segoe UI" pitchFamily="34" charset="0"/>
                <a:cs typeface="Segoe UI" pitchFamily="34" charset="0"/>
              </a:rPr>
              <a:t>pulse</a:t>
            </a:r>
            <a:r>
              <a:rPr lang="en-US" sz="2937" dirty="0">
                <a:solidFill>
                  <a:srgbClr val="000000"/>
                </a:solidFill>
                <a:latin typeface="Segoe" pitchFamily="34" charset="0"/>
                <a:ea typeface="Segoe UI" pitchFamily="34" charset="0"/>
                <a:cs typeface="Segoe UI" pitchFamily="34" charset="0"/>
              </a:rPr>
              <a:t> studies</a:t>
            </a:r>
          </a:p>
          <a:p>
            <a:pPr>
              <a:lnSpc>
                <a:spcPts val="3794"/>
              </a:lnSpc>
            </a:pPr>
            <a:r>
              <a:rPr lang="en-US" sz="2937" dirty="0">
                <a:solidFill>
                  <a:srgbClr val="000000"/>
                </a:solidFill>
                <a:latin typeface="Segoe Light" pitchFamily="34" charset="0"/>
                <a:ea typeface="Segoe UI" pitchFamily="34" charset="0"/>
                <a:cs typeface="Segoe UI" pitchFamily="34" charset="0"/>
              </a:rPr>
              <a:t>           Low-fidelity</a:t>
            </a:r>
            <a:r>
              <a:rPr lang="en-US" sz="2937" dirty="0">
                <a:solidFill>
                  <a:srgbClr val="000000"/>
                </a:solidFill>
                <a:latin typeface="Segoe" pitchFamily="34" charset="0"/>
                <a:ea typeface="Segoe UI" pitchFamily="34" charset="0"/>
                <a:cs typeface="Segoe UI" pitchFamily="34" charset="0"/>
              </a:rPr>
              <a:t> prototypes</a:t>
            </a:r>
          </a:p>
        </p:txBody>
      </p:sp>
      <p:sp>
        <p:nvSpPr>
          <p:cNvPr id="12" name="Rectangle 11"/>
          <p:cNvSpPr/>
          <p:nvPr/>
        </p:nvSpPr>
        <p:spPr>
          <a:xfrm>
            <a:off x="6311498" y="4354546"/>
            <a:ext cx="5192448" cy="1564054"/>
          </a:xfrm>
          <a:prstGeom prst="rect">
            <a:avLst/>
          </a:prstGeom>
          <a:solidFill>
            <a:srgbClr val="FF8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3794"/>
              </a:lnSpc>
            </a:pPr>
            <a:endParaRPr lang="en-US" sz="2937" dirty="0">
              <a:solidFill>
                <a:srgbClr val="000000"/>
              </a:solidFill>
              <a:latin typeface="Segoe" pitchFamily="34" charset="0"/>
              <a:ea typeface="Segoe UI" pitchFamily="34" charset="0"/>
              <a:cs typeface="Segoe UI" pitchFamily="34" charset="0"/>
            </a:endParaRPr>
          </a:p>
        </p:txBody>
      </p:sp>
      <p:sp>
        <p:nvSpPr>
          <p:cNvPr id="10" name="Freeform 9"/>
          <p:cNvSpPr>
            <a:spLocks noEditPoints="1"/>
          </p:cNvSpPr>
          <p:nvPr/>
        </p:nvSpPr>
        <p:spPr bwMode="black">
          <a:xfrm>
            <a:off x="9816876" y="3820244"/>
            <a:ext cx="1996982" cy="2005097"/>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accent6">
              <a:lumMod val="60000"/>
              <a:lumOff val="40000"/>
              <a:alpha val="50000"/>
            </a:schemeClr>
          </a:solidFill>
          <a:ln>
            <a:noFill/>
          </a:ln>
          <a:extLst/>
        </p:spPr>
        <p:txBody>
          <a:bodyPr vert="horz" wrap="square" lIns="111912" tIns="55956" rIns="111912" bIns="55956" numCol="1" anchor="t" anchorCtr="0" compatLnSpc="1">
            <a:prstTxWarp prst="textNoShape">
              <a:avLst/>
            </a:prstTxWarp>
          </a:bodyPr>
          <a:lstStyle/>
          <a:p>
            <a:endParaRPr lang="en-US" sz="2203">
              <a:solidFill>
                <a:srgbClr val="FFFFFF"/>
              </a:solidFill>
            </a:endParaRPr>
          </a:p>
        </p:txBody>
      </p:sp>
      <p:sp>
        <p:nvSpPr>
          <p:cNvPr id="5" name="Rectangle 4"/>
          <p:cNvSpPr/>
          <p:nvPr/>
        </p:nvSpPr>
        <p:spPr>
          <a:xfrm>
            <a:off x="6311497" y="4354546"/>
            <a:ext cx="5192448" cy="1564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794"/>
              </a:lnSpc>
            </a:pPr>
            <a:r>
              <a:rPr lang="en-US" sz="2937" dirty="0" smtClean="0">
                <a:solidFill>
                  <a:srgbClr val="000000"/>
                </a:solidFill>
                <a:latin typeface="Segoe" pitchFamily="34" charset="0"/>
                <a:ea typeface="Segoe UI" pitchFamily="34" charset="0"/>
                <a:cs typeface="Segoe UI" pitchFamily="34" charset="0"/>
              </a:rPr>
              <a:t>http</a:t>
            </a:r>
            <a:r>
              <a:rPr lang="en-US" sz="2937" dirty="0">
                <a:solidFill>
                  <a:srgbClr val="000000"/>
                </a:solidFill>
                <a:latin typeface="Segoe" pitchFamily="34" charset="0"/>
                <a:ea typeface="Segoe UI" pitchFamily="34" charset="0"/>
                <a:cs typeface="Segoe UI" pitchFamily="34" charset="0"/>
              </a:rPr>
              <a:t>://aka.ms/VSUxResearch </a:t>
            </a:r>
          </a:p>
        </p:txBody>
      </p:sp>
      <p:sp>
        <p:nvSpPr>
          <p:cNvPr id="8" name="Rectangle 7"/>
          <p:cNvSpPr/>
          <p:nvPr/>
        </p:nvSpPr>
        <p:spPr>
          <a:xfrm>
            <a:off x="622617" y="3773615"/>
            <a:ext cx="11191240" cy="5809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3">
              <a:solidFill>
                <a:srgbClr val="FFFFFF"/>
              </a:solidFill>
            </a:endParaRPr>
          </a:p>
        </p:txBody>
      </p:sp>
      <p:sp>
        <p:nvSpPr>
          <p:cNvPr id="13" name="Rectangle 12"/>
          <p:cNvSpPr/>
          <p:nvPr/>
        </p:nvSpPr>
        <p:spPr>
          <a:xfrm>
            <a:off x="11503945" y="882544"/>
            <a:ext cx="309913" cy="5129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3">
              <a:solidFill>
                <a:srgbClr val="FFFFFF"/>
              </a:solidFill>
            </a:endParaRPr>
          </a:p>
        </p:txBody>
      </p:sp>
      <p:sp>
        <p:nvSpPr>
          <p:cNvPr id="4" name="Rectangle 3"/>
          <p:cNvSpPr/>
          <p:nvPr/>
        </p:nvSpPr>
        <p:spPr>
          <a:xfrm>
            <a:off x="837833" y="882544"/>
            <a:ext cx="7945780" cy="326411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7833"/>
              </a:lnSpc>
            </a:pPr>
            <a:r>
              <a:rPr lang="en-US" sz="4406" dirty="0">
                <a:solidFill>
                  <a:srgbClr val="FFFFFF"/>
                </a:solidFill>
                <a:latin typeface="Segoe Light" pitchFamily="34" charset="0"/>
                <a:ea typeface="Segoe UI" pitchFamily="34" charset="0"/>
                <a:cs typeface="Segoe UI" pitchFamily="34" charset="0"/>
              </a:rPr>
              <a:t>Participate in</a:t>
            </a:r>
          </a:p>
          <a:p>
            <a:pPr>
              <a:lnSpc>
                <a:spcPts val="7833"/>
              </a:lnSpc>
            </a:pPr>
            <a:r>
              <a:rPr lang="en-US" sz="8078" dirty="0">
                <a:solidFill>
                  <a:srgbClr val="FFFFFF"/>
                </a:solidFill>
                <a:latin typeface="Segoe Light" pitchFamily="34" charset="0"/>
                <a:ea typeface="Segoe UI" pitchFamily="34" charset="0"/>
                <a:cs typeface="Segoe UI" pitchFamily="34" charset="0"/>
              </a:rPr>
              <a:t>Visual Studio </a:t>
            </a:r>
            <a:r>
              <a:rPr lang="en-US" sz="8078" dirty="0">
                <a:solidFill>
                  <a:srgbClr val="FFFFFF"/>
                </a:solidFill>
                <a:latin typeface="Segoe" pitchFamily="34" charset="0"/>
                <a:ea typeface="Segoe UI" pitchFamily="34" charset="0"/>
                <a:cs typeface="Segoe UI" pitchFamily="34" charset="0"/>
              </a:rPr>
              <a:t>design research</a:t>
            </a:r>
          </a:p>
        </p:txBody>
      </p:sp>
      <p:sp>
        <p:nvSpPr>
          <p:cNvPr id="7" name="Rectangle 6"/>
          <p:cNvSpPr/>
          <p:nvPr/>
        </p:nvSpPr>
        <p:spPr>
          <a:xfrm>
            <a:off x="9041872" y="882544"/>
            <a:ext cx="2462073" cy="326411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937" dirty="0">
              <a:solidFill>
                <a:srgbClr val="000000"/>
              </a:solidFill>
              <a:latin typeface="Segoe" pitchFamily="34" charset="0"/>
              <a:ea typeface="Segoe UI" pitchFamily="34" charset="0"/>
              <a:cs typeface="Segoe UI"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5827" y="1245884"/>
            <a:ext cx="2040540" cy="1372795"/>
          </a:xfrm>
          <a:prstGeom prst="rect">
            <a:avLst/>
          </a:prstGeom>
        </p:spPr>
      </p:pic>
    </p:spTree>
    <p:extLst>
      <p:ext uri="{BB962C8B-B14F-4D97-AF65-F5344CB8AC3E}">
        <p14:creationId xmlns:p14="http://schemas.microsoft.com/office/powerpoint/2010/main" val="168258705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4936736"/>
          </a:xfrm>
        </p:spPr>
        <p:txBody>
          <a:bodyPr/>
          <a:lstStyle/>
          <a:p>
            <a:pPr lvl="0">
              <a:spcBef>
                <a:spcPts val="2400"/>
              </a:spcBef>
            </a:pPr>
            <a:r>
              <a:rPr lang="en-US" sz="2400" dirty="0"/>
              <a:t>DEV-B309 Make Data-Driven, High-Impact Improvements to an Application with Application </a:t>
            </a:r>
            <a:r>
              <a:rPr lang="en-US" sz="2400" dirty="0" smtClean="0"/>
              <a:t>Insights</a:t>
            </a:r>
          </a:p>
          <a:p>
            <a:pPr>
              <a:spcBef>
                <a:spcPts val="2400"/>
              </a:spcBef>
            </a:pPr>
            <a:r>
              <a:rPr lang="en-US" sz="2400" dirty="0"/>
              <a:t>DEV-B323 Building Multi-Device Apps with the New Visual Studio Tooling for Apache Cordova </a:t>
            </a:r>
            <a:endParaRPr lang="en-US" sz="2400" dirty="0" smtClean="0"/>
          </a:p>
          <a:p>
            <a:pPr>
              <a:spcBef>
                <a:spcPts val="2400"/>
              </a:spcBef>
            </a:pPr>
            <a:r>
              <a:rPr lang="en-US" sz="2400" dirty="0" smtClean="0"/>
              <a:t>DEV-B222 </a:t>
            </a:r>
            <a:r>
              <a:rPr lang="en-US" sz="2400" dirty="0"/>
              <a:t>Rapidly Detect Application Outages with Visual Studio Online Application Insights </a:t>
            </a:r>
            <a:endParaRPr lang="en-US" sz="2400" dirty="0" smtClean="0"/>
          </a:p>
          <a:p>
            <a:pPr lvl="1">
              <a:spcBef>
                <a:spcPts val="2400"/>
              </a:spcBef>
            </a:pPr>
            <a:r>
              <a:rPr lang="en-US" sz="1400" dirty="0"/>
              <a:t>Wednesday, May 14 1:30 PM - 2:45 PM </a:t>
            </a:r>
          </a:p>
          <a:p>
            <a:pPr lvl="0">
              <a:spcBef>
                <a:spcPts val="2400"/>
              </a:spcBef>
            </a:pPr>
            <a:r>
              <a:rPr lang="en-US" sz="2400" dirty="0"/>
              <a:t>DEV-B335 Using the Cloud-Based Load Testing Service and Application Insights to Find Scale and Performance Bottlenecks in Your Applications </a:t>
            </a:r>
            <a:endParaRPr lang="en-US" sz="2400" dirty="0" smtClean="0"/>
          </a:p>
          <a:p>
            <a:pPr lvl="1">
              <a:spcBef>
                <a:spcPts val="2400"/>
              </a:spcBef>
            </a:pPr>
            <a:r>
              <a:rPr lang="en-US" sz="1400" dirty="0"/>
              <a:t>Wednesday, May 14 10:15 AM - 11:30 AM Room: 332A </a:t>
            </a:r>
            <a:endParaRPr lang="en-US" sz="14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a:t>
            </a:r>
            <a:endParaRPr lang="en-US" dirty="0"/>
          </a:p>
        </p:txBody>
      </p:sp>
      <p:sp>
        <p:nvSpPr>
          <p:cNvPr id="13" name="Text Placeholder 7"/>
          <p:cNvSpPr txBox="1">
            <a:spLocks/>
          </p:cNvSpPr>
          <p:nvPr/>
        </p:nvSpPr>
        <p:spPr>
          <a:xfrm>
            <a:off x="267028" y="6002634"/>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00BCF2"/>
              </a:buClr>
            </a:pPr>
            <a:r>
              <a:rPr lang="en-US" sz="3800" dirty="0">
                <a:gradFill>
                  <a:gsLst>
                    <a:gs pos="1250">
                      <a:srgbClr val="FFFFFF"/>
                    </a:gs>
                    <a:gs pos="100000">
                      <a:srgbClr val="FFFFFF"/>
                    </a:gs>
                  </a:gsLst>
                  <a:lin ang="5400000" scaled="0"/>
                </a:gradFill>
              </a:rPr>
              <a:t>Find Me Later At. . </a:t>
            </a:r>
            <a:r>
              <a:rPr lang="en-US" sz="3800" dirty="0" smtClean="0">
                <a:gradFill>
                  <a:gsLst>
                    <a:gs pos="1250">
                      <a:srgbClr val="FFFFFF"/>
                    </a:gs>
                    <a:gs pos="100000">
                      <a:srgbClr val="FFFFFF"/>
                    </a:gs>
                  </a:gsLst>
                  <a:lin ang="5400000" scaled="0"/>
                </a:gradFill>
              </a:rPr>
              <a:t>. Expo hall Application Insights booth </a:t>
            </a:r>
            <a:endParaRPr lang="en-US" sz="38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44865387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2.26509E-6 L 2.26704E-6 2.26509E-6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63" presetClass="path" presetSubtype="0" decel="100000" fill="hold" grpId="1" nodeType="withEffect">
                                  <p:stCondLst>
                                    <p:cond delay="1000"/>
                                  </p:stCondLst>
                                  <p:childTnLst>
                                    <p:animMotion origin="layout" path="M -0.02413 2.25601E-6 L 2.26704E-6 2.25601E-6 " pathEditMode="relative" rAng="0" ptsTypes="AA">
                                      <p:cBhvr>
                                        <p:cTn id="14"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0"/>
      <p:bldP spid="1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Slide</a:t>
            </a:r>
            <a:endParaRPr lang="en-US" dirty="0"/>
          </a:p>
        </p:txBody>
      </p:sp>
      <p:sp>
        <p:nvSpPr>
          <p:cNvPr id="3" name="Text Placeholder 2"/>
          <p:cNvSpPr>
            <a:spLocks noGrp="1"/>
          </p:cNvSpPr>
          <p:nvPr>
            <p:ph type="body" sz="quarter" idx="11"/>
          </p:nvPr>
        </p:nvSpPr>
        <p:spPr>
          <a:xfrm>
            <a:off x="274639" y="1212849"/>
            <a:ext cx="11889564" cy="4610493"/>
          </a:xfrm>
        </p:spPr>
        <p:txBody>
          <a:bodyPr/>
          <a:lstStyle/>
          <a:p>
            <a:r>
              <a:rPr lang="en-US" sz="3600" dirty="0"/>
              <a:t>What is Application Insights</a:t>
            </a:r>
            <a:r>
              <a:rPr lang="en-US" sz="3600" dirty="0" smtClean="0"/>
              <a:t>?</a:t>
            </a:r>
          </a:p>
          <a:p>
            <a:pPr lvl="1"/>
            <a:r>
              <a:rPr lang="en-US" sz="1600" dirty="0" smtClean="0"/>
              <a:t>Services and Devices</a:t>
            </a:r>
            <a:endParaRPr lang="en-US" sz="1600" dirty="0"/>
          </a:p>
          <a:p>
            <a:r>
              <a:rPr lang="en-US" sz="3600" dirty="0"/>
              <a:t>Your Service or Device app has a problem – now what</a:t>
            </a:r>
            <a:r>
              <a:rPr lang="en-US" sz="3600" dirty="0" smtClean="0"/>
              <a:t>?</a:t>
            </a:r>
          </a:p>
          <a:p>
            <a:r>
              <a:rPr lang="en-US" sz="3600" dirty="0" smtClean="0"/>
              <a:t>How Microsoft Studios uses App Insights</a:t>
            </a:r>
          </a:p>
          <a:p>
            <a:r>
              <a:rPr lang="en-US" sz="3600" dirty="0" smtClean="0"/>
              <a:t>Alerting</a:t>
            </a:r>
          </a:p>
          <a:p>
            <a:r>
              <a:rPr lang="en-US" sz="3600" dirty="0" smtClean="0"/>
              <a:t>Dashboards</a:t>
            </a:r>
          </a:p>
          <a:p>
            <a:r>
              <a:rPr lang="en-US" sz="3600" dirty="0" smtClean="0"/>
              <a:t>Resources</a:t>
            </a:r>
          </a:p>
          <a:p>
            <a:r>
              <a:rPr lang="en-US" sz="3600" dirty="0" smtClean="0"/>
              <a:t>Summary</a:t>
            </a:r>
          </a:p>
        </p:txBody>
      </p:sp>
    </p:spTree>
    <p:extLst>
      <p:ext uri="{BB962C8B-B14F-4D97-AF65-F5344CB8AC3E}">
        <p14:creationId xmlns:p14="http://schemas.microsoft.com/office/powerpoint/2010/main" val="12889859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5016758"/>
          </a:xfrm>
        </p:spPr>
        <p:txBody>
          <a:bodyPr/>
          <a:lstStyle/>
          <a:p>
            <a:pPr fontAlgn="ctr"/>
            <a:r>
              <a:rPr lang="en-US" sz="3600" u="sng" dirty="0">
                <a:hlinkClick r:id="rId3"/>
              </a:rPr>
              <a:t>http://aka.ms/AIVSIX</a:t>
            </a:r>
            <a:endParaRPr lang="en-US" sz="3600" dirty="0">
              <a:hlinkClick r:id=""/>
            </a:endParaRPr>
          </a:p>
          <a:p>
            <a:pPr fontAlgn="ctr"/>
            <a:r>
              <a:rPr lang="en-US" sz="3600" dirty="0">
                <a:hlinkClick r:id=""/>
              </a:rPr>
              <a:t>http</a:t>
            </a:r>
            <a:r>
              <a:rPr lang="en-US" sz="3600" dirty="0">
                <a:hlinkClick r:id="rId4"/>
              </a:rPr>
              <a:t>://aka.ms/ApplicationInsightsForum</a:t>
            </a:r>
            <a:endParaRPr lang="en-US" sz="3600" dirty="0"/>
          </a:p>
          <a:p>
            <a:pPr fontAlgn="ctr"/>
            <a:r>
              <a:rPr lang="en-US" sz="3600" dirty="0">
                <a:hlinkClick r:id="rId5"/>
              </a:rPr>
              <a:t>http://aka.ms/AIUserVoice</a:t>
            </a:r>
            <a:endParaRPr lang="en-US" sz="3600" dirty="0"/>
          </a:p>
          <a:p>
            <a:pPr fontAlgn="ctr"/>
            <a:r>
              <a:rPr lang="en-US" sz="3600" dirty="0">
                <a:hlinkClick r:id="rId6"/>
              </a:rPr>
              <a:t>http://aka.ms/AIbug</a:t>
            </a:r>
            <a:endParaRPr lang="en-US" sz="3600" dirty="0"/>
          </a:p>
          <a:p>
            <a:pPr fontAlgn="ctr"/>
            <a:r>
              <a:rPr lang="en-US" sz="3600" dirty="0">
                <a:hlinkClick r:id="rId7"/>
              </a:rPr>
              <a:t>http://aka.ms/ApplicationInsightsBlog</a:t>
            </a:r>
            <a:endParaRPr lang="en-US" sz="3600" dirty="0"/>
          </a:p>
          <a:p>
            <a:pPr fontAlgn="ctr"/>
            <a:r>
              <a:rPr lang="en-US" sz="3600" dirty="0">
                <a:hlinkClick r:id="rId8"/>
              </a:rPr>
              <a:t>http://aka.ms/ApplicationInsightsDocs</a:t>
            </a:r>
            <a:endParaRPr lang="en-US" sz="3600" dirty="0"/>
          </a:p>
          <a:p>
            <a:pPr fontAlgn="ctr"/>
            <a:r>
              <a:rPr lang="en-US" sz="3600" u="sng" dirty="0">
                <a:hlinkClick r:id="rId9"/>
              </a:rPr>
              <a:t>http://aka.ms/AppInsightsDemo</a:t>
            </a:r>
            <a:r>
              <a:rPr lang="en-US" sz="3600" u="sng" dirty="0"/>
              <a:t> </a:t>
            </a:r>
          </a:p>
          <a:p>
            <a:pPr fontAlgn="ctr"/>
            <a:r>
              <a:rPr lang="en-US" sz="3600" u="sng" dirty="0">
                <a:hlinkClick r:id="rId10"/>
              </a:rPr>
              <a:t>http://aka.ms/AIBuild</a:t>
            </a:r>
            <a:endParaRPr lang="en-US" sz="3600" dirty="0"/>
          </a:p>
        </p:txBody>
      </p:sp>
      <p:sp>
        <p:nvSpPr>
          <p:cNvPr id="2" name="Title 1"/>
          <p:cNvSpPr>
            <a:spLocks noGrp="1"/>
          </p:cNvSpPr>
          <p:nvPr>
            <p:ph type="title"/>
          </p:nvPr>
        </p:nvSpPr>
        <p:spPr/>
        <p:txBody>
          <a:bodyPr/>
          <a:lstStyle/>
          <a:p>
            <a:r>
              <a:rPr lang="en-US" dirty="0" smtClean="0"/>
              <a:t>Track resources</a:t>
            </a:r>
            <a:endParaRPr lang="en-US" dirty="0"/>
          </a:p>
        </p:txBody>
      </p:sp>
    </p:spTree>
    <p:extLst>
      <p:ext uri="{BB962C8B-B14F-4D97-AF65-F5344CB8AC3E}">
        <p14:creationId xmlns:p14="http://schemas.microsoft.com/office/powerpoint/2010/main" val="404078505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1.81571E-6 L 2.26704E-6 -1.81571E-6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5909310"/>
          </a:xfrm>
        </p:spPr>
        <p:txBody>
          <a:bodyPr/>
          <a:lstStyle/>
          <a:p>
            <a:r>
              <a:rPr lang="en-US" dirty="0" smtClean="0"/>
              <a:t>Application Insights is a key part of the application lifecycle</a:t>
            </a:r>
          </a:p>
          <a:p>
            <a:r>
              <a:rPr lang="en-US" dirty="0" smtClean="0"/>
              <a:t>Questions Application Insights can help with:</a:t>
            </a:r>
          </a:p>
          <a:p>
            <a:pPr lvl="1"/>
            <a:r>
              <a:rPr lang="en-US" dirty="0" smtClean="0"/>
              <a:t>Is my application up?</a:t>
            </a:r>
          </a:p>
          <a:p>
            <a:pPr lvl="1"/>
            <a:r>
              <a:rPr lang="en-US" dirty="0" smtClean="0"/>
              <a:t>Is my application performing?</a:t>
            </a:r>
          </a:p>
          <a:p>
            <a:pPr lvl="1"/>
            <a:r>
              <a:rPr lang="en-US" dirty="0" smtClean="0"/>
              <a:t>Is my application succeeding?</a:t>
            </a:r>
          </a:p>
          <a:p>
            <a:r>
              <a:rPr lang="en-US" dirty="0" smtClean="0"/>
              <a:t>Try Application Insights out on your existing or future applications</a:t>
            </a:r>
          </a:p>
          <a:p>
            <a:pPr lvl="1"/>
            <a:r>
              <a:rPr lang="en-US" dirty="0" smtClean="0"/>
              <a:t>Visual Studio Online</a:t>
            </a:r>
          </a:p>
          <a:p>
            <a:pPr lvl="1"/>
            <a:r>
              <a:rPr lang="en-US" dirty="0" smtClean="0"/>
              <a:t>Limited Preview</a:t>
            </a:r>
          </a:p>
          <a:p>
            <a:endParaRPr lang="en-US" dirty="0"/>
          </a:p>
        </p:txBody>
      </p:sp>
      <p:sp>
        <p:nvSpPr>
          <p:cNvPr id="5" name="Title 4"/>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425208579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274638" y="295274"/>
            <a:ext cx="12160953" cy="917575"/>
          </a:xfrm>
        </p:spPr>
        <p:txBody>
          <a:bodyPr/>
          <a:lstStyle/>
          <a:p>
            <a:r>
              <a:rPr lang="en-US" dirty="0" smtClean="0"/>
              <a:t>Visit the Developer Platform &amp; Tools Booth</a:t>
            </a:r>
            <a:endParaRPr lang="en-US" dirty="0"/>
          </a:p>
        </p:txBody>
      </p:sp>
      <p:pic>
        <p:nvPicPr>
          <p:cNvPr id="27" name="Picture 26"/>
          <p:cNvPicPr>
            <a:picLocks noChangeAspect="1"/>
          </p:cNvPicPr>
          <p:nvPr/>
        </p:nvPicPr>
        <p:blipFill rotWithShape="1">
          <a:blip r:embed="rId3"/>
          <a:srcRect l="45316" t="16470" r="519" b="1572"/>
          <a:stretch/>
        </p:blipFill>
        <p:spPr>
          <a:xfrm>
            <a:off x="3765538" y="1375851"/>
            <a:ext cx="2589551" cy="2738948"/>
          </a:xfrm>
          <a:prstGeom prst="rect">
            <a:avLst/>
          </a:prstGeom>
        </p:spPr>
      </p:pic>
      <p:sp>
        <p:nvSpPr>
          <p:cNvPr id="28" name="TextBox 27"/>
          <p:cNvSpPr txBox="1"/>
          <p:nvPr/>
        </p:nvSpPr>
        <p:spPr>
          <a:xfrm>
            <a:off x="384519" y="1375852"/>
            <a:ext cx="3381019" cy="2738947"/>
          </a:xfrm>
          <a:prstGeom prst="rect">
            <a:avLst/>
          </a:prstGeom>
          <a:solidFill>
            <a:schemeClr val="accent2">
              <a:lumMod val="75000"/>
            </a:schemeClr>
          </a:solidFill>
        </p:spPr>
        <p:txBody>
          <a:bodyPr wrap="square" lIns="91440" tIns="91440" rIns="91440" bIns="91440" rtlCol="0">
            <a:noAutofit/>
          </a:bodyPr>
          <a:lstStyle/>
          <a:p>
            <a:r>
              <a:rPr lang="en-US" dirty="0">
                <a:solidFill>
                  <a:srgbClr val="FFFFFF">
                    <a:lumMod val="85000"/>
                    <a:lumOff val="15000"/>
                  </a:srgbClr>
                </a:solidFill>
                <a:cs typeface="Segoe UI Light" panose="020B0502040204020203" pitchFamily="34" charset="0"/>
              </a:rPr>
              <a:t>Having a </a:t>
            </a:r>
            <a:r>
              <a:rPr lang="en-US" dirty="0" smtClean="0">
                <a:solidFill>
                  <a:srgbClr val="FFFFFF">
                    <a:lumMod val="85000"/>
                    <a:lumOff val="15000"/>
                  </a:srgbClr>
                </a:solidFill>
                <a:cs typeface="Segoe UI Light" panose="020B0502040204020203" pitchFamily="34" charset="0"/>
              </a:rPr>
              <a:t>friend</a:t>
            </a:r>
            <a:br>
              <a:rPr lang="en-US" dirty="0" smtClean="0">
                <a:solidFill>
                  <a:srgbClr val="FFFFFF">
                    <a:lumMod val="85000"/>
                    <a:lumOff val="15000"/>
                  </a:srgbClr>
                </a:solidFill>
                <a:cs typeface="Segoe UI Light" panose="020B0502040204020203" pitchFamily="34" charset="0"/>
              </a:rPr>
            </a:br>
            <a:r>
              <a:rPr lang="en-US" dirty="0" smtClean="0">
                <a:solidFill>
                  <a:srgbClr val="FFFFFF">
                    <a:lumMod val="85000"/>
                    <a:lumOff val="15000"/>
                  </a:srgbClr>
                </a:solidFill>
                <a:cs typeface="Segoe UI Light" panose="020B0502040204020203" pitchFamily="34" charset="0"/>
              </a:rPr>
              <a:t> buy </a:t>
            </a:r>
            <a:r>
              <a:rPr lang="en-US" dirty="0">
                <a:solidFill>
                  <a:srgbClr val="FFFFFF">
                    <a:lumMod val="85000"/>
                    <a:lumOff val="15000"/>
                  </a:srgbClr>
                </a:solidFill>
                <a:cs typeface="Segoe UI Light" panose="020B0502040204020203" pitchFamily="34" charset="0"/>
              </a:rPr>
              <a:t>your coffee?</a:t>
            </a:r>
          </a:p>
          <a:p>
            <a:r>
              <a:rPr lang="en-US" dirty="0">
                <a:solidFill>
                  <a:srgbClr val="FFFFFF">
                    <a:lumMod val="85000"/>
                    <a:lumOff val="15000"/>
                  </a:srgbClr>
                </a:solidFill>
                <a:cs typeface="Segoe UI Light" panose="020B0502040204020203" pitchFamily="34" charset="0"/>
              </a:rPr>
              <a:t>Yea, it’s kind of like that.</a:t>
            </a:r>
          </a:p>
          <a:p>
            <a:endParaRPr lang="en-US" sz="1000" dirty="0">
              <a:solidFill>
                <a:srgbClr val="FFFFFF">
                  <a:lumMod val="85000"/>
                  <a:lumOff val="15000"/>
                </a:srgbClr>
              </a:solidFill>
              <a:cs typeface="Segoe UI" panose="020B0502040204020203" pitchFamily="34" charset="0"/>
            </a:endParaRPr>
          </a:p>
          <a:p>
            <a:endParaRPr lang="en-US" sz="1000" dirty="0">
              <a:solidFill>
                <a:srgbClr val="FFFFFF">
                  <a:lumMod val="85000"/>
                  <a:lumOff val="15000"/>
                </a:srgbClr>
              </a:solidFill>
              <a:cs typeface="Segoe UI" panose="020B0502040204020203" pitchFamily="34" charset="0"/>
            </a:endParaRPr>
          </a:p>
          <a:p>
            <a:endParaRPr lang="en-US" sz="1000" dirty="0">
              <a:solidFill>
                <a:srgbClr val="FFFFFF">
                  <a:lumMod val="85000"/>
                  <a:lumOff val="15000"/>
                </a:srgbClr>
              </a:solidFill>
              <a:cs typeface="Segoe UI" panose="020B0502040204020203" pitchFamily="34" charset="0"/>
            </a:endParaRPr>
          </a:p>
          <a:p>
            <a:r>
              <a:rPr lang="en-US" sz="1000" dirty="0">
                <a:solidFill>
                  <a:srgbClr val="FFFFFF">
                    <a:lumMod val="85000"/>
                    <a:lumOff val="15000"/>
                  </a:srgbClr>
                </a:solidFill>
                <a:cs typeface="Segoe UI" panose="020B0502040204020203" pitchFamily="34" charset="0"/>
              </a:rPr>
              <a:t>MSDN Subscribers get up to $150/</a:t>
            </a:r>
            <a:r>
              <a:rPr lang="en-US" sz="1000" dirty="0" err="1">
                <a:solidFill>
                  <a:srgbClr val="FFFFFF">
                    <a:lumMod val="85000"/>
                    <a:lumOff val="15000"/>
                  </a:srgbClr>
                </a:solidFill>
                <a:cs typeface="Segoe UI" panose="020B0502040204020203" pitchFamily="34" charset="0"/>
              </a:rPr>
              <a:t>mo</a:t>
            </a:r>
            <a:r>
              <a:rPr lang="en-US" sz="1000" dirty="0">
                <a:solidFill>
                  <a:srgbClr val="FFFFFF">
                    <a:lumMod val="85000"/>
                    <a:lumOff val="15000"/>
                  </a:srgbClr>
                </a:solidFill>
                <a:cs typeface="Segoe UI" panose="020B0502040204020203" pitchFamily="34" charset="0"/>
              </a:rPr>
              <a:t> in Azure credits. </a:t>
            </a:r>
          </a:p>
          <a:p>
            <a:endParaRPr lang="en-US" sz="1000" dirty="0">
              <a:solidFill>
                <a:srgbClr val="FFFFFF">
                  <a:lumMod val="85000"/>
                  <a:lumOff val="15000"/>
                </a:srgbClr>
              </a:solidFill>
              <a:cs typeface="Segoe UI" panose="020B0502040204020203" pitchFamily="34" charset="0"/>
            </a:endParaRPr>
          </a:p>
          <a:p>
            <a:r>
              <a:rPr lang="en-US" sz="1050" b="1" dirty="0">
                <a:solidFill>
                  <a:srgbClr val="FFFFFF">
                    <a:lumMod val="85000"/>
                    <a:lumOff val="15000"/>
                  </a:srgbClr>
                </a:solidFill>
                <a:cs typeface="Segoe UI" panose="020B0502040204020203" pitchFamily="34" charset="0"/>
              </a:rPr>
              <a:t>Stop by the Developer Platform and Tools </a:t>
            </a:r>
            <a:r>
              <a:rPr lang="en-US" sz="1050" b="1" dirty="0" smtClean="0">
                <a:solidFill>
                  <a:srgbClr val="FFFFFF">
                    <a:lumMod val="85000"/>
                    <a:lumOff val="15000"/>
                  </a:srgbClr>
                </a:solidFill>
                <a:cs typeface="Segoe UI" panose="020B0502040204020203" pitchFamily="34" charset="0"/>
              </a:rPr>
              <a:t>booth and </a:t>
            </a:r>
            <a:r>
              <a:rPr lang="en-US" sz="1050" b="1" dirty="0">
                <a:solidFill>
                  <a:srgbClr val="FFFFFF">
                    <a:lumMod val="85000"/>
                    <a:lumOff val="15000"/>
                  </a:srgbClr>
                </a:solidFill>
                <a:cs typeface="Segoe UI" panose="020B0502040204020203" pitchFamily="34" charset="0"/>
              </a:rPr>
              <a:t>visit </a:t>
            </a:r>
            <a:r>
              <a:rPr lang="en-US" sz="1050" b="1" dirty="0" smtClean="0">
                <a:solidFill>
                  <a:srgbClr val="FFFFFF">
                    <a:lumMod val="85000"/>
                    <a:lumOff val="15000"/>
                  </a:srgbClr>
                </a:solidFill>
                <a:cs typeface="Segoe UI" panose="020B0502040204020203" pitchFamily="34" charset="0"/>
              </a:rPr>
              <a:t>the MSDN </a:t>
            </a:r>
            <a:r>
              <a:rPr lang="en-US" sz="1050" b="1" dirty="0">
                <a:solidFill>
                  <a:srgbClr val="FFFFFF">
                    <a:lumMod val="85000"/>
                    <a:lumOff val="15000"/>
                  </a:srgbClr>
                </a:solidFill>
                <a:cs typeface="Segoe UI" panose="020B0502040204020203" pitchFamily="34" charset="0"/>
              </a:rPr>
              <a:t>Subscriptions station </a:t>
            </a:r>
            <a:r>
              <a:rPr lang="en-US" sz="1050" b="1" dirty="0" smtClean="0">
                <a:solidFill>
                  <a:srgbClr val="FFFFFF">
                    <a:lumMod val="85000"/>
                    <a:lumOff val="15000"/>
                  </a:srgbClr>
                </a:solidFill>
                <a:cs typeface="Segoe UI" panose="020B0502040204020203" pitchFamily="34" charset="0"/>
              </a:rPr>
              <a:t>to activate </a:t>
            </a:r>
            <a:r>
              <a:rPr lang="en-US" sz="1050" b="1" dirty="0">
                <a:solidFill>
                  <a:srgbClr val="FFFFFF">
                    <a:lumMod val="85000"/>
                    <a:lumOff val="15000"/>
                  </a:srgbClr>
                </a:solidFill>
                <a:cs typeface="Segoe UI" panose="020B0502040204020203" pitchFamily="34" charset="0"/>
              </a:rPr>
              <a:t>your benefits and </a:t>
            </a:r>
            <a:r>
              <a:rPr lang="en-US" sz="1050" b="1" dirty="0" smtClean="0">
                <a:solidFill>
                  <a:srgbClr val="FFFFFF">
                    <a:lumMod val="85000"/>
                    <a:lumOff val="15000"/>
                  </a:srgbClr>
                </a:solidFill>
                <a:cs typeface="Segoe UI" panose="020B0502040204020203" pitchFamily="34" charset="0"/>
              </a:rPr>
              <a:t>receive </a:t>
            </a:r>
            <a:r>
              <a:rPr lang="en-US" sz="1050" b="1" dirty="0">
                <a:solidFill>
                  <a:srgbClr val="FFFFFF">
                    <a:lumMod val="85000"/>
                    <a:lumOff val="15000"/>
                  </a:srgbClr>
                </a:solidFill>
                <a:cs typeface="Segoe UI" panose="020B0502040204020203" pitchFamily="34" charset="0"/>
              </a:rPr>
              <a:t>a gift</a:t>
            </a:r>
            <a:r>
              <a:rPr lang="en-US" sz="1050" b="1" dirty="0" smtClean="0">
                <a:solidFill>
                  <a:srgbClr val="FFFFFF">
                    <a:lumMod val="85000"/>
                    <a:lumOff val="15000"/>
                  </a:srgbClr>
                </a:solidFill>
                <a:cs typeface="Segoe UI" panose="020B0502040204020203" pitchFamily="34" charset="0"/>
              </a:rPr>
              <a:t>!</a:t>
            </a:r>
          </a:p>
          <a:p>
            <a:endParaRPr lang="en-US" sz="400" dirty="0" smtClean="0">
              <a:solidFill>
                <a:srgbClr val="FFFFFF"/>
              </a:solidFill>
              <a:cs typeface="Segoe UI" panose="020B0502040204020203" pitchFamily="34" charset="0"/>
            </a:endParaRPr>
          </a:p>
          <a:p>
            <a:r>
              <a:rPr lang="en-US" sz="1000" dirty="0" smtClean="0">
                <a:solidFill>
                  <a:srgbClr val="FFFFFF"/>
                </a:solidFill>
                <a:cs typeface="Segoe UI" panose="020B0502040204020203" pitchFamily="34" charset="0"/>
                <a:hlinkClick r:id="rId4"/>
              </a:rPr>
              <a:t>http</a:t>
            </a:r>
            <a:r>
              <a:rPr lang="en-US" sz="1000" dirty="0">
                <a:solidFill>
                  <a:srgbClr val="FFFFFF"/>
                </a:solidFill>
                <a:cs typeface="Segoe UI" panose="020B0502040204020203" pitchFamily="34" charset="0"/>
                <a:hlinkClick r:id="rId4"/>
              </a:rPr>
              <a:t>://</a:t>
            </a:r>
            <a:r>
              <a:rPr lang="en-US" sz="1000" dirty="0" smtClean="0">
                <a:solidFill>
                  <a:srgbClr val="FFFFFF"/>
                </a:solidFill>
                <a:cs typeface="Segoe UI" panose="020B0502040204020203" pitchFamily="34" charset="0"/>
                <a:hlinkClick r:id="rId4"/>
              </a:rPr>
              <a:t>aka.ms/msdn_teched</a:t>
            </a:r>
            <a:endParaRPr lang="en-US" sz="1000" dirty="0">
              <a:solidFill>
                <a:srgbClr val="FFFFFF"/>
              </a:solidFill>
              <a:cs typeface="Segoe UI" panose="020B0502040204020203" pitchFamily="34" charset="0"/>
            </a:endParaRPr>
          </a:p>
        </p:txBody>
      </p:sp>
      <p:pic>
        <p:nvPicPr>
          <p:cNvPr id="21" name="Picture 20"/>
          <p:cNvPicPr>
            <a:picLocks noChangeAspect="1"/>
          </p:cNvPicPr>
          <p:nvPr/>
        </p:nvPicPr>
        <p:blipFill>
          <a:blip r:embed="rId5">
            <a:duotone>
              <a:schemeClr val="accent2">
                <a:shade val="45000"/>
                <a:satMod val="135000"/>
              </a:schemeClr>
              <a:prstClr val="white"/>
            </a:duotone>
          </a:blip>
          <a:stretch>
            <a:fillRect/>
          </a:stretch>
        </p:blipFill>
        <p:spPr>
          <a:xfrm>
            <a:off x="472785" y="2383081"/>
            <a:ext cx="1354404" cy="234494"/>
          </a:xfrm>
          <a:prstGeom prst="rect">
            <a:avLst/>
          </a:prstGeom>
        </p:spPr>
      </p:pic>
      <p:grpSp>
        <p:nvGrpSpPr>
          <p:cNvPr id="22" name="Group 21"/>
          <p:cNvGrpSpPr/>
          <p:nvPr/>
        </p:nvGrpSpPr>
        <p:grpSpPr>
          <a:xfrm>
            <a:off x="6739935" y="2864893"/>
            <a:ext cx="3200398" cy="3745112"/>
            <a:chOff x="274639" y="2963862"/>
            <a:chExt cx="3200398" cy="3745112"/>
          </a:xfrm>
        </p:grpSpPr>
        <p:sp>
          <p:nvSpPr>
            <p:cNvPr id="23" name="Rectangle 22"/>
            <p:cNvSpPr/>
            <p:nvPr/>
          </p:nvSpPr>
          <p:spPr bwMode="auto">
            <a:xfrm>
              <a:off x="274639" y="2963862"/>
              <a:ext cx="3200398" cy="374511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4" name="Picture 23"/>
            <p:cNvPicPr>
              <a:picLocks noChangeAspect="1"/>
            </p:cNvPicPr>
            <p:nvPr/>
          </p:nvPicPr>
          <p:blipFill>
            <a:blip r:embed="rId6"/>
            <a:stretch>
              <a:fillRect/>
            </a:stretch>
          </p:blipFill>
          <p:spPr>
            <a:xfrm>
              <a:off x="601202" y="4945764"/>
              <a:ext cx="2547271" cy="1522095"/>
            </a:xfrm>
            <a:prstGeom prst="rect">
              <a:avLst/>
            </a:prstGeom>
            <a:ln>
              <a:noFill/>
            </a:ln>
            <a:effectLst/>
          </p:spPr>
        </p:pic>
        <p:pic>
          <p:nvPicPr>
            <p:cNvPr id="25" name="Picture 24"/>
            <p:cNvPicPr>
              <a:picLocks noChangeAspect="1"/>
            </p:cNvPicPr>
            <p:nvPr/>
          </p:nvPicPr>
          <p:blipFill rotWithShape="1">
            <a:blip r:embed="rId7"/>
            <a:srcRect l="19596" r="16755" b="-4"/>
            <a:stretch/>
          </p:blipFill>
          <p:spPr>
            <a:xfrm>
              <a:off x="1369798" y="3266806"/>
              <a:ext cx="1981200" cy="1752469"/>
            </a:xfrm>
            <a:prstGeom prst="rect">
              <a:avLst/>
            </a:prstGeom>
          </p:spPr>
        </p:pic>
        <p:pic>
          <p:nvPicPr>
            <p:cNvPr id="26" name="Picture 25"/>
            <p:cNvPicPr>
              <a:picLocks noChangeAspect="1"/>
            </p:cNvPicPr>
            <p:nvPr/>
          </p:nvPicPr>
          <p:blipFill rotWithShape="1">
            <a:blip r:embed="rId8"/>
            <a:srcRect l="20621" t="14478" r="25726"/>
            <a:stretch/>
          </p:blipFill>
          <p:spPr>
            <a:xfrm>
              <a:off x="510212" y="3170067"/>
              <a:ext cx="1471094" cy="1320136"/>
            </a:xfrm>
            <a:prstGeom prst="rect">
              <a:avLst/>
            </a:prstGeom>
          </p:spPr>
        </p:pic>
      </p:grpSp>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39935" y="1375851"/>
            <a:ext cx="5312019" cy="1383339"/>
          </a:xfrm>
          <a:prstGeom prst="rect">
            <a:avLst/>
          </a:prstGeom>
          <a:gradFill>
            <a:gsLst>
              <a:gs pos="0">
                <a:srgbClr val="442157">
                  <a:alpha val="0"/>
                </a:srgbClr>
              </a:gs>
              <a:gs pos="60000">
                <a:srgbClr val="442157"/>
              </a:gs>
              <a:gs pos="40000">
                <a:srgbClr val="442157"/>
              </a:gs>
              <a:gs pos="100000">
                <a:srgbClr val="442157">
                  <a:alpha val="0"/>
                </a:srgbClr>
              </a:gs>
            </a:gsLst>
            <a:lin ang="5400000" scaled="1"/>
          </a:gradFill>
        </p:spPr>
      </p:pic>
      <p:sp>
        <p:nvSpPr>
          <p:cNvPr id="14" name="Title 2"/>
          <p:cNvSpPr txBox="1">
            <a:spLocks/>
          </p:cNvSpPr>
          <p:nvPr/>
        </p:nvSpPr>
        <p:spPr>
          <a:xfrm>
            <a:off x="6739935" y="1763798"/>
            <a:ext cx="5339058" cy="321962"/>
          </a:xfrm>
          <a:prstGeom prst="rect">
            <a:avLst/>
          </a:prstGeom>
          <a:gradFill>
            <a:gsLst>
              <a:gs pos="0">
                <a:srgbClr val="442157">
                  <a:alpha val="0"/>
                </a:srgbClr>
              </a:gs>
              <a:gs pos="60000">
                <a:srgbClr val="442157"/>
              </a:gs>
              <a:gs pos="40000">
                <a:srgbClr val="442157"/>
              </a:gs>
              <a:gs pos="100000">
                <a:srgbClr val="442157">
                  <a:alpha val="0"/>
                </a:srgbClr>
              </a:gs>
            </a:gsLst>
            <a:lin ang="5400000" scaled="1"/>
          </a:gradFill>
        </p:spPr>
        <p:txBody>
          <a:bodyPr vert="horz" wrap="none" lIns="186521" tIns="149217" rIns="186521" bIns="149217" rtlCol="0" anchor="ctr">
            <a:noAutofit/>
          </a:bodyPr>
          <a:lstStyle>
            <a:defPPr>
              <a:defRPr lang="en-US"/>
            </a:defPPr>
            <a:lvl1pPr defTabSz="914400">
              <a:lnSpc>
                <a:spcPct val="90000"/>
              </a:lnSpc>
              <a:spcBef>
                <a:spcPct val="0"/>
              </a:spcBef>
              <a:buNone/>
              <a:defRPr sz="4080">
                <a:latin typeface="Segoe UI Light" panose="020B0502040204020203" pitchFamily="34" charset="0"/>
                <a:ea typeface="+mj-ea"/>
                <a:cs typeface="Segoe UI Light" panose="020B0502040204020203" pitchFamily="34" charset="0"/>
              </a:defRPr>
            </a:lvl1pPr>
          </a:lstStyle>
          <a:p>
            <a:r>
              <a:rPr lang="en-US" sz="2000" dirty="0">
                <a:solidFill>
                  <a:srgbClr val="FFFFFF"/>
                </a:solidFill>
              </a:rPr>
              <a:t>3 Steps to New </a:t>
            </a:r>
            <a:r>
              <a:rPr lang="en-US" sz="2000" dirty="0" smtClean="0">
                <a:solidFill>
                  <a:srgbClr val="FFFFFF"/>
                </a:solidFill>
              </a:rPr>
              <a:t>Gear! With </a:t>
            </a:r>
            <a:r>
              <a:rPr lang="en-US" sz="2000" dirty="0">
                <a:solidFill>
                  <a:srgbClr val="FFFFFF"/>
                </a:solidFill>
              </a:rPr>
              <a:t>Application Insights</a:t>
            </a:r>
          </a:p>
        </p:txBody>
      </p:sp>
      <p:sp>
        <p:nvSpPr>
          <p:cNvPr id="13" name="Text Placeholder 1"/>
          <p:cNvSpPr txBox="1">
            <a:spLocks/>
          </p:cNvSpPr>
          <p:nvPr/>
        </p:nvSpPr>
        <p:spPr>
          <a:xfrm>
            <a:off x="9940332" y="2864893"/>
            <a:ext cx="2111622" cy="3745112"/>
          </a:xfrm>
          <a:prstGeom prst="rect">
            <a:avLst/>
          </a:prstGeom>
          <a:solidFill>
            <a:schemeClr val="accent4"/>
          </a:solidFill>
        </p:spPr>
        <p:txBody>
          <a:bodyPr vert="horz" wrap="square" lIns="182880" tIns="146304" rIns="182880" bIns="146304" numCol="1" spcCol="182880" rtlCol="0" anchor="ctr">
            <a:noAutofit/>
          </a:bodyPr>
          <a:lstStyle>
            <a:lvl1pPr marL="234769" marR="0" indent="-234769" fontAlgn="auto">
              <a:lnSpc>
                <a:spcPct val="90000"/>
              </a:lnSpc>
              <a:spcBef>
                <a:spcPct val="20000"/>
              </a:spcBef>
              <a:spcAft>
                <a:spcPts val="0"/>
              </a:spcAft>
              <a:buClr>
                <a:schemeClr val="tx1"/>
              </a:buClr>
              <a:buSzPct val="100000"/>
              <a:buFont typeface="Arial" panose="020B0604020202020204" pitchFamily="34" charset="0"/>
              <a:buAutoNum type="arabicPeriod"/>
              <a:tabLst/>
              <a:defRPr lang="en-US" sz="1600" spc="0" baseline="0" dirty="0" smtClean="0">
                <a:gradFill>
                  <a:gsLst>
                    <a:gs pos="1299">
                      <a:schemeClr val="tx1"/>
                    </a:gs>
                    <a:gs pos="100000">
                      <a:schemeClr val="tx1"/>
                    </a:gs>
                  </a:gsLst>
                  <a:lin ang="5400000" scaled="0"/>
                </a:gradFill>
                <a:latin typeface="Segoe UI" panose="020B0502040204020203" pitchFamily="34" charset="0"/>
                <a:cs typeface="Segoe UI" panose="020B0502040204020203" pitchFamily="34" charset="0"/>
              </a:defRPr>
            </a:lvl1pPr>
            <a:lvl2pPr marL="584200" marR="0" indent="-241300" fontAlgn="auto">
              <a:lnSpc>
                <a:spcPct val="90000"/>
              </a:lnSpc>
              <a:spcBef>
                <a:spcPct val="20000"/>
              </a:spcBef>
              <a:spcAft>
                <a:spcPts val="0"/>
              </a:spcAft>
              <a:buClr>
                <a:schemeClr val="tx1"/>
              </a:buClr>
              <a:buSzPct val="100000"/>
              <a:buFontTx/>
              <a:buBlip>
                <a:blip r:embed="rId10"/>
              </a:buBlip>
              <a:tabLst/>
              <a:defRPr sz="2400" spc="0" baseline="0">
                <a:gradFill>
                  <a:gsLst>
                    <a:gs pos="1250">
                      <a:schemeClr val="tx1"/>
                    </a:gs>
                    <a:gs pos="100000">
                      <a:schemeClr val="tx1"/>
                    </a:gs>
                  </a:gsLst>
                  <a:lin ang="5400000" scaled="0"/>
                </a:gradFill>
              </a:defRPr>
            </a:lvl2pPr>
            <a:lvl3pPr marL="800100" marR="0" indent="-228600" fontAlgn="auto">
              <a:lnSpc>
                <a:spcPct val="90000"/>
              </a:lnSpc>
              <a:spcBef>
                <a:spcPct val="20000"/>
              </a:spcBef>
              <a:spcAft>
                <a:spcPts val="0"/>
              </a:spcAft>
              <a:buClr>
                <a:schemeClr val="tx1"/>
              </a:buClr>
              <a:buSzPct val="100000"/>
              <a:buFontTx/>
              <a:buBlip>
                <a:blip r:embed="rId10"/>
              </a:buBlip>
              <a:tabLst/>
              <a:defRPr sz="2400" spc="0" baseline="0">
                <a:gradFill>
                  <a:gsLst>
                    <a:gs pos="1250">
                      <a:schemeClr val="tx1"/>
                    </a:gs>
                    <a:gs pos="100000">
                      <a:schemeClr val="tx1"/>
                    </a:gs>
                  </a:gsLst>
                  <a:lin ang="5400000" scaled="0"/>
                </a:gradFill>
              </a:defRPr>
            </a:lvl3pPr>
            <a:lvl4pPr marL="1028700" marR="0" indent="-228600" fontAlgn="auto">
              <a:lnSpc>
                <a:spcPct val="90000"/>
              </a:lnSpc>
              <a:spcBef>
                <a:spcPct val="20000"/>
              </a:spcBef>
              <a:spcAft>
                <a:spcPts val="0"/>
              </a:spcAft>
              <a:buClr>
                <a:schemeClr val="tx1"/>
              </a:buClr>
              <a:buSzPct val="100000"/>
              <a:buFontTx/>
              <a:buBlip>
                <a:blip r:embed="rId10"/>
              </a:buBlip>
              <a:tabLst/>
              <a:defRPr sz="2000" spc="0" baseline="0">
                <a:gradFill>
                  <a:gsLst>
                    <a:gs pos="1250">
                      <a:schemeClr val="tx1"/>
                    </a:gs>
                    <a:gs pos="100000">
                      <a:schemeClr val="tx1"/>
                    </a:gs>
                  </a:gsLst>
                  <a:lin ang="5400000" scaled="0"/>
                </a:gradFill>
              </a:defRPr>
            </a:lvl4pPr>
            <a:lvl5pPr marL="1257300" marR="0" indent="-228600" fontAlgn="auto">
              <a:lnSpc>
                <a:spcPct val="90000"/>
              </a:lnSpc>
              <a:spcBef>
                <a:spcPct val="20000"/>
              </a:spcBef>
              <a:spcAft>
                <a:spcPts val="0"/>
              </a:spcAft>
              <a:buClr>
                <a:schemeClr val="tx1"/>
              </a:buClr>
              <a:buSzPct val="100000"/>
              <a:buFontTx/>
              <a:buBlip>
                <a:blip r:embed="rId10"/>
              </a:buBlip>
              <a:tabLst/>
              <a:defRPr sz="2000"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pPr>
              <a:buClr>
                <a:srgbClr val="FFFFFF"/>
              </a:buClr>
            </a:pPr>
            <a:r>
              <a:rPr>
                <a:gradFill>
                  <a:gsLst>
                    <a:gs pos="1299">
                      <a:srgbClr val="FFFFFF"/>
                    </a:gs>
                    <a:gs pos="100000">
                      <a:srgbClr val="FFFFFF"/>
                    </a:gs>
                  </a:gsLst>
                  <a:lin ang="5400000" scaled="0"/>
                </a:gradFill>
              </a:rPr>
              <a:t>Create a Visual Studio Online account </a:t>
            </a:r>
            <a:r>
              <a:rPr sz="1100">
                <a:gradFill>
                  <a:gsLst>
                    <a:gs pos="1299">
                      <a:srgbClr val="FFFFFF"/>
                    </a:gs>
                    <a:gs pos="100000">
                      <a:srgbClr val="FFFFFF"/>
                    </a:gs>
                  </a:gsLst>
                  <a:lin ang="5400000" scaled="0"/>
                </a:gradFill>
                <a:hlinkClick r:id="rId11"/>
              </a:rPr>
              <a:t>http://visualstudio.com</a:t>
            </a:r>
            <a:r>
              <a:rPr sz="1100">
                <a:gradFill>
                  <a:gsLst>
                    <a:gs pos="1299">
                      <a:srgbClr val="FFFFFF"/>
                    </a:gs>
                    <a:gs pos="100000">
                      <a:srgbClr val="FFFFFF"/>
                    </a:gs>
                  </a:gsLst>
                  <a:lin ang="5400000" scaled="0"/>
                </a:gradFill>
              </a:rPr>
              <a:t/>
            </a:r>
            <a:br>
              <a:rPr sz="1100">
                <a:gradFill>
                  <a:gsLst>
                    <a:gs pos="1299">
                      <a:srgbClr val="FFFFFF"/>
                    </a:gs>
                    <a:gs pos="100000">
                      <a:srgbClr val="FFFFFF"/>
                    </a:gs>
                  </a:gsLst>
                  <a:lin ang="5400000" scaled="0"/>
                </a:gradFill>
              </a:rPr>
            </a:br>
            <a:r>
              <a:rPr sz="1100">
                <a:gradFill>
                  <a:gsLst>
                    <a:gs pos="1299">
                      <a:srgbClr val="FFFFFF"/>
                    </a:gs>
                    <a:gs pos="100000">
                      <a:srgbClr val="FFFFFF"/>
                    </a:gs>
                  </a:gsLst>
                  <a:lin ang="5400000" scaled="0"/>
                </a:gradFill>
              </a:rPr>
              <a:t> </a:t>
            </a:r>
          </a:p>
          <a:p>
            <a:pPr>
              <a:buClr>
                <a:srgbClr val="FFFFFF"/>
              </a:buClr>
            </a:pPr>
            <a:r>
              <a:rPr>
                <a:gradFill>
                  <a:gsLst>
                    <a:gs pos="1299">
                      <a:srgbClr val="FFFFFF"/>
                    </a:gs>
                    <a:gs pos="100000">
                      <a:srgbClr val="FFFFFF"/>
                    </a:gs>
                  </a:gsLst>
                  <a:lin ang="5400000" scaled="0"/>
                </a:gradFill>
              </a:rPr>
              <a:t>Install Application Insights Tools for Visual </a:t>
            </a:r>
            <a:br>
              <a:rPr>
                <a:gradFill>
                  <a:gsLst>
                    <a:gs pos="1299">
                      <a:srgbClr val="FFFFFF"/>
                    </a:gs>
                    <a:gs pos="100000">
                      <a:srgbClr val="FFFFFF"/>
                    </a:gs>
                  </a:gsLst>
                  <a:lin ang="5400000" scaled="0"/>
                </a:gradFill>
              </a:rPr>
            </a:br>
            <a:r>
              <a:rPr>
                <a:gradFill>
                  <a:gsLst>
                    <a:gs pos="1299">
                      <a:srgbClr val="FFFFFF"/>
                    </a:gs>
                    <a:gs pos="100000">
                      <a:srgbClr val="FFFFFF"/>
                    </a:gs>
                  </a:gsLst>
                  <a:lin ang="5400000" scaled="0"/>
                </a:gradFill>
              </a:rPr>
              <a:t>Studio Online </a:t>
            </a:r>
            <a:r>
              <a:rPr sz="1100">
                <a:gradFill>
                  <a:gsLst>
                    <a:gs pos="1299">
                      <a:srgbClr val="FFFFFF"/>
                    </a:gs>
                    <a:gs pos="100000">
                      <a:srgbClr val="FFFFFF"/>
                    </a:gs>
                  </a:gsLst>
                  <a:lin ang="5400000" scaled="0"/>
                </a:gradFill>
                <a:hlinkClick r:id="rId12"/>
              </a:rPr>
              <a:t>http://aka.ms/aivsix</a:t>
            </a:r>
            <a:r>
              <a:rPr sz="1100">
                <a:gradFill>
                  <a:gsLst>
                    <a:gs pos="1299">
                      <a:srgbClr val="FFFFFF"/>
                    </a:gs>
                    <a:gs pos="100000">
                      <a:srgbClr val="FFFFFF"/>
                    </a:gs>
                  </a:gsLst>
                  <a:lin ang="5400000" scaled="0"/>
                </a:gradFill>
              </a:rPr>
              <a:t/>
            </a:r>
            <a:br>
              <a:rPr sz="1100">
                <a:gradFill>
                  <a:gsLst>
                    <a:gs pos="1299">
                      <a:srgbClr val="FFFFFF"/>
                    </a:gs>
                    <a:gs pos="100000">
                      <a:srgbClr val="FFFFFF"/>
                    </a:gs>
                  </a:gsLst>
                  <a:lin ang="5400000" scaled="0"/>
                </a:gradFill>
              </a:rPr>
            </a:br>
            <a:r>
              <a:rPr sz="1100">
                <a:gradFill>
                  <a:gsLst>
                    <a:gs pos="1299">
                      <a:srgbClr val="FFFFFF"/>
                    </a:gs>
                    <a:gs pos="100000">
                      <a:srgbClr val="FFFFFF"/>
                    </a:gs>
                  </a:gsLst>
                  <a:lin ang="5400000" scaled="0"/>
                </a:gradFill>
              </a:rPr>
              <a:t> </a:t>
            </a:r>
          </a:p>
          <a:p>
            <a:pPr>
              <a:buClr>
                <a:srgbClr val="FFFFFF"/>
              </a:buClr>
            </a:pPr>
            <a:r>
              <a:rPr>
                <a:gradFill>
                  <a:gsLst>
                    <a:gs pos="1299">
                      <a:srgbClr val="FFFFFF"/>
                    </a:gs>
                    <a:gs pos="100000">
                      <a:srgbClr val="FFFFFF"/>
                    </a:gs>
                  </a:gsLst>
                  <a:lin ang="5400000" scaled="0"/>
                </a:gradFill>
              </a:rPr>
              <a:t>Come to our booth for a </a:t>
            </a:r>
            <a:br>
              <a:rPr>
                <a:gradFill>
                  <a:gsLst>
                    <a:gs pos="1299">
                      <a:srgbClr val="FFFFFF"/>
                    </a:gs>
                    <a:gs pos="100000">
                      <a:srgbClr val="FFFFFF"/>
                    </a:gs>
                  </a:gsLst>
                  <a:lin ang="5400000" scaled="0"/>
                </a:gradFill>
              </a:rPr>
            </a:br>
            <a:r>
              <a:rPr>
                <a:gradFill>
                  <a:gsLst>
                    <a:gs pos="1299">
                      <a:srgbClr val="FFFFFF"/>
                    </a:gs>
                    <a:gs pos="100000">
                      <a:srgbClr val="FFFFFF"/>
                    </a:gs>
                  </a:gsLst>
                  <a:lin ang="5400000" scaled="0"/>
                </a:gradFill>
              </a:rPr>
              <a:t>t-shirt and a chance to win!</a:t>
            </a:r>
          </a:p>
        </p:txBody>
      </p:sp>
      <p:grpSp>
        <p:nvGrpSpPr>
          <p:cNvPr id="37" name="Group 36"/>
          <p:cNvGrpSpPr/>
          <p:nvPr/>
        </p:nvGrpSpPr>
        <p:grpSpPr>
          <a:xfrm>
            <a:off x="384521" y="4497348"/>
            <a:ext cx="6483405" cy="2112658"/>
            <a:chOff x="384521" y="4497348"/>
            <a:chExt cx="6483405" cy="2112658"/>
          </a:xfrm>
        </p:grpSpPr>
        <p:sp>
          <p:nvSpPr>
            <p:cNvPr id="32" name="Rectangle 31"/>
            <p:cNvSpPr/>
            <p:nvPr/>
          </p:nvSpPr>
          <p:spPr bwMode="auto">
            <a:xfrm>
              <a:off x="384521" y="4497348"/>
              <a:ext cx="5970570" cy="2112658"/>
            </a:xfrm>
            <a:prstGeom prst="rect">
              <a:avLst/>
            </a:prstGeom>
            <a:solidFill>
              <a:srgbClr val="426AB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91440" rIns="93256" bIns="182880" numCol="1" rtlCol="0" anchor="t" anchorCtr="0" compatLnSpc="1">
              <a:prstTxWarp prst="textNoShape">
                <a:avLst/>
              </a:prstTxWarp>
            </a:bodyPr>
            <a:lstStyle/>
            <a:p>
              <a:pPr defTabSz="932290" fontAlgn="base">
                <a:lnSpc>
                  <a:spcPct val="90000"/>
                </a:lnSpc>
                <a:spcBef>
                  <a:spcPct val="0"/>
                </a:spcBef>
                <a:spcAft>
                  <a:spcPct val="0"/>
                </a:spcAft>
              </a:pPr>
              <a:r>
                <a:rPr lang="en-US" sz="2040" spc="-51" dirty="0">
                  <a:gradFill>
                    <a:gsLst>
                      <a:gs pos="0">
                        <a:srgbClr val="FFFFFF"/>
                      </a:gs>
                      <a:gs pos="100000">
                        <a:srgbClr val="FFFFFF"/>
                      </a:gs>
                    </a:gsLst>
                    <a:lin ang="5400000" scaled="0"/>
                  </a:gradFill>
                </a:rPr>
                <a:t>VSIP QR Tag </a:t>
              </a:r>
              <a:r>
                <a:rPr lang="en-US" sz="2040" spc="-51" dirty="0" smtClean="0">
                  <a:gradFill>
                    <a:gsLst>
                      <a:gs pos="0">
                        <a:srgbClr val="FFFFFF"/>
                      </a:gs>
                      <a:gs pos="100000">
                        <a:srgbClr val="FFFFFF"/>
                      </a:gs>
                    </a:gsLst>
                    <a:lin ang="5400000" scaled="0"/>
                  </a:gradFill>
                </a:rPr>
                <a:t>Contests</a:t>
              </a:r>
              <a:endParaRPr lang="en-US" sz="2040" spc="-51" dirty="0">
                <a:gradFill>
                  <a:gsLst>
                    <a:gs pos="0">
                      <a:srgbClr val="FFFFFF"/>
                    </a:gs>
                    <a:gs pos="100000">
                      <a:srgbClr val="FFFFFF"/>
                    </a:gs>
                  </a:gsLst>
                  <a:lin ang="5400000" scaled="0"/>
                </a:gradFill>
              </a:endParaRPr>
            </a:p>
          </p:txBody>
        </p:sp>
        <p:sp>
          <p:nvSpPr>
            <p:cNvPr id="8" name="TextBox 7"/>
            <p:cNvSpPr txBox="1"/>
            <p:nvPr/>
          </p:nvSpPr>
          <p:spPr>
            <a:xfrm>
              <a:off x="3369806" y="4631338"/>
              <a:ext cx="3498120" cy="153888"/>
            </a:xfrm>
            <a:prstGeom prst="rect">
              <a:avLst/>
            </a:prstGeom>
            <a:noFill/>
          </p:spPr>
          <p:txBody>
            <a:bodyPr wrap="square" lIns="0" tIns="0" rIns="0" bIns="0" rtlCol="0">
              <a:spAutoFit/>
            </a:bodyPr>
            <a:lstStyle/>
            <a:p>
              <a:r>
                <a:rPr lang="en-US" sz="1000" b="1" dirty="0">
                  <a:gradFill>
                    <a:gsLst>
                      <a:gs pos="0">
                        <a:srgbClr val="FFFFFF"/>
                      </a:gs>
                      <a:gs pos="100000">
                        <a:srgbClr val="FFFFFF"/>
                      </a:gs>
                    </a:gsLst>
                    <a:lin ang="5400000" scaled="0"/>
                  </a:gradFill>
                  <a:cs typeface="Segoe UI" panose="020B0502040204020203" pitchFamily="34" charset="0"/>
                </a:rPr>
                <a:t>Visit </a:t>
              </a:r>
              <a:r>
                <a:rPr lang="en-US" sz="1000" b="1" dirty="0" smtClean="0">
                  <a:gradFill>
                    <a:gsLst>
                      <a:gs pos="0">
                        <a:srgbClr val="FFFFFF"/>
                      </a:gs>
                      <a:gs pos="100000">
                        <a:srgbClr val="FFFFFF"/>
                      </a:gs>
                    </a:gsLst>
                    <a:lin ang="5400000" scaled="0"/>
                  </a:gradFill>
                  <a:cs typeface="Segoe UI" panose="020B0502040204020203" pitchFamily="34" charset="0"/>
                </a:rPr>
                <a:t>our booth to </a:t>
              </a:r>
              <a:r>
                <a:rPr lang="en-US" sz="1000" b="1" dirty="0">
                  <a:gradFill>
                    <a:gsLst>
                      <a:gs pos="0">
                        <a:srgbClr val="FFFFFF"/>
                      </a:gs>
                      <a:gs pos="100000">
                        <a:srgbClr val="FFFFFF"/>
                      </a:gs>
                    </a:gsLst>
                    <a:lin ang="5400000" scaled="0"/>
                  </a:gradFill>
                  <a:cs typeface="Segoe UI" panose="020B0502040204020203" pitchFamily="34" charset="0"/>
                </a:rPr>
                <a:t>join the hunt for cool prizes!</a:t>
              </a:r>
            </a:p>
          </p:txBody>
        </p:sp>
        <p:grpSp>
          <p:nvGrpSpPr>
            <p:cNvPr id="35" name="Group 34"/>
            <p:cNvGrpSpPr/>
            <p:nvPr/>
          </p:nvGrpSpPr>
          <p:grpSpPr>
            <a:xfrm>
              <a:off x="547073" y="4947631"/>
              <a:ext cx="5645467" cy="1499971"/>
              <a:chOff x="1265624" y="5134921"/>
              <a:chExt cx="4940560" cy="1312681"/>
            </a:xfrm>
          </p:grpSpPr>
          <p:graphicFrame>
            <p:nvGraphicFramePr>
              <p:cNvPr id="9" name="Object 8"/>
              <p:cNvGraphicFramePr>
                <a:graphicFrameLocks noChangeAspect="1"/>
              </p:cNvGraphicFramePr>
              <p:nvPr>
                <p:extLst/>
              </p:nvPr>
            </p:nvGraphicFramePr>
            <p:xfrm>
              <a:off x="1265624" y="5134921"/>
              <a:ext cx="1312681" cy="1312681"/>
            </p:xfrm>
            <a:graphic>
              <a:graphicData uri="http://schemas.openxmlformats.org/presentationml/2006/ole">
                <mc:AlternateContent xmlns:mc="http://schemas.openxmlformats.org/markup-compatibility/2006">
                  <mc:Choice xmlns:v="urn:schemas-microsoft-com:vml" Requires="v">
                    <p:oleObj spid="_x0000_s2051" name="Acrobat Document" r:id="rId13" imgW="3438503" imgH="3438341" progId="Acrobat.Document.11">
                      <p:embed/>
                    </p:oleObj>
                  </mc:Choice>
                  <mc:Fallback>
                    <p:oleObj name="Acrobat Document" r:id="rId13" imgW="3438503" imgH="3438341" progId="Acrobat.Document.11">
                      <p:embed/>
                      <p:pic>
                        <p:nvPicPr>
                          <p:cNvPr id="0" name=""/>
                          <p:cNvPicPr/>
                          <p:nvPr/>
                        </p:nvPicPr>
                        <p:blipFill>
                          <a:blip r:embed="rId14"/>
                          <a:stretch>
                            <a:fillRect/>
                          </a:stretch>
                        </p:blipFill>
                        <p:spPr>
                          <a:xfrm>
                            <a:off x="1265624" y="5134921"/>
                            <a:ext cx="1312681" cy="1312681"/>
                          </a:xfrm>
                          <a:prstGeom prst="rect">
                            <a:avLst/>
                          </a:prstGeom>
                        </p:spPr>
                      </p:pic>
                    </p:oleObj>
                  </mc:Fallback>
                </mc:AlternateContent>
              </a:graphicData>
            </a:graphic>
          </p:graphicFrame>
          <p:grpSp>
            <p:nvGrpSpPr>
              <p:cNvPr id="34" name="Group 33"/>
              <p:cNvGrpSpPr/>
              <p:nvPr/>
            </p:nvGrpSpPr>
            <p:grpSpPr>
              <a:xfrm>
                <a:off x="2611471" y="5134921"/>
                <a:ext cx="3594713" cy="1312681"/>
                <a:chOff x="2611471" y="4237774"/>
                <a:chExt cx="3594713" cy="1312681"/>
              </a:xfrm>
            </p:grpSpPr>
            <p:pic>
              <p:nvPicPr>
                <p:cNvPr id="6" name="Picture 5"/>
                <p:cNvPicPr>
                  <a:picLocks noChangeAspect="1"/>
                </p:cNvPicPr>
                <p:nvPr/>
              </p:nvPicPr>
              <p:blipFill>
                <a:blip r:embed="rId15"/>
                <a:stretch>
                  <a:fillRect/>
                </a:stretch>
              </p:blipFill>
              <p:spPr>
                <a:xfrm>
                  <a:off x="5114920" y="4237774"/>
                  <a:ext cx="1091264" cy="1312680"/>
                </a:xfrm>
                <a:prstGeom prst="rect">
                  <a:avLst/>
                </a:prstGeom>
              </p:spPr>
            </p:pic>
            <p:pic>
              <p:nvPicPr>
                <p:cNvPr id="18" name="Picture 17"/>
                <p:cNvPicPr>
                  <a:picLocks noChangeAspect="1"/>
                </p:cNvPicPr>
                <p:nvPr/>
              </p:nvPicPr>
              <p:blipFill>
                <a:blip r:embed="rId16"/>
                <a:stretch>
                  <a:fillRect/>
                </a:stretch>
              </p:blipFill>
              <p:spPr>
                <a:xfrm>
                  <a:off x="2611471" y="4237775"/>
                  <a:ext cx="1303811" cy="1312680"/>
                </a:xfrm>
                <a:prstGeom prst="rect">
                  <a:avLst/>
                </a:prstGeom>
              </p:spPr>
            </p:pic>
            <p:pic>
              <p:nvPicPr>
                <p:cNvPr id="19" name="Picture 18"/>
                <p:cNvPicPr>
                  <a:picLocks noChangeAspect="1"/>
                </p:cNvPicPr>
                <p:nvPr/>
              </p:nvPicPr>
              <p:blipFill>
                <a:blip r:embed="rId17"/>
                <a:stretch>
                  <a:fillRect/>
                </a:stretch>
              </p:blipFill>
              <p:spPr>
                <a:xfrm>
                  <a:off x="3948448" y="4237774"/>
                  <a:ext cx="1133307" cy="1312680"/>
                </a:xfrm>
                <a:prstGeom prst="rect">
                  <a:avLst/>
                </a:prstGeom>
              </p:spPr>
            </p:pic>
          </p:grpSp>
        </p:grpSp>
      </p:grpSp>
    </p:spTree>
    <p:extLst>
      <p:ext uri="{BB962C8B-B14F-4D97-AF65-F5344CB8AC3E}">
        <p14:creationId xmlns:p14="http://schemas.microsoft.com/office/powerpoint/2010/main" val="182340489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Arrow Bar"/>
          <p:cNvSpPr/>
          <p:nvPr/>
        </p:nvSpPr>
        <p:spPr bwMode="gray">
          <a:xfrm>
            <a:off x="6375646" y="1162388"/>
            <a:ext cx="5481391" cy="182880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Microsoft Engineering Stories</a:t>
            </a:r>
            <a:endParaRPr lang="en-US" sz="32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5" name="Rectangle 4"/>
          <p:cNvSpPr/>
          <p:nvPr/>
        </p:nvSpPr>
        <p:spPr bwMode="auto">
          <a:xfrm>
            <a:off x="6375646" y="2911089"/>
            <a:ext cx="5481391" cy="103327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defTabSz="914099"/>
            <a:r>
              <a:rPr lang="en-US" dirty="0">
                <a:gradFill>
                  <a:gsLst>
                    <a:gs pos="0">
                      <a:srgbClr val="00B294"/>
                    </a:gs>
                    <a:gs pos="100000">
                      <a:srgbClr val="00B294"/>
                    </a:gs>
                  </a:gsLst>
                  <a:lin ang="16200000" scaled="1"/>
                </a:gradFill>
              </a:rPr>
              <a:t>How </a:t>
            </a:r>
            <a:r>
              <a:rPr lang="en-US" dirty="0">
                <a:gradFill>
                  <a:gsLst>
                    <a:gs pos="0">
                      <a:srgbClr val="00B294"/>
                    </a:gs>
                    <a:gs pos="100000">
                      <a:srgbClr val="00B294"/>
                    </a:gs>
                  </a:gsLst>
                  <a:lin ang="16200000" scaled="1"/>
                </a:gradFill>
                <a:ea typeface="Segoe UI" pitchFamily="34" charset="0"/>
                <a:cs typeface="Segoe UI" pitchFamily="34" charset="0"/>
              </a:rPr>
              <a:t>Microsoft Builds Software</a:t>
            </a:r>
          </a:p>
          <a:p>
            <a:pPr lvl="1" defTabSz="914099"/>
            <a:r>
              <a:rPr lang="en-US" u="sng" dirty="0">
                <a:gradFill>
                  <a:gsLst>
                    <a:gs pos="0">
                      <a:srgbClr val="0072C6"/>
                    </a:gs>
                    <a:gs pos="100000">
                      <a:srgbClr val="0072C6"/>
                    </a:gs>
                  </a:gsLst>
                  <a:lin ang="16200000" scaled="1"/>
                </a:gradFill>
                <a:ea typeface="Segoe UI" pitchFamily="34" charset="0"/>
                <a:cs typeface="Segoe UI" pitchFamily="34" charset="0"/>
              </a:rPr>
              <a:t>http://</a:t>
            </a:r>
            <a:r>
              <a:rPr lang="en-US" u="sng" dirty="0" smtClean="0">
                <a:gradFill>
                  <a:gsLst>
                    <a:gs pos="0">
                      <a:srgbClr val="0072C6"/>
                    </a:gs>
                    <a:gs pos="100000">
                      <a:srgbClr val="0072C6"/>
                    </a:gs>
                  </a:gsLst>
                  <a:lin ang="16200000" scaled="1"/>
                </a:gradFill>
                <a:ea typeface="Segoe UI" pitchFamily="34" charset="0"/>
                <a:cs typeface="Segoe UI" pitchFamily="34" charset="0"/>
              </a:rPr>
              <a:t>aka.ms/EngineeringStories </a:t>
            </a:r>
            <a:endParaRPr lang="en-US" u="sng" dirty="0">
              <a:gradFill>
                <a:gsLst>
                  <a:gs pos="0">
                    <a:srgbClr val="0072C6"/>
                  </a:gs>
                  <a:gs pos="100000">
                    <a:srgbClr val="0072C6"/>
                  </a:gs>
                </a:gsLst>
                <a:lin ang="16200000" scaled="1"/>
              </a:gradFill>
              <a:ea typeface="Segoe UI" pitchFamily="34" charset="0"/>
              <a:cs typeface="Segoe UI" pitchFamily="34" charset="0"/>
            </a:endParaRPr>
          </a:p>
        </p:txBody>
      </p:sp>
      <p:sp>
        <p:nvSpPr>
          <p:cNvPr id="8" name="Freeform 19"/>
          <p:cNvSpPr>
            <a:spLocks noEditPoints="1"/>
          </p:cNvSpPr>
          <p:nvPr/>
        </p:nvSpPr>
        <p:spPr bwMode="black">
          <a:xfrm>
            <a:off x="6489366" y="3044218"/>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TechEd Tile"/>
          <p:cNvSpPr/>
          <p:nvPr/>
        </p:nvSpPr>
        <p:spPr bwMode="gray">
          <a:xfrm>
            <a:off x="695561" y="4024467"/>
            <a:ext cx="5602624" cy="18288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Visual Studio </a:t>
            </a:r>
            <a:br>
              <a:rPr lang="en-US" sz="3200" dirty="0">
                <a:solidFill>
                  <a:srgbClr val="FFFFFF"/>
                </a:solidFill>
              </a:rPr>
            </a:br>
            <a:r>
              <a:rPr lang="en-US" sz="3200" dirty="0">
                <a:solidFill>
                  <a:srgbClr val="FFFFFF"/>
                </a:solidFill>
              </a:rPr>
              <a:t>Industry </a:t>
            </a:r>
            <a:r>
              <a:rPr lang="en-US" sz="3200" dirty="0" smtClean="0">
                <a:solidFill>
                  <a:srgbClr val="FFFFFF"/>
                </a:solidFill>
              </a:rPr>
              <a:t>Partner </a:t>
            </a:r>
            <a:br>
              <a:rPr lang="en-US" sz="3200" dirty="0" smtClean="0">
                <a:solidFill>
                  <a:srgbClr val="FFFFFF"/>
                </a:solidFill>
              </a:rPr>
            </a:br>
            <a:r>
              <a:rPr lang="en-US" sz="3200" dirty="0" smtClean="0">
                <a:solidFill>
                  <a:srgbClr val="FFFFFF"/>
                </a:solidFill>
              </a:rPr>
              <a:t>Program</a:t>
            </a:r>
            <a:endParaRPr lang="en-US" sz="3200" dirty="0">
              <a:solidFill>
                <a:srgbClr val="FFFFFF"/>
              </a:solidFill>
            </a:endParaRPr>
          </a:p>
        </p:txBody>
      </p:sp>
      <p:sp>
        <p:nvSpPr>
          <p:cNvPr id="17" name="Rectangle 16"/>
          <p:cNvSpPr/>
          <p:nvPr/>
        </p:nvSpPr>
        <p:spPr bwMode="auto">
          <a:xfrm>
            <a:off x="695561" y="5798971"/>
            <a:ext cx="5602624" cy="1023760"/>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lvl="1" defTabSz="914099"/>
            <a:r>
              <a:rPr lang="en-US" dirty="0">
                <a:gradFill>
                  <a:gsLst>
                    <a:gs pos="0">
                      <a:srgbClr val="0072C6"/>
                    </a:gs>
                    <a:gs pos="100000">
                      <a:srgbClr val="0072C6"/>
                    </a:gs>
                  </a:gsLst>
                  <a:lin ang="16200000" scaled="1"/>
                </a:gradFill>
                <a:ea typeface="Segoe UI" pitchFamily="34" charset="0"/>
                <a:cs typeface="Segoe UI" pitchFamily="34" charset="0"/>
              </a:rPr>
              <a:t>Meet Our New Visual Studio Online Partners </a:t>
            </a:r>
            <a:r>
              <a:rPr lang="en-US" dirty="0" smtClean="0">
                <a:gradFill>
                  <a:gsLst>
                    <a:gs pos="0">
                      <a:srgbClr val="0072C6"/>
                    </a:gs>
                    <a:gs pos="100000">
                      <a:srgbClr val="0072C6"/>
                    </a:gs>
                  </a:gsLst>
                  <a:lin ang="16200000" scaled="1"/>
                </a:gradFill>
                <a:ea typeface="Segoe UI" pitchFamily="34" charset="0"/>
                <a:cs typeface="Segoe UI" pitchFamily="34" charset="0"/>
              </a:rPr>
              <a:t/>
            </a:r>
            <a:br>
              <a:rPr lang="en-US" dirty="0" smtClean="0">
                <a:gradFill>
                  <a:gsLst>
                    <a:gs pos="0">
                      <a:srgbClr val="0072C6"/>
                    </a:gs>
                    <a:gs pos="100000">
                      <a:srgbClr val="0072C6"/>
                    </a:gs>
                  </a:gsLst>
                  <a:lin ang="16200000" scaled="1"/>
                </a:gradFill>
                <a:ea typeface="Segoe UI" pitchFamily="34" charset="0"/>
                <a:cs typeface="Segoe UI" pitchFamily="34" charset="0"/>
              </a:rPr>
            </a:br>
            <a:r>
              <a:rPr lang="en-US" dirty="0" smtClean="0">
                <a:gradFill>
                  <a:gsLst>
                    <a:gs pos="0">
                      <a:srgbClr val="0072C6"/>
                    </a:gs>
                    <a:gs pos="100000">
                      <a:srgbClr val="0072C6"/>
                    </a:gs>
                  </a:gsLst>
                  <a:lin ang="16200000" scaled="1"/>
                </a:gradFill>
                <a:ea typeface="Segoe UI" pitchFamily="34" charset="0"/>
                <a:cs typeface="Segoe UI" pitchFamily="34" charset="0"/>
              </a:rPr>
              <a:t>or </a:t>
            </a:r>
            <a:r>
              <a:rPr lang="en-US" dirty="0">
                <a:gradFill>
                  <a:gsLst>
                    <a:gs pos="0">
                      <a:srgbClr val="0072C6"/>
                    </a:gs>
                    <a:gs pos="100000">
                      <a:srgbClr val="0072C6"/>
                    </a:gs>
                  </a:gsLst>
                  <a:lin ang="16200000" scaled="1"/>
                </a:gradFill>
                <a:ea typeface="Segoe UI" pitchFamily="34" charset="0"/>
                <a:cs typeface="Segoe UI" pitchFamily="34" charset="0"/>
              </a:rPr>
              <a:t>Join Now.</a:t>
            </a:r>
          </a:p>
          <a:p>
            <a:pPr lvl="1" defTabSz="914099"/>
            <a:r>
              <a:rPr lang="en-US" u="sng" dirty="0">
                <a:gradFill>
                  <a:gsLst>
                    <a:gs pos="0">
                      <a:srgbClr val="0072C6"/>
                    </a:gs>
                    <a:gs pos="100000">
                      <a:srgbClr val="0072C6"/>
                    </a:gs>
                  </a:gsLst>
                  <a:lin ang="16200000" scaled="1"/>
                </a:gradFill>
                <a:ea typeface="Segoe UI" pitchFamily="34" charset="0"/>
                <a:cs typeface="Segoe UI" pitchFamily="34" charset="0"/>
              </a:rPr>
              <a:t>http://vsipprogram.com </a:t>
            </a:r>
          </a:p>
        </p:txBody>
      </p:sp>
      <p:sp>
        <p:nvSpPr>
          <p:cNvPr id="30" name="Arrow Bar"/>
          <p:cNvSpPr/>
          <p:nvPr/>
        </p:nvSpPr>
        <p:spPr bwMode="gray">
          <a:xfrm>
            <a:off x="710174" y="1158692"/>
            <a:ext cx="5588011" cy="18288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endParaRPr lang="en-US" sz="3200" dirty="0">
              <a:solidFill>
                <a:srgbClr val="FFFFFF"/>
              </a:solidFill>
            </a:endParaRPr>
          </a:p>
        </p:txBody>
      </p:sp>
      <p:sp>
        <p:nvSpPr>
          <p:cNvPr id="31" name="Freeform 54"/>
          <p:cNvSpPr>
            <a:spLocks noEditPoints="1"/>
          </p:cNvSpPr>
          <p:nvPr/>
        </p:nvSpPr>
        <p:spPr bwMode="black">
          <a:xfrm>
            <a:off x="831517" y="5933187"/>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TechEd Tile"/>
          <p:cNvSpPr/>
          <p:nvPr/>
        </p:nvSpPr>
        <p:spPr bwMode="gray">
          <a:xfrm>
            <a:off x="6375646" y="4024467"/>
            <a:ext cx="5481391" cy="182880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Visual Studio | Integrate</a:t>
            </a:r>
            <a:br>
              <a:rPr lang="en-US" sz="3200" dirty="0">
                <a:solidFill>
                  <a:srgbClr val="FFFFFF"/>
                </a:solidFill>
              </a:rPr>
            </a:br>
            <a:endParaRPr lang="en-US" sz="3200" dirty="0">
              <a:solidFill>
                <a:srgbClr val="FFFFFF"/>
              </a:solidFill>
            </a:endParaRPr>
          </a:p>
        </p:txBody>
      </p:sp>
      <p:sp>
        <p:nvSpPr>
          <p:cNvPr id="26" name="Rectangle 25"/>
          <p:cNvSpPr/>
          <p:nvPr/>
        </p:nvSpPr>
        <p:spPr bwMode="auto">
          <a:xfrm>
            <a:off x="6375646" y="5798971"/>
            <a:ext cx="5481391" cy="1023760"/>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a:r>
              <a:rPr lang="en-US" dirty="0">
                <a:gradFill>
                  <a:gsLst>
                    <a:gs pos="0">
                      <a:srgbClr val="009E49"/>
                    </a:gs>
                    <a:gs pos="100000">
                      <a:srgbClr val="009E49"/>
                    </a:gs>
                  </a:gsLst>
                  <a:lin ang="5400000" scaled="1"/>
                </a:gradFill>
              </a:rPr>
              <a:t>Create Your Own Dev Environment</a:t>
            </a:r>
          </a:p>
          <a:p>
            <a:pPr lvl="1"/>
            <a:r>
              <a:rPr lang="en-US" u="sng" dirty="0">
                <a:gradFill>
                  <a:gsLst>
                    <a:gs pos="0">
                      <a:srgbClr val="0072C6"/>
                    </a:gs>
                    <a:gs pos="100000">
                      <a:srgbClr val="0072C6"/>
                    </a:gs>
                  </a:gsLst>
                  <a:lin ang="5400000" scaled="1"/>
                </a:gradFill>
              </a:rPr>
              <a:t>http://integrate.visualstudio.com</a:t>
            </a:r>
          </a:p>
        </p:txBody>
      </p:sp>
      <p:sp>
        <p:nvSpPr>
          <p:cNvPr id="28" name="Freeform 19"/>
          <p:cNvSpPr>
            <a:spLocks noEditPoints="1"/>
          </p:cNvSpPr>
          <p:nvPr/>
        </p:nvSpPr>
        <p:spPr bwMode="black">
          <a:xfrm>
            <a:off x="6489366" y="593318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Rectangle 21"/>
          <p:cNvSpPr/>
          <p:nvPr/>
        </p:nvSpPr>
        <p:spPr bwMode="auto">
          <a:xfrm>
            <a:off x="700424" y="2911089"/>
            <a:ext cx="5597761" cy="103327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defTabSz="914099"/>
            <a:r>
              <a:rPr lang="en-US" dirty="0">
                <a:gradFill>
                  <a:gsLst>
                    <a:gs pos="0">
                      <a:srgbClr val="68217A"/>
                    </a:gs>
                    <a:gs pos="100000">
                      <a:srgbClr val="68217A"/>
                    </a:gs>
                  </a:gsLst>
                  <a:lin ang="16200000" scaled="1"/>
                </a:gradFill>
                <a:ea typeface="Segoe UI" pitchFamily="34" charset="0"/>
                <a:cs typeface="Segoe UI" pitchFamily="34" charset="0"/>
              </a:rPr>
              <a:t>Development tools &amp; services </a:t>
            </a:r>
            <a:r>
              <a:rPr lang="en-US" dirty="0" smtClean="0">
                <a:gradFill>
                  <a:gsLst>
                    <a:gs pos="0">
                      <a:srgbClr val="68217A"/>
                    </a:gs>
                    <a:gs pos="100000">
                      <a:srgbClr val="68217A"/>
                    </a:gs>
                  </a:gsLst>
                  <a:lin ang="16200000" scaled="1"/>
                </a:gradFill>
                <a:ea typeface="Segoe UI" pitchFamily="34" charset="0"/>
                <a:cs typeface="Segoe UI" pitchFamily="34" charset="0"/>
              </a:rPr>
              <a:t>for </a:t>
            </a:r>
            <a:r>
              <a:rPr lang="en-US" dirty="0">
                <a:gradFill>
                  <a:gsLst>
                    <a:gs pos="0">
                      <a:srgbClr val="68217A"/>
                    </a:gs>
                    <a:gs pos="100000">
                      <a:srgbClr val="68217A"/>
                    </a:gs>
                  </a:gsLst>
                  <a:lin ang="16200000" scaled="1"/>
                </a:gradFill>
                <a:ea typeface="Segoe UI" pitchFamily="34" charset="0"/>
                <a:cs typeface="Segoe UI" pitchFamily="34" charset="0"/>
              </a:rPr>
              <a:t>teams </a:t>
            </a:r>
            <a:br>
              <a:rPr lang="en-US" dirty="0">
                <a:gradFill>
                  <a:gsLst>
                    <a:gs pos="0">
                      <a:srgbClr val="68217A"/>
                    </a:gs>
                    <a:gs pos="100000">
                      <a:srgbClr val="68217A"/>
                    </a:gs>
                  </a:gsLst>
                  <a:lin ang="16200000" scaled="1"/>
                </a:gradFill>
                <a:ea typeface="Segoe UI" pitchFamily="34" charset="0"/>
                <a:cs typeface="Segoe UI" pitchFamily="34" charset="0"/>
              </a:rPr>
            </a:br>
            <a:r>
              <a:rPr lang="en-US" dirty="0" smtClean="0">
                <a:gradFill>
                  <a:gsLst>
                    <a:gs pos="0">
                      <a:srgbClr val="68217A"/>
                    </a:gs>
                    <a:gs pos="100000">
                      <a:srgbClr val="68217A"/>
                    </a:gs>
                  </a:gsLst>
                  <a:lin ang="16200000" scaled="1"/>
                </a:gradFill>
                <a:ea typeface="Segoe UI" pitchFamily="34" charset="0"/>
                <a:cs typeface="Segoe UI" pitchFamily="34" charset="0"/>
              </a:rPr>
              <a:t>of all sizes</a:t>
            </a:r>
            <a:endParaRPr lang="en-US" dirty="0">
              <a:gradFill>
                <a:gsLst>
                  <a:gs pos="0">
                    <a:srgbClr val="68217A"/>
                  </a:gs>
                  <a:gs pos="100000">
                    <a:srgbClr val="68217A"/>
                  </a:gs>
                </a:gsLst>
                <a:lin ang="16200000" scaled="1"/>
              </a:gradFill>
              <a:ea typeface="Segoe UI" pitchFamily="34" charset="0"/>
              <a:cs typeface="Segoe UI" pitchFamily="34" charset="0"/>
            </a:endParaRPr>
          </a:p>
        </p:txBody>
      </p:sp>
      <p:sp>
        <p:nvSpPr>
          <p:cNvPr id="24" name="Rectangle 23"/>
          <p:cNvSpPr/>
          <p:nvPr/>
        </p:nvSpPr>
        <p:spPr bwMode="white">
          <a:xfrm>
            <a:off x="1155256" y="3465311"/>
            <a:ext cx="4642203" cy="369332"/>
          </a:xfrm>
          <a:prstGeom prst="rect">
            <a:avLst/>
          </a:prstGeom>
        </p:spPr>
        <p:txBody>
          <a:bodyPr wrap="square" lIns="182880">
            <a:spAutoFit/>
          </a:bodyPr>
          <a:lstStyle/>
          <a:p>
            <a:r>
              <a:rPr lang="en-US" u="sng" dirty="0">
                <a:solidFill>
                  <a:srgbClr val="0072C6"/>
                </a:solidFill>
              </a:rPr>
              <a:t>http</a:t>
            </a:r>
            <a:r>
              <a:rPr lang="en-US" u="sng" dirty="0" smtClean="0">
                <a:solidFill>
                  <a:srgbClr val="0072C6"/>
                </a:solidFill>
              </a:rPr>
              <a:t>://www.visualstudio.com </a:t>
            </a:r>
            <a:endParaRPr lang="en-US" dirty="0">
              <a:solidFill>
                <a:srgbClr val="0072C6"/>
              </a:solidFill>
            </a:endParaRPr>
          </a:p>
        </p:txBody>
      </p:sp>
      <p:sp>
        <p:nvSpPr>
          <p:cNvPr id="32" name="Freeform 19"/>
          <p:cNvSpPr>
            <a:spLocks noEditPoints="1"/>
          </p:cNvSpPr>
          <p:nvPr/>
        </p:nvSpPr>
        <p:spPr bwMode="black">
          <a:xfrm>
            <a:off x="834022" y="3028758"/>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6" name="Group 5"/>
          <p:cNvGrpSpPr/>
          <p:nvPr/>
        </p:nvGrpSpPr>
        <p:grpSpPr>
          <a:xfrm>
            <a:off x="3997507" y="4129702"/>
            <a:ext cx="2206842" cy="1547995"/>
            <a:chOff x="4007555" y="4150852"/>
            <a:chExt cx="2206842" cy="1547995"/>
          </a:xfrm>
        </p:grpSpPr>
        <p:pic>
          <p:nvPicPr>
            <p:cNvPr id="34" name="Picture 33"/>
            <p:cNvPicPr>
              <a:picLocks noChangeAspect="1"/>
            </p:cNvPicPr>
            <p:nvPr/>
          </p:nvPicPr>
          <p:blipFill rotWithShape="1">
            <a:blip r:embed="rId2"/>
            <a:srcRect l="269" r="50083"/>
            <a:stretch/>
          </p:blipFill>
          <p:spPr>
            <a:xfrm>
              <a:off x="4007555" y="4150852"/>
              <a:ext cx="2206842" cy="782889"/>
            </a:xfrm>
            <a:prstGeom prst="rect">
              <a:avLst/>
            </a:prstGeom>
          </p:spPr>
        </p:pic>
        <p:pic>
          <p:nvPicPr>
            <p:cNvPr id="35" name="Picture 34"/>
            <p:cNvPicPr>
              <a:picLocks noChangeAspect="1"/>
            </p:cNvPicPr>
            <p:nvPr/>
          </p:nvPicPr>
          <p:blipFill rotWithShape="1">
            <a:blip r:embed="rId2"/>
            <a:srcRect l="50238" t="3555" r="114"/>
            <a:stretch/>
          </p:blipFill>
          <p:spPr>
            <a:xfrm>
              <a:off x="4007555" y="4943789"/>
              <a:ext cx="2206842" cy="755058"/>
            </a:xfrm>
            <a:prstGeom prst="rect">
              <a:avLst/>
            </a:prstGeom>
          </p:spPr>
        </p:pic>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74" y="1093396"/>
            <a:ext cx="3448998" cy="965898"/>
          </a:xfrm>
          <a:prstGeom prst="rect">
            <a:avLst/>
          </a:prstGeom>
        </p:spPr>
      </p:pic>
    </p:spTree>
    <p:extLst>
      <p:ext uri="{BB962C8B-B14F-4D97-AF65-F5344CB8AC3E}">
        <p14:creationId xmlns:p14="http://schemas.microsoft.com/office/powerpoint/2010/main" val="188996909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2298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36188578"/>
      </p:ext>
    </p:extLst>
  </p:cSld>
  <p:clrMapOvr>
    <a:masterClrMapping/>
  </p:clrMapOvr>
  <p:transition spd="slow">
    <p:pu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1551194"/>
          </a:xfrm>
        </p:spPr>
        <p:txBody>
          <a:bodyPr/>
          <a:lstStyle/>
          <a:p>
            <a:r>
              <a:rPr lang="en-US" dirty="0" smtClean="0"/>
              <a:t>Contact info</a:t>
            </a:r>
          </a:p>
          <a:p>
            <a:pPr lvl="1"/>
            <a:r>
              <a:rPr lang="en-US" dirty="0"/>
              <a:t>Vlad </a:t>
            </a:r>
            <a:r>
              <a:rPr lang="en-US" dirty="0" smtClean="0"/>
              <a:t>Joanovic </a:t>
            </a:r>
            <a:r>
              <a:rPr lang="en-US" dirty="0" smtClean="0">
                <a:hlinkClick r:id="rId2"/>
              </a:rPr>
              <a:t>vladj@microsoft.com</a:t>
            </a:r>
            <a:endParaRPr lang="en-US" dirty="0" smtClean="0"/>
          </a:p>
          <a:p>
            <a:pPr lvl="1"/>
            <a:r>
              <a:rPr lang="en-US" dirty="0"/>
              <a:t>Kyle McClellan </a:t>
            </a:r>
            <a:r>
              <a:rPr lang="en-US" dirty="0" smtClean="0">
                <a:hlinkClick r:id="rId3"/>
              </a:rPr>
              <a:t>kylemc@microsoft.com</a:t>
            </a:r>
            <a:endParaRPr lang="en-US" dirty="0" smtClean="0"/>
          </a:p>
        </p:txBody>
      </p:sp>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604647500"/>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2014 </a:t>
            </a:r>
            <a:r>
              <a:rPr lang="en-US" sz="700" dirty="0">
                <a:gradFill>
                  <a:gsLst>
                    <a:gs pos="0">
                      <a:srgbClr val="FFFFFF"/>
                    </a:gs>
                    <a:gs pos="100000">
                      <a:srgbClr val="FFFFFF"/>
                    </a:gs>
                  </a:gsLst>
                  <a:lin ang="5400000" scaled="0"/>
                </a:gradFill>
                <a:cs typeface="Segoe UI" pitchFamily="34" charset="0"/>
              </a:rPr>
              <a:t>Microsoft Corporation. All rights reserved. Microsoft, Windows, </a:t>
            </a:r>
            <a:r>
              <a:rPr lang="en-US" sz="700" dirty="0" smtClean="0">
                <a:gradFill>
                  <a:gsLst>
                    <a:gs pos="0">
                      <a:srgbClr val="FFFFFF"/>
                    </a:gs>
                    <a:gs pos="100000">
                      <a:srgbClr val="FFFFFF"/>
                    </a:gs>
                  </a:gsLst>
                  <a:lin ang="5400000" scaled="0"/>
                </a:gradFill>
                <a:cs typeface="Segoe UI" pitchFamily="34" charset="0"/>
              </a:rPr>
              <a:t>and </a:t>
            </a:r>
            <a:r>
              <a:rPr lang="en-US" sz="700" dirty="0">
                <a:gradFill>
                  <a:gsLst>
                    <a:gs pos="0">
                      <a:srgbClr val="FFFFFF"/>
                    </a:gs>
                    <a:gs pos="100000">
                      <a:srgbClr val="FFFFFF"/>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0892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200" dirty="0" smtClean="0">
                <a:solidFill>
                  <a:schemeClr val="tx1"/>
                </a:solidFill>
              </a:rPr>
              <a:t>Delivered as a Service – VS Online -&gt; Azure Portal Preview</a:t>
            </a:r>
          </a:p>
          <a:p>
            <a:r>
              <a:rPr lang="en-US" sz="3200" dirty="0" smtClean="0">
                <a:solidFill>
                  <a:schemeClr val="tx1"/>
                </a:solidFill>
              </a:rPr>
              <a:t>VSIX integration with VS 2013</a:t>
            </a:r>
          </a:p>
          <a:p>
            <a:r>
              <a:rPr lang="en-US" sz="3200" dirty="0" smtClean="0">
                <a:solidFill>
                  <a:schemeClr val="tx1"/>
                </a:solidFill>
              </a:rPr>
              <a:t>Reduce mean time to detect problems </a:t>
            </a:r>
          </a:p>
          <a:p>
            <a:r>
              <a:rPr lang="en-US" sz="3200" dirty="0" smtClean="0">
                <a:solidFill>
                  <a:schemeClr val="tx1"/>
                </a:solidFill>
              </a:rPr>
              <a:t>Reduce mean time to resolve problems </a:t>
            </a:r>
          </a:p>
          <a:p>
            <a:r>
              <a:rPr lang="en-US" sz="3200" dirty="0" smtClean="0">
                <a:solidFill>
                  <a:schemeClr val="tx1"/>
                </a:solidFill>
              </a:rPr>
              <a:t>Ensure your application is succeeding</a:t>
            </a:r>
          </a:p>
        </p:txBody>
      </p:sp>
      <p:sp>
        <p:nvSpPr>
          <p:cNvPr id="3" name="Title 2"/>
          <p:cNvSpPr>
            <a:spLocks noGrp="1"/>
          </p:cNvSpPr>
          <p:nvPr>
            <p:ph type="title"/>
          </p:nvPr>
        </p:nvSpPr>
        <p:spPr/>
        <p:txBody>
          <a:bodyPr/>
          <a:lstStyle/>
          <a:p>
            <a:r>
              <a:rPr lang="en-US" dirty="0" smtClean="0">
                <a:solidFill>
                  <a:schemeClr val="tx1"/>
                </a:solidFill>
              </a:rPr>
              <a:t>Application Insights</a:t>
            </a:r>
            <a:endParaRPr lang="en-US" dirty="0">
              <a:solidFill>
                <a:schemeClr val="tx1"/>
              </a:solidFill>
            </a:endParaRPr>
          </a:p>
        </p:txBody>
      </p:sp>
      <p:sp>
        <p:nvSpPr>
          <p:cNvPr id="4" name="Content Placeholder 3"/>
          <p:cNvSpPr>
            <a:spLocks noGrp="1"/>
          </p:cNvSpPr>
          <p:nvPr>
            <p:ph type="body" sz="quarter" idx="11"/>
          </p:nvPr>
        </p:nvSpPr>
        <p:spPr/>
        <p:txBody>
          <a:bodyPr/>
          <a:lstStyle/>
          <a:p>
            <a:r>
              <a:rPr lang="en-US" dirty="0" smtClean="0">
                <a:solidFill>
                  <a:schemeClr val="tx1"/>
                </a:solidFill>
              </a:rPr>
              <a:t>For Services and Device apps: </a:t>
            </a:r>
          </a:p>
          <a:p>
            <a:r>
              <a:rPr lang="en-US" dirty="0" smtClean="0">
                <a:solidFill>
                  <a:schemeClr val="tx1"/>
                </a:solidFill>
              </a:rPr>
              <a:t>Available</a:t>
            </a:r>
          </a:p>
          <a:p>
            <a:r>
              <a:rPr lang="en-US" dirty="0" smtClean="0">
                <a:solidFill>
                  <a:schemeClr val="tx1"/>
                </a:solidFill>
              </a:rPr>
              <a:t>Performing</a:t>
            </a:r>
          </a:p>
          <a:p>
            <a:r>
              <a:rPr lang="en-US" dirty="0" smtClean="0">
                <a:solidFill>
                  <a:schemeClr val="tx1"/>
                </a:solidFill>
              </a:rPr>
              <a:t>Succeeding</a:t>
            </a:r>
          </a:p>
        </p:txBody>
      </p:sp>
    </p:spTree>
    <p:extLst>
      <p:ext uri="{BB962C8B-B14F-4D97-AF65-F5344CB8AC3E}">
        <p14:creationId xmlns:p14="http://schemas.microsoft.com/office/powerpoint/2010/main" val="128199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Services and AI Telemetry</a:t>
            </a:r>
            <a:endParaRPr lang="en-US" dirty="0"/>
          </a:p>
        </p:txBody>
      </p:sp>
      <p:sp>
        <p:nvSpPr>
          <p:cNvPr id="18" name="Rectangle 17"/>
          <p:cNvSpPr/>
          <p:nvPr/>
        </p:nvSpPr>
        <p:spPr bwMode="auto">
          <a:xfrm>
            <a:off x="826667" y="1439862"/>
            <a:ext cx="10810387" cy="9906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ctr" anchorCtr="0"/>
          <a:lstStyle/>
          <a:p>
            <a:pPr algn="ctr" defTabSz="932406">
              <a:defRPr/>
            </a:pPr>
            <a:r>
              <a:rPr lang="en-US" sz="3200" dirty="0" smtClean="0">
                <a:solidFill>
                  <a:srgbClr val="FFFFFF"/>
                </a:solidFill>
                <a:ea typeface="Segoe UI" pitchFamily="34" charset="0"/>
                <a:cs typeface="Segoe UI" pitchFamily="34" charset="0"/>
              </a:rPr>
              <a:t>AI Telemetry for Services</a:t>
            </a:r>
          </a:p>
        </p:txBody>
      </p:sp>
      <p:sp>
        <p:nvSpPr>
          <p:cNvPr id="19" name="Rectangle 18"/>
          <p:cNvSpPr/>
          <p:nvPr/>
        </p:nvSpPr>
        <p:spPr bwMode="auto">
          <a:xfrm>
            <a:off x="826667" y="2430462"/>
            <a:ext cx="2038770" cy="99060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ctr" anchorCtr="0"/>
          <a:lstStyle/>
          <a:p>
            <a:pPr algn="ctr" defTabSz="932406">
              <a:defRPr/>
            </a:pPr>
            <a:r>
              <a:rPr lang="en-US" sz="3200" dirty="0" err="1" smtClean="0">
                <a:solidFill>
                  <a:srgbClr val="FFFFFF"/>
                </a:solidFill>
                <a:ea typeface="Segoe UI" pitchFamily="34" charset="0"/>
                <a:cs typeface="Segoe UI" pitchFamily="34" charset="0"/>
              </a:rPr>
              <a:t>WebTests</a:t>
            </a:r>
            <a:endParaRPr lang="en-US" sz="3200" dirty="0">
              <a:solidFill>
                <a:srgbClr val="FFFFFF"/>
              </a:solidFill>
              <a:ea typeface="Segoe UI" pitchFamily="34" charset="0"/>
              <a:cs typeface="Segoe UI" pitchFamily="34" charset="0"/>
            </a:endParaRPr>
          </a:p>
        </p:txBody>
      </p:sp>
      <p:sp>
        <p:nvSpPr>
          <p:cNvPr id="20" name="Rectangle 19"/>
          <p:cNvSpPr/>
          <p:nvPr/>
        </p:nvSpPr>
        <p:spPr bwMode="auto">
          <a:xfrm>
            <a:off x="2871627" y="2430462"/>
            <a:ext cx="2016769" cy="99060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ctr" anchorCtr="0"/>
          <a:lstStyle/>
          <a:p>
            <a:pPr algn="ctr" defTabSz="932406">
              <a:defRPr/>
            </a:pPr>
            <a:r>
              <a:rPr lang="en-US" sz="3200" dirty="0" smtClean="0">
                <a:solidFill>
                  <a:srgbClr val="FFFFFF"/>
                </a:solidFill>
                <a:ea typeface="Segoe UI" pitchFamily="34" charset="0"/>
                <a:cs typeface="Segoe UI" pitchFamily="34" charset="0"/>
              </a:rPr>
              <a:t>Browser</a:t>
            </a:r>
            <a:endParaRPr lang="en-US" sz="3200" dirty="0">
              <a:solidFill>
                <a:srgbClr val="FFFFFF"/>
              </a:solidFill>
              <a:ea typeface="Segoe UI" pitchFamily="34" charset="0"/>
              <a:cs typeface="Segoe UI" pitchFamily="34" charset="0"/>
            </a:endParaRPr>
          </a:p>
        </p:txBody>
      </p:sp>
      <p:sp>
        <p:nvSpPr>
          <p:cNvPr id="21" name="Rectangle 20"/>
          <p:cNvSpPr/>
          <p:nvPr/>
        </p:nvSpPr>
        <p:spPr bwMode="auto">
          <a:xfrm>
            <a:off x="4888397" y="2430462"/>
            <a:ext cx="6754877" cy="990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ctr" anchorCtr="0"/>
          <a:lstStyle/>
          <a:p>
            <a:pPr algn="ctr" defTabSz="932406">
              <a:defRPr/>
            </a:pPr>
            <a:r>
              <a:rPr lang="en-US" sz="3200" dirty="0" smtClean="0">
                <a:solidFill>
                  <a:srgbClr val="FFFFFF"/>
                </a:solidFill>
                <a:ea typeface="Segoe UI" pitchFamily="34" charset="0"/>
                <a:cs typeface="Segoe UI" pitchFamily="34" charset="0"/>
              </a:rPr>
              <a:t>Server</a:t>
            </a:r>
            <a:endParaRPr lang="en-US" sz="3200" dirty="0">
              <a:solidFill>
                <a:srgbClr val="FFFFFF"/>
              </a:solidFill>
              <a:ea typeface="Segoe UI" pitchFamily="34" charset="0"/>
              <a:cs typeface="Segoe UI" pitchFamily="34" charset="0"/>
            </a:endParaRPr>
          </a:p>
        </p:txBody>
      </p:sp>
      <p:sp>
        <p:nvSpPr>
          <p:cNvPr id="22" name="Rectangle 21"/>
          <p:cNvSpPr/>
          <p:nvPr/>
        </p:nvSpPr>
        <p:spPr bwMode="auto">
          <a:xfrm>
            <a:off x="826667" y="3421062"/>
            <a:ext cx="1016944" cy="1485900"/>
          </a:xfrm>
          <a:prstGeom prst="rect">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ctr" anchorCtr="0"/>
          <a:lstStyle/>
          <a:p>
            <a:pPr algn="ctr" defTabSz="932406">
              <a:defRPr/>
            </a:pPr>
            <a:r>
              <a:rPr lang="en-US" sz="1600" dirty="0" smtClean="0">
                <a:solidFill>
                  <a:srgbClr val="FFFFFF"/>
                </a:solidFill>
                <a:ea typeface="Segoe UI" pitchFamily="34" charset="0"/>
                <a:cs typeface="Segoe UI" pitchFamily="34" charset="0"/>
              </a:rPr>
              <a:t>URL</a:t>
            </a:r>
          </a:p>
          <a:p>
            <a:pPr algn="ctr" defTabSz="932406">
              <a:defRPr/>
            </a:pPr>
            <a:r>
              <a:rPr lang="en-US" sz="1600" dirty="0" smtClean="0">
                <a:solidFill>
                  <a:srgbClr val="FFFFFF"/>
                </a:solidFill>
                <a:ea typeface="Segoe UI" pitchFamily="34" charset="0"/>
                <a:cs typeface="Segoe UI" pitchFamily="34" charset="0"/>
              </a:rPr>
              <a:t>Ping</a:t>
            </a:r>
            <a:endParaRPr lang="en-US" sz="1600" dirty="0">
              <a:solidFill>
                <a:srgbClr val="FFFFFF"/>
              </a:solidFill>
              <a:ea typeface="Segoe UI" pitchFamily="34" charset="0"/>
              <a:cs typeface="Segoe UI" pitchFamily="34" charset="0"/>
            </a:endParaRPr>
          </a:p>
        </p:txBody>
      </p:sp>
      <p:sp>
        <p:nvSpPr>
          <p:cNvPr id="23" name="Rectangle 22"/>
          <p:cNvSpPr/>
          <p:nvPr/>
        </p:nvSpPr>
        <p:spPr bwMode="auto">
          <a:xfrm>
            <a:off x="1848493" y="3421062"/>
            <a:ext cx="1016944" cy="1485900"/>
          </a:xfrm>
          <a:prstGeom prst="rect">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ctr" anchorCtr="0"/>
          <a:lstStyle/>
          <a:p>
            <a:pPr algn="ctr" defTabSz="932406">
              <a:defRPr/>
            </a:pPr>
            <a:r>
              <a:rPr lang="en-US" sz="1600" dirty="0" err="1" smtClean="0">
                <a:solidFill>
                  <a:srgbClr val="FFFFFF"/>
                </a:solidFill>
                <a:ea typeface="Segoe UI" pitchFamily="34" charset="0"/>
                <a:cs typeface="Segoe UI" pitchFamily="34" charset="0"/>
              </a:rPr>
              <a:t>WebTests</a:t>
            </a:r>
            <a:endParaRPr lang="en-US" sz="1600" dirty="0">
              <a:solidFill>
                <a:srgbClr val="FFFFFF"/>
              </a:solidFill>
              <a:ea typeface="Segoe UI" pitchFamily="34" charset="0"/>
              <a:cs typeface="Segoe UI" pitchFamily="34" charset="0"/>
            </a:endParaRPr>
          </a:p>
        </p:txBody>
      </p:sp>
      <p:sp>
        <p:nvSpPr>
          <p:cNvPr id="25" name="Rectangle 24"/>
          <p:cNvSpPr/>
          <p:nvPr/>
        </p:nvSpPr>
        <p:spPr bwMode="auto">
          <a:xfrm>
            <a:off x="2865437" y="3421061"/>
            <a:ext cx="1032360" cy="1485899"/>
          </a:xfrm>
          <a:prstGeom prst="rect">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ctr" anchorCtr="0"/>
          <a:lstStyle/>
          <a:p>
            <a:pPr algn="ctr" defTabSz="932406">
              <a:defRPr/>
            </a:pPr>
            <a:r>
              <a:rPr lang="en-US" sz="1600" dirty="0" smtClean="0">
                <a:solidFill>
                  <a:srgbClr val="FFFFFF"/>
                </a:solidFill>
                <a:ea typeface="Segoe UI" pitchFamily="34" charset="0"/>
                <a:cs typeface="Segoe UI" pitchFamily="34" charset="0"/>
              </a:rPr>
              <a:t>Insert </a:t>
            </a:r>
          </a:p>
          <a:p>
            <a:pPr algn="ctr" defTabSz="932406">
              <a:defRPr/>
            </a:pPr>
            <a:r>
              <a:rPr lang="en-US" sz="1600" dirty="0" err="1" smtClean="0">
                <a:solidFill>
                  <a:srgbClr val="FFFFFF"/>
                </a:solidFill>
                <a:ea typeface="Segoe UI" pitchFamily="34" charset="0"/>
                <a:cs typeface="Segoe UI" pitchFamily="34" charset="0"/>
              </a:rPr>
              <a:t>Javascript</a:t>
            </a:r>
            <a:endParaRPr lang="en-US" sz="1600" dirty="0" smtClean="0">
              <a:solidFill>
                <a:srgbClr val="FFFFFF"/>
              </a:solidFill>
              <a:ea typeface="Segoe UI" pitchFamily="34" charset="0"/>
              <a:cs typeface="Segoe UI" pitchFamily="34" charset="0"/>
            </a:endParaRPr>
          </a:p>
          <a:p>
            <a:pPr algn="ctr" defTabSz="932406">
              <a:defRPr/>
            </a:pPr>
            <a:r>
              <a:rPr lang="en-US" sz="1600" dirty="0" err="1" smtClean="0">
                <a:solidFill>
                  <a:srgbClr val="FFFFFF"/>
                </a:solidFill>
                <a:ea typeface="Segoe UI" pitchFamily="34" charset="0"/>
                <a:cs typeface="Segoe UI" pitchFamily="34" charset="0"/>
              </a:rPr>
              <a:t>snipet</a:t>
            </a:r>
            <a:endParaRPr lang="en-US" sz="1600" dirty="0">
              <a:solidFill>
                <a:srgbClr val="FFFFFF"/>
              </a:solidFill>
              <a:ea typeface="Segoe UI" pitchFamily="34" charset="0"/>
              <a:cs typeface="Segoe UI" pitchFamily="34" charset="0"/>
            </a:endParaRPr>
          </a:p>
        </p:txBody>
      </p:sp>
      <p:sp>
        <p:nvSpPr>
          <p:cNvPr id="26" name="Rectangle 25"/>
          <p:cNvSpPr/>
          <p:nvPr/>
        </p:nvSpPr>
        <p:spPr bwMode="auto">
          <a:xfrm>
            <a:off x="3856037" y="3421062"/>
            <a:ext cx="1032360" cy="1485900"/>
          </a:xfrm>
          <a:prstGeom prst="rect">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ctr" anchorCtr="0"/>
          <a:lstStyle/>
          <a:p>
            <a:pPr algn="ctr" defTabSz="932406">
              <a:defRPr/>
            </a:pPr>
            <a:r>
              <a:rPr lang="en-US" sz="1600" dirty="0" smtClean="0">
                <a:solidFill>
                  <a:srgbClr val="FFFFFF"/>
                </a:solidFill>
                <a:ea typeface="Segoe UI" pitchFamily="34" charset="0"/>
                <a:cs typeface="Segoe UI" pitchFamily="34" charset="0"/>
              </a:rPr>
              <a:t>Custom</a:t>
            </a:r>
          </a:p>
          <a:p>
            <a:pPr algn="ctr" defTabSz="932406">
              <a:defRPr/>
            </a:pPr>
            <a:r>
              <a:rPr lang="en-US" sz="1600" dirty="0" smtClean="0">
                <a:solidFill>
                  <a:srgbClr val="FFFFFF"/>
                </a:solidFill>
                <a:ea typeface="Segoe UI" pitchFamily="34" charset="0"/>
                <a:cs typeface="Segoe UI" pitchFamily="34" charset="0"/>
              </a:rPr>
              <a:t>Events</a:t>
            </a:r>
            <a:endParaRPr lang="en-US" sz="1600" dirty="0">
              <a:solidFill>
                <a:srgbClr val="FFFFFF"/>
              </a:solidFill>
              <a:ea typeface="Segoe UI" pitchFamily="34" charset="0"/>
              <a:cs typeface="Segoe UI" pitchFamily="34" charset="0"/>
            </a:endParaRPr>
          </a:p>
        </p:txBody>
      </p:sp>
      <p:sp>
        <p:nvSpPr>
          <p:cNvPr id="31" name="Rectangle 30"/>
          <p:cNvSpPr/>
          <p:nvPr/>
        </p:nvSpPr>
        <p:spPr bwMode="auto">
          <a:xfrm>
            <a:off x="4882208" y="3421062"/>
            <a:ext cx="2180450" cy="1485900"/>
          </a:xfrm>
          <a:prstGeom prst="rect">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ctr" anchorCtr="0"/>
          <a:lstStyle/>
          <a:p>
            <a:pPr algn="ctr" defTabSz="932406">
              <a:defRPr/>
            </a:pPr>
            <a:r>
              <a:rPr lang="en-US" sz="1600" dirty="0" smtClean="0">
                <a:solidFill>
                  <a:srgbClr val="FFFFFF"/>
                </a:solidFill>
                <a:ea typeface="Segoe UI" pitchFamily="34" charset="0"/>
                <a:cs typeface="Segoe UI" pitchFamily="34" charset="0"/>
              </a:rPr>
              <a:t>MMA (default): APM</a:t>
            </a:r>
          </a:p>
          <a:p>
            <a:pPr algn="ctr" defTabSz="932406">
              <a:defRPr/>
            </a:pPr>
            <a:r>
              <a:rPr lang="en-US" sz="1600" dirty="0" err="1" smtClean="0">
                <a:solidFill>
                  <a:srgbClr val="FFFFFF"/>
                </a:solidFill>
                <a:ea typeface="Segoe UI" pitchFamily="34" charset="0"/>
                <a:cs typeface="Segoe UI" pitchFamily="34" charset="0"/>
              </a:rPr>
              <a:t>Perf</a:t>
            </a:r>
            <a:r>
              <a:rPr lang="en-US" sz="1600" dirty="0" smtClean="0">
                <a:solidFill>
                  <a:srgbClr val="FFFFFF"/>
                </a:solidFill>
                <a:ea typeface="Segoe UI" pitchFamily="34" charset="0"/>
                <a:cs typeface="Segoe UI" pitchFamily="34" charset="0"/>
              </a:rPr>
              <a:t>, Exception,</a:t>
            </a:r>
          </a:p>
          <a:p>
            <a:pPr algn="ctr" defTabSz="932406">
              <a:defRPr/>
            </a:pPr>
            <a:r>
              <a:rPr lang="en-US" sz="1600" dirty="0" smtClean="0">
                <a:solidFill>
                  <a:srgbClr val="FFFFFF"/>
                </a:solidFill>
                <a:ea typeface="Segoe UI" pitchFamily="34" charset="0"/>
                <a:cs typeface="Segoe UI" pitchFamily="34" charset="0"/>
              </a:rPr>
              <a:t>Memory</a:t>
            </a:r>
          </a:p>
          <a:p>
            <a:pPr algn="ctr" defTabSz="932406">
              <a:defRPr/>
            </a:pPr>
            <a:r>
              <a:rPr lang="en-US" sz="1600" dirty="0" smtClean="0">
                <a:solidFill>
                  <a:srgbClr val="FFFFFF"/>
                </a:solidFill>
                <a:ea typeface="Segoe UI" pitchFamily="34" charset="0"/>
                <a:cs typeface="Segoe UI" pitchFamily="34" charset="0"/>
              </a:rPr>
              <a:t>Java: APM, </a:t>
            </a:r>
            <a:r>
              <a:rPr lang="en-US" sz="1600" dirty="0" err="1" smtClean="0">
                <a:solidFill>
                  <a:srgbClr val="FFFFFF"/>
                </a:solidFill>
                <a:ea typeface="Segoe UI" pitchFamily="34" charset="0"/>
                <a:cs typeface="Segoe UI" pitchFamily="34" charset="0"/>
              </a:rPr>
              <a:t>Perf</a:t>
            </a:r>
            <a:r>
              <a:rPr lang="en-US" sz="1600" dirty="0" smtClean="0">
                <a:solidFill>
                  <a:srgbClr val="FFFFFF"/>
                </a:solidFill>
                <a:ea typeface="Segoe UI" pitchFamily="34" charset="0"/>
                <a:cs typeface="Segoe UI" pitchFamily="34" charset="0"/>
              </a:rPr>
              <a:t>, Exception</a:t>
            </a:r>
            <a:endParaRPr lang="en-US" sz="1600" dirty="0">
              <a:solidFill>
                <a:srgbClr val="FFFFFF"/>
              </a:solidFill>
              <a:ea typeface="Segoe UI" pitchFamily="34" charset="0"/>
              <a:cs typeface="Segoe UI" pitchFamily="34" charset="0"/>
            </a:endParaRPr>
          </a:p>
        </p:txBody>
      </p:sp>
      <p:sp>
        <p:nvSpPr>
          <p:cNvPr id="34" name="Rectangle 33"/>
          <p:cNvSpPr/>
          <p:nvPr/>
        </p:nvSpPr>
        <p:spPr bwMode="auto">
          <a:xfrm>
            <a:off x="10792697" y="3421062"/>
            <a:ext cx="850576" cy="1485900"/>
          </a:xfrm>
          <a:prstGeom prst="rect">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ctr" anchorCtr="0"/>
          <a:lstStyle/>
          <a:p>
            <a:pPr algn="ctr" defTabSz="932406">
              <a:defRPr/>
            </a:pPr>
            <a:r>
              <a:rPr lang="en-US" sz="1600" dirty="0" smtClean="0">
                <a:solidFill>
                  <a:srgbClr val="FFFFFF"/>
                </a:solidFill>
                <a:ea typeface="Segoe UI" pitchFamily="34" charset="0"/>
                <a:cs typeface="Segoe UI" pitchFamily="34" charset="0"/>
              </a:rPr>
              <a:t>Custom</a:t>
            </a:r>
          </a:p>
          <a:p>
            <a:pPr algn="ctr" defTabSz="932406">
              <a:defRPr/>
            </a:pPr>
            <a:r>
              <a:rPr lang="en-US" sz="1600" dirty="0" smtClean="0">
                <a:solidFill>
                  <a:srgbClr val="FFFFFF"/>
                </a:solidFill>
                <a:ea typeface="Segoe UI" pitchFamily="34" charset="0"/>
                <a:cs typeface="Segoe UI" pitchFamily="34" charset="0"/>
              </a:rPr>
              <a:t>Events</a:t>
            </a:r>
            <a:endParaRPr lang="en-US" sz="1600" dirty="0">
              <a:solidFill>
                <a:srgbClr val="FFFFFF"/>
              </a:solidFill>
              <a:ea typeface="Segoe UI" pitchFamily="34" charset="0"/>
              <a:cs typeface="Segoe UI" pitchFamily="34" charset="0"/>
            </a:endParaRPr>
          </a:p>
        </p:txBody>
      </p:sp>
      <p:sp>
        <p:nvSpPr>
          <p:cNvPr id="35" name="Rectangle 34"/>
          <p:cNvSpPr/>
          <p:nvPr/>
        </p:nvSpPr>
        <p:spPr bwMode="auto">
          <a:xfrm>
            <a:off x="9889281" y="3412193"/>
            <a:ext cx="903416" cy="1494767"/>
          </a:xfrm>
          <a:prstGeom prst="rect">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ctr" anchorCtr="0"/>
          <a:lstStyle/>
          <a:p>
            <a:pPr algn="ctr" defTabSz="932406">
              <a:defRPr/>
            </a:pPr>
            <a:r>
              <a:rPr lang="en-US" sz="1600" dirty="0" smtClean="0">
                <a:solidFill>
                  <a:srgbClr val="FFFFFF"/>
                </a:solidFill>
                <a:ea typeface="Segoe UI" pitchFamily="34" charset="0"/>
                <a:cs typeface="Segoe UI" pitchFamily="34" charset="0"/>
              </a:rPr>
              <a:t>Default</a:t>
            </a:r>
          </a:p>
          <a:p>
            <a:pPr algn="ctr" defTabSz="932406">
              <a:defRPr/>
            </a:pPr>
            <a:r>
              <a:rPr lang="en-US" sz="1600" dirty="0" smtClean="0">
                <a:solidFill>
                  <a:srgbClr val="FFFFFF"/>
                </a:solidFill>
                <a:ea typeface="Segoe UI" pitchFamily="34" charset="0"/>
                <a:cs typeface="Segoe UI" pitchFamily="34" charset="0"/>
              </a:rPr>
              <a:t>Server</a:t>
            </a:r>
          </a:p>
          <a:p>
            <a:pPr algn="ctr" defTabSz="932406">
              <a:defRPr/>
            </a:pPr>
            <a:r>
              <a:rPr lang="en-US" sz="1600" dirty="0" smtClean="0">
                <a:solidFill>
                  <a:srgbClr val="FFFFFF"/>
                </a:solidFill>
                <a:ea typeface="Segoe UI" pitchFamily="34" charset="0"/>
                <a:cs typeface="Segoe UI" pitchFamily="34" charset="0"/>
              </a:rPr>
              <a:t>Side</a:t>
            </a:r>
          </a:p>
          <a:p>
            <a:pPr algn="ctr" defTabSz="932406">
              <a:defRPr/>
            </a:pPr>
            <a:r>
              <a:rPr lang="en-US" sz="1600" dirty="0" smtClean="0">
                <a:solidFill>
                  <a:srgbClr val="FFFFFF"/>
                </a:solidFill>
                <a:ea typeface="Segoe UI" pitchFamily="34" charset="0"/>
                <a:cs typeface="Segoe UI" pitchFamily="34" charset="0"/>
              </a:rPr>
              <a:t>Events</a:t>
            </a:r>
            <a:endParaRPr lang="en-US" sz="1600" dirty="0">
              <a:solidFill>
                <a:srgbClr val="FFFFFF"/>
              </a:solidFill>
              <a:ea typeface="Segoe UI" pitchFamily="34" charset="0"/>
              <a:cs typeface="Segoe UI" pitchFamily="34" charset="0"/>
            </a:endParaRPr>
          </a:p>
        </p:txBody>
      </p:sp>
      <p:sp>
        <p:nvSpPr>
          <p:cNvPr id="36" name="Rectangle 35"/>
          <p:cNvSpPr/>
          <p:nvPr/>
        </p:nvSpPr>
        <p:spPr bwMode="auto">
          <a:xfrm>
            <a:off x="8053256" y="3407759"/>
            <a:ext cx="1001585" cy="1494767"/>
          </a:xfrm>
          <a:prstGeom prst="rect">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ctr" anchorCtr="0"/>
          <a:lstStyle/>
          <a:p>
            <a:pPr algn="ctr" defTabSz="932406">
              <a:defRPr/>
            </a:pPr>
            <a:r>
              <a:rPr lang="en-US" sz="1600" dirty="0" smtClean="0">
                <a:solidFill>
                  <a:srgbClr val="FFFFFF"/>
                </a:solidFill>
                <a:ea typeface="Segoe UI" pitchFamily="34" charset="0"/>
                <a:cs typeface="Segoe UI" pitchFamily="34" charset="0"/>
              </a:rPr>
              <a:t>Collect Logs</a:t>
            </a:r>
          </a:p>
          <a:p>
            <a:pPr algn="ctr" defTabSz="932406">
              <a:defRPr/>
            </a:pPr>
            <a:r>
              <a:rPr lang="en-US" sz="1600" dirty="0" err="1" smtClean="0">
                <a:solidFill>
                  <a:srgbClr val="FFFFFF"/>
                </a:solidFill>
                <a:ea typeface="Segoe UI" pitchFamily="34" charset="0"/>
                <a:cs typeface="Segoe UI" pitchFamily="34" charset="0"/>
              </a:rPr>
              <a:t>Nlog</a:t>
            </a:r>
            <a:endParaRPr lang="en-US" sz="1600" dirty="0" smtClean="0">
              <a:solidFill>
                <a:srgbClr val="FFFFFF"/>
              </a:solidFill>
              <a:ea typeface="Segoe UI" pitchFamily="34" charset="0"/>
              <a:cs typeface="Segoe UI" pitchFamily="34" charset="0"/>
            </a:endParaRPr>
          </a:p>
          <a:p>
            <a:pPr algn="ctr" defTabSz="932406">
              <a:defRPr/>
            </a:pPr>
            <a:r>
              <a:rPr lang="en-US" sz="1600" dirty="0" smtClean="0">
                <a:solidFill>
                  <a:srgbClr val="FFFFFF"/>
                </a:solidFill>
                <a:ea typeface="Segoe UI" pitchFamily="34" charset="0"/>
                <a:cs typeface="Segoe UI" pitchFamily="34" charset="0"/>
              </a:rPr>
              <a:t>Log4Net</a:t>
            </a:r>
          </a:p>
          <a:p>
            <a:pPr algn="ctr" defTabSz="932406">
              <a:defRPr/>
            </a:pPr>
            <a:r>
              <a:rPr lang="en-US" sz="1600" dirty="0" smtClean="0">
                <a:solidFill>
                  <a:srgbClr val="FFFFFF"/>
                </a:solidFill>
                <a:ea typeface="Segoe UI" pitchFamily="34" charset="0"/>
                <a:cs typeface="Segoe UI" pitchFamily="34" charset="0"/>
              </a:rPr>
              <a:t>Trace</a:t>
            </a:r>
          </a:p>
        </p:txBody>
      </p:sp>
      <p:sp>
        <p:nvSpPr>
          <p:cNvPr id="37" name="Rectangle 36"/>
          <p:cNvSpPr/>
          <p:nvPr/>
        </p:nvSpPr>
        <p:spPr bwMode="auto">
          <a:xfrm>
            <a:off x="7062657" y="3416626"/>
            <a:ext cx="1039738" cy="1485900"/>
          </a:xfrm>
          <a:prstGeom prst="rect">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ctr" anchorCtr="0"/>
          <a:lstStyle/>
          <a:p>
            <a:pPr algn="ctr" defTabSz="932406">
              <a:defRPr/>
            </a:pPr>
            <a:r>
              <a:rPr lang="en-US" sz="1600" dirty="0" smtClean="0">
                <a:solidFill>
                  <a:srgbClr val="FFFFFF"/>
                </a:solidFill>
                <a:ea typeface="Segoe UI" pitchFamily="34" charset="0"/>
                <a:cs typeface="Segoe UI" pitchFamily="34" charset="0"/>
              </a:rPr>
              <a:t>MMA (custom):</a:t>
            </a:r>
          </a:p>
          <a:p>
            <a:pPr algn="ctr" defTabSz="932406">
              <a:defRPr/>
            </a:pPr>
            <a:r>
              <a:rPr lang="en-US" sz="1600" dirty="0" smtClean="0">
                <a:solidFill>
                  <a:srgbClr val="FFFFFF"/>
                </a:solidFill>
                <a:ea typeface="Segoe UI" pitchFamily="34" charset="0"/>
                <a:cs typeface="Segoe UI" pitchFamily="34" charset="0"/>
              </a:rPr>
              <a:t>Windows</a:t>
            </a:r>
          </a:p>
          <a:p>
            <a:pPr algn="ctr" defTabSz="932406">
              <a:defRPr/>
            </a:pPr>
            <a:r>
              <a:rPr lang="en-US" sz="1600" dirty="0" err="1" smtClean="0">
                <a:solidFill>
                  <a:srgbClr val="FFFFFF"/>
                </a:solidFill>
                <a:ea typeface="Segoe UI" pitchFamily="34" charset="0"/>
                <a:cs typeface="Segoe UI" pitchFamily="34" charset="0"/>
              </a:rPr>
              <a:t>Perf</a:t>
            </a:r>
            <a:endParaRPr lang="en-US" sz="1600" dirty="0" smtClean="0">
              <a:solidFill>
                <a:srgbClr val="FFFFFF"/>
              </a:solidFill>
              <a:ea typeface="Segoe UI" pitchFamily="34" charset="0"/>
              <a:cs typeface="Segoe UI" pitchFamily="34" charset="0"/>
            </a:endParaRPr>
          </a:p>
          <a:p>
            <a:pPr algn="ctr" defTabSz="932406">
              <a:defRPr/>
            </a:pPr>
            <a:r>
              <a:rPr lang="en-US" sz="1600" dirty="0" smtClean="0">
                <a:solidFill>
                  <a:srgbClr val="FFFFFF"/>
                </a:solidFill>
                <a:ea typeface="Segoe UI" pitchFamily="34" charset="0"/>
                <a:cs typeface="Segoe UI" pitchFamily="34" charset="0"/>
              </a:rPr>
              <a:t>Counters</a:t>
            </a:r>
            <a:endParaRPr lang="en-US" sz="1600" dirty="0">
              <a:solidFill>
                <a:srgbClr val="FFFFFF"/>
              </a:solidFill>
              <a:ea typeface="Segoe UI" pitchFamily="34" charset="0"/>
              <a:cs typeface="Segoe UI" pitchFamily="34" charset="0"/>
            </a:endParaRPr>
          </a:p>
        </p:txBody>
      </p:sp>
      <p:sp>
        <p:nvSpPr>
          <p:cNvPr id="38" name="Rectangle 37"/>
          <p:cNvSpPr/>
          <p:nvPr/>
        </p:nvSpPr>
        <p:spPr bwMode="auto">
          <a:xfrm>
            <a:off x="9054842" y="3422417"/>
            <a:ext cx="834438" cy="1485900"/>
          </a:xfrm>
          <a:prstGeom prst="rect">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ctr" anchorCtr="0"/>
          <a:lstStyle/>
          <a:p>
            <a:pPr algn="ctr" defTabSz="932406">
              <a:defRPr/>
            </a:pPr>
            <a:r>
              <a:rPr lang="en-US" sz="1600" dirty="0" smtClean="0">
                <a:solidFill>
                  <a:srgbClr val="FFFFFF"/>
                </a:solidFill>
                <a:ea typeface="Segoe UI" pitchFamily="34" charset="0"/>
                <a:cs typeface="Segoe UI" pitchFamily="34" charset="0"/>
              </a:rPr>
              <a:t>Build Events</a:t>
            </a:r>
          </a:p>
        </p:txBody>
      </p:sp>
      <p:sp>
        <p:nvSpPr>
          <p:cNvPr id="39" name="Rectangle 38"/>
          <p:cNvSpPr/>
          <p:nvPr/>
        </p:nvSpPr>
        <p:spPr bwMode="auto">
          <a:xfrm>
            <a:off x="1798637" y="5649128"/>
            <a:ext cx="5562600" cy="419100"/>
          </a:xfrm>
          <a:prstGeom prst="rect">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ctr" anchorCtr="0"/>
          <a:lstStyle/>
          <a:p>
            <a:pPr algn="ctr" defTabSz="932406">
              <a:defRPr/>
            </a:pPr>
            <a:r>
              <a:rPr lang="en-US" sz="1600" dirty="0" smtClean="0">
                <a:solidFill>
                  <a:srgbClr val="FFFFFF"/>
                </a:solidFill>
                <a:ea typeface="Segoe UI" pitchFamily="34" charset="0"/>
                <a:cs typeface="Segoe UI" pitchFamily="34" charset="0"/>
              </a:rPr>
              <a:t>Easy to configure: No coding, simple, fast, few clicks. </a:t>
            </a:r>
            <a:endParaRPr lang="en-US" sz="1600" dirty="0">
              <a:solidFill>
                <a:srgbClr val="FFFFFF"/>
              </a:solidFill>
              <a:ea typeface="Segoe UI" pitchFamily="34" charset="0"/>
              <a:cs typeface="Segoe UI" pitchFamily="34" charset="0"/>
            </a:endParaRPr>
          </a:p>
        </p:txBody>
      </p:sp>
      <p:sp>
        <p:nvSpPr>
          <p:cNvPr id="2" name="TextBox 1"/>
          <p:cNvSpPr txBox="1"/>
          <p:nvPr/>
        </p:nvSpPr>
        <p:spPr>
          <a:xfrm>
            <a:off x="1646237" y="5173662"/>
            <a:ext cx="31242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Legend:</a:t>
            </a:r>
          </a:p>
        </p:txBody>
      </p:sp>
      <p:sp>
        <p:nvSpPr>
          <p:cNvPr id="40" name="Rectangle 39"/>
          <p:cNvSpPr/>
          <p:nvPr/>
        </p:nvSpPr>
        <p:spPr bwMode="auto">
          <a:xfrm>
            <a:off x="1798637" y="6220628"/>
            <a:ext cx="5562600" cy="419100"/>
          </a:xfrm>
          <a:prstGeom prst="rect">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ctr" anchorCtr="0"/>
          <a:lstStyle/>
          <a:p>
            <a:pPr algn="ctr" defTabSz="932406">
              <a:defRPr/>
            </a:pPr>
            <a:r>
              <a:rPr lang="en-US" sz="1600" dirty="0" smtClean="0">
                <a:solidFill>
                  <a:srgbClr val="FFFFFF"/>
                </a:solidFill>
                <a:ea typeface="Segoe UI" pitchFamily="34" charset="0"/>
                <a:cs typeface="Segoe UI" pitchFamily="34" charset="0"/>
              </a:rPr>
              <a:t>Requires more time: could require coding, more clicks.</a:t>
            </a:r>
            <a:endParaRPr lang="en-US" sz="1600" dirty="0">
              <a:solidFill>
                <a:srgbClr val="FFFFFF"/>
              </a:solidFill>
              <a:ea typeface="Segoe UI" pitchFamily="34" charset="0"/>
              <a:cs typeface="Segoe UI" pitchFamily="34" charset="0"/>
            </a:endParaRPr>
          </a:p>
        </p:txBody>
      </p:sp>
      <p:sp>
        <p:nvSpPr>
          <p:cNvPr id="24" name="Oval 23"/>
          <p:cNvSpPr/>
          <p:nvPr/>
        </p:nvSpPr>
        <p:spPr bwMode="auto">
          <a:xfrm>
            <a:off x="4789034" y="3388710"/>
            <a:ext cx="5100246" cy="1632552"/>
          </a:xfrm>
          <a:prstGeom prst="ellipse">
            <a:avLst/>
          </a:prstGeom>
          <a:no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8533328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Devices and AI Telemetry</a:t>
            </a:r>
            <a:endParaRPr lang="en-US" dirty="0"/>
          </a:p>
        </p:txBody>
      </p:sp>
      <p:sp>
        <p:nvSpPr>
          <p:cNvPr id="8" name="Rectangle 7"/>
          <p:cNvSpPr/>
          <p:nvPr/>
        </p:nvSpPr>
        <p:spPr bwMode="auto">
          <a:xfrm>
            <a:off x="826667" y="1439862"/>
            <a:ext cx="10810387" cy="9906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ctr" anchorCtr="0"/>
          <a:lstStyle/>
          <a:p>
            <a:pPr algn="ctr" defTabSz="932406">
              <a:defRPr/>
            </a:pPr>
            <a:r>
              <a:rPr lang="en-US" sz="3200" dirty="0" smtClean="0">
                <a:solidFill>
                  <a:srgbClr val="FFFFFF"/>
                </a:solidFill>
                <a:ea typeface="Segoe UI" pitchFamily="34" charset="0"/>
                <a:cs typeface="Segoe UI" pitchFamily="34" charset="0"/>
              </a:rPr>
              <a:t>AI Telemetry for Services</a:t>
            </a:r>
          </a:p>
        </p:txBody>
      </p:sp>
      <p:sp>
        <p:nvSpPr>
          <p:cNvPr id="11" name="Rectangle 10"/>
          <p:cNvSpPr/>
          <p:nvPr/>
        </p:nvSpPr>
        <p:spPr bwMode="auto">
          <a:xfrm>
            <a:off x="826667" y="2430462"/>
            <a:ext cx="10816607" cy="990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ctr" anchorCtr="0"/>
          <a:lstStyle/>
          <a:p>
            <a:pPr algn="ctr" defTabSz="932406">
              <a:defRPr/>
            </a:pPr>
            <a:r>
              <a:rPr lang="en-US" sz="3200" dirty="0" smtClean="0">
                <a:solidFill>
                  <a:srgbClr val="FFFFFF"/>
                </a:solidFill>
                <a:ea typeface="Segoe UI" pitchFamily="34" charset="0"/>
                <a:cs typeface="Segoe UI" pitchFamily="34" charset="0"/>
              </a:rPr>
              <a:t>Device App</a:t>
            </a:r>
            <a:endParaRPr lang="en-US" sz="3200" dirty="0">
              <a:solidFill>
                <a:srgbClr val="FFFFFF"/>
              </a:solidFill>
              <a:ea typeface="Segoe UI" pitchFamily="34" charset="0"/>
              <a:cs typeface="Segoe UI" pitchFamily="34" charset="0"/>
            </a:endParaRPr>
          </a:p>
        </p:txBody>
      </p:sp>
      <p:sp>
        <p:nvSpPr>
          <p:cNvPr id="17" name="Rectangle 16"/>
          <p:cNvSpPr/>
          <p:nvPr/>
        </p:nvSpPr>
        <p:spPr bwMode="auto">
          <a:xfrm>
            <a:off x="4465637" y="3421062"/>
            <a:ext cx="7177636" cy="1485900"/>
          </a:xfrm>
          <a:prstGeom prst="rect">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ctr" anchorCtr="0"/>
          <a:lstStyle/>
          <a:p>
            <a:pPr algn="ctr" defTabSz="932406">
              <a:defRPr/>
            </a:pPr>
            <a:r>
              <a:rPr lang="en-US" sz="3200" dirty="0" smtClean="0">
                <a:solidFill>
                  <a:srgbClr val="FFFFFF"/>
                </a:solidFill>
                <a:ea typeface="Segoe UI" pitchFamily="34" charset="0"/>
                <a:cs typeface="Segoe UI" pitchFamily="34" charset="0"/>
              </a:rPr>
              <a:t>Custom</a:t>
            </a:r>
          </a:p>
          <a:p>
            <a:pPr algn="ctr" defTabSz="932406">
              <a:defRPr/>
            </a:pPr>
            <a:r>
              <a:rPr lang="en-US" sz="3200" dirty="0" smtClean="0">
                <a:solidFill>
                  <a:srgbClr val="FFFFFF"/>
                </a:solidFill>
                <a:ea typeface="Segoe UI" pitchFamily="34" charset="0"/>
                <a:cs typeface="Segoe UI" pitchFamily="34" charset="0"/>
              </a:rPr>
              <a:t>Events</a:t>
            </a:r>
            <a:endParaRPr lang="en-US" sz="3200" dirty="0">
              <a:solidFill>
                <a:srgbClr val="FFFFFF"/>
              </a:solidFill>
              <a:ea typeface="Segoe UI" pitchFamily="34" charset="0"/>
              <a:cs typeface="Segoe UI" pitchFamily="34" charset="0"/>
            </a:endParaRPr>
          </a:p>
        </p:txBody>
      </p:sp>
      <p:sp>
        <p:nvSpPr>
          <p:cNvPr id="18" name="Rectangle 17"/>
          <p:cNvSpPr/>
          <p:nvPr/>
        </p:nvSpPr>
        <p:spPr bwMode="auto">
          <a:xfrm>
            <a:off x="826667" y="3412195"/>
            <a:ext cx="3638970" cy="1494767"/>
          </a:xfrm>
          <a:prstGeom prst="rect">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ctr" anchorCtr="0"/>
          <a:lstStyle/>
          <a:p>
            <a:pPr algn="ctr" defTabSz="932406">
              <a:defRPr/>
            </a:pPr>
            <a:r>
              <a:rPr lang="en-US" sz="3200" dirty="0" smtClean="0">
                <a:solidFill>
                  <a:srgbClr val="FFFFFF"/>
                </a:solidFill>
                <a:ea typeface="Segoe UI" pitchFamily="34" charset="0"/>
                <a:cs typeface="Segoe UI" pitchFamily="34" charset="0"/>
              </a:rPr>
              <a:t>Default</a:t>
            </a:r>
          </a:p>
          <a:p>
            <a:pPr algn="ctr" defTabSz="932406">
              <a:defRPr/>
            </a:pPr>
            <a:r>
              <a:rPr lang="en-US" sz="3200" dirty="0" smtClean="0">
                <a:solidFill>
                  <a:srgbClr val="FFFFFF"/>
                </a:solidFill>
                <a:ea typeface="Segoe UI" pitchFamily="34" charset="0"/>
                <a:cs typeface="Segoe UI" pitchFamily="34" charset="0"/>
              </a:rPr>
              <a:t>Phone or Store</a:t>
            </a:r>
          </a:p>
          <a:p>
            <a:pPr algn="ctr" defTabSz="932406">
              <a:defRPr/>
            </a:pPr>
            <a:r>
              <a:rPr lang="en-US" sz="3200" dirty="0" smtClean="0">
                <a:solidFill>
                  <a:srgbClr val="FFFFFF"/>
                </a:solidFill>
                <a:ea typeface="Segoe UI" pitchFamily="34" charset="0"/>
                <a:cs typeface="Segoe UI" pitchFamily="34" charset="0"/>
              </a:rPr>
              <a:t>Events</a:t>
            </a:r>
            <a:endParaRPr lang="en-US" sz="3200" dirty="0">
              <a:solidFill>
                <a:srgbClr val="FFFFFF"/>
              </a:solidFill>
              <a:ea typeface="Segoe UI" pitchFamily="34" charset="0"/>
              <a:cs typeface="Segoe UI" pitchFamily="34" charset="0"/>
            </a:endParaRPr>
          </a:p>
        </p:txBody>
      </p:sp>
      <p:sp>
        <p:nvSpPr>
          <p:cNvPr id="22" name="Rectangle 21"/>
          <p:cNvSpPr/>
          <p:nvPr/>
        </p:nvSpPr>
        <p:spPr bwMode="auto">
          <a:xfrm>
            <a:off x="1798637" y="5649128"/>
            <a:ext cx="5562600" cy="419100"/>
          </a:xfrm>
          <a:prstGeom prst="rect">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ctr" anchorCtr="0"/>
          <a:lstStyle/>
          <a:p>
            <a:pPr algn="ctr" defTabSz="932406">
              <a:defRPr/>
            </a:pPr>
            <a:r>
              <a:rPr lang="en-US" sz="1600" dirty="0" smtClean="0">
                <a:solidFill>
                  <a:srgbClr val="FFFFFF"/>
                </a:solidFill>
                <a:ea typeface="Segoe UI" pitchFamily="34" charset="0"/>
                <a:cs typeface="Segoe UI" pitchFamily="34" charset="0"/>
              </a:rPr>
              <a:t>Easy to configure: No coding, simple, fast, few clicks. </a:t>
            </a:r>
            <a:endParaRPr lang="en-US" sz="1600" dirty="0">
              <a:solidFill>
                <a:srgbClr val="FFFFFF"/>
              </a:solidFill>
              <a:ea typeface="Segoe UI" pitchFamily="34" charset="0"/>
              <a:cs typeface="Segoe UI" pitchFamily="34" charset="0"/>
            </a:endParaRPr>
          </a:p>
        </p:txBody>
      </p:sp>
      <p:sp>
        <p:nvSpPr>
          <p:cNvPr id="23" name="TextBox 22"/>
          <p:cNvSpPr txBox="1"/>
          <p:nvPr/>
        </p:nvSpPr>
        <p:spPr>
          <a:xfrm>
            <a:off x="1646237" y="5173662"/>
            <a:ext cx="31242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Legend:</a:t>
            </a:r>
          </a:p>
        </p:txBody>
      </p:sp>
      <p:sp>
        <p:nvSpPr>
          <p:cNvPr id="24" name="Rectangle 23"/>
          <p:cNvSpPr/>
          <p:nvPr/>
        </p:nvSpPr>
        <p:spPr bwMode="auto">
          <a:xfrm>
            <a:off x="1798637" y="6220628"/>
            <a:ext cx="5562600" cy="419100"/>
          </a:xfrm>
          <a:prstGeom prst="rect">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ctr" anchorCtr="0"/>
          <a:lstStyle/>
          <a:p>
            <a:pPr algn="ctr" defTabSz="932406">
              <a:defRPr/>
            </a:pPr>
            <a:r>
              <a:rPr lang="en-US" sz="1600" dirty="0" smtClean="0">
                <a:solidFill>
                  <a:srgbClr val="FFFFFF"/>
                </a:solidFill>
                <a:ea typeface="Segoe UI" pitchFamily="34" charset="0"/>
                <a:cs typeface="Segoe UI" pitchFamily="34" charset="0"/>
              </a:rPr>
              <a:t>Requires more time: could require coding, more clicks.</a:t>
            </a:r>
            <a:endParaRPr lang="en-US" sz="1600" dirty="0">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63720612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600" dirty="0" smtClean="0">
                <a:solidFill>
                  <a:schemeClr val="tx1"/>
                </a:solidFill>
              </a:rPr>
              <a:t>From Visual Studio</a:t>
            </a:r>
          </a:p>
          <a:p>
            <a:pPr lvl="1"/>
            <a:r>
              <a:rPr lang="en-US" sz="2000" i="1" dirty="0" smtClean="0">
                <a:solidFill>
                  <a:schemeClr val="tx1"/>
                </a:solidFill>
              </a:rPr>
              <a:t>Use VSIX to add to new project or existing project</a:t>
            </a:r>
          </a:p>
          <a:p>
            <a:pPr lvl="1"/>
            <a:r>
              <a:rPr lang="en-US" sz="2000" i="1" dirty="0" smtClean="0">
                <a:solidFill>
                  <a:schemeClr val="tx1"/>
                </a:solidFill>
              </a:rPr>
              <a:t>Deploy app or run locally</a:t>
            </a:r>
          </a:p>
          <a:p>
            <a:pPr lvl="1"/>
            <a:r>
              <a:rPr lang="en-US" sz="2000" dirty="0" smtClean="0">
                <a:solidFill>
                  <a:schemeClr val="tx1"/>
                </a:solidFill>
              </a:rPr>
              <a:t>Install Microsoft Monitoring Agent on the server</a:t>
            </a:r>
          </a:p>
          <a:p>
            <a:pPr lvl="2"/>
            <a:r>
              <a:rPr lang="en-US" sz="2000" dirty="0" smtClean="0">
                <a:solidFill>
                  <a:schemeClr val="tx1"/>
                </a:solidFill>
              </a:rPr>
              <a:t>Azure </a:t>
            </a:r>
            <a:r>
              <a:rPr lang="en-US" sz="2000" dirty="0" err="1" smtClean="0">
                <a:solidFill>
                  <a:schemeClr val="tx1"/>
                </a:solidFill>
              </a:rPr>
              <a:t>PaaS</a:t>
            </a:r>
            <a:r>
              <a:rPr lang="en-US" sz="2000" dirty="0">
                <a:solidFill>
                  <a:schemeClr val="tx1"/>
                </a:solidFill>
              </a:rPr>
              <a:t> </a:t>
            </a:r>
            <a:r>
              <a:rPr lang="en-US" sz="2000" dirty="0" smtClean="0">
                <a:solidFill>
                  <a:schemeClr val="tx1"/>
                </a:solidFill>
              </a:rPr>
              <a:t>- modify </a:t>
            </a:r>
            <a:r>
              <a:rPr lang="en-US" sz="2000" dirty="0" err="1" smtClean="0">
                <a:solidFill>
                  <a:schemeClr val="tx1"/>
                </a:solidFill>
              </a:rPr>
              <a:t>cscfg</a:t>
            </a:r>
            <a:r>
              <a:rPr lang="en-US" sz="2000" dirty="0" smtClean="0">
                <a:solidFill>
                  <a:schemeClr val="tx1"/>
                </a:solidFill>
              </a:rPr>
              <a:t> and add startup task</a:t>
            </a:r>
            <a:endParaRPr lang="en-US" sz="2000" dirty="0">
              <a:solidFill>
                <a:schemeClr val="tx1"/>
              </a:solidFill>
            </a:endParaRPr>
          </a:p>
          <a:p>
            <a:pPr lvl="2"/>
            <a:r>
              <a:rPr lang="en-US" sz="2000" dirty="0" smtClean="0">
                <a:solidFill>
                  <a:schemeClr val="tx1"/>
                </a:solidFill>
              </a:rPr>
              <a:t>Windows Azure Web Sites – coming soon</a:t>
            </a:r>
          </a:p>
          <a:p>
            <a:pPr marL="571500" lvl="2" indent="0">
              <a:buNone/>
            </a:pPr>
            <a:endParaRPr lang="en-US" sz="2000" dirty="0" smtClean="0">
              <a:solidFill>
                <a:schemeClr val="tx1"/>
              </a:solidFill>
            </a:endParaRPr>
          </a:p>
          <a:p>
            <a:r>
              <a:rPr lang="en-US" sz="3600" dirty="0" smtClean="0">
                <a:solidFill>
                  <a:schemeClr val="tx1"/>
                </a:solidFill>
              </a:rPr>
              <a:t>An application that is already deployed</a:t>
            </a:r>
          </a:p>
          <a:p>
            <a:pPr lvl="1"/>
            <a:r>
              <a:rPr lang="en-US" sz="2000" dirty="0" smtClean="0">
                <a:solidFill>
                  <a:schemeClr val="tx1"/>
                </a:solidFill>
              </a:rPr>
              <a:t>Download </a:t>
            </a:r>
            <a:r>
              <a:rPr lang="en-US" sz="2000" dirty="0" err="1" smtClean="0">
                <a:solidFill>
                  <a:schemeClr val="tx1"/>
                </a:solidFill>
              </a:rPr>
              <a:t>ApplicationInsights.config</a:t>
            </a:r>
            <a:r>
              <a:rPr lang="en-US" sz="2000" dirty="0" smtClean="0">
                <a:solidFill>
                  <a:schemeClr val="tx1"/>
                </a:solidFill>
              </a:rPr>
              <a:t> from portal</a:t>
            </a:r>
          </a:p>
          <a:p>
            <a:pPr lvl="1"/>
            <a:r>
              <a:rPr lang="en-US" sz="2000" dirty="0">
                <a:solidFill>
                  <a:schemeClr val="tx1"/>
                </a:solidFill>
              </a:rPr>
              <a:t>Install Microsoft Monitoring Agent on the server</a:t>
            </a:r>
          </a:p>
          <a:p>
            <a:pPr lvl="1"/>
            <a:r>
              <a:rPr lang="en-US" sz="2000" dirty="0" smtClean="0">
                <a:solidFill>
                  <a:schemeClr val="tx1"/>
                </a:solidFill>
              </a:rPr>
              <a:t>Use VSIX to add to project</a:t>
            </a:r>
          </a:p>
        </p:txBody>
      </p:sp>
      <p:sp>
        <p:nvSpPr>
          <p:cNvPr id="3" name="Title 2"/>
          <p:cNvSpPr>
            <a:spLocks noGrp="1"/>
          </p:cNvSpPr>
          <p:nvPr>
            <p:ph type="title"/>
          </p:nvPr>
        </p:nvSpPr>
        <p:spPr/>
        <p:txBody>
          <a:bodyPr/>
          <a:lstStyle/>
          <a:p>
            <a:r>
              <a:rPr lang="en-US" dirty="0" smtClean="0">
                <a:solidFill>
                  <a:schemeClr val="tx1"/>
                </a:solidFill>
              </a:rPr>
              <a:t>Getting Started for Services</a:t>
            </a:r>
            <a:endParaRPr lang="en-US" dirty="0">
              <a:solidFill>
                <a:schemeClr val="tx1"/>
              </a:solidFill>
            </a:endParaRPr>
          </a:p>
        </p:txBody>
      </p:sp>
      <p:sp>
        <p:nvSpPr>
          <p:cNvPr id="4" name="Text Placeholder 3"/>
          <p:cNvSpPr>
            <a:spLocks noGrp="1"/>
          </p:cNvSpPr>
          <p:nvPr>
            <p:ph type="body" sz="quarter" idx="11"/>
          </p:nvPr>
        </p:nvSpPr>
        <p:spPr/>
        <p:txBody>
          <a:bodyPr/>
          <a:lstStyle/>
          <a:p>
            <a:r>
              <a:rPr lang="en-US" dirty="0" smtClean="0">
                <a:solidFill>
                  <a:schemeClr val="tx1"/>
                </a:solidFill>
              </a:rPr>
              <a:t>2 Options:</a:t>
            </a:r>
          </a:p>
          <a:p>
            <a:r>
              <a:rPr lang="en-US" dirty="0" smtClean="0">
                <a:solidFill>
                  <a:schemeClr val="tx1"/>
                </a:solidFill>
              </a:rPr>
              <a:t>Visual Studio project (new or existing)</a:t>
            </a:r>
          </a:p>
          <a:p>
            <a:endParaRPr lang="en-US" dirty="0">
              <a:solidFill>
                <a:schemeClr val="tx1"/>
              </a:solidFill>
            </a:endParaRPr>
          </a:p>
          <a:p>
            <a:r>
              <a:rPr lang="en-US" dirty="0" smtClean="0">
                <a:solidFill>
                  <a:schemeClr val="tx1"/>
                </a:solidFill>
              </a:rPr>
              <a:t>App already installed on server</a:t>
            </a:r>
            <a:endParaRPr lang="en-US" dirty="0">
              <a:solidFill>
                <a:schemeClr val="tx1"/>
              </a:solidFill>
            </a:endParaRPr>
          </a:p>
        </p:txBody>
      </p:sp>
    </p:spTree>
    <p:extLst>
      <p:ext uri="{BB962C8B-B14F-4D97-AF65-F5344CB8AC3E}">
        <p14:creationId xmlns:p14="http://schemas.microsoft.com/office/powerpoint/2010/main" val="281975934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Getting Started</a:t>
            </a:r>
            <a:endParaRPr lang="en-US" dirty="0"/>
          </a:p>
        </p:txBody>
      </p:sp>
    </p:spTree>
    <p:extLst>
      <p:ext uri="{BB962C8B-B14F-4D97-AF65-F5344CB8AC3E}">
        <p14:creationId xmlns:p14="http://schemas.microsoft.com/office/powerpoint/2010/main" val="375149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1" y="4755873"/>
            <a:ext cx="12427839" cy="181422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Microsoft Game Studios</a:t>
            </a:r>
            <a:endParaRPr lang="en-US" dirty="0"/>
          </a:p>
        </p:txBody>
      </p:sp>
      <p:sp>
        <p:nvSpPr>
          <p:cNvPr id="3" name="Content Placeholder 2"/>
          <p:cNvSpPr>
            <a:spLocks noGrp="1"/>
          </p:cNvSpPr>
          <p:nvPr>
            <p:ph sz="quarter" idx="10"/>
          </p:nvPr>
        </p:nvSpPr>
        <p:spPr>
          <a:xfrm>
            <a:off x="362026" y="1050251"/>
            <a:ext cx="11957363" cy="4702441"/>
          </a:xfrm>
        </p:spPr>
        <p:txBody>
          <a:bodyPr/>
          <a:lstStyle/>
          <a:p>
            <a:endParaRPr lang="en-US" dirty="0" smtClean="0">
              <a:solidFill>
                <a:schemeClr val="tx1"/>
              </a:solidFill>
            </a:endParaRPr>
          </a:p>
          <a:p>
            <a:r>
              <a:rPr lang="en-US" dirty="0" smtClean="0">
                <a:solidFill>
                  <a:schemeClr val="tx1"/>
                </a:solidFill>
              </a:rPr>
              <a:t>CMS</a:t>
            </a:r>
            <a:r>
              <a:rPr lang="en-US" dirty="0">
                <a:solidFill>
                  <a:schemeClr val="tx1"/>
                </a:solidFill>
              </a:rPr>
              <a:t/>
            </a:r>
            <a:br>
              <a:rPr lang="en-US" dirty="0">
                <a:solidFill>
                  <a:schemeClr val="tx1"/>
                </a:solidFill>
              </a:rPr>
            </a:br>
            <a:r>
              <a:rPr lang="en-US" sz="2000" dirty="0">
                <a:solidFill>
                  <a:schemeClr val="tx1"/>
                </a:solidFill>
              </a:rPr>
              <a:t>(Content, in the c</a:t>
            </a:r>
            <a:r>
              <a:rPr lang="en-US" sz="2000" dirty="0" smtClean="0">
                <a:solidFill>
                  <a:schemeClr val="tx1"/>
                </a:solidFill>
              </a:rPr>
              <a:t>loud</a:t>
            </a:r>
            <a:r>
              <a:rPr lang="en-US" sz="2000" dirty="0">
                <a:solidFill>
                  <a:schemeClr val="tx1"/>
                </a:solidFill>
              </a:rPr>
              <a:t>)</a:t>
            </a:r>
          </a:p>
          <a:p>
            <a:endParaRPr lang="en-US" dirty="0">
              <a:solidFill>
                <a:schemeClr val="tx1"/>
              </a:solidFill>
            </a:endParaRPr>
          </a:p>
          <a:p>
            <a:r>
              <a:rPr lang="en-US" dirty="0">
                <a:solidFill>
                  <a:schemeClr val="tx1"/>
                </a:solidFill>
              </a:rPr>
              <a:t>Commerce</a:t>
            </a:r>
            <a:br>
              <a:rPr lang="en-US" dirty="0">
                <a:solidFill>
                  <a:schemeClr val="tx1"/>
                </a:solidFill>
              </a:rPr>
            </a:br>
            <a:r>
              <a:rPr lang="en-US" sz="2000" dirty="0">
                <a:solidFill>
                  <a:schemeClr val="tx1"/>
                </a:solidFill>
              </a:rPr>
              <a:t>(</a:t>
            </a:r>
            <a:r>
              <a:rPr lang="en-US" sz="2000" dirty="0" smtClean="0">
                <a:solidFill>
                  <a:schemeClr val="tx1"/>
                </a:solidFill>
              </a:rPr>
              <a:t>Micro-transactions</a:t>
            </a:r>
            <a:r>
              <a:rPr lang="en-US" sz="2000" dirty="0">
                <a:solidFill>
                  <a:schemeClr val="tx1"/>
                </a:solidFill>
              </a:rPr>
              <a:t>, </a:t>
            </a:r>
            <a:r>
              <a:rPr lang="en-US" sz="2000" dirty="0" smtClean="0">
                <a:solidFill>
                  <a:schemeClr val="tx1"/>
                </a:solidFill>
              </a:rPr>
              <a:t>lots </a:t>
            </a:r>
            <a:r>
              <a:rPr lang="en-US" sz="2000" dirty="0">
                <a:solidFill>
                  <a:schemeClr val="tx1"/>
                </a:solidFill>
              </a:rPr>
              <a:t>of </a:t>
            </a:r>
            <a:r>
              <a:rPr lang="en-US" sz="2000" dirty="0" smtClean="0">
                <a:solidFill>
                  <a:schemeClr val="tx1"/>
                </a:solidFill>
              </a:rPr>
              <a:t>them</a:t>
            </a:r>
            <a:r>
              <a:rPr lang="en-US" sz="2000" dirty="0">
                <a:solidFill>
                  <a:schemeClr val="tx1"/>
                </a:solidFill>
              </a:rPr>
              <a:t>)</a:t>
            </a:r>
          </a:p>
          <a:p>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4"/>
          </p:nvPr>
        </p:nvSpPr>
        <p:spPr/>
        <p:txBody>
          <a:bodyPr/>
          <a:lstStyle/>
          <a:p>
            <a:fld id="{6DAB5816-974A-4D7A-A532-5700C169E5DF}" type="slidenum">
              <a:rPr lang="en-US" smtClean="0">
                <a:solidFill>
                  <a:srgbClr val="85878A"/>
                </a:solidFill>
              </a:rPr>
              <a:pPr/>
              <a:t>9</a:t>
            </a:fld>
            <a:endParaRPr lang="en-US">
              <a:solidFill>
                <a:srgbClr val="85878A"/>
              </a:solidFill>
            </a:endParaRPr>
          </a:p>
        </p:txBody>
      </p:sp>
      <p:grpSp>
        <p:nvGrpSpPr>
          <p:cNvPr id="15" name="Group 14"/>
          <p:cNvGrpSpPr/>
          <p:nvPr/>
        </p:nvGrpSpPr>
        <p:grpSpPr>
          <a:xfrm>
            <a:off x="3830305" y="4743387"/>
            <a:ext cx="8251315" cy="1834163"/>
            <a:chOff x="3830305" y="4743387"/>
            <a:chExt cx="8251315" cy="1834163"/>
          </a:xfrm>
        </p:grpSpPr>
        <p:sp>
          <p:nvSpPr>
            <p:cNvPr id="14" name="Rectangle 13"/>
            <p:cNvSpPr/>
            <p:nvPr/>
          </p:nvSpPr>
          <p:spPr bwMode="auto">
            <a:xfrm>
              <a:off x="6969156" y="6059698"/>
              <a:ext cx="2395128" cy="51040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2" name="Group 5"/>
            <p:cNvGrpSpPr/>
            <p:nvPr/>
          </p:nvGrpSpPr>
          <p:grpSpPr>
            <a:xfrm>
              <a:off x="3830305" y="4743387"/>
              <a:ext cx="8251315" cy="1834163"/>
              <a:chOff x="2718586" y="3488103"/>
              <a:chExt cx="6067694" cy="1348773"/>
            </a:xfrm>
          </p:grpSpPr>
          <p:pic>
            <p:nvPicPr>
              <p:cNvPr id="6"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2252" y="3488103"/>
                <a:ext cx="1904028" cy="134877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6774" y="3497283"/>
                <a:ext cx="1761283" cy="84644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8586" y="3497283"/>
                <a:ext cx="1045543" cy="133411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4088" y="3497282"/>
                <a:ext cx="1028489" cy="1328808"/>
              </a:xfrm>
              <a:prstGeom prst="rect">
                <a:avLst/>
              </a:prstGeom>
            </p:spPr>
          </p:pic>
          <p:pic>
            <p:nvPicPr>
              <p:cNvPr id="7" name="Picture 7"/>
              <p:cNvPicPr>
                <a:picLocks noChangeAspect="1"/>
              </p:cNvPicPr>
              <p:nvPr/>
            </p:nvPicPr>
            <p:blipFill rotWithShape="1">
              <a:blip r:embed="rId7">
                <a:extLst>
                  <a:ext uri="{28A0092B-C50C-407E-A947-70E740481C1C}">
                    <a14:useLocalDpi xmlns:a14="http://schemas.microsoft.com/office/drawing/2010/main" val="0"/>
                  </a:ext>
                </a:extLst>
              </a:blip>
              <a:srcRect l="51125" t="23514" r="2757" b="29257"/>
              <a:stretch/>
            </p:blipFill>
            <p:spPr>
              <a:xfrm>
                <a:off x="5148258" y="4503642"/>
                <a:ext cx="1512931" cy="280173"/>
              </a:xfrm>
              <a:prstGeom prst="rect">
                <a:avLst/>
              </a:prstGeom>
            </p:spPr>
          </p:pic>
        </p:grpSp>
      </p:grpSp>
      <p:grpSp>
        <p:nvGrpSpPr>
          <p:cNvPr id="8" name="Group 7"/>
          <p:cNvGrpSpPr/>
          <p:nvPr/>
        </p:nvGrpSpPr>
        <p:grpSpPr>
          <a:xfrm>
            <a:off x="6182045" y="1350155"/>
            <a:ext cx="2664976" cy="3092762"/>
            <a:chOff x="5339654" y="1222126"/>
            <a:chExt cx="2664976" cy="3092762"/>
          </a:xfrm>
        </p:grpSpPr>
        <p:sp>
          <p:nvSpPr>
            <p:cNvPr id="5" name="Rectangle 4"/>
            <p:cNvSpPr/>
            <p:nvPr/>
          </p:nvSpPr>
          <p:spPr bwMode="auto">
            <a:xfrm>
              <a:off x="5339654" y="1222126"/>
              <a:ext cx="2047735" cy="309276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6" name="Content Placeholder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80518" y="1360599"/>
              <a:ext cx="1306616" cy="746637"/>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92397" y="3207567"/>
              <a:ext cx="1476427" cy="1107321"/>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86436" y="2199019"/>
              <a:ext cx="1888351" cy="1000061"/>
            </a:xfrm>
            <a:prstGeom prst="rect">
              <a:avLst/>
            </a:prstGeom>
          </p:spPr>
        </p:pic>
        <p:sp>
          <p:nvSpPr>
            <p:cNvPr id="19" name="Right Brace 18"/>
            <p:cNvSpPr/>
            <p:nvPr/>
          </p:nvSpPr>
          <p:spPr>
            <a:xfrm>
              <a:off x="7559456" y="1222126"/>
              <a:ext cx="445174" cy="3083439"/>
            </a:xfrm>
            <a:prstGeom prst="rightBrace">
              <a:avLst>
                <a:gd name="adj1" fmla="val 8333"/>
                <a:gd name="adj2" fmla="val 51328"/>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48">
                <a:solidFill>
                  <a:srgbClr val="FFFFFF"/>
                </a:solidFill>
              </a:endParaRPr>
            </a:p>
          </p:txBody>
        </p:sp>
      </p:grpSp>
      <p:grpSp>
        <p:nvGrpSpPr>
          <p:cNvPr id="13" name="Group 12"/>
          <p:cNvGrpSpPr/>
          <p:nvPr/>
        </p:nvGrpSpPr>
        <p:grpSpPr>
          <a:xfrm>
            <a:off x="9008236" y="1350155"/>
            <a:ext cx="3083439" cy="3083439"/>
            <a:chOff x="8165845" y="1222126"/>
            <a:chExt cx="3083439" cy="3083439"/>
          </a:xfrm>
        </p:grpSpPr>
        <p:sp>
          <p:nvSpPr>
            <p:cNvPr id="30" name="Rectangle 29"/>
            <p:cNvSpPr/>
            <p:nvPr/>
          </p:nvSpPr>
          <p:spPr>
            <a:xfrm>
              <a:off x="8165845" y="1222126"/>
              <a:ext cx="3083439" cy="3083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srgbClr val="FFFFFF"/>
                </a:solidFill>
              </a:endParaRPr>
            </a:p>
          </p:txBody>
        </p:sp>
        <p:sp>
          <p:nvSpPr>
            <p:cNvPr id="23" name="Trapezoid 22"/>
            <p:cNvSpPr/>
            <p:nvPr/>
          </p:nvSpPr>
          <p:spPr>
            <a:xfrm rot="16200000">
              <a:off x="7396050" y="2609977"/>
              <a:ext cx="2447014" cy="290903"/>
            </a:xfrm>
            <a:prstGeom prst="trapezoid">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36" name="Rectangle 35"/>
            <p:cNvSpPr/>
            <p:nvPr/>
          </p:nvSpPr>
          <p:spPr>
            <a:xfrm>
              <a:off x="8975522" y="1532720"/>
              <a:ext cx="512557" cy="512557"/>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37" name="Rectangle 36"/>
            <p:cNvSpPr/>
            <p:nvPr/>
          </p:nvSpPr>
          <p:spPr>
            <a:xfrm>
              <a:off x="8975522" y="2168792"/>
              <a:ext cx="512557" cy="512557"/>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38" name="Rectangle 37"/>
            <p:cNvSpPr/>
            <p:nvPr/>
          </p:nvSpPr>
          <p:spPr>
            <a:xfrm>
              <a:off x="8975522" y="2804863"/>
              <a:ext cx="512557" cy="512557"/>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39" name="Rectangle 38"/>
            <p:cNvSpPr/>
            <p:nvPr/>
          </p:nvSpPr>
          <p:spPr>
            <a:xfrm>
              <a:off x="8975522" y="3466378"/>
              <a:ext cx="512557" cy="512557"/>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45" name="TextBox 44"/>
            <p:cNvSpPr txBox="1"/>
            <p:nvPr/>
          </p:nvSpPr>
          <p:spPr>
            <a:xfrm>
              <a:off x="9698592" y="1586708"/>
              <a:ext cx="1457870" cy="2352439"/>
            </a:xfrm>
            <a:prstGeom prst="rect">
              <a:avLst/>
            </a:prstGeom>
            <a:noFill/>
          </p:spPr>
          <p:txBody>
            <a:bodyPr wrap="square" rtlCol="0">
              <a:spAutoFit/>
            </a:bodyPr>
            <a:lstStyle/>
            <a:p>
              <a:r>
                <a:rPr lang="en-US" sz="1836" dirty="0">
                  <a:solidFill>
                    <a:srgbClr val="FFFFFF"/>
                  </a:solidFill>
                </a:rPr>
                <a:t>Azure</a:t>
              </a:r>
            </a:p>
            <a:p>
              <a:r>
                <a:rPr lang="en-US" sz="1836" dirty="0" smtClean="0">
                  <a:solidFill>
                    <a:srgbClr val="FFFFFF"/>
                  </a:solidFill>
                </a:rPr>
                <a:t>resident</a:t>
              </a:r>
              <a:endParaRPr lang="en-US" sz="1836" dirty="0">
                <a:solidFill>
                  <a:srgbClr val="FFFFFF"/>
                </a:solidFill>
              </a:endParaRPr>
            </a:p>
            <a:p>
              <a:endParaRPr lang="en-US" sz="1836" dirty="0">
                <a:solidFill>
                  <a:srgbClr val="FFFFFF"/>
                </a:solidFill>
              </a:endParaRPr>
            </a:p>
            <a:p>
              <a:r>
                <a:rPr lang="en-US" sz="1836" dirty="0" smtClean="0">
                  <a:solidFill>
                    <a:srgbClr val="FFFFFF"/>
                  </a:solidFill>
                </a:rPr>
                <a:t>Multi-instance</a:t>
              </a:r>
              <a:endParaRPr lang="en-US" sz="1836" dirty="0">
                <a:solidFill>
                  <a:srgbClr val="FFFFFF"/>
                </a:solidFill>
              </a:endParaRPr>
            </a:p>
            <a:p>
              <a:endParaRPr lang="en-US" sz="1836" dirty="0">
                <a:solidFill>
                  <a:srgbClr val="FFFFFF"/>
                </a:solidFill>
              </a:endParaRPr>
            </a:p>
            <a:p>
              <a:r>
                <a:rPr lang="en-US" sz="1836" dirty="0">
                  <a:solidFill>
                    <a:srgbClr val="FFFFFF"/>
                  </a:solidFill>
                </a:rPr>
                <a:t>Dynamically</a:t>
              </a:r>
            </a:p>
            <a:p>
              <a:r>
                <a:rPr lang="en-US" sz="1836" dirty="0">
                  <a:solidFill>
                    <a:srgbClr val="FFFFFF"/>
                  </a:solidFill>
                </a:rPr>
                <a:t>s</a:t>
              </a:r>
              <a:r>
                <a:rPr lang="en-US" sz="1836" dirty="0" smtClean="0">
                  <a:solidFill>
                    <a:srgbClr val="FFFFFF"/>
                  </a:solidFill>
                </a:rPr>
                <a:t>calable</a:t>
              </a:r>
              <a:endParaRPr lang="en-US" sz="1836" dirty="0">
                <a:solidFill>
                  <a:srgbClr val="FFFFFF"/>
                </a:solidFill>
              </a:endParaRPr>
            </a:p>
          </p:txBody>
        </p:sp>
        <p:cxnSp>
          <p:nvCxnSpPr>
            <p:cNvPr id="47" name="Straight Arrow Connector 46"/>
            <p:cNvCxnSpPr/>
            <p:nvPr/>
          </p:nvCxnSpPr>
          <p:spPr>
            <a:xfrm>
              <a:off x="9610848" y="2796277"/>
              <a:ext cx="0" cy="1182658"/>
            </a:xfrm>
            <a:prstGeom prst="straightConnector1">
              <a:avLst/>
            </a:prstGeom>
            <a:ln w="12700">
              <a:prstDash val="dashDot"/>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29" name="Straight Arrow Connector 28"/>
          <p:cNvCxnSpPr/>
          <p:nvPr/>
        </p:nvCxnSpPr>
        <p:spPr>
          <a:xfrm>
            <a:off x="10485437" y="2947288"/>
            <a:ext cx="0" cy="1159574"/>
          </a:xfrm>
          <a:prstGeom prst="straightConnector1">
            <a:avLst/>
          </a:prstGeom>
          <a:ln w="28575">
            <a:solidFill>
              <a:schemeClr val="accent2"/>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150991"/>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2.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Kyle McClellan; Vlad Joanovic</External_x0020_Speaker>
    <Session_x0020_Code xmlns="e36bfbf9-5e42-489c-a259-4c54eb22cb57"> DEV-B391</Session_x0020_Code>
    <Presentation_x0020_Date xmlns="e36bfbf9-5e42-489c-a259-4c54eb22cb57">2014-05-13T00:00:00-05:00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926dde2575c399a9dfc1a0653dd2753a">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f4cb2f060d10f12dd6d7af80b20dd6c"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dcmitype/"/>
    <ds:schemaRef ds:uri="http://schemas.microsoft.com/office/2006/metadata/properties"/>
    <ds:schemaRef ds:uri="http://schemas.microsoft.com/office/2006/documentManagement/types"/>
    <ds:schemaRef ds:uri="http://purl.org/dc/terms/"/>
    <ds:schemaRef ds:uri="http://purl.org/dc/elements/1.1/"/>
    <ds:schemaRef ds:uri="e36bfbf9-5e42-489c-a259-4c54eb22cb57"/>
    <ds:schemaRef ds:uri="http://www.w3.org/XML/1998/namespace"/>
    <ds:schemaRef ds:uri="http://schemas.microsoft.com/sharepoint/v3"/>
    <ds:schemaRef ds:uri="http://schemas.microsoft.com/office/infopath/2007/PartnerControls"/>
    <ds:schemaRef ds:uri="http://schemas.openxmlformats.org/package/2006/metadata/core-properties"/>
    <ds:schemaRef ds:uri="230e9df3-be65-4c73-a93b-d1236ebd677e"/>
  </ds:schemaRefs>
</ds:datastoreItem>
</file>

<file path=customXml/itemProps3.xml><?xml version="1.0" encoding="utf-8"?>
<ds:datastoreItem xmlns:ds="http://schemas.openxmlformats.org/officeDocument/2006/customXml" ds:itemID="{F23B5B45-A0E7-4974-993F-E75FD33DC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TechEd_2014_Template</Template>
  <TotalTime>28</TotalTime>
  <Words>2813</Words>
  <Application>Microsoft Office PowerPoint</Application>
  <PresentationFormat>Custom</PresentationFormat>
  <Paragraphs>344</Paragraphs>
  <Slides>37</Slides>
  <Notes>20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7" baseType="lpstr">
      <vt:lpstr>Arial</vt:lpstr>
      <vt:lpstr>Calibri</vt:lpstr>
      <vt:lpstr>Segoe</vt:lpstr>
      <vt:lpstr>Segoe Light</vt:lpstr>
      <vt:lpstr>Segoe UI</vt:lpstr>
      <vt:lpstr>Segoe UI Light</vt:lpstr>
      <vt:lpstr>Wingdings</vt:lpstr>
      <vt:lpstr>TechEd 2014 Dk Blue</vt:lpstr>
      <vt:lpstr>1_TechEd 2014 Dk Blue</vt:lpstr>
      <vt:lpstr>Acrobat Document</vt:lpstr>
      <vt:lpstr>PowerPoint Presentation</vt:lpstr>
      <vt:lpstr>See How Microsoft Game Studios Uses Visual Studio Online Application Insights to Gain Early Warning of Performance Issues, Failures, and Pinpoint the Root Causes</vt:lpstr>
      <vt:lpstr>Agenda Slide</vt:lpstr>
      <vt:lpstr>Application Insights</vt:lpstr>
      <vt:lpstr>Services and AI Telemetry</vt:lpstr>
      <vt:lpstr>Devices and AI Telemetry</vt:lpstr>
      <vt:lpstr>Getting Started for Services</vt:lpstr>
      <vt:lpstr>Getting Started</vt:lpstr>
      <vt:lpstr>Microsoft Game Studios</vt:lpstr>
      <vt:lpstr>Studios App Insights</vt:lpstr>
      <vt:lpstr>Game service scenarios</vt:lpstr>
      <vt:lpstr>Predicting scale</vt:lpstr>
      <vt:lpstr>Load Test as seen in App Insights</vt:lpstr>
      <vt:lpstr>Load Test as seen in Visual Studio</vt:lpstr>
      <vt:lpstr>Investigating latency</vt:lpstr>
      <vt:lpstr>The culprit? Adding an instance</vt:lpstr>
      <vt:lpstr>Adding an instance? Why?</vt:lpstr>
      <vt:lpstr>(Overlaid, because it looks cool)</vt:lpstr>
      <vt:lpstr>Latency. Got it. What’s my takeaway?</vt:lpstr>
      <vt:lpstr>Service engineering is cyclical</vt:lpstr>
      <vt:lpstr>Monitor &amp; Alert</vt:lpstr>
      <vt:lpstr>Investigate &amp; Understand</vt:lpstr>
      <vt:lpstr>Mitigate &amp; Resolve</vt:lpstr>
      <vt:lpstr>Improve</vt:lpstr>
      <vt:lpstr>Application Insights configuration</vt:lpstr>
      <vt:lpstr>Your Windows Phone app crashes</vt:lpstr>
      <vt:lpstr>Alerting and Dashboards</vt:lpstr>
      <vt:lpstr>PowerPoint Presentation</vt:lpstr>
      <vt:lpstr>Related content</vt:lpstr>
      <vt:lpstr>Track resources</vt:lpstr>
      <vt:lpstr>Summary</vt:lpstr>
      <vt:lpstr>Visit the Developer Platform &amp; Tools Booth</vt:lpstr>
      <vt:lpstr>Resources</vt:lpstr>
      <vt:lpstr>Complete an evaluation and enter to win!</vt:lpstr>
      <vt:lpstr>Evaluate this session</vt:lpstr>
      <vt:lpstr>Questions?</vt:lpstr>
      <vt:lpstr>PowerPoint Presentation</vt:lpstr>
    </vt:vector>
  </TitlesOfParts>
  <Manager>&lt;Speech writer name goes here&gt;</Manager>
  <Company>MS EVENTS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 How Microsoft Game Studios Uses Visual Studio Online Application Insights to Gain Early Warning of Performance Issues, Failures, and Pinpoint the Root Causes</dc:title>
  <dc:subject>TechEd 2014</dc:subject>
  <dc:creator>testadmin</dc:creator>
  <cp:keywords/>
  <dc:description>Template: Jordan Cayabyab, Artitudes Design
Formatting: 
Audience Type:</dc:description>
  <cp:lastModifiedBy>testadmin</cp:lastModifiedBy>
  <cp:revision>6</cp:revision>
  <dcterms:created xsi:type="dcterms:W3CDTF">2014-05-09T18:29:03Z</dcterms:created>
  <dcterms:modified xsi:type="dcterms:W3CDTF">2014-05-13T22:35:11Z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