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117"/>
  </p:notesMasterIdLst>
  <p:handoutMasterIdLst>
    <p:handoutMasterId r:id="rId118"/>
  </p:handoutMasterIdLst>
  <p:sldIdLst>
    <p:sldId id="1381" r:id="rId5"/>
    <p:sldId id="1412" r:id="rId6"/>
    <p:sldId id="1453" r:id="rId7"/>
    <p:sldId id="1455" r:id="rId8"/>
    <p:sldId id="1542" r:id="rId9"/>
    <p:sldId id="1543" r:id="rId10"/>
    <p:sldId id="1544" r:id="rId11"/>
    <p:sldId id="1545" r:id="rId12"/>
    <p:sldId id="1546" r:id="rId13"/>
    <p:sldId id="1547" r:id="rId14"/>
    <p:sldId id="1548" r:id="rId15"/>
    <p:sldId id="1549" r:id="rId16"/>
    <p:sldId id="1550" r:id="rId17"/>
    <p:sldId id="1551" r:id="rId18"/>
    <p:sldId id="1459" r:id="rId19"/>
    <p:sldId id="1460" r:id="rId20"/>
    <p:sldId id="1465" r:id="rId21"/>
    <p:sldId id="1466" r:id="rId22"/>
    <p:sldId id="1467" r:id="rId23"/>
    <p:sldId id="1468" r:id="rId24"/>
    <p:sldId id="1552" r:id="rId25"/>
    <p:sldId id="1553" r:id="rId26"/>
    <p:sldId id="1554" r:id="rId27"/>
    <p:sldId id="1555" r:id="rId28"/>
    <p:sldId id="1556" r:id="rId29"/>
    <p:sldId id="1557" r:id="rId30"/>
    <p:sldId id="1558" r:id="rId31"/>
    <p:sldId id="1559" r:id="rId32"/>
    <p:sldId id="1560" r:id="rId33"/>
    <p:sldId id="1561" r:id="rId34"/>
    <p:sldId id="1562" r:id="rId35"/>
    <p:sldId id="1563" r:id="rId36"/>
    <p:sldId id="1564" r:id="rId37"/>
    <p:sldId id="1565" r:id="rId38"/>
    <p:sldId id="1566" r:id="rId39"/>
    <p:sldId id="1567" r:id="rId40"/>
    <p:sldId id="1568" r:id="rId41"/>
    <p:sldId id="1569" r:id="rId42"/>
    <p:sldId id="1570" r:id="rId43"/>
    <p:sldId id="1571" r:id="rId44"/>
    <p:sldId id="1572" r:id="rId45"/>
    <p:sldId id="1573" r:id="rId46"/>
    <p:sldId id="1574" r:id="rId47"/>
    <p:sldId id="1575" r:id="rId48"/>
    <p:sldId id="1576" r:id="rId49"/>
    <p:sldId id="1577" r:id="rId50"/>
    <p:sldId id="1578" r:id="rId51"/>
    <p:sldId id="1579" r:id="rId52"/>
    <p:sldId id="1580" r:id="rId53"/>
    <p:sldId id="1581" r:id="rId54"/>
    <p:sldId id="1582" r:id="rId55"/>
    <p:sldId id="1583" r:id="rId56"/>
    <p:sldId id="1584" r:id="rId57"/>
    <p:sldId id="1585" r:id="rId58"/>
    <p:sldId id="1586" r:id="rId59"/>
    <p:sldId id="1587" r:id="rId60"/>
    <p:sldId id="1588" r:id="rId61"/>
    <p:sldId id="1589" r:id="rId62"/>
    <p:sldId id="1590" r:id="rId63"/>
    <p:sldId id="1591" r:id="rId64"/>
    <p:sldId id="1592" r:id="rId65"/>
    <p:sldId id="1593" r:id="rId66"/>
    <p:sldId id="1594" r:id="rId67"/>
    <p:sldId id="1595" r:id="rId68"/>
    <p:sldId id="1596" r:id="rId69"/>
    <p:sldId id="1597" r:id="rId70"/>
    <p:sldId id="1598" r:id="rId71"/>
    <p:sldId id="1599" r:id="rId72"/>
    <p:sldId id="1600" r:id="rId73"/>
    <p:sldId id="1601" r:id="rId74"/>
    <p:sldId id="1602" r:id="rId75"/>
    <p:sldId id="1603" r:id="rId76"/>
    <p:sldId id="1604" r:id="rId77"/>
    <p:sldId id="1605" r:id="rId78"/>
    <p:sldId id="1606" r:id="rId79"/>
    <p:sldId id="1607" r:id="rId80"/>
    <p:sldId id="1608" r:id="rId81"/>
    <p:sldId id="1609" r:id="rId82"/>
    <p:sldId id="1610" r:id="rId83"/>
    <p:sldId id="1611" r:id="rId84"/>
    <p:sldId id="1612" r:id="rId85"/>
    <p:sldId id="1613" r:id="rId86"/>
    <p:sldId id="1614" r:id="rId87"/>
    <p:sldId id="1615" r:id="rId88"/>
    <p:sldId id="1616" r:id="rId89"/>
    <p:sldId id="1617" r:id="rId90"/>
    <p:sldId id="1618" r:id="rId91"/>
    <p:sldId id="1619" r:id="rId92"/>
    <p:sldId id="1620" r:id="rId93"/>
    <p:sldId id="1621" r:id="rId94"/>
    <p:sldId id="1622" r:id="rId95"/>
    <p:sldId id="1623" r:id="rId96"/>
    <p:sldId id="1624" r:id="rId97"/>
    <p:sldId id="1625" r:id="rId98"/>
    <p:sldId id="1626" r:id="rId99"/>
    <p:sldId id="1627" r:id="rId100"/>
    <p:sldId id="1628" r:id="rId101"/>
    <p:sldId id="1629" r:id="rId102"/>
    <p:sldId id="1630" r:id="rId103"/>
    <p:sldId id="1631" r:id="rId104"/>
    <p:sldId id="1632" r:id="rId105"/>
    <p:sldId id="1633" r:id="rId106"/>
    <p:sldId id="1634" r:id="rId107"/>
    <p:sldId id="1635" r:id="rId108"/>
    <p:sldId id="1533" r:id="rId109"/>
    <p:sldId id="1539" r:id="rId110"/>
    <p:sldId id="1540" r:id="rId111"/>
    <p:sldId id="1541" r:id="rId112"/>
    <p:sldId id="1535" r:id="rId113"/>
    <p:sldId id="1536" r:id="rId114"/>
    <p:sldId id="1537" r:id="rId115"/>
    <p:sldId id="1538" r:id="rId11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12"/>
            <p14:sldId id="1453"/>
            <p14:sldId id="1455"/>
            <p14:sldId id="1542"/>
            <p14:sldId id="1543"/>
            <p14:sldId id="1544"/>
            <p14:sldId id="1545"/>
            <p14:sldId id="1546"/>
            <p14:sldId id="1547"/>
            <p14:sldId id="1548"/>
            <p14:sldId id="1549"/>
            <p14:sldId id="1550"/>
            <p14:sldId id="1551"/>
            <p14:sldId id="1459"/>
            <p14:sldId id="1460"/>
            <p14:sldId id="1465"/>
            <p14:sldId id="1466"/>
            <p14:sldId id="1467"/>
            <p14:sldId id="1468"/>
            <p14:sldId id="1552"/>
            <p14:sldId id="1553"/>
            <p14:sldId id="1554"/>
            <p14:sldId id="1555"/>
            <p14:sldId id="1556"/>
            <p14:sldId id="1557"/>
            <p14:sldId id="1558"/>
            <p14:sldId id="1559"/>
            <p14:sldId id="1560"/>
            <p14:sldId id="1561"/>
            <p14:sldId id="1562"/>
            <p14:sldId id="1563"/>
            <p14:sldId id="1564"/>
            <p14:sldId id="1565"/>
            <p14:sldId id="1566"/>
            <p14:sldId id="1567"/>
            <p14:sldId id="1568"/>
            <p14:sldId id="1569"/>
            <p14:sldId id="1570"/>
            <p14:sldId id="1571"/>
            <p14:sldId id="1572"/>
            <p14:sldId id="1573"/>
            <p14:sldId id="1574"/>
            <p14:sldId id="1575"/>
            <p14:sldId id="1576"/>
            <p14:sldId id="1577"/>
            <p14:sldId id="1578"/>
            <p14:sldId id="1579"/>
            <p14:sldId id="1580"/>
            <p14:sldId id="1581"/>
            <p14:sldId id="1582"/>
            <p14:sldId id="1583"/>
            <p14:sldId id="1584"/>
            <p14:sldId id="1585"/>
            <p14:sldId id="1586"/>
            <p14:sldId id="1587"/>
            <p14:sldId id="1588"/>
            <p14:sldId id="1589"/>
            <p14:sldId id="1590"/>
            <p14:sldId id="1591"/>
            <p14:sldId id="1592"/>
            <p14:sldId id="1593"/>
            <p14:sldId id="1594"/>
            <p14:sldId id="1595"/>
            <p14:sldId id="1596"/>
            <p14:sldId id="1597"/>
            <p14:sldId id="1598"/>
            <p14:sldId id="1599"/>
            <p14:sldId id="1600"/>
            <p14:sldId id="1601"/>
            <p14:sldId id="1602"/>
            <p14:sldId id="1603"/>
            <p14:sldId id="1604"/>
            <p14:sldId id="1605"/>
            <p14:sldId id="1606"/>
            <p14:sldId id="1607"/>
            <p14:sldId id="1608"/>
            <p14:sldId id="1609"/>
            <p14:sldId id="1610"/>
            <p14:sldId id="1611"/>
            <p14:sldId id="1612"/>
            <p14:sldId id="1613"/>
            <p14:sldId id="1614"/>
            <p14:sldId id="1615"/>
            <p14:sldId id="1616"/>
            <p14:sldId id="1617"/>
            <p14:sldId id="1618"/>
            <p14:sldId id="1619"/>
            <p14:sldId id="1620"/>
            <p14:sldId id="1621"/>
            <p14:sldId id="1622"/>
            <p14:sldId id="1623"/>
            <p14:sldId id="1624"/>
            <p14:sldId id="1625"/>
            <p14:sldId id="1626"/>
            <p14:sldId id="1627"/>
            <p14:sldId id="1628"/>
            <p14:sldId id="1629"/>
            <p14:sldId id="1630"/>
            <p14:sldId id="1631"/>
            <p14:sldId id="1632"/>
            <p14:sldId id="1633"/>
            <p14:sldId id="1634"/>
            <p14:sldId id="1635"/>
            <p14:sldId id="1533"/>
            <p14:sldId id="1539"/>
            <p14:sldId id="1540"/>
            <p14:sldId id="1541"/>
            <p14:sldId id="1535"/>
            <p14:sldId id="1536"/>
            <p14:sldId id="1537"/>
            <p14:sldId id="1538"/>
          </p14:sldIdLst>
        </p14:section>
        <p14:section name="Required TechEd Slides" id="{26AC01F7-B32B-44E9-BE5B-D21B17F99D2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730" autoAdjust="0"/>
  </p:normalViewPr>
  <p:slideViewPr>
    <p:cSldViewPr snapToObjects="1">
      <p:cViewPr varScale="1">
        <p:scale>
          <a:sx n="119" d="100"/>
          <a:sy n="119" d="100"/>
        </p:scale>
        <p:origin x="84" y="144"/>
      </p:cViewPr>
      <p:guideLst/>
    </p:cSldViewPr>
  </p:slideViewPr>
  <p:outlineViewPr>
    <p:cViewPr>
      <p:scale>
        <a:sx n="33" d="100"/>
        <a:sy n="33" d="100"/>
      </p:scale>
      <p:origin x="0" y="-2862"/>
    </p:cViewPr>
  </p:outlineViewPr>
  <p:notesTextViewPr>
    <p:cViewPr>
      <p:scale>
        <a:sx n="3" d="2"/>
        <a:sy n="3" d="2"/>
      </p:scale>
      <p:origin x="0" y="0"/>
    </p:cViewPr>
  </p:notesTextViewPr>
  <p:sorterViewPr>
    <p:cViewPr varScale="1">
      <p:scale>
        <a:sx n="1" d="1"/>
        <a:sy n="1" d="1"/>
      </p:scale>
      <p:origin x="0" y="-29028"/>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commentAuthors" Target="commentAuthor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52926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871195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066505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110413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569823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579887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209844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764386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538255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83086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265482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580585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305103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248539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444328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977364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661883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653143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176410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91053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t>5/15/2014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31800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268623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412255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01477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288860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198650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solidFill>
                  <a:prstClr val="black"/>
                </a:solidFill>
              </a:rPr>
              <a:t>TechReady 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E34F83B-5E1E-406C-9960-0F2BE6FC4E24}"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672457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solidFill>
                  <a:prstClr val="black"/>
                </a:solidFill>
              </a:rPr>
              <a:t>TechReady 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E34F83B-5E1E-406C-9960-0F2BE6FC4E24}"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22218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080091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80958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33356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5/15/2014</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4</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16895043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4207912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93188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704246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30936187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7031185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4488063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3018851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993163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2401976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378041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2084055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4150856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39608438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40109932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42097532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solidFill>
                  <a:prstClr val="black"/>
                </a:solidFill>
              </a:rPr>
              <a:t>TechReady 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0EB40E-28B8-4D9E-8EF7-C35F7476765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9935262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solidFill>
                  <a:prstClr val="black"/>
                </a:solidFill>
              </a:rPr>
              <a:t>TechReady 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0EB40E-28B8-4D9E-8EF7-C35F7476765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10293553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37679795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3101830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22865172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1625138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8464481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28729675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27595843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38285687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33152291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6618308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28315342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12349485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769511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38113249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392759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3119442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17153399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10911920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35231546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87</a:t>
            </a:fld>
            <a:endParaRPr lang="en-US" dirty="0">
              <a:solidFill>
                <a:prstClr val="black"/>
              </a:solidFill>
            </a:endParaRPr>
          </a:p>
        </p:txBody>
      </p:sp>
    </p:spTree>
    <p:extLst>
      <p:ext uri="{BB962C8B-B14F-4D97-AF65-F5344CB8AC3E}">
        <p14:creationId xmlns:p14="http://schemas.microsoft.com/office/powerpoint/2010/main" val="8645402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solidFill>
                  <a:prstClr val="black"/>
                </a:solidFill>
              </a:rPr>
              <a:t>TechReady 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37415EB-0C54-479A-9EA3-F1D1405C5D6B}"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88</a:t>
            </a:fld>
            <a:endParaRPr lang="en-US" dirty="0">
              <a:solidFill>
                <a:prstClr val="black"/>
              </a:solidFill>
            </a:endParaRPr>
          </a:p>
        </p:txBody>
      </p:sp>
    </p:spTree>
    <p:extLst>
      <p:ext uri="{BB962C8B-B14F-4D97-AF65-F5344CB8AC3E}">
        <p14:creationId xmlns:p14="http://schemas.microsoft.com/office/powerpoint/2010/main" val="19624171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solidFill>
                  <a:prstClr val="black"/>
                </a:solidFill>
              </a:rPr>
              <a:t>TechReady 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37415EB-0C54-479A-9EA3-F1D1405C5D6B}"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89</a:t>
            </a:fld>
            <a:endParaRPr lang="en-US" dirty="0">
              <a:solidFill>
                <a:prstClr val="black"/>
              </a:solidFill>
            </a:endParaRPr>
          </a:p>
        </p:txBody>
      </p:sp>
    </p:spTree>
    <p:extLst>
      <p:ext uri="{BB962C8B-B14F-4D97-AF65-F5344CB8AC3E}">
        <p14:creationId xmlns:p14="http://schemas.microsoft.com/office/powerpoint/2010/main" val="33358042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90</a:t>
            </a:fld>
            <a:endParaRPr lang="en-US" dirty="0">
              <a:solidFill>
                <a:prstClr val="black"/>
              </a:solidFill>
            </a:endParaRPr>
          </a:p>
        </p:txBody>
      </p:sp>
    </p:spTree>
    <p:extLst>
      <p:ext uri="{BB962C8B-B14F-4D97-AF65-F5344CB8AC3E}">
        <p14:creationId xmlns:p14="http://schemas.microsoft.com/office/powerpoint/2010/main" val="23962785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91</a:t>
            </a:fld>
            <a:endParaRPr lang="en-US" dirty="0">
              <a:solidFill>
                <a:prstClr val="black"/>
              </a:solidFill>
            </a:endParaRPr>
          </a:p>
        </p:txBody>
      </p:sp>
    </p:spTree>
    <p:extLst>
      <p:ext uri="{BB962C8B-B14F-4D97-AF65-F5344CB8AC3E}">
        <p14:creationId xmlns:p14="http://schemas.microsoft.com/office/powerpoint/2010/main" val="36807660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92</a:t>
            </a:fld>
            <a:endParaRPr lang="en-US" dirty="0">
              <a:solidFill>
                <a:prstClr val="black"/>
              </a:solidFill>
            </a:endParaRPr>
          </a:p>
        </p:txBody>
      </p:sp>
    </p:spTree>
    <p:extLst>
      <p:ext uri="{BB962C8B-B14F-4D97-AF65-F5344CB8AC3E}">
        <p14:creationId xmlns:p14="http://schemas.microsoft.com/office/powerpoint/2010/main" val="31308664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93</a:t>
            </a:fld>
            <a:endParaRPr lang="en-US" dirty="0">
              <a:solidFill>
                <a:prstClr val="black"/>
              </a:solidFill>
            </a:endParaRPr>
          </a:p>
        </p:txBody>
      </p:sp>
    </p:spTree>
    <p:extLst>
      <p:ext uri="{BB962C8B-B14F-4D97-AF65-F5344CB8AC3E}">
        <p14:creationId xmlns:p14="http://schemas.microsoft.com/office/powerpoint/2010/main" val="339583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9566517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94</a:t>
            </a:fld>
            <a:endParaRPr lang="en-US" dirty="0">
              <a:solidFill>
                <a:prstClr val="black"/>
              </a:solidFill>
            </a:endParaRPr>
          </a:p>
        </p:txBody>
      </p:sp>
    </p:spTree>
    <p:extLst>
      <p:ext uri="{BB962C8B-B14F-4D97-AF65-F5344CB8AC3E}">
        <p14:creationId xmlns:p14="http://schemas.microsoft.com/office/powerpoint/2010/main" val="11011225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95</a:t>
            </a:fld>
            <a:endParaRPr lang="en-US" dirty="0">
              <a:solidFill>
                <a:prstClr val="black"/>
              </a:solidFill>
            </a:endParaRPr>
          </a:p>
        </p:txBody>
      </p:sp>
    </p:spTree>
    <p:extLst>
      <p:ext uri="{BB962C8B-B14F-4D97-AF65-F5344CB8AC3E}">
        <p14:creationId xmlns:p14="http://schemas.microsoft.com/office/powerpoint/2010/main" val="17426721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96</a:t>
            </a:fld>
            <a:endParaRPr lang="en-US" dirty="0">
              <a:solidFill>
                <a:prstClr val="black"/>
              </a:solidFill>
            </a:endParaRPr>
          </a:p>
        </p:txBody>
      </p:sp>
    </p:spTree>
    <p:extLst>
      <p:ext uri="{BB962C8B-B14F-4D97-AF65-F5344CB8AC3E}">
        <p14:creationId xmlns:p14="http://schemas.microsoft.com/office/powerpoint/2010/main" val="10492562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97</a:t>
            </a:fld>
            <a:endParaRPr lang="en-US" dirty="0">
              <a:solidFill>
                <a:prstClr val="black"/>
              </a:solidFill>
            </a:endParaRPr>
          </a:p>
        </p:txBody>
      </p:sp>
    </p:spTree>
    <p:extLst>
      <p:ext uri="{BB962C8B-B14F-4D97-AF65-F5344CB8AC3E}">
        <p14:creationId xmlns:p14="http://schemas.microsoft.com/office/powerpoint/2010/main" val="39632436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98</a:t>
            </a:fld>
            <a:endParaRPr lang="en-US" dirty="0">
              <a:solidFill>
                <a:prstClr val="black"/>
              </a:solidFill>
            </a:endParaRPr>
          </a:p>
        </p:txBody>
      </p:sp>
    </p:spTree>
    <p:extLst>
      <p:ext uri="{BB962C8B-B14F-4D97-AF65-F5344CB8AC3E}">
        <p14:creationId xmlns:p14="http://schemas.microsoft.com/office/powerpoint/2010/main" val="5852651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99</a:t>
            </a:fld>
            <a:endParaRPr lang="en-US" dirty="0">
              <a:solidFill>
                <a:prstClr val="black"/>
              </a:solidFill>
            </a:endParaRPr>
          </a:p>
        </p:txBody>
      </p:sp>
    </p:spTree>
    <p:extLst>
      <p:ext uri="{BB962C8B-B14F-4D97-AF65-F5344CB8AC3E}">
        <p14:creationId xmlns:p14="http://schemas.microsoft.com/office/powerpoint/2010/main" val="22284624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solidFill>
                  <a:prstClr val="black"/>
                </a:solidFill>
              </a:rPr>
              <a:t>TechReady 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DB962CE-AA93-4403-A9F9-7FE1EC41FD89}"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100</a:t>
            </a:fld>
            <a:endParaRPr lang="en-US" dirty="0">
              <a:solidFill>
                <a:prstClr val="black"/>
              </a:solidFill>
            </a:endParaRPr>
          </a:p>
        </p:txBody>
      </p:sp>
    </p:spTree>
    <p:extLst>
      <p:ext uri="{BB962C8B-B14F-4D97-AF65-F5344CB8AC3E}">
        <p14:creationId xmlns:p14="http://schemas.microsoft.com/office/powerpoint/2010/main" val="25962790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solidFill>
                  <a:prstClr val="black"/>
                </a:solidFill>
              </a:rPr>
              <a:t>TechReady 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DB962CE-AA93-4403-A9F9-7FE1EC41FD89}"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101</a:t>
            </a:fld>
            <a:endParaRPr lang="en-US" dirty="0">
              <a:solidFill>
                <a:prstClr val="black"/>
              </a:solidFill>
            </a:endParaRPr>
          </a:p>
        </p:txBody>
      </p:sp>
    </p:spTree>
    <p:extLst>
      <p:ext uri="{BB962C8B-B14F-4D97-AF65-F5344CB8AC3E}">
        <p14:creationId xmlns:p14="http://schemas.microsoft.com/office/powerpoint/2010/main" val="39960058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103</a:t>
            </a:fld>
            <a:endParaRPr lang="en-US" dirty="0">
              <a:solidFill>
                <a:prstClr val="black"/>
              </a:solidFill>
            </a:endParaRPr>
          </a:p>
        </p:txBody>
      </p:sp>
    </p:spTree>
    <p:extLst>
      <p:ext uri="{BB962C8B-B14F-4D97-AF65-F5344CB8AC3E}">
        <p14:creationId xmlns:p14="http://schemas.microsoft.com/office/powerpoint/2010/main" val="8986234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104</a:t>
            </a:fld>
            <a:endParaRPr lang="en-US" dirty="0">
              <a:solidFill>
                <a:prstClr val="black"/>
              </a:solidFill>
            </a:endParaRPr>
          </a:p>
        </p:txBody>
      </p:sp>
    </p:spTree>
    <p:extLst>
      <p:ext uri="{BB962C8B-B14F-4D97-AF65-F5344CB8AC3E}">
        <p14:creationId xmlns:p14="http://schemas.microsoft.com/office/powerpoint/2010/main" val="3797521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5/15/2014 3:54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2675026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105</a:t>
            </a:fld>
            <a:endParaRPr lang="en-US" dirty="0"/>
          </a:p>
        </p:txBody>
      </p:sp>
    </p:spTree>
    <p:extLst>
      <p:ext uri="{BB962C8B-B14F-4D97-AF65-F5344CB8AC3E}">
        <p14:creationId xmlns:p14="http://schemas.microsoft.com/office/powerpoint/2010/main" val="14975327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106</a:t>
            </a:fld>
            <a:endParaRPr lang="en-US" dirty="0"/>
          </a:p>
        </p:txBody>
      </p:sp>
    </p:spTree>
    <p:extLst>
      <p:ext uri="{BB962C8B-B14F-4D97-AF65-F5344CB8AC3E}">
        <p14:creationId xmlns:p14="http://schemas.microsoft.com/office/powerpoint/2010/main" val="42786318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107</a:t>
            </a:fld>
            <a:endParaRPr lang="en-US" dirty="0"/>
          </a:p>
        </p:txBody>
      </p:sp>
    </p:spTree>
    <p:extLst>
      <p:ext uri="{BB962C8B-B14F-4D97-AF65-F5344CB8AC3E}">
        <p14:creationId xmlns:p14="http://schemas.microsoft.com/office/powerpoint/2010/main" val="40542688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108</a:t>
            </a:fld>
            <a:endParaRPr lang="en-US" dirty="0"/>
          </a:p>
        </p:txBody>
      </p:sp>
    </p:spTree>
    <p:extLst>
      <p:ext uri="{BB962C8B-B14F-4D97-AF65-F5344CB8AC3E}">
        <p14:creationId xmlns:p14="http://schemas.microsoft.com/office/powerpoint/2010/main" val="37249961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109</a:t>
            </a:fld>
            <a:endParaRPr lang="en-US" dirty="0"/>
          </a:p>
        </p:txBody>
      </p:sp>
    </p:spTree>
    <p:extLst>
      <p:ext uri="{BB962C8B-B14F-4D97-AF65-F5344CB8AC3E}">
        <p14:creationId xmlns:p14="http://schemas.microsoft.com/office/powerpoint/2010/main" val="8532364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110</a:t>
            </a:fld>
            <a:endParaRPr lang="en-US" dirty="0"/>
          </a:p>
        </p:txBody>
      </p:sp>
    </p:spTree>
    <p:extLst>
      <p:ext uri="{BB962C8B-B14F-4D97-AF65-F5344CB8AC3E}">
        <p14:creationId xmlns:p14="http://schemas.microsoft.com/office/powerpoint/2010/main" val="420432400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111</a:t>
            </a:fld>
            <a:endParaRPr lang="en-US" dirty="0"/>
          </a:p>
        </p:txBody>
      </p:sp>
    </p:spTree>
    <p:extLst>
      <p:ext uri="{BB962C8B-B14F-4D97-AF65-F5344CB8AC3E}">
        <p14:creationId xmlns:p14="http://schemas.microsoft.com/office/powerpoint/2010/main" val="296062388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85107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7710172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81"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hyperlink" Target="http://technet.microsoft.com/en-us/library/bb123512(v=exchg.150).aspx" TargetMode="External"/><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hyperlink" Target="http://technet.microsoft.com/en-us/library/aa998636(v=exchg.150).aspx" TargetMode="External"/><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5.png"/><Relationship Id="rId2" Type="http://schemas.openxmlformats.org/officeDocument/2006/relationships/notesSlide" Target="../notesSlides/notesSlide94.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5.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1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6.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technet.microsoft.com/en-us/library/bb125138(v=exchg.150).aspx"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technet.microsoft.com/en-us/library/bb123685(v=exchg.150).aspx" TargetMode="External"/><Relationship Id="rId4" Type="http://schemas.openxmlformats.org/officeDocument/2006/relationships/hyperlink" Target="http://technet.microsoft.com/en-us/library/bb125242(v=exchg.150).asp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technet.microsoft.com/en-us/library/dd638140(v=exchg.150).aspx"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technet.microsoft.com/en-us/library/ee832792(v=exchg.150).aspx"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hyperlink" Target="http://technet.microsoft.com/en-us/library/bb232155(v=exchg.150).aspx" TargetMode="External"/><Relationship Id="rId3" Type="http://schemas.openxmlformats.org/officeDocument/2006/relationships/hyperlink" Target="http://technet.microsoft.com/en-us/library/bb124423(v=exchg.150).aspx" TargetMode="External"/><Relationship Id="rId7" Type="http://schemas.openxmlformats.org/officeDocument/2006/relationships/hyperlink" Target="http://technet.microsoft.com/en-us/library/bb232171(v=exchg.150).aspx"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technet.microsoft.com/en-us/library/bb125036(v=exchg.150).aspx" TargetMode="External"/><Relationship Id="rId5" Type="http://schemas.openxmlformats.org/officeDocument/2006/relationships/hyperlink" Target="http://technet.microsoft.com/en-us/library/bb232119(v=exchg.150).aspx" TargetMode="External"/><Relationship Id="rId4" Type="http://schemas.openxmlformats.org/officeDocument/2006/relationships/hyperlink" Target="http://technet.microsoft.com/en-us/library/aa996309(v=exchg.150).aspx"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technet.microsoft.com/en-us/library/dd351044(v=exchg.150).aspx"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hyperlink" Target="http://technet.microsoft.com/en-US/library/aa998357(v=exchg.150).aspx"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technet.microsoft.com/en-us/library/bb124251(v=exchg.150).aspx"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hyperlink" Target="http://technet.microsoft.com/en-us/library/bb124489(v=exchg.150).aspx" TargetMode="External"/><Relationship Id="rId5" Type="http://schemas.openxmlformats.org/officeDocument/2006/relationships/hyperlink" Target="http://technet.microsoft.com/en-us/library/bb232134(v=exchg.150).aspx" TargetMode="External"/><Relationship Id="rId4" Type="http://schemas.openxmlformats.org/officeDocument/2006/relationships/hyperlink" Target="http://technet.microsoft.com/en-US/library/aa998357(v=exchg.150).asp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technet.microsoft.com/en-us/library/jj150527(v=exchg.150).aspx"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http://technet.microsoft.com/en-us/library/dd351236(v=exchg.150).aspx" TargetMode="External"/><Relationship Id="rId7" Type="http://schemas.openxmlformats.org/officeDocument/2006/relationships/hyperlink" Target="http://technet.microsoft.com/en-us/library/dd351125(v=exchg.150).aspx"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hyperlink" Target="http://technet.microsoft.com/en-us/library/dd298073(v=exchg.150).aspx" TargetMode="External"/><Relationship Id="rId5" Type="http://schemas.openxmlformats.org/officeDocument/2006/relationships/hyperlink" Target="http://technet.microsoft.com/en-us/library/dd335193(v=exchg.150).aspx" TargetMode="External"/><Relationship Id="rId4" Type="http://schemas.openxmlformats.org/officeDocument/2006/relationships/hyperlink" Target="http://technet.microsoft.com/en-us/library/dd351187(v=exchg.150).aspx" TargetMode="External"/></Relationships>
</file>

<file path=ppt/slides/_rels/slide5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technet.microsoft.com/en-us/library/jj150478(v=exchg.150).aspx"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hyperlink" Target="http://technet.microsoft.com/en-us/library/bb676409(v=exchg.150).aspx"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hyperlink" Target="http://technet.microsoft.com/en-us/library/dd638104(v=exchg.150).aspx" TargetMode="External"/><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hyperlink" Target="http://technet.microsoft.com/en-us/library/dd979799(v=exchg.150).aspx" TargetMode="External"/><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hyperlink" Target="http://technet.microsoft.com/en-us/library/dd979790(v=exchg.150).aspx" TargetMode="External"/><Relationship Id="rId4" Type="http://schemas.openxmlformats.org/officeDocument/2006/relationships/hyperlink" Target="http://technet.microsoft.com/en-us/library/dd298065(v=exchg.150).aspx"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hyperlink" Target="http://technet.microsoft.com/en-us/library/dd638106(v=exchg.150).aspx#RBACSplit" TargetMode="External"/><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hyperlink" Target="http://technet.microsoft.com/en-us/library/dd638106(v=exchg.150).aspx#ADSplit"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hyperlink" Target="http://technet.microsoft.com/en-us/library/aa998294(v=exchg.150).aspx" TargetMode="External"/><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hyperlink" Target="http://technet.microsoft.com/en-us/library/dd297955(v=exchg.150).aspx" TargetMode="External"/><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hyperlink" Target="http://technet.microsoft.com/en-us/library/jj215707(v=exchg.150).aspx" TargetMode="External"/><Relationship Id="rId2" Type="http://schemas.openxmlformats.org/officeDocument/2006/relationships/notesSlide" Target="../notesSlides/notesSlide75.xml"/><Relationship Id="rId1" Type="http://schemas.openxmlformats.org/officeDocument/2006/relationships/slideLayout" Target="../slideLayouts/slideLayout12.xml"/><Relationship Id="rId4" Type="http://schemas.openxmlformats.org/officeDocument/2006/relationships/hyperlink" Target="http://technet.microsoft.com/en-us/library/jj215703(v=exchg.150).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hyperlink" Target="http://technet.microsoft.com/en-us/library/dd633492(v=exchg.150).aspx" TargetMode="External"/><Relationship Id="rId2" Type="http://schemas.openxmlformats.org/officeDocument/2006/relationships/notesSlide" Target="../notesSlides/notesSlide78.xml"/><Relationship Id="rId1" Type="http://schemas.openxmlformats.org/officeDocument/2006/relationships/slideLayout" Target="../slideLayouts/slideLayout12.xml"/><Relationship Id="rId6" Type="http://schemas.openxmlformats.org/officeDocument/2006/relationships/hyperlink" Target="http://technet.microsoft.com/en-us/library/dd876949(v=exchg.150).aspx" TargetMode="External"/><Relationship Id="rId5" Type="http://schemas.openxmlformats.org/officeDocument/2006/relationships/hyperlink" Target="http://technet.microsoft.com/en-us/library/dd351080(v=exchg.150).aspx" TargetMode="External"/><Relationship Id="rId4" Type="http://schemas.openxmlformats.org/officeDocument/2006/relationships/hyperlink" Target="http://technet.microsoft.com/en-us/library/dd776125(v=exchg.150).aspx"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hyperlink" Target="http://technet.microsoft.com/en-us/library/jj200581(v=exchg.150).aspx" TargetMode="External"/><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Rigor</a:t>
            </a:r>
            <a:endParaRPr lang="en-US" dirty="0"/>
          </a:p>
        </p:txBody>
      </p:sp>
      <p:sp>
        <p:nvSpPr>
          <p:cNvPr id="4" name="Text Placeholder 3"/>
          <p:cNvSpPr>
            <a:spLocks noGrp="1"/>
          </p:cNvSpPr>
          <p:nvPr>
            <p:ph type="body" sz="quarter" idx="11"/>
          </p:nvPr>
        </p:nvSpPr>
        <p:spPr/>
        <p:txBody>
          <a:bodyPr/>
          <a:lstStyle/>
          <a:p>
            <a:r>
              <a:rPr lang="en-US" dirty="0" smtClean="0"/>
              <a:t>Reflection of the real world</a:t>
            </a:r>
          </a:p>
          <a:p>
            <a:pPr lvl="1"/>
            <a:r>
              <a:rPr lang="en-US" dirty="0" smtClean="0"/>
              <a:t>Learn more, validate more</a:t>
            </a:r>
          </a:p>
          <a:p>
            <a:pPr lvl="1"/>
            <a:r>
              <a:rPr lang="en-US" dirty="0" smtClean="0"/>
              <a:t>Solutions are more complex, questions must reflect that</a:t>
            </a:r>
          </a:p>
          <a:p>
            <a:pPr lvl="1"/>
            <a:r>
              <a:rPr lang="en-US" dirty="0" smtClean="0"/>
              <a:t>Best way to measure candidates know what they know</a:t>
            </a:r>
          </a:p>
          <a:p>
            <a:r>
              <a:rPr lang="en-US" dirty="0" smtClean="0"/>
              <a:t>New item types</a:t>
            </a:r>
          </a:p>
          <a:p>
            <a:pPr lvl="1"/>
            <a:r>
              <a:rPr lang="en-US" dirty="0" smtClean="0"/>
              <a:t>Fewer multiple choice</a:t>
            </a:r>
          </a:p>
          <a:p>
            <a:pPr lvl="1"/>
            <a:r>
              <a:rPr lang="en-US" dirty="0" smtClean="0"/>
              <a:t>Case studies</a:t>
            </a:r>
          </a:p>
          <a:p>
            <a:pPr lvl="2"/>
            <a:r>
              <a:rPr lang="en-US" dirty="0" smtClean="0"/>
              <a:t>Scenario based</a:t>
            </a:r>
          </a:p>
          <a:p>
            <a:pPr lvl="2"/>
            <a:r>
              <a:rPr lang="en-US" dirty="0" smtClean="0"/>
              <a:t>See big picture and make decisions</a:t>
            </a:r>
          </a:p>
          <a:p>
            <a:pPr lvl="1"/>
            <a:r>
              <a:rPr lang="en-US" dirty="0" smtClean="0"/>
              <a:t>Innovative item types</a:t>
            </a:r>
            <a:endParaRPr lang="en-US" dirty="0"/>
          </a:p>
        </p:txBody>
      </p:sp>
    </p:spTree>
    <p:extLst>
      <p:ext uri="{BB962C8B-B14F-4D97-AF65-F5344CB8AC3E}">
        <p14:creationId xmlns:p14="http://schemas.microsoft.com/office/powerpoint/2010/main" val="1374527275"/>
      </p:ext>
    </p:extLst>
  </p:cSld>
  <p:clrMapOvr>
    <a:masterClrMapping/>
  </p:clrMapOvr>
  <p:transition spd="slow">
    <p:push/>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Question</a:t>
            </a:r>
            <a:endParaRPr lang="en-US" dirty="0"/>
          </a:p>
        </p:txBody>
      </p:sp>
      <p:sp>
        <p:nvSpPr>
          <p:cNvPr id="2" name="Text Placeholder 1"/>
          <p:cNvSpPr>
            <a:spLocks noGrp="1"/>
          </p:cNvSpPr>
          <p:nvPr>
            <p:ph type="body" sz="quarter" idx="4294967295"/>
          </p:nvPr>
        </p:nvSpPr>
        <p:spPr>
          <a:xfrm>
            <a:off x="274638" y="1212851"/>
            <a:ext cx="11887200" cy="5164732"/>
          </a:xfrm>
          <a:prstGeom prst="rect">
            <a:avLst/>
          </a:prstGeom>
        </p:spPr>
        <p:txBody>
          <a:bodyPr>
            <a:normAutofit fontScale="92500" lnSpcReduction="10000"/>
          </a:bodyPr>
          <a:lstStyle/>
          <a:p>
            <a:r>
              <a:rPr lang="en-NZ" dirty="0" smtClean="0"/>
              <a:t>You have an Exchange 2010 SP1 organization. You are in the process of transitioning from Exchange 2010 to Exchange 2013. You have an Exchange 2010 Edge Transport server in the organization configured for </a:t>
            </a:r>
            <a:r>
              <a:rPr lang="en-NZ" dirty="0" err="1" smtClean="0"/>
              <a:t>EdgeSync</a:t>
            </a:r>
            <a:r>
              <a:rPr lang="en-NZ" dirty="0" smtClean="0"/>
              <a:t>. What types of servers will it be able to synchronize with?</a:t>
            </a:r>
          </a:p>
          <a:p>
            <a:pPr marL="742950" indent="-742950">
              <a:buAutoNum type="alphaUcPeriod"/>
            </a:pPr>
            <a:r>
              <a:rPr lang="en-NZ" b="1" dirty="0" smtClean="0">
                <a:solidFill>
                  <a:schemeClr val="accent3"/>
                </a:solidFill>
              </a:rPr>
              <a:t>Exchange 2013 Mailbox Server</a:t>
            </a:r>
          </a:p>
          <a:p>
            <a:pPr marL="742950" indent="-742950">
              <a:buAutoNum type="alphaUcPeriod"/>
            </a:pPr>
            <a:r>
              <a:rPr lang="en-NZ" dirty="0" smtClean="0"/>
              <a:t>Exchange 2013 Client Access Server</a:t>
            </a:r>
          </a:p>
          <a:p>
            <a:pPr marL="742950" indent="-742950">
              <a:buAutoNum type="alphaUcPeriod"/>
            </a:pPr>
            <a:r>
              <a:rPr lang="en-NZ" dirty="0" smtClean="0"/>
              <a:t>Exchange 2010 Mailbox Server</a:t>
            </a:r>
          </a:p>
          <a:p>
            <a:pPr marL="742950" indent="-742950">
              <a:buAutoNum type="alphaUcPeriod"/>
            </a:pPr>
            <a:r>
              <a:rPr lang="en-NZ" dirty="0" smtClean="0"/>
              <a:t>Exchange 2010 Client Access Server</a:t>
            </a:r>
            <a:endParaRPr lang="en-NZ" dirty="0"/>
          </a:p>
        </p:txBody>
      </p:sp>
    </p:spTree>
    <p:extLst>
      <p:ext uri="{BB962C8B-B14F-4D97-AF65-F5344CB8AC3E}">
        <p14:creationId xmlns:p14="http://schemas.microsoft.com/office/powerpoint/2010/main" val="3420036196"/>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a:t>
            </a:r>
            <a:endParaRPr lang="en-US" dirty="0"/>
          </a:p>
        </p:txBody>
      </p:sp>
      <p:sp>
        <p:nvSpPr>
          <p:cNvPr id="2" name="Text Placeholder 1"/>
          <p:cNvSpPr>
            <a:spLocks noGrp="1"/>
          </p:cNvSpPr>
          <p:nvPr>
            <p:ph type="body" sz="quarter" idx="4294967295"/>
          </p:nvPr>
        </p:nvSpPr>
        <p:spPr>
          <a:xfrm>
            <a:off x="274638" y="1212851"/>
            <a:ext cx="11887200" cy="5164732"/>
          </a:xfrm>
          <a:prstGeom prst="rect">
            <a:avLst/>
          </a:prstGeom>
        </p:spPr>
        <p:txBody>
          <a:bodyPr>
            <a:normAutofit/>
          </a:bodyPr>
          <a:lstStyle/>
          <a:p>
            <a:r>
              <a:rPr lang="en-US" dirty="0" smtClean="0"/>
              <a:t>Start-</a:t>
            </a:r>
            <a:r>
              <a:rPr lang="en-US" dirty="0" err="1" smtClean="0"/>
              <a:t>EdgeSynchronization</a:t>
            </a:r>
            <a:endParaRPr lang="en-US" dirty="0" smtClean="0"/>
          </a:p>
          <a:p>
            <a:pPr lvl="1"/>
            <a:r>
              <a:rPr lang="en-US" dirty="0">
                <a:hlinkClick r:id="rId3"/>
              </a:rPr>
              <a:t>http://</a:t>
            </a:r>
            <a:r>
              <a:rPr lang="en-US" dirty="0" smtClean="0">
                <a:hlinkClick r:id="rId3"/>
              </a:rPr>
              <a:t>technet.microsoft.com/en-us/library/bb123512%28v=exchg.150%29.aspx</a:t>
            </a:r>
            <a:endParaRPr lang="en-US" dirty="0" smtClean="0"/>
          </a:p>
        </p:txBody>
      </p:sp>
    </p:spTree>
    <p:extLst>
      <p:ext uri="{BB962C8B-B14F-4D97-AF65-F5344CB8AC3E}">
        <p14:creationId xmlns:p14="http://schemas.microsoft.com/office/powerpoint/2010/main" val="3398199835"/>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Exhibit</a:t>
            </a:r>
            <a:endParaRPr lang="en-NZ" dirty="0"/>
          </a:p>
        </p:txBody>
      </p:sp>
      <p:graphicFrame>
        <p:nvGraphicFramePr>
          <p:cNvPr id="4" name="Table 3"/>
          <p:cNvGraphicFramePr>
            <a:graphicFrameLocks noGrp="1"/>
          </p:cNvGraphicFramePr>
          <p:nvPr>
            <p:extLst/>
          </p:nvPr>
        </p:nvGraphicFramePr>
        <p:xfrm>
          <a:off x="385589" y="1337022"/>
          <a:ext cx="8290983" cy="4511040"/>
        </p:xfrm>
        <a:graphic>
          <a:graphicData uri="http://schemas.openxmlformats.org/drawingml/2006/table">
            <a:tbl>
              <a:tblPr firstRow="1" bandRow="1">
                <a:tableStyleId>{21E4AEA4-8DFA-4A89-87EB-49C32662AFE0}</a:tableStyleId>
              </a:tblPr>
              <a:tblGrid>
                <a:gridCol w="2763661"/>
                <a:gridCol w="2763661"/>
                <a:gridCol w="2763661"/>
              </a:tblGrid>
              <a:tr h="127459">
                <a:tc>
                  <a:txBody>
                    <a:bodyPr/>
                    <a:lstStyle/>
                    <a:p>
                      <a:r>
                        <a:rPr lang="en-NZ" dirty="0" smtClean="0"/>
                        <a:t>Site</a:t>
                      </a:r>
                      <a:endParaRPr lang="en-NZ" dirty="0"/>
                    </a:p>
                  </a:txBody>
                  <a:tcPr/>
                </a:tc>
                <a:tc>
                  <a:txBody>
                    <a:bodyPr/>
                    <a:lstStyle/>
                    <a:p>
                      <a:r>
                        <a:rPr lang="en-NZ" dirty="0" smtClean="0"/>
                        <a:t>Domain</a:t>
                      </a:r>
                      <a:r>
                        <a:rPr lang="en-NZ" baseline="0" dirty="0" smtClean="0"/>
                        <a:t> Controller</a:t>
                      </a:r>
                      <a:endParaRPr lang="en-NZ" dirty="0"/>
                    </a:p>
                  </a:txBody>
                  <a:tcPr/>
                </a:tc>
                <a:tc>
                  <a:txBody>
                    <a:bodyPr/>
                    <a:lstStyle/>
                    <a:p>
                      <a:r>
                        <a:rPr lang="en-NZ" dirty="0" smtClean="0"/>
                        <a:t>Configuration</a:t>
                      </a:r>
                      <a:endParaRPr lang="en-NZ" dirty="0"/>
                    </a:p>
                  </a:txBody>
                  <a:tcPr/>
                </a:tc>
              </a:tr>
              <a:tr h="370840">
                <a:tc rowSpan="4">
                  <a:txBody>
                    <a:bodyPr/>
                    <a:lstStyle/>
                    <a:p>
                      <a:r>
                        <a:rPr lang="en-NZ" dirty="0" smtClean="0"/>
                        <a:t>Auckland</a:t>
                      </a:r>
                      <a:endParaRPr lang="en-NZ" dirty="0"/>
                    </a:p>
                  </a:txBody>
                  <a:tcPr/>
                </a:tc>
                <a:tc>
                  <a:txBody>
                    <a:bodyPr/>
                    <a:lstStyle/>
                    <a:p>
                      <a:r>
                        <a:rPr lang="en-NZ" dirty="0" smtClean="0"/>
                        <a:t>DC1</a:t>
                      </a:r>
                      <a:endParaRPr lang="en-NZ" dirty="0"/>
                    </a:p>
                  </a:txBody>
                  <a:tcPr/>
                </a:tc>
                <a:tc>
                  <a:txBody>
                    <a:bodyPr/>
                    <a:lstStyle/>
                    <a:p>
                      <a:r>
                        <a:rPr lang="en-NZ" dirty="0" smtClean="0"/>
                        <a:t>Domain Controller</a:t>
                      </a:r>
                      <a:br>
                        <a:rPr lang="en-NZ" dirty="0" smtClean="0"/>
                      </a:br>
                      <a:r>
                        <a:rPr lang="en-NZ" dirty="0" smtClean="0"/>
                        <a:t>Global </a:t>
                      </a:r>
                      <a:r>
                        <a:rPr lang="en-NZ" dirty="0" err="1" smtClean="0"/>
                        <a:t>Catalog</a:t>
                      </a:r>
                      <a:endParaRPr lang="en-NZ" dirty="0"/>
                    </a:p>
                  </a:txBody>
                  <a:tcPr/>
                </a:tc>
              </a:tr>
              <a:tr h="370840">
                <a:tc vMerge="1">
                  <a:txBody>
                    <a:bodyPr/>
                    <a:lstStyle/>
                    <a:p>
                      <a:endParaRPr lang="en-NZ" dirty="0"/>
                    </a:p>
                  </a:txBody>
                  <a:tcPr/>
                </a:tc>
                <a:tc>
                  <a:txBody>
                    <a:bodyPr/>
                    <a:lstStyle/>
                    <a:p>
                      <a:r>
                        <a:rPr lang="en-NZ" dirty="0" smtClean="0"/>
                        <a:t>DC2</a:t>
                      </a:r>
                      <a:endParaRPr lang="en-NZ" dirty="0"/>
                    </a:p>
                  </a:txBody>
                  <a:tcPr/>
                </a:tc>
                <a:tc>
                  <a:txBody>
                    <a:bodyPr/>
                    <a:lstStyle/>
                    <a:p>
                      <a:r>
                        <a:rPr lang="en-NZ" dirty="0" smtClean="0"/>
                        <a:t>Domain Controller</a:t>
                      </a:r>
                      <a:br>
                        <a:rPr lang="en-NZ" dirty="0" smtClean="0"/>
                      </a:br>
                      <a:r>
                        <a:rPr lang="en-NZ" dirty="0" smtClean="0"/>
                        <a:t>Global </a:t>
                      </a:r>
                      <a:r>
                        <a:rPr lang="en-NZ" dirty="0" err="1" smtClean="0"/>
                        <a:t>Catalog</a:t>
                      </a:r>
                      <a:endParaRPr lang="en-NZ" dirty="0"/>
                    </a:p>
                  </a:txBody>
                  <a:tcPr/>
                </a:tc>
              </a:tr>
              <a:tr h="370840">
                <a:tc vMerge="1">
                  <a:txBody>
                    <a:bodyPr/>
                    <a:lstStyle/>
                    <a:p>
                      <a:endParaRPr lang="en-NZ" dirty="0"/>
                    </a:p>
                  </a:txBody>
                  <a:tcPr/>
                </a:tc>
                <a:tc>
                  <a:txBody>
                    <a:bodyPr/>
                    <a:lstStyle/>
                    <a:p>
                      <a:r>
                        <a:rPr lang="en-NZ" dirty="0" smtClean="0"/>
                        <a:t>DC3</a:t>
                      </a:r>
                      <a:endParaRPr lang="en-NZ" dirty="0"/>
                    </a:p>
                  </a:txBody>
                  <a:tcPr/>
                </a:tc>
                <a:tc>
                  <a:txBody>
                    <a:bodyPr/>
                    <a:lstStyle/>
                    <a:p>
                      <a:r>
                        <a:rPr lang="en-NZ" dirty="0" smtClean="0"/>
                        <a:t>Domain Controller</a:t>
                      </a:r>
                      <a:endParaRPr lang="en-NZ" dirty="0"/>
                    </a:p>
                  </a:txBody>
                  <a:tcPr/>
                </a:tc>
              </a:tr>
              <a:tr h="370840">
                <a:tc vMerge="1">
                  <a:txBody>
                    <a:bodyPr/>
                    <a:lstStyle/>
                    <a:p>
                      <a:endParaRPr lang="en-NZ" dirty="0"/>
                    </a:p>
                  </a:txBody>
                  <a:tcPr/>
                </a:tc>
                <a:tc>
                  <a:txBody>
                    <a:bodyPr/>
                    <a:lstStyle/>
                    <a:p>
                      <a:r>
                        <a:rPr lang="en-NZ" dirty="0" smtClean="0"/>
                        <a:t>DC4</a:t>
                      </a:r>
                      <a:endParaRPr lang="en-NZ" dirty="0"/>
                    </a:p>
                  </a:txBody>
                  <a:tcPr/>
                </a:tc>
                <a:tc>
                  <a:txBody>
                    <a:bodyPr/>
                    <a:lstStyle/>
                    <a:p>
                      <a:r>
                        <a:rPr lang="en-NZ" dirty="0" smtClean="0"/>
                        <a:t>Domain Controller</a:t>
                      </a:r>
                      <a:endParaRPr lang="en-NZ" dirty="0"/>
                    </a:p>
                  </a:txBody>
                  <a:tcPr/>
                </a:tc>
              </a:tr>
              <a:tr h="370840">
                <a:tc>
                  <a:txBody>
                    <a:bodyPr/>
                    <a:lstStyle/>
                    <a:p>
                      <a:r>
                        <a:rPr lang="en-NZ" dirty="0" smtClean="0"/>
                        <a:t>Wellington</a:t>
                      </a:r>
                      <a:endParaRPr lang="en-NZ" dirty="0"/>
                    </a:p>
                  </a:txBody>
                  <a:tcPr>
                    <a:solidFill>
                      <a:schemeClr val="accent3">
                        <a:lumMod val="20000"/>
                        <a:lumOff val="80000"/>
                      </a:schemeClr>
                    </a:solidFill>
                  </a:tcPr>
                </a:tc>
                <a:tc>
                  <a:txBody>
                    <a:bodyPr/>
                    <a:lstStyle/>
                    <a:p>
                      <a:r>
                        <a:rPr lang="en-NZ" dirty="0" smtClean="0"/>
                        <a:t>DC5</a:t>
                      </a:r>
                      <a:endParaRPr lang="en-NZ" dirty="0"/>
                    </a:p>
                  </a:txBody>
                  <a:tcPr>
                    <a:solidFill>
                      <a:schemeClr val="accent3">
                        <a:lumMod val="20000"/>
                        <a:lumOff val="80000"/>
                      </a:schemeClr>
                    </a:solidFill>
                  </a:tcPr>
                </a:tc>
                <a:tc>
                  <a:txBody>
                    <a:bodyPr/>
                    <a:lstStyle/>
                    <a:p>
                      <a:r>
                        <a:rPr lang="en-NZ" dirty="0" smtClean="0"/>
                        <a:t>Domain Controller</a:t>
                      </a:r>
                      <a:endParaRPr lang="en-NZ" dirty="0"/>
                    </a:p>
                  </a:txBody>
                  <a:tcPr>
                    <a:solidFill>
                      <a:schemeClr val="accent3">
                        <a:lumMod val="20000"/>
                        <a:lumOff val="80000"/>
                      </a:schemeClr>
                    </a:solidFill>
                  </a:tcPr>
                </a:tc>
              </a:tr>
              <a:tr h="370840">
                <a:tc>
                  <a:txBody>
                    <a:bodyPr/>
                    <a:lstStyle/>
                    <a:p>
                      <a:endParaRPr lang="en-NZ" dirty="0"/>
                    </a:p>
                  </a:txBody>
                  <a:tcPr>
                    <a:solidFill>
                      <a:schemeClr val="accent3">
                        <a:lumMod val="20000"/>
                        <a:lumOff val="80000"/>
                      </a:schemeClr>
                    </a:solidFill>
                  </a:tcPr>
                </a:tc>
                <a:tc>
                  <a:txBody>
                    <a:bodyPr/>
                    <a:lstStyle/>
                    <a:p>
                      <a:r>
                        <a:rPr lang="en-NZ" dirty="0" smtClean="0"/>
                        <a:t>DC6</a:t>
                      </a:r>
                      <a:endParaRPr lang="en-NZ" dirty="0"/>
                    </a:p>
                  </a:txBody>
                  <a:tcPr>
                    <a:solidFill>
                      <a:schemeClr val="accent3">
                        <a:lumMod val="40000"/>
                        <a:lumOff val="60000"/>
                      </a:schemeClr>
                    </a:solidFill>
                  </a:tcPr>
                </a:tc>
                <a:tc>
                  <a:txBody>
                    <a:bodyPr/>
                    <a:lstStyle/>
                    <a:p>
                      <a:r>
                        <a:rPr lang="en-NZ" dirty="0" smtClean="0"/>
                        <a:t>Domain Controller</a:t>
                      </a:r>
                      <a:br>
                        <a:rPr lang="en-NZ" dirty="0" smtClean="0"/>
                      </a:br>
                      <a:r>
                        <a:rPr lang="en-NZ" dirty="0" smtClean="0"/>
                        <a:t>Global</a:t>
                      </a:r>
                      <a:r>
                        <a:rPr lang="en-NZ" baseline="0" dirty="0" smtClean="0"/>
                        <a:t> </a:t>
                      </a:r>
                      <a:r>
                        <a:rPr lang="en-NZ" baseline="0" dirty="0" err="1" smtClean="0"/>
                        <a:t>Catalog</a:t>
                      </a:r>
                      <a:endParaRPr lang="en-NZ" dirty="0"/>
                    </a:p>
                  </a:txBody>
                  <a:tcPr>
                    <a:solidFill>
                      <a:schemeClr val="accent3">
                        <a:lumMod val="40000"/>
                        <a:lumOff val="60000"/>
                      </a:schemeClr>
                    </a:solidFill>
                  </a:tcPr>
                </a:tc>
              </a:tr>
              <a:tr h="370840">
                <a:tc>
                  <a:txBody>
                    <a:bodyPr/>
                    <a:lstStyle/>
                    <a:p>
                      <a:endParaRPr lang="en-NZ" dirty="0"/>
                    </a:p>
                  </a:txBody>
                  <a:tcPr>
                    <a:solidFill>
                      <a:schemeClr val="accent3">
                        <a:lumMod val="20000"/>
                        <a:lumOff val="80000"/>
                      </a:schemeClr>
                    </a:solidFill>
                  </a:tcPr>
                </a:tc>
                <a:tc>
                  <a:txBody>
                    <a:bodyPr/>
                    <a:lstStyle/>
                    <a:p>
                      <a:r>
                        <a:rPr lang="en-NZ" dirty="0" smtClean="0"/>
                        <a:t>DC7</a:t>
                      </a:r>
                      <a:endParaRPr lang="en-NZ" dirty="0"/>
                    </a:p>
                  </a:txBody>
                  <a:tcPr>
                    <a:solidFill>
                      <a:schemeClr val="accent3">
                        <a:lumMod val="20000"/>
                        <a:lumOff val="80000"/>
                      </a:schemeClr>
                    </a:solidFill>
                  </a:tcPr>
                </a:tc>
                <a:tc>
                  <a:txBody>
                    <a:bodyPr/>
                    <a:lstStyle/>
                    <a:p>
                      <a:r>
                        <a:rPr lang="en-NZ" dirty="0" smtClean="0"/>
                        <a:t>Domain Controller</a:t>
                      </a:r>
                      <a:endParaRPr lang="en-NZ" dirty="0"/>
                    </a:p>
                  </a:txBody>
                  <a:tcPr>
                    <a:solidFill>
                      <a:schemeClr val="accent3">
                        <a:lumMod val="20000"/>
                        <a:lumOff val="80000"/>
                      </a:schemeClr>
                    </a:solidFill>
                  </a:tcPr>
                </a:tc>
              </a:tr>
              <a:tr h="370840">
                <a:tc>
                  <a:txBody>
                    <a:bodyPr/>
                    <a:lstStyle/>
                    <a:p>
                      <a:r>
                        <a:rPr lang="en-NZ" dirty="0" smtClean="0"/>
                        <a:t>Christchurch</a:t>
                      </a:r>
                      <a:endParaRPr lang="en-NZ" dirty="0"/>
                    </a:p>
                  </a:txBody>
                  <a:tcPr>
                    <a:solidFill>
                      <a:schemeClr val="accent2">
                        <a:lumMod val="20000"/>
                        <a:lumOff val="80000"/>
                      </a:schemeClr>
                    </a:solidFill>
                  </a:tcPr>
                </a:tc>
                <a:tc>
                  <a:txBody>
                    <a:bodyPr/>
                    <a:lstStyle/>
                    <a:p>
                      <a:r>
                        <a:rPr lang="en-NZ" dirty="0" smtClean="0"/>
                        <a:t>DC8</a:t>
                      </a:r>
                      <a:endParaRPr lang="en-NZ" dirty="0"/>
                    </a:p>
                  </a:txBody>
                  <a:tcPr>
                    <a:solidFill>
                      <a:schemeClr val="accent2">
                        <a:lumMod val="20000"/>
                        <a:lumOff val="80000"/>
                      </a:schemeClr>
                    </a:solidFill>
                  </a:tcPr>
                </a:tc>
                <a:tc>
                  <a:txBody>
                    <a:bodyPr/>
                    <a:lstStyle/>
                    <a:p>
                      <a:r>
                        <a:rPr lang="en-NZ" dirty="0" smtClean="0"/>
                        <a:t>Domain Controller</a:t>
                      </a:r>
                      <a:endParaRPr lang="en-NZ" dirty="0"/>
                    </a:p>
                  </a:txBody>
                  <a:tcPr>
                    <a:solidFill>
                      <a:schemeClr val="accent2">
                        <a:lumMod val="20000"/>
                        <a:lumOff val="80000"/>
                      </a:schemeClr>
                    </a:solidFill>
                  </a:tcPr>
                </a:tc>
              </a:tr>
              <a:tr h="370840">
                <a:tc>
                  <a:txBody>
                    <a:bodyPr/>
                    <a:lstStyle/>
                    <a:p>
                      <a:endParaRPr lang="en-NZ" dirty="0"/>
                    </a:p>
                  </a:txBody>
                  <a:tcPr>
                    <a:solidFill>
                      <a:schemeClr val="accent2">
                        <a:lumMod val="20000"/>
                        <a:lumOff val="80000"/>
                      </a:schemeClr>
                    </a:solidFill>
                  </a:tcPr>
                </a:tc>
                <a:tc>
                  <a:txBody>
                    <a:bodyPr/>
                    <a:lstStyle/>
                    <a:p>
                      <a:r>
                        <a:rPr lang="en-NZ" dirty="0" smtClean="0"/>
                        <a:t>DC9</a:t>
                      </a:r>
                      <a:endParaRPr lang="en-NZ" dirty="0"/>
                    </a:p>
                  </a:txBody>
                  <a:tcPr>
                    <a:solidFill>
                      <a:schemeClr val="accent2">
                        <a:lumMod val="40000"/>
                        <a:lumOff val="60000"/>
                      </a:schemeClr>
                    </a:solidFill>
                  </a:tcPr>
                </a:tc>
                <a:tc>
                  <a:txBody>
                    <a:bodyPr/>
                    <a:lstStyle/>
                    <a:p>
                      <a:r>
                        <a:rPr lang="en-NZ" dirty="0" smtClean="0"/>
                        <a:t>Domain</a:t>
                      </a:r>
                      <a:r>
                        <a:rPr lang="en-NZ" baseline="0" dirty="0" smtClean="0"/>
                        <a:t> Controller</a:t>
                      </a:r>
                      <a:endParaRPr lang="en-NZ" dirty="0"/>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2151854973"/>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85000" lnSpcReduction="20000"/>
          </a:bodyPr>
          <a:lstStyle/>
          <a:p>
            <a:r>
              <a:rPr lang="en-NZ" dirty="0" smtClean="0"/>
              <a:t>You are a network administrator for your company. You have a single domain AD forest, spread across three sites. You have domain controllers as indicated in the </a:t>
            </a:r>
            <a:r>
              <a:rPr lang="en-NZ" dirty="0" smtClean="0">
                <a:hlinkClick r:id="rId3" action="ppaction://hlinksldjump"/>
              </a:rPr>
              <a:t>table</a:t>
            </a:r>
            <a:r>
              <a:rPr lang="en-NZ" dirty="0" smtClean="0"/>
              <a:t>. You are planning an Exchange deployment that will put a Mailbox and Client Access server in each site. </a:t>
            </a:r>
          </a:p>
          <a:p>
            <a:endParaRPr lang="en-NZ" dirty="0"/>
          </a:p>
          <a:p>
            <a:r>
              <a:rPr lang="en-NZ" dirty="0" smtClean="0"/>
              <a:t>What change will you need to make to your AD deployment?</a:t>
            </a:r>
          </a:p>
          <a:p>
            <a:pPr marL="742950" indent="-742950">
              <a:buAutoNum type="alphaUcPeriod"/>
            </a:pPr>
            <a:r>
              <a:rPr lang="en-NZ" dirty="0" smtClean="0"/>
              <a:t>Configure DC5 as a Global </a:t>
            </a:r>
            <a:r>
              <a:rPr lang="en-NZ" dirty="0" err="1" smtClean="0"/>
              <a:t>Catalog</a:t>
            </a:r>
            <a:r>
              <a:rPr lang="en-NZ" dirty="0" smtClean="0"/>
              <a:t> server</a:t>
            </a:r>
          </a:p>
          <a:p>
            <a:pPr marL="742950" indent="-742950">
              <a:buAutoNum type="alphaUcPeriod"/>
            </a:pPr>
            <a:r>
              <a:rPr lang="en-NZ" b="1" dirty="0" smtClean="0">
                <a:solidFill>
                  <a:schemeClr val="accent3"/>
                </a:solidFill>
              </a:rPr>
              <a:t>Configure DC9 as a Global </a:t>
            </a:r>
            <a:r>
              <a:rPr lang="en-NZ" b="1" dirty="0" err="1" smtClean="0">
                <a:solidFill>
                  <a:schemeClr val="accent3"/>
                </a:solidFill>
              </a:rPr>
              <a:t>Catalog</a:t>
            </a:r>
            <a:r>
              <a:rPr lang="en-NZ" b="1" dirty="0" smtClean="0">
                <a:solidFill>
                  <a:schemeClr val="accent3"/>
                </a:solidFill>
              </a:rPr>
              <a:t> server</a:t>
            </a:r>
          </a:p>
          <a:p>
            <a:pPr marL="742950" indent="-742950">
              <a:buAutoNum type="alphaUcPeriod"/>
            </a:pPr>
            <a:r>
              <a:rPr lang="en-NZ" dirty="0" smtClean="0"/>
              <a:t>Enable Universal Group Caching for Site C</a:t>
            </a:r>
          </a:p>
          <a:p>
            <a:pPr marL="742950" indent="-742950">
              <a:buAutoNum type="alphaUcPeriod"/>
            </a:pPr>
            <a:r>
              <a:rPr lang="en-NZ" dirty="0" smtClean="0"/>
              <a:t>Enable DC8 as a Read-Only Domain Controller</a:t>
            </a:r>
          </a:p>
          <a:p>
            <a:endParaRPr lang="en-NZ" dirty="0"/>
          </a:p>
        </p:txBody>
      </p:sp>
    </p:spTree>
    <p:extLst>
      <p:ext uri="{BB962C8B-B14F-4D97-AF65-F5344CB8AC3E}">
        <p14:creationId xmlns:p14="http://schemas.microsoft.com/office/powerpoint/2010/main" val="731382305"/>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a:bodyPr>
          <a:lstStyle/>
          <a:p>
            <a:r>
              <a:rPr lang="en-NZ" dirty="0" smtClean="0"/>
              <a:t>Site Deployment Planning</a:t>
            </a:r>
          </a:p>
          <a:p>
            <a:pPr lvl="1"/>
            <a:r>
              <a:rPr lang="en-NZ" dirty="0">
                <a:hlinkClick r:id="rId3"/>
              </a:rPr>
              <a:t>http://</a:t>
            </a:r>
            <a:r>
              <a:rPr lang="en-NZ" dirty="0" smtClean="0">
                <a:hlinkClick r:id="rId3"/>
              </a:rPr>
              <a:t>technet.microsoft.com/en-us/library/aa998636%28v=exchg.150%29.aspx</a:t>
            </a:r>
            <a:endParaRPr lang="en-NZ" dirty="0" smtClean="0"/>
          </a:p>
          <a:p>
            <a:pPr lvl="1"/>
            <a:endParaRPr lang="en-NZ" dirty="0" smtClean="0"/>
          </a:p>
          <a:p>
            <a:endParaRPr lang="en-NZ" dirty="0"/>
          </a:p>
        </p:txBody>
      </p:sp>
    </p:spTree>
    <p:extLst>
      <p:ext uri="{BB962C8B-B14F-4D97-AF65-F5344CB8AC3E}">
        <p14:creationId xmlns:p14="http://schemas.microsoft.com/office/powerpoint/2010/main" val="2615070001"/>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5610767"/>
          </a:xfrm>
        </p:spPr>
        <p:txBody>
          <a:bodyPr/>
          <a:lstStyle/>
          <a:p>
            <a:pPr lvl="0">
              <a:spcBef>
                <a:spcPts val="2400"/>
              </a:spcBef>
            </a:pPr>
            <a:r>
              <a:rPr lang="en-US" sz="3800" dirty="0">
                <a:gradFill>
                  <a:gsLst>
                    <a:gs pos="1250">
                      <a:schemeClr val="tx1"/>
                    </a:gs>
                    <a:gs pos="100000">
                      <a:schemeClr val="tx1"/>
                    </a:gs>
                  </a:gsLst>
                  <a:lin ang="5400000" scaled="0"/>
                </a:gradFill>
              </a:rPr>
              <a:t>Breakout Sessions (session codes and titles</a:t>
            </a:r>
            <a:r>
              <a:rPr lang="en-US" sz="3800" dirty="0" smtClean="0">
                <a:gradFill>
                  <a:gsLst>
                    <a:gs pos="1250">
                      <a:schemeClr val="tx1"/>
                    </a:gs>
                    <a:gs pos="100000">
                      <a:schemeClr val="tx1"/>
                    </a:gs>
                  </a:gsLst>
                  <a:lin ang="5400000" scaled="0"/>
                </a:gradFill>
              </a:rPr>
              <a:t>)</a:t>
            </a:r>
          </a:p>
          <a:p>
            <a:pPr lvl="1">
              <a:spcBef>
                <a:spcPts val="2400"/>
              </a:spcBef>
            </a:pPr>
            <a:r>
              <a:rPr lang="en-US" sz="2200" dirty="0"/>
              <a:t>OFC-B216		Microsoft Outlook Connectivity: </a:t>
            </a:r>
            <a:r>
              <a:rPr lang="en-US" sz="2200" dirty="0" smtClean="0"/>
              <a:t>Current </a:t>
            </a:r>
            <a:r>
              <a:rPr lang="en-US" sz="2200" dirty="0"/>
              <a:t>and </a:t>
            </a:r>
            <a:r>
              <a:rPr lang="en-US" sz="2200" dirty="0" smtClean="0"/>
              <a:t>Future</a:t>
            </a:r>
          </a:p>
          <a:p>
            <a:pPr lvl="1">
              <a:spcBef>
                <a:spcPts val="2400"/>
              </a:spcBef>
            </a:pPr>
            <a:r>
              <a:rPr lang="en-US" sz="2200" dirty="0"/>
              <a:t>OFC-B312		Building a Hybrid Microsoft </a:t>
            </a:r>
            <a:r>
              <a:rPr lang="en-US" sz="2200" dirty="0" smtClean="0"/>
              <a:t>Exchange Server </a:t>
            </a:r>
            <a:r>
              <a:rPr lang="en-US" sz="2200" dirty="0"/>
              <a:t>2013 </a:t>
            </a:r>
            <a:r>
              <a:rPr lang="en-US" sz="2200" dirty="0" smtClean="0"/>
              <a:t>Deployment</a:t>
            </a:r>
          </a:p>
          <a:p>
            <a:pPr lvl="1">
              <a:spcBef>
                <a:spcPts val="2400"/>
              </a:spcBef>
            </a:pPr>
            <a:r>
              <a:rPr lang="en-US" sz="2200" dirty="0"/>
              <a:t>OFC-B313		Microsoft Exchange Server 2013 </a:t>
            </a:r>
            <a:r>
              <a:rPr lang="en-US" sz="2200" dirty="0" smtClean="0"/>
              <a:t>Public </a:t>
            </a:r>
            <a:r>
              <a:rPr lang="en-US" sz="2200" dirty="0"/>
              <a:t>Folder </a:t>
            </a:r>
            <a:r>
              <a:rPr lang="en-US" sz="2200" dirty="0" smtClean="0"/>
              <a:t>Migration</a:t>
            </a:r>
          </a:p>
          <a:p>
            <a:pPr lvl="1">
              <a:spcBef>
                <a:spcPts val="2400"/>
              </a:spcBef>
            </a:pPr>
            <a:r>
              <a:rPr lang="en-US" sz="2200" dirty="0"/>
              <a:t>OFC-B315*	Microsoft Exchange Server 2013 </a:t>
            </a:r>
            <a:r>
              <a:rPr lang="en-US" sz="2200" dirty="0" smtClean="0"/>
              <a:t>Managed Availability</a:t>
            </a:r>
          </a:p>
          <a:p>
            <a:pPr lvl="1">
              <a:spcBef>
                <a:spcPts val="2400"/>
              </a:spcBef>
            </a:pPr>
            <a:r>
              <a:rPr lang="en-US" sz="2200" dirty="0"/>
              <a:t>OFC-B318*	Microsoft Exchange Server 2013 SP1 </a:t>
            </a:r>
            <a:r>
              <a:rPr lang="en-US" sz="2200" dirty="0" smtClean="0"/>
              <a:t>High </a:t>
            </a:r>
            <a:r>
              <a:rPr lang="en-US" sz="2200" dirty="0"/>
              <a:t>Availability and Site </a:t>
            </a:r>
            <a:r>
              <a:rPr lang="en-US" sz="2200" dirty="0" smtClean="0"/>
              <a:t>Resilience</a:t>
            </a:r>
          </a:p>
          <a:p>
            <a:pPr lvl="1">
              <a:spcBef>
                <a:spcPts val="2400"/>
              </a:spcBef>
            </a:pPr>
            <a:r>
              <a:rPr lang="en-US" sz="2200" dirty="0"/>
              <a:t>OFC-B244*	Microsoft Exchange Server 2013 SP1 </a:t>
            </a:r>
            <a:r>
              <a:rPr lang="en-US" sz="2200" dirty="0" smtClean="0"/>
              <a:t>Tips </a:t>
            </a:r>
            <a:r>
              <a:rPr lang="en-US" sz="2200" dirty="0"/>
              <a:t>and </a:t>
            </a:r>
            <a:r>
              <a:rPr lang="en-US" sz="2200" dirty="0" smtClean="0"/>
              <a:t>Tricks</a:t>
            </a:r>
          </a:p>
          <a:p>
            <a:pPr lvl="1">
              <a:spcBef>
                <a:spcPts val="2400"/>
              </a:spcBef>
            </a:pPr>
            <a:r>
              <a:rPr lang="en-US" sz="2200" dirty="0"/>
              <a:t>OFC-B321		Monitoring and Tuning Microsoft </a:t>
            </a:r>
            <a:r>
              <a:rPr lang="en-US" sz="2200" dirty="0" smtClean="0"/>
              <a:t>Exchange </a:t>
            </a:r>
            <a:r>
              <a:rPr lang="en-US" sz="2200" dirty="0"/>
              <a:t>Server 2013 </a:t>
            </a:r>
            <a:r>
              <a:rPr lang="en-US" sz="2200" dirty="0" smtClean="0"/>
              <a:t>Performance</a:t>
            </a:r>
          </a:p>
          <a:p>
            <a:pPr lvl="1">
              <a:spcBef>
                <a:spcPts val="2400"/>
              </a:spcBef>
            </a:pPr>
            <a:r>
              <a:rPr lang="en-US" sz="2200" dirty="0" smtClean="0"/>
              <a:t>OFC-B326		</a:t>
            </a:r>
            <a:r>
              <a:rPr lang="fr-FR" sz="2200" dirty="0"/>
              <a:t>Microsoft Exchange Server 2013: </a:t>
            </a:r>
            <a:r>
              <a:rPr lang="fr-FR" sz="2200" dirty="0" smtClean="0"/>
              <a:t>Migration </a:t>
            </a:r>
            <a:r>
              <a:rPr lang="fr-FR" sz="2200" dirty="0" err="1"/>
              <a:t>Experiences</a:t>
            </a: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16471262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3773341"/>
          </a:xfrm>
        </p:spPr>
        <p:txBody>
          <a:bodyPr/>
          <a:lstStyle/>
          <a:p>
            <a:pPr>
              <a:spcBef>
                <a:spcPts val="2400"/>
              </a:spcBef>
            </a:pPr>
            <a:r>
              <a:rPr lang="en-US" sz="3800" dirty="0">
                <a:gradFill>
                  <a:gsLst>
                    <a:gs pos="1250">
                      <a:schemeClr val="tx1"/>
                    </a:gs>
                    <a:gs pos="100000">
                      <a:schemeClr val="tx1"/>
                    </a:gs>
                  </a:gsLst>
                  <a:lin ang="5400000" scaled="0"/>
                </a:gradFill>
              </a:rPr>
              <a:t>Labs (session codes and titles</a:t>
            </a:r>
            <a:r>
              <a:rPr lang="en-US" sz="3800" dirty="0" smtClean="0">
                <a:gradFill>
                  <a:gsLst>
                    <a:gs pos="1250">
                      <a:schemeClr val="tx1"/>
                    </a:gs>
                    <a:gs pos="100000">
                      <a:schemeClr val="tx1"/>
                    </a:gs>
                  </a:gsLst>
                  <a:lin ang="5400000" scaled="0"/>
                </a:gradFill>
              </a:rPr>
              <a:t>)</a:t>
            </a:r>
          </a:p>
          <a:p>
            <a:pPr lvl="1">
              <a:spcBef>
                <a:spcPts val="2400"/>
              </a:spcBef>
            </a:pPr>
            <a:r>
              <a:rPr lang="en-US" sz="2200" dirty="0" smtClean="0">
                <a:gradFill>
                  <a:gsLst>
                    <a:gs pos="1250">
                      <a:schemeClr val="tx1"/>
                    </a:gs>
                    <a:gs pos="100000">
                      <a:schemeClr val="tx1"/>
                    </a:gs>
                  </a:gsLst>
                  <a:lin ang="5400000" scaled="0"/>
                </a:gradFill>
              </a:rPr>
              <a:t>OFC-H338	Migrating from Exchange Server 2007 to Exchange Server 2013</a:t>
            </a:r>
          </a:p>
          <a:p>
            <a:pPr lvl="1">
              <a:spcBef>
                <a:spcPts val="2400"/>
              </a:spcBef>
            </a:pPr>
            <a:r>
              <a:rPr lang="en-US" sz="2200" dirty="0" smtClean="0"/>
              <a:t>OFC-H339	Deploying and Managing Exchange Mailbox High Availability</a:t>
            </a:r>
          </a:p>
          <a:p>
            <a:pPr lvl="1">
              <a:spcBef>
                <a:spcPts val="2400"/>
              </a:spcBef>
            </a:pPr>
            <a:r>
              <a:rPr lang="en-US" sz="2200" dirty="0" smtClean="0">
                <a:gradFill>
                  <a:gsLst>
                    <a:gs pos="1250">
                      <a:schemeClr val="tx1"/>
                    </a:gs>
                    <a:gs pos="100000">
                      <a:schemeClr val="tx1"/>
                    </a:gs>
                  </a:gsLst>
                  <a:lin ang="5400000" scaled="0"/>
                </a:gradFill>
              </a:rPr>
              <a:t>OFC-H340	Configuring Data Loss Prevention in Microsoft Exchange Server</a:t>
            </a:r>
          </a:p>
          <a:p>
            <a:pPr lvl="1">
              <a:spcBef>
                <a:spcPts val="2400"/>
              </a:spcBef>
            </a:pPr>
            <a:r>
              <a:rPr lang="en-US" sz="2200" dirty="0" smtClean="0"/>
              <a:t>OFC-H341	Deploying Site Mailboxes with Microsoft Exchange Server &amp; </a:t>
            </a:r>
            <a:r>
              <a:rPr lang="en-US" sz="2200" dirty="0" err="1" smtClean="0"/>
              <a:t>Sharepoint</a:t>
            </a:r>
            <a:endParaRPr lang="en-US" sz="2200" dirty="0" smtClean="0"/>
          </a:p>
          <a:p>
            <a:pPr lvl="1">
              <a:spcBef>
                <a:spcPts val="2400"/>
              </a:spcBef>
            </a:pPr>
            <a:r>
              <a:rPr lang="en-US" sz="2200" dirty="0" smtClean="0">
                <a:gradFill>
                  <a:gsLst>
                    <a:gs pos="1250">
                      <a:schemeClr val="tx1"/>
                    </a:gs>
                    <a:gs pos="100000">
                      <a:schemeClr val="tx1"/>
                    </a:gs>
                  </a:gsLst>
                  <a:lin ang="5400000" scaled="0"/>
                </a:gradFill>
              </a:rPr>
              <a:t>OFC-H342	Using Archiving and eDiscovery</a:t>
            </a:r>
            <a:r>
              <a:rPr lang="en-US" sz="2200" dirty="0"/>
              <a:t> </a:t>
            </a:r>
            <a:r>
              <a:rPr lang="en-US" sz="2200" dirty="0" smtClean="0"/>
              <a:t>Center</a:t>
            </a: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8674838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710964"/>
          </a:xfrm>
        </p:spPr>
        <p:txBody>
          <a:bodyPr/>
          <a:lstStyle/>
          <a:p>
            <a:pPr>
              <a:spcBef>
                <a:spcPts val="2400"/>
              </a:spcBef>
            </a:pPr>
            <a:r>
              <a:rPr lang="en-US" sz="3800" dirty="0">
                <a:gradFill>
                  <a:gsLst>
                    <a:gs pos="1250">
                      <a:schemeClr val="tx1"/>
                    </a:gs>
                    <a:gs pos="100000">
                      <a:schemeClr val="tx1"/>
                    </a:gs>
                  </a:gsLst>
                  <a:lin ang="5400000" scaled="0"/>
                </a:gradFill>
              </a:rPr>
              <a:t>Microsoft Solutions Experience Location (MSE)</a:t>
            </a: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8768018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3160865"/>
          </a:xfrm>
        </p:spPr>
        <p:txBody>
          <a:bodyPr/>
          <a:lstStyle/>
          <a:p>
            <a:pPr>
              <a:spcBef>
                <a:spcPts val="2400"/>
              </a:spcBef>
            </a:pPr>
            <a:r>
              <a:rPr lang="en-US" sz="3800" dirty="0" smtClean="0">
                <a:gradFill>
                  <a:gsLst>
                    <a:gs pos="1250">
                      <a:schemeClr val="tx1"/>
                    </a:gs>
                    <a:gs pos="100000">
                      <a:schemeClr val="tx1"/>
                    </a:gs>
                  </a:gsLst>
                  <a:lin ang="5400000" scaled="0"/>
                </a:gradFill>
              </a:rPr>
              <a:t>Find me later …</a:t>
            </a:r>
          </a:p>
          <a:p>
            <a:pPr lvl="1">
              <a:spcBef>
                <a:spcPts val="2400"/>
              </a:spcBef>
            </a:pPr>
            <a:r>
              <a:rPr lang="en-US" sz="2200" dirty="0" smtClean="0"/>
              <a:t>Certification</a:t>
            </a:r>
          </a:p>
          <a:p>
            <a:pPr lvl="1">
              <a:spcBef>
                <a:spcPts val="2400"/>
              </a:spcBef>
            </a:pPr>
            <a:r>
              <a:rPr lang="en-US" sz="2200" dirty="0" smtClean="0">
                <a:gradFill>
                  <a:gsLst>
                    <a:gs pos="1250">
                      <a:schemeClr val="tx1"/>
                    </a:gs>
                    <a:gs pos="100000">
                      <a:schemeClr val="tx1"/>
                    </a:gs>
                  </a:gsLst>
                  <a:lin ang="5400000" scaled="0"/>
                </a:gradFill>
              </a:rPr>
              <a:t>MCT Booth</a:t>
            </a:r>
          </a:p>
          <a:p>
            <a:pPr lvl="1">
              <a:spcBef>
                <a:spcPts val="2400"/>
              </a:spcBef>
            </a:pPr>
            <a:r>
              <a:rPr lang="en-US" sz="2200" dirty="0" smtClean="0"/>
              <a:t>Social Events</a:t>
            </a:r>
          </a:p>
          <a:p>
            <a:pPr lvl="1">
              <a:spcBef>
                <a:spcPts val="2400"/>
              </a:spcBef>
            </a:pPr>
            <a:r>
              <a:rPr lang="en-US" sz="2200" dirty="0" smtClean="0">
                <a:gradFill>
                  <a:gsLst>
                    <a:gs pos="1250">
                      <a:schemeClr val="tx1"/>
                    </a:gs>
                    <a:gs pos="100000">
                      <a:schemeClr val="tx1"/>
                    </a:gs>
                  </a:gsLst>
                  <a:lin ang="5400000" scaled="0"/>
                </a:gradFill>
              </a:rPr>
              <a:t>http://www.bobsterism.com</a:t>
            </a: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42219591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1062973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 Tips</a:t>
            </a:r>
            <a:endParaRPr lang="en-US" dirty="0"/>
          </a:p>
        </p:txBody>
      </p:sp>
    </p:spTree>
    <p:extLst>
      <p:ext uri="{BB962C8B-B14F-4D97-AF65-F5344CB8AC3E}">
        <p14:creationId xmlns:p14="http://schemas.microsoft.com/office/powerpoint/2010/main" val="3714921873"/>
      </p:ext>
    </p:extLst>
  </p:cSld>
  <p:clrMapOvr>
    <a:masterClrMapping/>
  </p:clrMapOvr>
  <p:transition spd="slow">
    <p:push/>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508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1115883552"/>
      </p:ext>
    </p:extLst>
  </p:cSld>
  <p:clrMapOvr>
    <a:masterClrMapping/>
  </p:clrMapOvr>
  <p:transition spd="slow">
    <p:push/>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2487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 Basics</a:t>
            </a:r>
            <a:endParaRPr lang="en-US" dirty="0"/>
          </a:p>
        </p:txBody>
      </p:sp>
      <p:sp>
        <p:nvSpPr>
          <p:cNvPr id="5" name="Text Placeholder 4"/>
          <p:cNvSpPr>
            <a:spLocks noGrp="1"/>
          </p:cNvSpPr>
          <p:nvPr>
            <p:ph type="body" sz="quarter" idx="11"/>
          </p:nvPr>
        </p:nvSpPr>
        <p:spPr>
          <a:prstGeom prst="rect">
            <a:avLst/>
          </a:prstGeom>
        </p:spPr>
        <p:txBody>
          <a:bodyPr/>
          <a:lstStyle/>
          <a:p>
            <a:r>
              <a:rPr lang="en-US" dirty="0">
                <a:gradFill>
                  <a:gsLst>
                    <a:gs pos="1250">
                      <a:schemeClr val="tx2"/>
                    </a:gs>
                    <a:gs pos="99000">
                      <a:schemeClr val="tx2"/>
                    </a:gs>
                  </a:gsLst>
                  <a:lin ang="5400000" scaled="0"/>
                </a:gradFill>
              </a:rPr>
              <a:t>40-60 questions</a:t>
            </a:r>
          </a:p>
          <a:p>
            <a:pPr lvl="1"/>
            <a:r>
              <a:rPr lang="en-US" dirty="0" smtClean="0"/>
              <a:t>1-4 hours to complete exam</a:t>
            </a:r>
          </a:p>
          <a:p>
            <a:pPr lvl="1"/>
            <a:r>
              <a:rPr lang="en-US" dirty="0" smtClean="0"/>
              <a:t>Can review questions</a:t>
            </a:r>
          </a:p>
          <a:p>
            <a:r>
              <a:rPr lang="en-US" dirty="0">
                <a:gradFill>
                  <a:gsLst>
                    <a:gs pos="1250">
                      <a:schemeClr val="tx2"/>
                    </a:gs>
                    <a:gs pos="99000">
                      <a:schemeClr val="tx2"/>
                    </a:gs>
                  </a:gsLst>
                  <a:lin ang="5400000" scaled="0"/>
                </a:gradFill>
              </a:rPr>
              <a:t>Cannot move between case studies</a:t>
            </a:r>
          </a:p>
          <a:p>
            <a:r>
              <a:rPr lang="en-US" dirty="0" smtClean="0"/>
              <a:t>700 is passing</a:t>
            </a:r>
          </a:p>
          <a:p>
            <a:pPr lvl="1"/>
            <a:r>
              <a:rPr lang="en-US" dirty="0">
                <a:gradFill>
                  <a:gsLst>
                    <a:gs pos="1250">
                      <a:schemeClr val="tx1"/>
                    </a:gs>
                    <a:gs pos="100000">
                      <a:schemeClr val="tx1"/>
                    </a:gs>
                  </a:gsLst>
                  <a:lin ang="5400000" scaled="0"/>
                </a:gradFill>
                <a:latin typeface="+mn-lt"/>
              </a:rPr>
              <a:t>700 is not 70%</a:t>
            </a:r>
          </a:p>
        </p:txBody>
      </p:sp>
    </p:spTree>
    <p:extLst>
      <p:ext uri="{BB962C8B-B14F-4D97-AF65-F5344CB8AC3E}">
        <p14:creationId xmlns:p14="http://schemas.microsoft.com/office/powerpoint/2010/main" val="1589667416"/>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Scoring</a:t>
            </a:r>
            <a:endParaRPr lang="en-US" dirty="0"/>
          </a:p>
        </p:txBody>
      </p:sp>
      <p:sp>
        <p:nvSpPr>
          <p:cNvPr id="3" name="Text Placeholder 2"/>
          <p:cNvSpPr>
            <a:spLocks noGrp="1"/>
          </p:cNvSpPr>
          <p:nvPr>
            <p:ph type="body" sz="quarter" idx="11"/>
          </p:nvPr>
        </p:nvSpPr>
        <p:spPr>
          <a:xfrm>
            <a:off x="274639" y="1212849"/>
            <a:ext cx="11889564" cy="2769989"/>
          </a:xfrm>
          <a:prstGeom prst="rect">
            <a:avLst/>
          </a:prstGeom>
        </p:spPr>
        <p:txBody>
          <a:bodyPr/>
          <a:lstStyle/>
          <a:p>
            <a:r>
              <a:rPr lang="en-US" dirty="0">
                <a:gradFill>
                  <a:gsLst>
                    <a:gs pos="2920">
                      <a:schemeClr val="tx2"/>
                    </a:gs>
                    <a:gs pos="39000">
                      <a:schemeClr val="tx2"/>
                    </a:gs>
                  </a:gsLst>
                  <a:lin ang="5400000" scaled="0"/>
                </a:gradFill>
              </a:rPr>
              <a:t>Each exam has a "cut score"</a:t>
            </a:r>
          </a:p>
          <a:p>
            <a:r>
              <a:rPr lang="en-US" dirty="0">
                <a:gradFill>
                  <a:gsLst>
                    <a:gs pos="2920">
                      <a:schemeClr val="tx2"/>
                    </a:gs>
                    <a:gs pos="39000">
                      <a:schemeClr val="tx2"/>
                    </a:gs>
                  </a:gsLst>
                  <a:lin ang="5400000" scaled="0"/>
                </a:gradFill>
              </a:rPr>
              <a:t>Each question is worth one point</a:t>
            </a:r>
          </a:p>
          <a:p>
            <a:r>
              <a:rPr lang="en-US" dirty="0">
                <a:gradFill>
                  <a:gsLst>
                    <a:gs pos="2920">
                      <a:schemeClr val="tx2"/>
                    </a:gs>
                    <a:gs pos="39000">
                      <a:schemeClr val="tx2"/>
                    </a:gs>
                  </a:gsLst>
                  <a:lin ang="5400000" scaled="0"/>
                </a:gradFill>
              </a:rPr>
              <a:t>No partial credit</a:t>
            </a:r>
          </a:p>
          <a:p>
            <a:r>
              <a:rPr lang="en-US" dirty="0">
                <a:gradFill>
                  <a:gsLst>
                    <a:gs pos="2920">
                      <a:schemeClr val="tx2"/>
                    </a:gs>
                    <a:gs pos="39000">
                      <a:schemeClr val="tx2"/>
                    </a:gs>
                  </a:gsLst>
                  <a:lin ang="5400000" scaled="0"/>
                </a:gradFill>
              </a:rPr>
              <a:t>No points deducted for wrong answers</a:t>
            </a:r>
          </a:p>
        </p:txBody>
      </p:sp>
    </p:spTree>
    <p:extLst>
      <p:ext uri="{BB962C8B-B14F-4D97-AF65-F5344CB8AC3E}">
        <p14:creationId xmlns:p14="http://schemas.microsoft.com/office/powerpoint/2010/main" val="3765061510"/>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interpret questions</a:t>
            </a:r>
            <a:endParaRPr lang="en-US" dirty="0"/>
          </a:p>
        </p:txBody>
      </p:sp>
      <p:sp>
        <p:nvSpPr>
          <p:cNvPr id="4" name="Rectangle 3"/>
          <p:cNvSpPr/>
          <p:nvPr/>
        </p:nvSpPr>
        <p:spPr bwMode="auto">
          <a:xfrm>
            <a:off x="6241923" y="3765091"/>
            <a:ext cx="5538913" cy="1243471"/>
          </a:xfrm>
          <a:prstGeom prst="rect">
            <a:avLst/>
          </a:prstGeom>
          <a:solidFill>
            <a:srgbClr val="52505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4212" tIns="62106" rIns="124212" bIns="62106" numCol="1" rtlCol="0" anchor="b" anchorCtr="0" compatLnSpc="1">
            <a:prstTxWarp prst="textNoShape">
              <a:avLst/>
            </a:prstTxWarp>
          </a:bodyPr>
          <a:lstStyle/>
          <a:p>
            <a:pPr defTabSz="1241811" fontAlgn="base">
              <a:spcBef>
                <a:spcPct val="0"/>
              </a:spcBef>
              <a:spcAft>
                <a:spcPct val="0"/>
              </a:spcAft>
            </a:pPr>
            <a:r>
              <a:rPr lang="pt-BR" sz="2800" dirty="0">
                <a:gradFill>
                  <a:gsLst>
                    <a:gs pos="1250">
                      <a:schemeClr val="tx1"/>
                    </a:gs>
                    <a:gs pos="100000">
                      <a:schemeClr val="tx1"/>
                    </a:gs>
                  </a:gsLst>
                  <a:lin ang="5400000" scaled="0"/>
                </a:gradFill>
              </a:rPr>
              <a:t>One or Multiple Correct  Answers</a:t>
            </a:r>
          </a:p>
        </p:txBody>
      </p:sp>
      <p:sp>
        <p:nvSpPr>
          <p:cNvPr id="5" name="Rectangle 4"/>
          <p:cNvSpPr/>
          <p:nvPr/>
        </p:nvSpPr>
        <p:spPr bwMode="auto">
          <a:xfrm>
            <a:off x="6241924" y="2473236"/>
            <a:ext cx="5538912" cy="1243471"/>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124212" tIns="62106" rIns="124212" bIns="62106" numCol="1" rtlCol="0" anchor="b" anchorCtr="0" compatLnSpc="1">
            <a:prstTxWarp prst="textNoShape">
              <a:avLst/>
            </a:prstTxWarp>
          </a:bodyPr>
          <a:lstStyle/>
          <a:p>
            <a:pPr defTabSz="1241811" fontAlgn="base">
              <a:spcBef>
                <a:spcPct val="0"/>
              </a:spcBef>
              <a:spcAft>
                <a:spcPct val="0"/>
              </a:spcAft>
            </a:pPr>
            <a:r>
              <a:rPr lang="en-US" sz="2800" dirty="0">
                <a:gradFill>
                  <a:gsLst>
                    <a:gs pos="1250">
                      <a:schemeClr val="tx1"/>
                    </a:gs>
                    <a:gs pos="100000">
                      <a:schemeClr val="tx1"/>
                    </a:gs>
                  </a:gsLst>
                  <a:lin ang="5400000" scaled="0"/>
                </a:gradFill>
              </a:rPr>
              <a:t>Goal Statement</a:t>
            </a:r>
          </a:p>
        </p:txBody>
      </p:sp>
      <p:sp>
        <p:nvSpPr>
          <p:cNvPr id="6" name="Rectangle 5"/>
          <p:cNvSpPr/>
          <p:nvPr/>
        </p:nvSpPr>
        <p:spPr bwMode="auto">
          <a:xfrm>
            <a:off x="6241933" y="1186991"/>
            <a:ext cx="5538903" cy="124347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4212" tIns="62106" rIns="124212" bIns="62106" numCol="1" rtlCol="0" anchor="b" anchorCtr="0" compatLnSpc="1">
            <a:prstTxWarp prst="textNoShape">
              <a:avLst/>
            </a:prstTxWarp>
          </a:bodyPr>
          <a:lstStyle/>
          <a:p>
            <a:pPr defTabSz="1241811" fontAlgn="base">
              <a:spcBef>
                <a:spcPct val="0"/>
              </a:spcBef>
              <a:spcAft>
                <a:spcPct val="0"/>
              </a:spcAft>
            </a:pPr>
            <a:r>
              <a:rPr lang="en-US" sz="2800" dirty="0">
                <a:gradFill>
                  <a:gsLst>
                    <a:gs pos="1250">
                      <a:schemeClr val="tx1"/>
                    </a:gs>
                    <a:gs pos="100000">
                      <a:schemeClr val="tx1"/>
                    </a:gs>
                  </a:gsLst>
                  <a:lin ang="5400000" scaled="0"/>
                </a:gradFill>
              </a:rPr>
              <a:t>Business Problem</a:t>
            </a:r>
          </a:p>
        </p:txBody>
      </p:sp>
      <p:sp>
        <p:nvSpPr>
          <p:cNvPr id="7" name="TextBox 6"/>
          <p:cNvSpPr txBox="1"/>
          <p:nvPr/>
        </p:nvSpPr>
        <p:spPr>
          <a:xfrm>
            <a:off x="469785" y="1505188"/>
            <a:ext cx="4529252" cy="861774"/>
          </a:xfrm>
          <a:prstGeom prst="rect">
            <a:avLst/>
          </a:prstGeom>
          <a:noFill/>
        </p:spPr>
        <p:txBody>
          <a:bodyPr wrap="square" lIns="0" tIns="0" rIns="0" bIns="0" rtlCol="0">
            <a:spAutoFit/>
          </a:bodyPr>
          <a:lstStyle/>
          <a:p>
            <a:r>
              <a:rPr lang="en-US" sz="2800" dirty="0">
                <a:gradFill>
                  <a:gsLst>
                    <a:gs pos="1250">
                      <a:schemeClr val="tx1"/>
                    </a:gs>
                    <a:gs pos="100000">
                      <a:schemeClr val="tx1"/>
                    </a:gs>
                  </a:gsLst>
                  <a:lin ang="5400000" scaled="0"/>
                </a:gradFill>
              </a:rPr>
              <a:t>All questions have a consistent anatomy</a:t>
            </a:r>
          </a:p>
        </p:txBody>
      </p:sp>
      <p:sp>
        <p:nvSpPr>
          <p:cNvPr id="8" name="Rectangle 7"/>
          <p:cNvSpPr/>
          <p:nvPr/>
        </p:nvSpPr>
        <p:spPr bwMode="auto">
          <a:xfrm>
            <a:off x="6241933" y="5059362"/>
            <a:ext cx="5538903" cy="1243471"/>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4212" tIns="62106" rIns="124212" bIns="62106" numCol="1" rtlCol="0" anchor="b" anchorCtr="0" compatLnSpc="1">
            <a:prstTxWarp prst="textNoShape">
              <a:avLst/>
            </a:prstTxWarp>
          </a:bodyPr>
          <a:lstStyle/>
          <a:p>
            <a:pPr defTabSz="1241811" fontAlgn="base">
              <a:spcBef>
                <a:spcPct val="0"/>
              </a:spcBef>
              <a:spcAft>
                <a:spcPct val="0"/>
              </a:spcAft>
            </a:pPr>
            <a:r>
              <a:rPr lang="pt-BR" sz="2800" dirty="0">
                <a:gradFill>
                  <a:gsLst>
                    <a:gs pos="1250">
                      <a:schemeClr val="tx1"/>
                    </a:gs>
                    <a:gs pos="100000">
                      <a:schemeClr val="tx1"/>
                    </a:gs>
                  </a:gsLst>
                  <a:lin ang="5400000" scaled="0"/>
                </a:gradFill>
              </a:rPr>
              <a:t>Multiple Distracters</a:t>
            </a:r>
          </a:p>
        </p:txBody>
      </p:sp>
      <p:sp>
        <p:nvSpPr>
          <p:cNvPr id="9" name="TextBox 8"/>
          <p:cNvSpPr txBox="1"/>
          <p:nvPr/>
        </p:nvSpPr>
        <p:spPr>
          <a:xfrm>
            <a:off x="427037" y="4012147"/>
            <a:ext cx="4639621" cy="861774"/>
          </a:xfrm>
          <a:prstGeom prst="rect">
            <a:avLst/>
          </a:prstGeom>
          <a:noFill/>
        </p:spPr>
        <p:txBody>
          <a:bodyPr wrap="square" lIns="0" tIns="0" rIns="0" bIns="0" rtlCol="0">
            <a:spAutoFit/>
          </a:bodyPr>
          <a:lstStyle/>
          <a:p>
            <a:r>
              <a:rPr lang="en-US" sz="2800" dirty="0">
                <a:gradFill>
                  <a:gsLst>
                    <a:gs pos="1250">
                      <a:schemeClr val="tx1"/>
                    </a:gs>
                    <a:gs pos="100000">
                      <a:schemeClr val="tx1"/>
                    </a:gs>
                  </a:gsLst>
                  <a:lin ang="5400000" scaled="0"/>
                </a:gradFill>
              </a:rPr>
              <a:t>Questions are not intended to trick you</a:t>
            </a:r>
          </a:p>
        </p:txBody>
      </p:sp>
    </p:spTree>
    <p:extLst>
      <p:ext uri="{BB962C8B-B14F-4D97-AF65-F5344CB8AC3E}">
        <p14:creationId xmlns:p14="http://schemas.microsoft.com/office/powerpoint/2010/main" val="2125217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663089"/>
          </a:xfrm>
        </p:spPr>
        <p:txBody>
          <a:bodyPr/>
          <a:lstStyle/>
          <a:p>
            <a:r>
              <a:rPr lang="en-NZ" dirty="0" smtClean="0"/>
              <a:t>70:410: Installing and Configuring Windows Server 2012</a:t>
            </a:r>
          </a:p>
          <a:p>
            <a:r>
              <a:rPr lang="en-NZ" dirty="0" smtClean="0"/>
              <a:t>70-411: Administering Windows Server 2012</a:t>
            </a:r>
          </a:p>
          <a:p>
            <a:r>
              <a:rPr lang="en-NZ" dirty="0" smtClean="0"/>
              <a:t>70:412: Configuration Advanced Windows Server 2012 Services</a:t>
            </a:r>
          </a:p>
          <a:p>
            <a:r>
              <a:rPr lang="en-NZ" dirty="0" smtClean="0">
                <a:solidFill>
                  <a:schemeClr val="tx1"/>
                </a:solidFill>
              </a:rPr>
              <a:t>70-341: Core Solutions of Microsoft Exchange Server 2013</a:t>
            </a:r>
          </a:p>
          <a:p>
            <a:r>
              <a:rPr lang="en-NZ" dirty="0" smtClean="0">
                <a:solidFill>
                  <a:schemeClr val="tx1"/>
                </a:solidFill>
              </a:rPr>
              <a:t>70-342: Advanced Solutions of Microsoft Exchange Server 2013</a:t>
            </a:r>
          </a:p>
        </p:txBody>
      </p:sp>
      <p:sp>
        <p:nvSpPr>
          <p:cNvPr id="3" name="Title 2"/>
          <p:cNvSpPr>
            <a:spLocks noGrp="1"/>
          </p:cNvSpPr>
          <p:nvPr>
            <p:ph type="title"/>
          </p:nvPr>
        </p:nvSpPr>
        <p:spPr>
          <a:xfrm>
            <a:off x="1177677" y="295274"/>
            <a:ext cx="10986526" cy="917575"/>
          </a:xfrm>
        </p:spPr>
        <p:txBody>
          <a:bodyPr/>
          <a:lstStyle/>
          <a:p>
            <a:r>
              <a:rPr lang="en-NZ" dirty="0" smtClean="0"/>
              <a:t>MCSE: Messaging</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97" y="344938"/>
            <a:ext cx="857597" cy="848068"/>
          </a:xfrm>
          <a:prstGeom prst="rect">
            <a:avLst/>
          </a:prstGeom>
        </p:spPr>
      </p:pic>
    </p:spTree>
    <p:extLst>
      <p:ext uri="{BB962C8B-B14F-4D97-AF65-F5344CB8AC3E}">
        <p14:creationId xmlns:p14="http://schemas.microsoft.com/office/powerpoint/2010/main" val="251704122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 Candidate Profile 70-341/70-342</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92500"/>
          </a:bodyPr>
          <a:lstStyle/>
          <a:p>
            <a:pPr marL="571500" indent="-571500">
              <a:buFont typeface="Arial" panose="020B0604020202020204" pitchFamily="34" charset="0"/>
              <a:buChar char="•"/>
            </a:pPr>
            <a:r>
              <a:rPr lang="en-NZ" dirty="0"/>
              <a:t>R</a:t>
            </a:r>
            <a:r>
              <a:rPr lang="en-NZ" dirty="0" smtClean="0"/>
              <a:t>esponsible </a:t>
            </a:r>
            <a:r>
              <a:rPr lang="en-NZ" dirty="0"/>
              <a:t>for the Exchange messaging environment in an enterprise environment. </a:t>
            </a:r>
            <a:endParaRPr lang="en-NZ" dirty="0" smtClean="0"/>
          </a:p>
          <a:p>
            <a:pPr marL="571500" indent="-571500">
              <a:buFont typeface="Arial" panose="020B0604020202020204" pitchFamily="34" charset="0"/>
              <a:buChar char="•"/>
            </a:pPr>
            <a:r>
              <a:rPr lang="en-NZ" dirty="0" smtClean="0"/>
              <a:t>Senior </a:t>
            </a:r>
            <a:r>
              <a:rPr lang="en-NZ" dirty="0"/>
              <a:t>administrators who act as the technical lead over a team of administrators. </a:t>
            </a:r>
            <a:endParaRPr lang="en-NZ" dirty="0" smtClean="0"/>
          </a:p>
          <a:p>
            <a:pPr marL="571500" indent="-571500">
              <a:buFont typeface="Arial" panose="020B0604020202020204" pitchFamily="34" charset="0"/>
              <a:buChar char="•"/>
            </a:pPr>
            <a:r>
              <a:rPr lang="en-NZ" dirty="0" smtClean="0"/>
              <a:t>Third level </a:t>
            </a:r>
            <a:r>
              <a:rPr lang="en-NZ" dirty="0"/>
              <a:t>of support between the Exchange Recipient Administrator and the Exchange Server </a:t>
            </a:r>
            <a:r>
              <a:rPr lang="en-NZ" dirty="0" smtClean="0"/>
              <a:t>Administrator</a:t>
            </a:r>
          </a:p>
          <a:p>
            <a:pPr marL="571500" indent="-571500">
              <a:buFont typeface="Arial" panose="020B0604020202020204" pitchFamily="34" charset="0"/>
              <a:buChar char="•"/>
            </a:pPr>
            <a:r>
              <a:rPr lang="en-NZ" dirty="0" smtClean="0"/>
              <a:t>Three </a:t>
            </a:r>
            <a:r>
              <a:rPr lang="en-NZ" dirty="0"/>
              <a:t>years of experience administering, deploying, managing, monitoring, upgrading, migrating, and designing Exchange servers.</a:t>
            </a:r>
          </a:p>
        </p:txBody>
      </p:sp>
    </p:spTree>
    <p:extLst>
      <p:ext uri="{BB962C8B-B14F-4D97-AF65-F5344CB8AC3E}">
        <p14:creationId xmlns:p14="http://schemas.microsoft.com/office/powerpoint/2010/main" val="77848682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 Objectives</a:t>
            </a:r>
            <a:br>
              <a:rPr lang="en-NZ" dirty="0" smtClean="0"/>
            </a:br>
            <a:r>
              <a:rPr lang="en-NZ" dirty="0" smtClean="0"/>
              <a:t>70-341</a:t>
            </a:r>
            <a:endParaRPr lang="en-NZ" dirty="0"/>
          </a:p>
        </p:txBody>
      </p:sp>
    </p:spTree>
    <p:extLst>
      <p:ext uri="{BB962C8B-B14F-4D97-AF65-F5344CB8AC3E}">
        <p14:creationId xmlns:p14="http://schemas.microsoft.com/office/powerpoint/2010/main" val="85645384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70-341: Core Solutions	Topic Areas</a:t>
            </a:r>
            <a:endParaRPr lang="en-NZ" dirty="0"/>
          </a:p>
        </p:txBody>
      </p:sp>
      <p:sp>
        <p:nvSpPr>
          <p:cNvPr id="3" name="Text Placeholder 2"/>
          <p:cNvSpPr>
            <a:spLocks noGrp="1"/>
          </p:cNvSpPr>
          <p:nvPr>
            <p:ph type="body" sz="quarter" idx="4294967295"/>
          </p:nvPr>
        </p:nvSpPr>
        <p:spPr>
          <a:xfrm>
            <a:off x="274638" y="1212850"/>
            <a:ext cx="11887200" cy="4936736"/>
          </a:xfrm>
          <a:prstGeom prst="rect">
            <a:avLst/>
          </a:prstGeom>
        </p:spPr>
        <p:txBody>
          <a:bodyPr/>
          <a:lstStyle/>
          <a:p>
            <a:r>
              <a:rPr lang="en-NZ" dirty="0" smtClean="0"/>
              <a:t>Plan, Install, Configure and Manage Transport-25%</a:t>
            </a:r>
          </a:p>
          <a:p>
            <a:r>
              <a:rPr lang="en-NZ" dirty="0" smtClean="0"/>
              <a:t>Install, Configure and Manage the Mailbox Role-25%</a:t>
            </a:r>
          </a:p>
          <a:p>
            <a:r>
              <a:rPr lang="en-NZ" dirty="0" smtClean="0"/>
              <a:t>Plan, Install, Configure and Manage Client Access-25%</a:t>
            </a:r>
          </a:p>
          <a:p>
            <a:r>
              <a:rPr lang="en-NZ" dirty="0" smtClean="0"/>
              <a:t>Design and Manage an Exchange Infrastructure-25%</a:t>
            </a:r>
          </a:p>
          <a:p>
            <a:endParaRPr lang="en-NZ" dirty="0"/>
          </a:p>
          <a:p>
            <a:endParaRPr lang="en-NZ" dirty="0" smtClean="0"/>
          </a:p>
          <a:p>
            <a:endParaRPr lang="en-NZ" sz="2400" dirty="0" smtClean="0">
              <a:solidFill>
                <a:schemeClr val="tx1"/>
              </a:solidFill>
            </a:endParaRPr>
          </a:p>
          <a:p>
            <a:r>
              <a:rPr lang="en-NZ" sz="2400" dirty="0" smtClean="0">
                <a:solidFill>
                  <a:schemeClr val="tx1"/>
                </a:solidFill>
                <a:latin typeface="+mn-lt"/>
              </a:rPr>
              <a:t>http</a:t>
            </a:r>
            <a:r>
              <a:rPr lang="en-NZ" sz="2400" dirty="0">
                <a:solidFill>
                  <a:schemeClr val="tx1"/>
                </a:solidFill>
                <a:latin typeface="+mn-lt"/>
              </a:rPr>
              <a:t>://</a:t>
            </a:r>
            <a:r>
              <a:rPr lang="en-NZ" sz="2400" dirty="0" smtClean="0">
                <a:solidFill>
                  <a:schemeClr val="tx1"/>
                </a:solidFill>
                <a:latin typeface="+mn-lt"/>
              </a:rPr>
              <a:t>www.microsoft.com/learning/en/us/Exam.aspx?ID=70-341</a:t>
            </a:r>
            <a:endParaRPr lang="en-NZ" sz="2400" dirty="0">
              <a:solidFill>
                <a:schemeClr val="tx1"/>
              </a:solidFill>
              <a:latin typeface="+mn-lt"/>
            </a:endParaRPr>
          </a:p>
        </p:txBody>
      </p:sp>
    </p:spTree>
    <p:extLst>
      <p:ext uri="{BB962C8B-B14F-4D97-AF65-F5344CB8AC3E}">
        <p14:creationId xmlns:p14="http://schemas.microsoft.com/office/powerpoint/2010/main" val="256652374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164732"/>
          </a:xfrm>
        </p:spPr>
        <p:txBody>
          <a:bodyPr>
            <a:normAutofit lnSpcReduction="10000"/>
          </a:bodyPr>
          <a:lstStyle/>
          <a:p>
            <a:r>
              <a:rPr lang="en-NZ" dirty="0" smtClean="0"/>
              <a:t>Plan high availability for common scenarios</a:t>
            </a:r>
          </a:p>
          <a:p>
            <a:pPr lvl="1"/>
            <a:r>
              <a:rPr lang="en-NZ" dirty="0" smtClean="0"/>
              <a:t>Intra-site redundancy</a:t>
            </a:r>
          </a:p>
          <a:p>
            <a:pPr lvl="1"/>
            <a:r>
              <a:rPr lang="en-NZ" dirty="0" smtClean="0"/>
              <a:t>Transport Dumpster</a:t>
            </a:r>
          </a:p>
          <a:p>
            <a:pPr lvl="1"/>
            <a:r>
              <a:rPr lang="en-NZ" dirty="0" smtClean="0"/>
              <a:t>Shadow Redundancy</a:t>
            </a:r>
          </a:p>
          <a:p>
            <a:pPr lvl="1"/>
            <a:r>
              <a:rPr lang="en-NZ" dirty="0" smtClean="0"/>
              <a:t>Redundant MX records</a:t>
            </a:r>
          </a:p>
          <a:p>
            <a:r>
              <a:rPr lang="en-NZ" dirty="0" smtClean="0"/>
              <a:t>Design a transport solution</a:t>
            </a:r>
          </a:p>
          <a:p>
            <a:pPr lvl="1"/>
            <a:r>
              <a:rPr lang="en-NZ" dirty="0" smtClean="0"/>
              <a:t>Inter-site mail flow</a:t>
            </a:r>
          </a:p>
          <a:p>
            <a:pPr lvl="1"/>
            <a:r>
              <a:rPr lang="en-NZ" dirty="0" smtClean="0"/>
              <a:t>Inter-org mail flow</a:t>
            </a:r>
          </a:p>
          <a:p>
            <a:pPr lvl="1"/>
            <a:r>
              <a:rPr lang="en-NZ" dirty="0" smtClean="0"/>
              <a:t>Domain Secure/TLS</a:t>
            </a:r>
          </a:p>
          <a:p>
            <a:pPr lvl="1"/>
            <a:r>
              <a:rPr lang="en-NZ" dirty="0" smtClean="0"/>
              <a:t>Edge transport</a:t>
            </a:r>
          </a:p>
          <a:p>
            <a:pPr lvl="1"/>
            <a:r>
              <a:rPr lang="en-NZ" dirty="0" smtClean="0"/>
              <a:t>Message Hygiene</a:t>
            </a:r>
          </a:p>
          <a:p>
            <a:pPr lvl="1"/>
            <a:r>
              <a:rPr lang="en-NZ" dirty="0" smtClean="0"/>
              <a:t>Shared Namespace</a:t>
            </a:r>
            <a:endParaRPr lang="en-NZ" dirty="0"/>
          </a:p>
        </p:txBody>
      </p:sp>
      <p:sp>
        <p:nvSpPr>
          <p:cNvPr id="3" name="Title 2"/>
          <p:cNvSpPr>
            <a:spLocks noGrp="1"/>
          </p:cNvSpPr>
          <p:nvPr>
            <p:ph type="title"/>
          </p:nvPr>
        </p:nvSpPr>
        <p:spPr/>
        <p:txBody>
          <a:bodyPr/>
          <a:lstStyle/>
          <a:p>
            <a:r>
              <a:rPr lang="en-NZ" dirty="0" smtClean="0"/>
              <a:t>Message Transport</a:t>
            </a:r>
            <a:endParaRPr lang="en-NZ" dirty="0"/>
          </a:p>
        </p:txBody>
      </p:sp>
    </p:spTree>
    <p:extLst>
      <p:ext uri="{BB962C8B-B14F-4D97-AF65-F5344CB8AC3E}">
        <p14:creationId xmlns:p14="http://schemas.microsoft.com/office/powerpoint/2010/main" val="145149993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2125661"/>
            <a:ext cx="6402388" cy="2103119"/>
          </a:xfrm>
        </p:spPr>
        <p:txBody>
          <a:bodyPr/>
          <a:lstStyle/>
          <a:p>
            <a:r>
              <a:rPr lang="en-US" sz="5400" dirty="0"/>
              <a:t>Exchange Server 2013</a:t>
            </a:r>
            <a:br>
              <a:rPr lang="en-US" sz="5400" dirty="0"/>
            </a:br>
            <a:r>
              <a:rPr lang="en-US" sz="5400" dirty="0"/>
              <a:t>Exams 70-341</a:t>
            </a:r>
          </a:p>
        </p:txBody>
      </p:sp>
      <p:sp>
        <p:nvSpPr>
          <p:cNvPr id="3" name="Text Placeholder 2"/>
          <p:cNvSpPr>
            <a:spLocks noGrp="1"/>
          </p:cNvSpPr>
          <p:nvPr>
            <p:ph type="body" sz="quarter" idx="14"/>
          </p:nvPr>
        </p:nvSpPr>
        <p:spPr/>
        <p:txBody>
          <a:bodyPr/>
          <a:lstStyle/>
          <a:p>
            <a:r>
              <a:rPr lang="en-US" dirty="0"/>
              <a:t>Bob Reinsch</a:t>
            </a:r>
          </a:p>
          <a:p>
            <a:r>
              <a:rPr lang="en-US" dirty="0" err="1"/>
              <a:t>Centriq</a:t>
            </a:r>
            <a:r>
              <a:rPr lang="en-US" dirty="0"/>
              <a:t> Training</a:t>
            </a:r>
          </a:p>
          <a:p>
            <a:r>
              <a:rPr lang="en-US" dirty="0" err="1"/>
              <a:t>Leawood</a:t>
            </a:r>
            <a:r>
              <a:rPr lang="en-US" dirty="0"/>
              <a:t>, KS (USA)</a:t>
            </a:r>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072158"/>
          </a:xfrm>
        </p:spPr>
        <p:txBody>
          <a:bodyPr/>
          <a:lstStyle/>
          <a:p>
            <a:r>
              <a:rPr lang="en-NZ" dirty="0" smtClean="0"/>
              <a:t>Configure and Manage Transport</a:t>
            </a:r>
          </a:p>
          <a:p>
            <a:pPr lvl="1"/>
            <a:r>
              <a:rPr lang="en-NZ" dirty="0" smtClean="0"/>
              <a:t>Edge Server configuration</a:t>
            </a:r>
          </a:p>
          <a:p>
            <a:pPr lvl="1"/>
            <a:r>
              <a:rPr lang="en-NZ" dirty="0" smtClean="0"/>
              <a:t>Send/Receive Connectors</a:t>
            </a:r>
          </a:p>
          <a:p>
            <a:pPr lvl="1"/>
            <a:r>
              <a:rPr lang="en-NZ" dirty="0" smtClean="0"/>
              <a:t>Transport Rules</a:t>
            </a:r>
          </a:p>
          <a:p>
            <a:pPr lvl="1"/>
            <a:r>
              <a:rPr lang="en-NZ" dirty="0" smtClean="0"/>
              <a:t>Accepted Domains</a:t>
            </a:r>
          </a:p>
          <a:p>
            <a:pPr lvl="1"/>
            <a:r>
              <a:rPr lang="en-NZ" dirty="0" smtClean="0"/>
              <a:t>Configure Email Policies</a:t>
            </a:r>
          </a:p>
          <a:p>
            <a:pPr lvl="1"/>
            <a:r>
              <a:rPr lang="en-NZ" dirty="0" smtClean="0"/>
              <a:t>Address Rewriting</a:t>
            </a:r>
          </a:p>
          <a:p>
            <a:r>
              <a:rPr lang="en-NZ" dirty="0" smtClean="0"/>
              <a:t>Message Hygiene</a:t>
            </a:r>
          </a:p>
          <a:p>
            <a:pPr lvl="1"/>
            <a:r>
              <a:rPr lang="en-NZ" dirty="0" smtClean="0"/>
              <a:t>Know the Anti-Spam agents and their application order</a:t>
            </a:r>
          </a:p>
          <a:p>
            <a:pPr lvl="1"/>
            <a:r>
              <a:rPr lang="en-NZ" dirty="0" smtClean="0"/>
              <a:t>Manage Anti-Malware</a:t>
            </a:r>
          </a:p>
          <a:p>
            <a:pPr lvl="1"/>
            <a:endParaRPr lang="en-NZ" dirty="0"/>
          </a:p>
        </p:txBody>
      </p:sp>
      <p:sp>
        <p:nvSpPr>
          <p:cNvPr id="3" name="Title 2"/>
          <p:cNvSpPr>
            <a:spLocks noGrp="1"/>
          </p:cNvSpPr>
          <p:nvPr>
            <p:ph type="title"/>
          </p:nvPr>
        </p:nvSpPr>
        <p:spPr/>
        <p:txBody>
          <a:bodyPr/>
          <a:lstStyle/>
          <a:p>
            <a:r>
              <a:rPr lang="en-NZ" dirty="0" smtClean="0"/>
              <a:t>Message Transport (cont.)</a:t>
            </a:r>
            <a:endParaRPr lang="en-NZ" dirty="0"/>
          </a:p>
        </p:txBody>
      </p:sp>
    </p:spTree>
    <p:extLst>
      <p:ext uri="{BB962C8B-B14F-4D97-AF65-F5344CB8AC3E}">
        <p14:creationId xmlns:p14="http://schemas.microsoft.com/office/powerpoint/2010/main" val="257933972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70000" lnSpcReduction="20000"/>
          </a:bodyPr>
          <a:lstStyle/>
          <a:p>
            <a:r>
              <a:rPr lang="en-NZ" dirty="0" smtClean="0"/>
              <a:t>You are the Exchange administrator for your Exchange 2013 organization. You want to ensure that all messages sent to users outside your organization contain the sender’s name, address, division, telephone number and mobile phone number at the bottom of the message along with a standard policy disclaimer.</a:t>
            </a:r>
          </a:p>
          <a:p>
            <a:r>
              <a:rPr lang="en-NZ" dirty="0" smtClean="0"/>
              <a:t>What should you do?</a:t>
            </a:r>
          </a:p>
          <a:p>
            <a:pPr marL="742950" indent="-742950">
              <a:buAutoNum type="alphaUcPeriod"/>
            </a:pPr>
            <a:r>
              <a:rPr lang="en-NZ" dirty="0" smtClean="0"/>
              <a:t>Use the New-</a:t>
            </a:r>
            <a:r>
              <a:rPr lang="en-NZ" dirty="0" err="1" smtClean="0"/>
              <a:t>JournalRule</a:t>
            </a:r>
            <a:r>
              <a:rPr lang="en-NZ" dirty="0" smtClean="0"/>
              <a:t> </a:t>
            </a:r>
            <a:r>
              <a:rPr lang="en-NZ" dirty="0" err="1" smtClean="0"/>
              <a:t>cmdlet</a:t>
            </a:r>
            <a:r>
              <a:rPr lang="en-NZ" dirty="0" smtClean="0"/>
              <a:t> to specify the disclaimer text and AD attributes of the sender</a:t>
            </a:r>
          </a:p>
          <a:p>
            <a:pPr marL="742950" indent="-742950">
              <a:buAutoNum type="alphaUcPeriod"/>
            </a:pPr>
            <a:r>
              <a:rPr lang="en-NZ" dirty="0" smtClean="0"/>
              <a:t>Use the New-</a:t>
            </a:r>
            <a:r>
              <a:rPr lang="en-NZ" dirty="0" err="1" smtClean="0"/>
              <a:t>TransportRule</a:t>
            </a:r>
            <a:r>
              <a:rPr lang="en-NZ" dirty="0" smtClean="0"/>
              <a:t> </a:t>
            </a:r>
            <a:r>
              <a:rPr lang="en-NZ" dirty="0" err="1" smtClean="0"/>
              <a:t>cmdlet</a:t>
            </a:r>
            <a:r>
              <a:rPr lang="en-NZ" dirty="0" smtClean="0"/>
              <a:t> to specify the disclaimer text and AD attributes of the sender</a:t>
            </a:r>
          </a:p>
          <a:p>
            <a:pPr marL="742950" indent="-742950">
              <a:buAutoNum type="alphaUcPeriod"/>
            </a:pPr>
            <a:r>
              <a:rPr lang="en-NZ" dirty="0" smtClean="0"/>
              <a:t>Use the Get-Mailbox </a:t>
            </a:r>
            <a:r>
              <a:rPr lang="en-NZ" dirty="0" err="1" smtClean="0"/>
              <a:t>cmdlet</a:t>
            </a:r>
            <a:r>
              <a:rPr lang="en-NZ" dirty="0" smtClean="0"/>
              <a:t> to specify the disclaimer text and AD attributes of the sender</a:t>
            </a:r>
          </a:p>
          <a:p>
            <a:pPr marL="742950" indent="-742950">
              <a:buAutoNum type="alphaUcPeriod"/>
            </a:pPr>
            <a:r>
              <a:rPr lang="en-NZ" dirty="0" smtClean="0"/>
              <a:t>Specify the disclaimer text and AD attributes of the sender in the Delivery tab of the send connector</a:t>
            </a:r>
            <a:endParaRPr lang="en-NZ" dirty="0"/>
          </a:p>
        </p:txBody>
      </p:sp>
    </p:spTree>
    <p:extLst>
      <p:ext uri="{BB962C8B-B14F-4D97-AF65-F5344CB8AC3E}">
        <p14:creationId xmlns:p14="http://schemas.microsoft.com/office/powerpoint/2010/main" val="417458123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70000" lnSpcReduction="20000"/>
          </a:bodyPr>
          <a:lstStyle/>
          <a:p>
            <a:r>
              <a:rPr lang="en-NZ" dirty="0" smtClean="0"/>
              <a:t>You are the Exchange administrator for your Exchange 2013 organization. You want to ensure that all messages sent to users outside your organization contain the sender’s name, address, division, telephone number and mobile phone number at the bottom of the message along with a standard policy disclaimer.</a:t>
            </a:r>
          </a:p>
          <a:p>
            <a:r>
              <a:rPr lang="en-NZ" dirty="0" smtClean="0"/>
              <a:t>What should you do?</a:t>
            </a:r>
          </a:p>
          <a:p>
            <a:pPr marL="742950" indent="-742950">
              <a:buAutoNum type="alphaUcPeriod"/>
            </a:pPr>
            <a:r>
              <a:rPr lang="en-NZ" dirty="0" smtClean="0"/>
              <a:t>Use the New-</a:t>
            </a:r>
            <a:r>
              <a:rPr lang="en-NZ" dirty="0" err="1" smtClean="0"/>
              <a:t>JournalRule</a:t>
            </a:r>
            <a:r>
              <a:rPr lang="en-NZ" dirty="0" smtClean="0"/>
              <a:t> </a:t>
            </a:r>
            <a:r>
              <a:rPr lang="en-NZ" dirty="0" err="1" smtClean="0"/>
              <a:t>cmdlet</a:t>
            </a:r>
            <a:r>
              <a:rPr lang="en-NZ" dirty="0" smtClean="0"/>
              <a:t> to specify the disclaimer text and AD attributes of the sender</a:t>
            </a:r>
          </a:p>
          <a:p>
            <a:pPr marL="742950" indent="-742950">
              <a:buAutoNum type="alphaUcPeriod"/>
            </a:pPr>
            <a:r>
              <a:rPr lang="en-NZ" b="1" dirty="0" smtClean="0">
                <a:solidFill>
                  <a:schemeClr val="accent3"/>
                </a:solidFill>
              </a:rPr>
              <a:t>Use the New-</a:t>
            </a:r>
            <a:r>
              <a:rPr lang="en-NZ" b="1" dirty="0" err="1" smtClean="0">
                <a:solidFill>
                  <a:schemeClr val="accent3"/>
                </a:solidFill>
              </a:rPr>
              <a:t>TransportRule</a:t>
            </a:r>
            <a:r>
              <a:rPr lang="en-NZ" b="1" dirty="0" smtClean="0">
                <a:solidFill>
                  <a:schemeClr val="accent3"/>
                </a:solidFill>
              </a:rPr>
              <a:t> </a:t>
            </a:r>
            <a:r>
              <a:rPr lang="en-NZ" b="1" dirty="0" err="1" smtClean="0">
                <a:solidFill>
                  <a:schemeClr val="accent3"/>
                </a:solidFill>
              </a:rPr>
              <a:t>cmdlet</a:t>
            </a:r>
            <a:r>
              <a:rPr lang="en-NZ" b="1" dirty="0" smtClean="0">
                <a:solidFill>
                  <a:schemeClr val="accent3"/>
                </a:solidFill>
              </a:rPr>
              <a:t> to specify the disclaimer text and AD attributes of the sender</a:t>
            </a:r>
          </a:p>
          <a:p>
            <a:pPr marL="742950" indent="-742950">
              <a:buAutoNum type="alphaUcPeriod"/>
            </a:pPr>
            <a:r>
              <a:rPr lang="en-NZ" dirty="0" smtClean="0"/>
              <a:t>Use the Get-Mailbox </a:t>
            </a:r>
            <a:r>
              <a:rPr lang="en-NZ" dirty="0" err="1" smtClean="0"/>
              <a:t>cmdlet</a:t>
            </a:r>
            <a:r>
              <a:rPr lang="en-NZ" dirty="0" smtClean="0"/>
              <a:t> to specify the disclaimer text and AD attributes of the sender</a:t>
            </a:r>
          </a:p>
          <a:p>
            <a:pPr marL="742950" indent="-742950">
              <a:buAutoNum type="alphaUcPeriod"/>
            </a:pPr>
            <a:r>
              <a:rPr lang="en-NZ" dirty="0" smtClean="0"/>
              <a:t>Specify the disclaimer text and AD attributes of the sender in the Delivery tab of the send connector</a:t>
            </a:r>
            <a:endParaRPr lang="en-NZ" dirty="0"/>
          </a:p>
        </p:txBody>
      </p:sp>
    </p:spTree>
    <p:extLst>
      <p:ext uri="{BB962C8B-B14F-4D97-AF65-F5344CB8AC3E}">
        <p14:creationId xmlns:p14="http://schemas.microsoft.com/office/powerpoint/2010/main" val="370672735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a:bodyPr>
          <a:lstStyle/>
          <a:p>
            <a:r>
              <a:rPr lang="en-NZ" dirty="0" smtClean="0"/>
              <a:t>New-Transport Rule </a:t>
            </a:r>
            <a:r>
              <a:rPr lang="en-NZ" dirty="0" err="1" smtClean="0"/>
              <a:t>cmdlets</a:t>
            </a:r>
            <a:r>
              <a:rPr lang="en-NZ" dirty="0" smtClean="0"/>
              <a:t> &amp; Disclaimer Text?</a:t>
            </a:r>
          </a:p>
          <a:p>
            <a:pPr lvl="1"/>
            <a:r>
              <a:rPr lang="en-NZ" dirty="0">
                <a:hlinkClick r:id="rId3"/>
              </a:rPr>
              <a:t>http://</a:t>
            </a:r>
            <a:r>
              <a:rPr lang="en-NZ" dirty="0" smtClean="0">
                <a:hlinkClick r:id="rId3"/>
              </a:rPr>
              <a:t>technet.microsoft.com/en-us/library/bb125138%28v=exchg.150%29.aspx</a:t>
            </a:r>
            <a:endParaRPr lang="en-NZ" dirty="0" smtClean="0"/>
          </a:p>
          <a:p>
            <a:r>
              <a:rPr lang="en-NZ" dirty="0" smtClean="0"/>
              <a:t>New-</a:t>
            </a:r>
            <a:r>
              <a:rPr lang="en-NZ" dirty="0" err="1" smtClean="0"/>
              <a:t>JournalRule</a:t>
            </a:r>
            <a:r>
              <a:rPr lang="en-NZ" dirty="0" smtClean="0"/>
              <a:t> </a:t>
            </a:r>
            <a:r>
              <a:rPr lang="en-NZ" dirty="0" err="1" smtClean="0"/>
              <a:t>cmdlet</a:t>
            </a:r>
            <a:r>
              <a:rPr lang="en-NZ" dirty="0" smtClean="0"/>
              <a:t>?</a:t>
            </a:r>
          </a:p>
          <a:p>
            <a:pPr lvl="1"/>
            <a:r>
              <a:rPr lang="en-NZ" dirty="0">
                <a:hlinkClick r:id="rId4"/>
              </a:rPr>
              <a:t>http://</a:t>
            </a:r>
            <a:r>
              <a:rPr lang="en-NZ" dirty="0" smtClean="0">
                <a:hlinkClick r:id="rId4"/>
              </a:rPr>
              <a:t>technet.microsoft.com/en-us/library/bb125242%28v=exchg.150%29.aspx</a:t>
            </a:r>
            <a:endParaRPr lang="en-NZ" dirty="0" smtClean="0"/>
          </a:p>
          <a:p>
            <a:r>
              <a:rPr lang="en-NZ" dirty="0" smtClean="0"/>
              <a:t>Get-Mailbox </a:t>
            </a:r>
            <a:r>
              <a:rPr lang="en-NZ" dirty="0" err="1" smtClean="0"/>
              <a:t>cmdlet</a:t>
            </a:r>
            <a:r>
              <a:rPr lang="en-NZ" dirty="0" smtClean="0"/>
              <a:t>?</a:t>
            </a:r>
          </a:p>
          <a:p>
            <a:pPr lvl="1"/>
            <a:r>
              <a:rPr lang="en-NZ" dirty="0">
                <a:hlinkClick r:id="rId5"/>
              </a:rPr>
              <a:t>http://</a:t>
            </a:r>
            <a:r>
              <a:rPr lang="en-NZ" dirty="0" smtClean="0">
                <a:hlinkClick r:id="rId5"/>
              </a:rPr>
              <a:t>technet.microsoft.com/en-us/library/bb123685%28v=exchg.150%29.aspx</a:t>
            </a:r>
            <a:endParaRPr lang="en-NZ" dirty="0" smtClean="0"/>
          </a:p>
          <a:p>
            <a:pPr marL="342900" lvl="1" indent="0">
              <a:buNone/>
            </a:pPr>
            <a:endParaRPr lang="en-NZ" dirty="0" smtClean="0"/>
          </a:p>
        </p:txBody>
      </p:sp>
    </p:spTree>
    <p:extLst>
      <p:ext uri="{BB962C8B-B14F-4D97-AF65-F5344CB8AC3E}">
        <p14:creationId xmlns:p14="http://schemas.microsoft.com/office/powerpoint/2010/main" val="6093247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77500" lnSpcReduction="20000"/>
          </a:bodyPr>
          <a:lstStyle/>
          <a:p>
            <a:r>
              <a:rPr lang="en-NZ" dirty="0" smtClean="0"/>
              <a:t>You are the Exchange administrator for your organization. The CIO wants to ensure that information concerning new products in development does not leak to the media or competitors. You must develop a plan to prevent your users from forwarding messages that contain the name of a product under development to users outside the organization.</a:t>
            </a:r>
          </a:p>
          <a:p>
            <a:endParaRPr lang="en-NZ" dirty="0"/>
          </a:p>
          <a:p>
            <a:r>
              <a:rPr lang="en-NZ" dirty="0" smtClean="0"/>
              <a:t>What should you configure?</a:t>
            </a:r>
          </a:p>
          <a:p>
            <a:pPr marL="742950" indent="-742950">
              <a:buAutoNum type="alphaUcPeriod"/>
            </a:pPr>
            <a:r>
              <a:rPr lang="en-NZ" dirty="0" smtClean="0"/>
              <a:t>Create a single remote domain entry. Configure the appropriate settings to prevent forwarding.</a:t>
            </a:r>
          </a:p>
          <a:p>
            <a:pPr marL="742950" indent="-742950">
              <a:buAutoNum type="alphaUcPeriod"/>
            </a:pPr>
            <a:r>
              <a:rPr lang="en-NZ" dirty="0" smtClean="0"/>
              <a:t>Create a single transport rule with the appropriate RMS template.</a:t>
            </a:r>
          </a:p>
          <a:p>
            <a:pPr marL="742950" indent="-742950">
              <a:buAutoNum type="alphaUcPeriod"/>
            </a:pPr>
            <a:r>
              <a:rPr lang="en-NZ" dirty="0" smtClean="0"/>
              <a:t>Create a single journal rule with the appropriate RMS template.</a:t>
            </a:r>
          </a:p>
          <a:p>
            <a:pPr marL="742950" indent="-742950">
              <a:buAutoNum type="alphaUcPeriod"/>
            </a:pPr>
            <a:r>
              <a:rPr lang="en-NZ" dirty="0" smtClean="0"/>
              <a:t>Create a single journal rule and apply a legal hold.</a:t>
            </a:r>
          </a:p>
        </p:txBody>
      </p:sp>
    </p:spTree>
    <p:extLst>
      <p:ext uri="{BB962C8B-B14F-4D97-AF65-F5344CB8AC3E}">
        <p14:creationId xmlns:p14="http://schemas.microsoft.com/office/powerpoint/2010/main" val="283611586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77500" lnSpcReduction="20000"/>
          </a:bodyPr>
          <a:lstStyle/>
          <a:p>
            <a:r>
              <a:rPr lang="en-NZ" dirty="0" smtClean="0"/>
              <a:t>You are the Exchange administrator for your organization. The CIO wants to ensure that information concerning new products in development does not leak to the media or competitors. You must develop a plan to prevent your users from forwarding messages that contain the name of a product under development to users outside the organization.</a:t>
            </a:r>
          </a:p>
          <a:p>
            <a:endParaRPr lang="en-NZ" dirty="0"/>
          </a:p>
          <a:p>
            <a:r>
              <a:rPr lang="en-NZ" dirty="0" smtClean="0"/>
              <a:t>What should you configure?</a:t>
            </a:r>
          </a:p>
          <a:p>
            <a:pPr marL="742950" indent="-742950">
              <a:buAutoNum type="alphaUcPeriod"/>
            </a:pPr>
            <a:r>
              <a:rPr lang="en-NZ" dirty="0" smtClean="0"/>
              <a:t>Create a single remote domain entry. Configure the appropriate settings to prevent forwarding.</a:t>
            </a:r>
          </a:p>
          <a:p>
            <a:pPr marL="742950" indent="-742950">
              <a:buAutoNum type="alphaUcPeriod"/>
            </a:pPr>
            <a:r>
              <a:rPr lang="en-NZ" b="1" dirty="0" smtClean="0">
                <a:solidFill>
                  <a:schemeClr val="accent3"/>
                </a:solidFill>
              </a:rPr>
              <a:t>Create a single transport rule with the appropriate RMS template.</a:t>
            </a:r>
          </a:p>
          <a:p>
            <a:pPr marL="742950" indent="-742950">
              <a:buAutoNum type="alphaUcPeriod"/>
            </a:pPr>
            <a:r>
              <a:rPr lang="en-NZ" dirty="0" smtClean="0"/>
              <a:t>Create a single journal rule with the appropriate RMS template.</a:t>
            </a:r>
          </a:p>
          <a:p>
            <a:pPr marL="742950" indent="-742950">
              <a:buAutoNum type="alphaUcPeriod"/>
            </a:pPr>
            <a:r>
              <a:rPr lang="en-NZ" dirty="0" smtClean="0"/>
              <a:t>Create a single journal rule and apply a legal hold.</a:t>
            </a:r>
          </a:p>
        </p:txBody>
      </p:sp>
    </p:spTree>
    <p:extLst>
      <p:ext uri="{BB962C8B-B14F-4D97-AF65-F5344CB8AC3E}">
        <p14:creationId xmlns:p14="http://schemas.microsoft.com/office/powerpoint/2010/main" val="395445713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a:bodyPr>
          <a:lstStyle/>
          <a:p>
            <a:r>
              <a:rPr lang="en-NZ" dirty="0" smtClean="0"/>
              <a:t>Rights Management and Rights Management Templates in Exchange 2013</a:t>
            </a:r>
          </a:p>
          <a:p>
            <a:pPr lvl="1"/>
            <a:r>
              <a:rPr lang="en-NZ" dirty="0">
                <a:hlinkClick r:id="rId3"/>
              </a:rPr>
              <a:t>http://</a:t>
            </a:r>
            <a:r>
              <a:rPr lang="en-NZ" dirty="0" smtClean="0">
                <a:hlinkClick r:id="rId3"/>
              </a:rPr>
              <a:t>technet.microsoft.com/en-us/library/dd638140%28v=exchg.150%29.aspx</a:t>
            </a:r>
            <a:endParaRPr lang="en-NZ" dirty="0" smtClean="0"/>
          </a:p>
        </p:txBody>
      </p:sp>
    </p:spTree>
    <p:extLst>
      <p:ext uri="{BB962C8B-B14F-4D97-AF65-F5344CB8AC3E}">
        <p14:creationId xmlns:p14="http://schemas.microsoft.com/office/powerpoint/2010/main" val="138434697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092724"/>
          </a:xfrm>
        </p:spPr>
        <p:txBody>
          <a:bodyPr>
            <a:normAutofit lnSpcReduction="10000"/>
          </a:bodyPr>
          <a:lstStyle/>
          <a:p>
            <a:r>
              <a:rPr lang="en-NZ" dirty="0" smtClean="0"/>
              <a:t>Planning</a:t>
            </a:r>
          </a:p>
          <a:p>
            <a:pPr lvl="1"/>
            <a:r>
              <a:rPr lang="en-NZ" dirty="0"/>
              <a:t>D</a:t>
            </a:r>
            <a:r>
              <a:rPr lang="en-NZ" dirty="0" smtClean="0"/>
              <a:t>atabase size</a:t>
            </a:r>
          </a:p>
          <a:p>
            <a:pPr lvl="1"/>
            <a:r>
              <a:rPr lang="en-NZ" dirty="0" smtClean="0"/>
              <a:t>Storage performance requirements</a:t>
            </a:r>
          </a:p>
          <a:p>
            <a:pPr lvl="1"/>
            <a:r>
              <a:rPr lang="en-NZ" dirty="0" smtClean="0"/>
              <a:t>Virtualization requirements and scenarios</a:t>
            </a:r>
          </a:p>
          <a:p>
            <a:pPr lvl="1"/>
            <a:r>
              <a:rPr lang="en-NZ" dirty="0" smtClean="0"/>
              <a:t>Capacity and placement</a:t>
            </a:r>
          </a:p>
          <a:p>
            <a:pPr lvl="1"/>
            <a:r>
              <a:rPr lang="en-NZ" dirty="0" smtClean="0"/>
              <a:t>Public Folder placement</a:t>
            </a:r>
          </a:p>
          <a:p>
            <a:pPr lvl="1"/>
            <a:r>
              <a:rPr lang="en-NZ" dirty="0" smtClean="0"/>
              <a:t>Validate storage with </a:t>
            </a:r>
            <a:r>
              <a:rPr lang="en-NZ" dirty="0" err="1" smtClean="0"/>
              <a:t>JetStress</a:t>
            </a:r>
            <a:endParaRPr lang="en-NZ" dirty="0" smtClean="0"/>
          </a:p>
          <a:p>
            <a:r>
              <a:rPr lang="en-NZ" dirty="0" smtClean="0"/>
              <a:t>Configure and Manage</a:t>
            </a:r>
          </a:p>
          <a:p>
            <a:pPr lvl="1"/>
            <a:r>
              <a:rPr lang="en-NZ" dirty="0" smtClean="0"/>
              <a:t>Create/configure OAB</a:t>
            </a:r>
          </a:p>
          <a:p>
            <a:pPr lvl="1"/>
            <a:r>
              <a:rPr lang="en-NZ" dirty="0" smtClean="0"/>
              <a:t>Create/configure Public Folders</a:t>
            </a:r>
          </a:p>
          <a:p>
            <a:pPr lvl="1"/>
            <a:r>
              <a:rPr lang="en-NZ" dirty="0" smtClean="0"/>
              <a:t>Deploy Mailbox server roles</a:t>
            </a:r>
          </a:p>
          <a:p>
            <a:pPr lvl="1"/>
            <a:r>
              <a:rPr lang="en-NZ" dirty="0" smtClean="0"/>
              <a:t>Hierarchical address lists</a:t>
            </a:r>
          </a:p>
          <a:p>
            <a:pPr lvl="1"/>
            <a:endParaRPr lang="en-NZ" dirty="0"/>
          </a:p>
        </p:txBody>
      </p:sp>
      <p:sp>
        <p:nvSpPr>
          <p:cNvPr id="3" name="Title 2"/>
          <p:cNvSpPr>
            <a:spLocks noGrp="1"/>
          </p:cNvSpPr>
          <p:nvPr>
            <p:ph type="title"/>
          </p:nvPr>
        </p:nvSpPr>
        <p:spPr/>
        <p:txBody>
          <a:bodyPr/>
          <a:lstStyle/>
          <a:p>
            <a:r>
              <a:rPr lang="en-NZ" dirty="0" smtClean="0"/>
              <a:t>Mailbox Role</a:t>
            </a:r>
            <a:endParaRPr lang="en-NZ" dirty="0"/>
          </a:p>
        </p:txBody>
      </p:sp>
    </p:spTree>
    <p:extLst>
      <p:ext uri="{BB962C8B-B14F-4D97-AF65-F5344CB8AC3E}">
        <p14:creationId xmlns:p14="http://schemas.microsoft.com/office/powerpoint/2010/main" val="324185910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164731"/>
          </a:xfrm>
        </p:spPr>
        <p:txBody>
          <a:bodyPr>
            <a:normAutofit lnSpcReduction="10000"/>
          </a:bodyPr>
          <a:lstStyle/>
          <a:p>
            <a:r>
              <a:rPr lang="en-NZ" dirty="0" smtClean="0"/>
              <a:t>Deploy and Manage High Availability Solutions</a:t>
            </a:r>
          </a:p>
          <a:p>
            <a:pPr lvl="1"/>
            <a:r>
              <a:rPr lang="en-NZ" dirty="0" smtClean="0"/>
              <a:t>Create/Configure a Database Availability Group (DAG)</a:t>
            </a:r>
          </a:p>
          <a:p>
            <a:pPr lvl="1"/>
            <a:r>
              <a:rPr lang="en-NZ" dirty="0" smtClean="0"/>
              <a:t>Identify failure domains</a:t>
            </a:r>
          </a:p>
          <a:p>
            <a:pPr lvl="1"/>
            <a:r>
              <a:rPr lang="en-NZ" dirty="0" smtClean="0"/>
              <a:t>Manage DAG networks</a:t>
            </a:r>
          </a:p>
          <a:p>
            <a:pPr lvl="1"/>
            <a:r>
              <a:rPr lang="en-NZ" dirty="0" smtClean="0"/>
              <a:t>Configure placement of file share witness</a:t>
            </a:r>
          </a:p>
          <a:p>
            <a:pPr lvl="1"/>
            <a:r>
              <a:rPr lang="en-NZ" dirty="0" smtClean="0"/>
              <a:t>Manage mailbox database copies</a:t>
            </a:r>
          </a:p>
          <a:p>
            <a:r>
              <a:rPr lang="en-NZ" dirty="0" smtClean="0"/>
              <a:t>Monitor and Troubleshoot the Mailbox Role</a:t>
            </a:r>
          </a:p>
          <a:p>
            <a:pPr lvl="1"/>
            <a:r>
              <a:rPr lang="en-NZ" dirty="0" smtClean="0"/>
              <a:t>Troubleshoot database replication and replay</a:t>
            </a:r>
          </a:p>
          <a:p>
            <a:pPr lvl="1"/>
            <a:r>
              <a:rPr lang="en-NZ" dirty="0" smtClean="0"/>
              <a:t>Troubleshoot database copy activation</a:t>
            </a:r>
          </a:p>
          <a:p>
            <a:pPr lvl="1"/>
            <a:r>
              <a:rPr lang="en-NZ" dirty="0" smtClean="0"/>
              <a:t>Troubleshoot mailbox role performance</a:t>
            </a:r>
          </a:p>
          <a:p>
            <a:pPr lvl="1"/>
            <a:r>
              <a:rPr lang="en-NZ" dirty="0" smtClean="0"/>
              <a:t>Troubleshoot database failures</a:t>
            </a:r>
          </a:p>
          <a:p>
            <a:pPr lvl="1"/>
            <a:r>
              <a:rPr lang="en-NZ" dirty="0" smtClean="0"/>
              <a:t>Monitor database replication and content indexing</a:t>
            </a:r>
            <a:endParaRPr lang="en-NZ" dirty="0"/>
          </a:p>
        </p:txBody>
      </p:sp>
      <p:sp>
        <p:nvSpPr>
          <p:cNvPr id="3" name="Title 2"/>
          <p:cNvSpPr>
            <a:spLocks noGrp="1"/>
          </p:cNvSpPr>
          <p:nvPr>
            <p:ph type="title"/>
          </p:nvPr>
        </p:nvSpPr>
        <p:spPr/>
        <p:txBody>
          <a:bodyPr/>
          <a:lstStyle/>
          <a:p>
            <a:r>
              <a:rPr lang="en-NZ" dirty="0" smtClean="0"/>
              <a:t>Mailbox Role (cont.)</a:t>
            </a:r>
            <a:endParaRPr lang="en-NZ" dirty="0"/>
          </a:p>
        </p:txBody>
      </p:sp>
    </p:spTree>
    <p:extLst>
      <p:ext uri="{BB962C8B-B14F-4D97-AF65-F5344CB8AC3E}">
        <p14:creationId xmlns:p14="http://schemas.microsoft.com/office/powerpoint/2010/main" val="149593295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164732"/>
          </a:xfrm>
        </p:spPr>
        <p:txBody>
          <a:bodyPr>
            <a:normAutofit lnSpcReduction="10000"/>
          </a:bodyPr>
          <a:lstStyle/>
          <a:p>
            <a:r>
              <a:rPr lang="en-NZ" dirty="0" smtClean="0"/>
              <a:t>Develop Backup and Recovery Solutions</a:t>
            </a:r>
          </a:p>
          <a:p>
            <a:pPr lvl="1"/>
            <a:r>
              <a:rPr lang="en-NZ" dirty="0" smtClean="0"/>
              <a:t>Manage lagged copies</a:t>
            </a:r>
          </a:p>
          <a:p>
            <a:pPr lvl="1"/>
            <a:r>
              <a:rPr lang="en-NZ" dirty="0" smtClean="0"/>
              <a:t>Determine appropriate backup solution/strategy</a:t>
            </a:r>
          </a:p>
          <a:p>
            <a:pPr lvl="1"/>
            <a:r>
              <a:rPr lang="en-NZ" dirty="0" smtClean="0"/>
              <a:t>Perform a dial tone restore</a:t>
            </a:r>
          </a:p>
          <a:p>
            <a:pPr lvl="1"/>
            <a:r>
              <a:rPr lang="en-NZ" dirty="0" smtClean="0"/>
              <a:t>Perform item-level recovery</a:t>
            </a:r>
          </a:p>
          <a:p>
            <a:pPr lvl="1"/>
            <a:r>
              <a:rPr lang="en-NZ" dirty="0" smtClean="0"/>
              <a:t>Recover public folder hierarchy</a:t>
            </a:r>
          </a:p>
          <a:p>
            <a:pPr lvl="1"/>
            <a:r>
              <a:rPr lang="en-NZ" dirty="0" smtClean="0"/>
              <a:t>Recover a mailbox server</a:t>
            </a:r>
          </a:p>
          <a:p>
            <a:r>
              <a:rPr lang="en-NZ" dirty="0" smtClean="0"/>
              <a:t>Create and Configure Mail-Enabled Objects</a:t>
            </a:r>
          </a:p>
          <a:p>
            <a:pPr lvl="1"/>
            <a:r>
              <a:rPr lang="en-NZ" dirty="0" smtClean="0"/>
              <a:t>Resource Mailboxes/Scheduling</a:t>
            </a:r>
          </a:p>
          <a:p>
            <a:pPr lvl="1"/>
            <a:r>
              <a:rPr lang="en-NZ" dirty="0" smtClean="0"/>
              <a:t>Team Mailboxes</a:t>
            </a:r>
          </a:p>
          <a:p>
            <a:pPr lvl="1"/>
            <a:r>
              <a:rPr lang="en-NZ" dirty="0" smtClean="0"/>
              <a:t>Distribution Lists/Moderation</a:t>
            </a:r>
          </a:p>
          <a:p>
            <a:pPr lvl="1"/>
            <a:r>
              <a:rPr lang="en-NZ" dirty="0" smtClean="0"/>
              <a:t>Linked Mailboxes</a:t>
            </a:r>
            <a:endParaRPr lang="en-NZ" dirty="0"/>
          </a:p>
        </p:txBody>
      </p:sp>
      <p:sp>
        <p:nvSpPr>
          <p:cNvPr id="3" name="Title 2"/>
          <p:cNvSpPr>
            <a:spLocks noGrp="1"/>
          </p:cNvSpPr>
          <p:nvPr>
            <p:ph type="title"/>
          </p:nvPr>
        </p:nvSpPr>
        <p:spPr/>
        <p:txBody>
          <a:bodyPr/>
          <a:lstStyle/>
          <a:p>
            <a:r>
              <a:rPr lang="en-NZ" dirty="0" smtClean="0"/>
              <a:t>Mailbox role (cont.)</a:t>
            </a:r>
            <a:endParaRPr lang="en-NZ" dirty="0"/>
          </a:p>
        </p:txBody>
      </p:sp>
    </p:spTree>
    <p:extLst>
      <p:ext uri="{BB962C8B-B14F-4D97-AF65-F5344CB8AC3E}">
        <p14:creationId xmlns:p14="http://schemas.microsoft.com/office/powerpoint/2010/main" val="387275088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dirty="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49978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176254"/>
          </a:xfrm>
        </p:spPr>
        <p:txBody>
          <a:bodyPr/>
          <a:lstStyle/>
          <a:p>
            <a:r>
              <a:rPr lang="en-NZ" dirty="0" smtClean="0"/>
              <a:t>Manage Mail-Enabled </a:t>
            </a:r>
            <a:r>
              <a:rPr lang="en-NZ" dirty="0"/>
              <a:t>O</a:t>
            </a:r>
            <a:r>
              <a:rPr lang="en-NZ" dirty="0" smtClean="0"/>
              <a:t>bject Permissions</a:t>
            </a:r>
          </a:p>
          <a:p>
            <a:pPr lvl="1"/>
            <a:r>
              <a:rPr lang="en-NZ" dirty="0" smtClean="0"/>
              <a:t>Mailbox folder permissions</a:t>
            </a:r>
          </a:p>
          <a:p>
            <a:pPr lvl="1"/>
            <a:r>
              <a:rPr lang="en-NZ" dirty="0" smtClean="0"/>
              <a:t>Mailbox permissions</a:t>
            </a:r>
          </a:p>
          <a:p>
            <a:pPr lvl="1"/>
            <a:r>
              <a:rPr lang="en-NZ" dirty="0" smtClean="0"/>
              <a:t>Room mailbox delegates</a:t>
            </a:r>
          </a:p>
          <a:p>
            <a:pPr lvl="1"/>
            <a:r>
              <a:rPr lang="en-NZ" dirty="0" smtClean="0"/>
              <a:t>Team mailbox membership</a:t>
            </a:r>
          </a:p>
          <a:p>
            <a:pPr lvl="1"/>
            <a:r>
              <a:rPr lang="en-NZ" dirty="0" smtClean="0"/>
              <a:t>Set up auto-mapping</a:t>
            </a:r>
          </a:p>
          <a:p>
            <a:pPr lvl="1"/>
            <a:r>
              <a:rPr lang="en-NZ" dirty="0" smtClean="0"/>
              <a:t>Use Send As and Send On Behalf</a:t>
            </a:r>
            <a:endParaRPr lang="en-NZ" dirty="0"/>
          </a:p>
        </p:txBody>
      </p:sp>
      <p:sp>
        <p:nvSpPr>
          <p:cNvPr id="3" name="Title 2"/>
          <p:cNvSpPr>
            <a:spLocks noGrp="1"/>
          </p:cNvSpPr>
          <p:nvPr>
            <p:ph type="title"/>
          </p:nvPr>
        </p:nvSpPr>
        <p:spPr/>
        <p:txBody>
          <a:bodyPr/>
          <a:lstStyle/>
          <a:p>
            <a:r>
              <a:rPr lang="en-NZ" dirty="0" smtClean="0"/>
              <a:t>Mailbox Role (cont.)</a:t>
            </a:r>
            <a:endParaRPr lang="en-NZ" dirty="0"/>
          </a:p>
        </p:txBody>
      </p:sp>
    </p:spTree>
    <p:extLst>
      <p:ext uri="{BB962C8B-B14F-4D97-AF65-F5344CB8AC3E}">
        <p14:creationId xmlns:p14="http://schemas.microsoft.com/office/powerpoint/2010/main" val="102691136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70000" lnSpcReduction="20000"/>
          </a:bodyPr>
          <a:lstStyle/>
          <a:p>
            <a:r>
              <a:rPr lang="en-NZ" dirty="0" smtClean="0"/>
              <a:t>You are the Exchange administrator for your organization. You plan to open another location that will be a separate AD site. You need to ensure that the mailbox servers in the new site have high availability as well as appropriate performance.</a:t>
            </a:r>
          </a:p>
          <a:p>
            <a:endParaRPr lang="en-NZ" dirty="0"/>
          </a:p>
          <a:p>
            <a:r>
              <a:rPr lang="en-NZ" dirty="0" smtClean="0"/>
              <a:t>You need to plan the RAID types and the volumes of the mailbox servers. What should you do? Choose three. Each answer is part of the solution.</a:t>
            </a:r>
          </a:p>
          <a:p>
            <a:pPr marL="742950" indent="-742950">
              <a:buAutoNum type="alphaUcPeriod"/>
            </a:pPr>
            <a:r>
              <a:rPr lang="en-NZ" dirty="0" smtClean="0"/>
              <a:t>Use RAID 5 for the OS/System/</a:t>
            </a:r>
            <a:r>
              <a:rPr lang="en-NZ" dirty="0" err="1" smtClean="0"/>
              <a:t>Pagefile</a:t>
            </a:r>
            <a:r>
              <a:rPr lang="en-NZ" dirty="0" smtClean="0"/>
              <a:t> volume</a:t>
            </a:r>
          </a:p>
          <a:p>
            <a:pPr marL="742950" indent="-742950">
              <a:buAutoNum type="alphaUcPeriod"/>
            </a:pPr>
            <a:r>
              <a:rPr lang="en-NZ" dirty="0" smtClean="0"/>
              <a:t>Use RAID 1 for the OS/System/</a:t>
            </a:r>
            <a:r>
              <a:rPr lang="en-NZ" dirty="0" err="1" smtClean="0"/>
              <a:t>Pagefile</a:t>
            </a:r>
            <a:r>
              <a:rPr lang="en-NZ" dirty="0" smtClean="0"/>
              <a:t> volume</a:t>
            </a:r>
          </a:p>
          <a:p>
            <a:pPr marL="742950" indent="-742950">
              <a:buAutoNum type="alphaUcPeriod"/>
            </a:pPr>
            <a:r>
              <a:rPr lang="en-NZ" dirty="0" smtClean="0"/>
              <a:t>Use RAID 1 for the Exchange Mailbox Database volume</a:t>
            </a:r>
          </a:p>
          <a:p>
            <a:pPr marL="742950" indent="-742950">
              <a:buAutoNum type="alphaUcPeriod"/>
            </a:pPr>
            <a:r>
              <a:rPr lang="en-NZ" dirty="0" smtClean="0"/>
              <a:t>Use RAID 10 for the Exchange Mailbox Database volume</a:t>
            </a:r>
          </a:p>
          <a:p>
            <a:pPr marL="742950" indent="-742950">
              <a:buAutoNum type="alphaUcPeriod"/>
            </a:pPr>
            <a:r>
              <a:rPr lang="en-NZ" dirty="0" smtClean="0"/>
              <a:t>Use RAID 5 for the Exchange Mailbox Database Log volume</a:t>
            </a:r>
          </a:p>
          <a:p>
            <a:pPr marL="742950" indent="-742950">
              <a:buAutoNum type="alphaUcPeriod"/>
            </a:pPr>
            <a:r>
              <a:rPr lang="en-NZ" dirty="0" smtClean="0"/>
              <a:t>Use RAID 10 for the Exchange Mailbox Database Log volume</a:t>
            </a:r>
            <a:endParaRPr lang="en-NZ" dirty="0"/>
          </a:p>
        </p:txBody>
      </p:sp>
    </p:spTree>
    <p:extLst>
      <p:ext uri="{BB962C8B-B14F-4D97-AF65-F5344CB8AC3E}">
        <p14:creationId xmlns:p14="http://schemas.microsoft.com/office/powerpoint/2010/main" val="222204757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70000" lnSpcReduction="20000"/>
          </a:bodyPr>
          <a:lstStyle/>
          <a:p>
            <a:r>
              <a:rPr lang="en-NZ" dirty="0" smtClean="0"/>
              <a:t>You are the Exchange administrator for your organization. You plan to open another location that will be a separate AD site. You need to ensure that the mailbox servers in the new site have high availability as well as appropriate performance.</a:t>
            </a:r>
          </a:p>
          <a:p>
            <a:endParaRPr lang="en-NZ" dirty="0"/>
          </a:p>
          <a:p>
            <a:r>
              <a:rPr lang="en-NZ" dirty="0" smtClean="0"/>
              <a:t>You need to plan the RAID types and the volumes of the mailbox servers. What should you do? Choose three. Each answer is part of the solution.</a:t>
            </a:r>
          </a:p>
          <a:p>
            <a:pPr marL="742950" indent="-742950">
              <a:buAutoNum type="alphaUcPeriod"/>
            </a:pPr>
            <a:r>
              <a:rPr lang="en-NZ" dirty="0" smtClean="0"/>
              <a:t>Use RAID 5 for the OS/System/</a:t>
            </a:r>
            <a:r>
              <a:rPr lang="en-NZ" dirty="0" err="1" smtClean="0"/>
              <a:t>Pagefile</a:t>
            </a:r>
            <a:r>
              <a:rPr lang="en-NZ" dirty="0" smtClean="0"/>
              <a:t> volume</a:t>
            </a:r>
          </a:p>
          <a:p>
            <a:pPr marL="742950" indent="-742950">
              <a:buAutoNum type="alphaUcPeriod"/>
            </a:pPr>
            <a:r>
              <a:rPr lang="en-NZ" b="1" dirty="0" smtClean="0">
                <a:solidFill>
                  <a:schemeClr val="accent3"/>
                </a:solidFill>
              </a:rPr>
              <a:t>Use RAID 1 for the OS/System/</a:t>
            </a:r>
            <a:r>
              <a:rPr lang="en-NZ" b="1" dirty="0" err="1" smtClean="0">
                <a:solidFill>
                  <a:schemeClr val="accent3"/>
                </a:solidFill>
              </a:rPr>
              <a:t>Pagefile</a:t>
            </a:r>
            <a:r>
              <a:rPr lang="en-NZ" b="1" dirty="0" smtClean="0">
                <a:solidFill>
                  <a:schemeClr val="accent3"/>
                </a:solidFill>
              </a:rPr>
              <a:t> volume</a:t>
            </a:r>
          </a:p>
          <a:p>
            <a:pPr marL="742950" indent="-742950">
              <a:buAutoNum type="alphaUcPeriod"/>
            </a:pPr>
            <a:r>
              <a:rPr lang="en-NZ" dirty="0" smtClean="0"/>
              <a:t>Use RAID 1 for the Exchange Mailbox Database volume</a:t>
            </a:r>
          </a:p>
          <a:p>
            <a:pPr marL="742950" indent="-742950">
              <a:buAutoNum type="alphaUcPeriod"/>
            </a:pPr>
            <a:r>
              <a:rPr lang="en-NZ" b="1" dirty="0" smtClean="0">
                <a:solidFill>
                  <a:schemeClr val="accent3"/>
                </a:solidFill>
              </a:rPr>
              <a:t>Use RAID 10 for the Exchange Mailbox Database volume</a:t>
            </a:r>
          </a:p>
          <a:p>
            <a:pPr marL="742950" indent="-742950">
              <a:buAutoNum type="alphaUcPeriod"/>
            </a:pPr>
            <a:r>
              <a:rPr lang="en-NZ" dirty="0" smtClean="0"/>
              <a:t>Use RAID 5 for the Exchange Mailbox Database Log volume</a:t>
            </a:r>
          </a:p>
          <a:p>
            <a:pPr marL="742950" indent="-742950">
              <a:buAutoNum type="alphaUcPeriod"/>
            </a:pPr>
            <a:r>
              <a:rPr lang="en-NZ" b="1" dirty="0" smtClean="0">
                <a:solidFill>
                  <a:schemeClr val="accent3"/>
                </a:solidFill>
              </a:rPr>
              <a:t>Use RAID 10 for the Exchange Mailbox Database Log volume</a:t>
            </a:r>
            <a:endParaRPr lang="en-NZ" b="1" dirty="0">
              <a:solidFill>
                <a:schemeClr val="accent3"/>
              </a:solidFill>
            </a:endParaRPr>
          </a:p>
        </p:txBody>
      </p:sp>
    </p:spTree>
    <p:extLst>
      <p:ext uri="{BB962C8B-B14F-4D97-AF65-F5344CB8AC3E}">
        <p14:creationId xmlns:p14="http://schemas.microsoft.com/office/powerpoint/2010/main" val="378503213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a:bodyPr>
          <a:lstStyle/>
          <a:p>
            <a:r>
              <a:rPr lang="en-US" dirty="0"/>
              <a:t>Exchange 2013 Storage Configuration </a:t>
            </a:r>
            <a:r>
              <a:rPr lang="en-US" dirty="0" smtClean="0"/>
              <a:t>Options</a:t>
            </a:r>
          </a:p>
          <a:p>
            <a:pPr lvl="1"/>
            <a:r>
              <a:rPr lang="en-US" dirty="0">
                <a:hlinkClick r:id="rId3"/>
              </a:rPr>
              <a:t>http://</a:t>
            </a:r>
            <a:r>
              <a:rPr lang="en-US" dirty="0" smtClean="0">
                <a:hlinkClick r:id="rId3"/>
              </a:rPr>
              <a:t>technet.microsoft.com/en-us/library/ee832792%28v=exchg.150%29.aspx</a:t>
            </a:r>
            <a:endParaRPr lang="en-US" dirty="0" smtClean="0"/>
          </a:p>
          <a:p>
            <a:pPr marL="342900" lvl="1" indent="0">
              <a:buNone/>
            </a:pPr>
            <a:endParaRPr lang="en-US" dirty="0"/>
          </a:p>
          <a:p>
            <a:endParaRPr lang="en-NZ" b="1" dirty="0">
              <a:solidFill>
                <a:schemeClr val="accent3"/>
              </a:solidFill>
            </a:endParaRPr>
          </a:p>
        </p:txBody>
      </p:sp>
    </p:spTree>
    <p:extLst>
      <p:ext uri="{BB962C8B-B14F-4D97-AF65-F5344CB8AC3E}">
        <p14:creationId xmlns:p14="http://schemas.microsoft.com/office/powerpoint/2010/main" val="397559530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Autofit/>
          </a:bodyPr>
          <a:lstStyle/>
          <a:p>
            <a:r>
              <a:rPr lang="en-NZ" sz="2000" dirty="0" smtClean="0"/>
              <a:t>You are the Exchange administrator for </a:t>
            </a:r>
            <a:r>
              <a:rPr lang="en-NZ" sz="2000" dirty="0" err="1" smtClean="0"/>
              <a:t>FinleyTech</a:t>
            </a:r>
            <a:r>
              <a:rPr lang="en-NZ" sz="2000" dirty="0" smtClean="0"/>
              <a:t>. You have Exchange 2013 and a single domain AD forest. Your headquarters are in Auckland, but you have branches in Omaha, Chicago and Singapore.</a:t>
            </a:r>
          </a:p>
          <a:p>
            <a:endParaRPr lang="en-NZ" sz="800" dirty="0"/>
          </a:p>
          <a:p>
            <a:r>
              <a:rPr lang="en-NZ" sz="2000" dirty="0" smtClean="0"/>
              <a:t>You need to:</a:t>
            </a:r>
          </a:p>
          <a:p>
            <a:pPr marL="571500" indent="-571500">
              <a:buFont typeface="Arial" panose="020B0604020202020204" pitchFamily="34" charset="0"/>
              <a:buChar char="•"/>
            </a:pPr>
            <a:r>
              <a:rPr lang="en-NZ" sz="2000" dirty="0" smtClean="0"/>
              <a:t>Make it easier for </a:t>
            </a:r>
            <a:r>
              <a:rPr lang="en-NZ" sz="2000" dirty="0" err="1" smtClean="0"/>
              <a:t>FinleyTech</a:t>
            </a:r>
            <a:r>
              <a:rPr lang="en-NZ" sz="2000" dirty="0" smtClean="0"/>
              <a:t> employees to find email information for recipients from a different branch.</a:t>
            </a:r>
          </a:p>
          <a:p>
            <a:pPr marL="571500" indent="-571500">
              <a:buFont typeface="Arial" panose="020B0604020202020204" pitchFamily="34" charset="0"/>
              <a:buChar char="•"/>
            </a:pPr>
            <a:r>
              <a:rPr lang="en-NZ" sz="2000" dirty="0" smtClean="0"/>
              <a:t>The solution should not prohibit finding a recipient if you do not know what branch they work in.</a:t>
            </a:r>
          </a:p>
          <a:p>
            <a:pPr marL="571500" indent="-571500">
              <a:buFont typeface="Arial" panose="020B0604020202020204" pitchFamily="34" charset="0"/>
              <a:buChar char="•"/>
            </a:pPr>
            <a:r>
              <a:rPr lang="en-NZ" sz="2000" dirty="0" smtClean="0"/>
              <a:t> Users working remotely should be able to send-emails to recipients even if they are not connected to the </a:t>
            </a:r>
            <a:r>
              <a:rPr lang="en-NZ" sz="2000" dirty="0" err="1" smtClean="0"/>
              <a:t>FinleyTech</a:t>
            </a:r>
            <a:r>
              <a:rPr lang="en-NZ" sz="2000" dirty="0"/>
              <a:t> </a:t>
            </a:r>
            <a:r>
              <a:rPr lang="en-NZ" sz="2000" dirty="0" smtClean="0"/>
              <a:t>network</a:t>
            </a:r>
            <a:endParaRPr lang="en-NZ" sz="2000" dirty="0"/>
          </a:p>
          <a:p>
            <a:r>
              <a:rPr lang="en-NZ" sz="2000" dirty="0" smtClean="0"/>
              <a:t>What should you do? Choose two to create a complete solution.</a:t>
            </a:r>
          </a:p>
          <a:p>
            <a:pPr marL="742950" indent="-742950">
              <a:buAutoNum type="alphaUcPeriod"/>
            </a:pPr>
            <a:r>
              <a:rPr lang="en-NZ" sz="2000" dirty="0" smtClean="0"/>
              <a:t>Set up three accepted domains, one for each branch.</a:t>
            </a:r>
          </a:p>
          <a:p>
            <a:pPr marL="742950" indent="-742950">
              <a:buAutoNum type="alphaUcPeriod"/>
            </a:pPr>
            <a:r>
              <a:rPr lang="en-NZ" sz="2000" dirty="0" smtClean="0"/>
              <a:t>Set up three remote domains, one for each branch</a:t>
            </a:r>
          </a:p>
          <a:p>
            <a:pPr marL="742950" indent="-742950">
              <a:buAutoNum type="alphaUcPeriod"/>
            </a:pPr>
            <a:r>
              <a:rPr lang="en-NZ" sz="2000" dirty="0" smtClean="0"/>
              <a:t>Set up three address lists, one for each branch</a:t>
            </a:r>
          </a:p>
          <a:p>
            <a:pPr marL="742950" indent="-742950">
              <a:buAutoNum type="alphaUcPeriod"/>
            </a:pPr>
            <a:r>
              <a:rPr lang="en-NZ" sz="2000" dirty="0" smtClean="0"/>
              <a:t>Set up three global address lists, one for each branch</a:t>
            </a:r>
          </a:p>
          <a:p>
            <a:pPr marL="742950" indent="-742950">
              <a:buAutoNum type="alphaUcPeriod"/>
            </a:pPr>
            <a:r>
              <a:rPr lang="en-NZ" sz="2000" dirty="0" smtClean="0"/>
              <a:t>Set up three email address policies</a:t>
            </a:r>
          </a:p>
          <a:p>
            <a:pPr marL="742950" indent="-742950">
              <a:buAutoNum type="alphaUcPeriod"/>
            </a:pPr>
            <a:r>
              <a:rPr lang="en-NZ" sz="2000" dirty="0" smtClean="0"/>
              <a:t>Set up three offline address books</a:t>
            </a:r>
          </a:p>
          <a:p>
            <a:pPr marL="742950" indent="-742950">
              <a:buAutoNum type="alphaUcPeriod"/>
            </a:pPr>
            <a:r>
              <a:rPr lang="en-NZ" sz="2000" dirty="0" smtClean="0"/>
              <a:t>Set up three managed folder mailbox policies</a:t>
            </a:r>
            <a:endParaRPr lang="en-NZ" sz="2000" dirty="0"/>
          </a:p>
        </p:txBody>
      </p:sp>
    </p:spTree>
    <p:extLst>
      <p:ext uri="{BB962C8B-B14F-4D97-AF65-F5344CB8AC3E}">
        <p14:creationId xmlns:p14="http://schemas.microsoft.com/office/powerpoint/2010/main" val="321133483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Autofit/>
          </a:bodyPr>
          <a:lstStyle/>
          <a:p>
            <a:r>
              <a:rPr lang="en-NZ" sz="2000" dirty="0" smtClean="0"/>
              <a:t>You are the Exchange administrator for </a:t>
            </a:r>
            <a:r>
              <a:rPr lang="en-NZ" sz="2000" dirty="0" err="1" smtClean="0"/>
              <a:t>FinleyTech</a:t>
            </a:r>
            <a:r>
              <a:rPr lang="en-NZ" sz="2000" dirty="0" smtClean="0"/>
              <a:t>. You have Exchange 2013 and a single domain AD forest. Your headquarters are in Auckland, but you have branches in Omaha, Chicago and Singapore.</a:t>
            </a:r>
          </a:p>
          <a:p>
            <a:endParaRPr lang="en-NZ" sz="800" dirty="0"/>
          </a:p>
          <a:p>
            <a:r>
              <a:rPr lang="en-NZ" sz="2000" dirty="0" smtClean="0"/>
              <a:t>You need to:</a:t>
            </a:r>
          </a:p>
          <a:p>
            <a:pPr marL="571500" indent="-571500">
              <a:buFont typeface="Arial" panose="020B0604020202020204" pitchFamily="34" charset="0"/>
              <a:buChar char="•"/>
            </a:pPr>
            <a:r>
              <a:rPr lang="en-NZ" sz="2000" dirty="0" smtClean="0"/>
              <a:t>Make it easier for </a:t>
            </a:r>
            <a:r>
              <a:rPr lang="en-NZ" sz="2000" dirty="0" err="1" smtClean="0"/>
              <a:t>FinleyTech</a:t>
            </a:r>
            <a:r>
              <a:rPr lang="en-NZ" sz="2000" dirty="0" smtClean="0"/>
              <a:t> employees to find email information for recipients from a different branch.</a:t>
            </a:r>
          </a:p>
          <a:p>
            <a:pPr marL="571500" indent="-571500">
              <a:buFont typeface="Arial" panose="020B0604020202020204" pitchFamily="34" charset="0"/>
              <a:buChar char="•"/>
            </a:pPr>
            <a:r>
              <a:rPr lang="en-NZ" sz="2000" dirty="0" smtClean="0"/>
              <a:t>The solution should not prohibit finding a recipient if you do not know what branch they work in.</a:t>
            </a:r>
          </a:p>
          <a:p>
            <a:pPr marL="571500" indent="-571500">
              <a:buFont typeface="Arial" panose="020B0604020202020204" pitchFamily="34" charset="0"/>
              <a:buChar char="•"/>
            </a:pPr>
            <a:r>
              <a:rPr lang="en-NZ" sz="2000" dirty="0" smtClean="0"/>
              <a:t> Users working remotely should be able to send-emails to recipients even if they are not connected to the </a:t>
            </a:r>
            <a:r>
              <a:rPr lang="en-NZ" sz="2000" dirty="0" err="1" smtClean="0"/>
              <a:t>FinleyTech</a:t>
            </a:r>
            <a:r>
              <a:rPr lang="en-NZ" sz="2000" dirty="0"/>
              <a:t> </a:t>
            </a:r>
            <a:r>
              <a:rPr lang="en-NZ" sz="2000" dirty="0" smtClean="0"/>
              <a:t>network</a:t>
            </a:r>
            <a:endParaRPr lang="en-NZ" sz="2000" dirty="0"/>
          </a:p>
          <a:p>
            <a:r>
              <a:rPr lang="en-NZ" sz="2000" dirty="0" smtClean="0"/>
              <a:t>What should you do? Choose two to create a complete solution.</a:t>
            </a:r>
          </a:p>
          <a:p>
            <a:pPr marL="742950" indent="-742950">
              <a:buAutoNum type="alphaUcPeriod"/>
            </a:pPr>
            <a:r>
              <a:rPr lang="en-NZ" sz="2000" dirty="0" smtClean="0"/>
              <a:t>Set up three accepted domains, one for each branch.</a:t>
            </a:r>
          </a:p>
          <a:p>
            <a:pPr marL="742950" indent="-742950">
              <a:buAutoNum type="alphaUcPeriod"/>
            </a:pPr>
            <a:r>
              <a:rPr lang="en-NZ" sz="2000" dirty="0" smtClean="0"/>
              <a:t>Set up three remote domains, one for each branch</a:t>
            </a:r>
          </a:p>
          <a:p>
            <a:pPr marL="742950" indent="-742950">
              <a:buAutoNum type="alphaUcPeriod"/>
            </a:pPr>
            <a:r>
              <a:rPr lang="en-NZ" sz="2000" b="1" dirty="0" smtClean="0">
                <a:solidFill>
                  <a:schemeClr val="accent3"/>
                </a:solidFill>
              </a:rPr>
              <a:t>Set up three address lists, one for each branch</a:t>
            </a:r>
          </a:p>
          <a:p>
            <a:pPr marL="742950" indent="-742950">
              <a:buAutoNum type="alphaUcPeriod"/>
            </a:pPr>
            <a:r>
              <a:rPr lang="en-NZ" sz="2000" dirty="0" smtClean="0"/>
              <a:t>Set up three global address lists, one for each branch</a:t>
            </a:r>
          </a:p>
          <a:p>
            <a:pPr marL="742950" indent="-742950">
              <a:buAutoNum type="alphaUcPeriod"/>
            </a:pPr>
            <a:r>
              <a:rPr lang="en-NZ" sz="2000" dirty="0" smtClean="0"/>
              <a:t>Set up three email address policies</a:t>
            </a:r>
          </a:p>
          <a:p>
            <a:pPr marL="742950" indent="-742950">
              <a:buAutoNum type="alphaUcPeriod"/>
            </a:pPr>
            <a:r>
              <a:rPr lang="en-NZ" sz="2000" b="1" dirty="0" smtClean="0">
                <a:solidFill>
                  <a:schemeClr val="accent3"/>
                </a:solidFill>
              </a:rPr>
              <a:t>Set up three offline address books</a:t>
            </a:r>
          </a:p>
          <a:p>
            <a:pPr marL="742950" indent="-742950">
              <a:buAutoNum type="alphaUcPeriod"/>
            </a:pPr>
            <a:r>
              <a:rPr lang="en-NZ" sz="2000" dirty="0" smtClean="0"/>
              <a:t>Set up three managed folder mailbox policies</a:t>
            </a:r>
            <a:endParaRPr lang="en-NZ" sz="2000" dirty="0"/>
          </a:p>
        </p:txBody>
      </p:sp>
    </p:spTree>
    <p:extLst>
      <p:ext uri="{BB962C8B-B14F-4D97-AF65-F5344CB8AC3E}">
        <p14:creationId xmlns:p14="http://schemas.microsoft.com/office/powerpoint/2010/main" val="163948490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Autofit/>
          </a:bodyPr>
          <a:lstStyle/>
          <a:p>
            <a:r>
              <a:rPr lang="en-NZ" sz="3200" dirty="0" smtClean="0"/>
              <a:t>Accepted Domains</a:t>
            </a:r>
          </a:p>
          <a:p>
            <a:pPr lvl="1"/>
            <a:r>
              <a:rPr lang="en-NZ" sz="1600" dirty="0">
                <a:hlinkClick r:id="rId3"/>
              </a:rPr>
              <a:t>http://</a:t>
            </a:r>
            <a:r>
              <a:rPr lang="en-NZ" sz="1600" dirty="0" smtClean="0">
                <a:hlinkClick r:id="rId3"/>
              </a:rPr>
              <a:t>technet.microsoft.com/en-us/library/bb124423%28v=exchg.150%29.aspx</a:t>
            </a:r>
            <a:endParaRPr lang="en-NZ" sz="1600" dirty="0" smtClean="0"/>
          </a:p>
          <a:p>
            <a:r>
              <a:rPr lang="en-NZ" sz="3200" dirty="0" smtClean="0"/>
              <a:t>Remote Domains</a:t>
            </a:r>
          </a:p>
          <a:p>
            <a:pPr lvl="1"/>
            <a:r>
              <a:rPr lang="en-NZ" sz="1600" dirty="0">
                <a:hlinkClick r:id="rId4"/>
              </a:rPr>
              <a:t>http://</a:t>
            </a:r>
            <a:r>
              <a:rPr lang="en-NZ" sz="1600" dirty="0" smtClean="0">
                <a:hlinkClick r:id="rId4"/>
              </a:rPr>
              <a:t>technet.microsoft.com/en-us/library/aa996309%28v=exchg.150%29.aspx</a:t>
            </a:r>
            <a:endParaRPr lang="en-NZ" sz="1600" dirty="0" smtClean="0"/>
          </a:p>
          <a:p>
            <a:r>
              <a:rPr lang="en-NZ" sz="3200" dirty="0" smtClean="0"/>
              <a:t>Global Address Lists</a:t>
            </a:r>
          </a:p>
          <a:p>
            <a:pPr lvl="1"/>
            <a:r>
              <a:rPr lang="en-NZ" sz="1600" dirty="0">
                <a:hlinkClick r:id="rId5"/>
              </a:rPr>
              <a:t>http://</a:t>
            </a:r>
            <a:r>
              <a:rPr lang="en-NZ" sz="1600" dirty="0" smtClean="0">
                <a:hlinkClick r:id="rId5"/>
              </a:rPr>
              <a:t>technet.microsoft.com/en-us/library/bb232119%28v=exchg.150%29.aspx</a:t>
            </a:r>
            <a:endParaRPr lang="en-NZ" sz="1600" dirty="0" smtClean="0"/>
          </a:p>
          <a:p>
            <a:r>
              <a:rPr lang="en-NZ" sz="3200" dirty="0" smtClean="0"/>
              <a:t>Custom Address Lists</a:t>
            </a:r>
          </a:p>
          <a:p>
            <a:pPr lvl="1"/>
            <a:r>
              <a:rPr lang="en-NZ" sz="1600" dirty="0">
                <a:hlinkClick r:id="rId6"/>
              </a:rPr>
              <a:t>http://</a:t>
            </a:r>
            <a:r>
              <a:rPr lang="en-NZ" sz="1600" dirty="0" smtClean="0">
                <a:hlinkClick r:id="rId6"/>
              </a:rPr>
              <a:t>technet.microsoft.com/en-us/library/bb125036%28v=exchg.150%29.aspx</a:t>
            </a:r>
            <a:endParaRPr lang="en-NZ" sz="1600" dirty="0" smtClean="0"/>
          </a:p>
          <a:p>
            <a:r>
              <a:rPr lang="en-NZ" sz="3200" dirty="0" smtClean="0"/>
              <a:t>Email Address Policies</a:t>
            </a:r>
          </a:p>
          <a:p>
            <a:pPr lvl="1"/>
            <a:r>
              <a:rPr lang="en-NZ" sz="1600" dirty="0">
                <a:hlinkClick r:id="rId7"/>
              </a:rPr>
              <a:t>http://</a:t>
            </a:r>
            <a:r>
              <a:rPr lang="en-NZ" sz="1600" dirty="0" smtClean="0">
                <a:hlinkClick r:id="rId7"/>
              </a:rPr>
              <a:t>technet.microsoft.com/en-us/library/bb232171%28v=exchg.150%29.aspx</a:t>
            </a:r>
            <a:endParaRPr lang="en-NZ" sz="1600" dirty="0" smtClean="0"/>
          </a:p>
          <a:p>
            <a:r>
              <a:rPr lang="en-NZ" sz="3200" dirty="0" smtClean="0"/>
              <a:t>Offline Address Books</a:t>
            </a:r>
          </a:p>
          <a:p>
            <a:pPr lvl="1"/>
            <a:r>
              <a:rPr lang="en-NZ" sz="1600" dirty="0">
                <a:hlinkClick r:id="rId8"/>
              </a:rPr>
              <a:t>http://</a:t>
            </a:r>
            <a:r>
              <a:rPr lang="en-NZ" sz="1600" dirty="0" smtClean="0">
                <a:hlinkClick r:id="rId8"/>
              </a:rPr>
              <a:t>technet.microsoft.com/en-us/library/bb232155%28v=exchg.150%29.aspx</a:t>
            </a:r>
            <a:endParaRPr lang="en-NZ" sz="1600" dirty="0" smtClean="0"/>
          </a:p>
          <a:p>
            <a:endParaRPr lang="en-NZ" sz="2000" dirty="0" smtClean="0"/>
          </a:p>
          <a:p>
            <a:endParaRPr lang="en-NZ" sz="2000" dirty="0" smtClean="0"/>
          </a:p>
          <a:p>
            <a:endParaRPr lang="en-NZ" sz="2000" dirty="0"/>
          </a:p>
        </p:txBody>
      </p:sp>
    </p:spTree>
    <p:extLst>
      <p:ext uri="{BB962C8B-B14F-4D97-AF65-F5344CB8AC3E}">
        <p14:creationId xmlns:p14="http://schemas.microsoft.com/office/powerpoint/2010/main" val="279942383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259628"/>
          </a:xfrm>
        </p:spPr>
        <p:txBody>
          <a:bodyPr/>
          <a:lstStyle/>
          <a:p>
            <a:r>
              <a:rPr lang="en-NZ" dirty="0" smtClean="0"/>
              <a:t>Plan, Deploy and Manage a CAS</a:t>
            </a:r>
          </a:p>
          <a:p>
            <a:pPr lvl="1"/>
            <a:r>
              <a:rPr lang="en-NZ" dirty="0" smtClean="0"/>
              <a:t>Design for differences between legacy CAS and Exchange CAS/CAF</a:t>
            </a:r>
          </a:p>
          <a:p>
            <a:pPr lvl="1"/>
            <a:r>
              <a:rPr lang="en-NZ" dirty="0" smtClean="0"/>
              <a:t>Configure Office Web Application</a:t>
            </a:r>
          </a:p>
          <a:p>
            <a:r>
              <a:rPr lang="en-NZ" dirty="0" smtClean="0"/>
              <a:t>Plan and Configure Namespaces and Client Services</a:t>
            </a:r>
          </a:p>
          <a:p>
            <a:pPr lvl="1"/>
            <a:r>
              <a:rPr lang="en-NZ" dirty="0" smtClean="0"/>
              <a:t>Design namespaces for client connectivity</a:t>
            </a:r>
          </a:p>
          <a:p>
            <a:pPr lvl="1"/>
            <a:r>
              <a:rPr lang="en-NZ" dirty="0" smtClean="0"/>
              <a:t>Configure URLs</a:t>
            </a:r>
          </a:p>
          <a:p>
            <a:pPr lvl="1"/>
            <a:r>
              <a:rPr lang="en-NZ" dirty="0" smtClean="0"/>
              <a:t>Plan for certificates</a:t>
            </a:r>
          </a:p>
          <a:p>
            <a:pPr lvl="1"/>
            <a:r>
              <a:rPr lang="en-NZ" dirty="0" smtClean="0"/>
              <a:t>Configure authentication methods</a:t>
            </a:r>
          </a:p>
          <a:p>
            <a:pPr lvl="1"/>
            <a:r>
              <a:rPr lang="en-NZ" dirty="0" smtClean="0"/>
              <a:t>Implement </a:t>
            </a:r>
            <a:r>
              <a:rPr lang="en-NZ" dirty="0" err="1" smtClean="0"/>
              <a:t>AutoDiscover</a:t>
            </a:r>
            <a:endParaRPr lang="en-NZ" dirty="0"/>
          </a:p>
        </p:txBody>
      </p:sp>
      <p:sp>
        <p:nvSpPr>
          <p:cNvPr id="3" name="Title 2"/>
          <p:cNvSpPr>
            <a:spLocks noGrp="1"/>
          </p:cNvSpPr>
          <p:nvPr>
            <p:ph type="title"/>
          </p:nvPr>
        </p:nvSpPr>
        <p:spPr/>
        <p:txBody>
          <a:bodyPr/>
          <a:lstStyle/>
          <a:p>
            <a:r>
              <a:rPr lang="en-NZ" dirty="0" smtClean="0"/>
              <a:t>Client Access</a:t>
            </a:r>
            <a:endParaRPr lang="en-NZ" dirty="0"/>
          </a:p>
        </p:txBody>
      </p:sp>
    </p:spTree>
    <p:extLst>
      <p:ext uri="{BB962C8B-B14F-4D97-AF65-F5344CB8AC3E}">
        <p14:creationId xmlns:p14="http://schemas.microsoft.com/office/powerpoint/2010/main" val="32004566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072158"/>
          </a:xfrm>
        </p:spPr>
        <p:txBody>
          <a:bodyPr/>
          <a:lstStyle/>
          <a:p>
            <a:r>
              <a:rPr lang="en-NZ" dirty="0" smtClean="0"/>
              <a:t>Deploy and Manage Mobility Solutions</a:t>
            </a:r>
          </a:p>
          <a:p>
            <a:pPr lvl="1"/>
            <a:r>
              <a:rPr lang="en-NZ" dirty="0" smtClean="0"/>
              <a:t>Deploy Mobile OWA (MOWA)</a:t>
            </a:r>
          </a:p>
          <a:p>
            <a:pPr lvl="1"/>
            <a:r>
              <a:rPr lang="en-NZ" dirty="0" smtClean="0"/>
              <a:t>Configure OWA policies</a:t>
            </a:r>
          </a:p>
          <a:p>
            <a:pPr lvl="1"/>
            <a:r>
              <a:rPr lang="en-NZ" dirty="0" smtClean="0"/>
              <a:t>Configure Microsoft ActiveSync policies</a:t>
            </a:r>
          </a:p>
          <a:p>
            <a:pPr lvl="1"/>
            <a:r>
              <a:rPr lang="en-NZ" dirty="0" smtClean="0"/>
              <a:t>Configure Allow/Block/Quarantine (ABQ)</a:t>
            </a:r>
          </a:p>
          <a:p>
            <a:pPr lvl="1"/>
            <a:r>
              <a:rPr lang="en-NZ" dirty="0" smtClean="0"/>
              <a:t>Deploy and manage apps for Office (formerly </a:t>
            </a:r>
            <a:r>
              <a:rPr lang="en-NZ" i="1" dirty="0" smtClean="0"/>
              <a:t>Agaves</a:t>
            </a:r>
            <a:r>
              <a:rPr lang="en-NZ" dirty="0" smtClean="0"/>
              <a:t>)</a:t>
            </a:r>
          </a:p>
          <a:p>
            <a:r>
              <a:rPr lang="en-NZ" dirty="0" smtClean="0"/>
              <a:t>Implement Load Balancing</a:t>
            </a:r>
          </a:p>
          <a:p>
            <a:pPr lvl="1"/>
            <a:r>
              <a:rPr lang="en-NZ" dirty="0" smtClean="0"/>
              <a:t>Configure namespace load balancing</a:t>
            </a:r>
          </a:p>
          <a:p>
            <a:pPr lvl="1"/>
            <a:r>
              <a:rPr lang="en-NZ" dirty="0" smtClean="0"/>
              <a:t>Configure SIP load balancing</a:t>
            </a:r>
          </a:p>
          <a:p>
            <a:pPr lvl="1"/>
            <a:r>
              <a:rPr lang="en-NZ" dirty="0" smtClean="0"/>
              <a:t>Plan for differences between layer 7 and layer 4 balancing methods</a:t>
            </a:r>
          </a:p>
          <a:p>
            <a:pPr lvl="1"/>
            <a:r>
              <a:rPr lang="en-NZ" dirty="0" smtClean="0"/>
              <a:t>Configure Windows Network Load Balancing (WNLB)</a:t>
            </a:r>
            <a:endParaRPr lang="en-NZ" dirty="0"/>
          </a:p>
        </p:txBody>
      </p:sp>
      <p:sp>
        <p:nvSpPr>
          <p:cNvPr id="3" name="Title 2"/>
          <p:cNvSpPr>
            <a:spLocks noGrp="1"/>
          </p:cNvSpPr>
          <p:nvPr>
            <p:ph type="title"/>
          </p:nvPr>
        </p:nvSpPr>
        <p:spPr/>
        <p:txBody>
          <a:bodyPr/>
          <a:lstStyle/>
          <a:p>
            <a:r>
              <a:rPr lang="en-NZ" dirty="0" smtClean="0"/>
              <a:t>Client Access (cont.)</a:t>
            </a:r>
            <a:endParaRPr lang="en-NZ" dirty="0"/>
          </a:p>
        </p:txBody>
      </p:sp>
    </p:spTree>
    <p:extLst>
      <p:ext uri="{BB962C8B-B14F-4D97-AF65-F5344CB8AC3E}">
        <p14:creationId xmlns:p14="http://schemas.microsoft.com/office/powerpoint/2010/main" val="62001516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176254"/>
          </a:xfrm>
        </p:spPr>
        <p:txBody>
          <a:bodyPr/>
          <a:lstStyle/>
          <a:p>
            <a:r>
              <a:rPr lang="en-NZ" dirty="0" smtClean="0"/>
              <a:t>Troubleshoot Client Connectivity</a:t>
            </a:r>
          </a:p>
          <a:p>
            <a:pPr lvl="1"/>
            <a:r>
              <a:rPr lang="en-NZ" dirty="0" smtClean="0"/>
              <a:t>Outlook-Anywhere</a:t>
            </a:r>
          </a:p>
          <a:p>
            <a:pPr lvl="1"/>
            <a:r>
              <a:rPr lang="en-NZ" dirty="0" smtClean="0"/>
              <a:t>POP/IMAP</a:t>
            </a:r>
          </a:p>
          <a:p>
            <a:pPr lvl="1"/>
            <a:r>
              <a:rPr lang="en-NZ" dirty="0" smtClean="0"/>
              <a:t>Authentication</a:t>
            </a:r>
          </a:p>
          <a:p>
            <a:pPr lvl="1"/>
            <a:r>
              <a:rPr lang="en-NZ" dirty="0" smtClean="0"/>
              <a:t>Web Services</a:t>
            </a:r>
          </a:p>
          <a:p>
            <a:pPr lvl="1"/>
            <a:r>
              <a:rPr lang="en-NZ" dirty="0" err="1" smtClean="0"/>
              <a:t>AutoDiscover</a:t>
            </a:r>
            <a:endParaRPr lang="en-NZ" dirty="0" smtClean="0"/>
          </a:p>
          <a:p>
            <a:pPr lvl="1"/>
            <a:r>
              <a:rPr lang="en-NZ" dirty="0" smtClean="0"/>
              <a:t>Mobile Devices</a:t>
            </a:r>
            <a:endParaRPr lang="en-NZ" dirty="0"/>
          </a:p>
        </p:txBody>
      </p:sp>
      <p:sp>
        <p:nvSpPr>
          <p:cNvPr id="3" name="Title 2"/>
          <p:cNvSpPr>
            <a:spLocks noGrp="1"/>
          </p:cNvSpPr>
          <p:nvPr>
            <p:ph type="title"/>
          </p:nvPr>
        </p:nvSpPr>
        <p:spPr/>
        <p:txBody>
          <a:bodyPr/>
          <a:lstStyle/>
          <a:p>
            <a:r>
              <a:rPr lang="en-NZ" dirty="0" smtClean="0"/>
              <a:t>Client Access (cont.)</a:t>
            </a:r>
            <a:endParaRPr lang="en-NZ" dirty="0"/>
          </a:p>
        </p:txBody>
      </p:sp>
    </p:spTree>
    <p:extLst>
      <p:ext uri="{BB962C8B-B14F-4D97-AF65-F5344CB8AC3E}">
        <p14:creationId xmlns:p14="http://schemas.microsoft.com/office/powerpoint/2010/main" val="212535515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274638" y="1212850"/>
            <a:ext cx="11887200" cy="3323987"/>
          </a:xfrm>
          <a:prstGeom prst="rect">
            <a:avLst/>
          </a:prstGeom>
        </p:spPr>
        <p:txBody>
          <a:bodyPr/>
          <a:lstStyle/>
          <a:p>
            <a:r>
              <a:rPr lang="en-US" dirty="0"/>
              <a:t>Session Objective(s</a:t>
            </a:r>
            <a:r>
              <a:rPr lang="en-US" dirty="0" smtClean="0"/>
              <a:t>): Assist Attendees Preparing for the Microsoft Exchange Server 2013 exams</a:t>
            </a:r>
            <a:endParaRPr lang="en-US" dirty="0"/>
          </a:p>
          <a:p>
            <a:pPr lvl="1"/>
            <a:r>
              <a:rPr lang="en-US" dirty="0" smtClean="0"/>
              <a:t>70-341: Core Solutions of Microsoft Exchange Server 2013</a:t>
            </a:r>
            <a:endParaRPr lang="en-US" dirty="0"/>
          </a:p>
          <a:p>
            <a:pPr lvl="1"/>
            <a:r>
              <a:rPr lang="en-US" dirty="0" smtClean="0"/>
              <a:t>70-342: Advanced Solutions of Microsoft Exchange Server 2013</a:t>
            </a:r>
            <a:endParaRPr lang="en-US" dirty="0"/>
          </a:p>
          <a:p>
            <a:r>
              <a:rPr lang="en-US" dirty="0"/>
              <a:t>Key </a:t>
            </a:r>
            <a:r>
              <a:rPr lang="en-US" dirty="0" smtClean="0"/>
              <a:t>Takeaway: Exchange 2013 Exam Topic Review</a:t>
            </a:r>
            <a:endParaRPr lang="en-US" dirty="0"/>
          </a:p>
          <a:p>
            <a:r>
              <a:rPr lang="en-US" dirty="0"/>
              <a:t>Key </a:t>
            </a:r>
            <a:r>
              <a:rPr lang="en-US" dirty="0" smtClean="0"/>
              <a:t>Takeaway: Exchange 2013 Exam Strategies</a:t>
            </a:r>
            <a:endParaRPr lang="en-US" dirty="0"/>
          </a:p>
        </p:txBody>
      </p:sp>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Tree>
    <p:extLst>
      <p:ext uri="{BB962C8B-B14F-4D97-AF65-F5344CB8AC3E}">
        <p14:creationId xmlns:p14="http://schemas.microsoft.com/office/powerpoint/2010/main" val="367777092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70000" lnSpcReduction="20000"/>
          </a:bodyPr>
          <a:lstStyle/>
          <a:p>
            <a:r>
              <a:rPr lang="en-NZ" dirty="0" smtClean="0"/>
              <a:t>You need to secure Outlook Web App with a mutual authentication solution.</a:t>
            </a:r>
          </a:p>
          <a:p>
            <a:endParaRPr lang="en-NZ" dirty="0"/>
          </a:p>
          <a:p>
            <a:r>
              <a:rPr lang="en-NZ" dirty="0" smtClean="0"/>
              <a:t>What should you do?</a:t>
            </a:r>
          </a:p>
          <a:p>
            <a:pPr marL="742950" indent="-742950">
              <a:buAutoNum type="alphaUcPeriod"/>
            </a:pPr>
            <a:r>
              <a:rPr lang="en-NZ" dirty="0" smtClean="0"/>
              <a:t>Require certificate based authentication on the OWA virtual directory for all Client Access servers and issue smart cards to all users</a:t>
            </a:r>
          </a:p>
          <a:p>
            <a:pPr marL="742950" indent="-742950">
              <a:buAutoNum type="alphaUcPeriod"/>
            </a:pPr>
            <a:r>
              <a:rPr lang="en-NZ" dirty="0" smtClean="0">
                <a:solidFill>
                  <a:schemeClr val="tx1"/>
                </a:solidFill>
              </a:rPr>
              <a:t>Require certificate based authentication on the OWA virtual directory for all Internet-facing Client Access servers and issue smart cards to all users</a:t>
            </a:r>
          </a:p>
          <a:p>
            <a:pPr marL="742950" indent="-742950">
              <a:buAutoNum type="alphaUcPeriod"/>
            </a:pPr>
            <a:r>
              <a:rPr lang="en-NZ" dirty="0" smtClean="0"/>
              <a:t>Use certificate based authentication for all Internet-facing Mailbox servers and issue client certificates to all users</a:t>
            </a:r>
          </a:p>
          <a:p>
            <a:pPr marL="742950" indent="-742950">
              <a:buAutoNum type="alphaUcPeriod"/>
            </a:pPr>
            <a:r>
              <a:rPr lang="en-NZ" dirty="0" smtClean="0"/>
              <a:t>Deploy a proxy server in the perimeter network and recommend certificates for all Hub Transport servers</a:t>
            </a:r>
          </a:p>
        </p:txBody>
      </p:sp>
    </p:spTree>
    <p:extLst>
      <p:ext uri="{BB962C8B-B14F-4D97-AF65-F5344CB8AC3E}">
        <p14:creationId xmlns:p14="http://schemas.microsoft.com/office/powerpoint/2010/main" val="391272578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70000" lnSpcReduction="20000"/>
          </a:bodyPr>
          <a:lstStyle/>
          <a:p>
            <a:r>
              <a:rPr lang="en-NZ" dirty="0" smtClean="0"/>
              <a:t>You need to secure Outlook Web App with a mutual authentication solution.</a:t>
            </a:r>
          </a:p>
          <a:p>
            <a:endParaRPr lang="en-NZ" dirty="0"/>
          </a:p>
          <a:p>
            <a:r>
              <a:rPr lang="en-NZ" dirty="0" smtClean="0"/>
              <a:t>What should you do?</a:t>
            </a:r>
          </a:p>
          <a:p>
            <a:pPr marL="742950" indent="-742950">
              <a:buAutoNum type="alphaUcPeriod"/>
            </a:pPr>
            <a:r>
              <a:rPr lang="en-NZ" dirty="0" smtClean="0"/>
              <a:t>Require certificate based authentication on the OWA virtual directory for all Client Access servers and issue smart cards to all users</a:t>
            </a:r>
          </a:p>
          <a:p>
            <a:pPr marL="742950" indent="-742950">
              <a:buAutoNum type="alphaUcPeriod"/>
            </a:pPr>
            <a:r>
              <a:rPr lang="en-NZ" b="1" dirty="0" smtClean="0">
                <a:solidFill>
                  <a:schemeClr val="accent3"/>
                </a:solidFill>
              </a:rPr>
              <a:t>Require certificate based authentication on the OWA virtual directory for all Internet-facing Client Access servers and issue smart cards to all users</a:t>
            </a:r>
          </a:p>
          <a:p>
            <a:pPr marL="742950" indent="-742950">
              <a:buAutoNum type="alphaUcPeriod"/>
            </a:pPr>
            <a:r>
              <a:rPr lang="en-NZ" dirty="0" smtClean="0"/>
              <a:t>Use certificate based authentication for all Internet-facing Mailbox servers and issue client certificates to all users</a:t>
            </a:r>
          </a:p>
          <a:p>
            <a:pPr marL="742950" indent="-742950">
              <a:buAutoNum type="alphaUcPeriod"/>
            </a:pPr>
            <a:r>
              <a:rPr lang="en-NZ" dirty="0" smtClean="0"/>
              <a:t>Deploy a proxy server in the perimeter network and recommend certificates for all Hub Transport servers</a:t>
            </a:r>
          </a:p>
        </p:txBody>
      </p:sp>
    </p:spTree>
    <p:extLst>
      <p:ext uri="{BB962C8B-B14F-4D97-AF65-F5344CB8AC3E}">
        <p14:creationId xmlns:p14="http://schemas.microsoft.com/office/powerpoint/2010/main" val="237924521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a:bodyPr>
          <a:lstStyle/>
          <a:p>
            <a:r>
              <a:rPr lang="en-US" sz="3600" dirty="0"/>
              <a:t>Digital Certificates and </a:t>
            </a:r>
            <a:r>
              <a:rPr lang="en-US" sz="3600" dirty="0" smtClean="0"/>
              <a:t>SSL</a:t>
            </a:r>
          </a:p>
          <a:p>
            <a:pPr lvl="1"/>
            <a:r>
              <a:rPr lang="en-US" sz="2000" dirty="0">
                <a:hlinkClick r:id="rId3"/>
              </a:rPr>
              <a:t>http://</a:t>
            </a:r>
            <a:r>
              <a:rPr lang="en-US" sz="2000" dirty="0" smtClean="0">
                <a:hlinkClick r:id="rId3"/>
              </a:rPr>
              <a:t>technet.microsoft.com/en-us/library/dd351044%28v=exchg.150%29.aspx</a:t>
            </a:r>
            <a:endParaRPr lang="en-US" sz="2000" dirty="0" smtClean="0"/>
          </a:p>
          <a:p>
            <a:r>
              <a:rPr lang="en-US" sz="3600" dirty="0" smtClean="0"/>
              <a:t>Smart Cards</a:t>
            </a:r>
          </a:p>
          <a:p>
            <a:pPr lvl="1"/>
            <a:r>
              <a:rPr lang="en-US" sz="2000" dirty="0">
                <a:hlinkClick r:id="rId4"/>
              </a:rPr>
              <a:t>http://</a:t>
            </a:r>
            <a:r>
              <a:rPr lang="en-US" sz="2000" dirty="0" smtClean="0">
                <a:hlinkClick r:id="rId4"/>
              </a:rPr>
              <a:t>technet.microsoft.com/en-US/library/aa998357%28v=exchg.150%29.aspx</a:t>
            </a:r>
            <a:endParaRPr lang="en-US" sz="2000" dirty="0" smtClean="0"/>
          </a:p>
          <a:p>
            <a:pPr marL="342900" lvl="1" indent="0">
              <a:buNone/>
            </a:pPr>
            <a:endParaRPr lang="en-US" sz="2000" dirty="0"/>
          </a:p>
          <a:p>
            <a:pPr lvl="1"/>
            <a:endParaRPr lang="en-NZ" sz="2000" dirty="0" smtClean="0"/>
          </a:p>
        </p:txBody>
      </p:sp>
    </p:spTree>
    <p:extLst>
      <p:ext uri="{BB962C8B-B14F-4D97-AF65-F5344CB8AC3E}">
        <p14:creationId xmlns:p14="http://schemas.microsoft.com/office/powerpoint/2010/main" val="81572061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70000" lnSpcReduction="20000"/>
          </a:bodyPr>
          <a:lstStyle/>
          <a:p>
            <a:r>
              <a:rPr lang="en-NZ" dirty="0" smtClean="0"/>
              <a:t>You are the administrator for an Exchange 2013 organization that has a single AD domain and three locations.</a:t>
            </a:r>
          </a:p>
          <a:p>
            <a:endParaRPr lang="en-NZ" dirty="0"/>
          </a:p>
          <a:p>
            <a:r>
              <a:rPr lang="en-NZ" dirty="0" smtClean="0"/>
              <a:t>The CIO asks you to deploy Microsoft Office 2013 to all client computers. More users will be using mobile devices to check their e-mail than in the past. You must plan the deployment of Client Access servers in all locations so that a user’s profile settings and mobile devices are automatically configured.</a:t>
            </a:r>
          </a:p>
          <a:p>
            <a:endParaRPr lang="en-NZ" dirty="0"/>
          </a:p>
          <a:p>
            <a:r>
              <a:rPr lang="en-NZ" dirty="0" smtClean="0"/>
              <a:t>What should you plan to configure first?</a:t>
            </a:r>
          </a:p>
          <a:p>
            <a:pPr marL="742950" indent="-742950">
              <a:buAutoNum type="alphaUcPeriod"/>
            </a:pPr>
            <a:r>
              <a:rPr lang="en-NZ" dirty="0" smtClean="0"/>
              <a:t>Configure ActiveSync access</a:t>
            </a:r>
          </a:p>
          <a:p>
            <a:pPr marL="742950" indent="-742950">
              <a:buAutoNum type="alphaUcPeriod"/>
            </a:pPr>
            <a:r>
              <a:rPr lang="en-NZ" dirty="0" smtClean="0"/>
              <a:t>Configure the </a:t>
            </a:r>
            <a:r>
              <a:rPr lang="en-NZ" dirty="0" err="1" smtClean="0"/>
              <a:t>Autodiscover</a:t>
            </a:r>
            <a:r>
              <a:rPr lang="en-NZ" dirty="0" smtClean="0"/>
              <a:t> service</a:t>
            </a:r>
          </a:p>
          <a:p>
            <a:pPr marL="742950" indent="-742950">
              <a:buAutoNum type="alphaUcPeriod"/>
            </a:pPr>
            <a:r>
              <a:rPr lang="en-NZ" dirty="0" smtClean="0"/>
              <a:t>Configure the Availability service</a:t>
            </a:r>
          </a:p>
          <a:p>
            <a:pPr marL="742950" indent="-742950">
              <a:buAutoNum type="alphaUcPeriod"/>
            </a:pPr>
            <a:r>
              <a:rPr lang="en-NZ" dirty="0" smtClean="0"/>
              <a:t>Configure the IMAP4 service</a:t>
            </a:r>
            <a:endParaRPr lang="en-NZ" dirty="0"/>
          </a:p>
        </p:txBody>
      </p:sp>
    </p:spTree>
    <p:extLst>
      <p:ext uri="{BB962C8B-B14F-4D97-AF65-F5344CB8AC3E}">
        <p14:creationId xmlns:p14="http://schemas.microsoft.com/office/powerpoint/2010/main" val="404338738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70000" lnSpcReduction="20000"/>
          </a:bodyPr>
          <a:lstStyle/>
          <a:p>
            <a:r>
              <a:rPr lang="en-NZ" dirty="0" smtClean="0"/>
              <a:t>You are the administrator for an Exchange 2013 organization that has a single AD domain and three locations.</a:t>
            </a:r>
          </a:p>
          <a:p>
            <a:endParaRPr lang="en-NZ" dirty="0"/>
          </a:p>
          <a:p>
            <a:r>
              <a:rPr lang="en-NZ" dirty="0" smtClean="0"/>
              <a:t>The CIO asks you to deploy Microsoft Office 2013 to all client computers. More users will be using mobile devices to check their e-mail than in the past. You must plan the deployment of Client Access servers in all locations so that a user’s profile settings and mobile devices are automatically configured.</a:t>
            </a:r>
          </a:p>
          <a:p>
            <a:endParaRPr lang="en-NZ" dirty="0"/>
          </a:p>
          <a:p>
            <a:r>
              <a:rPr lang="en-NZ" dirty="0" smtClean="0"/>
              <a:t>What should you plan to configure first?</a:t>
            </a:r>
          </a:p>
          <a:p>
            <a:pPr marL="742950" indent="-742950">
              <a:buAutoNum type="alphaUcPeriod"/>
            </a:pPr>
            <a:r>
              <a:rPr lang="en-NZ" dirty="0" smtClean="0"/>
              <a:t>Configure ActiveSync access</a:t>
            </a:r>
          </a:p>
          <a:p>
            <a:pPr marL="742950" indent="-742950">
              <a:buAutoNum type="alphaUcPeriod"/>
            </a:pPr>
            <a:r>
              <a:rPr lang="en-NZ" b="1" dirty="0" smtClean="0">
                <a:solidFill>
                  <a:schemeClr val="accent3"/>
                </a:solidFill>
              </a:rPr>
              <a:t>Configure the </a:t>
            </a:r>
            <a:r>
              <a:rPr lang="en-NZ" b="1" dirty="0" err="1" smtClean="0">
                <a:solidFill>
                  <a:schemeClr val="accent3"/>
                </a:solidFill>
              </a:rPr>
              <a:t>Autodiscover</a:t>
            </a:r>
            <a:r>
              <a:rPr lang="en-NZ" b="1" dirty="0" smtClean="0">
                <a:solidFill>
                  <a:schemeClr val="accent3"/>
                </a:solidFill>
              </a:rPr>
              <a:t> service</a:t>
            </a:r>
          </a:p>
          <a:p>
            <a:pPr marL="742950" indent="-742950">
              <a:buAutoNum type="alphaUcPeriod"/>
            </a:pPr>
            <a:r>
              <a:rPr lang="en-NZ" dirty="0" smtClean="0"/>
              <a:t>Configure the Availability service</a:t>
            </a:r>
          </a:p>
          <a:p>
            <a:pPr marL="742950" indent="-742950">
              <a:buAutoNum type="alphaUcPeriod"/>
            </a:pPr>
            <a:r>
              <a:rPr lang="en-NZ" dirty="0" smtClean="0"/>
              <a:t>Configure the IMAP4 service</a:t>
            </a:r>
            <a:endParaRPr lang="en-NZ" dirty="0"/>
          </a:p>
        </p:txBody>
      </p:sp>
    </p:spTree>
    <p:extLst>
      <p:ext uri="{BB962C8B-B14F-4D97-AF65-F5344CB8AC3E}">
        <p14:creationId xmlns:p14="http://schemas.microsoft.com/office/powerpoint/2010/main" val="395102944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a:bodyPr>
          <a:lstStyle/>
          <a:p>
            <a:r>
              <a:rPr lang="en-NZ" dirty="0" err="1" smtClean="0"/>
              <a:t>Autodiscover</a:t>
            </a:r>
            <a:endParaRPr lang="en-NZ" dirty="0" smtClean="0"/>
          </a:p>
          <a:p>
            <a:pPr lvl="1"/>
            <a:r>
              <a:rPr lang="en-NZ" dirty="0">
                <a:hlinkClick r:id="rId3"/>
              </a:rPr>
              <a:t>http://</a:t>
            </a:r>
            <a:r>
              <a:rPr lang="en-NZ" dirty="0" smtClean="0">
                <a:hlinkClick r:id="rId3"/>
              </a:rPr>
              <a:t>technet.microsoft.com/en-us/library/bb124251%28v=exchg.150%29.aspx</a:t>
            </a:r>
            <a:endParaRPr lang="en-NZ" dirty="0" smtClean="0"/>
          </a:p>
          <a:p>
            <a:r>
              <a:rPr lang="en-NZ" dirty="0" err="1" smtClean="0"/>
              <a:t>Activesync</a:t>
            </a:r>
            <a:endParaRPr lang="en-NZ" dirty="0" smtClean="0"/>
          </a:p>
          <a:p>
            <a:pPr lvl="1"/>
            <a:r>
              <a:rPr lang="en-NZ" dirty="0">
                <a:hlinkClick r:id="rId4"/>
              </a:rPr>
              <a:t>http://</a:t>
            </a:r>
            <a:r>
              <a:rPr lang="en-NZ" dirty="0" smtClean="0">
                <a:hlinkClick r:id="rId4"/>
              </a:rPr>
              <a:t>technet.microsoft.com/en-US/library/aa998357%28v=exchg.150%29.aspx</a:t>
            </a:r>
            <a:endParaRPr lang="en-NZ" dirty="0" smtClean="0"/>
          </a:p>
          <a:p>
            <a:r>
              <a:rPr lang="en-NZ" dirty="0" smtClean="0"/>
              <a:t>Availability</a:t>
            </a:r>
          </a:p>
          <a:p>
            <a:pPr lvl="1"/>
            <a:r>
              <a:rPr lang="en-NZ" dirty="0">
                <a:hlinkClick r:id="rId5"/>
              </a:rPr>
              <a:t>http://</a:t>
            </a:r>
            <a:r>
              <a:rPr lang="en-NZ" dirty="0" smtClean="0">
                <a:hlinkClick r:id="rId5"/>
              </a:rPr>
              <a:t>technet.microsoft.com/en-us/library/bb232134%28v=exchg.150%29.aspx</a:t>
            </a:r>
            <a:endParaRPr lang="en-NZ" dirty="0" smtClean="0"/>
          </a:p>
          <a:p>
            <a:r>
              <a:rPr lang="en-NZ" dirty="0" smtClean="0"/>
              <a:t>IMAP4</a:t>
            </a:r>
          </a:p>
          <a:p>
            <a:pPr lvl="1"/>
            <a:r>
              <a:rPr lang="en-NZ" dirty="0">
                <a:hlinkClick r:id="rId6"/>
              </a:rPr>
              <a:t>http://</a:t>
            </a:r>
            <a:r>
              <a:rPr lang="en-NZ" dirty="0" smtClean="0">
                <a:hlinkClick r:id="rId6"/>
              </a:rPr>
              <a:t>technet.microsoft.com/en-us/library/bb124489%28v=exchg.150%29.aspx</a:t>
            </a:r>
            <a:endParaRPr lang="en-NZ" dirty="0" smtClean="0"/>
          </a:p>
          <a:p>
            <a:pPr marL="0" indent="0">
              <a:buNone/>
            </a:pPr>
            <a:endParaRPr lang="en-NZ" dirty="0" smtClean="0"/>
          </a:p>
          <a:p>
            <a:endParaRPr lang="en-NZ" dirty="0"/>
          </a:p>
        </p:txBody>
      </p:sp>
    </p:spTree>
    <p:extLst>
      <p:ext uri="{BB962C8B-B14F-4D97-AF65-F5344CB8AC3E}">
        <p14:creationId xmlns:p14="http://schemas.microsoft.com/office/powerpoint/2010/main" val="229844105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072158"/>
          </a:xfrm>
        </p:spPr>
        <p:txBody>
          <a:bodyPr/>
          <a:lstStyle/>
          <a:p>
            <a:r>
              <a:rPr lang="en-NZ" dirty="0" smtClean="0"/>
              <a:t>Plan for impact of Exchange on AD</a:t>
            </a:r>
          </a:p>
          <a:p>
            <a:pPr lvl="1"/>
            <a:r>
              <a:rPr lang="en-NZ" dirty="0" smtClean="0"/>
              <a:t>Plan the number of DCs</a:t>
            </a:r>
          </a:p>
          <a:p>
            <a:pPr lvl="1"/>
            <a:r>
              <a:rPr lang="en-NZ" dirty="0" smtClean="0"/>
              <a:t>Plan placement of GCs</a:t>
            </a:r>
          </a:p>
          <a:p>
            <a:pPr lvl="1"/>
            <a:r>
              <a:rPr lang="en-NZ" dirty="0" smtClean="0"/>
              <a:t>Determine DNS changes required for Exchange</a:t>
            </a:r>
          </a:p>
          <a:p>
            <a:pPr lvl="1"/>
            <a:r>
              <a:rPr lang="en-NZ" dirty="0" smtClean="0"/>
              <a:t>Prepare domains for Exchange</a:t>
            </a:r>
          </a:p>
          <a:p>
            <a:pPr lvl="1"/>
            <a:r>
              <a:rPr lang="en-NZ" dirty="0" smtClean="0"/>
              <a:t>Schema changes required for Exchange</a:t>
            </a:r>
          </a:p>
          <a:p>
            <a:pPr lvl="1"/>
            <a:r>
              <a:rPr lang="en-NZ" dirty="0" smtClean="0"/>
              <a:t>Plan around AD site topology</a:t>
            </a:r>
          </a:p>
          <a:p>
            <a:r>
              <a:rPr lang="en-NZ" dirty="0" smtClean="0"/>
              <a:t>Administer Exchange Workload Management</a:t>
            </a:r>
          </a:p>
          <a:p>
            <a:pPr lvl="1"/>
            <a:r>
              <a:rPr lang="en-NZ" dirty="0" smtClean="0"/>
              <a:t>Configure User Workload Policies</a:t>
            </a:r>
          </a:p>
          <a:p>
            <a:pPr lvl="1"/>
            <a:r>
              <a:rPr lang="en-NZ" dirty="0" smtClean="0"/>
              <a:t>Configure System Workload Policies</a:t>
            </a:r>
          </a:p>
          <a:p>
            <a:pPr lvl="1"/>
            <a:r>
              <a:rPr lang="en-NZ" dirty="0" smtClean="0"/>
              <a:t>Monitor User and System workload events</a:t>
            </a:r>
            <a:endParaRPr lang="en-NZ" dirty="0"/>
          </a:p>
        </p:txBody>
      </p:sp>
      <p:sp>
        <p:nvSpPr>
          <p:cNvPr id="3" name="Title 2"/>
          <p:cNvSpPr>
            <a:spLocks noGrp="1"/>
          </p:cNvSpPr>
          <p:nvPr>
            <p:ph type="title"/>
          </p:nvPr>
        </p:nvSpPr>
        <p:spPr/>
        <p:txBody>
          <a:bodyPr/>
          <a:lstStyle/>
          <a:p>
            <a:r>
              <a:rPr lang="en-NZ" dirty="0" smtClean="0"/>
              <a:t>Exchange Infrastructure</a:t>
            </a:r>
            <a:endParaRPr lang="en-NZ" dirty="0"/>
          </a:p>
        </p:txBody>
      </p:sp>
    </p:spTree>
    <p:extLst>
      <p:ext uri="{BB962C8B-B14F-4D97-AF65-F5344CB8AC3E}">
        <p14:creationId xmlns:p14="http://schemas.microsoft.com/office/powerpoint/2010/main" val="304233823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072158"/>
          </a:xfrm>
        </p:spPr>
        <p:txBody>
          <a:bodyPr/>
          <a:lstStyle/>
          <a:p>
            <a:r>
              <a:rPr lang="en-NZ" dirty="0" smtClean="0"/>
              <a:t>Plan and Manage Role Based Access Control</a:t>
            </a:r>
          </a:p>
          <a:p>
            <a:pPr lvl="1"/>
            <a:r>
              <a:rPr lang="en-NZ" dirty="0" smtClean="0"/>
              <a:t>Determine appropriate RBAC roles and </a:t>
            </a:r>
            <a:r>
              <a:rPr lang="en-NZ" dirty="0" err="1" smtClean="0"/>
              <a:t>cmdlets</a:t>
            </a:r>
            <a:endParaRPr lang="en-NZ" dirty="0" smtClean="0"/>
          </a:p>
          <a:p>
            <a:pPr lvl="1"/>
            <a:r>
              <a:rPr lang="en-NZ" dirty="0" smtClean="0"/>
              <a:t>Use existing role groups</a:t>
            </a:r>
          </a:p>
          <a:p>
            <a:pPr lvl="1"/>
            <a:r>
              <a:rPr lang="en-NZ" dirty="0" smtClean="0"/>
              <a:t>Differences between RBAC and AD split permissions</a:t>
            </a:r>
          </a:p>
          <a:p>
            <a:pPr lvl="1"/>
            <a:r>
              <a:rPr lang="en-NZ" dirty="0" smtClean="0"/>
              <a:t>Create a custom-scoped role group</a:t>
            </a:r>
          </a:p>
          <a:p>
            <a:pPr lvl="1"/>
            <a:r>
              <a:rPr lang="en-NZ" dirty="0" smtClean="0"/>
              <a:t>Configure delegated setup</a:t>
            </a:r>
          </a:p>
          <a:p>
            <a:r>
              <a:rPr lang="en-NZ" dirty="0" smtClean="0"/>
              <a:t>Design for a given SLA</a:t>
            </a:r>
          </a:p>
          <a:p>
            <a:pPr lvl="1"/>
            <a:r>
              <a:rPr lang="en-NZ" dirty="0" smtClean="0"/>
              <a:t>Plan for updates/change management</a:t>
            </a:r>
          </a:p>
          <a:p>
            <a:pPr lvl="1"/>
            <a:r>
              <a:rPr lang="en-NZ" dirty="0" smtClean="0"/>
              <a:t>Solutions for meeting SLA downtime requirements</a:t>
            </a:r>
            <a:endParaRPr lang="en-NZ" dirty="0"/>
          </a:p>
          <a:p>
            <a:pPr lvl="1"/>
            <a:r>
              <a:rPr lang="en-NZ" dirty="0" smtClean="0"/>
              <a:t>Recovery Point Objective/Recovery Time Objective designs</a:t>
            </a:r>
          </a:p>
          <a:p>
            <a:pPr lvl="1"/>
            <a:r>
              <a:rPr lang="en-NZ" dirty="0" smtClean="0"/>
              <a:t>Message Delivery SLA requirements</a:t>
            </a:r>
          </a:p>
        </p:txBody>
      </p:sp>
      <p:sp>
        <p:nvSpPr>
          <p:cNvPr id="3" name="Title 2"/>
          <p:cNvSpPr>
            <a:spLocks noGrp="1"/>
          </p:cNvSpPr>
          <p:nvPr>
            <p:ph type="title"/>
          </p:nvPr>
        </p:nvSpPr>
        <p:spPr/>
        <p:txBody>
          <a:bodyPr/>
          <a:lstStyle/>
          <a:p>
            <a:r>
              <a:rPr lang="en-NZ" dirty="0"/>
              <a:t>Exchange </a:t>
            </a:r>
            <a:r>
              <a:rPr lang="en-NZ" dirty="0" smtClean="0"/>
              <a:t>Infrastructure (cont.)</a:t>
            </a:r>
            <a:endParaRPr lang="en-NZ" dirty="0"/>
          </a:p>
        </p:txBody>
      </p:sp>
    </p:spTree>
    <p:extLst>
      <p:ext uri="{BB962C8B-B14F-4D97-AF65-F5344CB8AC3E}">
        <p14:creationId xmlns:p14="http://schemas.microsoft.com/office/powerpoint/2010/main" val="44114512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62500" lnSpcReduction="20000"/>
          </a:bodyPr>
          <a:lstStyle/>
          <a:p>
            <a:r>
              <a:rPr lang="en-NZ" dirty="0" smtClean="0"/>
              <a:t>	You are the administrator of an Exchange 2013 organization based in Australia. A recent compliance and security audit has found that many users are inadvertently sending Personally Identifiable </a:t>
            </a:r>
            <a:r>
              <a:rPr lang="en-NZ" dirty="0"/>
              <a:t>I</a:t>
            </a:r>
            <a:r>
              <a:rPr lang="en-NZ" dirty="0" smtClean="0"/>
              <a:t>nformation (PII) outside the organization when they reply to and forward emails.</a:t>
            </a:r>
          </a:p>
          <a:p>
            <a:r>
              <a:rPr lang="en-NZ" dirty="0"/>
              <a:t>	</a:t>
            </a:r>
            <a:r>
              <a:rPr lang="en-NZ" dirty="0" smtClean="0"/>
              <a:t>You need to ensure that PII is not sent outside the organization. However, customer service representatives often do need to verify PIIs with the customers.</a:t>
            </a:r>
          </a:p>
          <a:p>
            <a:r>
              <a:rPr lang="en-NZ" dirty="0"/>
              <a:t>	</a:t>
            </a:r>
            <a:r>
              <a:rPr lang="en-NZ" dirty="0" smtClean="0"/>
              <a:t>What should you do?</a:t>
            </a:r>
          </a:p>
          <a:p>
            <a:pPr marL="742950" indent="-742950">
              <a:buAutoNum type="alphaUcPeriod"/>
            </a:pPr>
            <a:r>
              <a:rPr lang="en-NZ" dirty="0" smtClean="0"/>
              <a:t>Create a Data Loss Prevention policy based on an appropriate PII template for your country. Leave all default settings.</a:t>
            </a:r>
          </a:p>
          <a:p>
            <a:pPr marL="742950" indent="-742950">
              <a:buAutoNum type="alphaUcPeriod"/>
            </a:pPr>
            <a:r>
              <a:rPr lang="en-NZ" dirty="0" smtClean="0"/>
              <a:t>Create a Data Loss Prevention policy based on an appropriate PII template for your country. After testing, change the Policy Mode to Enforced.</a:t>
            </a:r>
          </a:p>
          <a:p>
            <a:pPr marL="742950" indent="-742950">
              <a:buAutoNum type="alphaUcPeriod"/>
            </a:pPr>
            <a:r>
              <a:rPr lang="en-NZ" dirty="0" smtClean="0"/>
              <a:t>Create a Data Loss Prevention policy based on an appropriate PII template for your country. Configure a rule in the policy to allow your customer service representatives to override the policy. After testing, change the Policy Mode to Enforced.</a:t>
            </a:r>
          </a:p>
          <a:p>
            <a:pPr marL="742950" indent="-742950">
              <a:buAutoNum type="alphaUcPeriod"/>
            </a:pPr>
            <a:r>
              <a:rPr lang="en-NZ" dirty="0" smtClean="0"/>
              <a:t>Create a custom Data Loss Prevention policy. Set the Policy Mode to Enforced.</a:t>
            </a:r>
          </a:p>
          <a:p>
            <a:endParaRPr lang="en-NZ" dirty="0"/>
          </a:p>
        </p:txBody>
      </p:sp>
    </p:spTree>
    <p:extLst>
      <p:ext uri="{BB962C8B-B14F-4D97-AF65-F5344CB8AC3E}">
        <p14:creationId xmlns:p14="http://schemas.microsoft.com/office/powerpoint/2010/main" val="160862591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62500" lnSpcReduction="20000"/>
          </a:bodyPr>
          <a:lstStyle/>
          <a:p>
            <a:r>
              <a:rPr lang="en-NZ" dirty="0" smtClean="0"/>
              <a:t>	You are the administrator of an Exchange 2013 organization based in Australia. A recent compliance and security audit has found that many users are inadvertently sending Personally Identifiable </a:t>
            </a:r>
            <a:r>
              <a:rPr lang="en-NZ" dirty="0"/>
              <a:t>I</a:t>
            </a:r>
            <a:r>
              <a:rPr lang="en-NZ" dirty="0" smtClean="0"/>
              <a:t>nformation (PII) outside the organization when they reply to and forward emails.</a:t>
            </a:r>
          </a:p>
          <a:p>
            <a:r>
              <a:rPr lang="en-NZ" dirty="0"/>
              <a:t>	</a:t>
            </a:r>
            <a:r>
              <a:rPr lang="en-NZ" dirty="0" smtClean="0"/>
              <a:t>You need to ensure that PII is not sent outside the organization. However, customer service representatives often do need to verify PIIs with the customers.</a:t>
            </a:r>
          </a:p>
          <a:p>
            <a:r>
              <a:rPr lang="en-NZ" dirty="0"/>
              <a:t>	</a:t>
            </a:r>
            <a:r>
              <a:rPr lang="en-NZ" dirty="0" smtClean="0"/>
              <a:t>What should you do?</a:t>
            </a:r>
          </a:p>
          <a:p>
            <a:pPr marL="742950" indent="-742950">
              <a:buAutoNum type="alphaUcPeriod"/>
            </a:pPr>
            <a:r>
              <a:rPr lang="en-NZ" dirty="0" smtClean="0"/>
              <a:t>Create a Data Loss Prevention policy based on an appropriate PII template for your country. Leave all default settings.</a:t>
            </a:r>
          </a:p>
          <a:p>
            <a:pPr marL="742950" indent="-742950">
              <a:buAutoNum type="alphaUcPeriod"/>
            </a:pPr>
            <a:r>
              <a:rPr lang="en-NZ" dirty="0" smtClean="0"/>
              <a:t>Create a Data Loss Prevention policy based on an appropriate PII template for your country. After testing, change the Policy Mode to Enforced.</a:t>
            </a:r>
          </a:p>
          <a:p>
            <a:pPr marL="742950" indent="-742950">
              <a:buAutoNum type="alphaUcPeriod"/>
            </a:pPr>
            <a:r>
              <a:rPr lang="en-NZ" b="1" dirty="0" smtClean="0">
                <a:solidFill>
                  <a:schemeClr val="accent3"/>
                </a:solidFill>
              </a:rPr>
              <a:t>Create a Data Loss Prevention policy based on an appropriate PII template for your country. Configure a rule in the policy to allow your customer service representatives to override the policy. After testing, change the Policy Mode to Enforced.</a:t>
            </a:r>
          </a:p>
          <a:p>
            <a:pPr marL="742950" indent="-742950">
              <a:buAutoNum type="alphaUcPeriod"/>
            </a:pPr>
            <a:r>
              <a:rPr lang="en-NZ" dirty="0" smtClean="0"/>
              <a:t>Create a custom Data Loss Prevention policy. Set the Policy Mode to Enforced.</a:t>
            </a:r>
          </a:p>
          <a:p>
            <a:endParaRPr lang="en-NZ" dirty="0"/>
          </a:p>
        </p:txBody>
      </p:sp>
    </p:spTree>
    <p:extLst>
      <p:ext uri="{BB962C8B-B14F-4D97-AF65-F5344CB8AC3E}">
        <p14:creationId xmlns:p14="http://schemas.microsoft.com/office/powerpoint/2010/main" val="25842854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Microsoft Certification</a:t>
            </a:r>
            <a:endParaRPr lang="en-US" dirty="0"/>
          </a:p>
        </p:txBody>
      </p:sp>
    </p:spTree>
    <p:extLst>
      <p:ext uri="{BB962C8B-B14F-4D97-AF65-F5344CB8AC3E}">
        <p14:creationId xmlns:p14="http://schemas.microsoft.com/office/powerpoint/2010/main" val="2294614589"/>
      </p:ext>
    </p:extLst>
  </p:cSld>
  <p:clrMapOvr>
    <a:masterClrMapping/>
  </p:clrMapOvr>
  <p:transition spd="slow">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a:bodyPr>
          <a:lstStyle/>
          <a:p>
            <a:r>
              <a:rPr lang="en-NZ" dirty="0" smtClean="0"/>
              <a:t>	Data Loss Prevention Policies</a:t>
            </a:r>
          </a:p>
          <a:p>
            <a:pPr lvl="1"/>
            <a:r>
              <a:rPr lang="en-NZ" dirty="0">
                <a:hlinkClick r:id="rId3"/>
              </a:rPr>
              <a:t>http://</a:t>
            </a:r>
            <a:r>
              <a:rPr lang="en-NZ" dirty="0" smtClean="0">
                <a:hlinkClick r:id="rId3"/>
              </a:rPr>
              <a:t>technet.microsoft.com/en-us/library/jj150527%28v=exchg.150%29.aspx</a:t>
            </a:r>
            <a:endParaRPr lang="en-NZ" dirty="0" smtClean="0"/>
          </a:p>
          <a:p>
            <a:pPr marL="342900" lvl="1" indent="0">
              <a:buNone/>
            </a:pPr>
            <a:endParaRPr lang="en-NZ" dirty="0"/>
          </a:p>
        </p:txBody>
      </p:sp>
    </p:spTree>
    <p:extLst>
      <p:ext uri="{BB962C8B-B14F-4D97-AF65-F5344CB8AC3E}">
        <p14:creationId xmlns:p14="http://schemas.microsoft.com/office/powerpoint/2010/main" val="380743542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85000" lnSpcReduction="20000"/>
          </a:bodyPr>
          <a:lstStyle/>
          <a:p>
            <a:r>
              <a:rPr lang="en-NZ" dirty="0" smtClean="0"/>
              <a:t>You have created a custom management role based on the Databases built-in management role, but you do not want users assigned to that role to perform all of the tasks of it’s parent role. What </a:t>
            </a:r>
            <a:r>
              <a:rPr lang="en-NZ" dirty="0" err="1" smtClean="0"/>
              <a:t>cmdlets</a:t>
            </a:r>
            <a:r>
              <a:rPr lang="en-NZ" dirty="0" smtClean="0"/>
              <a:t> would you use to modify the custom Role to remove the tasks that role members are allowed to carry out? (Choose all that apply. Each correct answer forms part of the solution.)</a:t>
            </a:r>
          </a:p>
          <a:p>
            <a:pPr marL="742950" indent="-742950">
              <a:buAutoNum type="alphaUcPeriod"/>
            </a:pPr>
            <a:r>
              <a:rPr lang="en-NZ" dirty="0" smtClean="0"/>
              <a:t>Add-</a:t>
            </a:r>
            <a:r>
              <a:rPr lang="en-NZ" dirty="0" err="1" smtClean="0"/>
              <a:t>ManagementRoleEntry</a:t>
            </a:r>
            <a:endParaRPr lang="en-NZ" dirty="0" smtClean="0"/>
          </a:p>
          <a:p>
            <a:pPr marL="742950" indent="-742950">
              <a:buAutoNum type="alphaUcPeriod"/>
            </a:pPr>
            <a:r>
              <a:rPr lang="en-NZ" dirty="0" smtClean="0"/>
              <a:t>Remove-</a:t>
            </a:r>
            <a:r>
              <a:rPr lang="en-NZ" dirty="0" err="1" smtClean="0"/>
              <a:t>ManagementRoleEntry</a:t>
            </a:r>
            <a:endParaRPr lang="en-NZ" dirty="0" smtClean="0"/>
          </a:p>
          <a:p>
            <a:pPr marL="742950" indent="-742950">
              <a:buAutoNum type="alphaUcPeriod"/>
            </a:pPr>
            <a:r>
              <a:rPr lang="en-NZ" dirty="0" smtClean="0"/>
              <a:t>New-</a:t>
            </a:r>
            <a:r>
              <a:rPr lang="en-NZ" dirty="0" err="1" smtClean="0"/>
              <a:t>ManagementRoleAssignment</a:t>
            </a:r>
            <a:endParaRPr lang="en-NZ" dirty="0" smtClean="0"/>
          </a:p>
          <a:p>
            <a:pPr marL="742950" indent="-742950">
              <a:buAutoNum type="alphaUcPeriod"/>
            </a:pPr>
            <a:r>
              <a:rPr lang="en-NZ" dirty="0" smtClean="0"/>
              <a:t>New-</a:t>
            </a:r>
            <a:r>
              <a:rPr lang="en-NZ" dirty="0" err="1" smtClean="0"/>
              <a:t>ManagementRoleGroup</a:t>
            </a:r>
            <a:endParaRPr lang="en-NZ" dirty="0" smtClean="0"/>
          </a:p>
          <a:p>
            <a:pPr marL="742950" indent="-742950">
              <a:buAutoNum type="alphaUcPeriod"/>
            </a:pPr>
            <a:r>
              <a:rPr lang="en-NZ" dirty="0" smtClean="0"/>
              <a:t>Get-</a:t>
            </a:r>
            <a:r>
              <a:rPr lang="en-NZ" dirty="0" err="1" smtClean="0"/>
              <a:t>ManagementRole</a:t>
            </a:r>
            <a:endParaRPr lang="en-NZ" dirty="0" smtClean="0"/>
          </a:p>
        </p:txBody>
      </p:sp>
    </p:spTree>
    <p:extLst>
      <p:ext uri="{BB962C8B-B14F-4D97-AF65-F5344CB8AC3E}">
        <p14:creationId xmlns:p14="http://schemas.microsoft.com/office/powerpoint/2010/main" val="23638995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85000" lnSpcReduction="20000"/>
          </a:bodyPr>
          <a:lstStyle/>
          <a:p>
            <a:r>
              <a:rPr lang="en-NZ" dirty="0" smtClean="0"/>
              <a:t>You have created a custom management role based on the Databases built-in management role, but you do not want users assigned to that role to perform all of the tasks of it’s parent role. What </a:t>
            </a:r>
            <a:r>
              <a:rPr lang="en-NZ" dirty="0" err="1" smtClean="0"/>
              <a:t>cmdlets</a:t>
            </a:r>
            <a:r>
              <a:rPr lang="en-NZ" dirty="0" smtClean="0"/>
              <a:t> would you use to modify the custom Role to remove the tasks that role members are allowed to carry out? (Choose all that apply. Each correct answer forms part of the solution.)</a:t>
            </a:r>
          </a:p>
          <a:p>
            <a:pPr marL="742950" indent="-742950">
              <a:buAutoNum type="alphaUcPeriod"/>
            </a:pPr>
            <a:r>
              <a:rPr lang="en-NZ" dirty="0" smtClean="0"/>
              <a:t>Add-</a:t>
            </a:r>
            <a:r>
              <a:rPr lang="en-NZ" dirty="0" err="1" smtClean="0"/>
              <a:t>ManagementRoleEntry</a:t>
            </a:r>
            <a:endParaRPr lang="en-NZ" dirty="0" smtClean="0"/>
          </a:p>
          <a:p>
            <a:pPr marL="742950" indent="-742950">
              <a:buAutoNum type="alphaUcPeriod"/>
            </a:pPr>
            <a:r>
              <a:rPr lang="en-NZ" b="1" dirty="0" smtClean="0">
                <a:solidFill>
                  <a:schemeClr val="accent3"/>
                </a:solidFill>
              </a:rPr>
              <a:t>Remove-</a:t>
            </a:r>
            <a:r>
              <a:rPr lang="en-NZ" b="1" dirty="0" err="1" smtClean="0">
                <a:solidFill>
                  <a:schemeClr val="accent3"/>
                </a:solidFill>
              </a:rPr>
              <a:t>ManagementRoleEntry</a:t>
            </a:r>
            <a:endParaRPr lang="en-NZ" b="1" dirty="0" smtClean="0">
              <a:solidFill>
                <a:schemeClr val="accent3"/>
              </a:solidFill>
            </a:endParaRPr>
          </a:p>
          <a:p>
            <a:pPr marL="742950" indent="-742950">
              <a:buAutoNum type="alphaUcPeriod"/>
            </a:pPr>
            <a:r>
              <a:rPr lang="en-NZ" dirty="0" smtClean="0"/>
              <a:t>New-</a:t>
            </a:r>
            <a:r>
              <a:rPr lang="en-NZ" dirty="0" err="1" smtClean="0"/>
              <a:t>ManagementRoleAssignment</a:t>
            </a:r>
            <a:endParaRPr lang="en-NZ" dirty="0" smtClean="0"/>
          </a:p>
          <a:p>
            <a:pPr marL="742950" indent="-742950">
              <a:buAutoNum type="alphaUcPeriod"/>
            </a:pPr>
            <a:r>
              <a:rPr lang="en-NZ" dirty="0" smtClean="0"/>
              <a:t>New-</a:t>
            </a:r>
            <a:r>
              <a:rPr lang="en-NZ" dirty="0" err="1" smtClean="0"/>
              <a:t>ManagementRoleGroup</a:t>
            </a:r>
            <a:endParaRPr lang="en-NZ" dirty="0" smtClean="0"/>
          </a:p>
          <a:p>
            <a:pPr marL="742950" indent="-742950">
              <a:buAutoNum type="alphaUcPeriod"/>
            </a:pPr>
            <a:r>
              <a:rPr lang="en-NZ" b="1" dirty="0" smtClean="0">
                <a:solidFill>
                  <a:schemeClr val="accent3"/>
                </a:solidFill>
              </a:rPr>
              <a:t>Get-</a:t>
            </a:r>
            <a:r>
              <a:rPr lang="en-NZ" b="1" dirty="0" err="1" smtClean="0">
                <a:solidFill>
                  <a:schemeClr val="accent3"/>
                </a:solidFill>
              </a:rPr>
              <a:t>ManagementRole</a:t>
            </a:r>
            <a:endParaRPr lang="en-NZ" b="1" dirty="0" smtClean="0">
              <a:solidFill>
                <a:schemeClr val="accent3"/>
              </a:solidFill>
            </a:endParaRPr>
          </a:p>
        </p:txBody>
      </p:sp>
    </p:spTree>
    <p:extLst>
      <p:ext uri="{BB962C8B-B14F-4D97-AF65-F5344CB8AC3E}">
        <p14:creationId xmlns:p14="http://schemas.microsoft.com/office/powerpoint/2010/main" val="762437076"/>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4" name="Text Placeholder 2"/>
          <p:cNvSpPr>
            <a:spLocks noGrp="1"/>
          </p:cNvSpPr>
          <p:nvPr>
            <p:ph type="body" sz="quarter" idx="4294967295"/>
          </p:nvPr>
        </p:nvSpPr>
        <p:spPr>
          <a:xfrm>
            <a:off x="427038" y="1365250"/>
            <a:ext cx="11887200" cy="5164732"/>
          </a:xfrm>
          <a:prstGeom prst="rect">
            <a:avLst/>
          </a:prstGeom>
        </p:spPr>
        <p:txBody>
          <a:bodyPr>
            <a:normAutofit lnSpcReduction="10000"/>
          </a:bodyPr>
          <a:lstStyle/>
          <a:p>
            <a:r>
              <a:rPr lang="en-US" dirty="0" smtClean="0"/>
              <a:t>Add-</a:t>
            </a:r>
            <a:r>
              <a:rPr lang="en-US" dirty="0" err="1" smtClean="0"/>
              <a:t>ManagementRoleEntry</a:t>
            </a:r>
            <a:endParaRPr lang="en-US" dirty="0"/>
          </a:p>
          <a:p>
            <a:pPr lvl="1"/>
            <a:r>
              <a:rPr lang="en-NZ" dirty="0">
                <a:hlinkClick r:id="rId3"/>
              </a:rPr>
              <a:t>http://</a:t>
            </a:r>
            <a:r>
              <a:rPr lang="en-NZ" dirty="0" smtClean="0">
                <a:hlinkClick r:id="rId3"/>
              </a:rPr>
              <a:t>technet.microsoft.com/en-us/library/dd351236%28v=exchg.150%29.aspx</a:t>
            </a:r>
            <a:endParaRPr lang="en-NZ" dirty="0" smtClean="0"/>
          </a:p>
          <a:p>
            <a:r>
              <a:rPr lang="en-NZ" dirty="0" smtClean="0">
                <a:solidFill>
                  <a:schemeClr val="tx1"/>
                </a:solidFill>
              </a:rPr>
              <a:t>Remove-</a:t>
            </a:r>
            <a:r>
              <a:rPr lang="en-NZ" dirty="0" err="1" smtClean="0">
                <a:solidFill>
                  <a:schemeClr val="tx1"/>
                </a:solidFill>
              </a:rPr>
              <a:t>ManagementRoleEntry</a:t>
            </a:r>
            <a:endParaRPr lang="en-NZ" dirty="0" smtClean="0">
              <a:solidFill>
                <a:schemeClr val="tx1"/>
              </a:solidFill>
            </a:endParaRPr>
          </a:p>
          <a:p>
            <a:pPr lvl="1"/>
            <a:r>
              <a:rPr lang="en-NZ" dirty="0">
                <a:solidFill>
                  <a:schemeClr val="tx1"/>
                </a:solidFill>
                <a:hlinkClick r:id="rId4"/>
              </a:rPr>
              <a:t>http://</a:t>
            </a:r>
            <a:r>
              <a:rPr lang="en-NZ" dirty="0" smtClean="0">
                <a:solidFill>
                  <a:schemeClr val="tx1"/>
                </a:solidFill>
                <a:hlinkClick r:id="rId4"/>
              </a:rPr>
              <a:t>technet.microsoft.com/en-us/library/dd351187%28v=exchg.150%29.aspx</a:t>
            </a:r>
            <a:endParaRPr lang="en-NZ" dirty="0" smtClean="0">
              <a:solidFill>
                <a:schemeClr val="tx1"/>
              </a:solidFill>
            </a:endParaRPr>
          </a:p>
          <a:p>
            <a:r>
              <a:rPr lang="en-US" dirty="0"/>
              <a:t>New-</a:t>
            </a:r>
            <a:r>
              <a:rPr lang="en-US" dirty="0" err="1"/>
              <a:t>ManagementRoleAssignment</a:t>
            </a:r>
            <a:endParaRPr lang="en-US" dirty="0"/>
          </a:p>
          <a:p>
            <a:pPr lvl="1"/>
            <a:r>
              <a:rPr lang="en-NZ" dirty="0">
                <a:solidFill>
                  <a:schemeClr val="tx1"/>
                </a:solidFill>
                <a:hlinkClick r:id="rId5"/>
              </a:rPr>
              <a:t>http://</a:t>
            </a:r>
            <a:r>
              <a:rPr lang="en-NZ" dirty="0" smtClean="0">
                <a:solidFill>
                  <a:schemeClr val="tx1"/>
                </a:solidFill>
                <a:hlinkClick r:id="rId5"/>
              </a:rPr>
              <a:t>technet.microsoft.com/en-us/library/dd335193%28v=exchg.150%29.aspx</a:t>
            </a:r>
            <a:endParaRPr lang="en-NZ" dirty="0" smtClean="0">
              <a:solidFill>
                <a:schemeClr val="tx1"/>
              </a:solidFill>
            </a:endParaRPr>
          </a:p>
          <a:p>
            <a:r>
              <a:rPr lang="en-NZ" dirty="0" smtClean="0">
                <a:solidFill>
                  <a:schemeClr val="tx1"/>
                </a:solidFill>
              </a:rPr>
              <a:t>New-</a:t>
            </a:r>
            <a:r>
              <a:rPr lang="en-NZ" dirty="0" err="1" smtClean="0">
                <a:solidFill>
                  <a:schemeClr val="tx1"/>
                </a:solidFill>
              </a:rPr>
              <a:t>ManagementRoleGroup</a:t>
            </a:r>
            <a:endParaRPr lang="en-NZ" dirty="0" smtClean="0">
              <a:solidFill>
                <a:schemeClr val="tx1"/>
              </a:solidFill>
            </a:endParaRPr>
          </a:p>
          <a:p>
            <a:pPr lvl="1"/>
            <a:r>
              <a:rPr lang="en-NZ" dirty="0">
                <a:solidFill>
                  <a:schemeClr val="tx1"/>
                </a:solidFill>
                <a:hlinkClick r:id="rId6"/>
              </a:rPr>
              <a:t>http://</a:t>
            </a:r>
            <a:r>
              <a:rPr lang="en-NZ" dirty="0" smtClean="0">
                <a:solidFill>
                  <a:schemeClr val="tx1"/>
                </a:solidFill>
                <a:hlinkClick r:id="rId6"/>
              </a:rPr>
              <a:t>technet.microsoft.com/en-us/library/dd298073%28v=exchg.150%29.aspx</a:t>
            </a:r>
            <a:endParaRPr lang="en-NZ" dirty="0" smtClean="0">
              <a:solidFill>
                <a:schemeClr val="tx1"/>
              </a:solidFill>
            </a:endParaRPr>
          </a:p>
          <a:p>
            <a:r>
              <a:rPr lang="en-NZ" dirty="0" smtClean="0">
                <a:solidFill>
                  <a:schemeClr val="tx1"/>
                </a:solidFill>
              </a:rPr>
              <a:t>Get-</a:t>
            </a:r>
            <a:r>
              <a:rPr lang="en-NZ" dirty="0" err="1" smtClean="0">
                <a:solidFill>
                  <a:schemeClr val="tx1"/>
                </a:solidFill>
              </a:rPr>
              <a:t>ManagementRole</a:t>
            </a:r>
            <a:endParaRPr lang="en-NZ" dirty="0" smtClean="0">
              <a:solidFill>
                <a:schemeClr val="tx1"/>
              </a:solidFill>
            </a:endParaRPr>
          </a:p>
          <a:p>
            <a:pPr lvl="1"/>
            <a:r>
              <a:rPr lang="en-NZ" dirty="0">
                <a:solidFill>
                  <a:schemeClr val="tx1"/>
                </a:solidFill>
                <a:hlinkClick r:id="rId7"/>
              </a:rPr>
              <a:t>http://</a:t>
            </a:r>
            <a:r>
              <a:rPr lang="en-NZ" dirty="0" smtClean="0">
                <a:solidFill>
                  <a:schemeClr val="tx1"/>
                </a:solidFill>
                <a:hlinkClick r:id="rId7"/>
              </a:rPr>
              <a:t>technet.microsoft.com/en-us/library/dd351125%28v=exchg.150%29.aspx</a:t>
            </a:r>
            <a:endParaRPr lang="en-NZ" dirty="0" smtClean="0">
              <a:solidFill>
                <a:schemeClr val="tx1"/>
              </a:solidFill>
            </a:endParaRPr>
          </a:p>
          <a:p>
            <a:pPr marL="342900" lvl="1" indent="0">
              <a:buNone/>
            </a:pPr>
            <a:endParaRPr lang="en-NZ" dirty="0">
              <a:solidFill>
                <a:schemeClr val="tx1"/>
              </a:solidFill>
            </a:endParaRPr>
          </a:p>
        </p:txBody>
      </p:sp>
    </p:spTree>
    <p:extLst>
      <p:ext uri="{BB962C8B-B14F-4D97-AF65-F5344CB8AC3E}">
        <p14:creationId xmlns:p14="http://schemas.microsoft.com/office/powerpoint/2010/main" val="279164979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85000" lnSpcReduction="20000"/>
          </a:bodyPr>
          <a:lstStyle/>
          <a:p>
            <a:r>
              <a:rPr lang="en-NZ" dirty="0" smtClean="0"/>
              <a:t>You are a network administrator for your company. You have a single domain AD forest, spread across three sites. You have domain controllers as indicated in the </a:t>
            </a:r>
            <a:r>
              <a:rPr lang="en-NZ" dirty="0" smtClean="0">
                <a:hlinkClick r:id="rId3" action="ppaction://hlinksldjump"/>
              </a:rPr>
              <a:t>table</a:t>
            </a:r>
            <a:r>
              <a:rPr lang="en-NZ" dirty="0" smtClean="0"/>
              <a:t>. You are planning an Exchange deployment that will put a Mailbox and Client Access server in each site. </a:t>
            </a:r>
          </a:p>
          <a:p>
            <a:endParaRPr lang="en-NZ" dirty="0"/>
          </a:p>
          <a:p>
            <a:r>
              <a:rPr lang="en-NZ" dirty="0" smtClean="0"/>
              <a:t>What change will you need to make to your AD deployment?</a:t>
            </a:r>
          </a:p>
          <a:p>
            <a:pPr marL="742950" indent="-742950">
              <a:buAutoNum type="alphaUcPeriod"/>
            </a:pPr>
            <a:r>
              <a:rPr lang="en-NZ" dirty="0" smtClean="0"/>
              <a:t>Configure DC5 as a Global </a:t>
            </a:r>
            <a:r>
              <a:rPr lang="en-NZ" dirty="0" err="1" smtClean="0"/>
              <a:t>Catalog</a:t>
            </a:r>
            <a:r>
              <a:rPr lang="en-NZ" dirty="0" smtClean="0"/>
              <a:t> server</a:t>
            </a:r>
          </a:p>
          <a:p>
            <a:pPr marL="742950" indent="-742950">
              <a:buAutoNum type="alphaUcPeriod"/>
            </a:pPr>
            <a:r>
              <a:rPr lang="en-NZ" dirty="0" smtClean="0"/>
              <a:t>Configure DC9 as a Global </a:t>
            </a:r>
            <a:r>
              <a:rPr lang="en-NZ" dirty="0" err="1" smtClean="0"/>
              <a:t>Catalog</a:t>
            </a:r>
            <a:r>
              <a:rPr lang="en-NZ" dirty="0" smtClean="0"/>
              <a:t> server</a:t>
            </a:r>
          </a:p>
          <a:p>
            <a:pPr marL="742950" indent="-742950">
              <a:buAutoNum type="alphaUcPeriod"/>
            </a:pPr>
            <a:r>
              <a:rPr lang="en-NZ" dirty="0" smtClean="0"/>
              <a:t>Enable Universal Group Caching for Site C</a:t>
            </a:r>
          </a:p>
          <a:p>
            <a:pPr marL="742950" indent="-742950">
              <a:buAutoNum type="alphaUcPeriod"/>
            </a:pPr>
            <a:r>
              <a:rPr lang="en-NZ" dirty="0" smtClean="0"/>
              <a:t>Enable DC8 as a Read-Only Domain Controller</a:t>
            </a:r>
          </a:p>
          <a:p>
            <a:endParaRPr lang="en-NZ" dirty="0"/>
          </a:p>
        </p:txBody>
      </p:sp>
    </p:spTree>
    <p:extLst>
      <p:ext uri="{BB962C8B-B14F-4D97-AF65-F5344CB8AC3E}">
        <p14:creationId xmlns:p14="http://schemas.microsoft.com/office/powerpoint/2010/main" val="269241808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 Objectives</a:t>
            </a:r>
            <a:br>
              <a:rPr lang="en-NZ" dirty="0" smtClean="0"/>
            </a:br>
            <a:r>
              <a:rPr lang="en-NZ" dirty="0" smtClean="0"/>
              <a:t>70-342</a:t>
            </a:r>
            <a:endParaRPr lang="en-NZ" dirty="0"/>
          </a:p>
        </p:txBody>
      </p:sp>
    </p:spTree>
    <p:extLst>
      <p:ext uri="{BB962C8B-B14F-4D97-AF65-F5344CB8AC3E}">
        <p14:creationId xmlns:p14="http://schemas.microsoft.com/office/powerpoint/2010/main" val="427720871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70-342: Advanced Solutions</a:t>
            </a:r>
            <a:r>
              <a:rPr lang="en-NZ" dirty="0"/>
              <a:t> </a:t>
            </a:r>
            <a:r>
              <a:rPr lang="en-NZ" dirty="0" smtClean="0"/>
              <a:t>Topic Areas</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92500" lnSpcReduction="20000"/>
          </a:bodyPr>
          <a:lstStyle/>
          <a:p>
            <a:r>
              <a:rPr lang="en-NZ" dirty="0" smtClean="0"/>
              <a:t>Configure, Manage and Migrate Unified Messaging-20%</a:t>
            </a:r>
          </a:p>
          <a:p>
            <a:r>
              <a:rPr lang="en-NZ" dirty="0" smtClean="0"/>
              <a:t>Design, Configure and Manage Site Resiliency-22%</a:t>
            </a:r>
          </a:p>
          <a:p>
            <a:r>
              <a:rPr lang="en-NZ" dirty="0" smtClean="0"/>
              <a:t>Design, Configure and Manage Security-21%</a:t>
            </a:r>
          </a:p>
          <a:p>
            <a:r>
              <a:rPr lang="en-NZ" dirty="0" smtClean="0"/>
              <a:t>Configure and Manage Compliance, Archiving and Discovery Solutions-20%</a:t>
            </a:r>
          </a:p>
          <a:p>
            <a:r>
              <a:rPr lang="en-NZ" dirty="0" smtClean="0"/>
              <a:t>Implement and Manage Coexistence, Hybrid Scenarios, Migration and Federation-18%</a:t>
            </a:r>
          </a:p>
          <a:p>
            <a:endParaRPr lang="en-NZ" dirty="0"/>
          </a:p>
          <a:p>
            <a:endParaRPr lang="en-NZ" dirty="0" smtClean="0"/>
          </a:p>
          <a:p>
            <a:endParaRPr lang="en-NZ" sz="2400" dirty="0" smtClean="0">
              <a:solidFill>
                <a:schemeClr val="tx1"/>
              </a:solidFill>
            </a:endParaRPr>
          </a:p>
          <a:p>
            <a:r>
              <a:rPr lang="en-NZ" sz="2400" dirty="0" smtClean="0">
                <a:solidFill>
                  <a:schemeClr val="tx1"/>
                </a:solidFill>
                <a:latin typeface="+mn-lt"/>
              </a:rPr>
              <a:t>http</a:t>
            </a:r>
            <a:r>
              <a:rPr lang="en-NZ" sz="2400" dirty="0">
                <a:solidFill>
                  <a:schemeClr val="tx1"/>
                </a:solidFill>
                <a:latin typeface="+mn-lt"/>
              </a:rPr>
              <a:t>://</a:t>
            </a:r>
            <a:r>
              <a:rPr lang="en-NZ" sz="2400" dirty="0" smtClean="0">
                <a:solidFill>
                  <a:schemeClr val="tx1"/>
                </a:solidFill>
                <a:latin typeface="+mn-lt"/>
              </a:rPr>
              <a:t>www.microsoft.com/learning/en/us/Exam.aspx?ID=70-342</a:t>
            </a:r>
            <a:endParaRPr lang="en-NZ" sz="2400" dirty="0">
              <a:solidFill>
                <a:schemeClr val="tx1"/>
              </a:solidFill>
              <a:latin typeface="+mn-lt"/>
            </a:endParaRPr>
          </a:p>
        </p:txBody>
      </p:sp>
    </p:spTree>
    <p:extLst>
      <p:ext uri="{BB962C8B-B14F-4D97-AF65-F5344CB8AC3E}">
        <p14:creationId xmlns:p14="http://schemas.microsoft.com/office/powerpoint/2010/main" val="1588505514"/>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164732"/>
          </a:xfrm>
        </p:spPr>
        <p:txBody>
          <a:bodyPr>
            <a:normAutofit fontScale="92500" lnSpcReduction="20000"/>
          </a:bodyPr>
          <a:lstStyle/>
          <a:p>
            <a:r>
              <a:rPr lang="en-NZ" dirty="0" smtClean="0"/>
              <a:t>Configure UM</a:t>
            </a:r>
          </a:p>
          <a:p>
            <a:pPr lvl="1"/>
            <a:r>
              <a:rPr lang="en-NZ" dirty="0" smtClean="0"/>
              <a:t>Configure and IP Gateway</a:t>
            </a:r>
          </a:p>
          <a:p>
            <a:pPr lvl="1"/>
            <a:r>
              <a:rPr lang="en-NZ" dirty="0" smtClean="0"/>
              <a:t>Configure a UM call router</a:t>
            </a:r>
          </a:p>
          <a:p>
            <a:pPr lvl="1"/>
            <a:r>
              <a:rPr lang="en-NZ" dirty="0" smtClean="0"/>
              <a:t>Create and Configure an auto attendant</a:t>
            </a:r>
          </a:p>
          <a:p>
            <a:pPr lvl="1"/>
            <a:r>
              <a:rPr lang="en-NZ" dirty="0" smtClean="0"/>
              <a:t>Configure a call answering rule</a:t>
            </a:r>
          </a:p>
          <a:p>
            <a:pPr lvl="1"/>
            <a:r>
              <a:rPr lang="en-NZ" dirty="0" smtClean="0"/>
              <a:t>Design UM for high availability</a:t>
            </a:r>
          </a:p>
          <a:p>
            <a:pPr lvl="1"/>
            <a:r>
              <a:rPr lang="en-NZ" dirty="0" smtClean="0"/>
              <a:t>Create a dial plan</a:t>
            </a:r>
          </a:p>
          <a:p>
            <a:r>
              <a:rPr lang="en-NZ" dirty="0" smtClean="0"/>
              <a:t>Manage Unified Messaging</a:t>
            </a:r>
          </a:p>
          <a:p>
            <a:pPr lvl="1"/>
            <a:r>
              <a:rPr lang="en-NZ" dirty="0" smtClean="0"/>
              <a:t>Assign a Dial Plan to a User</a:t>
            </a:r>
          </a:p>
          <a:p>
            <a:pPr lvl="1"/>
            <a:r>
              <a:rPr lang="en-NZ" dirty="0" smtClean="0"/>
              <a:t>Move Users between Dial Plans</a:t>
            </a:r>
          </a:p>
          <a:p>
            <a:pPr lvl="1"/>
            <a:r>
              <a:rPr lang="en-NZ" dirty="0" smtClean="0"/>
              <a:t>Enable and Disable UM features for a user</a:t>
            </a:r>
          </a:p>
          <a:p>
            <a:pPr lvl="1"/>
            <a:r>
              <a:rPr lang="en-NZ" dirty="0" smtClean="0"/>
              <a:t>Set up protected voicemail</a:t>
            </a:r>
          </a:p>
          <a:p>
            <a:pPr lvl="1"/>
            <a:r>
              <a:rPr lang="en-NZ" dirty="0" smtClean="0"/>
              <a:t>Configure UM Mailbox policy</a:t>
            </a:r>
          </a:p>
          <a:p>
            <a:pPr lvl="1"/>
            <a:r>
              <a:rPr lang="en-NZ" dirty="0" smtClean="0"/>
              <a:t>Manage UM language packs</a:t>
            </a:r>
          </a:p>
        </p:txBody>
      </p:sp>
      <p:sp>
        <p:nvSpPr>
          <p:cNvPr id="3" name="Title 2"/>
          <p:cNvSpPr>
            <a:spLocks noGrp="1"/>
          </p:cNvSpPr>
          <p:nvPr>
            <p:ph type="title"/>
          </p:nvPr>
        </p:nvSpPr>
        <p:spPr/>
        <p:txBody>
          <a:bodyPr/>
          <a:lstStyle/>
          <a:p>
            <a:r>
              <a:rPr lang="en-NZ" dirty="0" smtClean="0"/>
              <a:t>Configure, Manage and Migrate UM</a:t>
            </a:r>
            <a:endParaRPr lang="en-NZ" dirty="0"/>
          </a:p>
        </p:txBody>
      </p:sp>
    </p:spTree>
    <p:extLst>
      <p:ext uri="{BB962C8B-B14F-4D97-AF65-F5344CB8AC3E}">
        <p14:creationId xmlns:p14="http://schemas.microsoft.com/office/powerpoint/2010/main" val="3483654872"/>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164732"/>
          </a:xfrm>
        </p:spPr>
        <p:txBody>
          <a:bodyPr>
            <a:normAutofit lnSpcReduction="10000"/>
          </a:bodyPr>
          <a:lstStyle/>
          <a:p>
            <a:r>
              <a:rPr lang="en-NZ" dirty="0" smtClean="0"/>
              <a:t>Troubleshoot UM</a:t>
            </a:r>
          </a:p>
          <a:p>
            <a:pPr lvl="1"/>
            <a:r>
              <a:rPr lang="en-NZ" dirty="0" smtClean="0"/>
              <a:t>Troubleshoot and configure Mutual TLS</a:t>
            </a:r>
          </a:p>
          <a:p>
            <a:pPr lvl="1"/>
            <a:r>
              <a:rPr lang="en-NZ" dirty="0" smtClean="0"/>
              <a:t>Monitor calls and call statistics</a:t>
            </a:r>
          </a:p>
          <a:p>
            <a:pPr lvl="1"/>
            <a:r>
              <a:rPr lang="en-NZ" dirty="0" smtClean="0"/>
              <a:t>Troubleshoot and configure </a:t>
            </a:r>
            <a:r>
              <a:rPr lang="en-NZ" dirty="0" err="1" smtClean="0"/>
              <a:t>Qos</a:t>
            </a:r>
            <a:endParaRPr lang="en-NZ" dirty="0" smtClean="0"/>
          </a:p>
          <a:p>
            <a:pPr lvl="1"/>
            <a:r>
              <a:rPr lang="en-NZ" dirty="0" smtClean="0"/>
              <a:t>Troubleshoot SIP communication</a:t>
            </a:r>
          </a:p>
          <a:p>
            <a:r>
              <a:rPr lang="en-NZ" dirty="0" smtClean="0"/>
              <a:t>Migrate Unified Messaging</a:t>
            </a:r>
          </a:p>
          <a:p>
            <a:pPr lvl="1"/>
            <a:r>
              <a:rPr lang="en-NZ" dirty="0" smtClean="0"/>
              <a:t>Prepare to migrate</a:t>
            </a:r>
          </a:p>
          <a:p>
            <a:pPr lvl="1"/>
            <a:r>
              <a:rPr lang="en-NZ" dirty="0" smtClean="0"/>
              <a:t>Plan a migration strategy</a:t>
            </a:r>
          </a:p>
          <a:p>
            <a:pPr lvl="1"/>
            <a:r>
              <a:rPr lang="en-NZ" dirty="0" smtClean="0"/>
              <a:t>Plan a coexistence strategy</a:t>
            </a:r>
          </a:p>
          <a:p>
            <a:pPr lvl="1"/>
            <a:r>
              <a:rPr lang="en-NZ" dirty="0" smtClean="0"/>
              <a:t>Move UM mailboxes between sites</a:t>
            </a:r>
          </a:p>
          <a:p>
            <a:pPr lvl="1"/>
            <a:r>
              <a:rPr lang="en-NZ" dirty="0" smtClean="0"/>
              <a:t>Redirect the SIP Gateway to Exchange</a:t>
            </a:r>
          </a:p>
          <a:p>
            <a:pPr lvl="1"/>
            <a:r>
              <a:rPr lang="en-NZ" dirty="0" smtClean="0"/>
              <a:t>Decommission the legacy system</a:t>
            </a:r>
          </a:p>
        </p:txBody>
      </p:sp>
      <p:sp>
        <p:nvSpPr>
          <p:cNvPr id="3" name="Title 2"/>
          <p:cNvSpPr>
            <a:spLocks noGrp="1"/>
          </p:cNvSpPr>
          <p:nvPr>
            <p:ph type="title"/>
          </p:nvPr>
        </p:nvSpPr>
        <p:spPr/>
        <p:txBody>
          <a:bodyPr/>
          <a:lstStyle/>
          <a:p>
            <a:r>
              <a:rPr lang="en-NZ" dirty="0" smtClean="0"/>
              <a:t>Configure, Manage &amp; Migrate UM (cont.)</a:t>
            </a:r>
            <a:endParaRPr lang="en-NZ" dirty="0"/>
          </a:p>
        </p:txBody>
      </p:sp>
    </p:spTree>
    <p:extLst>
      <p:ext uri="{BB962C8B-B14F-4D97-AF65-F5344CB8AC3E}">
        <p14:creationId xmlns:p14="http://schemas.microsoft.com/office/powerpoint/2010/main" val="153728285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85000" lnSpcReduction="20000"/>
          </a:bodyPr>
          <a:lstStyle/>
          <a:p>
            <a:r>
              <a:rPr lang="en-NZ" dirty="0" smtClean="0"/>
              <a:t>You are the UM administrator for your Exchange 2013 organization. Your company has decided that all Sales staff should use Protected Voicemail. </a:t>
            </a:r>
          </a:p>
          <a:p>
            <a:r>
              <a:rPr lang="en-NZ" dirty="0" smtClean="0"/>
              <a:t>What should you do? Choose two. Each answer contains part of the solution.</a:t>
            </a:r>
          </a:p>
          <a:p>
            <a:pPr marL="742950" indent="-742950">
              <a:buAutoNum type="alphaUcPeriod"/>
            </a:pPr>
            <a:r>
              <a:rPr lang="en-NZ" dirty="0" smtClean="0"/>
              <a:t>Create a new UM Dial Plan called “Sales Dial Plan” configured for Protected </a:t>
            </a:r>
            <a:r>
              <a:rPr lang="en-NZ" dirty="0" err="1" smtClean="0"/>
              <a:t>VoiceMail</a:t>
            </a:r>
            <a:r>
              <a:rPr lang="en-NZ" dirty="0" smtClean="0"/>
              <a:t>.</a:t>
            </a:r>
          </a:p>
          <a:p>
            <a:pPr marL="742950" indent="-742950">
              <a:buAutoNum type="alphaUcPeriod"/>
            </a:pPr>
            <a:r>
              <a:rPr lang="en-NZ" dirty="0" smtClean="0"/>
              <a:t>Within your existing UM Dial Plan create a new UM Mailbox Policy called “Sales </a:t>
            </a:r>
            <a:r>
              <a:rPr lang="en-NZ" dirty="0" err="1" smtClean="0"/>
              <a:t>UM”and</a:t>
            </a:r>
            <a:r>
              <a:rPr lang="en-NZ" dirty="0" smtClean="0"/>
              <a:t> configure it for Protected </a:t>
            </a:r>
            <a:r>
              <a:rPr lang="en-NZ" dirty="0" err="1" smtClean="0"/>
              <a:t>VoiceMail</a:t>
            </a:r>
            <a:r>
              <a:rPr lang="en-NZ" dirty="0" smtClean="0"/>
              <a:t>.</a:t>
            </a:r>
          </a:p>
          <a:p>
            <a:pPr marL="742950" indent="-742950">
              <a:buAutoNum type="alphaUcPeriod"/>
            </a:pPr>
            <a:r>
              <a:rPr lang="en-NZ" dirty="0" smtClean="0"/>
              <a:t>Assign “Sales UM” to the Sales mailboxes.</a:t>
            </a:r>
          </a:p>
          <a:p>
            <a:pPr marL="742950" indent="-742950">
              <a:buAutoNum type="alphaUcPeriod"/>
            </a:pPr>
            <a:r>
              <a:rPr lang="en-NZ" dirty="0" smtClean="0"/>
              <a:t>Assign “Sales Dial Plan” to the Sales mailboxes.</a:t>
            </a:r>
            <a:endParaRPr lang="en-NZ" dirty="0"/>
          </a:p>
        </p:txBody>
      </p:sp>
    </p:spTree>
    <p:extLst>
      <p:ext uri="{BB962C8B-B14F-4D97-AF65-F5344CB8AC3E}">
        <p14:creationId xmlns:p14="http://schemas.microsoft.com/office/powerpoint/2010/main" val="40819095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You</a:t>
            </a:r>
            <a:endParaRPr lang="en-US" dirty="0"/>
          </a:p>
        </p:txBody>
      </p:sp>
      <p:sp>
        <p:nvSpPr>
          <p:cNvPr id="3" name="Text Placeholder 2"/>
          <p:cNvSpPr>
            <a:spLocks noGrp="1"/>
          </p:cNvSpPr>
          <p:nvPr>
            <p:ph type="body" sz="quarter" idx="11"/>
          </p:nvPr>
        </p:nvSpPr>
        <p:spPr>
          <a:prstGeom prst="rect">
            <a:avLst/>
          </a:prstGeom>
        </p:spPr>
        <p:txBody>
          <a:bodyPr/>
          <a:lstStyle/>
          <a:p>
            <a:r>
              <a:rPr lang="en-US" dirty="0" smtClean="0"/>
              <a:t>Increased confidence in your abilities at work</a:t>
            </a:r>
          </a:p>
          <a:p>
            <a:r>
              <a:rPr lang="en-US" dirty="0" smtClean="0"/>
              <a:t>Enhanced product knowledge</a:t>
            </a:r>
          </a:p>
          <a:p>
            <a:r>
              <a:rPr lang="en-US" dirty="0" smtClean="0"/>
              <a:t>Learn about certification to educate your coworkers and bosses</a:t>
            </a:r>
            <a:endParaRPr lang="en-US" dirty="0"/>
          </a:p>
        </p:txBody>
      </p:sp>
    </p:spTree>
    <p:extLst>
      <p:ext uri="{BB962C8B-B14F-4D97-AF65-F5344CB8AC3E}">
        <p14:creationId xmlns:p14="http://schemas.microsoft.com/office/powerpoint/2010/main" val="3815605315"/>
      </p:ext>
    </p:extLst>
  </p:cSld>
  <p:clrMapOvr>
    <a:masterClrMapping/>
  </p:clrMapOvr>
  <p:transition spd="slow">
    <p:pu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85000" lnSpcReduction="20000"/>
          </a:bodyPr>
          <a:lstStyle/>
          <a:p>
            <a:r>
              <a:rPr lang="en-NZ" dirty="0" smtClean="0"/>
              <a:t>You are the UM administrator for your Exchange 2013 organization. Your company has decided that all Sales staff should use Protected Voicemail. </a:t>
            </a:r>
          </a:p>
          <a:p>
            <a:r>
              <a:rPr lang="en-NZ" dirty="0" smtClean="0"/>
              <a:t>What should you do? Choose two. Each answer contains part of the solution.</a:t>
            </a:r>
          </a:p>
          <a:p>
            <a:pPr marL="742950" indent="-742950">
              <a:buAutoNum type="alphaUcPeriod"/>
            </a:pPr>
            <a:r>
              <a:rPr lang="en-NZ" dirty="0" smtClean="0"/>
              <a:t>Create a new UM Dial Plan called “Sales Dial Plan” configured for Protected </a:t>
            </a:r>
            <a:r>
              <a:rPr lang="en-NZ" dirty="0" err="1" smtClean="0"/>
              <a:t>VoiceMail</a:t>
            </a:r>
            <a:r>
              <a:rPr lang="en-NZ" dirty="0" smtClean="0"/>
              <a:t>.</a:t>
            </a:r>
          </a:p>
          <a:p>
            <a:pPr marL="742950" indent="-742950">
              <a:buAutoNum type="alphaUcPeriod"/>
            </a:pPr>
            <a:r>
              <a:rPr lang="en-NZ" dirty="0" smtClean="0">
                <a:solidFill>
                  <a:schemeClr val="accent3"/>
                </a:solidFill>
              </a:rPr>
              <a:t>Within your existing UM Dial Plan create a new UM Mailbox Policy called “Sales </a:t>
            </a:r>
            <a:r>
              <a:rPr lang="en-NZ" dirty="0" err="1" smtClean="0">
                <a:solidFill>
                  <a:schemeClr val="accent3"/>
                </a:solidFill>
              </a:rPr>
              <a:t>UM”and</a:t>
            </a:r>
            <a:r>
              <a:rPr lang="en-NZ" dirty="0" smtClean="0">
                <a:solidFill>
                  <a:schemeClr val="accent3"/>
                </a:solidFill>
              </a:rPr>
              <a:t> configure it for Protected </a:t>
            </a:r>
            <a:r>
              <a:rPr lang="en-NZ" dirty="0" err="1" smtClean="0">
                <a:solidFill>
                  <a:schemeClr val="accent3"/>
                </a:solidFill>
              </a:rPr>
              <a:t>VoiceMail</a:t>
            </a:r>
            <a:r>
              <a:rPr lang="en-NZ" dirty="0" smtClean="0">
                <a:solidFill>
                  <a:schemeClr val="accent3"/>
                </a:solidFill>
              </a:rPr>
              <a:t>.</a:t>
            </a:r>
          </a:p>
          <a:p>
            <a:pPr marL="742950" indent="-742950">
              <a:buAutoNum type="alphaUcPeriod"/>
            </a:pPr>
            <a:r>
              <a:rPr lang="en-NZ" b="1" dirty="0" smtClean="0">
                <a:solidFill>
                  <a:schemeClr val="tx1"/>
                </a:solidFill>
              </a:rPr>
              <a:t>Assign “Sales UM” to the Sales mailboxes.</a:t>
            </a:r>
          </a:p>
          <a:p>
            <a:pPr marL="742950" indent="-742950">
              <a:buAutoNum type="alphaUcPeriod"/>
            </a:pPr>
            <a:r>
              <a:rPr lang="en-NZ" dirty="0" smtClean="0"/>
              <a:t>Assign “Sales Dial Plan” to the Sales mailboxes.</a:t>
            </a:r>
            <a:endParaRPr lang="en-NZ" dirty="0"/>
          </a:p>
        </p:txBody>
      </p:sp>
    </p:spTree>
    <p:extLst>
      <p:ext uri="{BB962C8B-B14F-4D97-AF65-F5344CB8AC3E}">
        <p14:creationId xmlns:p14="http://schemas.microsoft.com/office/powerpoint/2010/main" val="158227236"/>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a:bodyPr>
          <a:lstStyle/>
          <a:p>
            <a:r>
              <a:rPr lang="en-NZ" dirty="0" smtClean="0"/>
              <a:t>Unified Message Dial Plans</a:t>
            </a:r>
          </a:p>
          <a:p>
            <a:pPr lvl="1"/>
            <a:r>
              <a:rPr lang="en-NZ" dirty="0">
                <a:hlinkClick r:id="rId3"/>
              </a:rPr>
              <a:t>http://</a:t>
            </a:r>
            <a:r>
              <a:rPr lang="en-NZ" dirty="0" smtClean="0">
                <a:hlinkClick r:id="rId3"/>
              </a:rPr>
              <a:t>technet.microsoft.com/en-us/library/jj150478%28v=exchg.150%29.aspx</a:t>
            </a:r>
            <a:endParaRPr lang="en-NZ" dirty="0" smtClean="0"/>
          </a:p>
          <a:p>
            <a:pPr marL="342900" lvl="1" indent="0">
              <a:buNone/>
            </a:pPr>
            <a:endParaRPr lang="en-NZ" dirty="0"/>
          </a:p>
        </p:txBody>
      </p:sp>
    </p:spTree>
    <p:extLst>
      <p:ext uri="{BB962C8B-B14F-4D97-AF65-F5344CB8AC3E}">
        <p14:creationId xmlns:p14="http://schemas.microsoft.com/office/powerpoint/2010/main" val="399957156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1"/>
            <a:ext cx="11887200" cy="5164732"/>
          </a:xfrm>
          <a:prstGeom prst="rect">
            <a:avLst/>
          </a:prstGeom>
        </p:spPr>
        <p:txBody>
          <a:bodyPr>
            <a:normAutofit fontScale="92500" lnSpcReduction="10000"/>
          </a:bodyPr>
          <a:lstStyle/>
          <a:p>
            <a:r>
              <a:rPr lang="en-NZ" dirty="0" smtClean="0"/>
              <a:t>You have been asked to configure Unified Messaging for your Exchange 2013 organization. Your company uses Lync 2013 Enterprise Voice for telephony. What information do you need to get from the Lync </a:t>
            </a:r>
            <a:r>
              <a:rPr lang="en-NZ" dirty="0" err="1" smtClean="0"/>
              <a:t>adminstrators</a:t>
            </a:r>
            <a:r>
              <a:rPr lang="en-NZ" dirty="0" smtClean="0"/>
              <a:t> to properly configure the UM IP Gateway?</a:t>
            </a:r>
          </a:p>
          <a:p>
            <a:pPr marL="742950" indent="-742950">
              <a:buAutoNum type="alphaUcPeriod"/>
            </a:pPr>
            <a:r>
              <a:rPr lang="en-NZ" dirty="0" smtClean="0"/>
              <a:t>FQDN of the Lync Mediation Pool</a:t>
            </a:r>
          </a:p>
          <a:p>
            <a:pPr marL="742950" indent="-742950">
              <a:buAutoNum type="alphaUcPeriod"/>
            </a:pPr>
            <a:r>
              <a:rPr lang="en-NZ" dirty="0" smtClean="0"/>
              <a:t>Subscriber Access Number</a:t>
            </a:r>
          </a:p>
          <a:p>
            <a:pPr marL="742950" indent="-742950">
              <a:buAutoNum type="alphaUcPeriod"/>
            </a:pPr>
            <a:r>
              <a:rPr lang="en-NZ" dirty="0" err="1" smtClean="0"/>
              <a:t>AutoAttendant</a:t>
            </a:r>
            <a:r>
              <a:rPr lang="en-NZ" dirty="0" smtClean="0"/>
              <a:t> Number</a:t>
            </a:r>
          </a:p>
          <a:p>
            <a:pPr marL="742950" indent="-742950">
              <a:buAutoNum type="alphaUcPeriod"/>
            </a:pPr>
            <a:r>
              <a:rPr lang="en-NZ" dirty="0" smtClean="0"/>
              <a:t>FQDN of the Lync Edge Pool</a:t>
            </a:r>
            <a:endParaRPr lang="en-NZ" dirty="0"/>
          </a:p>
        </p:txBody>
      </p:sp>
    </p:spTree>
    <p:extLst>
      <p:ext uri="{BB962C8B-B14F-4D97-AF65-F5344CB8AC3E}">
        <p14:creationId xmlns:p14="http://schemas.microsoft.com/office/powerpoint/2010/main" val="4121194567"/>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1"/>
            <a:ext cx="11887200" cy="5164732"/>
          </a:xfrm>
          <a:prstGeom prst="rect">
            <a:avLst/>
          </a:prstGeom>
        </p:spPr>
        <p:txBody>
          <a:bodyPr>
            <a:normAutofit fontScale="92500" lnSpcReduction="10000"/>
          </a:bodyPr>
          <a:lstStyle/>
          <a:p>
            <a:r>
              <a:rPr lang="en-NZ" dirty="0" smtClean="0"/>
              <a:t>You have been asked to configure Unified Messaging for your Exchange 2013 organization. Your company uses Lync 2013 Enterprise Voice for telephony. What information do you need to get from the Lync </a:t>
            </a:r>
            <a:r>
              <a:rPr lang="en-NZ" dirty="0" err="1" smtClean="0"/>
              <a:t>adminstrators</a:t>
            </a:r>
            <a:r>
              <a:rPr lang="en-NZ" dirty="0" smtClean="0"/>
              <a:t> to properly configure the UM IP Gateway?</a:t>
            </a:r>
          </a:p>
          <a:p>
            <a:pPr marL="742950" indent="-742950">
              <a:buAutoNum type="alphaUcPeriod"/>
            </a:pPr>
            <a:r>
              <a:rPr lang="en-NZ" b="1" dirty="0" smtClean="0">
                <a:solidFill>
                  <a:schemeClr val="accent3"/>
                </a:solidFill>
              </a:rPr>
              <a:t>FQDN of the Lync Mediation Pool	</a:t>
            </a:r>
          </a:p>
          <a:p>
            <a:pPr marL="742950" indent="-742950">
              <a:buAutoNum type="alphaUcPeriod"/>
            </a:pPr>
            <a:r>
              <a:rPr lang="en-NZ" dirty="0" smtClean="0"/>
              <a:t>Subscriber Access Number</a:t>
            </a:r>
          </a:p>
          <a:p>
            <a:pPr marL="742950" indent="-742950">
              <a:buAutoNum type="alphaUcPeriod"/>
            </a:pPr>
            <a:r>
              <a:rPr lang="en-NZ" dirty="0" err="1" smtClean="0"/>
              <a:t>AutoAttendant</a:t>
            </a:r>
            <a:r>
              <a:rPr lang="en-NZ" dirty="0" smtClean="0"/>
              <a:t> Number</a:t>
            </a:r>
          </a:p>
          <a:p>
            <a:pPr marL="742950" indent="-742950">
              <a:buAutoNum type="alphaUcPeriod"/>
            </a:pPr>
            <a:r>
              <a:rPr lang="en-NZ" dirty="0" smtClean="0"/>
              <a:t>FQDN of the Lync Edge Pool</a:t>
            </a:r>
            <a:endParaRPr lang="en-NZ" dirty="0"/>
          </a:p>
        </p:txBody>
      </p:sp>
    </p:spTree>
    <p:extLst>
      <p:ext uri="{BB962C8B-B14F-4D97-AF65-F5344CB8AC3E}">
        <p14:creationId xmlns:p14="http://schemas.microsoft.com/office/powerpoint/2010/main" val="215616988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212851"/>
            <a:ext cx="11887200" cy="5164732"/>
          </a:xfrm>
          <a:prstGeom prst="rect">
            <a:avLst/>
          </a:prstGeom>
        </p:spPr>
        <p:txBody>
          <a:bodyPr>
            <a:normAutofit/>
          </a:bodyPr>
          <a:lstStyle/>
          <a:p>
            <a:r>
              <a:rPr lang="en-US" dirty="0"/>
              <a:t>Deploying Exchange 2013 UM and Lync Server </a:t>
            </a:r>
            <a:r>
              <a:rPr lang="en-US" dirty="0" smtClean="0"/>
              <a:t>Overview</a:t>
            </a:r>
          </a:p>
          <a:p>
            <a:pPr lvl="1"/>
            <a:r>
              <a:rPr lang="en-US" dirty="0">
                <a:hlinkClick r:id="rId3"/>
              </a:rPr>
              <a:t>http://</a:t>
            </a:r>
            <a:r>
              <a:rPr lang="en-US" dirty="0" smtClean="0">
                <a:hlinkClick r:id="rId3"/>
              </a:rPr>
              <a:t>technet.microsoft.com/en-us/library/bb676409%28v=exchg.150%29.aspx</a:t>
            </a:r>
            <a:endParaRPr lang="en-US" dirty="0" smtClean="0"/>
          </a:p>
          <a:p>
            <a:pPr marL="342900" lvl="1" indent="0">
              <a:buNone/>
            </a:pPr>
            <a:endParaRPr lang="en-US" dirty="0"/>
          </a:p>
        </p:txBody>
      </p:sp>
    </p:spTree>
    <p:extLst>
      <p:ext uri="{BB962C8B-B14F-4D97-AF65-F5344CB8AC3E}">
        <p14:creationId xmlns:p14="http://schemas.microsoft.com/office/powerpoint/2010/main" val="1913438192"/>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072158"/>
          </a:xfrm>
        </p:spPr>
        <p:txBody>
          <a:bodyPr/>
          <a:lstStyle/>
          <a:p>
            <a:r>
              <a:rPr lang="en-NZ" dirty="0" smtClean="0"/>
              <a:t>Manage a site-resilient DAG</a:t>
            </a:r>
          </a:p>
          <a:p>
            <a:pPr lvl="1"/>
            <a:r>
              <a:rPr lang="en-NZ" dirty="0" smtClean="0"/>
              <a:t>Plan and implement </a:t>
            </a:r>
            <a:r>
              <a:rPr lang="en-NZ" dirty="0" err="1" smtClean="0"/>
              <a:t>Datacenter</a:t>
            </a:r>
            <a:r>
              <a:rPr lang="en-NZ" dirty="0" smtClean="0"/>
              <a:t> Activation Coordination</a:t>
            </a:r>
          </a:p>
          <a:p>
            <a:pPr lvl="1"/>
            <a:r>
              <a:rPr lang="en-NZ" dirty="0" smtClean="0"/>
              <a:t>Quorum options</a:t>
            </a:r>
          </a:p>
          <a:p>
            <a:pPr lvl="1"/>
            <a:r>
              <a:rPr lang="en-NZ" dirty="0" smtClean="0"/>
              <a:t>Plan cross-site DAG configuration</a:t>
            </a:r>
          </a:p>
          <a:p>
            <a:pPr lvl="1"/>
            <a:r>
              <a:rPr lang="en-NZ" dirty="0" smtClean="0"/>
              <a:t>Configure DAG networks</a:t>
            </a:r>
          </a:p>
          <a:p>
            <a:r>
              <a:rPr lang="en-NZ" dirty="0" smtClean="0"/>
              <a:t>Site Resilient CAS Solution</a:t>
            </a:r>
          </a:p>
          <a:p>
            <a:pPr lvl="1"/>
            <a:r>
              <a:rPr lang="en-NZ" dirty="0" smtClean="0"/>
              <a:t>Plan site-resilient namespaces</a:t>
            </a:r>
          </a:p>
          <a:p>
            <a:pPr lvl="1"/>
            <a:r>
              <a:rPr lang="en-NZ" dirty="0" smtClean="0"/>
              <a:t>Configure site-resilient namespace URLs</a:t>
            </a:r>
          </a:p>
          <a:p>
            <a:pPr lvl="1"/>
            <a:r>
              <a:rPr lang="en-NZ" dirty="0" smtClean="0"/>
              <a:t>Perform steps for site rollover</a:t>
            </a:r>
          </a:p>
          <a:p>
            <a:pPr lvl="1"/>
            <a:r>
              <a:rPr lang="en-NZ" dirty="0" smtClean="0"/>
              <a:t>Plan certificate requirements for site failover</a:t>
            </a:r>
          </a:p>
          <a:p>
            <a:pPr lvl="1"/>
            <a:r>
              <a:rPr lang="en-NZ" dirty="0" smtClean="0"/>
              <a:t>Predict client behaviour during a rollover</a:t>
            </a:r>
            <a:endParaRPr lang="en-NZ" dirty="0"/>
          </a:p>
        </p:txBody>
      </p:sp>
      <p:sp>
        <p:nvSpPr>
          <p:cNvPr id="3" name="Title 2"/>
          <p:cNvSpPr>
            <a:spLocks noGrp="1"/>
          </p:cNvSpPr>
          <p:nvPr>
            <p:ph type="title"/>
          </p:nvPr>
        </p:nvSpPr>
        <p:spPr/>
        <p:txBody>
          <a:bodyPr/>
          <a:lstStyle/>
          <a:p>
            <a:r>
              <a:rPr lang="en-NZ" dirty="0" smtClean="0"/>
              <a:t>Site Resiliency</a:t>
            </a:r>
            <a:endParaRPr lang="en-NZ" dirty="0"/>
          </a:p>
        </p:txBody>
      </p:sp>
    </p:spTree>
    <p:extLst>
      <p:ext uri="{BB962C8B-B14F-4D97-AF65-F5344CB8AC3E}">
        <p14:creationId xmlns:p14="http://schemas.microsoft.com/office/powerpoint/2010/main" val="4121825558"/>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164732"/>
          </a:xfrm>
        </p:spPr>
        <p:txBody>
          <a:bodyPr>
            <a:normAutofit lnSpcReduction="10000"/>
          </a:bodyPr>
          <a:lstStyle/>
          <a:p>
            <a:r>
              <a:rPr lang="en-NZ" dirty="0" smtClean="0"/>
              <a:t>Transport</a:t>
            </a:r>
          </a:p>
          <a:p>
            <a:pPr lvl="1"/>
            <a:r>
              <a:rPr lang="en-NZ" dirty="0" smtClean="0"/>
              <a:t>Configure MX records for failover scenarios</a:t>
            </a:r>
          </a:p>
          <a:p>
            <a:pPr lvl="1"/>
            <a:r>
              <a:rPr lang="en-NZ" dirty="0" smtClean="0"/>
              <a:t>Manage resubmission and reroute queues</a:t>
            </a:r>
          </a:p>
          <a:p>
            <a:pPr lvl="1"/>
            <a:r>
              <a:rPr lang="en-NZ" dirty="0" smtClean="0"/>
              <a:t>Plan and configure Send/Receive connectors for site resiliency</a:t>
            </a:r>
          </a:p>
          <a:p>
            <a:pPr lvl="1"/>
            <a:r>
              <a:rPr lang="en-NZ" dirty="0" smtClean="0"/>
              <a:t>Perform steps for transport rollover</a:t>
            </a:r>
          </a:p>
          <a:p>
            <a:r>
              <a:rPr lang="en-NZ" dirty="0" smtClean="0"/>
              <a:t>Troubleshoot Site Resiliency Issues</a:t>
            </a:r>
          </a:p>
          <a:p>
            <a:pPr lvl="1"/>
            <a:r>
              <a:rPr lang="en-NZ" dirty="0" smtClean="0"/>
              <a:t>Resolve quorum issues</a:t>
            </a:r>
          </a:p>
          <a:p>
            <a:pPr lvl="1"/>
            <a:r>
              <a:rPr lang="en-NZ" dirty="0" smtClean="0"/>
              <a:t>Troubleshoot proxy redirection issues</a:t>
            </a:r>
          </a:p>
          <a:p>
            <a:pPr lvl="1"/>
            <a:r>
              <a:rPr lang="en-NZ" dirty="0" smtClean="0"/>
              <a:t>Troubleshoot client connectivity</a:t>
            </a:r>
          </a:p>
          <a:p>
            <a:pPr lvl="1"/>
            <a:r>
              <a:rPr lang="en-NZ" dirty="0" smtClean="0"/>
              <a:t>Troubleshoot mail flow</a:t>
            </a:r>
          </a:p>
          <a:p>
            <a:pPr lvl="1"/>
            <a:r>
              <a:rPr lang="en-NZ" dirty="0" smtClean="0"/>
              <a:t>Troubleshoot datacentre activation</a:t>
            </a:r>
          </a:p>
          <a:p>
            <a:pPr lvl="1"/>
            <a:r>
              <a:rPr lang="en-NZ" dirty="0" smtClean="0"/>
              <a:t>Troubleshoot DAG replication</a:t>
            </a:r>
            <a:endParaRPr lang="en-NZ" dirty="0"/>
          </a:p>
        </p:txBody>
      </p:sp>
      <p:sp>
        <p:nvSpPr>
          <p:cNvPr id="3" name="Title 2"/>
          <p:cNvSpPr>
            <a:spLocks noGrp="1"/>
          </p:cNvSpPr>
          <p:nvPr>
            <p:ph type="title"/>
          </p:nvPr>
        </p:nvSpPr>
        <p:spPr/>
        <p:txBody>
          <a:bodyPr/>
          <a:lstStyle/>
          <a:p>
            <a:r>
              <a:rPr lang="en-NZ" dirty="0" smtClean="0"/>
              <a:t>Site Resiliency (cont.)</a:t>
            </a:r>
            <a:endParaRPr lang="en-NZ" dirty="0"/>
          </a:p>
        </p:txBody>
      </p:sp>
    </p:spTree>
    <p:extLst>
      <p:ext uri="{BB962C8B-B14F-4D97-AF65-F5344CB8AC3E}">
        <p14:creationId xmlns:p14="http://schemas.microsoft.com/office/powerpoint/2010/main" val="3192307833"/>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55000" lnSpcReduction="20000"/>
          </a:bodyPr>
          <a:lstStyle/>
          <a:p>
            <a:r>
              <a:rPr lang="en-NZ" dirty="0" smtClean="0"/>
              <a:t>You are the Exchange administrator for </a:t>
            </a:r>
            <a:r>
              <a:rPr lang="en-NZ" dirty="0" err="1" smtClean="0"/>
              <a:t>FinleyTech’s</a:t>
            </a:r>
            <a:r>
              <a:rPr lang="en-NZ" dirty="0" smtClean="0"/>
              <a:t> Exchange organization. You have two AD sites, one Omaha and one in Lincoln. You have multiple DNS servers that contain an AD-integrated zone of FinleyTech.com.</a:t>
            </a:r>
          </a:p>
          <a:p>
            <a:endParaRPr lang="en-NZ" dirty="0"/>
          </a:p>
          <a:p>
            <a:r>
              <a:rPr lang="en-NZ" dirty="0" smtClean="0"/>
              <a:t>You have multiple Client Access servers in each site. There is a Client Access server array in the Omaha site named CAS01.FinleyTech.com, and a Client Access server array in Lincoln named CAS01.FinleyTech.com. The Internet-facing site is Mail.Finleytech.com, which is located in Omaha.</a:t>
            </a:r>
          </a:p>
          <a:p>
            <a:endParaRPr lang="en-NZ" dirty="0"/>
          </a:p>
          <a:p>
            <a:r>
              <a:rPr lang="en-NZ" dirty="0" smtClean="0"/>
              <a:t>You need to take precautions to ensure Outlook connectivity will not be interrupted if the Oregon site goes down and the Client Access servers are inaccessible. What should your disaster recovery plan include? Choose all that apply.</a:t>
            </a:r>
          </a:p>
          <a:p>
            <a:pPr marL="742950" indent="-742950">
              <a:buAutoNum type="alphaUcPeriod"/>
            </a:pPr>
            <a:r>
              <a:rPr lang="en-NZ" dirty="0" smtClean="0"/>
              <a:t>Change the IP address of the (A) record of Mail.Finleytech.com to point to the IP address of the CAS02.FinleyTech.com on internal and external DNS servers</a:t>
            </a:r>
          </a:p>
          <a:p>
            <a:pPr marL="742950" indent="-742950">
              <a:buAutoNum type="alphaUcPeriod"/>
            </a:pPr>
            <a:r>
              <a:rPr lang="en-NZ" dirty="0" smtClean="0"/>
              <a:t>Change the IP address of the (MX) record of Mail.FinleyTech.com to point to the IP address of CAS02.FinleyTech.com on internal and external DNS servers</a:t>
            </a:r>
          </a:p>
          <a:p>
            <a:pPr marL="742950" indent="-742950">
              <a:buAutoNum type="alphaUcPeriod"/>
            </a:pPr>
            <a:r>
              <a:rPr lang="en-NZ" dirty="0" smtClean="0"/>
              <a:t>Use </a:t>
            </a:r>
            <a:r>
              <a:rPr lang="en-NZ" dirty="0" err="1" smtClean="0"/>
              <a:t>RepAdmin</a:t>
            </a:r>
            <a:r>
              <a:rPr lang="en-NZ" dirty="0" smtClean="0"/>
              <a:t> to force replication on internal DNS servers</a:t>
            </a:r>
          </a:p>
          <a:p>
            <a:pPr marL="742950" indent="-742950">
              <a:buAutoNum type="alphaUcPeriod"/>
            </a:pPr>
            <a:r>
              <a:rPr lang="en-NZ" dirty="0" smtClean="0"/>
              <a:t>Shorten the refresh time of the SOA record of FinleyTech.com on internal DNS servers</a:t>
            </a:r>
          </a:p>
          <a:p>
            <a:pPr marL="742950" indent="-742950">
              <a:buAutoNum type="alphaUcPeriod"/>
            </a:pPr>
            <a:r>
              <a:rPr lang="en-NZ" dirty="0" smtClean="0"/>
              <a:t>Shorten the minimum TTL of the SOA record of FinleyTech.com on internal DNS servers</a:t>
            </a:r>
            <a:endParaRPr lang="en-NZ" dirty="0"/>
          </a:p>
        </p:txBody>
      </p:sp>
    </p:spTree>
    <p:extLst>
      <p:ext uri="{BB962C8B-B14F-4D97-AF65-F5344CB8AC3E}">
        <p14:creationId xmlns:p14="http://schemas.microsoft.com/office/powerpoint/2010/main" val="305019720"/>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55000" lnSpcReduction="20000"/>
          </a:bodyPr>
          <a:lstStyle/>
          <a:p>
            <a:r>
              <a:rPr lang="en-NZ" dirty="0" smtClean="0"/>
              <a:t>You are the Exchange administrator for </a:t>
            </a:r>
            <a:r>
              <a:rPr lang="en-NZ" dirty="0" err="1" smtClean="0"/>
              <a:t>FinleyTech’s</a:t>
            </a:r>
            <a:r>
              <a:rPr lang="en-NZ" dirty="0" smtClean="0"/>
              <a:t> Exchange organization. You have two AD sites, one Omaha and one in Lincoln. You have multiple DNS servers that contain an AD-integrated zone of FinleyTech.com.</a:t>
            </a:r>
          </a:p>
          <a:p>
            <a:endParaRPr lang="en-NZ" dirty="0"/>
          </a:p>
          <a:p>
            <a:r>
              <a:rPr lang="en-NZ" dirty="0" smtClean="0"/>
              <a:t>You have multiple Client Access servers in each site. There is a Client Access server array in the Omaha site named CAS01.FinleyTech.com, and a Client Access server array in Lincoln named CAS01.FinleyTech.com. The Internet-facing site is Mail.Finleytech.com, which is located in Omaha.</a:t>
            </a:r>
          </a:p>
          <a:p>
            <a:endParaRPr lang="en-NZ" dirty="0"/>
          </a:p>
          <a:p>
            <a:r>
              <a:rPr lang="en-NZ" dirty="0" smtClean="0"/>
              <a:t>You need to take precautions to ensure Outlook connectivity will not be interrupted if the Omaha site goes down and the Client Access servers are inaccessible. What should your disaster recovery plan include? Choose all that apply.</a:t>
            </a:r>
          </a:p>
          <a:p>
            <a:pPr marL="742950" indent="-742950">
              <a:buAutoNum type="alphaUcPeriod"/>
            </a:pPr>
            <a:r>
              <a:rPr lang="en-NZ" b="1" dirty="0" smtClean="0">
                <a:solidFill>
                  <a:schemeClr val="accent3"/>
                </a:solidFill>
              </a:rPr>
              <a:t>Change the IP address of the (A) record of Mail.Finleytech.com to point to the IP address of the CAS02.FinleyTech.com on internal and external DNS servers</a:t>
            </a:r>
          </a:p>
          <a:p>
            <a:pPr marL="742950" indent="-742950">
              <a:buAutoNum type="alphaUcPeriod"/>
            </a:pPr>
            <a:r>
              <a:rPr lang="en-NZ" dirty="0" smtClean="0"/>
              <a:t>Change the IP address of the (MX) record of Mail.FinleyTech.com to point to the IP address of CAS02.FinleyTech.com on internal and external DNS servers</a:t>
            </a:r>
          </a:p>
          <a:p>
            <a:pPr marL="742950" indent="-742950">
              <a:buAutoNum type="alphaUcPeriod"/>
            </a:pPr>
            <a:r>
              <a:rPr lang="en-NZ" b="1" dirty="0" smtClean="0">
                <a:solidFill>
                  <a:schemeClr val="accent3"/>
                </a:solidFill>
              </a:rPr>
              <a:t>Use </a:t>
            </a:r>
            <a:r>
              <a:rPr lang="en-NZ" b="1" dirty="0" err="1" smtClean="0">
                <a:solidFill>
                  <a:schemeClr val="accent3"/>
                </a:solidFill>
              </a:rPr>
              <a:t>RepAdmin</a:t>
            </a:r>
            <a:r>
              <a:rPr lang="en-NZ" b="1" dirty="0" smtClean="0">
                <a:solidFill>
                  <a:schemeClr val="accent3"/>
                </a:solidFill>
              </a:rPr>
              <a:t> to force replication on internal DNS servers</a:t>
            </a:r>
          </a:p>
          <a:p>
            <a:pPr marL="742950" indent="-742950">
              <a:buAutoNum type="alphaUcPeriod"/>
            </a:pPr>
            <a:r>
              <a:rPr lang="en-NZ" dirty="0" smtClean="0"/>
              <a:t>Shorten the refresh time of the SOA record of FinleyTech.com on internal DNS servers</a:t>
            </a:r>
          </a:p>
          <a:p>
            <a:pPr marL="742950" indent="-742950">
              <a:buAutoNum type="alphaUcPeriod"/>
            </a:pPr>
            <a:r>
              <a:rPr lang="en-NZ" dirty="0" smtClean="0"/>
              <a:t>Shorten the minimum TTL of the SOA record of FinleyTech.com on internal DNS servers</a:t>
            </a:r>
            <a:endParaRPr lang="en-NZ" dirty="0"/>
          </a:p>
        </p:txBody>
      </p:sp>
    </p:spTree>
    <p:extLst>
      <p:ext uri="{BB962C8B-B14F-4D97-AF65-F5344CB8AC3E}">
        <p14:creationId xmlns:p14="http://schemas.microsoft.com/office/powerpoint/2010/main" val="3026474582"/>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a:bodyPr>
          <a:lstStyle/>
          <a:p>
            <a:r>
              <a:rPr lang="en-US" dirty="0"/>
              <a:t>Planning for High Availability and Site </a:t>
            </a:r>
            <a:r>
              <a:rPr lang="en-US" dirty="0" smtClean="0"/>
              <a:t>Resilience</a:t>
            </a:r>
          </a:p>
          <a:p>
            <a:pPr lvl="1"/>
            <a:r>
              <a:rPr lang="en-US" dirty="0">
                <a:hlinkClick r:id="rId3"/>
              </a:rPr>
              <a:t>http://</a:t>
            </a:r>
            <a:r>
              <a:rPr lang="en-US" dirty="0" smtClean="0">
                <a:hlinkClick r:id="rId3"/>
              </a:rPr>
              <a:t>technet.microsoft.com/en-us/library/dd638104%28v=exchg.150%29.aspx</a:t>
            </a:r>
            <a:endParaRPr lang="en-US" dirty="0" smtClean="0"/>
          </a:p>
          <a:p>
            <a:pPr marL="342900" lvl="1" indent="0">
              <a:buNone/>
            </a:pPr>
            <a:endParaRPr lang="en-US" dirty="0"/>
          </a:p>
          <a:p>
            <a:endParaRPr lang="en-NZ" dirty="0"/>
          </a:p>
        </p:txBody>
      </p:sp>
    </p:spTree>
    <p:extLst>
      <p:ext uri="{BB962C8B-B14F-4D97-AF65-F5344CB8AC3E}">
        <p14:creationId xmlns:p14="http://schemas.microsoft.com/office/powerpoint/2010/main" val="108101530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Your Career</a:t>
            </a:r>
            <a:endParaRPr lang="en-US" dirty="0"/>
          </a:p>
        </p:txBody>
      </p:sp>
      <p:sp>
        <p:nvSpPr>
          <p:cNvPr id="3" name="Text Placeholder 2"/>
          <p:cNvSpPr>
            <a:spLocks noGrp="1"/>
          </p:cNvSpPr>
          <p:nvPr>
            <p:ph type="body" sz="quarter" idx="11"/>
          </p:nvPr>
        </p:nvSpPr>
        <p:spPr>
          <a:xfrm>
            <a:off x="274639" y="1212849"/>
            <a:ext cx="11889564" cy="4124206"/>
          </a:xfrm>
          <a:prstGeom prst="rect">
            <a:avLst/>
          </a:prstGeom>
        </p:spPr>
        <p:txBody>
          <a:bodyPr/>
          <a:lstStyle/>
          <a:p>
            <a:r>
              <a:rPr lang="en-US" dirty="0" smtClean="0"/>
              <a:t>Makes a great commitment</a:t>
            </a:r>
          </a:p>
          <a:p>
            <a:r>
              <a:rPr lang="en-US" dirty="0" smtClean="0"/>
              <a:t>Shows drive and initiative</a:t>
            </a:r>
          </a:p>
          <a:p>
            <a:r>
              <a:rPr lang="en-US" dirty="0" smtClean="0"/>
              <a:t>Tangible way to demonstrate mastery of a product</a:t>
            </a:r>
          </a:p>
          <a:p>
            <a:r>
              <a:rPr lang="en-US" dirty="0" smtClean="0"/>
              <a:t>Sets you apart from your peers at review time</a:t>
            </a:r>
          </a:p>
          <a:p>
            <a:r>
              <a:rPr lang="en-US" dirty="0" smtClean="0"/>
              <a:t>Recognition inside and outside of Microsoft</a:t>
            </a:r>
          </a:p>
          <a:p>
            <a:r>
              <a:rPr lang="en-US" dirty="0" smtClean="0"/>
              <a:t>Completely achievable at TechEd</a:t>
            </a:r>
            <a:endParaRPr lang="en-US" dirty="0"/>
          </a:p>
        </p:txBody>
      </p:sp>
    </p:spTree>
    <p:extLst>
      <p:ext uri="{BB962C8B-B14F-4D97-AF65-F5344CB8AC3E}">
        <p14:creationId xmlns:p14="http://schemas.microsoft.com/office/powerpoint/2010/main" val="3686018638"/>
      </p:ext>
    </p:extLst>
  </p:cSld>
  <p:clrMapOvr>
    <a:masterClrMapping/>
  </p:clrMapOvr>
  <p:transition spd="slow">
    <p:pu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47500" lnSpcReduction="20000"/>
          </a:bodyPr>
          <a:lstStyle/>
          <a:p>
            <a:r>
              <a:rPr lang="en-NZ" sz="4400" dirty="0" smtClean="0"/>
              <a:t>You are the Exchange administrator at </a:t>
            </a:r>
            <a:r>
              <a:rPr lang="en-NZ" sz="4400" dirty="0" err="1" smtClean="0"/>
              <a:t>FinleyTech</a:t>
            </a:r>
            <a:r>
              <a:rPr lang="en-NZ" sz="4400" dirty="0" smtClean="0"/>
              <a:t>, in the home office in Auckland. </a:t>
            </a:r>
            <a:r>
              <a:rPr lang="en-NZ" sz="4400" dirty="0" err="1" smtClean="0"/>
              <a:t>FinleyTech</a:t>
            </a:r>
            <a:r>
              <a:rPr lang="en-NZ" sz="4400" dirty="0" smtClean="0"/>
              <a:t> has two AD sites in Auckland and Wellington. Your network consists of a single AD domain named Finleytech.co.nz. You have the following servers installed:</a:t>
            </a:r>
          </a:p>
          <a:p>
            <a:pPr marL="571500" indent="-571500">
              <a:buFont typeface="Arial" panose="020B0604020202020204" pitchFamily="34" charset="0"/>
              <a:buChar char="•"/>
            </a:pPr>
            <a:r>
              <a:rPr lang="en-NZ" sz="4400" dirty="0" smtClean="0"/>
              <a:t>CAS01.Finleytech.co.nz, Client Access, Auckland</a:t>
            </a:r>
          </a:p>
          <a:p>
            <a:pPr marL="571500" indent="-571500">
              <a:buFont typeface="Arial" panose="020B0604020202020204" pitchFamily="34" charset="0"/>
              <a:buChar char="•"/>
            </a:pPr>
            <a:r>
              <a:rPr lang="en-NZ" sz="4400" dirty="0" smtClean="0"/>
              <a:t>MB01.Finleytech.co.nz, Mailbox, Auckland</a:t>
            </a:r>
          </a:p>
          <a:p>
            <a:pPr marL="571500" indent="-571500">
              <a:buFont typeface="Arial" panose="020B0604020202020204" pitchFamily="34" charset="0"/>
              <a:buChar char="•"/>
            </a:pPr>
            <a:r>
              <a:rPr lang="en-NZ" sz="4400" dirty="0" smtClean="0"/>
              <a:t>CAS02.Finleytech.co.nz, Client Access, Wellington</a:t>
            </a:r>
          </a:p>
          <a:p>
            <a:pPr marL="571500" indent="-571500">
              <a:buFont typeface="Arial" panose="020B0604020202020204" pitchFamily="34" charset="0"/>
              <a:buChar char="•"/>
            </a:pPr>
            <a:r>
              <a:rPr lang="en-NZ" sz="4400" dirty="0" smtClean="0"/>
              <a:t>MB02.Finleytech.co.nz, Mailbox, Wellington</a:t>
            </a:r>
          </a:p>
          <a:p>
            <a:endParaRPr lang="en-NZ" sz="1700" dirty="0" smtClean="0"/>
          </a:p>
          <a:p>
            <a:r>
              <a:rPr lang="en-NZ" sz="4400" dirty="0" smtClean="0"/>
              <a:t>You have been asked to provide high availability for the mailbox databases and the sites by using Database Availability Groups. </a:t>
            </a:r>
            <a:endParaRPr lang="en-NZ" sz="4400" dirty="0"/>
          </a:p>
          <a:p>
            <a:r>
              <a:rPr lang="en-NZ" sz="4400" dirty="0" smtClean="0"/>
              <a:t>What should you do? Choose all that apply.</a:t>
            </a:r>
          </a:p>
          <a:p>
            <a:pPr marL="742950" indent="-742950">
              <a:buAutoNum type="alphaUcPeriod"/>
            </a:pPr>
            <a:r>
              <a:rPr lang="en-NZ" sz="4400" dirty="0" smtClean="0"/>
              <a:t>Add a Mailbox server to Auckland, and use it to create a DAG with MB01</a:t>
            </a:r>
          </a:p>
          <a:p>
            <a:pPr marL="742950" indent="-742950">
              <a:buAutoNum type="alphaUcPeriod"/>
            </a:pPr>
            <a:r>
              <a:rPr lang="en-NZ" sz="4400" dirty="0" smtClean="0"/>
              <a:t>Add a Mailbox server to Wellington, and use it to create a DAG with MB02</a:t>
            </a:r>
          </a:p>
          <a:p>
            <a:pPr marL="742950" indent="-742950">
              <a:buAutoNum type="alphaUcPeriod"/>
            </a:pPr>
            <a:r>
              <a:rPr lang="en-NZ" sz="4400" dirty="0" smtClean="0"/>
              <a:t>Add a Client Access Server to Auckland, use it as the witness server for the Auckland DAG</a:t>
            </a:r>
          </a:p>
          <a:p>
            <a:pPr marL="742950" indent="-742950">
              <a:buAutoNum type="alphaUcPeriod"/>
            </a:pPr>
            <a:r>
              <a:rPr lang="en-NZ" sz="4400" dirty="0" smtClean="0"/>
              <a:t>Add a Client Access server to Wellington, use it as the witness server for the Wellington DAG</a:t>
            </a:r>
          </a:p>
          <a:p>
            <a:pPr marL="742950" indent="-742950">
              <a:buAutoNum type="alphaUcPeriod"/>
            </a:pPr>
            <a:r>
              <a:rPr lang="en-NZ" sz="4400" dirty="0" smtClean="0"/>
              <a:t>Build a DAG that includes MB01 and MB02, use CAS01 as the witness server</a:t>
            </a:r>
          </a:p>
          <a:p>
            <a:pPr marL="742950" indent="-742950">
              <a:buAutoNum type="alphaUcPeriod"/>
            </a:pPr>
            <a:r>
              <a:rPr lang="en-NZ" sz="4400" dirty="0" smtClean="0"/>
              <a:t>Configure CAS02 as a backup witness server</a:t>
            </a:r>
          </a:p>
          <a:p>
            <a:pPr marL="742950" indent="-742950">
              <a:buAutoNum type="alphaUcPeriod"/>
            </a:pPr>
            <a:r>
              <a:rPr lang="en-NZ" sz="4400" dirty="0" smtClean="0"/>
              <a:t>Configure </a:t>
            </a:r>
            <a:r>
              <a:rPr lang="en-NZ" sz="4400" dirty="0" err="1" smtClean="0"/>
              <a:t>DataCenter</a:t>
            </a:r>
            <a:r>
              <a:rPr lang="en-NZ" sz="4400" dirty="0" smtClean="0"/>
              <a:t> Activation Coordination Mode for the DAG</a:t>
            </a:r>
          </a:p>
        </p:txBody>
      </p:sp>
    </p:spTree>
    <p:extLst>
      <p:ext uri="{BB962C8B-B14F-4D97-AF65-F5344CB8AC3E}">
        <p14:creationId xmlns:p14="http://schemas.microsoft.com/office/powerpoint/2010/main" val="1544768447"/>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47500" lnSpcReduction="20000"/>
          </a:bodyPr>
          <a:lstStyle/>
          <a:p>
            <a:r>
              <a:rPr lang="en-NZ" sz="4400" dirty="0" smtClean="0"/>
              <a:t>You are the Exchange administrator at </a:t>
            </a:r>
            <a:r>
              <a:rPr lang="en-NZ" sz="4400" dirty="0" err="1" smtClean="0"/>
              <a:t>FinleyTech</a:t>
            </a:r>
            <a:r>
              <a:rPr lang="en-NZ" sz="4400" dirty="0" smtClean="0"/>
              <a:t>, in the home office in Auckland. </a:t>
            </a:r>
            <a:r>
              <a:rPr lang="en-NZ" sz="4400" dirty="0" err="1" smtClean="0"/>
              <a:t>FinleyTech</a:t>
            </a:r>
            <a:r>
              <a:rPr lang="en-NZ" sz="4400" dirty="0" smtClean="0"/>
              <a:t> has two AD sites in Auckland and Wellington. Your network consists of a single AD domain named Finleytech.co.nz. You have the following servers installed:</a:t>
            </a:r>
          </a:p>
          <a:p>
            <a:pPr marL="571500" indent="-571500">
              <a:buFont typeface="Arial" panose="020B0604020202020204" pitchFamily="34" charset="0"/>
              <a:buChar char="•"/>
            </a:pPr>
            <a:r>
              <a:rPr lang="en-NZ" sz="4400" dirty="0" smtClean="0"/>
              <a:t>CAS01.Finleytech.co.nz, Client Access, Auckland</a:t>
            </a:r>
          </a:p>
          <a:p>
            <a:pPr marL="571500" indent="-571500">
              <a:buFont typeface="Arial" panose="020B0604020202020204" pitchFamily="34" charset="0"/>
              <a:buChar char="•"/>
            </a:pPr>
            <a:r>
              <a:rPr lang="en-NZ" sz="4400" dirty="0" smtClean="0"/>
              <a:t>MB01.Finleytech.co.nz, Mailbox, Auckland</a:t>
            </a:r>
          </a:p>
          <a:p>
            <a:pPr marL="571500" indent="-571500">
              <a:buFont typeface="Arial" panose="020B0604020202020204" pitchFamily="34" charset="0"/>
              <a:buChar char="•"/>
            </a:pPr>
            <a:r>
              <a:rPr lang="en-NZ" sz="4400" dirty="0" smtClean="0"/>
              <a:t>CAS02.Finleytech.co.nz, Client Access, Wellington</a:t>
            </a:r>
          </a:p>
          <a:p>
            <a:pPr marL="571500" indent="-571500">
              <a:buFont typeface="Arial" panose="020B0604020202020204" pitchFamily="34" charset="0"/>
              <a:buChar char="•"/>
            </a:pPr>
            <a:r>
              <a:rPr lang="en-NZ" sz="4400" dirty="0" smtClean="0"/>
              <a:t>MB02.Finleytech.co.nz, Mailbox, Wellington</a:t>
            </a:r>
          </a:p>
          <a:p>
            <a:endParaRPr lang="en-NZ" sz="1700" dirty="0" smtClean="0"/>
          </a:p>
          <a:p>
            <a:r>
              <a:rPr lang="en-NZ" sz="4400" dirty="0" smtClean="0"/>
              <a:t>You have been asked to provide high availability for the mailbox databases and the sites by using Database Availability Groups. </a:t>
            </a:r>
            <a:endParaRPr lang="en-NZ" sz="4400" dirty="0"/>
          </a:p>
          <a:p>
            <a:r>
              <a:rPr lang="en-NZ" sz="4400" dirty="0" smtClean="0"/>
              <a:t>What should you do? Choose all that apply.</a:t>
            </a:r>
          </a:p>
          <a:p>
            <a:pPr marL="742950" indent="-742950">
              <a:buAutoNum type="alphaUcPeriod"/>
            </a:pPr>
            <a:r>
              <a:rPr lang="en-NZ" sz="4400" dirty="0" smtClean="0"/>
              <a:t>Add a Mailbox server to Auckland, and use it to create a DAG with MB01</a:t>
            </a:r>
          </a:p>
          <a:p>
            <a:pPr marL="742950" indent="-742950">
              <a:buAutoNum type="alphaUcPeriod"/>
            </a:pPr>
            <a:r>
              <a:rPr lang="en-NZ" sz="4400" dirty="0" smtClean="0"/>
              <a:t>Add a Mailbox server to Wellington, and use it to create a DAG with MB02</a:t>
            </a:r>
          </a:p>
          <a:p>
            <a:pPr marL="742950" indent="-742950">
              <a:buAutoNum type="alphaUcPeriod"/>
            </a:pPr>
            <a:r>
              <a:rPr lang="en-NZ" sz="4400" dirty="0" smtClean="0"/>
              <a:t>Add a Client Access Server to Auckland, use it as the witness server for the Auckland DAG</a:t>
            </a:r>
          </a:p>
          <a:p>
            <a:pPr marL="742950" indent="-742950">
              <a:buAutoNum type="alphaUcPeriod"/>
            </a:pPr>
            <a:r>
              <a:rPr lang="en-NZ" sz="4400" dirty="0" smtClean="0"/>
              <a:t>Add a Client Access server to Wellington, use it as the witness server for the Wellington DAG</a:t>
            </a:r>
          </a:p>
          <a:p>
            <a:pPr marL="742950" indent="-742950">
              <a:buAutoNum type="alphaUcPeriod"/>
            </a:pPr>
            <a:r>
              <a:rPr lang="en-NZ" sz="4400" b="1" dirty="0" smtClean="0">
                <a:solidFill>
                  <a:schemeClr val="accent3"/>
                </a:solidFill>
              </a:rPr>
              <a:t>Build a DAG that includes MB01 and MB02, use CAS01 as the witness server</a:t>
            </a:r>
          </a:p>
          <a:p>
            <a:pPr marL="742950" indent="-742950">
              <a:buAutoNum type="alphaUcPeriod"/>
            </a:pPr>
            <a:r>
              <a:rPr lang="en-NZ" sz="4400" b="1" dirty="0" smtClean="0">
                <a:solidFill>
                  <a:schemeClr val="accent3"/>
                </a:solidFill>
              </a:rPr>
              <a:t>Configure CAS02 as an alternate witness server</a:t>
            </a:r>
          </a:p>
          <a:p>
            <a:pPr marL="742950" indent="-742950">
              <a:buAutoNum type="alphaUcPeriod"/>
            </a:pPr>
            <a:r>
              <a:rPr lang="en-NZ" sz="4400" b="1" dirty="0" smtClean="0">
                <a:solidFill>
                  <a:schemeClr val="accent3"/>
                </a:solidFill>
              </a:rPr>
              <a:t>Configure </a:t>
            </a:r>
            <a:r>
              <a:rPr lang="en-NZ" sz="4400" b="1" dirty="0" err="1" smtClean="0">
                <a:solidFill>
                  <a:schemeClr val="accent3"/>
                </a:solidFill>
              </a:rPr>
              <a:t>DataCenter</a:t>
            </a:r>
            <a:r>
              <a:rPr lang="en-NZ" sz="4400" b="1" dirty="0" smtClean="0">
                <a:solidFill>
                  <a:schemeClr val="accent3"/>
                </a:solidFill>
              </a:rPr>
              <a:t> Activation Coordination Mode for the DAG</a:t>
            </a:r>
          </a:p>
        </p:txBody>
      </p:sp>
    </p:spTree>
    <p:extLst>
      <p:ext uri="{BB962C8B-B14F-4D97-AF65-F5344CB8AC3E}">
        <p14:creationId xmlns:p14="http://schemas.microsoft.com/office/powerpoint/2010/main" val="2022969285"/>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a:bodyPr>
          <a:lstStyle/>
          <a:p>
            <a:r>
              <a:rPr lang="en-NZ" sz="4400" b="1" dirty="0" smtClean="0">
                <a:solidFill>
                  <a:schemeClr val="tx1"/>
                </a:solidFill>
              </a:rPr>
              <a:t> </a:t>
            </a:r>
            <a:r>
              <a:rPr lang="en-NZ" sz="4400" dirty="0" smtClean="0">
                <a:solidFill>
                  <a:schemeClr val="tx1"/>
                </a:solidFill>
              </a:rPr>
              <a:t>Database Availability Groups</a:t>
            </a:r>
          </a:p>
          <a:p>
            <a:pPr lvl="1"/>
            <a:r>
              <a:rPr lang="en-NZ" sz="2800" dirty="0">
                <a:solidFill>
                  <a:schemeClr val="tx1"/>
                </a:solidFill>
                <a:hlinkClick r:id="rId3"/>
              </a:rPr>
              <a:t>http://</a:t>
            </a:r>
            <a:r>
              <a:rPr lang="en-NZ" sz="2800" dirty="0" smtClean="0">
                <a:solidFill>
                  <a:schemeClr val="tx1"/>
                </a:solidFill>
                <a:hlinkClick r:id="rId3"/>
              </a:rPr>
              <a:t>technet.microsoft.com/en-us/library/dd979799%28v=exchg.150%29.aspx</a:t>
            </a:r>
            <a:endParaRPr lang="en-NZ" sz="2800" dirty="0" smtClean="0">
              <a:solidFill>
                <a:schemeClr val="tx1"/>
              </a:solidFill>
            </a:endParaRPr>
          </a:p>
          <a:p>
            <a:r>
              <a:rPr lang="en-NZ" sz="4400" dirty="0" smtClean="0">
                <a:solidFill>
                  <a:schemeClr val="tx1"/>
                </a:solidFill>
              </a:rPr>
              <a:t> Alternate File Share Witness</a:t>
            </a:r>
          </a:p>
          <a:p>
            <a:pPr lvl="1"/>
            <a:r>
              <a:rPr lang="en-NZ" sz="2800" dirty="0">
                <a:solidFill>
                  <a:schemeClr val="tx1"/>
                </a:solidFill>
                <a:hlinkClick r:id="rId4"/>
              </a:rPr>
              <a:t>http://</a:t>
            </a:r>
            <a:r>
              <a:rPr lang="en-NZ" sz="2800" dirty="0" smtClean="0">
                <a:solidFill>
                  <a:schemeClr val="tx1"/>
                </a:solidFill>
                <a:hlinkClick r:id="rId4"/>
              </a:rPr>
              <a:t>technet.microsoft.com/en-us/library/dd298065%28v=exchg.150%29.aspx</a:t>
            </a:r>
            <a:endParaRPr lang="en-NZ" sz="2800" dirty="0" smtClean="0">
              <a:solidFill>
                <a:schemeClr val="tx1"/>
              </a:solidFill>
            </a:endParaRPr>
          </a:p>
          <a:p>
            <a:r>
              <a:rPr lang="en-NZ" sz="4400" dirty="0">
                <a:solidFill>
                  <a:schemeClr val="tx1"/>
                </a:solidFill>
              </a:rPr>
              <a:t> </a:t>
            </a:r>
            <a:r>
              <a:rPr lang="en-NZ" sz="4400" dirty="0" smtClean="0">
                <a:solidFill>
                  <a:schemeClr val="tx1"/>
                </a:solidFill>
              </a:rPr>
              <a:t>DAC Mode</a:t>
            </a:r>
          </a:p>
          <a:p>
            <a:pPr lvl="1"/>
            <a:r>
              <a:rPr lang="en-NZ" sz="2800" dirty="0">
                <a:solidFill>
                  <a:schemeClr val="tx1"/>
                </a:solidFill>
                <a:hlinkClick r:id="rId5"/>
              </a:rPr>
              <a:t>http://</a:t>
            </a:r>
            <a:r>
              <a:rPr lang="en-NZ" sz="2800" dirty="0" smtClean="0">
                <a:solidFill>
                  <a:schemeClr val="tx1"/>
                </a:solidFill>
                <a:hlinkClick r:id="rId5"/>
              </a:rPr>
              <a:t>technet.microsoft.com/en-us/library/dd979790%28v=exchg.150%29.aspx</a:t>
            </a:r>
            <a:endParaRPr lang="en-NZ" sz="2800" dirty="0" smtClean="0">
              <a:solidFill>
                <a:schemeClr val="tx1"/>
              </a:solidFill>
            </a:endParaRPr>
          </a:p>
        </p:txBody>
      </p:sp>
    </p:spTree>
    <p:extLst>
      <p:ext uri="{BB962C8B-B14F-4D97-AF65-F5344CB8AC3E}">
        <p14:creationId xmlns:p14="http://schemas.microsoft.com/office/powerpoint/2010/main" val="261500536"/>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164732"/>
          </a:xfrm>
        </p:spPr>
        <p:txBody>
          <a:bodyPr>
            <a:normAutofit fontScale="92500" lnSpcReduction="20000"/>
          </a:bodyPr>
          <a:lstStyle/>
          <a:p>
            <a:r>
              <a:rPr lang="en-NZ" dirty="0" smtClean="0"/>
              <a:t>Select an Appropriate Security Strategy</a:t>
            </a:r>
          </a:p>
          <a:p>
            <a:pPr lvl="1"/>
            <a:r>
              <a:rPr lang="en-NZ" dirty="0" smtClean="0"/>
              <a:t>Evaluate RBAC</a:t>
            </a:r>
          </a:p>
          <a:p>
            <a:pPr lvl="1"/>
            <a:r>
              <a:rPr lang="en-NZ" dirty="0" smtClean="0"/>
              <a:t>Evaluate </a:t>
            </a:r>
            <a:r>
              <a:rPr lang="en-NZ" dirty="0" err="1" smtClean="0"/>
              <a:t>Bitlocker</a:t>
            </a:r>
            <a:endParaRPr lang="en-NZ" dirty="0" smtClean="0"/>
          </a:p>
          <a:p>
            <a:pPr lvl="1"/>
            <a:r>
              <a:rPr lang="en-NZ" dirty="0" smtClean="0"/>
              <a:t>Evaluate Smart Cards</a:t>
            </a:r>
          </a:p>
          <a:p>
            <a:pPr lvl="1"/>
            <a:r>
              <a:rPr lang="en-NZ" dirty="0" smtClean="0"/>
              <a:t>Evaluate IRM</a:t>
            </a:r>
          </a:p>
          <a:p>
            <a:pPr lvl="1"/>
            <a:r>
              <a:rPr lang="en-NZ" dirty="0" smtClean="0"/>
              <a:t>Evaluate S/MIME</a:t>
            </a:r>
          </a:p>
          <a:p>
            <a:pPr lvl="1"/>
            <a:r>
              <a:rPr lang="en-NZ" dirty="0" smtClean="0"/>
              <a:t>Evaluate Domain/Secure TLS</a:t>
            </a:r>
          </a:p>
          <a:p>
            <a:r>
              <a:rPr lang="en-NZ" dirty="0" smtClean="0"/>
              <a:t>Deploy and Manage IRM/AD RMS</a:t>
            </a:r>
          </a:p>
          <a:p>
            <a:pPr lvl="1"/>
            <a:r>
              <a:rPr lang="en-NZ" dirty="0" smtClean="0"/>
              <a:t>Create an AD RMS template</a:t>
            </a:r>
          </a:p>
          <a:p>
            <a:pPr lvl="1"/>
            <a:r>
              <a:rPr lang="en-NZ" dirty="0" smtClean="0"/>
              <a:t>Create transport protection rules</a:t>
            </a:r>
          </a:p>
          <a:p>
            <a:pPr lvl="1"/>
            <a:r>
              <a:rPr lang="en-NZ" dirty="0" smtClean="0"/>
              <a:t>Create Outlook protection rules</a:t>
            </a:r>
          </a:p>
          <a:p>
            <a:pPr lvl="1"/>
            <a:r>
              <a:rPr lang="en-NZ" dirty="0" smtClean="0"/>
              <a:t>Configure transport decryption</a:t>
            </a:r>
          </a:p>
          <a:p>
            <a:pPr lvl="1"/>
            <a:r>
              <a:rPr lang="en-NZ" dirty="0" smtClean="0"/>
              <a:t>Configure IRM for discovery</a:t>
            </a:r>
          </a:p>
          <a:p>
            <a:pPr lvl="1"/>
            <a:r>
              <a:rPr lang="en-NZ" dirty="0" smtClean="0"/>
              <a:t>Configure pre-licensing for client access</a:t>
            </a:r>
          </a:p>
        </p:txBody>
      </p:sp>
      <p:sp>
        <p:nvSpPr>
          <p:cNvPr id="3" name="Title 2"/>
          <p:cNvSpPr>
            <a:spLocks noGrp="1"/>
          </p:cNvSpPr>
          <p:nvPr>
            <p:ph type="title"/>
          </p:nvPr>
        </p:nvSpPr>
        <p:spPr/>
        <p:txBody>
          <a:bodyPr/>
          <a:lstStyle/>
          <a:p>
            <a:r>
              <a:rPr lang="en-NZ" dirty="0" smtClean="0"/>
              <a:t>Security</a:t>
            </a:r>
            <a:endParaRPr lang="en-NZ" dirty="0"/>
          </a:p>
        </p:txBody>
      </p:sp>
    </p:spTree>
    <p:extLst>
      <p:ext uri="{BB962C8B-B14F-4D97-AF65-F5344CB8AC3E}">
        <p14:creationId xmlns:p14="http://schemas.microsoft.com/office/powerpoint/2010/main" val="3102536530"/>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164732"/>
          </a:xfrm>
        </p:spPr>
        <p:txBody>
          <a:bodyPr>
            <a:normAutofit lnSpcReduction="10000"/>
          </a:bodyPr>
          <a:lstStyle/>
          <a:p>
            <a:r>
              <a:rPr lang="en-NZ" dirty="0" smtClean="0"/>
              <a:t>Configure and Interpret Mailbox and Administrative Auditing</a:t>
            </a:r>
          </a:p>
          <a:p>
            <a:pPr lvl="1"/>
            <a:r>
              <a:rPr lang="en-NZ" dirty="0" smtClean="0"/>
              <a:t>Configure mailbox audit logging</a:t>
            </a:r>
          </a:p>
          <a:p>
            <a:pPr lvl="1"/>
            <a:r>
              <a:rPr lang="en-NZ" dirty="0" smtClean="0"/>
              <a:t>Configure administrative audit logging</a:t>
            </a:r>
          </a:p>
          <a:p>
            <a:pPr lvl="1"/>
            <a:r>
              <a:rPr lang="en-NZ" dirty="0" smtClean="0"/>
              <a:t>Configure mailbox access logging</a:t>
            </a:r>
          </a:p>
          <a:p>
            <a:pPr lvl="1"/>
            <a:r>
              <a:rPr lang="en-NZ" dirty="0" smtClean="0"/>
              <a:t>Interpret all audit logs</a:t>
            </a:r>
          </a:p>
          <a:p>
            <a:r>
              <a:rPr lang="en-NZ" dirty="0" smtClean="0"/>
              <a:t>Troubleshoot Security-Related Issues</a:t>
            </a:r>
          </a:p>
          <a:p>
            <a:pPr lvl="1"/>
            <a:r>
              <a:rPr lang="en-NZ" dirty="0" smtClean="0"/>
              <a:t>Determine certificate validity</a:t>
            </a:r>
          </a:p>
          <a:p>
            <a:pPr lvl="1"/>
            <a:r>
              <a:rPr lang="en-NZ" dirty="0" smtClean="0"/>
              <a:t>Ensure proper CRL access and placement</a:t>
            </a:r>
          </a:p>
          <a:p>
            <a:pPr lvl="1"/>
            <a:r>
              <a:rPr lang="en-NZ" dirty="0" smtClean="0"/>
              <a:t>Ensure private key availability</a:t>
            </a:r>
          </a:p>
          <a:p>
            <a:pPr lvl="1"/>
            <a:r>
              <a:rPr lang="en-NZ" dirty="0" smtClean="0"/>
              <a:t>Troubleshoot failed IRM protection</a:t>
            </a:r>
          </a:p>
          <a:p>
            <a:pPr lvl="1"/>
            <a:r>
              <a:rPr lang="en-NZ" dirty="0" smtClean="0"/>
              <a:t>Troubleshoot RBAC</a:t>
            </a:r>
            <a:endParaRPr lang="en-NZ" dirty="0"/>
          </a:p>
        </p:txBody>
      </p:sp>
      <p:sp>
        <p:nvSpPr>
          <p:cNvPr id="3" name="Title 2"/>
          <p:cNvSpPr>
            <a:spLocks noGrp="1"/>
          </p:cNvSpPr>
          <p:nvPr>
            <p:ph type="title"/>
          </p:nvPr>
        </p:nvSpPr>
        <p:spPr/>
        <p:txBody>
          <a:bodyPr/>
          <a:lstStyle/>
          <a:p>
            <a:r>
              <a:rPr lang="en-NZ" dirty="0" smtClean="0"/>
              <a:t>Security (cont.)</a:t>
            </a:r>
            <a:endParaRPr lang="en-NZ" dirty="0"/>
          </a:p>
        </p:txBody>
      </p:sp>
    </p:spTree>
    <p:extLst>
      <p:ext uri="{BB962C8B-B14F-4D97-AF65-F5344CB8AC3E}">
        <p14:creationId xmlns:p14="http://schemas.microsoft.com/office/powerpoint/2010/main" val="2851060129"/>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62500" lnSpcReduction="20000"/>
          </a:bodyPr>
          <a:lstStyle/>
          <a:p>
            <a:r>
              <a:rPr lang="en-NZ" dirty="0" smtClean="0"/>
              <a:t>You are the Exchange administrator for your organization. You need to specify separation of work policies in order to maintain standards and workflows, and help to control change in your company. You have the following requirements:</a:t>
            </a:r>
          </a:p>
          <a:p>
            <a:pPr marL="571500" indent="-571500">
              <a:buFont typeface="Arial" panose="020B0604020202020204" pitchFamily="34" charset="0"/>
              <a:buChar char="•"/>
            </a:pPr>
            <a:r>
              <a:rPr lang="en-NZ" dirty="0" smtClean="0"/>
              <a:t>Users who are assigned specific permissions in AD will create security principals</a:t>
            </a:r>
          </a:p>
          <a:p>
            <a:pPr marL="571500" indent="-571500">
              <a:buFont typeface="Arial" panose="020B0604020202020204" pitchFamily="34" charset="0"/>
              <a:buChar char="•"/>
            </a:pPr>
            <a:r>
              <a:rPr lang="en-NZ" dirty="0" smtClean="0"/>
              <a:t>Exchange server services will create security principals</a:t>
            </a:r>
          </a:p>
          <a:p>
            <a:pPr marL="571500" indent="-571500">
              <a:buFont typeface="Arial" panose="020B0604020202020204" pitchFamily="34" charset="0"/>
              <a:buChar char="•"/>
            </a:pPr>
            <a:r>
              <a:rPr lang="en-NZ" dirty="0" smtClean="0"/>
              <a:t>Mailboxes, mail-enabled users, distribution groups and role groups will be created using Exchange tools.</a:t>
            </a:r>
          </a:p>
          <a:p>
            <a:pPr marL="571500" indent="-571500">
              <a:buFont typeface="Arial" panose="020B0604020202020204" pitchFamily="34" charset="0"/>
              <a:buChar char="•"/>
            </a:pPr>
            <a:r>
              <a:rPr lang="en-NZ" dirty="0" smtClean="0"/>
              <a:t>Some third-party programs will require that Exchange servers be able to create security principals on their behalf.</a:t>
            </a:r>
          </a:p>
          <a:p>
            <a:endParaRPr lang="en-NZ" dirty="0"/>
          </a:p>
          <a:p>
            <a:r>
              <a:rPr lang="en-NZ" dirty="0" smtClean="0"/>
              <a:t>What type of model should you use?</a:t>
            </a:r>
          </a:p>
          <a:p>
            <a:pPr marL="742950" indent="-742950">
              <a:buAutoNum type="alphaUcPeriod"/>
            </a:pPr>
            <a:r>
              <a:rPr lang="en-NZ" dirty="0" smtClean="0"/>
              <a:t>RBAC split permissions</a:t>
            </a:r>
          </a:p>
          <a:p>
            <a:pPr marL="742950" indent="-742950">
              <a:buAutoNum type="alphaUcPeriod"/>
            </a:pPr>
            <a:r>
              <a:rPr lang="en-NZ" dirty="0" smtClean="0"/>
              <a:t>Active Directory split permissions</a:t>
            </a:r>
          </a:p>
          <a:p>
            <a:pPr marL="742950" indent="-742950">
              <a:buAutoNum type="alphaUcPeriod"/>
            </a:pPr>
            <a:r>
              <a:rPr lang="en-NZ" dirty="0" smtClean="0"/>
              <a:t>Shared Permissions</a:t>
            </a:r>
          </a:p>
          <a:p>
            <a:pPr marL="742950" indent="-742950">
              <a:buAutoNum type="alphaUcPeriod"/>
            </a:pPr>
            <a:r>
              <a:rPr lang="en-NZ" dirty="0" smtClean="0"/>
              <a:t>RBAC shared permissions</a:t>
            </a:r>
          </a:p>
          <a:p>
            <a:pPr marL="571500" indent="-571500">
              <a:buFont typeface="Arial" panose="020B0604020202020204" pitchFamily="34" charset="0"/>
              <a:buChar char="•"/>
            </a:pPr>
            <a:endParaRPr lang="en-NZ" dirty="0"/>
          </a:p>
        </p:txBody>
      </p:sp>
    </p:spTree>
    <p:extLst>
      <p:ext uri="{BB962C8B-B14F-4D97-AF65-F5344CB8AC3E}">
        <p14:creationId xmlns:p14="http://schemas.microsoft.com/office/powerpoint/2010/main" val="560163730"/>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62500" lnSpcReduction="20000"/>
          </a:bodyPr>
          <a:lstStyle/>
          <a:p>
            <a:r>
              <a:rPr lang="en-NZ" dirty="0" smtClean="0"/>
              <a:t>You are the Exchange administrator for your organization. You need to specify separation of work policies in order to maintain standards and workflows, and help to control change in your company. You have the following requirements:</a:t>
            </a:r>
          </a:p>
          <a:p>
            <a:pPr marL="571500" indent="-571500">
              <a:buFont typeface="Arial" panose="020B0604020202020204" pitchFamily="34" charset="0"/>
              <a:buChar char="•"/>
            </a:pPr>
            <a:r>
              <a:rPr lang="en-NZ" dirty="0" smtClean="0"/>
              <a:t>Users who are assigned specific permissions in AD will create security principals</a:t>
            </a:r>
          </a:p>
          <a:p>
            <a:pPr marL="571500" indent="-571500">
              <a:buFont typeface="Arial" panose="020B0604020202020204" pitchFamily="34" charset="0"/>
              <a:buChar char="•"/>
            </a:pPr>
            <a:r>
              <a:rPr lang="en-NZ" dirty="0" smtClean="0"/>
              <a:t>Exchange server services will create security principals</a:t>
            </a:r>
          </a:p>
          <a:p>
            <a:pPr marL="571500" indent="-571500">
              <a:buFont typeface="Arial" panose="020B0604020202020204" pitchFamily="34" charset="0"/>
              <a:buChar char="•"/>
            </a:pPr>
            <a:r>
              <a:rPr lang="en-NZ" dirty="0" smtClean="0"/>
              <a:t>Mailboxes, mail-enabled users, distribution groups and role groups will be created using Exchange tools.</a:t>
            </a:r>
          </a:p>
          <a:p>
            <a:pPr marL="571500" indent="-571500">
              <a:buFont typeface="Arial" panose="020B0604020202020204" pitchFamily="34" charset="0"/>
              <a:buChar char="•"/>
            </a:pPr>
            <a:r>
              <a:rPr lang="en-NZ" dirty="0" smtClean="0"/>
              <a:t>Some third-party programs will require that Exchange servers be able to create security principals on their behalf.</a:t>
            </a:r>
          </a:p>
          <a:p>
            <a:endParaRPr lang="en-NZ" dirty="0"/>
          </a:p>
          <a:p>
            <a:r>
              <a:rPr lang="en-NZ" dirty="0" smtClean="0"/>
              <a:t>What type of model should you use?</a:t>
            </a:r>
          </a:p>
          <a:p>
            <a:pPr marL="742950" indent="-742950">
              <a:buAutoNum type="alphaUcPeriod"/>
            </a:pPr>
            <a:r>
              <a:rPr lang="en-NZ" b="1" dirty="0" smtClean="0">
                <a:solidFill>
                  <a:schemeClr val="accent3"/>
                </a:solidFill>
              </a:rPr>
              <a:t>RBAC split permissions</a:t>
            </a:r>
          </a:p>
          <a:p>
            <a:pPr marL="742950" indent="-742950">
              <a:buAutoNum type="alphaUcPeriod"/>
            </a:pPr>
            <a:r>
              <a:rPr lang="en-NZ" dirty="0" smtClean="0"/>
              <a:t>Active Directory split permissions</a:t>
            </a:r>
          </a:p>
          <a:p>
            <a:pPr marL="742950" indent="-742950">
              <a:buAutoNum type="alphaUcPeriod"/>
            </a:pPr>
            <a:r>
              <a:rPr lang="en-NZ" dirty="0" smtClean="0"/>
              <a:t>Shared Permissions</a:t>
            </a:r>
          </a:p>
          <a:p>
            <a:pPr marL="742950" indent="-742950">
              <a:buAutoNum type="alphaUcPeriod"/>
            </a:pPr>
            <a:r>
              <a:rPr lang="en-NZ" dirty="0" smtClean="0"/>
              <a:t>RBAC shared permissions</a:t>
            </a:r>
          </a:p>
          <a:p>
            <a:pPr marL="571500" indent="-571500">
              <a:buFont typeface="Arial" panose="020B0604020202020204" pitchFamily="34" charset="0"/>
              <a:buChar char="•"/>
            </a:pPr>
            <a:endParaRPr lang="en-NZ" dirty="0"/>
          </a:p>
        </p:txBody>
      </p:sp>
    </p:spTree>
    <p:extLst>
      <p:ext uri="{BB962C8B-B14F-4D97-AF65-F5344CB8AC3E}">
        <p14:creationId xmlns:p14="http://schemas.microsoft.com/office/powerpoint/2010/main" val="1962562465"/>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a:bodyPr>
          <a:lstStyle/>
          <a:p>
            <a:r>
              <a:rPr lang="en-NZ" dirty="0" smtClean="0"/>
              <a:t>RBAC Split Permissions</a:t>
            </a:r>
          </a:p>
          <a:p>
            <a:pPr lvl="1"/>
            <a:r>
              <a:rPr lang="en-NZ" dirty="0">
                <a:hlinkClick r:id="rId3"/>
              </a:rPr>
              <a:t>http://</a:t>
            </a:r>
            <a:r>
              <a:rPr lang="en-NZ" dirty="0" smtClean="0">
                <a:hlinkClick r:id="rId3"/>
              </a:rPr>
              <a:t>technet.microsoft.com/en-us/library/dd638106%28v=exchg.150%29.aspx#RBACSplit</a:t>
            </a:r>
            <a:endParaRPr lang="en-NZ" dirty="0" smtClean="0"/>
          </a:p>
          <a:p>
            <a:r>
              <a:rPr lang="en-NZ" dirty="0" smtClean="0"/>
              <a:t>Active Directory Split Permissions</a:t>
            </a:r>
          </a:p>
          <a:p>
            <a:pPr lvl="1"/>
            <a:r>
              <a:rPr lang="en-NZ" dirty="0">
                <a:hlinkClick r:id="rId4"/>
              </a:rPr>
              <a:t>http://</a:t>
            </a:r>
            <a:r>
              <a:rPr lang="en-NZ" dirty="0" smtClean="0">
                <a:hlinkClick r:id="rId4"/>
              </a:rPr>
              <a:t>technet.microsoft.com/en-us/library/dd638106%28v=exchg.150%29.aspx#ADSplit</a:t>
            </a:r>
            <a:endParaRPr lang="en-NZ" dirty="0" smtClean="0"/>
          </a:p>
        </p:txBody>
      </p:sp>
    </p:spTree>
    <p:extLst>
      <p:ext uri="{BB962C8B-B14F-4D97-AF65-F5344CB8AC3E}">
        <p14:creationId xmlns:p14="http://schemas.microsoft.com/office/powerpoint/2010/main" val="4196898453"/>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77500" lnSpcReduction="20000"/>
          </a:bodyPr>
          <a:lstStyle/>
          <a:p>
            <a:r>
              <a:rPr lang="en-NZ" dirty="0" smtClean="0"/>
              <a:t>You are the Exchange 2013 administrator for your organization. All servers run Exchange 2013. You want to reduce the risk of server impersonation. Which of the following would you use the Set-</a:t>
            </a:r>
            <a:r>
              <a:rPr lang="en-NZ" dirty="0" err="1" smtClean="0"/>
              <a:t>SendConnector</a:t>
            </a:r>
            <a:r>
              <a:rPr lang="en-NZ" dirty="0" smtClean="0"/>
              <a:t> </a:t>
            </a:r>
            <a:r>
              <a:rPr lang="en-NZ" dirty="0" err="1" smtClean="0"/>
              <a:t>cmdlet</a:t>
            </a:r>
            <a:r>
              <a:rPr lang="en-NZ" dirty="0" smtClean="0"/>
              <a:t> to modify your Send Connector accordingly.</a:t>
            </a:r>
          </a:p>
          <a:p>
            <a:pPr marL="742950" indent="-742950">
              <a:buAutoNum type="alphaUcPeriod"/>
            </a:pPr>
            <a:r>
              <a:rPr lang="en-NZ" dirty="0" smtClean="0"/>
              <a:t>Set-</a:t>
            </a:r>
            <a:r>
              <a:rPr lang="en-NZ" dirty="0" err="1" smtClean="0"/>
              <a:t>SendConnector</a:t>
            </a:r>
            <a:r>
              <a:rPr lang="en-NZ" dirty="0" smtClean="0"/>
              <a:t> &lt;</a:t>
            </a:r>
            <a:r>
              <a:rPr lang="en-NZ" dirty="0" err="1" smtClean="0"/>
              <a:t>connectorName</a:t>
            </a:r>
            <a:r>
              <a:rPr lang="en-NZ" dirty="0" smtClean="0"/>
              <a:t>&gt; -</a:t>
            </a:r>
            <a:r>
              <a:rPr lang="en-NZ" dirty="0" err="1" smtClean="0"/>
              <a:t>TlsAuthLevel</a:t>
            </a:r>
            <a:r>
              <a:rPr lang="en-NZ" dirty="0" smtClean="0"/>
              <a:t> </a:t>
            </a:r>
            <a:r>
              <a:rPr lang="en-NZ" dirty="0" err="1" smtClean="0"/>
              <a:t>CertificateValidation</a:t>
            </a:r>
            <a:r>
              <a:rPr lang="en-NZ" dirty="0" smtClean="0"/>
              <a:t> –</a:t>
            </a:r>
            <a:r>
              <a:rPr lang="en-NZ" dirty="0" err="1" smtClean="0"/>
              <a:t>IgnoreSTARTTLS</a:t>
            </a:r>
            <a:r>
              <a:rPr lang="en-NZ" dirty="0" smtClean="0"/>
              <a:t> $True</a:t>
            </a:r>
          </a:p>
          <a:p>
            <a:pPr marL="742950" indent="-742950">
              <a:buAutoNum type="alphaUcPeriod"/>
            </a:pPr>
            <a:r>
              <a:rPr lang="en-NZ" dirty="0" smtClean="0"/>
              <a:t>Set-</a:t>
            </a:r>
            <a:r>
              <a:rPr lang="en-NZ" dirty="0" err="1" smtClean="0"/>
              <a:t>SendConnector</a:t>
            </a:r>
            <a:r>
              <a:rPr lang="en-NZ" dirty="0" smtClean="0"/>
              <a:t> &lt;</a:t>
            </a:r>
            <a:r>
              <a:rPr lang="en-NZ" dirty="0" err="1" smtClean="0"/>
              <a:t>connectorName</a:t>
            </a:r>
            <a:r>
              <a:rPr lang="en-NZ" dirty="0" smtClean="0"/>
              <a:t>&gt; -</a:t>
            </a:r>
            <a:r>
              <a:rPr lang="en-NZ" dirty="0" err="1" smtClean="0"/>
              <a:t>TlsAuthLevel</a:t>
            </a:r>
            <a:r>
              <a:rPr lang="en-NZ" dirty="0" smtClean="0"/>
              <a:t> </a:t>
            </a:r>
            <a:r>
              <a:rPr lang="en-NZ" dirty="0" err="1" smtClean="0"/>
              <a:t>DomainValidation</a:t>
            </a:r>
            <a:r>
              <a:rPr lang="en-NZ" dirty="0" smtClean="0"/>
              <a:t> –</a:t>
            </a:r>
            <a:r>
              <a:rPr lang="en-NZ" dirty="0" err="1" smtClean="0"/>
              <a:t>TlsDomain</a:t>
            </a:r>
            <a:r>
              <a:rPr lang="en-NZ" dirty="0" smtClean="0"/>
              <a:t> &lt;</a:t>
            </a:r>
            <a:r>
              <a:rPr lang="en-NZ" dirty="0" err="1" smtClean="0"/>
              <a:t>connectorDomainName</a:t>
            </a:r>
            <a:r>
              <a:rPr lang="en-NZ" dirty="0" smtClean="0"/>
              <a:t>&gt;</a:t>
            </a:r>
          </a:p>
          <a:p>
            <a:pPr marL="742950" indent="-742950">
              <a:buAutoNum type="alphaUcPeriod"/>
            </a:pPr>
            <a:r>
              <a:rPr lang="en-NZ" dirty="0" smtClean="0"/>
              <a:t>Set-</a:t>
            </a:r>
            <a:r>
              <a:rPr lang="en-NZ" dirty="0" err="1" smtClean="0"/>
              <a:t>SendConnector</a:t>
            </a:r>
            <a:r>
              <a:rPr lang="en-NZ" dirty="0" smtClean="0"/>
              <a:t> -&lt;</a:t>
            </a:r>
            <a:r>
              <a:rPr lang="en-NZ" dirty="0" err="1" smtClean="0"/>
              <a:t>connectorName</a:t>
            </a:r>
            <a:r>
              <a:rPr lang="en-NZ" dirty="0" smtClean="0"/>
              <a:t>&gt; -</a:t>
            </a:r>
            <a:r>
              <a:rPr lang="en-NZ" dirty="0" err="1" smtClean="0"/>
              <a:t>TlsAuthLevel</a:t>
            </a:r>
            <a:r>
              <a:rPr lang="en-NZ" dirty="0" smtClean="0"/>
              <a:t> </a:t>
            </a:r>
            <a:r>
              <a:rPr lang="en-NZ" dirty="0" err="1" smtClean="0"/>
              <a:t>DomainValidation</a:t>
            </a:r>
            <a:r>
              <a:rPr lang="en-NZ" dirty="0" smtClean="0"/>
              <a:t> –</a:t>
            </a:r>
            <a:r>
              <a:rPr lang="en-NZ" dirty="0" err="1" smtClean="0"/>
              <a:t>IgnoreSTARTTLS</a:t>
            </a:r>
            <a:r>
              <a:rPr lang="en-NZ" dirty="0" smtClean="0"/>
              <a:t> $True</a:t>
            </a:r>
          </a:p>
          <a:p>
            <a:pPr marL="742950" indent="-742950">
              <a:buAutoNum type="alphaUcPeriod"/>
            </a:pPr>
            <a:r>
              <a:rPr lang="en-NZ" dirty="0" smtClean="0"/>
              <a:t>Set-</a:t>
            </a:r>
            <a:r>
              <a:rPr lang="en-NZ" dirty="0" err="1" smtClean="0"/>
              <a:t>SendConnector</a:t>
            </a:r>
            <a:r>
              <a:rPr lang="en-NZ" dirty="0" smtClean="0"/>
              <a:t> &lt;</a:t>
            </a:r>
            <a:r>
              <a:rPr lang="en-NZ" dirty="0" err="1" smtClean="0"/>
              <a:t>connectorName</a:t>
            </a:r>
            <a:r>
              <a:rPr lang="en-NZ" dirty="0" smtClean="0"/>
              <a:t>&gt; -</a:t>
            </a:r>
            <a:r>
              <a:rPr lang="en-NZ" dirty="0" err="1" smtClean="0"/>
              <a:t>TlsAuthLevel</a:t>
            </a:r>
            <a:r>
              <a:rPr lang="en-NZ" dirty="0" smtClean="0"/>
              <a:t> </a:t>
            </a:r>
            <a:r>
              <a:rPr lang="en-NZ" dirty="0" err="1" smtClean="0"/>
              <a:t>CertificateValidation</a:t>
            </a:r>
            <a:r>
              <a:rPr lang="en-NZ" dirty="0" smtClean="0"/>
              <a:t> –</a:t>
            </a:r>
            <a:r>
              <a:rPr lang="en-NZ" dirty="0" err="1" smtClean="0"/>
              <a:t>TlsDomain</a:t>
            </a:r>
            <a:r>
              <a:rPr lang="en-NZ" dirty="0" smtClean="0"/>
              <a:t> &lt;</a:t>
            </a:r>
            <a:r>
              <a:rPr lang="en-NZ" dirty="0" err="1" smtClean="0"/>
              <a:t>connectorDomainName</a:t>
            </a:r>
            <a:r>
              <a:rPr lang="en-NZ" dirty="0" smtClean="0"/>
              <a:t>&gt;</a:t>
            </a:r>
            <a:endParaRPr lang="en-NZ" dirty="0"/>
          </a:p>
        </p:txBody>
      </p:sp>
    </p:spTree>
    <p:extLst>
      <p:ext uri="{BB962C8B-B14F-4D97-AF65-F5344CB8AC3E}">
        <p14:creationId xmlns:p14="http://schemas.microsoft.com/office/powerpoint/2010/main" val="2508682535"/>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77500" lnSpcReduction="20000"/>
          </a:bodyPr>
          <a:lstStyle/>
          <a:p>
            <a:r>
              <a:rPr lang="en-NZ" dirty="0" smtClean="0"/>
              <a:t>You are the Exchange 2013 administrator for your organization. All servers run Exchange 2013. You want to reduce the risk of server impersonation. Which of the following would you use the Set-</a:t>
            </a:r>
            <a:r>
              <a:rPr lang="en-NZ" dirty="0" err="1" smtClean="0"/>
              <a:t>SendConnector</a:t>
            </a:r>
            <a:r>
              <a:rPr lang="en-NZ" dirty="0" smtClean="0"/>
              <a:t> </a:t>
            </a:r>
            <a:r>
              <a:rPr lang="en-NZ" dirty="0" err="1" smtClean="0"/>
              <a:t>cmdlet</a:t>
            </a:r>
            <a:r>
              <a:rPr lang="en-NZ" dirty="0" smtClean="0"/>
              <a:t> to modify your Send Connector accordingly.</a:t>
            </a:r>
          </a:p>
          <a:p>
            <a:pPr marL="742950" indent="-742950">
              <a:buAutoNum type="alphaUcPeriod"/>
            </a:pPr>
            <a:r>
              <a:rPr lang="en-NZ" dirty="0" smtClean="0"/>
              <a:t>Set-</a:t>
            </a:r>
            <a:r>
              <a:rPr lang="en-NZ" dirty="0" err="1" smtClean="0"/>
              <a:t>SendConnector</a:t>
            </a:r>
            <a:r>
              <a:rPr lang="en-NZ" dirty="0" smtClean="0"/>
              <a:t> &lt;</a:t>
            </a:r>
            <a:r>
              <a:rPr lang="en-NZ" dirty="0" err="1" smtClean="0"/>
              <a:t>connectorName</a:t>
            </a:r>
            <a:r>
              <a:rPr lang="en-NZ" dirty="0" smtClean="0"/>
              <a:t>&gt; -</a:t>
            </a:r>
            <a:r>
              <a:rPr lang="en-NZ" dirty="0" err="1" smtClean="0"/>
              <a:t>TlsAuthLevel</a:t>
            </a:r>
            <a:r>
              <a:rPr lang="en-NZ" dirty="0" smtClean="0"/>
              <a:t> </a:t>
            </a:r>
            <a:r>
              <a:rPr lang="en-NZ" dirty="0" err="1" smtClean="0"/>
              <a:t>CertificateValidation</a:t>
            </a:r>
            <a:r>
              <a:rPr lang="en-NZ" dirty="0" smtClean="0"/>
              <a:t> –</a:t>
            </a:r>
            <a:r>
              <a:rPr lang="en-NZ" dirty="0" err="1" smtClean="0"/>
              <a:t>IgnoreSTARTTLS</a:t>
            </a:r>
            <a:r>
              <a:rPr lang="en-NZ" dirty="0" smtClean="0"/>
              <a:t> $True</a:t>
            </a:r>
          </a:p>
          <a:p>
            <a:pPr marL="742950" indent="-742950">
              <a:buAutoNum type="alphaUcPeriod"/>
            </a:pPr>
            <a:r>
              <a:rPr lang="en-NZ" b="1" dirty="0" smtClean="0">
                <a:solidFill>
                  <a:schemeClr val="accent3"/>
                </a:solidFill>
              </a:rPr>
              <a:t>Set-</a:t>
            </a:r>
            <a:r>
              <a:rPr lang="en-NZ" b="1" dirty="0" err="1" smtClean="0">
                <a:solidFill>
                  <a:schemeClr val="accent3"/>
                </a:solidFill>
              </a:rPr>
              <a:t>SendConnector</a:t>
            </a:r>
            <a:r>
              <a:rPr lang="en-NZ" b="1" dirty="0" smtClean="0">
                <a:solidFill>
                  <a:schemeClr val="accent3"/>
                </a:solidFill>
              </a:rPr>
              <a:t> &lt;</a:t>
            </a:r>
            <a:r>
              <a:rPr lang="en-NZ" b="1" dirty="0" err="1" smtClean="0">
                <a:solidFill>
                  <a:schemeClr val="accent3"/>
                </a:solidFill>
              </a:rPr>
              <a:t>connectorName</a:t>
            </a:r>
            <a:r>
              <a:rPr lang="en-NZ" b="1" dirty="0" smtClean="0">
                <a:solidFill>
                  <a:schemeClr val="accent3"/>
                </a:solidFill>
              </a:rPr>
              <a:t>&gt; -</a:t>
            </a:r>
            <a:r>
              <a:rPr lang="en-NZ" b="1" dirty="0" err="1" smtClean="0">
                <a:solidFill>
                  <a:schemeClr val="accent3"/>
                </a:solidFill>
              </a:rPr>
              <a:t>TlsAuthLevel</a:t>
            </a:r>
            <a:r>
              <a:rPr lang="en-NZ" b="1" dirty="0" smtClean="0">
                <a:solidFill>
                  <a:schemeClr val="accent3"/>
                </a:solidFill>
              </a:rPr>
              <a:t> </a:t>
            </a:r>
            <a:r>
              <a:rPr lang="en-NZ" b="1" dirty="0" err="1" smtClean="0">
                <a:solidFill>
                  <a:schemeClr val="accent3"/>
                </a:solidFill>
              </a:rPr>
              <a:t>DomainValidation</a:t>
            </a:r>
            <a:r>
              <a:rPr lang="en-NZ" b="1" dirty="0" smtClean="0">
                <a:solidFill>
                  <a:schemeClr val="accent3"/>
                </a:solidFill>
              </a:rPr>
              <a:t> –</a:t>
            </a:r>
            <a:r>
              <a:rPr lang="en-NZ" b="1" dirty="0" err="1" smtClean="0">
                <a:solidFill>
                  <a:schemeClr val="accent3"/>
                </a:solidFill>
              </a:rPr>
              <a:t>TlsDomain</a:t>
            </a:r>
            <a:r>
              <a:rPr lang="en-NZ" b="1" dirty="0" smtClean="0">
                <a:solidFill>
                  <a:schemeClr val="accent3"/>
                </a:solidFill>
              </a:rPr>
              <a:t> &lt;</a:t>
            </a:r>
            <a:r>
              <a:rPr lang="en-NZ" b="1" dirty="0" err="1" smtClean="0">
                <a:solidFill>
                  <a:schemeClr val="accent3"/>
                </a:solidFill>
              </a:rPr>
              <a:t>connectorDomainName</a:t>
            </a:r>
            <a:r>
              <a:rPr lang="en-NZ" b="1" dirty="0" smtClean="0">
                <a:solidFill>
                  <a:schemeClr val="accent3"/>
                </a:solidFill>
              </a:rPr>
              <a:t>&gt;</a:t>
            </a:r>
          </a:p>
          <a:p>
            <a:pPr marL="742950" indent="-742950">
              <a:buAutoNum type="alphaUcPeriod"/>
            </a:pPr>
            <a:r>
              <a:rPr lang="en-NZ" dirty="0" smtClean="0"/>
              <a:t>Set-</a:t>
            </a:r>
            <a:r>
              <a:rPr lang="en-NZ" dirty="0" err="1" smtClean="0"/>
              <a:t>SendConnector</a:t>
            </a:r>
            <a:r>
              <a:rPr lang="en-NZ" dirty="0" smtClean="0"/>
              <a:t> -&lt;</a:t>
            </a:r>
            <a:r>
              <a:rPr lang="en-NZ" dirty="0" err="1" smtClean="0"/>
              <a:t>connectorName</a:t>
            </a:r>
            <a:r>
              <a:rPr lang="en-NZ" dirty="0" smtClean="0"/>
              <a:t>&gt; -</a:t>
            </a:r>
            <a:r>
              <a:rPr lang="en-NZ" dirty="0" err="1" smtClean="0"/>
              <a:t>TlsAuthLevel</a:t>
            </a:r>
            <a:r>
              <a:rPr lang="en-NZ" dirty="0" smtClean="0"/>
              <a:t> </a:t>
            </a:r>
            <a:r>
              <a:rPr lang="en-NZ" dirty="0" err="1" smtClean="0"/>
              <a:t>DomainValidation</a:t>
            </a:r>
            <a:r>
              <a:rPr lang="en-NZ" dirty="0" smtClean="0"/>
              <a:t> –</a:t>
            </a:r>
            <a:r>
              <a:rPr lang="en-NZ" dirty="0" err="1" smtClean="0"/>
              <a:t>IgnoreSTARTTLS</a:t>
            </a:r>
            <a:r>
              <a:rPr lang="en-NZ" dirty="0" smtClean="0"/>
              <a:t> $True</a:t>
            </a:r>
          </a:p>
          <a:p>
            <a:pPr marL="742950" indent="-742950">
              <a:buAutoNum type="alphaUcPeriod"/>
            </a:pPr>
            <a:r>
              <a:rPr lang="en-NZ" dirty="0" smtClean="0"/>
              <a:t>Set-</a:t>
            </a:r>
            <a:r>
              <a:rPr lang="en-NZ" dirty="0" err="1" smtClean="0"/>
              <a:t>SendConnector</a:t>
            </a:r>
            <a:r>
              <a:rPr lang="en-NZ" dirty="0" smtClean="0"/>
              <a:t> &lt;</a:t>
            </a:r>
            <a:r>
              <a:rPr lang="en-NZ" dirty="0" err="1" smtClean="0"/>
              <a:t>connectorName</a:t>
            </a:r>
            <a:r>
              <a:rPr lang="en-NZ" dirty="0" smtClean="0"/>
              <a:t>&gt; -</a:t>
            </a:r>
            <a:r>
              <a:rPr lang="en-NZ" dirty="0" err="1" smtClean="0"/>
              <a:t>TlsAuthLevel</a:t>
            </a:r>
            <a:r>
              <a:rPr lang="en-NZ" dirty="0" smtClean="0"/>
              <a:t> </a:t>
            </a:r>
            <a:r>
              <a:rPr lang="en-NZ" dirty="0" err="1" smtClean="0"/>
              <a:t>CertificateValidation</a:t>
            </a:r>
            <a:r>
              <a:rPr lang="en-NZ" dirty="0" smtClean="0"/>
              <a:t> –</a:t>
            </a:r>
            <a:r>
              <a:rPr lang="en-NZ" dirty="0" err="1" smtClean="0"/>
              <a:t>TlsDomain</a:t>
            </a:r>
            <a:r>
              <a:rPr lang="en-NZ" dirty="0" smtClean="0"/>
              <a:t> &lt;</a:t>
            </a:r>
            <a:r>
              <a:rPr lang="en-NZ" dirty="0" err="1" smtClean="0"/>
              <a:t>connectorDomainName</a:t>
            </a:r>
            <a:r>
              <a:rPr lang="en-NZ" dirty="0" smtClean="0"/>
              <a:t>&gt;</a:t>
            </a:r>
            <a:endParaRPr lang="en-NZ" dirty="0"/>
          </a:p>
        </p:txBody>
      </p:sp>
    </p:spTree>
    <p:extLst>
      <p:ext uri="{BB962C8B-B14F-4D97-AF65-F5344CB8AC3E}">
        <p14:creationId xmlns:p14="http://schemas.microsoft.com/office/powerpoint/2010/main" val="285068111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Changes to Certifications and Exams</a:t>
            </a:r>
            <a:endParaRPr lang="en-US" dirty="0"/>
          </a:p>
        </p:txBody>
      </p:sp>
      <p:sp>
        <p:nvSpPr>
          <p:cNvPr id="5" name="Rectangle 4"/>
          <p:cNvSpPr>
            <a:spLocks noChangeAspect="1"/>
          </p:cNvSpPr>
          <p:nvPr/>
        </p:nvSpPr>
        <p:spPr bwMode="auto">
          <a:xfrm>
            <a:off x="10244906" y="3829747"/>
            <a:ext cx="2191568" cy="1914946"/>
          </a:xfrm>
          <a:prstGeom prst="rect">
            <a:avLst/>
          </a:prstGeom>
          <a:solidFill>
            <a:srgbClr val="52505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b" anchorCtr="0" forceAA="0" compatLnSpc="1">
            <a:prstTxWarp prst="textNoShape">
              <a:avLst/>
            </a:prstTxWarp>
            <a:noAutofit/>
          </a:bodyPr>
          <a:lstStyle/>
          <a:p>
            <a:pPr algn="ctr"/>
            <a:r>
              <a:rPr lang="en-US" sz="2400" spc="-102" dirty="0">
                <a:solidFill>
                  <a:srgbClr val="FFFFFF"/>
                </a:solidFill>
                <a:ea typeface="Segoe UI" pitchFamily="34" charset="0"/>
                <a:cs typeface="Segoe UI" pitchFamily="34" charset="0"/>
              </a:rPr>
              <a:t>Deeper Skill Set</a:t>
            </a:r>
          </a:p>
        </p:txBody>
      </p:sp>
      <p:sp>
        <p:nvSpPr>
          <p:cNvPr id="6" name="Rectangle 5"/>
          <p:cNvSpPr>
            <a:spLocks noChangeAspect="1"/>
          </p:cNvSpPr>
          <p:nvPr/>
        </p:nvSpPr>
        <p:spPr bwMode="auto">
          <a:xfrm>
            <a:off x="10244905" y="1803032"/>
            <a:ext cx="2191569" cy="191494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t" anchorCtr="0" forceAA="0" compatLnSpc="1">
            <a:prstTxWarp prst="textNoShape">
              <a:avLst/>
            </a:prstTxWarp>
            <a:noAutofit/>
          </a:bodyPr>
          <a:lstStyle/>
          <a:p>
            <a:pPr algn="ctr"/>
            <a:r>
              <a:rPr lang="en-US" sz="2400" dirty="0">
                <a:solidFill>
                  <a:schemeClr val="bg2">
                    <a:lumMod val="90000"/>
                    <a:lumOff val="10000"/>
                  </a:schemeClr>
                </a:solidFill>
              </a:rPr>
              <a:t>Certification </a:t>
            </a:r>
            <a:r>
              <a:rPr lang="en-US" sz="2400" dirty="0" smtClean="0">
                <a:solidFill>
                  <a:schemeClr val="bg2">
                    <a:lumMod val="90000"/>
                    <a:lumOff val="10000"/>
                  </a:schemeClr>
                </a:solidFill>
              </a:rPr>
              <a:t>Requirement</a:t>
            </a:r>
            <a:endParaRPr lang="en-US" sz="2400" dirty="0">
              <a:solidFill>
                <a:schemeClr val="bg2">
                  <a:lumMod val="90000"/>
                  <a:lumOff val="10000"/>
                </a:schemeClr>
              </a:solidFill>
            </a:endParaRPr>
          </a:p>
        </p:txBody>
      </p:sp>
      <p:sp>
        <p:nvSpPr>
          <p:cNvPr id="7" name="Rectangle 6"/>
          <p:cNvSpPr>
            <a:spLocks noChangeAspect="1"/>
          </p:cNvSpPr>
          <p:nvPr/>
        </p:nvSpPr>
        <p:spPr bwMode="auto">
          <a:xfrm>
            <a:off x="4251065" y="1803032"/>
            <a:ext cx="2348172" cy="191494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t" anchorCtr="0" forceAA="0" compatLnSpc="1">
            <a:prstTxWarp prst="textNoShape">
              <a:avLst/>
            </a:prstTxWarp>
            <a:noAutofit/>
          </a:bodyPr>
          <a:lstStyle/>
          <a:p>
            <a:r>
              <a:rPr lang="en-US" sz="2400" dirty="0">
                <a:solidFill>
                  <a:srgbClr val="00518E">
                    <a:lumMod val="50000"/>
                  </a:srgbClr>
                </a:solidFill>
              </a:rPr>
              <a:t>Broader Skill Set</a:t>
            </a:r>
          </a:p>
        </p:txBody>
      </p:sp>
      <p:sp>
        <p:nvSpPr>
          <p:cNvPr id="8" name="Rectangle 7"/>
          <p:cNvSpPr>
            <a:spLocks noChangeAspect="1"/>
          </p:cNvSpPr>
          <p:nvPr/>
        </p:nvSpPr>
        <p:spPr bwMode="auto">
          <a:xfrm>
            <a:off x="4251065" y="3820412"/>
            <a:ext cx="2348172" cy="191494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b" anchorCtr="0" forceAA="0" compatLnSpc="1">
            <a:prstTxWarp prst="textNoShape">
              <a:avLst/>
            </a:prstTxWarp>
            <a:noAutofit/>
          </a:bodyPr>
          <a:lstStyle/>
          <a:p>
            <a:endParaRPr lang="en-US" sz="2400" dirty="0">
              <a:solidFill>
                <a:srgbClr val="FFFFFF"/>
              </a:solidFill>
            </a:endParaRPr>
          </a:p>
          <a:p>
            <a:pPr algn="ctr"/>
            <a:r>
              <a:rPr lang="en-US" sz="2400" spc="-102" dirty="0">
                <a:solidFill>
                  <a:srgbClr val="FFFFFF"/>
                </a:solidFill>
                <a:ea typeface="Segoe UI" pitchFamily="34" charset="0"/>
                <a:cs typeface="Segoe UI" pitchFamily="34" charset="0"/>
              </a:rPr>
              <a:t>Recertification</a:t>
            </a:r>
          </a:p>
        </p:txBody>
      </p:sp>
      <p:sp>
        <p:nvSpPr>
          <p:cNvPr id="9" name="Rectangle 8"/>
          <p:cNvSpPr>
            <a:spLocks noChangeAspect="1"/>
          </p:cNvSpPr>
          <p:nvPr/>
        </p:nvSpPr>
        <p:spPr bwMode="auto">
          <a:xfrm>
            <a:off x="297850" y="1805762"/>
            <a:ext cx="3828600" cy="3938918"/>
          </a:xfrm>
          <a:prstGeom prst="rect">
            <a:avLst/>
          </a:prstGeom>
          <a:solidFill>
            <a:srgbClr val="0033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t" anchorCtr="0" forceAA="0" compatLnSpc="1">
            <a:prstTxWarp prst="textNoShape">
              <a:avLst/>
            </a:prstTxWarp>
            <a:noAutofit/>
          </a:bodyPr>
          <a:lstStyle/>
          <a:p>
            <a:endParaRPr lang="en-US" sz="2400" dirty="0">
              <a:solidFill>
                <a:srgbClr val="FFFFFF"/>
              </a:solidFill>
            </a:endParaRPr>
          </a:p>
          <a:p>
            <a:pPr algn="ctr"/>
            <a:r>
              <a:rPr lang="en-US" sz="3300" spc="-102" dirty="0">
                <a:solidFill>
                  <a:srgbClr val="FFFFFF"/>
                </a:solidFill>
                <a:ea typeface="Segoe UI" pitchFamily="34" charset="0"/>
                <a:cs typeface="Segoe UI" pitchFamily="34" charset="0"/>
              </a:rPr>
              <a:t>Relevance</a:t>
            </a:r>
          </a:p>
        </p:txBody>
      </p:sp>
      <p:sp>
        <p:nvSpPr>
          <p:cNvPr id="10" name="Rectangle 9"/>
          <p:cNvSpPr>
            <a:spLocks noChangeAspect="1"/>
          </p:cNvSpPr>
          <p:nvPr/>
        </p:nvSpPr>
        <p:spPr bwMode="auto">
          <a:xfrm>
            <a:off x="6738937" y="1806244"/>
            <a:ext cx="3397942" cy="3938918"/>
          </a:xfrm>
          <a:prstGeom prst="rect">
            <a:avLst/>
          </a:prstGeom>
          <a:solidFill>
            <a:srgbClr val="0033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t" anchorCtr="0" forceAA="0" compatLnSpc="1">
            <a:prstTxWarp prst="textNoShape">
              <a:avLst/>
            </a:prstTxWarp>
            <a:noAutofit/>
          </a:bodyPr>
          <a:lstStyle/>
          <a:p>
            <a:endParaRPr lang="en-US" sz="2400" dirty="0">
              <a:solidFill>
                <a:srgbClr val="FFFFFF"/>
              </a:solidFill>
            </a:endParaRPr>
          </a:p>
          <a:p>
            <a:pPr algn="ctr"/>
            <a:r>
              <a:rPr lang="en-US" sz="3300" spc="-102" dirty="0">
                <a:solidFill>
                  <a:srgbClr val="FFFFFF"/>
                </a:solidFill>
                <a:ea typeface="Segoe UI" pitchFamily="34" charset="0"/>
                <a:cs typeface="Segoe UI" pitchFamily="34" charset="0"/>
              </a:rPr>
              <a:t>Rigor</a:t>
            </a:r>
          </a:p>
        </p:txBody>
      </p:sp>
      <p:sp>
        <p:nvSpPr>
          <p:cNvPr id="11" name="Freeform 35"/>
          <p:cNvSpPr>
            <a:spLocks noChangeAspect="1"/>
          </p:cNvSpPr>
          <p:nvPr/>
        </p:nvSpPr>
        <p:spPr bwMode="black">
          <a:xfrm>
            <a:off x="7797774" y="3149518"/>
            <a:ext cx="1316063" cy="1353560"/>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111808" tIns="55906" rIns="111808" bIns="55906" numCol="1" anchor="t" anchorCtr="0" compatLnSpc="1">
            <a:prstTxWarp prst="textNoShape">
              <a:avLst/>
            </a:prstTxWarp>
          </a:bodyPr>
          <a:lstStyle/>
          <a:p>
            <a:endParaRPr lang="en-US" sz="2200" dirty="0">
              <a:solidFill>
                <a:srgbClr val="FFFFFF"/>
              </a:solidFill>
            </a:endParaRPr>
          </a:p>
        </p:txBody>
      </p:sp>
      <p:pic>
        <p:nvPicPr>
          <p:cNvPr id="12" name="Picture 2" descr="Description: C:\Users\chrisw\Desktop\Cloud Services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836" y="2923120"/>
            <a:ext cx="2367561" cy="161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38"/>
          <p:cNvSpPr>
            <a:spLocks noEditPoints="1"/>
          </p:cNvSpPr>
          <p:nvPr/>
        </p:nvSpPr>
        <p:spPr bwMode="black">
          <a:xfrm>
            <a:off x="5075237" y="4311840"/>
            <a:ext cx="671447" cy="741305"/>
          </a:xfrm>
          <a:custGeom>
            <a:avLst/>
            <a:gdLst>
              <a:gd name="T0" fmla="*/ 64 w 64"/>
              <a:gd name="T1" fmla="*/ 9 h 80"/>
              <a:gd name="T2" fmla="*/ 64 w 64"/>
              <a:gd name="T3" fmla="*/ 32 h 80"/>
              <a:gd name="T4" fmla="*/ 40 w 64"/>
              <a:gd name="T5" fmla="*/ 33 h 80"/>
              <a:gd name="T6" fmla="*/ 32 w 64"/>
              <a:gd name="T7" fmla="*/ 25 h 80"/>
              <a:gd name="T8" fmla="*/ 47 w 64"/>
              <a:gd name="T9" fmla="*/ 24 h 80"/>
              <a:gd name="T10" fmla="*/ 37 w 64"/>
              <a:gd name="T11" fmla="*/ 18 h 80"/>
              <a:gd name="T12" fmla="*/ 12 w 64"/>
              <a:gd name="T13" fmla="*/ 35 h 80"/>
              <a:gd name="T14" fmla="*/ 0 w 64"/>
              <a:gd name="T15" fmla="*/ 35 h 80"/>
              <a:gd name="T16" fmla="*/ 39 w 64"/>
              <a:gd name="T17" fmla="*/ 7 h 80"/>
              <a:gd name="T18" fmla="*/ 55 w 64"/>
              <a:gd name="T19" fmla="*/ 15 h 80"/>
              <a:gd name="T20" fmla="*/ 56 w 64"/>
              <a:gd name="T21" fmla="*/ 0 h 80"/>
              <a:gd name="T22" fmla="*/ 64 w 64"/>
              <a:gd name="T23" fmla="*/ 9 h 80"/>
              <a:gd name="T24" fmla="*/ 26 w 64"/>
              <a:gd name="T25" fmla="*/ 62 h 80"/>
              <a:gd name="T26" fmla="*/ 15 w 64"/>
              <a:gd name="T27" fmla="*/ 56 h 80"/>
              <a:gd name="T28" fmla="*/ 32 w 64"/>
              <a:gd name="T29" fmla="*/ 56 h 80"/>
              <a:gd name="T30" fmla="*/ 24 w 64"/>
              <a:gd name="T31" fmla="*/ 47 h 80"/>
              <a:gd name="T32" fmla="*/ 0 w 64"/>
              <a:gd name="T33" fmla="*/ 48 h 80"/>
              <a:gd name="T34" fmla="*/ 0 w 64"/>
              <a:gd name="T35" fmla="*/ 72 h 80"/>
              <a:gd name="T36" fmla="*/ 8 w 64"/>
              <a:gd name="T37" fmla="*/ 80 h 80"/>
              <a:gd name="T38" fmla="*/ 9 w 64"/>
              <a:gd name="T39" fmla="*/ 66 h 80"/>
              <a:gd name="T40" fmla="*/ 24 w 64"/>
              <a:gd name="T41" fmla="*/ 73 h 80"/>
              <a:gd name="T42" fmla="*/ 64 w 64"/>
              <a:gd name="T43" fmla="*/ 45 h 80"/>
              <a:gd name="T44" fmla="*/ 51 w 64"/>
              <a:gd name="T45" fmla="*/ 45 h 80"/>
              <a:gd name="T46" fmla="*/ 26 w 64"/>
              <a:gd name="T47"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0">
                <a:moveTo>
                  <a:pt x="64" y="9"/>
                </a:moveTo>
                <a:cubicBezTo>
                  <a:pt x="64" y="32"/>
                  <a:pt x="64" y="32"/>
                  <a:pt x="64" y="32"/>
                </a:cubicBezTo>
                <a:cubicBezTo>
                  <a:pt x="40" y="33"/>
                  <a:pt x="40" y="33"/>
                  <a:pt x="40" y="33"/>
                </a:cubicBezTo>
                <a:cubicBezTo>
                  <a:pt x="32" y="25"/>
                  <a:pt x="32" y="25"/>
                  <a:pt x="32" y="25"/>
                </a:cubicBezTo>
                <a:cubicBezTo>
                  <a:pt x="47" y="24"/>
                  <a:pt x="47" y="24"/>
                  <a:pt x="47" y="24"/>
                </a:cubicBezTo>
                <a:cubicBezTo>
                  <a:pt x="45" y="21"/>
                  <a:pt x="41" y="19"/>
                  <a:pt x="37" y="18"/>
                </a:cubicBezTo>
                <a:cubicBezTo>
                  <a:pt x="26" y="16"/>
                  <a:pt x="14" y="24"/>
                  <a:pt x="12" y="35"/>
                </a:cubicBezTo>
                <a:cubicBezTo>
                  <a:pt x="0" y="35"/>
                  <a:pt x="0" y="35"/>
                  <a:pt x="0" y="35"/>
                </a:cubicBezTo>
                <a:cubicBezTo>
                  <a:pt x="4" y="14"/>
                  <a:pt x="22" y="4"/>
                  <a:pt x="39" y="7"/>
                </a:cubicBezTo>
                <a:cubicBezTo>
                  <a:pt x="45" y="8"/>
                  <a:pt x="51" y="11"/>
                  <a:pt x="55" y="15"/>
                </a:cubicBezTo>
                <a:cubicBezTo>
                  <a:pt x="56" y="0"/>
                  <a:pt x="56" y="0"/>
                  <a:pt x="56" y="0"/>
                </a:cubicBezTo>
                <a:lnTo>
                  <a:pt x="64" y="9"/>
                </a:lnTo>
                <a:close/>
                <a:moveTo>
                  <a:pt x="26" y="62"/>
                </a:moveTo>
                <a:cubicBezTo>
                  <a:pt x="22" y="61"/>
                  <a:pt x="18" y="59"/>
                  <a:pt x="15" y="56"/>
                </a:cubicBezTo>
                <a:cubicBezTo>
                  <a:pt x="32" y="56"/>
                  <a:pt x="32" y="56"/>
                  <a:pt x="32" y="56"/>
                </a:cubicBezTo>
                <a:cubicBezTo>
                  <a:pt x="24" y="47"/>
                  <a:pt x="24" y="47"/>
                  <a:pt x="24" y="47"/>
                </a:cubicBezTo>
                <a:cubicBezTo>
                  <a:pt x="0" y="48"/>
                  <a:pt x="0" y="48"/>
                  <a:pt x="0" y="48"/>
                </a:cubicBezTo>
                <a:cubicBezTo>
                  <a:pt x="0" y="72"/>
                  <a:pt x="0" y="72"/>
                  <a:pt x="0" y="72"/>
                </a:cubicBezTo>
                <a:cubicBezTo>
                  <a:pt x="8" y="80"/>
                  <a:pt x="8" y="80"/>
                  <a:pt x="8" y="80"/>
                </a:cubicBezTo>
                <a:cubicBezTo>
                  <a:pt x="9" y="66"/>
                  <a:pt x="9" y="66"/>
                  <a:pt x="9" y="66"/>
                </a:cubicBezTo>
                <a:cubicBezTo>
                  <a:pt x="13" y="70"/>
                  <a:pt x="18" y="72"/>
                  <a:pt x="24" y="73"/>
                </a:cubicBezTo>
                <a:cubicBezTo>
                  <a:pt x="42" y="77"/>
                  <a:pt x="60" y="66"/>
                  <a:pt x="64" y="45"/>
                </a:cubicBezTo>
                <a:cubicBezTo>
                  <a:pt x="51" y="45"/>
                  <a:pt x="51" y="45"/>
                  <a:pt x="51" y="45"/>
                </a:cubicBezTo>
                <a:cubicBezTo>
                  <a:pt x="49" y="57"/>
                  <a:pt x="38" y="64"/>
                  <a:pt x="26" y="62"/>
                </a:cubicBezTo>
                <a:close/>
              </a:path>
            </a:pathLst>
          </a:custGeom>
          <a:solidFill>
            <a:srgbClr val="FFFFFF"/>
          </a:solidFill>
          <a:ln>
            <a:noFill/>
          </a:ln>
          <a:extLst/>
        </p:spPr>
        <p:txBody>
          <a:bodyPr vert="horz" wrap="square" lIns="124224" tIns="62108" rIns="124224" bIns="62108" numCol="1" anchor="t" anchorCtr="0" compatLnSpc="1">
            <a:prstTxWarp prst="textNoShape">
              <a:avLst/>
            </a:prstTxWarp>
          </a:bodyPr>
          <a:lstStyle/>
          <a:p>
            <a:endParaRPr lang="en-US" sz="2400">
              <a:solidFill>
                <a:srgbClr val="FFFFFF"/>
              </a:solidFill>
            </a:endParaRPr>
          </a:p>
        </p:txBody>
      </p:sp>
      <p:sp>
        <p:nvSpPr>
          <p:cNvPr id="14" name="Left-Right Arrow 13"/>
          <p:cNvSpPr/>
          <p:nvPr/>
        </p:nvSpPr>
        <p:spPr bwMode="auto">
          <a:xfrm>
            <a:off x="4580093" y="2588344"/>
            <a:ext cx="1638144" cy="561172"/>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224" tIns="62108" rIns="62108" bIns="124224" numCol="1" spcCol="0" rtlCol="0" fromWordArt="0" anchor="b" anchorCtr="0" forceAA="0" compatLnSpc="1">
            <a:prstTxWarp prst="textNoShape">
              <a:avLst/>
            </a:prstTxWarp>
            <a:noAutofit/>
          </a:bodyPr>
          <a:lstStyle/>
          <a:p>
            <a:pPr algn="ctr" defTabSz="1241811" fontAlgn="base">
              <a:spcBef>
                <a:spcPct val="0"/>
              </a:spcBef>
              <a:spcAft>
                <a:spcPct val="0"/>
              </a:spcAft>
            </a:pPr>
            <a:endParaRPr lang="en-US" sz="2400" spc="-68" dirty="0" err="1">
              <a:solidFill>
                <a:srgbClr val="FFFFFF"/>
              </a:solidFill>
              <a:ea typeface="Segoe UI" pitchFamily="34" charset="0"/>
              <a:cs typeface="Segoe UI" pitchFamily="34" charset="0"/>
            </a:endParaRPr>
          </a:p>
        </p:txBody>
      </p:sp>
      <p:sp>
        <p:nvSpPr>
          <p:cNvPr id="15" name="Down Arrow 14"/>
          <p:cNvSpPr/>
          <p:nvPr/>
        </p:nvSpPr>
        <p:spPr bwMode="auto">
          <a:xfrm rot="10800000">
            <a:off x="11072568" y="2719321"/>
            <a:ext cx="632069" cy="847603"/>
          </a:xfrm>
          <a:prstGeom prst="downArrow">
            <a:avLst/>
          </a:prstGeom>
          <a:solidFill>
            <a:schemeClr val="tx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24224" tIns="62108" rIns="62108" bIns="124224" numCol="1" spcCol="0" rtlCol="0" fromWordArt="0" anchor="ctr" anchorCtr="0" forceAA="0" compatLnSpc="1">
            <a:prstTxWarp prst="textNoShape">
              <a:avLst/>
            </a:prstTxWarp>
            <a:noAutofit/>
          </a:bodyPr>
          <a:lstStyle/>
          <a:p>
            <a:pPr algn="ctr" defTabSz="1241811" fontAlgn="base">
              <a:spcBef>
                <a:spcPct val="0"/>
              </a:spcBef>
              <a:spcAft>
                <a:spcPct val="0"/>
              </a:spcAft>
            </a:pPr>
            <a:endParaRPr lang="en-US" sz="3300" spc="-68" dirty="0">
              <a:solidFill>
                <a:srgbClr val="FFFFFF"/>
              </a:solidFill>
              <a:ea typeface="Segoe UI" pitchFamily="34" charset="0"/>
              <a:cs typeface="Segoe UI" pitchFamily="34" charset="0"/>
            </a:endParaRPr>
          </a:p>
        </p:txBody>
      </p:sp>
      <p:sp>
        <p:nvSpPr>
          <p:cNvPr id="16" name="Freeform 15"/>
          <p:cNvSpPr>
            <a:spLocks noChangeAspect="1" noEditPoints="1"/>
          </p:cNvSpPr>
          <p:nvPr/>
        </p:nvSpPr>
        <p:spPr bwMode="black">
          <a:xfrm>
            <a:off x="10790237" y="4030362"/>
            <a:ext cx="1227214" cy="927301"/>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111808" tIns="55906" rIns="111808" bIns="55906" numCol="1" anchor="t" anchorCtr="0" compatLnSpc="1">
            <a:prstTxWarp prst="textNoShape">
              <a:avLst/>
            </a:prstTxWarp>
          </a:bodyPr>
          <a:lstStyle/>
          <a:p>
            <a:endParaRPr lang="en-US" sz="2200">
              <a:solidFill>
                <a:srgbClr val="FFFFFF"/>
              </a:solidFill>
            </a:endParaRPr>
          </a:p>
        </p:txBody>
      </p:sp>
    </p:spTree>
    <p:extLst>
      <p:ext uri="{BB962C8B-B14F-4D97-AF65-F5344CB8AC3E}">
        <p14:creationId xmlns:p14="http://schemas.microsoft.com/office/powerpoint/2010/main" val="406499796"/>
      </p:ext>
    </p:extLst>
  </p:cSld>
  <p:clrMapOvr>
    <a:masterClrMapping/>
  </p:clrMapOvr>
  <p:transition spd="slow">
    <p:push/>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a:bodyPr>
          <a:lstStyle/>
          <a:p>
            <a:r>
              <a:rPr lang="en-NZ" dirty="0" smtClean="0"/>
              <a:t>Set-</a:t>
            </a:r>
            <a:r>
              <a:rPr lang="en-NZ" dirty="0" err="1" smtClean="0"/>
              <a:t>SendConnector</a:t>
            </a:r>
            <a:endParaRPr lang="en-NZ" dirty="0" smtClean="0"/>
          </a:p>
          <a:p>
            <a:pPr lvl="1"/>
            <a:r>
              <a:rPr lang="en-NZ" dirty="0">
                <a:hlinkClick r:id="rId3"/>
              </a:rPr>
              <a:t>http://</a:t>
            </a:r>
            <a:r>
              <a:rPr lang="en-NZ" dirty="0" smtClean="0">
                <a:hlinkClick r:id="rId3"/>
              </a:rPr>
              <a:t>technet.microsoft.com/en-us/library/aa998294%28v=exchg.150%29.aspx</a:t>
            </a:r>
            <a:endParaRPr lang="en-NZ" dirty="0" smtClean="0"/>
          </a:p>
        </p:txBody>
      </p:sp>
    </p:spTree>
    <p:extLst>
      <p:ext uri="{BB962C8B-B14F-4D97-AF65-F5344CB8AC3E}">
        <p14:creationId xmlns:p14="http://schemas.microsoft.com/office/powerpoint/2010/main" val="1787343234"/>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665893"/>
          </a:xfrm>
        </p:spPr>
        <p:txBody>
          <a:bodyPr/>
          <a:lstStyle/>
          <a:p>
            <a:r>
              <a:rPr lang="en-NZ" dirty="0" smtClean="0"/>
              <a:t>Configure and Manage an Archiving Solution</a:t>
            </a:r>
          </a:p>
          <a:p>
            <a:pPr lvl="1"/>
            <a:r>
              <a:rPr lang="en-NZ" dirty="0" smtClean="0"/>
              <a:t>Set up online archiving (Microsoft Office 365)</a:t>
            </a:r>
          </a:p>
          <a:p>
            <a:pPr lvl="1"/>
            <a:r>
              <a:rPr lang="en-NZ" dirty="0" smtClean="0"/>
              <a:t>Create archive policies</a:t>
            </a:r>
          </a:p>
          <a:p>
            <a:pPr lvl="1"/>
            <a:r>
              <a:rPr lang="en-NZ" dirty="0" smtClean="0"/>
              <a:t>Set up on-premises archiving</a:t>
            </a:r>
          </a:p>
          <a:p>
            <a:pPr lvl="1"/>
            <a:r>
              <a:rPr lang="en-NZ" dirty="0" smtClean="0"/>
              <a:t>Plan storage for an archiving solution</a:t>
            </a:r>
          </a:p>
          <a:p>
            <a:r>
              <a:rPr lang="en-NZ" dirty="0" smtClean="0"/>
              <a:t>Design and configure Data Loss Prevention Solutions</a:t>
            </a:r>
          </a:p>
          <a:p>
            <a:pPr lvl="1"/>
            <a:r>
              <a:rPr lang="en-NZ" dirty="0" smtClean="0"/>
              <a:t>Set up pre-built rules</a:t>
            </a:r>
          </a:p>
          <a:p>
            <a:pPr lvl="1"/>
            <a:r>
              <a:rPr lang="en-NZ" dirty="0" smtClean="0"/>
              <a:t>Set up custom rules</a:t>
            </a:r>
          </a:p>
          <a:p>
            <a:pPr lvl="1"/>
            <a:r>
              <a:rPr lang="en-NZ" dirty="0" smtClean="0"/>
              <a:t>Design a DLP solution  to meet business requirements</a:t>
            </a:r>
          </a:p>
          <a:p>
            <a:pPr lvl="1"/>
            <a:r>
              <a:rPr lang="en-NZ" dirty="0" smtClean="0"/>
              <a:t>Set up custom policies</a:t>
            </a:r>
            <a:endParaRPr lang="en-NZ" dirty="0"/>
          </a:p>
        </p:txBody>
      </p:sp>
      <p:sp>
        <p:nvSpPr>
          <p:cNvPr id="3" name="Title 2"/>
          <p:cNvSpPr>
            <a:spLocks noGrp="1"/>
          </p:cNvSpPr>
          <p:nvPr>
            <p:ph type="title"/>
          </p:nvPr>
        </p:nvSpPr>
        <p:spPr/>
        <p:txBody>
          <a:bodyPr/>
          <a:lstStyle/>
          <a:p>
            <a:r>
              <a:rPr lang="en-NZ" dirty="0" smtClean="0"/>
              <a:t>Compliance, Archiving &amp; Discovery</a:t>
            </a:r>
            <a:endParaRPr lang="en-NZ" dirty="0"/>
          </a:p>
        </p:txBody>
      </p:sp>
    </p:spTree>
    <p:extLst>
      <p:ext uri="{BB962C8B-B14F-4D97-AF65-F5344CB8AC3E}">
        <p14:creationId xmlns:p14="http://schemas.microsoft.com/office/powerpoint/2010/main" val="2731678173"/>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072158"/>
          </a:xfrm>
        </p:spPr>
        <p:txBody>
          <a:bodyPr>
            <a:normAutofit lnSpcReduction="10000"/>
          </a:bodyPr>
          <a:lstStyle/>
          <a:p>
            <a:r>
              <a:rPr lang="en-NZ" dirty="0" smtClean="0"/>
              <a:t>Configure and Administer Message Records </a:t>
            </a:r>
            <a:r>
              <a:rPr lang="en-NZ" dirty="0" err="1" smtClean="0"/>
              <a:t>Mgmt</a:t>
            </a:r>
            <a:endParaRPr lang="en-NZ" dirty="0" smtClean="0"/>
          </a:p>
          <a:p>
            <a:pPr lvl="1"/>
            <a:r>
              <a:rPr lang="en-NZ" dirty="0" smtClean="0"/>
              <a:t>Design Retention Policies</a:t>
            </a:r>
          </a:p>
          <a:p>
            <a:pPr lvl="1"/>
            <a:r>
              <a:rPr lang="en-NZ" dirty="0" smtClean="0"/>
              <a:t>Configure Retention Policies</a:t>
            </a:r>
          </a:p>
          <a:p>
            <a:pPr lvl="1"/>
            <a:r>
              <a:rPr lang="en-NZ" dirty="0" smtClean="0"/>
              <a:t>Create/Configure custom tags</a:t>
            </a:r>
          </a:p>
          <a:p>
            <a:pPr lvl="1"/>
            <a:r>
              <a:rPr lang="en-NZ" dirty="0" smtClean="0"/>
              <a:t>Assign policies to users</a:t>
            </a:r>
          </a:p>
          <a:p>
            <a:pPr lvl="1"/>
            <a:r>
              <a:rPr lang="en-NZ" dirty="0" err="1" smtClean="0"/>
              <a:t>Configue</a:t>
            </a:r>
            <a:r>
              <a:rPr lang="en-NZ" dirty="0" smtClean="0"/>
              <a:t> the Managed Folder Assistant</a:t>
            </a:r>
          </a:p>
          <a:p>
            <a:pPr lvl="1"/>
            <a:r>
              <a:rPr lang="en-NZ" dirty="0" smtClean="0"/>
              <a:t>Remove and delete tags</a:t>
            </a:r>
          </a:p>
          <a:p>
            <a:r>
              <a:rPr lang="en-NZ" dirty="0" smtClean="0"/>
              <a:t>Implement a Compliance Solution</a:t>
            </a:r>
          </a:p>
          <a:p>
            <a:pPr lvl="1"/>
            <a:r>
              <a:rPr lang="en-NZ" dirty="0" smtClean="0"/>
              <a:t>Design/Configure Transport Rules for ethical walls</a:t>
            </a:r>
          </a:p>
          <a:p>
            <a:pPr lvl="1"/>
            <a:r>
              <a:rPr lang="en-NZ" dirty="0" smtClean="0"/>
              <a:t>Configure MailTips</a:t>
            </a:r>
          </a:p>
          <a:p>
            <a:pPr lvl="1"/>
            <a:r>
              <a:rPr lang="en-NZ" dirty="0" smtClean="0"/>
              <a:t>Create/Configure/Deploy Message Classifications</a:t>
            </a:r>
          </a:p>
          <a:p>
            <a:pPr lvl="1"/>
            <a:r>
              <a:rPr lang="en-NZ" dirty="0" smtClean="0"/>
              <a:t>Design/Configure Transport Rules for specific compliance requirements</a:t>
            </a:r>
            <a:endParaRPr lang="en-NZ" dirty="0"/>
          </a:p>
        </p:txBody>
      </p:sp>
      <p:sp>
        <p:nvSpPr>
          <p:cNvPr id="3" name="Title 2"/>
          <p:cNvSpPr>
            <a:spLocks noGrp="1"/>
          </p:cNvSpPr>
          <p:nvPr>
            <p:ph type="title"/>
          </p:nvPr>
        </p:nvSpPr>
        <p:spPr/>
        <p:txBody>
          <a:bodyPr/>
          <a:lstStyle/>
          <a:p>
            <a:r>
              <a:rPr lang="en-NZ" dirty="0" smtClean="0"/>
              <a:t>Compliance, Archiving &amp; Discovery (cont.)</a:t>
            </a:r>
            <a:endParaRPr lang="en-NZ" dirty="0"/>
          </a:p>
        </p:txBody>
      </p:sp>
    </p:spTree>
    <p:extLst>
      <p:ext uri="{BB962C8B-B14F-4D97-AF65-F5344CB8AC3E}">
        <p14:creationId xmlns:p14="http://schemas.microsoft.com/office/powerpoint/2010/main" val="3867886200"/>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048990"/>
            <a:ext cx="11887200" cy="5164732"/>
          </a:xfrm>
          <a:prstGeom prst="rect">
            <a:avLst/>
          </a:prstGeom>
        </p:spPr>
        <p:txBody>
          <a:bodyPr>
            <a:noAutofit/>
          </a:bodyPr>
          <a:lstStyle/>
          <a:p>
            <a:r>
              <a:rPr lang="en-NZ" sz="3200" dirty="0" smtClean="0"/>
              <a:t>You are the Exchange administrator for </a:t>
            </a:r>
            <a:r>
              <a:rPr lang="en-NZ" sz="3200" dirty="0" err="1" smtClean="0"/>
              <a:t>FinleyTech</a:t>
            </a:r>
            <a:r>
              <a:rPr lang="en-NZ" sz="3200" dirty="0" smtClean="0"/>
              <a:t>. You have a single AD domain named </a:t>
            </a:r>
            <a:r>
              <a:rPr lang="en-NZ" sz="3200" dirty="0" err="1" smtClean="0"/>
              <a:t>FinleyTech.lcl</a:t>
            </a:r>
            <a:r>
              <a:rPr lang="en-NZ" sz="3200" dirty="0" smtClean="0"/>
              <a:t>. The CIO instructs to apply the following Messaging Records Management settings for the </a:t>
            </a:r>
            <a:r>
              <a:rPr lang="en-NZ" sz="3200" dirty="0" err="1" smtClean="0"/>
              <a:t>Customer_Svc</a:t>
            </a:r>
            <a:r>
              <a:rPr lang="en-NZ" sz="3200" dirty="0" smtClean="0"/>
              <a:t> group:</a:t>
            </a:r>
          </a:p>
          <a:p>
            <a:pPr marL="571500" indent="-571500">
              <a:buFont typeface="Arial" panose="020B0604020202020204" pitchFamily="34" charset="0"/>
              <a:buChar char="•"/>
            </a:pPr>
            <a:r>
              <a:rPr lang="en-NZ" sz="3200" dirty="0" smtClean="0"/>
              <a:t>30 day retention for Inbox and Deleted Items</a:t>
            </a:r>
          </a:p>
          <a:p>
            <a:pPr marL="571500" indent="-571500">
              <a:buFont typeface="Arial" panose="020B0604020202020204" pitchFamily="34" charset="0"/>
              <a:buChar char="•"/>
            </a:pPr>
            <a:r>
              <a:rPr lang="en-NZ" sz="3200" dirty="0" smtClean="0"/>
              <a:t>45 day retention for custom project folders</a:t>
            </a:r>
          </a:p>
          <a:p>
            <a:pPr marL="571500" indent="-571500">
              <a:buFont typeface="Arial" panose="020B0604020202020204" pitchFamily="34" charset="0"/>
              <a:buChar char="•"/>
            </a:pPr>
            <a:r>
              <a:rPr lang="en-NZ" sz="3200" dirty="0" smtClean="0"/>
              <a:t>365 days for all other folders</a:t>
            </a:r>
          </a:p>
          <a:p>
            <a:r>
              <a:rPr lang="en-NZ" sz="3200" dirty="0" smtClean="0"/>
              <a:t>What should you do? Choose all that apply.</a:t>
            </a:r>
          </a:p>
        </p:txBody>
      </p:sp>
    </p:spTree>
    <p:extLst>
      <p:ext uri="{BB962C8B-B14F-4D97-AF65-F5344CB8AC3E}">
        <p14:creationId xmlns:p14="http://schemas.microsoft.com/office/powerpoint/2010/main" val="72007711"/>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 (cont.)</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55000" lnSpcReduction="20000"/>
          </a:bodyPr>
          <a:lstStyle/>
          <a:p>
            <a:pPr marL="742950" indent="-742950">
              <a:buAutoNum type="alphaUcPeriod"/>
            </a:pPr>
            <a:r>
              <a:rPr lang="en-NZ" dirty="0"/>
              <a:t>Create a retention policy tag for the Inbox and Deleted Items. Set an age limit for retention of 30 days.</a:t>
            </a:r>
          </a:p>
          <a:p>
            <a:pPr marL="742950" indent="-742950">
              <a:buAutoNum type="alphaUcPeriod"/>
            </a:pPr>
            <a:r>
              <a:rPr lang="en-NZ" dirty="0"/>
              <a:t>Create a personal tag for the Inbox and Deleted Items. Set an age limit for retention of 30 days.</a:t>
            </a:r>
          </a:p>
          <a:p>
            <a:pPr marL="742950" indent="-742950">
              <a:buAutoNum type="alphaUcPeriod"/>
            </a:pPr>
            <a:r>
              <a:rPr lang="en-NZ" dirty="0"/>
              <a:t>Create a default policy tag for the Inbox and Deleted Items. Set an age limit for retention of 30 days</a:t>
            </a:r>
          </a:p>
          <a:p>
            <a:pPr marL="742950" indent="-742950">
              <a:buAutoNum type="alphaUcPeriod"/>
            </a:pPr>
            <a:r>
              <a:rPr lang="en-NZ" dirty="0"/>
              <a:t>Create a retention policy tag for custom project folders. Set an age limit for retention of 45 days</a:t>
            </a:r>
          </a:p>
          <a:p>
            <a:pPr marL="742950" indent="-742950">
              <a:buAutoNum type="alphaUcPeriod"/>
            </a:pPr>
            <a:r>
              <a:rPr lang="en-NZ" dirty="0"/>
              <a:t>Create a personal tag for custom project folders. Set an age limit for retention of 45 days</a:t>
            </a:r>
          </a:p>
          <a:p>
            <a:pPr marL="742950" indent="-742950">
              <a:buAutoNum type="alphaUcPeriod"/>
            </a:pPr>
            <a:r>
              <a:rPr lang="en-NZ" dirty="0"/>
              <a:t>Create a default policy tag for custom project folders. Set an age limit for retention of 45 days</a:t>
            </a:r>
          </a:p>
          <a:p>
            <a:pPr marL="742950" indent="-742950">
              <a:buAutoNum type="alphaUcPeriod"/>
            </a:pPr>
            <a:r>
              <a:rPr lang="en-NZ" dirty="0"/>
              <a:t>Link each default policy tag, each retention tag and each personal tag to a retention policy</a:t>
            </a:r>
          </a:p>
          <a:p>
            <a:pPr marL="742950" indent="-742950">
              <a:buAutoNum type="alphaUcPeriod"/>
            </a:pPr>
            <a:r>
              <a:rPr lang="en-NZ" dirty="0"/>
              <a:t>Link one default policy tag, each retention policy tag and each personal tag to a retention policy</a:t>
            </a:r>
          </a:p>
          <a:p>
            <a:pPr marL="742950" indent="-742950">
              <a:buAutoNum type="alphaUcPeriod"/>
            </a:pPr>
            <a:r>
              <a:rPr lang="en-NZ" dirty="0"/>
              <a:t>Apply the retention policy to the </a:t>
            </a:r>
            <a:r>
              <a:rPr lang="en-NZ" dirty="0" err="1"/>
              <a:t>Customer_Svc</a:t>
            </a:r>
            <a:r>
              <a:rPr lang="en-NZ" dirty="0"/>
              <a:t> group</a:t>
            </a:r>
          </a:p>
          <a:p>
            <a:pPr marL="742950" indent="-742950">
              <a:buAutoNum type="alphaUcPeriod"/>
            </a:pPr>
            <a:r>
              <a:rPr lang="en-NZ" dirty="0"/>
              <a:t>Create a default policy tag to limit messages to 365 </a:t>
            </a:r>
            <a:r>
              <a:rPr lang="en-NZ" dirty="0" smtClean="0"/>
              <a:t>days</a:t>
            </a:r>
            <a:endParaRPr lang="en-NZ" dirty="0"/>
          </a:p>
        </p:txBody>
      </p:sp>
    </p:spTree>
    <p:extLst>
      <p:ext uri="{BB962C8B-B14F-4D97-AF65-F5344CB8AC3E}">
        <p14:creationId xmlns:p14="http://schemas.microsoft.com/office/powerpoint/2010/main" val="3053230845"/>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 (cont.)</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55000" lnSpcReduction="20000"/>
          </a:bodyPr>
          <a:lstStyle/>
          <a:p>
            <a:pPr marL="742950" indent="-742950">
              <a:buAutoNum type="alphaUcPeriod"/>
            </a:pPr>
            <a:r>
              <a:rPr lang="en-NZ" b="1" dirty="0">
                <a:solidFill>
                  <a:schemeClr val="accent3"/>
                </a:solidFill>
              </a:rPr>
              <a:t>Create a retention policy tag for the Inbox and Deleted Items. Set an age limit for retention of 30 days.</a:t>
            </a:r>
          </a:p>
          <a:p>
            <a:pPr marL="742950" indent="-742950">
              <a:buAutoNum type="alphaUcPeriod"/>
            </a:pPr>
            <a:r>
              <a:rPr lang="en-NZ" dirty="0"/>
              <a:t>Create a personal tag for the Inbox and Deleted Items. Set an age limit for retention of 30 days.</a:t>
            </a:r>
          </a:p>
          <a:p>
            <a:pPr marL="742950" indent="-742950">
              <a:buAutoNum type="alphaUcPeriod"/>
            </a:pPr>
            <a:r>
              <a:rPr lang="en-NZ" dirty="0"/>
              <a:t>Create a default policy tag for the Inbox and Deleted Items. Set an age limit for retention of 30 days</a:t>
            </a:r>
          </a:p>
          <a:p>
            <a:pPr marL="742950" indent="-742950">
              <a:buAutoNum type="alphaUcPeriod"/>
            </a:pPr>
            <a:r>
              <a:rPr lang="en-NZ" dirty="0"/>
              <a:t>Create a retention policy tag for custom project folders. Set an age limit for retention of 45 days</a:t>
            </a:r>
          </a:p>
          <a:p>
            <a:pPr marL="742950" indent="-742950">
              <a:buAutoNum type="alphaUcPeriod"/>
            </a:pPr>
            <a:r>
              <a:rPr lang="en-NZ" b="1" dirty="0">
                <a:solidFill>
                  <a:schemeClr val="accent3"/>
                </a:solidFill>
              </a:rPr>
              <a:t>Create a personal tag for custom project folders. Set an age limit for retention of 45 days</a:t>
            </a:r>
          </a:p>
          <a:p>
            <a:pPr marL="742950" indent="-742950">
              <a:buAutoNum type="alphaUcPeriod"/>
            </a:pPr>
            <a:r>
              <a:rPr lang="en-NZ" dirty="0"/>
              <a:t>Create a default policy tag for custom project folders. Set an age limit for retention of 45 days</a:t>
            </a:r>
          </a:p>
          <a:p>
            <a:pPr marL="742950" indent="-742950">
              <a:buAutoNum type="alphaUcPeriod"/>
            </a:pPr>
            <a:r>
              <a:rPr lang="en-NZ" dirty="0"/>
              <a:t>Link each default policy tag, each retention tag and each personal tag to a retention policy</a:t>
            </a:r>
          </a:p>
          <a:p>
            <a:pPr marL="742950" indent="-742950">
              <a:buAutoNum type="alphaUcPeriod"/>
            </a:pPr>
            <a:r>
              <a:rPr lang="en-NZ" b="1" dirty="0">
                <a:solidFill>
                  <a:schemeClr val="accent3"/>
                </a:solidFill>
              </a:rPr>
              <a:t>Link one default policy tag, each retention policy tag and each personal tag to a retention policy</a:t>
            </a:r>
          </a:p>
          <a:p>
            <a:pPr marL="742950" indent="-742950">
              <a:buAutoNum type="alphaUcPeriod"/>
            </a:pPr>
            <a:r>
              <a:rPr lang="en-NZ" b="1" dirty="0">
                <a:solidFill>
                  <a:schemeClr val="tx1"/>
                </a:solidFill>
              </a:rPr>
              <a:t>Apply the retention policy to the </a:t>
            </a:r>
            <a:r>
              <a:rPr lang="en-NZ" b="1" dirty="0" err="1">
                <a:solidFill>
                  <a:schemeClr val="tx1"/>
                </a:solidFill>
              </a:rPr>
              <a:t>Customer_Svc</a:t>
            </a:r>
            <a:r>
              <a:rPr lang="en-NZ" b="1" dirty="0">
                <a:solidFill>
                  <a:schemeClr val="tx1"/>
                </a:solidFill>
              </a:rPr>
              <a:t> group</a:t>
            </a:r>
          </a:p>
          <a:p>
            <a:pPr marL="742950" indent="-742950">
              <a:buAutoNum type="alphaUcPeriod"/>
            </a:pPr>
            <a:r>
              <a:rPr lang="en-NZ" b="1" dirty="0">
                <a:solidFill>
                  <a:schemeClr val="tx1"/>
                </a:solidFill>
              </a:rPr>
              <a:t>Create a default policy tag to limit messages to 365 </a:t>
            </a:r>
            <a:r>
              <a:rPr lang="en-NZ" b="1" dirty="0" smtClean="0">
                <a:solidFill>
                  <a:schemeClr val="tx1"/>
                </a:solidFill>
              </a:rPr>
              <a:t>days</a:t>
            </a:r>
            <a:endParaRPr lang="en-NZ" b="1" dirty="0">
              <a:solidFill>
                <a:schemeClr val="tx1"/>
              </a:solidFill>
            </a:endParaRPr>
          </a:p>
        </p:txBody>
      </p:sp>
    </p:spTree>
    <p:extLst>
      <p:ext uri="{BB962C8B-B14F-4D97-AF65-F5344CB8AC3E}">
        <p14:creationId xmlns:p14="http://schemas.microsoft.com/office/powerpoint/2010/main" val="53405739"/>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048990"/>
            <a:ext cx="11887200" cy="5164732"/>
          </a:xfrm>
          <a:prstGeom prst="rect">
            <a:avLst/>
          </a:prstGeom>
        </p:spPr>
        <p:txBody>
          <a:bodyPr>
            <a:noAutofit/>
          </a:bodyPr>
          <a:lstStyle/>
          <a:p>
            <a:r>
              <a:rPr lang="en-US" sz="3600" dirty="0"/>
              <a:t>Retention tags and retention </a:t>
            </a:r>
            <a:r>
              <a:rPr lang="en-US" sz="3600" dirty="0" smtClean="0"/>
              <a:t>policies</a:t>
            </a:r>
          </a:p>
          <a:p>
            <a:r>
              <a:rPr lang="en-NZ" sz="2400" dirty="0" smtClean="0">
                <a:hlinkClick r:id="rId3"/>
              </a:rPr>
              <a:t>http</a:t>
            </a:r>
            <a:r>
              <a:rPr lang="en-NZ" sz="2400" dirty="0">
                <a:hlinkClick r:id="rId3"/>
              </a:rPr>
              <a:t>://</a:t>
            </a:r>
            <a:r>
              <a:rPr lang="en-NZ" sz="2400" dirty="0" smtClean="0">
                <a:hlinkClick r:id="rId3"/>
              </a:rPr>
              <a:t>technet.microsoft.com/en-us/library/dd297955%28v=exchg.150%29.aspx</a:t>
            </a:r>
            <a:endParaRPr lang="en-NZ" sz="2400" dirty="0" smtClean="0"/>
          </a:p>
        </p:txBody>
      </p:sp>
    </p:spTree>
    <p:extLst>
      <p:ext uri="{BB962C8B-B14F-4D97-AF65-F5344CB8AC3E}">
        <p14:creationId xmlns:p14="http://schemas.microsoft.com/office/powerpoint/2010/main" val="3966433777"/>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55000" lnSpcReduction="20000"/>
          </a:bodyPr>
          <a:lstStyle/>
          <a:p>
            <a:r>
              <a:rPr lang="en-NZ" dirty="0" smtClean="0"/>
              <a:t>You need to ensure that your externally facing Client Access server EXCAS01 has enough resource to support your SLAs for your users’ OWA access, even during busy periods. You decide to use Workload Policies to assist you in this. Other Client Access servers should not be affected by this change. </a:t>
            </a:r>
          </a:p>
          <a:p>
            <a:r>
              <a:rPr lang="en-NZ" dirty="0" smtClean="0"/>
              <a:t>What should you do? Each answer is part of the solution. Choose all that apply.</a:t>
            </a:r>
          </a:p>
          <a:p>
            <a:endParaRPr lang="en-NZ" dirty="0" smtClean="0"/>
          </a:p>
          <a:p>
            <a:pPr marL="742950" indent="-742950">
              <a:buAutoNum type="alphaUcPeriod"/>
            </a:pPr>
            <a:r>
              <a:rPr lang="en-NZ" dirty="0" smtClean="0"/>
              <a:t>New-</a:t>
            </a:r>
            <a:r>
              <a:rPr lang="en-NZ" dirty="0" err="1" smtClean="0"/>
              <a:t>WorkloadPolicy</a:t>
            </a:r>
            <a:r>
              <a:rPr lang="en-NZ" dirty="0" smtClean="0"/>
              <a:t> </a:t>
            </a:r>
            <a:r>
              <a:rPr lang="en-NZ" dirty="0" err="1" smtClean="0"/>
              <a:t>ExtOWAWorkloadPolicy</a:t>
            </a:r>
            <a:r>
              <a:rPr lang="en-NZ" dirty="0" smtClean="0"/>
              <a:t> –</a:t>
            </a:r>
            <a:r>
              <a:rPr lang="en-NZ" dirty="0" err="1" smtClean="0"/>
              <a:t>WorkloadType</a:t>
            </a:r>
            <a:r>
              <a:rPr lang="en-NZ" dirty="0" smtClean="0"/>
              <a:t> OWA –</a:t>
            </a:r>
            <a:r>
              <a:rPr lang="en-NZ" dirty="0" err="1" smtClean="0"/>
              <a:t>WorkloadClassification</a:t>
            </a:r>
            <a:r>
              <a:rPr lang="en-NZ" dirty="0" smtClean="0"/>
              <a:t> Urgent –</a:t>
            </a:r>
            <a:r>
              <a:rPr lang="en-NZ" dirty="0" err="1" smtClean="0"/>
              <a:t>WorkloadManagementPolicy</a:t>
            </a:r>
            <a:r>
              <a:rPr lang="en-NZ" dirty="0" smtClean="0"/>
              <a:t> </a:t>
            </a:r>
            <a:r>
              <a:rPr lang="en-NZ" dirty="0" err="1" smtClean="0"/>
              <a:t>GlobalOverwrittenWorkloadManagementPolicy</a:t>
            </a:r>
            <a:endParaRPr lang="en-NZ" dirty="0" smtClean="0"/>
          </a:p>
          <a:p>
            <a:pPr marL="742950" indent="-742950">
              <a:buAutoNum type="alphaUcPeriod"/>
            </a:pPr>
            <a:r>
              <a:rPr lang="en-NZ" dirty="0" smtClean="0"/>
              <a:t>New-</a:t>
            </a:r>
            <a:r>
              <a:rPr lang="en-NZ" dirty="0" err="1" smtClean="0"/>
              <a:t>WorkloadPolicy</a:t>
            </a:r>
            <a:r>
              <a:rPr lang="en-NZ" dirty="0" smtClean="0"/>
              <a:t> </a:t>
            </a:r>
            <a:r>
              <a:rPr lang="en-NZ" dirty="0" err="1" smtClean="0"/>
              <a:t>ExtOWAWorkloadPolicy</a:t>
            </a:r>
            <a:r>
              <a:rPr lang="en-NZ" dirty="0" smtClean="0"/>
              <a:t> –</a:t>
            </a:r>
            <a:r>
              <a:rPr lang="en-NZ" dirty="0" err="1" smtClean="0"/>
              <a:t>WorkloadType</a:t>
            </a:r>
            <a:r>
              <a:rPr lang="en-NZ" dirty="0" smtClean="0"/>
              <a:t> OWA –</a:t>
            </a:r>
            <a:r>
              <a:rPr lang="en-NZ" dirty="0" err="1" smtClean="0"/>
              <a:t>WorkloadClassification</a:t>
            </a:r>
            <a:r>
              <a:rPr lang="en-NZ" dirty="0" smtClean="0"/>
              <a:t> </a:t>
            </a:r>
            <a:r>
              <a:rPr lang="en-NZ" dirty="0" err="1" smtClean="0"/>
              <a:t>CustomerExpectation</a:t>
            </a:r>
            <a:r>
              <a:rPr lang="en-NZ" dirty="0" smtClean="0"/>
              <a:t> –</a:t>
            </a:r>
            <a:r>
              <a:rPr lang="en-NZ" dirty="0" err="1" smtClean="0"/>
              <a:t>WorkloadManagementPolicy</a:t>
            </a:r>
            <a:r>
              <a:rPr lang="en-NZ" dirty="0" smtClean="0"/>
              <a:t> </a:t>
            </a:r>
            <a:r>
              <a:rPr lang="en-NZ" dirty="0" err="1" smtClean="0"/>
              <a:t>ExtOWAWorkloadManagementPolicy</a:t>
            </a:r>
            <a:endParaRPr lang="en-NZ" dirty="0" smtClean="0"/>
          </a:p>
          <a:p>
            <a:pPr marL="742950" indent="-742950">
              <a:buAutoNum type="alphaUcPeriod"/>
            </a:pPr>
            <a:r>
              <a:rPr lang="en-NZ" dirty="0"/>
              <a:t>New-</a:t>
            </a:r>
            <a:r>
              <a:rPr lang="en-NZ" dirty="0" err="1"/>
              <a:t>WorkloadPolicy</a:t>
            </a:r>
            <a:r>
              <a:rPr lang="en-NZ" dirty="0"/>
              <a:t> </a:t>
            </a:r>
            <a:r>
              <a:rPr lang="en-NZ" dirty="0" err="1"/>
              <a:t>ExtOWAWorkloadPolicy</a:t>
            </a:r>
            <a:r>
              <a:rPr lang="en-NZ" dirty="0"/>
              <a:t> –</a:t>
            </a:r>
            <a:r>
              <a:rPr lang="en-NZ" dirty="0" err="1"/>
              <a:t>WorkloadType</a:t>
            </a:r>
            <a:r>
              <a:rPr lang="en-NZ" dirty="0"/>
              <a:t> OWA –</a:t>
            </a:r>
            <a:r>
              <a:rPr lang="en-NZ" dirty="0" err="1"/>
              <a:t>WorkloadClassification</a:t>
            </a:r>
            <a:r>
              <a:rPr lang="en-NZ" dirty="0"/>
              <a:t> </a:t>
            </a:r>
            <a:r>
              <a:rPr lang="en-NZ" dirty="0" smtClean="0"/>
              <a:t>Discretionary </a:t>
            </a:r>
            <a:r>
              <a:rPr lang="en-NZ" dirty="0"/>
              <a:t>–</a:t>
            </a:r>
            <a:r>
              <a:rPr lang="en-NZ" dirty="0" err="1"/>
              <a:t>WorkloadManagementPolicy</a:t>
            </a:r>
            <a:r>
              <a:rPr lang="en-NZ" dirty="0"/>
              <a:t> </a:t>
            </a:r>
            <a:r>
              <a:rPr lang="en-NZ" dirty="0" err="1" smtClean="0"/>
              <a:t>ExtOWAWorkloadManagementPolicy</a:t>
            </a:r>
            <a:endParaRPr lang="en-NZ" dirty="0" smtClean="0"/>
          </a:p>
          <a:p>
            <a:pPr marL="742950" indent="-742950">
              <a:buAutoNum type="alphaUcPeriod"/>
            </a:pPr>
            <a:r>
              <a:rPr lang="en-NZ" dirty="0" smtClean="0"/>
              <a:t>New-</a:t>
            </a:r>
            <a:r>
              <a:rPr lang="en-NZ" dirty="0" err="1" smtClean="0"/>
              <a:t>WorkloadManagementPolicy</a:t>
            </a:r>
            <a:r>
              <a:rPr lang="en-NZ" dirty="0" smtClean="0"/>
              <a:t> </a:t>
            </a:r>
            <a:r>
              <a:rPr lang="en-NZ" dirty="0" err="1" smtClean="0"/>
              <a:t>ExtOWAWorkloadManagementPolicy</a:t>
            </a:r>
            <a:endParaRPr lang="en-NZ" dirty="0" smtClean="0"/>
          </a:p>
          <a:p>
            <a:pPr marL="742950" indent="-742950">
              <a:buAutoNum type="alphaUcPeriod"/>
            </a:pPr>
            <a:r>
              <a:rPr lang="en-NZ" dirty="0" smtClean="0"/>
              <a:t>Set-</a:t>
            </a:r>
            <a:r>
              <a:rPr lang="en-NZ" dirty="0" err="1" smtClean="0"/>
              <a:t>ExchangeServer</a:t>
            </a:r>
            <a:r>
              <a:rPr lang="en-NZ" dirty="0" smtClean="0"/>
              <a:t> –</a:t>
            </a:r>
            <a:r>
              <a:rPr lang="en-NZ" dirty="0" err="1" smtClean="0"/>
              <a:t>WorkloadManagementPolicy</a:t>
            </a:r>
            <a:r>
              <a:rPr lang="en-NZ" dirty="0" smtClean="0"/>
              <a:t> </a:t>
            </a:r>
            <a:r>
              <a:rPr lang="en-NZ" dirty="0" err="1" smtClean="0"/>
              <a:t>ExtOWAWorkloadManagementPolicy</a:t>
            </a:r>
            <a:r>
              <a:rPr lang="en-NZ" dirty="0" smtClean="0"/>
              <a:t> –Server EXCAS01</a:t>
            </a:r>
          </a:p>
          <a:p>
            <a:pPr marL="742950" indent="-742950">
              <a:buAutoNum type="alphaUcPeriod"/>
            </a:pPr>
            <a:r>
              <a:rPr lang="en-NZ" dirty="0" smtClean="0"/>
              <a:t>Set-</a:t>
            </a:r>
            <a:r>
              <a:rPr lang="en-NZ" dirty="0" err="1" smtClean="0"/>
              <a:t>ExchangeServer</a:t>
            </a:r>
            <a:r>
              <a:rPr lang="en-NZ" dirty="0" smtClean="0"/>
              <a:t> –</a:t>
            </a:r>
            <a:r>
              <a:rPr lang="en-NZ" dirty="0" err="1" smtClean="0"/>
              <a:t>WorkloadManagementPolicy</a:t>
            </a:r>
            <a:r>
              <a:rPr lang="en-NZ" dirty="0" smtClean="0"/>
              <a:t> </a:t>
            </a:r>
            <a:r>
              <a:rPr lang="en-NZ" dirty="0" err="1" smtClean="0"/>
              <a:t>GlobalOverWrittenWorkloadManagementPolicy</a:t>
            </a:r>
            <a:r>
              <a:rPr lang="en-NZ" dirty="0" smtClean="0"/>
              <a:t> –Server EXCAS01</a:t>
            </a:r>
            <a:endParaRPr lang="en-NZ" dirty="0"/>
          </a:p>
        </p:txBody>
      </p:sp>
    </p:spTree>
    <p:extLst>
      <p:ext uri="{BB962C8B-B14F-4D97-AF65-F5344CB8AC3E}">
        <p14:creationId xmlns:p14="http://schemas.microsoft.com/office/powerpoint/2010/main" val="2998711464"/>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55000" lnSpcReduction="20000"/>
          </a:bodyPr>
          <a:lstStyle/>
          <a:p>
            <a:r>
              <a:rPr lang="en-NZ" dirty="0" smtClean="0"/>
              <a:t>You need to ensure that your externally facing Client Access server EXCAS01 has enough resource to support your SLAs for your users’ OWA access, even during busy periods. You decide to use Workload Policies to assist you in this. Other Client Access servers should not be affected by this change. </a:t>
            </a:r>
          </a:p>
          <a:p>
            <a:r>
              <a:rPr lang="en-NZ" dirty="0" smtClean="0"/>
              <a:t>What should you do? Each answer is part of the solution. Choose all that apply.</a:t>
            </a:r>
          </a:p>
          <a:p>
            <a:endParaRPr lang="en-NZ" dirty="0" smtClean="0"/>
          </a:p>
          <a:p>
            <a:pPr marL="742950" indent="-742950">
              <a:buAutoNum type="alphaUcPeriod"/>
            </a:pPr>
            <a:r>
              <a:rPr lang="en-NZ" dirty="0" smtClean="0"/>
              <a:t>New-</a:t>
            </a:r>
            <a:r>
              <a:rPr lang="en-NZ" dirty="0" err="1" smtClean="0"/>
              <a:t>WorkloadPolicy</a:t>
            </a:r>
            <a:r>
              <a:rPr lang="en-NZ" dirty="0" smtClean="0"/>
              <a:t> </a:t>
            </a:r>
            <a:r>
              <a:rPr lang="en-NZ" dirty="0" err="1" smtClean="0"/>
              <a:t>ExtOWAWorkloadPolicy</a:t>
            </a:r>
            <a:r>
              <a:rPr lang="en-NZ" dirty="0" smtClean="0"/>
              <a:t> –</a:t>
            </a:r>
            <a:r>
              <a:rPr lang="en-NZ" dirty="0" err="1" smtClean="0"/>
              <a:t>WorkloadType</a:t>
            </a:r>
            <a:r>
              <a:rPr lang="en-NZ" dirty="0" smtClean="0"/>
              <a:t> OWA –</a:t>
            </a:r>
            <a:r>
              <a:rPr lang="en-NZ" dirty="0" err="1" smtClean="0"/>
              <a:t>WorkloadClassification</a:t>
            </a:r>
            <a:r>
              <a:rPr lang="en-NZ" dirty="0" smtClean="0"/>
              <a:t> Urgent –</a:t>
            </a:r>
            <a:r>
              <a:rPr lang="en-NZ" dirty="0" err="1" smtClean="0"/>
              <a:t>WorkloadManagementPolicy</a:t>
            </a:r>
            <a:r>
              <a:rPr lang="en-NZ" dirty="0" smtClean="0"/>
              <a:t> </a:t>
            </a:r>
            <a:r>
              <a:rPr lang="en-NZ" dirty="0" err="1" smtClean="0"/>
              <a:t>GlobalOverwrittenWorkloadManagementPolicy</a:t>
            </a:r>
            <a:endParaRPr lang="en-NZ" dirty="0" smtClean="0"/>
          </a:p>
          <a:p>
            <a:pPr marL="742950" indent="-742950">
              <a:buAutoNum type="alphaUcPeriod"/>
            </a:pPr>
            <a:r>
              <a:rPr lang="en-NZ" b="1" dirty="0" smtClean="0">
                <a:solidFill>
                  <a:schemeClr val="accent3"/>
                </a:solidFill>
              </a:rPr>
              <a:t>New-</a:t>
            </a:r>
            <a:r>
              <a:rPr lang="en-NZ" b="1" dirty="0" err="1" smtClean="0">
                <a:solidFill>
                  <a:schemeClr val="accent3"/>
                </a:solidFill>
              </a:rPr>
              <a:t>WorkloadPolicy</a:t>
            </a:r>
            <a:r>
              <a:rPr lang="en-NZ" b="1" dirty="0" smtClean="0">
                <a:solidFill>
                  <a:schemeClr val="accent3"/>
                </a:solidFill>
              </a:rPr>
              <a:t> </a:t>
            </a:r>
            <a:r>
              <a:rPr lang="en-NZ" b="1" dirty="0" err="1" smtClean="0">
                <a:solidFill>
                  <a:schemeClr val="accent3"/>
                </a:solidFill>
              </a:rPr>
              <a:t>ExtOWAWorkloadPolicy</a:t>
            </a:r>
            <a:r>
              <a:rPr lang="en-NZ" b="1" dirty="0" smtClean="0">
                <a:solidFill>
                  <a:schemeClr val="accent3"/>
                </a:solidFill>
              </a:rPr>
              <a:t> –</a:t>
            </a:r>
            <a:r>
              <a:rPr lang="en-NZ" b="1" dirty="0" err="1" smtClean="0">
                <a:solidFill>
                  <a:schemeClr val="accent3"/>
                </a:solidFill>
              </a:rPr>
              <a:t>WorkloadType</a:t>
            </a:r>
            <a:r>
              <a:rPr lang="en-NZ" b="1" dirty="0" smtClean="0">
                <a:solidFill>
                  <a:schemeClr val="accent3"/>
                </a:solidFill>
              </a:rPr>
              <a:t> OWA –</a:t>
            </a:r>
            <a:r>
              <a:rPr lang="en-NZ" b="1" dirty="0" err="1" smtClean="0">
                <a:solidFill>
                  <a:schemeClr val="accent3"/>
                </a:solidFill>
              </a:rPr>
              <a:t>WorkloadClassification</a:t>
            </a:r>
            <a:r>
              <a:rPr lang="en-NZ" b="1" dirty="0" smtClean="0">
                <a:solidFill>
                  <a:schemeClr val="accent3"/>
                </a:solidFill>
              </a:rPr>
              <a:t> </a:t>
            </a:r>
            <a:r>
              <a:rPr lang="en-NZ" b="1" dirty="0" err="1" smtClean="0">
                <a:solidFill>
                  <a:schemeClr val="accent3"/>
                </a:solidFill>
              </a:rPr>
              <a:t>CustomerExpectation</a:t>
            </a:r>
            <a:r>
              <a:rPr lang="en-NZ" b="1" dirty="0" smtClean="0">
                <a:solidFill>
                  <a:schemeClr val="accent3"/>
                </a:solidFill>
              </a:rPr>
              <a:t> –</a:t>
            </a:r>
            <a:r>
              <a:rPr lang="en-NZ" b="1" dirty="0" err="1" smtClean="0">
                <a:solidFill>
                  <a:schemeClr val="accent3"/>
                </a:solidFill>
              </a:rPr>
              <a:t>WorkloadManagementPolicy</a:t>
            </a:r>
            <a:r>
              <a:rPr lang="en-NZ" b="1" dirty="0" smtClean="0">
                <a:solidFill>
                  <a:schemeClr val="accent3"/>
                </a:solidFill>
              </a:rPr>
              <a:t> </a:t>
            </a:r>
            <a:r>
              <a:rPr lang="en-NZ" b="1" dirty="0" err="1" smtClean="0">
                <a:solidFill>
                  <a:schemeClr val="accent3"/>
                </a:solidFill>
              </a:rPr>
              <a:t>ExtOWAWorkloadManagementPolicy</a:t>
            </a:r>
            <a:endParaRPr lang="en-NZ" b="1" dirty="0" smtClean="0">
              <a:solidFill>
                <a:schemeClr val="accent3"/>
              </a:solidFill>
            </a:endParaRPr>
          </a:p>
          <a:p>
            <a:pPr marL="742950" indent="-742950">
              <a:buAutoNum type="alphaUcPeriod"/>
            </a:pPr>
            <a:r>
              <a:rPr lang="en-NZ" dirty="0"/>
              <a:t>New-</a:t>
            </a:r>
            <a:r>
              <a:rPr lang="en-NZ" dirty="0" err="1"/>
              <a:t>WorkloadPolicy</a:t>
            </a:r>
            <a:r>
              <a:rPr lang="en-NZ" dirty="0"/>
              <a:t> </a:t>
            </a:r>
            <a:r>
              <a:rPr lang="en-NZ" dirty="0" err="1"/>
              <a:t>ExtOWAWorkloadPolicy</a:t>
            </a:r>
            <a:r>
              <a:rPr lang="en-NZ" dirty="0"/>
              <a:t> –</a:t>
            </a:r>
            <a:r>
              <a:rPr lang="en-NZ" dirty="0" err="1"/>
              <a:t>WorkloadType</a:t>
            </a:r>
            <a:r>
              <a:rPr lang="en-NZ" dirty="0"/>
              <a:t> OWA –</a:t>
            </a:r>
            <a:r>
              <a:rPr lang="en-NZ" dirty="0" err="1"/>
              <a:t>WorkloadClassification</a:t>
            </a:r>
            <a:r>
              <a:rPr lang="en-NZ" dirty="0"/>
              <a:t> </a:t>
            </a:r>
            <a:r>
              <a:rPr lang="en-NZ" dirty="0" smtClean="0"/>
              <a:t>Discretionary </a:t>
            </a:r>
            <a:r>
              <a:rPr lang="en-NZ" dirty="0"/>
              <a:t>–</a:t>
            </a:r>
            <a:r>
              <a:rPr lang="en-NZ" dirty="0" err="1"/>
              <a:t>WorkloadManagementPolicy</a:t>
            </a:r>
            <a:r>
              <a:rPr lang="en-NZ" dirty="0"/>
              <a:t> </a:t>
            </a:r>
            <a:r>
              <a:rPr lang="en-NZ" dirty="0" err="1" smtClean="0"/>
              <a:t>ExtOWAWorkloadManagementPolicy</a:t>
            </a:r>
            <a:endParaRPr lang="en-NZ" dirty="0" smtClean="0"/>
          </a:p>
          <a:p>
            <a:pPr marL="742950" indent="-742950">
              <a:buAutoNum type="alphaUcPeriod"/>
            </a:pPr>
            <a:r>
              <a:rPr lang="en-NZ" b="1" dirty="0" smtClean="0">
                <a:solidFill>
                  <a:schemeClr val="accent3"/>
                </a:solidFill>
              </a:rPr>
              <a:t>New-</a:t>
            </a:r>
            <a:r>
              <a:rPr lang="en-NZ" b="1" dirty="0" err="1" smtClean="0">
                <a:solidFill>
                  <a:schemeClr val="accent3"/>
                </a:solidFill>
              </a:rPr>
              <a:t>WorkloadManagementPolicy</a:t>
            </a:r>
            <a:r>
              <a:rPr lang="en-NZ" b="1" dirty="0" smtClean="0">
                <a:solidFill>
                  <a:schemeClr val="accent3"/>
                </a:solidFill>
              </a:rPr>
              <a:t> </a:t>
            </a:r>
            <a:r>
              <a:rPr lang="en-NZ" b="1" dirty="0" err="1" smtClean="0">
                <a:solidFill>
                  <a:schemeClr val="accent3"/>
                </a:solidFill>
              </a:rPr>
              <a:t>ExtOWAWorkloadManagementPolicy</a:t>
            </a:r>
            <a:endParaRPr lang="en-NZ" b="1" dirty="0" smtClean="0">
              <a:solidFill>
                <a:schemeClr val="accent3"/>
              </a:solidFill>
            </a:endParaRPr>
          </a:p>
          <a:p>
            <a:pPr marL="742950" indent="-742950">
              <a:buAutoNum type="alphaUcPeriod"/>
            </a:pPr>
            <a:r>
              <a:rPr lang="en-NZ" b="1" dirty="0" smtClean="0">
                <a:solidFill>
                  <a:schemeClr val="accent3"/>
                </a:solidFill>
              </a:rPr>
              <a:t>Set-</a:t>
            </a:r>
            <a:r>
              <a:rPr lang="en-NZ" b="1" dirty="0" err="1" smtClean="0">
                <a:solidFill>
                  <a:schemeClr val="accent3"/>
                </a:solidFill>
              </a:rPr>
              <a:t>ExchangeServer</a:t>
            </a:r>
            <a:r>
              <a:rPr lang="en-NZ" b="1" dirty="0" smtClean="0">
                <a:solidFill>
                  <a:schemeClr val="accent3"/>
                </a:solidFill>
              </a:rPr>
              <a:t> –</a:t>
            </a:r>
            <a:r>
              <a:rPr lang="en-NZ" b="1" dirty="0" err="1" smtClean="0">
                <a:solidFill>
                  <a:schemeClr val="accent3"/>
                </a:solidFill>
              </a:rPr>
              <a:t>WorkloadManagementPolicy</a:t>
            </a:r>
            <a:r>
              <a:rPr lang="en-NZ" b="1" dirty="0" smtClean="0">
                <a:solidFill>
                  <a:schemeClr val="accent3"/>
                </a:solidFill>
              </a:rPr>
              <a:t> </a:t>
            </a:r>
            <a:r>
              <a:rPr lang="en-NZ" b="1" dirty="0" err="1" smtClean="0">
                <a:solidFill>
                  <a:schemeClr val="accent3"/>
                </a:solidFill>
              </a:rPr>
              <a:t>ExtOWAWorkloadManagementPolicy</a:t>
            </a:r>
            <a:r>
              <a:rPr lang="en-NZ" b="1" dirty="0" smtClean="0">
                <a:solidFill>
                  <a:schemeClr val="accent3"/>
                </a:solidFill>
              </a:rPr>
              <a:t> –Server EXCAS01</a:t>
            </a:r>
          </a:p>
          <a:p>
            <a:pPr marL="742950" indent="-742950">
              <a:buAutoNum type="alphaUcPeriod"/>
            </a:pPr>
            <a:r>
              <a:rPr lang="en-NZ" dirty="0" smtClean="0"/>
              <a:t>Set-</a:t>
            </a:r>
            <a:r>
              <a:rPr lang="en-NZ" dirty="0" err="1" smtClean="0"/>
              <a:t>ExchangeServer</a:t>
            </a:r>
            <a:r>
              <a:rPr lang="en-NZ" dirty="0" smtClean="0"/>
              <a:t> –</a:t>
            </a:r>
            <a:r>
              <a:rPr lang="en-NZ" dirty="0" err="1" smtClean="0"/>
              <a:t>WorkloadManagementPolicy</a:t>
            </a:r>
            <a:r>
              <a:rPr lang="en-NZ" dirty="0" smtClean="0"/>
              <a:t> </a:t>
            </a:r>
            <a:r>
              <a:rPr lang="en-NZ" dirty="0" err="1" smtClean="0"/>
              <a:t>GlobalOverWrittenWorkloadManagementPolicy</a:t>
            </a:r>
            <a:r>
              <a:rPr lang="en-NZ" dirty="0" smtClean="0"/>
              <a:t> –Server EXCAS01</a:t>
            </a:r>
            <a:endParaRPr lang="en-NZ" dirty="0"/>
          </a:p>
        </p:txBody>
      </p:sp>
    </p:spTree>
    <p:extLst>
      <p:ext uri="{BB962C8B-B14F-4D97-AF65-F5344CB8AC3E}">
        <p14:creationId xmlns:p14="http://schemas.microsoft.com/office/powerpoint/2010/main" val="1746035766"/>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a:bodyPr>
          <a:lstStyle/>
          <a:p>
            <a:r>
              <a:rPr lang="en-NZ" dirty="0" smtClean="0"/>
              <a:t>New-</a:t>
            </a:r>
            <a:r>
              <a:rPr lang="en-NZ" dirty="0" err="1" smtClean="0"/>
              <a:t>WorkloadPolicy</a:t>
            </a:r>
            <a:endParaRPr lang="en-NZ" dirty="0" smtClean="0"/>
          </a:p>
          <a:p>
            <a:pPr lvl="1"/>
            <a:r>
              <a:rPr lang="en-NZ" dirty="0">
                <a:hlinkClick r:id="rId3"/>
              </a:rPr>
              <a:t>http://</a:t>
            </a:r>
            <a:r>
              <a:rPr lang="en-NZ" dirty="0" smtClean="0">
                <a:hlinkClick r:id="rId3"/>
              </a:rPr>
              <a:t>technet.microsoft.com/en-us/library/jj215707%28v=exchg.150%29.aspx</a:t>
            </a:r>
            <a:endParaRPr lang="en-NZ" dirty="0" smtClean="0"/>
          </a:p>
          <a:p>
            <a:r>
              <a:rPr lang="en-NZ" dirty="0" smtClean="0"/>
              <a:t>New-</a:t>
            </a:r>
            <a:r>
              <a:rPr lang="en-NZ" dirty="0" err="1" smtClean="0"/>
              <a:t>WorkloadManagementPolicy</a:t>
            </a:r>
            <a:endParaRPr lang="en-NZ" dirty="0" smtClean="0"/>
          </a:p>
          <a:p>
            <a:pPr lvl="1"/>
            <a:r>
              <a:rPr lang="en-NZ" dirty="0">
                <a:hlinkClick r:id="rId4"/>
              </a:rPr>
              <a:t>http://</a:t>
            </a:r>
            <a:r>
              <a:rPr lang="en-NZ" dirty="0" smtClean="0">
                <a:hlinkClick r:id="rId4"/>
              </a:rPr>
              <a:t>technet.microsoft.com/en-us/library/jj215703%28v=exchg.150%29.aspx</a:t>
            </a:r>
            <a:endParaRPr lang="en-NZ" dirty="0" smtClean="0"/>
          </a:p>
          <a:p>
            <a:pPr marL="342900" lvl="1" indent="0">
              <a:buNone/>
            </a:pPr>
            <a:endParaRPr lang="en-NZ" dirty="0" smtClean="0"/>
          </a:p>
        </p:txBody>
      </p:sp>
    </p:spTree>
    <p:extLst>
      <p:ext uri="{BB962C8B-B14F-4D97-AF65-F5344CB8AC3E}">
        <p14:creationId xmlns:p14="http://schemas.microsoft.com/office/powerpoint/2010/main" val="287632122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MCSE and MCSD Certifications</a:t>
            </a:r>
            <a:endParaRPr lang="en-US" dirty="0"/>
          </a:p>
        </p:txBody>
      </p:sp>
      <p:grpSp>
        <p:nvGrpSpPr>
          <p:cNvPr id="4" name="Group 3"/>
          <p:cNvGrpSpPr/>
          <p:nvPr/>
        </p:nvGrpSpPr>
        <p:grpSpPr>
          <a:xfrm>
            <a:off x="5761037" y="4049070"/>
            <a:ext cx="2586420" cy="2648592"/>
            <a:chOff x="442083" y="1371595"/>
            <a:chExt cx="2541588" cy="2541588"/>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83" y="1371595"/>
              <a:ext cx="2541588"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63023" y="3474728"/>
              <a:ext cx="1500798" cy="240978"/>
            </a:xfrm>
            <a:prstGeom prst="rect">
              <a:avLst/>
            </a:prstGeom>
            <a:noFill/>
          </p:spPr>
          <p:txBody>
            <a:bodyPr wrap="none" lIns="0" tIns="0" rIns="0" bIns="0" rtlCol="0">
              <a:spAutoFit/>
            </a:bodyPr>
            <a:lstStyle/>
            <a:p>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Web Applications</a:t>
              </a:r>
            </a:p>
          </p:txBody>
        </p:sp>
      </p:grpSp>
      <p:grpSp>
        <p:nvGrpSpPr>
          <p:cNvPr id="7" name="Group 6"/>
          <p:cNvGrpSpPr/>
          <p:nvPr/>
        </p:nvGrpSpPr>
        <p:grpSpPr>
          <a:xfrm>
            <a:off x="8466137" y="4049069"/>
            <a:ext cx="2586420" cy="2648593"/>
            <a:chOff x="3285981" y="1367233"/>
            <a:chExt cx="2541588" cy="2541588"/>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981" y="1367233"/>
              <a:ext cx="2541588"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664552" y="3487785"/>
              <a:ext cx="1755485" cy="236274"/>
            </a:xfrm>
            <a:prstGeom prst="rect">
              <a:avLst/>
            </a:prstGeom>
            <a:noFill/>
            <a:ln>
              <a:noFill/>
            </a:ln>
          </p:spPr>
          <p:txBody>
            <a:bodyPr wrap="none" lIns="0" tIns="0" rIns="0" bIns="0" rtlCol="0">
              <a:spAutoFit/>
            </a:bodyPr>
            <a:lstStyle/>
            <a:p>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Windows </a:t>
              </a:r>
              <a:r>
                <a:rPr lang="en-US" sz="1600" b="1"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Store Apps</a:t>
              </a:r>
              <a:endPar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grpSp>
      <p:grpSp>
        <p:nvGrpSpPr>
          <p:cNvPr id="10" name="Group 9"/>
          <p:cNvGrpSpPr/>
          <p:nvPr/>
        </p:nvGrpSpPr>
        <p:grpSpPr>
          <a:xfrm>
            <a:off x="5761037" y="1305869"/>
            <a:ext cx="2586420" cy="2648593"/>
            <a:chOff x="3300984" y="1300734"/>
            <a:chExt cx="2542032" cy="2542032"/>
          </a:xfrm>
        </p:grpSpPr>
        <p:pic>
          <p:nvPicPr>
            <p:cNvPr id="11" name="Picture 3" descr="C:\Users\regines\Documents\CertV3\mcse tiles\MSL-CertificationTiles-MCSE-Cloud-Fem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984" y="1300734"/>
              <a:ext cx="2542032" cy="254203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27350" y="3440845"/>
              <a:ext cx="2489298" cy="241019"/>
            </a:xfrm>
            <a:prstGeom prst="rect">
              <a:avLst/>
            </a:prstGeom>
            <a:noFill/>
            <a:ln>
              <a:noFill/>
            </a:ln>
          </p:spPr>
          <p:txBody>
            <a:bodyPr wrap="square" lIns="0" tIns="0" rIns="0" bIns="0" rtlCol="0">
              <a:spAutoFit/>
            </a:bodyPr>
            <a:lstStyle/>
            <a:p>
              <a:pPr algn="ctr"/>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Server Infrastructure</a:t>
              </a:r>
            </a:p>
          </p:txBody>
        </p:sp>
      </p:grpSp>
      <p:grpSp>
        <p:nvGrpSpPr>
          <p:cNvPr id="13" name="Group 12"/>
          <p:cNvGrpSpPr/>
          <p:nvPr/>
        </p:nvGrpSpPr>
        <p:grpSpPr>
          <a:xfrm>
            <a:off x="8470517" y="1305869"/>
            <a:ext cx="2586420" cy="2648593"/>
            <a:chOff x="5193515" y="163946"/>
            <a:chExt cx="2542032" cy="2542032"/>
          </a:xfrm>
        </p:grpSpPr>
        <p:pic>
          <p:nvPicPr>
            <p:cNvPr id="14" name="Picture 2" descr="C:\Users\regines\Documents\CertV3\mcse tiles\MSL-CertificationTiles-MCSE-Cloud-Fem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515" y="163946"/>
              <a:ext cx="2542032" cy="25420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526225" y="2326885"/>
              <a:ext cx="1894389" cy="241019"/>
            </a:xfrm>
            <a:prstGeom prst="rect">
              <a:avLst/>
            </a:prstGeom>
            <a:noFill/>
          </p:spPr>
          <p:txBody>
            <a:bodyPr wrap="none" lIns="0" tIns="0" rIns="0" bIns="0" rtlCol="0">
              <a:spAutoFit/>
            </a:bodyPr>
            <a:lstStyle/>
            <a:p>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Desktop Infrastructure</a:t>
              </a:r>
            </a:p>
          </p:txBody>
        </p:sp>
      </p:grpSp>
      <p:grpSp>
        <p:nvGrpSpPr>
          <p:cNvPr id="16" name="Group 15"/>
          <p:cNvGrpSpPr/>
          <p:nvPr/>
        </p:nvGrpSpPr>
        <p:grpSpPr>
          <a:xfrm>
            <a:off x="350837" y="4049069"/>
            <a:ext cx="2586420" cy="2648593"/>
            <a:chOff x="451144" y="2798877"/>
            <a:chExt cx="1920399" cy="2009240"/>
          </a:xfrm>
        </p:grpSpPr>
        <p:pic>
          <p:nvPicPr>
            <p:cNvPr id="17" name="Picture 2" descr="C:\Users\regines\Documents\CertV3\mcse tiles\MSL-CertificationTiles-MC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44" y="2798877"/>
              <a:ext cx="1920399" cy="200924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34034" y="4460907"/>
              <a:ext cx="1322544" cy="190503"/>
            </a:xfrm>
            <a:prstGeom prst="rect">
              <a:avLst/>
            </a:prstGeom>
            <a:noFill/>
          </p:spPr>
          <p:txBody>
            <a:bodyPr wrap="none" lIns="0" tIns="0" rIns="0" bIns="0" rtlCol="0">
              <a:spAutoFit/>
            </a:bodyPr>
            <a:lstStyle/>
            <a:p>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Business Intelligence</a:t>
              </a:r>
            </a:p>
          </p:txBody>
        </p:sp>
      </p:grpSp>
      <p:grpSp>
        <p:nvGrpSpPr>
          <p:cNvPr id="19" name="Group 18"/>
          <p:cNvGrpSpPr/>
          <p:nvPr/>
        </p:nvGrpSpPr>
        <p:grpSpPr>
          <a:xfrm>
            <a:off x="3055937" y="4049069"/>
            <a:ext cx="2586420" cy="2648593"/>
            <a:chOff x="2523940" y="2814545"/>
            <a:chExt cx="1920399" cy="2009240"/>
          </a:xfrm>
        </p:grpSpPr>
        <p:pic>
          <p:nvPicPr>
            <p:cNvPr id="20" name="Picture 2" descr="C:\Users\regines\Documents\CertV3\mcse tiles\MSL-CertificationTiles-MC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3940" y="2814545"/>
              <a:ext cx="1920399" cy="20092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966357" y="4480460"/>
              <a:ext cx="896351" cy="190503"/>
            </a:xfrm>
            <a:prstGeom prst="rect">
              <a:avLst/>
            </a:prstGeom>
            <a:noFill/>
          </p:spPr>
          <p:txBody>
            <a:bodyPr wrap="none" lIns="0" tIns="0" rIns="0" bIns="0" rtlCol="0">
              <a:spAutoFit/>
            </a:bodyPr>
            <a:lstStyle/>
            <a:p>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Data Platform</a:t>
              </a:r>
            </a:p>
          </p:txBody>
        </p:sp>
      </p:grpSp>
      <p:grpSp>
        <p:nvGrpSpPr>
          <p:cNvPr id="22" name="Group 21"/>
          <p:cNvGrpSpPr/>
          <p:nvPr/>
        </p:nvGrpSpPr>
        <p:grpSpPr>
          <a:xfrm>
            <a:off x="350837" y="1305869"/>
            <a:ext cx="2586420" cy="2648593"/>
            <a:chOff x="2523941" y="797432"/>
            <a:chExt cx="1950170" cy="1950170"/>
          </a:xfrm>
        </p:grpSpPr>
        <p:pic>
          <p:nvPicPr>
            <p:cNvPr id="23" name="Picture 3" descr="C:\Users\regines\Documents\CertV3\mcse tiles\MSL-CertificationTiles-MCSE-Fema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3941" y="797432"/>
              <a:ext cx="1950170" cy="195017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607908" y="2440140"/>
              <a:ext cx="1866203" cy="184903"/>
            </a:xfrm>
            <a:prstGeom prst="rect">
              <a:avLst/>
            </a:prstGeom>
            <a:noFill/>
            <a:ln>
              <a:noFill/>
            </a:ln>
          </p:spPr>
          <p:txBody>
            <a:bodyPr wrap="square" lIns="0" tIns="0" rIns="0" bIns="0" rtlCol="0">
              <a:spAutoFit/>
            </a:bodyPr>
            <a:lstStyle/>
            <a:p>
              <a:pPr algn="ctr"/>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Private Cloud</a:t>
              </a:r>
            </a:p>
          </p:txBody>
        </p:sp>
      </p:grpSp>
      <p:sp>
        <p:nvSpPr>
          <p:cNvPr id="25" name="Rectangle 24"/>
          <p:cNvSpPr>
            <a:spLocks noChangeAspect="1"/>
          </p:cNvSpPr>
          <p:nvPr/>
        </p:nvSpPr>
        <p:spPr bwMode="auto">
          <a:xfrm>
            <a:off x="11704637" y="1169798"/>
            <a:ext cx="779403" cy="1678686"/>
          </a:xfrm>
          <a:prstGeom prst="rect">
            <a:avLst/>
          </a:prstGeom>
          <a:solidFill>
            <a:srgbClr val="BAD80A"/>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3172" tIns="46585" rIns="93172" bIns="46585" numCol="1" rtlCol="0" anchor="ctr" anchorCtr="0" compatLnSpc="1">
            <a:prstTxWarp prst="textNoShape">
              <a:avLst/>
            </a:prstTxWarp>
          </a:bodyPr>
          <a:lstStyle/>
          <a:p>
            <a:pPr algn="ctr" defTabSz="931482"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6" name="Rectangle 25"/>
          <p:cNvSpPr>
            <a:spLocks noChangeAspect="1"/>
          </p:cNvSpPr>
          <p:nvPr/>
        </p:nvSpPr>
        <p:spPr bwMode="auto">
          <a:xfrm>
            <a:off x="11704637" y="4773037"/>
            <a:ext cx="779403" cy="1678686"/>
          </a:xfrm>
          <a:prstGeom prst="rect">
            <a:avLst/>
          </a:prstGeom>
          <a:solidFill>
            <a:srgbClr val="00BCF2"/>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3172" tIns="46585" rIns="93172" bIns="46585" numCol="1" rtlCol="0" anchor="ctr" anchorCtr="0" compatLnSpc="1">
            <a:prstTxWarp prst="textNoShape">
              <a:avLst/>
            </a:prstTxWarp>
          </a:bodyPr>
          <a:lstStyle/>
          <a:p>
            <a:pPr algn="ctr" defTabSz="931482"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7" name="Rectangle 26"/>
          <p:cNvSpPr>
            <a:spLocks noChangeAspect="1"/>
          </p:cNvSpPr>
          <p:nvPr/>
        </p:nvSpPr>
        <p:spPr bwMode="auto">
          <a:xfrm>
            <a:off x="11704637" y="2971419"/>
            <a:ext cx="779403" cy="1678686"/>
          </a:xfrm>
          <a:prstGeom prst="rect">
            <a:avLst/>
          </a:prstGeom>
          <a:solidFill>
            <a:srgbClr val="00337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172" tIns="46585" rIns="93172" bIns="46585" numCol="1" rtlCol="0" anchor="ctr" anchorCtr="0" compatLnSpc="1">
            <a:prstTxWarp prst="textNoShape">
              <a:avLst/>
            </a:prstTxWarp>
          </a:bodyPr>
          <a:lstStyle/>
          <a:p>
            <a:pPr algn="ctr" defTabSz="931482"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8" name="Rectangle 27"/>
          <p:cNvSpPr>
            <a:spLocks noChangeAspect="1"/>
          </p:cNvSpPr>
          <p:nvPr/>
        </p:nvSpPr>
        <p:spPr bwMode="auto">
          <a:xfrm>
            <a:off x="3055937" y="1305867"/>
            <a:ext cx="2586420" cy="264859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t" anchorCtr="0" forceAA="0" compatLnSpc="1">
            <a:prstTxWarp prst="textNoShape">
              <a:avLst/>
            </a:prstTxWarp>
            <a:noAutofit/>
          </a:bodyPr>
          <a:lstStyle/>
          <a:p>
            <a:endParaRPr lang="en-US" sz="2400" dirty="0">
              <a:solidFill>
                <a:srgbClr val="FFFFFF"/>
              </a:solidFill>
            </a:endParaRPr>
          </a:p>
        </p:txBody>
      </p:sp>
      <p:pic>
        <p:nvPicPr>
          <p:cNvPr id="29" name="Picture 2" descr="\\MAGNUM\Projects\Microsoft\Cloud Power FY12\Design\ICONS_PNG\Devices.png"/>
          <p:cNvPicPr>
            <a:picLocks noChangeAspect="1" noChangeArrowheads="1"/>
          </p:cNvPicPr>
          <p:nvPr/>
        </p:nvPicPr>
        <p:blipFill>
          <a:blip r:embed="rId6" cstate="print">
            <a:lum bright="100000" contrast="100000"/>
          </a:blip>
          <a:stretch>
            <a:fillRect/>
          </a:stretch>
        </p:blipFill>
        <p:spPr bwMode="auto">
          <a:xfrm>
            <a:off x="3246437" y="1713912"/>
            <a:ext cx="1935750" cy="1935750"/>
          </a:xfrm>
          <a:prstGeom prst="rect">
            <a:avLst/>
          </a:prstGeom>
          <a:noFill/>
          <a:ln>
            <a:noFill/>
          </a:ln>
        </p:spPr>
      </p:pic>
    </p:spTree>
    <p:extLst>
      <p:ext uri="{BB962C8B-B14F-4D97-AF65-F5344CB8AC3E}">
        <p14:creationId xmlns:p14="http://schemas.microsoft.com/office/powerpoint/2010/main" val="526649520"/>
      </p:ext>
    </p:extLst>
  </p:cSld>
  <p:clrMapOvr>
    <a:masterClrMapping/>
  </p:clrMapOvr>
  <p:transition spd="slow">
    <p:push/>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77500" lnSpcReduction="20000"/>
          </a:bodyPr>
          <a:lstStyle/>
          <a:p>
            <a:r>
              <a:rPr lang="en-NZ" dirty="0" smtClean="0"/>
              <a:t>The CIO wants you to assign certain users of your organization to a group named </a:t>
            </a:r>
            <a:r>
              <a:rPr lang="en-NZ" b="1" dirty="0" err="1" smtClean="0"/>
              <a:t>FinleyTechProtection</a:t>
            </a:r>
            <a:r>
              <a:rPr lang="en-NZ" dirty="0" smtClean="0"/>
              <a:t>. To ensure productivity, you need to make sure that users belonging to this group are able to search mailboxes of users for messages that may contain the words “spam”, “Patents”, “infringements” or “virus”. You should ensure that your solution reduces the number of permissions that are assigned to </a:t>
            </a:r>
            <a:r>
              <a:rPr lang="en-NZ" b="1" dirty="0" err="1" smtClean="0"/>
              <a:t>FinleyTechProtection</a:t>
            </a:r>
            <a:r>
              <a:rPr lang="en-NZ" dirty="0" smtClean="0"/>
              <a:t>.</a:t>
            </a:r>
          </a:p>
          <a:p>
            <a:endParaRPr lang="en-NZ" dirty="0"/>
          </a:p>
          <a:p>
            <a:r>
              <a:rPr lang="en-NZ" dirty="0" smtClean="0"/>
              <a:t>What should you do?</a:t>
            </a:r>
          </a:p>
          <a:p>
            <a:pPr marL="742950" indent="-742950">
              <a:buAutoNum type="alphaUcPeriod"/>
            </a:pPr>
            <a:r>
              <a:rPr lang="en-NZ" dirty="0" smtClean="0"/>
              <a:t>Assign the users to the Records Management role group</a:t>
            </a:r>
          </a:p>
          <a:p>
            <a:pPr marL="742950" indent="-742950">
              <a:buAutoNum type="alphaUcPeriod"/>
            </a:pPr>
            <a:r>
              <a:rPr lang="en-NZ" dirty="0" smtClean="0"/>
              <a:t>Assign the users to the Hygiene Management role group</a:t>
            </a:r>
          </a:p>
          <a:p>
            <a:pPr marL="742950" indent="-742950">
              <a:buAutoNum type="alphaUcPeriod"/>
            </a:pPr>
            <a:r>
              <a:rPr lang="en-NZ" dirty="0" smtClean="0"/>
              <a:t>Assign the users to the Discovery Management role group</a:t>
            </a:r>
          </a:p>
          <a:p>
            <a:pPr marL="742950" indent="-742950">
              <a:buAutoNum type="alphaUcPeriod"/>
            </a:pPr>
            <a:r>
              <a:rPr lang="en-NZ" dirty="0" smtClean="0"/>
              <a:t>Assign the users to the Help Desk role group</a:t>
            </a:r>
            <a:endParaRPr lang="en-NZ" dirty="0"/>
          </a:p>
        </p:txBody>
      </p:sp>
    </p:spTree>
    <p:extLst>
      <p:ext uri="{BB962C8B-B14F-4D97-AF65-F5344CB8AC3E}">
        <p14:creationId xmlns:p14="http://schemas.microsoft.com/office/powerpoint/2010/main" val="858280661"/>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77500" lnSpcReduction="20000"/>
          </a:bodyPr>
          <a:lstStyle/>
          <a:p>
            <a:r>
              <a:rPr lang="en-NZ" dirty="0" smtClean="0"/>
              <a:t>The CIO wants you to assign certain users of your organization to a group named </a:t>
            </a:r>
            <a:r>
              <a:rPr lang="en-NZ" b="1" dirty="0" err="1" smtClean="0"/>
              <a:t>FinleyTechProtection</a:t>
            </a:r>
            <a:r>
              <a:rPr lang="en-NZ" dirty="0" smtClean="0"/>
              <a:t>. To ensure productivity, you need to make sure that users belonging to this group are able to search mailboxes of users for messages that may contain the words “spam”, “Patents”, “infringements” or “virus”. You should ensure that your solution reduces the number of permissions that are assigned to </a:t>
            </a:r>
            <a:r>
              <a:rPr lang="en-NZ" b="1" dirty="0" err="1" smtClean="0"/>
              <a:t>FinleyTechProtection</a:t>
            </a:r>
            <a:r>
              <a:rPr lang="en-NZ" dirty="0" smtClean="0"/>
              <a:t>.</a:t>
            </a:r>
          </a:p>
          <a:p>
            <a:endParaRPr lang="en-NZ" dirty="0"/>
          </a:p>
          <a:p>
            <a:r>
              <a:rPr lang="en-NZ" dirty="0" smtClean="0"/>
              <a:t>What should you do?</a:t>
            </a:r>
          </a:p>
          <a:p>
            <a:pPr marL="742950" indent="-742950">
              <a:buAutoNum type="alphaUcPeriod"/>
            </a:pPr>
            <a:r>
              <a:rPr lang="en-NZ" dirty="0" smtClean="0"/>
              <a:t>Assign the users to the Records Management role group</a:t>
            </a:r>
          </a:p>
          <a:p>
            <a:pPr marL="742950" indent="-742950">
              <a:buAutoNum type="alphaUcPeriod"/>
            </a:pPr>
            <a:r>
              <a:rPr lang="en-NZ" dirty="0" smtClean="0"/>
              <a:t>Assign the users to the Hygiene Management role group</a:t>
            </a:r>
          </a:p>
          <a:p>
            <a:pPr marL="742950" indent="-742950">
              <a:buAutoNum type="alphaUcPeriod"/>
            </a:pPr>
            <a:r>
              <a:rPr lang="en-NZ" b="1" dirty="0" smtClean="0">
                <a:solidFill>
                  <a:schemeClr val="accent3"/>
                </a:solidFill>
              </a:rPr>
              <a:t>Assign the users to the Discovery Management role group</a:t>
            </a:r>
          </a:p>
          <a:p>
            <a:pPr marL="742950" indent="-742950">
              <a:buAutoNum type="alphaUcPeriod"/>
            </a:pPr>
            <a:r>
              <a:rPr lang="en-NZ" dirty="0" smtClean="0"/>
              <a:t>Assign the users to the Help Desk role group</a:t>
            </a:r>
            <a:endParaRPr lang="en-NZ" dirty="0"/>
          </a:p>
        </p:txBody>
      </p:sp>
    </p:spTree>
    <p:extLst>
      <p:ext uri="{BB962C8B-B14F-4D97-AF65-F5344CB8AC3E}">
        <p14:creationId xmlns:p14="http://schemas.microsoft.com/office/powerpoint/2010/main" val="3735370579"/>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a:bodyPr>
          <a:lstStyle/>
          <a:p>
            <a:r>
              <a:rPr lang="en-NZ" dirty="0" smtClean="0"/>
              <a:t>Records Management Role Group</a:t>
            </a:r>
          </a:p>
          <a:p>
            <a:pPr lvl="1"/>
            <a:r>
              <a:rPr lang="en-NZ" dirty="0">
                <a:hlinkClick r:id="rId3"/>
              </a:rPr>
              <a:t>http://</a:t>
            </a:r>
            <a:r>
              <a:rPr lang="en-NZ" dirty="0" smtClean="0">
                <a:hlinkClick r:id="rId3"/>
              </a:rPr>
              <a:t>technet.microsoft.com/en-us/library/dd633492%28v=exchg.150%29.aspx</a:t>
            </a:r>
            <a:endParaRPr lang="en-NZ" dirty="0" smtClean="0"/>
          </a:p>
          <a:p>
            <a:r>
              <a:rPr lang="en-NZ" dirty="0" smtClean="0"/>
              <a:t>Hygiene Management Role Group</a:t>
            </a:r>
          </a:p>
          <a:p>
            <a:pPr lvl="1"/>
            <a:r>
              <a:rPr lang="en-NZ" dirty="0">
                <a:hlinkClick r:id="rId4"/>
              </a:rPr>
              <a:t>http://</a:t>
            </a:r>
            <a:r>
              <a:rPr lang="en-NZ" dirty="0" smtClean="0">
                <a:hlinkClick r:id="rId4"/>
              </a:rPr>
              <a:t>technet.microsoft.com/en-us/library/dd776125%28v=exchg.150%29.aspx</a:t>
            </a:r>
            <a:endParaRPr lang="en-NZ" dirty="0" smtClean="0"/>
          </a:p>
          <a:p>
            <a:r>
              <a:rPr lang="en-NZ" dirty="0" smtClean="0"/>
              <a:t>Discovery Management Role Group</a:t>
            </a:r>
          </a:p>
          <a:p>
            <a:pPr lvl="1"/>
            <a:r>
              <a:rPr lang="en-NZ" dirty="0">
                <a:hlinkClick r:id="rId5"/>
              </a:rPr>
              <a:t>http://</a:t>
            </a:r>
            <a:r>
              <a:rPr lang="en-NZ" dirty="0" smtClean="0">
                <a:hlinkClick r:id="rId5"/>
              </a:rPr>
              <a:t>technet.microsoft.com/en-us/library/dd351080%28v=exchg.150%29.aspx</a:t>
            </a:r>
            <a:endParaRPr lang="en-NZ" dirty="0" smtClean="0"/>
          </a:p>
          <a:p>
            <a:r>
              <a:rPr lang="en-NZ" dirty="0" smtClean="0"/>
              <a:t>Help Desk Role Group</a:t>
            </a:r>
          </a:p>
          <a:p>
            <a:pPr lvl="1"/>
            <a:r>
              <a:rPr lang="en-NZ" dirty="0">
                <a:hlinkClick r:id="rId6"/>
              </a:rPr>
              <a:t>http://</a:t>
            </a:r>
            <a:r>
              <a:rPr lang="en-NZ" dirty="0" smtClean="0">
                <a:hlinkClick r:id="rId6"/>
              </a:rPr>
              <a:t>technet.microsoft.com/en-us/library/dd876949%28v=exchg.150%29.aspx</a:t>
            </a:r>
            <a:endParaRPr lang="en-NZ" dirty="0" smtClean="0"/>
          </a:p>
        </p:txBody>
      </p:sp>
    </p:spTree>
    <p:extLst>
      <p:ext uri="{BB962C8B-B14F-4D97-AF65-F5344CB8AC3E}">
        <p14:creationId xmlns:p14="http://schemas.microsoft.com/office/powerpoint/2010/main" val="2682941143"/>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665893"/>
          </a:xfrm>
        </p:spPr>
        <p:txBody>
          <a:bodyPr/>
          <a:lstStyle/>
          <a:p>
            <a:r>
              <a:rPr lang="en-NZ" dirty="0" smtClean="0"/>
              <a:t>Establish Coexistence with Exchange Online</a:t>
            </a:r>
          </a:p>
          <a:p>
            <a:pPr lvl="1"/>
            <a:r>
              <a:rPr lang="en-NZ" dirty="0" smtClean="0"/>
              <a:t>Deploy and manage Hybrid configuration</a:t>
            </a:r>
          </a:p>
          <a:p>
            <a:pPr lvl="1"/>
            <a:r>
              <a:rPr lang="en-NZ" dirty="0" smtClean="0"/>
              <a:t>Evaluate limitations of the Hybrid Configuration Wizard</a:t>
            </a:r>
          </a:p>
          <a:p>
            <a:pPr lvl="1"/>
            <a:r>
              <a:rPr lang="en-NZ" dirty="0" smtClean="0"/>
              <a:t>Configure requirements for single sign-on (SSO)</a:t>
            </a:r>
          </a:p>
          <a:p>
            <a:pPr lvl="1"/>
            <a:r>
              <a:rPr lang="en-NZ" dirty="0" smtClean="0"/>
              <a:t>Design and configure ADFS</a:t>
            </a:r>
          </a:p>
          <a:p>
            <a:r>
              <a:rPr lang="en-NZ" dirty="0" smtClean="0"/>
              <a:t>Deploy and Manage Exchange Federation</a:t>
            </a:r>
          </a:p>
          <a:p>
            <a:pPr lvl="1"/>
            <a:r>
              <a:rPr lang="en-NZ" dirty="0" smtClean="0"/>
              <a:t>Manage Federation Trusts with Microsoft Federation gateways</a:t>
            </a:r>
          </a:p>
          <a:p>
            <a:pPr lvl="1"/>
            <a:r>
              <a:rPr lang="en-NZ" dirty="0" smtClean="0"/>
              <a:t>Manage sharing policies</a:t>
            </a:r>
          </a:p>
          <a:p>
            <a:pPr lvl="1"/>
            <a:r>
              <a:rPr lang="en-NZ" dirty="0" smtClean="0"/>
              <a:t>Design certificate and firewall requirements</a:t>
            </a:r>
          </a:p>
          <a:p>
            <a:pPr lvl="1"/>
            <a:r>
              <a:rPr lang="en-NZ" dirty="0" smtClean="0"/>
              <a:t>Manage organization relationships</a:t>
            </a:r>
          </a:p>
        </p:txBody>
      </p:sp>
      <p:sp>
        <p:nvSpPr>
          <p:cNvPr id="3" name="Title 2"/>
          <p:cNvSpPr>
            <a:spLocks noGrp="1"/>
          </p:cNvSpPr>
          <p:nvPr>
            <p:ph type="title"/>
          </p:nvPr>
        </p:nvSpPr>
        <p:spPr/>
        <p:txBody>
          <a:bodyPr>
            <a:normAutofit fontScale="90000"/>
          </a:bodyPr>
          <a:lstStyle/>
          <a:p>
            <a:r>
              <a:rPr lang="en-NZ" dirty="0" smtClean="0"/>
              <a:t>Coexistence, Hybrid, Migration and Federation</a:t>
            </a:r>
            <a:endParaRPr lang="en-NZ" dirty="0"/>
          </a:p>
        </p:txBody>
      </p:sp>
    </p:spTree>
    <p:extLst>
      <p:ext uri="{BB962C8B-B14F-4D97-AF65-F5344CB8AC3E}">
        <p14:creationId xmlns:p14="http://schemas.microsoft.com/office/powerpoint/2010/main" val="207721606"/>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164732"/>
          </a:xfrm>
        </p:spPr>
        <p:txBody>
          <a:bodyPr>
            <a:normAutofit lnSpcReduction="10000"/>
          </a:bodyPr>
          <a:lstStyle/>
          <a:p>
            <a:r>
              <a:rPr lang="en-NZ" dirty="0" smtClean="0"/>
              <a:t>Implement On-Premises Coexistence with Legacy Systems</a:t>
            </a:r>
          </a:p>
          <a:p>
            <a:pPr lvl="1"/>
            <a:r>
              <a:rPr lang="en-NZ" dirty="0" smtClean="0"/>
              <a:t>Plan namespaces for coexistence</a:t>
            </a:r>
          </a:p>
          <a:p>
            <a:pPr lvl="1"/>
            <a:r>
              <a:rPr lang="en-NZ" dirty="0" smtClean="0"/>
              <a:t>Configure proxy redirect</a:t>
            </a:r>
          </a:p>
          <a:p>
            <a:pPr lvl="1"/>
            <a:r>
              <a:rPr lang="en-NZ" dirty="0" smtClean="0"/>
              <a:t>Plan firewall configuration for coexistence</a:t>
            </a:r>
          </a:p>
          <a:p>
            <a:pPr lvl="1"/>
            <a:r>
              <a:rPr lang="en-NZ" dirty="0" smtClean="0"/>
              <a:t>Plan for mail flow requirements</a:t>
            </a:r>
          </a:p>
          <a:p>
            <a:r>
              <a:rPr lang="en-NZ" dirty="0" smtClean="0"/>
              <a:t>Set up a Cross-Forest Coexistence Solution</a:t>
            </a:r>
          </a:p>
          <a:p>
            <a:pPr lvl="1"/>
            <a:r>
              <a:rPr lang="en-NZ" dirty="0" smtClean="0"/>
              <a:t>Set up cross-forest availability</a:t>
            </a:r>
          </a:p>
          <a:p>
            <a:pPr lvl="1"/>
            <a:r>
              <a:rPr lang="en-NZ" dirty="0" smtClean="0"/>
              <a:t>Design certificate and firewall requirements</a:t>
            </a:r>
          </a:p>
          <a:p>
            <a:pPr lvl="1"/>
            <a:r>
              <a:rPr lang="en-NZ" dirty="0" smtClean="0"/>
              <a:t>Set up cross-forest mail flow</a:t>
            </a:r>
          </a:p>
          <a:p>
            <a:pPr lvl="1"/>
            <a:r>
              <a:rPr lang="en-NZ" dirty="0" smtClean="0"/>
              <a:t>Design and configure </a:t>
            </a:r>
            <a:r>
              <a:rPr lang="en-NZ" dirty="0" err="1" smtClean="0"/>
              <a:t>AutoDiscover</a:t>
            </a:r>
            <a:endParaRPr lang="en-NZ" dirty="0" smtClean="0"/>
          </a:p>
          <a:p>
            <a:pPr lvl="1"/>
            <a:r>
              <a:rPr lang="en-NZ" dirty="0" smtClean="0"/>
              <a:t>Set up shared namespaces </a:t>
            </a:r>
          </a:p>
          <a:p>
            <a:pPr lvl="1"/>
            <a:endParaRPr lang="en-NZ" dirty="0" smtClean="0"/>
          </a:p>
        </p:txBody>
      </p:sp>
      <p:sp>
        <p:nvSpPr>
          <p:cNvPr id="3" name="Title 2"/>
          <p:cNvSpPr>
            <a:spLocks noGrp="1"/>
          </p:cNvSpPr>
          <p:nvPr>
            <p:ph type="title"/>
          </p:nvPr>
        </p:nvSpPr>
        <p:spPr/>
        <p:txBody>
          <a:bodyPr>
            <a:normAutofit/>
          </a:bodyPr>
          <a:lstStyle/>
          <a:p>
            <a:r>
              <a:rPr lang="en-NZ" sz="4400" dirty="0" smtClean="0"/>
              <a:t>Coexistence, Hybrid, Migration &amp; Federation (cont.)</a:t>
            </a:r>
            <a:endParaRPr lang="en-NZ" sz="4400" dirty="0"/>
          </a:p>
        </p:txBody>
      </p:sp>
    </p:spTree>
    <p:extLst>
      <p:ext uri="{BB962C8B-B14F-4D97-AF65-F5344CB8AC3E}">
        <p14:creationId xmlns:p14="http://schemas.microsoft.com/office/powerpoint/2010/main" val="1529970363"/>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380755"/>
          </a:xfrm>
        </p:spPr>
        <p:txBody>
          <a:bodyPr>
            <a:normAutofit fontScale="92500" lnSpcReduction="10000"/>
          </a:bodyPr>
          <a:lstStyle/>
          <a:p>
            <a:r>
              <a:rPr lang="en-NZ" dirty="0" smtClean="0"/>
              <a:t>Migrate Legacy Systems</a:t>
            </a:r>
          </a:p>
          <a:p>
            <a:pPr lvl="1"/>
            <a:r>
              <a:rPr lang="en-NZ" dirty="0" smtClean="0"/>
              <a:t>Determine transition paths to Exchange</a:t>
            </a:r>
          </a:p>
          <a:p>
            <a:pPr lvl="1"/>
            <a:r>
              <a:rPr lang="en-NZ" dirty="0" smtClean="0"/>
              <a:t>Migrate public folders</a:t>
            </a:r>
          </a:p>
          <a:p>
            <a:pPr lvl="1"/>
            <a:r>
              <a:rPr lang="en-NZ" dirty="0" smtClean="0"/>
              <a:t>Migrate mailboxes</a:t>
            </a:r>
          </a:p>
          <a:p>
            <a:pPr lvl="1"/>
            <a:r>
              <a:rPr lang="en-NZ" dirty="0" smtClean="0"/>
              <a:t>Upgrade policies</a:t>
            </a:r>
          </a:p>
          <a:p>
            <a:pPr lvl="1"/>
            <a:r>
              <a:rPr lang="en-NZ" dirty="0" smtClean="0"/>
              <a:t>Plan for discontinued features</a:t>
            </a:r>
          </a:p>
          <a:p>
            <a:pPr lvl="1"/>
            <a:r>
              <a:rPr lang="en-NZ" dirty="0" smtClean="0"/>
              <a:t>Transition and decommission server roles</a:t>
            </a:r>
          </a:p>
          <a:p>
            <a:r>
              <a:rPr lang="en-NZ" dirty="0" smtClean="0"/>
              <a:t>Troubleshoot Issues</a:t>
            </a:r>
          </a:p>
          <a:p>
            <a:pPr lvl="1"/>
            <a:r>
              <a:rPr lang="en-NZ" dirty="0" smtClean="0"/>
              <a:t>Transport</a:t>
            </a:r>
            <a:endParaRPr lang="en-NZ" dirty="0"/>
          </a:p>
          <a:p>
            <a:pPr lvl="1"/>
            <a:r>
              <a:rPr lang="en-NZ" dirty="0" smtClean="0"/>
              <a:t>Exchange Federation trust and organization relationships</a:t>
            </a:r>
          </a:p>
          <a:p>
            <a:pPr lvl="1"/>
            <a:r>
              <a:rPr lang="en-NZ" dirty="0" smtClean="0"/>
              <a:t>Client Access</a:t>
            </a:r>
          </a:p>
          <a:p>
            <a:pPr lvl="1"/>
            <a:r>
              <a:rPr lang="en-NZ" dirty="0" smtClean="0"/>
              <a:t>SSO/ADFS</a:t>
            </a:r>
          </a:p>
          <a:p>
            <a:pPr lvl="1"/>
            <a:r>
              <a:rPr lang="en-NZ" dirty="0" err="1" smtClean="0"/>
              <a:t>DirSync</a:t>
            </a:r>
            <a:endParaRPr lang="en-NZ" dirty="0" smtClean="0"/>
          </a:p>
          <a:p>
            <a:pPr lvl="1"/>
            <a:r>
              <a:rPr lang="en-NZ" dirty="0" smtClean="0"/>
              <a:t>Cross-</a:t>
            </a:r>
            <a:r>
              <a:rPr lang="en-NZ" dirty="0" err="1" smtClean="0"/>
              <a:t>Forestavailability</a:t>
            </a:r>
            <a:endParaRPr lang="en-NZ" dirty="0" smtClean="0"/>
          </a:p>
        </p:txBody>
      </p:sp>
      <p:sp>
        <p:nvSpPr>
          <p:cNvPr id="3" name="Title 2"/>
          <p:cNvSpPr>
            <a:spLocks noGrp="1"/>
          </p:cNvSpPr>
          <p:nvPr>
            <p:ph type="title"/>
          </p:nvPr>
        </p:nvSpPr>
        <p:spPr/>
        <p:txBody>
          <a:bodyPr>
            <a:normAutofit/>
          </a:bodyPr>
          <a:lstStyle/>
          <a:p>
            <a:r>
              <a:rPr lang="en-NZ" sz="4400" dirty="0" smtClean="0"/>
              <a:t>Coexistence, Hybrid, Migration &amp; Federation (cont.)</a:t>
            </a:r>
            <a:endParaRPr lang="en-NZ" sz="4400" dirty="0"/>
          </a:p>
        </p:txBody>
      </p:sp>
    </p:spTree>
    <p:extLst>
      <p:ext uri="{BB962C8B-B14F-4D97-AF65-F5344CB8AC3E}">
        <p14:creationId xmlns:p14="http://schemas.microsoft.com/office/powerpoint/2010/main" val="4236859750"/>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55000" lnSpcReduction="20000"/>
          </a:bodyPr>
          <a:lstStyle/>
          <a:p>
            <a:r>
              <a:rPr lang="en-NZ" dirty="0" smtClean="0"/>
              <a:t>You are the Exchange 2013 administrator for your organization and AD forest. You have a single domain named FinleyTech.co.nz. Your organization plans to move to Office365. You plan to use Office365 on the FinleyTech.com domain and FinleyTech.co.nz in the on-premise Exchange 2013.</a:t>
            </a:r>
          </a:p>
          <a:p>
            <a:r>
              <a:rPr lang="en-NZ" dirty="0" smtClean="0"/>
              <a:t>You do the following:</a:t>
            </a:r>
          </a:p>
          <a:p>
            <a:pPr marL="571500" indent="-571500">
              <a:buFont typeface="Arial" panose="020B0604020202020204" pitchFamily="34" charset="0"/>
              <a:buChar char="•"/>
            </a:pPr>
            <a:r>
              <a:rPr lang="en-NZ" dirty="0" smtClean="0"/>
              <a:t>Configure </a:t>
            </a:r>
            <a:r>
              <a:rPr lang="en-NZ" dirty="0" err="1" smtClean="0"/>
              <a:t>Autodiscover</a:t>
            </a:r>
            <a:r>
              <a:rPr lang="en-NZ" dirty="0" smtClean="0"/>
              <a:t> service for the on-premise domain to use DNS names</a:t>
            </a:r>
          </a:p>
          <a:p>
            <a:pPr marL="571500" indent="-571500">
              <a:buFont typeface="Arial" panose="020B0604020202020204" pitchFamily="34" charset="0"/>
              <a:buChar char="•"/>
            </a:pPr>
            <a:r>
              <a:rPr lang="en-NZ" dirty="0" smtClean="0"/>
              <a:t>Configure the </a:t>
            </a:r>
            <a:r>
              <a:rPr lang="en-NZ" dirty="0" err="1" smtClean="0"/>
              <a:t>Autodiscover</a:t>
            </a:r>
            <a:r>
              <a:rPr lang="en-NZ" dirty="0" smtClean="0"/>
              <a:t> service for the Office365 domain to use DNS names</a:t>
            </a:r>
          </a:p>
          <a:p>
            <a:r>
              <a:rPr lang="en-NZ" dirty="0" smtClean="0"/>
              <a:t>Users now state that when they try to share contact information between the on-premise and online mailboxes they receive “permission denied” errors.</a:t>
            </a:r>
          </a:p>
          <a:p>
            <a:endParaRPr lang="en-NZ" dirty="0"/>
          </a:p>
          <a:p>
            <a:r>
              <a:rPr lang="en-NZ" dirty="0" smtClean="0"/>
              <a:t>What should you do? Choose all that apply. Each answer is part of the solution.</a:t>
            </a:r>
          </a:p>
          <a:p>
            <a:pPr marL="742950" indent="-742950">
              <a:buAutoNum type="alphaUcPeriod"/>
            </a:pPr>
            <a:r>
              <a:rPr lang="en-NZ" dirty="0" smtClean="0"/>
              <a:t>Enable federation trust</a:t>
            </a:r>
          </a:p>
          <a:p>
            <a:pPr marL="742950" indent="-742950">
              <a:buAutoNum type="alphaUcPeriod"/>
            </a:pPr>
            <a:r>
              <a:rPr lang="en-NZ" dirty="0" smtClean="0"/>
              <a:t>Set up a new federation trust using a self-signed certificate of the first mailbox server from the on-premise organization</a:t>
            </a:r>
          </a:p>
          <a:p>
            <a:pPr marL="742950" indent="-742950">
              <a:buAutoNum type="alphaUcPeriod"/>
            </a:pPr>
            <a:r>
              <a:rPr lang="en-NZ" dirty="0" smtClean="0"/>
              <a:t>Configure Organization Sharing for the on-premise and Office365 organizations</a:t>
            </a:r>
          </a:p>
          <a:p>
            <a:pPr marL="742950" indent="-742950">
              <a:buAutoNum type="alphaUcPeriod"/>
            </a:pPr>
            <a:r>
              <a:rPr lang="en-NZ" dirty="0" smtClean="0"/>
              <a:t>Create a new Sharing Policy and Apply to all mailboxes</a:t>
            </a:r>
          </a:p>
          <a:p>
            <a:pPr marL="742950" indent="-742950">
              <a:buAutoNum type="alphaUcPeriod"/>
            </a:pPr>
            <a:r>
              <a:rPr lang="en-NZ" dirty="0" smtClean="0"/>
              <a:t>Modify the Default Sharing Policy</a:t>
            </a:r>
          </a:p>
          <a:p>
            <a:pPr marL="742950" indent="-742950">
              <a:buAutoNum type="alphaUcPeriod"/>
            </a:pPr>
            <a:endParaRPr lang="en-NZ" dirty="0"/>
          </a:p>
        </p:txBody>
      </p:sp>
    </p:spTree>
    <p:extLst>
      <p:ext uri="{BB962C8B-B14F-4D97-AF65-F5344CB8AC3E}">
        <p14:creationId xmlns:p14="http://schemas.microsoft.com/office/powerpoint/2010/main" val="4020758569"/>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Question</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fontScale="55000" lnSpcReduction="20000"/>
          </a:bodyPr>
          <a:lstStyle/>
          <a:p>
            <a:r>
              <a:rPr lang="en-NZ" dirty="0" smtClean="0"/>
              <a:t>You are the Exchange 2013 administrator for your organization and AD forest. You have a single domain named FinleyTech.co.nz. Your organization plans to move to Office365. You plan to use Office365 on the FinleyTech.com domain and FinleyTech.co.nz in the on-premise Exchange 2013.</a:t>
            </a:r>
          </a:p>
          <a:p>
            <a:r>
              <a:rPr lang="en-NZ" dirty="0" smtClean="0"/>
              <a:t>You do the following:</a:t>
            </a:r>
          </a:p>
          <a:p>
            <a:pPr marL="571500" indent="-571500">
              <a:buFont typeface="Arial" panose="020B0604020202020204" pitchFamily="34" charset="0"/>
              <a:buChar char="•"/>
            </a:pPr>
            <a:r>
              <a:rPr lang="en-NZ" dirty="0" smtClean="0"/>
              <a:t>Configure </a:t>
            </a:r>
            <a:r>
              <a:rPr lang="en-NZ" dirty="0" err="1" smtClean="0"/>
              <a:t>Autodiscover</a:t>
            </a:r>
            <a:r>
              <a:rPr lang="en-NZ" dirty="0" smtClean="0"/>
              <a:t> service for the on-premise domain to use DNS names</a:t>
            </a:r>
          </a:p>
          <a:p>
            <a:pPr marL="571500" indent="-571500">
              <a:buFont typeface="Arial" panose="020B0604020202020204" pitchFamily="34" charset="0"/>
              <a:buChar char="•"/>
            </a:pPr>
            <a:r>
              <a:rPr lang="en-NZ" dirty="0" smtClean="0"/>
              <a:t>Configure the </a:t>
            </a:r>
            <a:r>
              <a:rPr lang="en-NZ" dirty="0" err="1" smtClean="0"/>
              <a:t>Autodiscover</a:t>
            </a:r>
            <a:r>
              <a:rPr lang="en-NZ" dirty="0" smtClean="0"/>
              <a:t> service for the Office365 domain to use DNS names</a:t>
            </a:r>
          </a:p>
          <a:p>
            <a:r>
              <a:rPr lang="en-NZ" dirty="0" smtClean="0"/>
              <a:t>Users now state that when they try to share contact information between the on-premise and online mailboxes they receive “permission denied” errors.</a:t>
            </a:r>
          </a:p>
          <a:p>
            <a:endParaRPr lang="en-NZ" dirty="0"/>
          </a:p>
          <a:p>
            <a:r>
              <a:rPr lang="en-NZ" dirty="0" smtClean="0"/>
              <a:t>What should you do? Choose all that apply. Each answer is part of the solution.</a:t>
            </a:r>
          </a:p>
          <a:p>
            <a:pPr marL="742950" indent="-742950">
              <a:buAutoNum type="alphaUcPeriod"/>
            </a:pPr>
            <a:r>
              <a:rPr lang="en-NZ" b="1" dirty="0" smtClean="0">
                <a:solidFill>
                  <a:schemeClr val="accent3"/>
                </a:solidFill>
              </a:rPr>
              <a:t>Enable federation trust</a:t>
            </a:r>
          </a:p>
          <a:p>
            <a:pPr marL="742950" indent="-742950">
              <a:buAutoNum type="alphaUcPeriod"/>
            </a:pPr>
            <a:r>
              <a:rPr lang="en-NZ" dirty="0" smtClean="0"/>
              <a:t>Set up a new federation trust using a self-signed certificate of the first mailbox server from the on-premise organization</a:t>
            </a:r>
          </a:p>
          <a:p>
            <a:pPr marL="742950" indent="-742950">
              <a:buAutoNum type="alphaUcPeriod"/>
            </a:pPr>
            <a:r>
              <a:rPr lang="en-NZ" b="1" dirty="0" smtClean="0">
                <a:solidFill>
                  <a:schemeClr val="accent3"/>
                </a:solidFill>
              </a:rPr>
              <a:t>Configure Organization Sharing for the on-premise and Office365 organizations</a:t>
            </a:r>
          </a:p>
          <a:p>
            <a:pPr marL="742950" indent="-742950">
              <a:buAutoNum type="alphaUcPeriod"/>
            </a:pPr>
            <a:r>
              <a:rPr lang="en-NZ" dirty="0" smtClean="0"/>
              <a:t>Create a new Sharing Policy and Apply to all mailboxes</a:t>
            </a:r>
          </a:p>
          <a:p>
            <a:pPr marL="742950" indent="-742950">
              <a:buAutoNum type="alphaUcPeriod"/>
            </a:pPr>
            <a:r>
              <a:rPr lang="en-NZ" b="1" dirty="0" smtClean="0">
                <a:solidFill>
                  <a:schemeClr val="accent3"/>
                </a:solidFill>
              </a:rPr>
              <a:t>Modify the Default Sharing Policy</a:t>
            </a:r>
          </a:p>
          <a:p>
            <a:pPr marL="742950" indent="-742950">
              <a:buAutoNum type="alphaUcPeriod"/>
            </a:pPr>
            <a:endParaRPr lang="en-NZ" dirty="0"/>
          </a:p>
        </p:txBody>
      </p:sp>
    </p:spTree>
    <p:extLst>
      <p:ext uri="{BB962C8B-B14F-4D97-AF65-F5344CB8AC3E}">
        <p14:creationId xmlns:p14="http://schemas.microsoft.com/office/powerpoint/2010/main" val="1432374171"/>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Where?</a:t>
            </a:r>
            <a:endParaRPr lang="en-NZ" dirty="0"/>
          </a:p>
        </p:txBody>
      </p:sp>
      <p:sp>
        <p:nvSpPr>
          <p:cNvPr id="3" name="Text Placeholder 2"/>
          <p:cNvSpPr>
            <a:spLocks noGrp="1"/>
          </p:cNvSpPr>
          <p:nvPr>
            <p:ph type="body" sz="quarter" idx="4294967295"/>
          </p:nvPr>
        </p:nvSpPr>
        <p:spPr>
          <a:xfrm>
            <a:off x="274638" y="1212850"/>
            <a:ext cx="11887200" cy="5164732"/>
          </a:xfrm>
          <a:prstGeom prst="rect">
            <a:avLst/>
          </a:prstGeom>
        </p:spPr>
        <p:txBody>
          <a:bodyPr>
            <a:normAutofit/>
          </a:bodyPr>
          <a:lstStyle/>
          <a:p>
            <a:r>
              <a:rPr lang="en-US" dirty="0"/>
              <a:t>Exchange Server 2013 Hybrid </a:t>
            </a:r>
            <a:r>
              <a:rPr lang="en-US" dirty="0" smtClean="0"/>
              <a:t>Deployments</a:t>
            </a:r>
          </a:p>
          <a:p>
            <a:pPr lvl="1"/>
            <a:r>
              <a:rPr lang="en-US" dirty="0">
                <a:hlinkClick r:id="rId3"/>
              </a:rPr>
              <a:t>http://</a:t>
            </a:r>
            <a:r>
              <a:rPr lang="en-US" dirty="0" smtClean="0">
                <a:hlinkClick r:id="rId3"/>
              </a:rPr>
              <a:t>technet.microsoft.com/en-us/library/jj200581%28v=exchg.150%29.aspx</a:t>
            </a:r>
            <a:endParaRPr lang="en-US" dirty="0" smtClean="0"/>
          </a:p>
          <a:p>
            <a:endParaRPr lang="en-US" dirty="0"/>
          </a:p>
        </p:txBody>
      </p:sp>
    </p:spTree>
    <p:extLst>
      <p:ext uri="{BB962C8B-B14F-4D97-AF65-F5344CB8AC3E}">
        <p14:creationId xmlns:p14="http://schemas.microsoft.com/office/powerpoint/2010/main" val="2119078590"/>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Question</a:t>
            </a:r>
            <a:endParaRPr lang="en-US" dirty="0"/>
          </a:p>
        </p:txBody>
      </p:sp>
      <p:sp>
        <p:nvSpPr>
          <p:cNvPr id="2" name="Text Placeholder 1"/>
          <p:cNvSpPr>
            <a:spLocks noGrp="1"/>
          </p:cNvSpPr>
          <p:nvPr>
            <p:ph type="body" sz="quarter" idx="4294967295"/>
          </p:nvPr>
        </p:nvSpPr>
        <p:spPr>
          <a:xfrm>
            <a:off x="274638" y="1212851"/>
            <a:ext cx="11887200" cy="5164732"/>
          </a:xfrm>
          <a:prstGeom prst="rect">
            <a:avLst/>
          </a:prstGeom>
        </p:spPr>
        <p:txBody>
          <a:bodyPr>
            <a:normAutofit fontScale="92500" lnSpcReduction="10000"/>
          </a:bodyPr>
          <a:lstStyle/>
          <a:p>
            <a:r>
              <a:rPr lang="en-NZ" dirty="0" smtClean="0"/>
              <a:t>You have an Exchange 2010 SP1 organization. You are in the process of transitioning from Exchange 2010 to Exchange 2013. You have an Exchange 2010 Edge Transport server in the organization configured for </a:t>
            </a:r>
            <a:r>
              <a:rPr lang="en-NZ" dirty="0" err="1" smtClean="0"/>
              <a:t>EdgeSync</a:t>
            </a:r>
            <a:r>
              <a:rPr lang="en-NZ" dirty="0" smtClean="0"/>
              <a:t>. What types of servers will it be able to synchronize with?</a:t>
            </a:r>
          </a:p>
          <a:p>
            <a:pPr marL="742950" indent="-742950">
              <a:buAutoNum type="alphaUcPeriod"/>
            </a:pPr>
            <a:r>
              <a:rPr lang="en-NZ" dirty="0" smtClean="0"/>
              <a:t>Exchange 2013 Mailbox Server</a:t>
            </a:r>
          </a:p>
          <a:p>
            <a:pPr marL="742950" indent="-742950">
              <a:buAutoNum type="alphaUcPeriod"/>
            </a:pPr>
            <a:r>
              <a:rPr lang="en-NZ" dirty="0" smtClean="0"/>
              <a:t>Exchange 2013 Client Access Server</a:t>
            </a:r>
          </a:p>
          <a:p>
            <a:pPr marL="742950" indent="-742950">
              <a:buAutoNum type="alphaUcPeriod"/>
            </a:pPr>
            <a:r>
              <a:rPr lang="en-NZ" dirty="0" smtClean="0"/>
              <a:t>Exchange 2010 Mailbox Server</a:t>
            </a:r>
          </a:p>
          <a:p>
            <a:pPr marL="742950" indent="-742950">
              <a:buAutoNum type="alphaUcPeriod"/>
            </a:pPr>
            <a:r>
              <a:rPr lang="en-NZ" dirty="0" smtClean="0"/>
              <a:t>Exchange 2010 Client Access Server</a:t>
            </a:r>
            <a:endParaRPr lang="en-NZ" dirty="0"/>
          </a:p>
        </p:txBody>
      </p:sp>
    </p:spTree>
    <p:extLst>
      <p:ext uri="{BB962C8B-B14F-4D97-AF65-F5344CB8AC3E}">
        <p14:creationId xmlns:p14="http://schemas.microsoft.com/office/powerpoint/2010/main" val="316640129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 xsi:nil="true"/>
    <Presentation_x0020_Date xmlns="e36bfbf9-5e42-489c-a259-4c54eb22cb57" xsi:nil="tru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230e9df3-be65-4c73-a93b-d1236ebd677e"/>
    <ds:schemaRef ds:uri="http://purl.org/dc/elements/1.1/"/>
    <ds:schemaRef ds:uri="http://purl.org/dc/dcmitype/"/>
    <ds:schemaRef ds:uri="http://purl.org/dc/terms/"/>
    <ds:schemaRef ds:uri="http://schemas.microsoft.com/office/2006/documentManagement/types"/>
    <ds:schemaRef ds:uri="e36bfbf9-5e42-489c-a259-4c54eb22cb57"/>
    <ds:schemaRef ds:uri="http://schemas.openxmlformats.org/package/2006/metadata/core-properties"/>
    <ds:schemaRef ds:uri="http://schemas.microsoft.com/office/infopath/2007/PartnerControls"/>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664</TotalTime>
  <Words>18576</Words>
  <Application>Microsoft Office PowerPoint</Application>
  <PresentationFormat>Custom</PresentationFormat>
  <Paragraphs>1309</Paragraphs>
  <Slides>112</Slides>
  <Notes>97</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112</vt:i4>
      </vt:variant>
    </vt:vector>
  </HeadingPairs>
  <TitlesOfParts>
    <vt:vector size="119" baseType="lpstr">
      <vt:lpstr>Arial</vt:lpstr>
      <vt:lpstr>Calibri</vt:lpstr>
      <vt:lpstr>Segoe Semibold</vt:lpstr>
      <vt:lpstr>Segoe UI</vt:lpstr>
      <vt:lpstr>Segoe UI Light</vt:lpstr>
      <vt:lpstr>Wingdings</vt:lpstr>
      <vt:lpstr>TechEd 2014 Dk Blue</vt:lpstr>
      <vt:lpstr>PowerPoint Presentation</vt:lpstr>
      <vt:lpstr>Exchange Server 2013 Exams 70-341</vt:lpstr>
      <vt:lpstr>Overview</vt:lpstr>
      <vt:lpstr>Session Objectives And Takeaways</vt:lpstr>
      <vt:lpstr>Microsoft Certification</vt:lpstr>
      <vt:lpstr>For You</vt:lpstr>
      <vt:lpstr>For Your Career</vt:lpstr>
      <vt:lpstr>Changes to Certifications and Exams</vt:lpstr>
      <vt:lpstr>MCSE and MCSD Certifications</vt:lpstr>
      <vt:lpstr>Increased Rigor</vt:lpstr>
      <vt:lpstr>Exam Tips</vt:lpstr>
      <vt:lpstr>Exam Basics</vt:lpstr>
      <vt:lpstr>Exam Scoring</vt:lpstr>
      <vt:lpstr>How to interpret questions</vt:lpstr>
      <vt:lpstr>MCSE: Messaging</vt:lpstr>
      <vt:lpstr>Exam Candidate Profile 70-341/70-342</vt:lpstr>
      <vt:lpstr>Exam Objectives 70-341</vt:lpstr>
      <vt:lpstr>70-341: Core Solutions Topic Areas</vt:lpstr>
      <vt:lpstr>Message Transport</vt:lpstr>
      <vt:lpstr>Message Transport (cont.)</vt:lpstr>
      <vt:lpstr>Sample Question</vt:lpstr>
      <vt:lpstr>Sample Question</vt:lpstr>
      <vt:lpstr>Where?</vt:lpstr>
      <vt:lpstr>Sample Question</vt:lpstr>
      <vt:lpstr>Sample Question</vt:lpstr>
      <vt:lpstr>Where?</vt:lpstr>
      <vt:lpstr>Mailbox Role</vt:lpstr>
      <vt:lpstr>Mailbox Role (cont.)</vt:lpstr>
      <vt:lpstr>Mailbox role (cont.)</vt:lpstr>
      <vt:lpstr>Mailbox Role (cont.)</vt:lpstr>
      <vt:lpstr>Sample Question</vt:lpstr>
      <vt:lpstr>Sample Question</vt:lpstr>
      <vt:lpstr>Where?</vt:lpstr>
      <vt:lpstr>Sample Question</vt:lpstr>
      <vt:lpstr>Sample Question</vt:lpstr>
      <vt:lpstr>Where?</vt:lpstr>
      <vt:lpstr>Client Access</vt:lpstr>
      <vt:lpstr>Client Access (cont.)</vt:lpstr>
      <vt:lpstr>Client Access (cont.)</vt:lpstr>
      <vt:lpstr>Sample Question</vt:lpstr>
      <vt:lpstr>Sample Question</vt:lpstr>
      <vt:lpstr>Where?</vt:lpstr>
      <vt:lpstr>Sample Question</vt:lpstr>
      <vt:lpstr>Sample Question</vt:lpstr>
      <vt:lpstr>Where?</vt:lpstr>
      <vt:lpstr>Exchange Infrastructure</vt:lpstr>
      <vt:lpstr>Exchange Infrastructure (cont.)</vt:lpstr>
      <vt:lpstr>Sample Question</vt:lpstr>
      <vt:lpstr>Sample Question</vt:lpstr>
      <vt:lpstr>Where?</vt:lpstr>
      <vt:lpstr>Sample Question</vt:lpstr>
      <vt:lpstr>Sample Question</vt:lpstr>
      <vt:lpstr>Where?</vt:lpstr>
      <vt:lpstr>Sample Question</vt:lpstr>
      <vt:lpstr>Exam Objectives 70-342</vt:lpstr>
      <vt:lpstr>70-342: Advanced Solutions Topic Areas</vt:lpstr>
      <vt:lpstr>Configure, Manage and Migrate UM</vt:lpstr>
      <vt:lpstr>Configure, Manage &amp; Migrate UM (cont.)</vt:lpstr>
      <vt:lpstr>Sample Question</vt:lpstr>
      <vt:lpstr>Sample Question</vt:lpstr>
      <vt:lpstr>Where?</vt:lpstr>
      <vt:lpstr>Sample Question</vt:lpstr>
      <vt:lpstr>Sample Question</vt:lpstr>
      <vt:lpstr>Where?</vt:lpstr>
      <vt:lpstr>Site Resiliency</vt:lpstr>
      <vt:lpstr>Site Resiliency (cont.)</vt:lpstr>
      <vt:lpstr>Sample Question</vt:lpstr>
      <vt:lpstr>Sample Question</vt:lpstr>
      <vt:lpstr>Where?</vt:lpstr>
      <vt:lpstr>Sample Question</vt:lpstr>
      <vt:lpstr>Sample Question</vt:lpstr>
      <vt:lpstr>Where?</vt:lpstr>
      <vt:lpstr>Security</vt:lpstr>
      <vt:lpstr>Security (cont.)</vt:lpstr>
      <vt:lpstr>Sample Question</vt:lpstr>
      <vt:lpstr>Sample Question</vt:lpstr>
      <vt:lpstr>Where?</vt:lpstr>
      <vt:lpstr>Sample Question</vt:lpstr>
      <vt:lpstr>Sample Question</vt:lpstr>
      <vt:lpstr>Where?</vt:lpstr>
      <vt:lpstr>Compliance, Archiving &amp; Discovery</vt:lpstr>
      <vt:lpstr>Compliance, Archiving &amp; Discovery (cont.)</vt:lpstr>
      <vt:lpstr>Sample Question</vt:lpstr>
      <vt:lpstr>Sample Question (cont.)</vt:lpstr>
      <vt:lpstr>Sample Question (cont.)</vt:lpstr>
      <vt:lpstr>Where?</vt:lpstr>
      <vt:lpstr>Sample Question</vt:lpstr>
      <vt:lpstr>Sample Question</vt:lpstr>
      <vt:lpstr>Where?</vt:lpstr>
      <vt:lpstr>Sample Question</vt:lpstr>
      <vt:lpstr>Sample Question</vt:lpstr>
      <vt:lpstr>Where?</vt:lpstr>
      <vt:lpstr>Coexistence, Hybrid, Migration and Federation</vt:lpstr>
      <vt:lpstr>Coexistence, Hybrid, Migration &amp; Federation (cont.)</vt:lpstr>
      <vt:lpstr>Coexistence, Hybrid, Migration &amp; Federation (cont.)</vt:lpstr>
      <vt:lpstr>Sample Question</vt:lpstr>
      <vt:lpstr>Sample Question</vt:lpstr>
      <vt:lpstr>Where?</vt:lpstr>
      <vt:lpstr>Sample Question</vt:lpstr>
      <vt:lpstr>Sample Question</vt:lpstr>
      <vt:lpstr>Where?</vt:lpstr>
      <vt:lpstr>Exhibit</vt:lpstr>
      <vt:lpstr>Sample Question</vt:lpstr>
      <vt:lpstr>Where?</vt:lpstr>
      <vt:lpstr>Related content</vt:lpstr>
      <vt:lpstr>Related content</vt:lpstr>
      <vt:lpstr>Related content</vt:lpstr>
      <vt:lpstr>Related content</vt:lpstr>
      <vt:lpstr>Resources</vt:lpstr>
      <vt:lpstr>Complete an evaluation and enter to win!</vt:lpstr>
      <vt:lpstr>Evaluate this session</vt:lpstr>
      <vt:lpstr>PowerPoint Presentation</vt:lpstr>
    </vt:vector>
  </TitlesOfParts>
  <Manager>&lt;Speech writer name goes here&gt;</Manager>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2014</dc:subject>
  <dc:creator>breinsch</dc:creator>
  <cp:keywords/>
  <dc:description>Template: Jordan Cayabyab, Artitudes Design
Formatting: 
Audience Type:</dc:description>
  <cp:lastModifiedBy>testadmin</cp:lastModifiedBy>
  <cp:revision>10</cp:revision>
  <dcterms:created xsi:type="dcterms:W3CDTF">2014-05-11T01:51:47Z</dcterms:created>
  <dcterms:modified xsi:type="dcterms:W3CDTF">2014-05-15T20:54:48Z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