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0"/>
  </p:notesMasterIdLst>
  <p:handoutMasterIdLst>
    <p:handoutMasterId r:id="rId71"/>
  </p:handoutMasterIdLst>
  <p:sldIdLst>
    <p:sldId id="1381" r:id="rId5"/>
    <p:sldId id="1412" r:id="rId6"/>
    <p:sldId id="1453" r:id="rId7"/>
    <p:sldId id="1505" r:id="rId8"/>
    <p:sldId id="1506" r:id="rId9"/>
    <p:sldId id="1507" r:id="rId10"/>
    <p:sldId id="1508" r:id="rId11"/>
    <p:sldId id="1509" r:id="rId12"/>
    <p:sldId id="1510" r:id="rId13"/>
    <p:sldId id="1511" r:id="rId14"/>
    <p:sldId id="1512" r:id="rId15"/>
    <p:sldId id="1513" r:id="rId16"/>
    <p:sldId id="1514" r:id="rId17"/>
    <p:sldId id="1454" r:id="rId18"/>
    <p:sldId id="1455" r:id="rId19"/>
    <p:sldId id="1456" r:id="rId20"/>
    <p:sldId id="1457" r:id="rId21"/>
    <p:sldId id="1458" r:id="rId22"/>
    <p:sldId id="1459" r:id="rId23"/>
    <p:sldId id="1460" r:id="rId24"/>
    <p:sldId id="1461" r:id="rId25"/>
    <p:sldId id="1462" r:id="rId26"/>
    <p:sldId id="1463" r:id="rId27"/>
    <p:sldId id="1464" r:id="rId28"/>
    <p:sldId id="1465" r:id="rId29"/>
    <p:sldId id="1466" r:id="rId30"/>
    <p:sldId id="1467" r:id="rId31"/>
    <p:sldId id="1468" r:id="rId32"/>
    <p:sldId id="1469" r:id="rId33"/>
    <p:sldId id="1470" r:id="rId34"/>
    <p:sldId id="1471" r:id="rId35"/>
    <p:sldId id="1472" r:id="rId36"/>
    <p:sldId id="1473" r:id="rId37"/>
    <p:sldId id="1474" r:id="rId38"/>
    <p:sldId id="1475" r:id="rId39"/>
    <p:sldId id="1476" r:id="rId40"/>
    <p:sldId id="1477" r:id="rId41"/>
    <p:sldId id="1478" r:id="rId42"/>
    <p:sldId id="1479" r:id="rId43"/>
    <p:sldId id="1480" r:id="rId44"/>
    <p:sldId id="1481" r:id="rId45"/>
    <p:sldId id="1482" r:id="rId46"/>
    <p:sldId id="1483" r:id="rId47"/>
    <p:sldId id="1484" r:id="rId48"/>
    <p:sldId id="1485" r:id="rId49"/>
    <p:sldId id="1486" r:id="rId50"/>
    <p:sldId id="1487" r:id="rId51"/>
    <p:sldId id="1488" r:id="rId52"/>
    <p:sldId id="1489" r:id="rId53"/>
    <p:sldId id="1490" r:id="rId54"/>
    <p:sldId id="1491" r:id="rId55"/>
    <p:sldId id="1492" r:id="rId56"/>
    <p:sldId id="1493" r:id="rId57"/>
    <p:sldId id="1494" r:id="rId58"/>
    <p:sldId id="1495" r:id="rId59"/>
    <p:sldId id="1496" r:id="rId60"/>
    <p:sldId id="1497" r:id="rId61"/>
    <p:sldId id="1498" r:id="rId62"/>
    <p:sldId id="1500" r:id="rId63"/>
    <p:sldId id="1504" r:id="rId64"/>
    <p:sldId id="1502" r:id="rId65"/>
    <p:sldId id="1416" r:id="rId66"/>
    <p:sldId id="1417" r:id="rId67"/>
    <p:sldId id="1414" r:id="rId68"/>
    <p:sldId id="1132" r:id="rId6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Content" id="{FF377351-AA58-4A42-A64C-48719B975E8A}">
          <p14:sldIdLst>
            <p14:sldId id="1412"/>
            <p14:sldId id="1453"/>
            <p14:sldId id="1505"/>
            <p14:sldId id="1506"/>
            <p14:sldId id="1507"/>
            <p14:sldId id="1508"/>
            <p14:sldId id="1509"/>
            <p14:sldId id="1510"/>
            <p14:sldId id="1511"/>
            <p14:sldId id="1512"/>
            <p14:sldId id="1513"/>
            <p14:sldId id="1514"/>
            <p14:sldId id="1454"/>
            <p14:sldId id="1455"/>
            <p14:sldId id="1456"/>
            <p14:sldId id="1457"/>
            <p14:sldId id="1458"/>
            <p14:sldId id="1459"/>
            <p14:sldId id="1460"/>
            <p14:sldId id="1461"/>
            <p14:sldId id="1462"/>
            <p14:sldId id="1463"/>
            <p14:sldId id="1464"/>
            <p14:sldId id="1465"/>
            <p14:sldId id="1466"/>
            <p14:sldId id="1467"/>
            <p14:sldId id="1468"/>
            <p14:sldId id="1469"/>
            <p14:sldId id="1470"/>
            <p14:sldId id="1471"/>
            <p14:sldId id="1472"/>
            <p14:sldId id="1473"/>
            <p14:sldId id="1474"/>
            <p14:sldId id="1475"/>
            <p14:sldId id="1476"/>
            <p14:sldId id="1477"/>
            <p14:sldId id="1478"/>
            <p14:sldId id="1479"/>
            <p14:sldId id="1480"/>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500"/>
          </p14:sldIdLst>
        </p14:section>
        <p14:section name="Required TechEd Slides" id="{26AC01F7-B32B-44E9-BE5B-D21B17F99D23}">
          <p14:sldIdLst>
            <p14:sldId id="1504"/>
            <p14:sldId id="1502"/>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730" autoAdjust="0"/>
  </p:normalViewPr>
  <p:slideViewPr>
    <p:cSldViewPr snapToObjects="1">
      <p:cViewPr varScale="1">
        <p:scale>
          <a:sx n="116" d="100"/>
          <a:sy n="116" d="100"/>
        </p:scale>
        <p:origin x="84" y="210"/>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24</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328402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3766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28</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173708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4293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33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742630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1750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208774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38</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2731608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39</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29816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4940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43</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3619221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81689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47</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355764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8850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51</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2973725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28580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55</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2274849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56</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5226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33813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254418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5/15/2014</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987247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indent="-114300" eaLnBrk="1" hangingPunct="1">
              <a:spcBef>
                <a:spcPct val="0"/>
              </a:spcBef>
              <a:buFont typeface="Wingdings" pitchFamily="2" charset="2"/>
              <a:buNone/>
            </a:pPr>
            <a:endParaRPr lang="en-US" dirty="0"/>
          </a:p>
        </p:txBody>
      </p:sp>
      <p:sp>
        <p:nvSpPr>
          <p:cNvPr id="8" name="Date Placeholder 7"/>
          <p:cNvSpPr>
            <a:spLocks noGrp="1"/>
          </p:cNvSpPr>
          <p:nvPr>
            <p:ph type="dt" idx="10"/>
          </p:nvPr>
        </p:nvSpPr>
        <p:spPr/>
        <p:txBody>
          <a:bodyPr/>
          <a:lstStyle/>
          <a:p>
            <a:fld id="{4E52F265-F367-4F41-8133-621F21EFA5ED}" type="datetime1">
              <a:rPr lang="en-US" smtClean="0"/>
              <a:pPr/>
              <a:t>5/15/2014</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61</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92217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68644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15</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236154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16</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407600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8725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20</a:t>
            </a:fld>
            <a:endParaRPr lang="en-US" dirty="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sz="700"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Segoe"/>
              </a:rPr>
            </a:br>
            <a:r>
              <a:rPr lang="en-US" dirty="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5/15/2014</a:t>
            </a:fld>
            <a:endParaRPr lang="en-US" dirty="0"/>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dirty="0" smtClean="0"/>
          </a:p>
        </p:txBody>
      </p:sp>
    </p:spTree>
    <p:extLst>
      <p:ext uri="{BB962C8B-B14F-4D97-AF65-F5344CB8AC3E}">
        <p14:creationId xmlns:p14="http://schemas.microsoft.com/office/powerpoint/2010/main" val="36915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3:58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912813" y="457200"/>
            <a:ext cx="4981575" cy="2801938"/>
          </a:xfrm>
        </p:spPr>
      </p:sp>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1963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_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151537"/>
            <a:ext cx="10445796" cy="1017048"/>
          </a:xfrm>
        </p:spPr>
        <p:txBody>
          <a:bodyPr anchor="b" anchorCtr="0"/>
          <a:lstStyle>
            <a:lvl1pPr>
              <a:defRPr sz="7300" spc="-153"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gradFill>
                  <a:gsLst>
                    <a:gs pos="0">
                      <a:schemeClr val="tx1"/>
                    </a:gs>
                    <a:gs pos="100000">
                      <a:schemeClr val="tx1"/>
                    </a:gs>
                  </a:gsLst>
                  <a:lin ang="5400000" scaled="0"/>
                </a:gradFill>
                <a:latin typeface="+mj-lt"/>
              </a:defRPr>
            </a:lvl1pPr>
          </a:lstStyle>
          <a:p>
            <a:pPr lvl="0"/>
            <a:r>
              <a:rPr lang="en-US" dirty="0" smtClean="0"/>
              <a:t>Speaker Title</a:t>
            </a:r>
            <a:endParaRPr lang="en-US" dirty="0"/>
          </a:p>
        </p:txBody>
      </p:sp>
      <p:sp>
        <p:nvSpPr>
          <p:cNvPr id="4" name="TextBox 7"/>
          <p:cNvSpPr txBox="1"/>
          <p:nvPr userDrawn="1"/>
        </p:nvSpPr>
        <p:spPr>
          <a:xfrm>
            <a:off x="4244844" y="6724745"/>
            <a:ext cx="3946786" cy="1692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38828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ample Question">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dirty="0" smtClean="0"/>
              <a:t>Click to edit Master title style</a:t>
            </a:r>
            <a:endParaRPr lang="en-US" dirty="0"/>
          </a:p>
        </p:txBody>
      </p:sp>
      <p:sp>
        <p:nvSpPr>
          <p:cNvPr id="9" name="TextBox 8"/>
          <p:cNvSpPr txBox="1"/>
          <p:nvPr userDrawn="1"/>
        </p:nvSpPr>
        <p:spPr>
          <a:xfrm>
            <a:off x="4244844" y="6710912"/>
            <a:ext cx="3946786" cy="169277"/>
          </a:xfrm>
          <a:prstGeom prst="rect">
            <a:avLst/>
          </a:prstGeom>
          <a:noFill/>
        </p:spPr>
        <p:txBody>
          <a:bodyPr wrap="none" lIns="0" tIns="0" rIns="0" bIns="0" rtlCol="0" anchor="ctr">
            <a:spAutoFit/>
          </a:bodyPr>
          <a:lstStyle/>
          <a:p>
            <a:pPr algn="ctr"/>
            <a:r>
              <a:rPr lang="en-US" sz="1100" b="0" spc="153"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
        <p:nvSpPr>
          <p:cNvPr id="6" name="TextBox 5"/>
          <p:cNvSpPr txBox="1"/>
          <p:nvPr userDrawn="1"/>
        </p:nvSpPr>
        <p:spPr>
          <a:xfrm>
            <a:off x="542617" y="944828"/>
            <a:ext cx="3361102" cy="565027"/>
          </a:xfrm>
          <a:prstGeom prst="rect">
            <a:avLst/>
          </a:prstGeom>
          <a:noFill/>
        </p:spPr>
        <p:txBody>
          <a:bodyPr wrap="none" lIns="0" tIns="0" rIns="0" bIns="0" rtlCol="0">
            <a:spAutoFit/>
          </a:bodyPr>
          <a:lstStyle/>
          <a:p>
            <a:r>
              <a:rPr lang="en-US" sz="3700" dirty="0" smtClean="0">
                <a:solidFill>
                  <a:schemeClr val="tx2"/>
                </a:solidFill>
                <a:latin typeface="+mj-lt"/>
              </a:rPr>
              <a:t>Sample Question</a:t>
            </a:r>
          </a:p>
        </p:txBody>
      </p:sp>
      <p:sp>
        <p:nvSpPr>
          <p:cNvPr id="10" name="Text Placeholder 4"/>
          <p:cNvSpPr>
            <a:spLocks noGrp="1"/>
          </p:cNvSpPr>
          <p:nvPr>
            <p:ph type="body" sz="quarter" idx="11"/>
          </p:nvPr>
        </p:nvSpPr>
        <p:spPr>
          <a:xfrm>
            <a:off x="529660" y="1594752"/>
            <a:ext cx="11375536" cy="2106731"/>
          </a:xfrm>
          <a:prstGeom prst="rect">
            <a:avLst/>
          </a:prstGeom>
        </p:spPr>
        <p:txBody>
          <a:bodyPr/>
          <a:lstStyle>
            <a:lvl1pPr marL="0" indent="0">
              <a:spcBef>
                <a:spcPts val="2448"/>
              </a:spcBef>
              <a:buNone/>
              <a:defRPr sz="4100">
                <a:solidFill>
                  <a:schemeClr val="tx1"/>
                </a:solidFill>
                <a:latin typeface="+mj-lt"/>
              </a:defRPr>
            </a:lvl1pPr>
            <a:lvl2pPr marL="0" indent="0">
              <a:buNone/>
              <a:defRPr sz="2000">
                <a:gradFill>
                  <a:gsLst>
                    <a:gs pos="100000">
                      <a:schemeClr val="tx1"/>
                    </a:gs>
                    <a:gs pos="6000">
                      <a:schemeClr val="tx1"/>
                    </a:gs>
                  </a:gsLst>
                  <a:lin ang="5400000" scaled="0"/>
                </a:gradFill>
              </a:defRPr>
            </a:lvl2pPr>
            <a:lvl3pPr marL="236434" indent="0">
              <a:buNone/>
              <a:defRPr sz="2000">
                <a:gradFill>
                  <a:gsLst>
                    <a:gs pos="100000">
                      <a:schemeClr val="tx1"/>
                    </a:gs>
                    <a:gs pos="6000">
                      <a:schemeClr val="tx1"/>
                    </a:gs>
                  </a:gsLst>
                  <a:lin ang="5400000" scaled="0"/>
                </a:gradFill>
              </a:defRPr>
            </a:lvl3pPr>
            <a:lvl4pPr marL="466390" indent="0">
              <a:buNone/>
              <a:defRPr sz="2000">
                <a:gradFill>
                  <a:gsLst>
                    <a:gs pos="100000">
                      <a:schemeClr val="tx1"/>
                    </a:gs>
                    <a:gs pos="6000">
                      <a:schemeClr val="tx1"/>
                    </a:gs>
                  </a:gsLst>
                  <a:lin ang="5400000" scaled="0"/>
                </a:gradFill>
              </a:defRPr>
            </a:lvl4pPr>
            <a:lvl5pPr marL="707682" indent="0">
              <a:buNone/>
              <a:defRPr sz="200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805344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rrect Answer">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0" y="1594752"/>
            <a:ext cx="11375535" cy="2331508"/>
          </a:xfrm>
        </p:spPr>
        <p:txBody>
          <a:bodyPr>
            <a:normAutofit/>
          </a:bodyPr>
          <a:lstStyle>
            <a:lvl1pPr marL="524688" indent="-524688">
              <a:buFont typeface="+mj-lt"/>
              <a:buAutoNum type="alphaUcPeriod"/>
              <a:defRPr/>
            </a:lvl1pPr>
          </a:lstStyle>
          <a:p>
            <a:pPr lvl="0"/>
            <a:r>
              <a:rPr lang="en-US" dirty="0" smtClean="0"/>
              <a:t>Click to edit Master text styles</a:t>
            </a:r>
            <a:endParaRPr lang="en-US" dirty="0"/>
          </a:p>
        </p:txBody>
      </p:sp>
      <p:sp>
        <p:nvSpPr>
          <p:cNvPr id="6" name="TextBox 5"/>
          <p:cNvSpPr txBox="1"/>
          <p:nvPr userDrawn="1"/>
        </p:nvSpPr>
        <p:spPr>
          <a:xfrm>
            <a:off x="542618" y="941929"/>
            <a:ext cx="1442575" cy="565027"/>
          </a:xfrm>
          <a:prstGeom prst="rect">
            <a:avLst/>
          </a:prstGeom>
          <a:noFill/>
        </p:spPr>
        <p:txBody>
          <a:bodyPr wrap="none" lIns="0" tIns="0" rIns="0" bIns="0" rtlCol="0">
            <a:spAutoFit/>
          </a:bodyPr>
          <a:lstStyle/>
          <a:p>
            <a:r>
              <a:rPr lang="en-US" sz="3700" dirty="0" smtClean="0">
                <a:solidFill>
                  <a:schemeClr val="tx2"/>
                </a:solidFill>
                <a:latin typeface="+mj-lt"/>
              </a:rPr>
              <a:t>Answer</a:t>
            </a:r>
          </a:p>
        </p:txBody>
      </p:sp>
      <p:sp>
        <p:nvSpPr>
          <p:cNvPr id="10" name="Text Placeholder 4"/>
          <p:cNvSpPr>
            <a:spLocks noGrp="1"/>
          </p:cNvSpPr>
          <p:nvPr>
            <p:ph type="body" sz="quarter" idx="11"/>
          </p:nvPr>
        </p:nvSpPr>
        <p:spPr>
          <a:xfrm>
            <a:off x="529660" y="4117210"/>
            <a:ext cx="11375536" cy="2106731"/>
          </a:xfrm>
          <a:prstGeom prst="rect">
            <a:avLst/>
          </a:prstGeom>
        </p:spPr>
        <p:txBody>
          <a:bodyPr/>
          <a:lstStyle>
            <a:lvl1pPr marL="0" indent="0">
              <a:spcBef>
                <a:spcPts val="2448"/>
              </a:spcBef>
              <a:buNone/>
              <a:defRPr sz="4100">
                <a:solidFill>
                  <a:schemeClr val="tx1"/>
                </a:solidFill>
                <a:latin typeface="+mj-lt"/>
              </a:defRPr>
            </a:lvl1pPr>
            <a:lvl2pPr marL="0" indent="0">
              <a:buNone/>
              <a:defRPr sz="2000">
                <a:gradFill>
                  <a:gsLst>
                    <a:gs pos="100000">
                      <a:schemeClr val="tx1"/>
                    </a:gs>
                    <a:gs pos="6000">
                      <a:schemeClr val="tx1"/>
                    </a:gs>
                  </a:gsLst>
                  <a:lin ang="5400000" scaled="0"/>
                </a:gradFill>
              </a:defRPr>
            </a:lvl2pPr>
            <a:lvl3pPr marL="236434" indent="0">
              <a:buNone/>
              <a:defRPr sz="2000">
                <a:gradFill>
                  <a:gsLst>
                    <a:gs pos="100000">
                      <a:schemeClr val="tx1"/>
                    </a:gs>
                    <a:gs pos="6000">
                      <a:schemeClr val="tx1"/>
                    </a:gs>
                  </a:gsLst>
                  <a:lin ang="5400000" scaled="0"/>
                </a:gradFill>
              </a:defRPr>
            </a:lvl3pPr>
            <a:lvl4pPr marL="466390" indent="0">
              <a:buNone/>
              <a:defRPr sz="2000">
                <a:gradFill>
                  <a:gsLst>
                    <a:gs pos="100000">
                      <a:schemeClr val="tx1"/>
                    </a:gs>
                    <a:gs pos="6000">
                      <a:schemeClr val="tx1"/>
                    </a:gs>
                  </a:gsLst>
                  <a:lin ang="5400000" scaled="0"/>
                </a:gradFill>
              </a:defRPr>
            </a:lvl4pPr>
            <a:lvl5pPr marL="707682" indent="0">
              <a:buNone/>
              <a:defRPr sz="200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657822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96110480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 id="2147484282" r:id="rId33"/>
    <p:sldLayoutId id="2147484283" r:id="rId34"/>
    <p:sldLayoutId id="2147484284"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hyperlink" Target="http://blogs.technet.com/b/servicemanager/archive/2012/06/25/add-user-to-group-automated-request-offering-walkthrough.aspx" TargetMode="External"/><Relationship Id="rId2" Type="http://schemas.openxmlformats.org/officeDocument/2006/relationships/hyperlink" Target="http://technet.microsoft.com/en-us/library/hh495624.aspx"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learning/en/us/exam.aspx?ID=70-246"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hyperlink" Target="http://technet.microsoft.com/en-us/library/hh205990" TargetMode="Externa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hyperlink" Target="http://www.microsoft.com/learning/en/us/exam.aspx?ID=70-247"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aka.ms/sg70246"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hyperlink" Target="http://aka.ms/sg70247"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Tips</a:t>
            </a:r>
            <a:endParaRPr lang="en-US" dirty="0"/>
          </a:p>
        </p:txBody>
      </p:sp>
    </p:spTree>
    <p:extLst>
      <p:ext uri="{BB962C8B-B14F-4D97-AF65-F5344CB8AC3E}">
        <p14:creationId xmlns:p14="http://schemas.microsoft.com/office/powerpoint/2010/main" val="162352383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Basics</a:t>
            </a:r>
            <a:endParaRPr lang="en-US" dirty="0"/>
          </a:p>
        </p:txBody>
      </p:sp>
      <p:sp>
        <p:nvSpPr>
          <p:cNvPr id="5" name="Text Placeholder 4"/>
          <p:cNvSpPr>
            <a:spLocks noGrp="1"/>
          </p:cNvSpPr>
          <p:nvPr>
            <p:ph type="body" sz="quarter" idx="11"/>
          </p:nvPr>
        </p:nvSpPr>
        <p:spPr>
          <a:prstGeom prst="rect">
            <a:avLst/>
          </a:prstGeom>
        </p:spPr>
        <p:txBody>
          <a:bodyPr/>
          <a:lstStyle/>
          <a:p>
            <a:r>
              <a:rPr lang="en-US" dirty="0">
                <a:gradFill>
                  <a:gsLst>
                    <a:gs pos="1250">
                      <a:schemeClr val="tx2"/>
                    </a:gs>
                    <a:gs pos="99000">
                      <a:schemeClr val="tx2"/>
                    </a:gs>
                  </a:gsLst>
                  <a:lin ang="5400000" scaled="0"/>
                </a:gradFill>
              </a:rPr>
              <a:t>40-60 questions</a:t>
            </a:r>
          </a:p>
          <a:p>
            <a:pPr lvl="1"/>
            <a:r>
              <a:rPr lang="en-US" dirty="0" smtClean="0"/>
              <a:t>1-4 hours to complete exam</a:t>
            </a:r>
          </a:p>
          <a:p>
            <a:pPr lvl="1"/>
            <a:r>
              <a:rPr lang="en-US" dirty="0" smtClean="0"/>
              <a:t>Can review questions</a:t>
            </a:r>
          </a:p>
          <a:p>
            <a:r>
              <a:rPr lang="en-US" dirty="0">
                <a:gradFill>
                  <a:gsLst>
                    <a:gs pos="1250">
                      <a:schemeClr val="tx2"/>
                    </a:gs>
                    <a:gs pos="99000">
                      <a:schemeClr val="tx2"/>
                    </a:gs>
                  </a:gsLst>
                  <a:lin ang="5400000" scaled="0"/>
                </a:gradFill>
              </a:rPr>
              <a:t>Cannot move between case studies</a:t>
            </a:r>
          </a:p>
          <a:p>
            <a:r>
              <a:rPr lang="en-US" dirty="0" smtClean="0"/>
              <a:t>700 is passing</a:t>
            </a:r>
          </a:p>
          <a:p>
            <a:pPr lvl="1"/>
            <a:r>
              <a:rPr lang="en-US" dirty="0">
                <a:gradFill>
                  <a:gsLst>
                    <a:gs pos="1250">
                      <a:schemeClr val="tx1"/>
                    </a:gs>
                    <a:gs pos="100000">
                      <a:schemeClr val="tx1"/>
                    </a:gs>
                  </a:gsLst>
                  <a:lin ang="5400000" scaled="0"/>
                </a:gradFill>
                <a:latin typeface="+mn-lt"/>
              </a:rPr>
              <a:t>700 is not 70%</a:t>
            </a:r>
          </a:p>
        </p:txBody>
      </p:sp>
    </p:spTree>
    <p:extLst>
      <p:ext uri="{BB962C8B-B14F-4D97-AF65-F5344CB8AC3E}">
        <p14:creationId xmlns:p14="http://schemas.microsoft.com/office/powerpoint/2010/main" val="180718097"/>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sp>
        <p:nvSpPr>
          <p:cNvPr id="3" name="Text Placeholder 2"/>
          <p:cNvSpPr>
            <a:spLocks noGrp="1"/>
          </p:cNvSpPr>
          <p:nvPr>
            <p:ph type="body" sz="quarter" idx="11"/>
          </p:nvPr>
        </p:nvSpPr>
        <p:spPr>
          <a:xfrm>
            <a:off x="274639" y="1212849"/>
            <a:ext cx="11889564" cy="2769989"/>
          </a:xfrm>
          <a:prstGeom prst="rect">
            <a:avLst/>
          </a:prstGeom>
        </p:spPr>
        <p:txBody>
          <a:bodyPr/>
          <a:lstStyle/>
          <a:p>
            <a:r>
              <a:rPr lang="en-US" dirty="0">
                <a:gradFill>
                  <a:gsLst>
                    <a:gs pos="2920">
                      <a:schemeClr val="tx2"/>
                    </a:gs>
                    <a:gs pos="39000">
                      <a:schemeClr val="tx2"/>
                    </a:gs>
                  </a:gsLst>
                  <a:lin ang="5400000" scaled="0"/>
                </a:gradFill>
              </a:rPr>
              <a:t>Each exam has a "cut score"</a:t>
            </a:r>
          </a:p>
          <a:p>
            <a:r>
              <a:rPr lang="en-US" dirty="0">
                <a:gradFill>
                  <a:gsLst>
                    <a:gs pos="2920">
                      <a:schemeClr val="tx2"/>
                    </a:gs>
                    <a:gs pos="39000">
                      <a:schemeClr val="tx2"/>
                    </a:gs>
                  </a:gsLst>
                  <a:lin ang="5400000" scaled="0"/>
                </a:gradFill>
              </a:rPr>
              <a:t>Each question is worth one point</a:t>
            </a:r>
          </a:p>
          <a:p>
            <a:r>
              <a:rPr lang="en-US" dirty="0">
                <a:gradFill>
                  <a:gsLst>
                    <a:gs pos="2920">
                      <a:schemeClr val="tx2"/>
                    </a:gs>
                    <a:gs pos="39000">
                      <a:schemeClr val="tx2"/>
                    </a:gs>
                  </a:gsLst>
                  <a:lin ang="5400000" scaled="0"/>
                </a:gradFill>
              </a:rPr>
              <a:t>No partial credit</a:t>
            </a:r>
          </a:p>
          <a:p>
            <a:r>
              <a:rPr lang="en-US" dirty="0">
                <a:gradFill>
                  <a:gsLst>
                    <a:gs pos="2920">
                      <a:schemeClr val="tx2"/>
                    </a:gs>
                    <a:gs pos="39000">
                      <a:schemeClr val="tx2"/>
                    </a:gs>
                  </a:gsLst>
                  <a:lin ang="5400000" scaled="0"/>
                </a:gradFill>
              </a:rPr>
              <a:t>No points deducted for wrong answers</a:t>
            </a:r>
          </a:p>
        </p:txBody>
      </p:sp>
    </p:spTree>
    <p:extLst>
      <p:ext uri="{BB962C8B-B14F-4D97-AF65-F5344CB8AC3E}">
        <p14:creationId xmlns:p14="http://schemas.microsoft.com/office/powerpoint/2010/main" val="3177359952"/>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interpret questions</a:t>
            </a:r>
            <a:endParaRPr lang="en-US" dirty="0"/>
          </a:p>
        </p:txBody>
      </p:sp>
      <p:sp>
        <p:nvSpPr>
          <p:cNvPr id="4" name="Rectangle 3"/>
          <p:cNvSpPr/>
          <p:nvPr/>
        </p:nvSpPr>
        <p:spPr bwMode="auto">
          <a:xfrm>
            <a:off x="6241923" y="3765091"/>
            <a:ext cx="5538913" cy="1243471"/>
          </a:xfrm>
          <a:prstGeom prst="rect">
            <a:avLst/>
          </a:prstGeom>
          <a:solidFill>
            <a:srgbClr val="52505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One or Multiple Correct  Answers</a:t>
            </a:r>
          </a:p>
        </p:txBody>
      </p:sp>
      <p:sp>
        <p:nvSpPr>
          <p:cNvPr id="5" name="Rectangle 4"/>
          <p:cNvSpPr/>
          <p:nvPr/>
        </p:nvSpPr>
        <p:spPr bwMode="auto">
          <a:xfrm>
            <a:off x="6241924" y="2473236"/>
            <a:ext cx="5538912" cy="124347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Goal Statement</a:t>
            </a:r>
          </a:p>
        </p:txBody>
      </p:sp>
      <p:sp>
        <p:nvSpPr>
          <p:cNvPr id="6" name="Rectangle 5"/>
          <p:cNvSpPr/>
          <p:nvPr/>
        </p:nvSpPr>
        <p:spPr bwMode="auto">
          <a:xfrm>
            <a:off x="6241933" y="1186991"/>
            <a:ext cx="5538903" cy="1243471"/>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en-US" sz="2800" dirty="0">
                <a:gradFill>
                  <a:gsLst>
                    <a:gs pos="1250">
                      <a:schemeClr val="tx1"/>
                    </a:gs>
                    <a:gs pos="100000">
                      <a:schemeClr val="tx1"/>
                    </a:gs>
                  </a:gsLst>
                  <a:lin ang="5400000" scaled="0"/>
                </a:gradFill>
              </a:rPr>
              <a:t>Business Problem</a:t>
            </a:r>
          </a:p>
        </p:txBody>
      </p:sp>
      <p:sp>
        <p:nvSpPr>
          <p:cNvPr id="7" name="TextBox 6"/>
          <p:cNvSpPr txBox="1"/>
          <p:nvPr/>
        </p:nvSpPr>
        <p:spPr>
          <a:xfrm>
            <a:off x="469785" y="1505188"/>
            <a:ext cx="4529252"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All questions have a consistent anatomy</a:t>
            </a:r>
          </a:p>
        </p:txBody>
      </p:sp>
      <p:sp>
        <p:nvSpPr>
          <p:cNvPr id="8" name="Rectangle 7"/>
          <p:cNvSpPr/>
          <p:nvPr/>
        </p:nvSpPr>
        <p:spPr bwMode="auto">
          <a:xfrm>
            <a:off x="6241933" y="5059362"/>
            <a:ext cx="5538903" cy="1243471"/>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4212" tIns="62106" rIns="124212" bIns="62106" numCol="1" rtlCol="0" anchor="b" anchorCtr="0" compatLnSpc="1">
            <a:prstTxWarp prst="textNoShape">
              <a:avLst/>
            </a:prstTxWarp>
          </a:bodyPr>
          <a:lstStyle/>
          <a:p>
            <a:pPr defTabSz="1241811" fontAlgn="base">
              <a:spcBef>
                <a:spcPct val="0"/>
              </a:spcBef>
              <a:spcAft>
                <a:spcPct val="0"/>
              </a:spcAft>
            </a:pPr>
            <a:r>
              <a:rPr lang="pt-BR" sz="2800" dirty="0">
                <a:gradFill>
                  <a:gsLst>
                    <a:gs pos="1250">
                      <a:schemeClr val="tx1"/>
                    </a:gs>
                    <a:gs pos="100000">
                      <a:schemeClr val="tx1"/>
                    </a:gs>
                  </a:gsLst>
                  <a:lin ang="5400000" scaled="0"/>
                </a:gradFill>
              </a:rPr>
              <a:t>Multiple Distracters</a:t>
            </a:r>
          </a:p>
        </p:txBody>
      </p:sp>
      <p:sp>
        <p:nvSpPr>
          <p:cNvPr id="9" name="TextBox 8"/>
          <p:cNvSpPr txBox="1"/>
          <p:nvPr/>
        </p:nvSpPr>
        <p:spPr>
          <a:xfrm>
            <a:off x="427037" y="4012147"/>
            <a:ext cx="4639621" cy="861774"/>
          </a:xfrm>
          <a:prstGeom prst="rect">
            <a:avLst/>
          </a:prstGeom>
          <a:noFill/>
        </p:spPr>
        <p:txBody>
          <a:bodyPr wrap="square" lIns="0" tIns="0" rIns="0" bIns="0" rtlCol="0">
            <a:spAutoFit/>
          </a:bodyPr>
          <a:lstStyle/>
          <a:p>
            <a:r>
              <a:rPr lang="en-US" sz="2800" dirty="0">
                <a:gradFill>
                  <a:gsLst>
                    <a:gs pos="1250">
                      <a:schemeClr val="tx1"/>
                    </a:gs>
                    <a:gs pos="100000">
                      <a:schemeClr val="tx1"/>
                    </a:gs>
                  </a:gsLst>
                  <a:lin ang="5400000" scaled="0"/>
                </a:gradFill>
              </a:rPr>
              <a:t>Questions are not intended to trick you</a:t>
            </a:r>
          </a:p>
        </p:txBody>
      </p:sp>
    </p:spTree>
    <p:extLst>
      <p:ext uri="{BB962C8B-B14F-4D97-AF65-F5344CB8AC3E}">
        <p14:creationId xmlns:p14="http://schemas.microsoft.com/office/powerpoint/2010/main" val="13301940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95C62C"/>
                </a:solidFill>
              </a:rPr>
              <a:t>Exam Content – </a:t>
            </a:r>
            <a:r>
              <a:rPr lang="en-US" dirty="0" smtClean="0">
                <a:solidFill>
                  <a:srgbClr val="95C62C"/>
                </a:solidFill>
              </a:rPr>
              <a:t>70-246</a:t>
            </a:r>
            <a:endParaRPr lang="en-US" dirty="0">
              <a:solidFill>
                <a:srgbClr val="95C62C"/>
              </a:solidFill>
            </a:endParaRPr>
          </a:p>
        </p:txBody>
      </p:sp>
    </p:spTree>
    <p:extLst>
      <p:ext uri="{BB962C8B-B14F-4D97-AF65-F5344CB8AC3E}">
        <p14:creationId xmlns:p14="http://schemas.microsoft.com/office/powerpoint/2010/main" val="31756302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29660" y="427237"/>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t>Configuring Data Center Process Automation (17 percent)</a:t>
            </a:r>
          </a:p>
          <a:p>
            <a:r>
              <a:rPr lang="en-US" sz="3300" dirty="0"/>
              <a:t>Deploy Resource Monitoring (20 percent)</a:t>
            </a:r>
          </a:p>
          <a:p>
            <a:r>
              <a:rPr lang="en-US" sz="3300" dirty="0"/>
              <a:t>Monitor Resources (23 percent)</a:t>
            </a:r>
          </a:p>
          <a:p>
            <a:r>
              <a:rPr lang="en-US" sz="3300" dirty="0"/>
              <a:t>Configure and Maintain Service Management (18 percent)</a:t>
            </a:r>
          </a:p>
          <a:p>
            <a:r>
              <a:rPr lang="en-US" sz="3300" dirty="0"/>
              <a:t>Manage Configuration and Protection (22 percent)</a:t>
            </a:r>
          </a:p>
        </p:txBody>
      </p:sp>
    </p:spTree>
    <p:extLst>
      <p:ext uri="{BB962C8B-B14F-4D97-AF65-F5344CB8AC3E}">
        <p14:creationId xmlns:p14="http://schemas.microsoft.com/office/powerpoint/2010/main" val="35891781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29660" y="427237"/>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solidFill>
                  <a:schemeClr val="tx2"/>
                </a:solidFill>
              </a:rPr>
              <a:t>Configuring Data Center Process Automation (17 percent)</a:t>
            </a:r>
          </a:p>
          <a:p>
            <a:r>
              <a:rPr lang="en-US" sz="3300" dirty="0"/>
              <a:t>Deploy Resource Monitoring (20 percent)</a:t>
            </a:r>
          </a:p>
          <a:p>
            <a:r>
              <a:rPr lang="en-US" sz="3300" dirty="0"/>
              <a:t>Monitor Resources (23 percent)</a:t>
            </a:r>
          </a:p>
          <a:p>
            <a:r>
              <a:rPr lang="en-US" sz="3300" dirty="0"/>
              <a:t>Configure and Maintain Service Management (18 percent)</a:t>
            </a:r>
          </a:p>
          <a:p>
            <a:r>
              <a:rPr lang="en-US" sz="3300" dirty="0"/>
              <a:t>Manage Configuration and Protection (22 percent)</a:t>
            </a:r>
          </a:p>
        </p:txBody>
      </p:sp>
    </p:spTree>
    <p:extLst>
      <p:ext uri="{BB962C8B-B14F-4D97-AF65-F5344CB8AC3E}">
        <p14:creationId xmlns:p14="http://schemas.microsoft.com/office/powerpoint/2010/main" val="17071755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602" y="541910"/>
            <a:ext cx="11391869" cy="1751582"/>
          </a:xfrm>
        </p:spPr>
        <p:txBody>
          <a:bodyPr/>
          <a:lstStyle/>
          <a:p>
            <a:r>
              <a:rPr dirty="0" smtClean="0"/>
              <a:t>Exam Content</a:t>
            </a:r>
            <a:r>
              <a:rPr lang="en-US" dirty="0" smtClean="0"/>
              <a:t/>
            </a:r>
            <a:br>
              <a:rPr lang="en-US" dirty="0" smtClean="0"/>
            </a:br>
            <a:r>
              <a:rPr lang="en-US" sz="3700" dirty="0">
                <a:solidFill>
                  <a:schemeClr val="tx2"/>
                </a:solidFill>
              </a:rPr>
              <a:t>Configuring Data Center Process Automation (17 percent)</a:t>
            </a:r>
            <a:br>
              <a:rPr lang="en-US" sz="3700" dirty="0">
                <a:solidFill>
                  <a:schemeClr val="tx2"/>
                </a:solidFill>
              </a:rPr>
            </a:br>
            <a:endParaRPr lang="en-US" dirty="0">
              <a:solidFill>
                <a:schemeClr val="tx2"/>
              </a:solidFill>
            </a:endParaRPr>
          </a:p>
        </p:txBody>
      </p:sp>
      <p:sp>
        <p:nvSpPr>
          <p:cNvPr id="3" name="Text Placeholder 2"/>
          <p:cNvSpPr>
            <a:spLocks noGrp="1"/>
          </p:cNvSpPr>
          <p:nvPr>
            <p:ph idx="4294967295"/>
          </p:nvPr>
        </p:nvSpPr>
        <p:spPr>
          <a:xfrm>
            <a:off x="496368" y="1928681"/>
            <a:ext cx="11400103" cy="2533001"/>
          </a:xfrm>
          <a:prstGeom prst="rect">
            <a:avLst/>
          </a:prstGeom>
        </p:spPr>
        <p:txBody>
          <a:bodyPr/>
          <a:lstStyle/>
          <a:p>
            <a:r>
              <a:rPr lang="en-US" dirty="0" smtClean="0"/>
              <a:t>Implement Workflows </a:t>
            </a:r>
          </a:p>
          <a:p>
            <a:pPr lvl="1"/>
            <a:r>
              <a:rPr lang="en-US" sz="3300" dirty="0"/>
              <a:t>Orchestrator </a:t>
            </a:r>
            <a:r>
              <a:rPr lang="en-US" sz="3300" dirty="0" err="1"/>
              <a:t>Runbooks</a:t>
            </a:r>
            <a:r>
              <a:rPr lang="en-US" sz="3300" dirty="0"/>
              <a:t> </a:t>
            </a:r>
          </a:p>
          <a:p>
            <a:pPr lvl="1"/>
            <a:r>
              <a:rPr lang="en-US" sz="3300" dirty="0"/>
              <a:t>Service Manager Incidents</a:t>
            </a:r>
            <a:endParaRPr lang="en-US" sz="3700" dirty="0"/>
          </a:p>
          <a:p>
            <a:r>
              <a:rPr lang="en-US" dirty="0" smtClean="0"/>
              <a:t>Implement Service Offerings</a:t>
            </a:r>
          </a:p>
        </p:txBody>
      </p:sp>
    </p:spTree>
    <p:extLst>
      <p:ext uri="{BB962C8B-B14F-4D97-AF65-F5344CB8AC3E}">
        <p14:creationId xmlns:p14="http://schemas.microsoft.com/office/powerpoint/2010/main" val="10798701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Configuring</a:t>
            </a:r>
            <a:r>
              <a:rPr lang="en-US" sz="4100" dirty="0"/>
              <a:t> Data Center Process Automation</a:t>
            </a:r>
          </a:p>
        </p:txBody>
      </p:sp>
      <p:sp>
        <p:nvSpPr>
          <p:cNvPr id="6" name="Text Placeholder 5"/>
          <p:cNvSpPr>
            <a:spLocks noGrp="1"/>
          </p:cNvSpPr>
          <p:nvPr>
            <p:ph type="body" sz="quarter" idx="11"/>
          </p:nvPr>
        </p:nvSpPr>
        <p:spPr>
          <a:xfrm>
            <a:off x="529660" y="1594752"/>
            <a:ext cx="11375536" cy="3742563"/>
          </a:xfrm>
        </p:spPr>
        <p:txBody>
          <a:bodyPr/>
          <a:lstStyle/>
          <a:p>
            <a:r>
              <a:rPr lang="en-US" sz="2400" dirty="0"/>
              <a:t>You are currently planning your private cloud deployment. You wish to include SQL Server VMs in the library for deployment.  What must you do to the SQL server VMs in order to create a SQL Server profile?</a:t>
            </a:r>
          </a:p>
          <a:p>
            <a:pPr marL="466390" indent="-466390">
              <a:buFont typeface="+mj-lt"/>
              <a:buAutoNum type="alphaLcParenR"/>
            </a:pPr>
            <a:r>
              <a:rPr lang="en-US" sz="2400" dirty="0"/>
              <a:t>Install SQL Server 2008 SP2</a:t>
            </a:r>
          </a:p>
          <a:p>
            <a:pPr marL="466390" indent="-466390">
              <a:buFont typeface="+mj-lt"/>
              <a:buAutoNum type="alphaLcParenR"/>
            </a:pPr>
            <a:r>
              <a:rPr lang="en-US" sz="2400" dirty="0"/>
              <a:t>Remove all non-system tables from databases</a:t>
            </a:r>
          </a:p>
          <a:p>
            <a:pPr marL="466390" indent="-466390">
              <a:buFont typeface="+mj-lt"/>
              <a:buAutoNum type="alphaLcParenR"/>
            </a:pPr>
            <a:r>
              <a:rPr lang="en-US" sz="2400" dirty="0"/>
              <a:t>Create a </a:t>
            </a:r>
            <a:r>
              <a:rPr lang="en-US" sz="2400" dirty="0" err="1"/>
              <a:t>sysprep</a:t>
            </a:r>
            <a:r>
              <a:rPr lang="en-US" sz="2400" dirty="0"/>
              <a:t> version of SQL 2008 R2</a:t>
            </a:r>
          </a:p>
          <a:p>
            <a:pPr marL="466390" indent="-466390">
              <a:buFont typeface="+mj-lt"/>
              <a:buAutoNum type="alphaLcParenR"/>
            </a:pPr>
            <a:r>
              <a:rPr lang="en-US" sz="2400" dirty="0"/>
              <a:t>Create the VMM table in the Master database on the SQL Server</a:t>
            </a:r>
          </a:p>
        </p:txBody>
      </p:sp>
    </p:spTree>
    <p:extLst>
      <p:ext uri="{BB962C8B-B14F-4D97-AF65-F5344CB8AC3E}">
        <p14:creationId xmlns:p14="http://schemas.microsoft.com/office/powerpoint/2010/main" val="196289562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Configuring</a:t>
            </a:r>
            <a:r>
              <a:rPr lang="en-US" sz="4500" dirty="0"/>
              <a:t> Data Center Process Automation</a:t>
            </a:r>
          </a:p>
        </p:txBody>
      </p:sp>
      <p:sp>
        <p:nvSpPr>
          <p:cNvPr id="6" name="Text Placeholder 5"/>
          <p:cNvSpPr>
            <a:spLocks noGrp="1"/>
          </p:cNvSpPr>
          <p:nvPr>
            <p:ph type="body" sz="quarter" idx="10"/>
          </p:nvPr>
        </p:nvSpPr>
        <p:spPr/>
        <p:txBody>
          <a:bodyPr>
            <a:noAutofit/>
          </a:bodyPr>
          <a:lstStyle/>
          <a:p>
            <a:pPr marL="0" indent="0">
              <a:buNone/>
            </a:pPr>
            <a:r>
              <a:rPr lang="en-US" sz="2400" dirty="0"/>
              <a:t>You are currently planning your private cloud deployment. You wish to include SQL Server VMs in the library for deployment.  What must you do to the SQL server VMs in order to create a SQL Server profile?</a:t>
            </a:r>
          </a:p>
          <a:p>
            <a:pPr marL="466390" indent="-466390">
              <a:buFont typeface="+mj-lt"/>
              <a:buAutoNum type="alphaLcParenR"/>
            </a:pPr>
            <a:r>
              <a:rPr lang="en-US" sz="2400" dirty="0"/>
              <a:t>Install SQL Server 2008 SP2</a:t>
            </a:r>
          </a:p>
          <a:p>
            <a:pPr marL="466390" indent="-466390">
              <a:buFont typeface="+mj-lt"/>
              <a:buAutoNum type="alphaLcParenR"/>
            </a:pPr>
            <a:r>
              <a:rPr lang="en-US" sz="2400" dirty="0"/>
              <a:t>Remove all non-system tables from databases</a:t>
            </a:r>
          </a:p>
          <a:p>
            <a:pPr marL="466390" indent="-466390">
              <a:buFont typeface="+mj-lt"/>
              <a:buAutoNum type="alphaLcParenR"/>
            </a:pPr>
            <a:r>
              <a:rPr lang="en-US" sz="2400" dirty="0">
                <a:solidFill>
                  <a:schemeClr val="tx2"/>
                </a:solidFill>
              </a:rPr>
              <a:t>Create a </a:t>
            </a:r>
            <a:r>
              <a:rPr lang="en-US" sz="2400" dirty="0" err="1">
                <a:solidFill>
                  <a:schemeClr val="tx2"/>
                </a:solidFill>
              </a:rPr>
              <a:t>sysprep</a:t>
            </a:r>
            <a:r>
              <a:rPr lang="en-US" sz="2400" dirty="0">
                <a:solidFill>
                  <a:schemeClr val="tx2"/>
                </a:solidFill>
              </a:rPr>
              <a:t> version of SQL 2008 R2</a:t>
            </a:r>
          </a:p>
          <a:p>
            <a:pPr marL="466390" indent="-466390">
              <a:buFont typeface="+mj-lt"/>
              <a:buAutoNum type="alphaLcParenR"/>
            </a:pPr>
            <a:r>
              <a:rPr lang="en-US" sz="2400" dirty="0"/>
              <a:t>Create the VMM table in the Master database on the SQL Server</a:t>
            </a:r>
          </a:p>
        </p:txBody>
      </p:sp>
      <p:sp>
        <p:nvSpPr>
          <p:cNvPr id="3" name="Text Placeholder 2"/>
          <p:cNvSpPr>
            <a:spLocks noGrp="1"/>
          </p:cNvSpPr>
          <p:nvPr>
            <p:ph type="body" sz="quarter" idx="11"/>
          </p:nvPr>
        </p:nvSpPr>
        <p:spPr>
          <a:xfrm>
            <a:off x="542618" y="4411662"/>
            <a:ext cx="11375536" cy="1614288"/>
          </a:xfrm>
        </p:spPr>
        <p:txBody>
          <a:bodyPr/>
          <a:lstStyle/>
          <a:p>
            <a:r>
              <a:rPr lang="en-US" sz="3300" dirty="0">
                <a:solidFill>
                  <a:schemeClr val="tx2"/>
                </a:solidFill>
              </a:rPr>
              <a:t>Takeaways</a:t>
            </a:r>
          </a:p>
          <a:p>
            <a:r>
              <a:rPr lang="en-US" sz="2400" dirty="0"/>
              <a:t>You must know how to deploy the various types of VMs that will be required in the automated environment.</a:t>
            </a:r>
          </a:p>
        </p:txBody>
      </p:sp>
    </p:spTree>
    <p:extLst>
      <p:ext uri="{BB962C8B-B14F-4D97-AF65-F5344CB8AC3E}">
        <p14:creationId xmlns:p14="http://schemas.microsoft.com/office/powerpoint/2010/main" val="12574228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630988" cy="2103122"/>
          </a:xfrm>
        </p:spPr>
        <p:txBody>
          <a:bodyPr/>
          <a:lstStyle/>
          <a:p>
            <a:r>
              <a:rPr lang="en-US" sz="3600" dirty="0"/>
              <a:t>Preparing for the System Center 2012 Private Cloud Certification Exams </a:t>
            </a:r>
            <a:r>
              <a:rPr lang="en-US" sz="3600" dirty="0" smtClean="0"/>
              <a:t>70-246 </a:t>
            </a:r>
            <a:r>
              <a:rPr lang="en-US" sz="3600" dirty="0"/>
              <a:t>and 70-247</a:t>
            </a:r>
          </a:p>
        </p:txBody>
      </p:sp>
      <p:sp>
        <p:nvSpPr>
          <p:cNvPr id="3" name="Text Placeholder 2"/>
          <p:cNvSpPr>
            <a:spLocks noGrp="1"/>
          </p:cNvSpPr>
          <p:nvPr>
            <p:ph type="body" sz="quarter" idx="14"/>
          </p:nvPr>
        </p:nvSpPr>
        <p:spPr/>
        <p:txBody>
          <a:bodyPr/>
          <a:lstStyle/>
          <a:p>
            <a:r>
              <a:rPr lang="en-US" dirty="0"/>
              <a:t>Ryan Sokolowski</a:t>
            </a:r>
          </a:p>
          <a:p>
            <a:r>
              <a:rPr lang="en-US" dirty="0"/>
              <a:t>Sr. Program Manager</a:t>
            </a:r>
          </a:p>
          <a:p>
            <a:r>
              <a:rPr lang="en-US" dirty="0"/>
              <a:t>Microsoft</a:t>
            </a:r>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29660" y="427237"/>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t>Configuring Data Center Process Automation (17 percent)</a:t>
            </a:r>
          </a:p>
          <a:p>
            <a:r>
              <a:rPr lang="en-US" sz="3300" dirty="0">
                <a:solidFill>
                  <a:schemeClr val="tx2"/>
                </a:solidFill>
              </a:rPr>
              <a:t>Deploy Resource Monitoring (20 percent)</a:t>
            </a:r>
          </a:p>
          <a:p>
            <a:r>
              <a:rPr lang="en-US" sz="3300" dirty="0"/>
              <a:t>Monitor Resources (23 percent)</a:t>
            </a:r>
          </a:p>
          <a:p>
            <a:r>
              <a:rPr lang="en-US" sz="3300" dirty="0"/>
              <a:t>Configure and Maintain Service Management (18 percent)</a:t>
            </a:r>
          </a:p>
          <a:p>
            <a:r>
              <a:rPr lang="en-US" sz="3300" dirty="0"/>
              <a:t>Manage Configuration and Protection (22 percent)</a:t>
            </a:r>
          </a:p>
        </p:txBody>
      </p:sp>
    </p:spTree>
    <p:extLst>
      <p:ext uri="{BB962C8B-B14F-4D97-AF65-F5344CB8AC3E}">
        <p14:creationId xmlns:p14="http://schemas.microsoft.com/office/powerpoint/2010/main" val="31654659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19" y="553786"/>
            <a:ext cx="11391869" cy="1271309"/>
          </a:xfrm>
        </p:spPr>
        <p:txBody>
          <a:bodyPr/>
          <a:lstStyle/>
          <a:p>
            <a:r>
              <a:rPr dirty="0" smtClean="0"/>
              <a:t>Exam Content</a:t>
            </a:r>
            <a:r>
              <a:rPr lang="en-US" dirty="0" smtClean="0"/>
              <a:t/>
            </a:r>
            <a:br>
              <a:rPr lang="en-US" dirty="0" smtClean="0"/>
            </a:br>
            <a:r>
              <a:rPr lang="en-US" sz="3700" dirty="0">
                <a:solidFill>
                  <a:schemeClr val="tx2"/>
                </a:solidFill>
              </a:rPr>
              <a:t>Deploy Resource Monitoring (20 percent)</a:t>
            </a:r>
          </a:p>
        </p:txBody>
      </p:sp>
      <p:sp>
        <p:nvSpPr>
          <p:cNvPr id="3" name="Text Placeholder 2"/>
          <p:cNvSpPr>
            <a:spLocks noGrp="1"/>
          </p:cNvSpPr>
          <p:nvPr>
            <p:ph idx="4294967295"/>
          </p:nvPr>
        </p:nvSpPr>
        <p:spPr>
          <a:xfrm>
            <a:off x="518185" y="1952465"/>
            <a:ext cx="11400103" cy="4745197"/>
          </a:xfrm>
          <a:prstGeom prst="rect">
            <a:avLst/>
          </a:prstGeom>
        </p:spPr>
        <p:txBody>
          <a:bodyPr/>
          <a:lstStyle/>
          <a:p>
            <a:r>
              <a:rPr lang="en-US" dirty="0" smtClean="0"/>
              <a:t>Deploy end-to-end monitoring</a:t>
            </a:r>
          </a:p>
          <a:p>
            <a:pPr lvl="1"/>
            <a:r>
              <a:rPr lang="en-US" dirty="0" smtClean="0"/>
              <a:t>Discover devices and Deploy agents</a:t>
            </a:r>
          </a:p>
          <a:p>
            <a:pPr lvl="1"/>
            <a:r>
              <a:rPr lang="en-US" dirty="0" smtClean="0"/>
              <a:t>Import Management Packs</a:t>
            </a:r>
          </a:p>
          <a:p>
            <a:pPr marL="469629" lvl="1" indent="0">
              <a:buNone/>
            </a:pPr>
            <a:endParaRPr lang="en-US" dirty="0" smtClean="0"/>
          </a:p>
          <a:p>
            <a:r>
              <a:rPr lang="en-US" dirty="0" smtClean="0"/>
              <a:t>Configure end-to-end monitoring</a:t>
            </a:r>
          </a:p>
          <a:p>
            <a:pPr lvl="1"/>
            <a:r>
              <a:rPr lang="en-US" dirty="0" smtClean="0"/>
              <a:t>Configure overrides, performance monitoring (APM)</a:t>
            </a:r>
          </a:p>
          <a:p>
            <a:pPr marL="469629" lvl="1" indent="0">
              <a:buNone/>
            </a:pPr>
            <a:endParaRPr lang="en-US" dirty="0" smtClean="0"/>
          </a:p>
          <a:p>
            <a:r>
              <a:rPr lang="en-US" dirty="0" smtClean="0"/>
              <a:t>Create monitoring reports and dashboards</a:t>
            </a:r>
          </a:p>
          <a:p>
            <a:pPr lvl="1"/>
            <a:r>
              <a:rPr lang="en-US" dirty="0" smtClean="0"/>
              <a:t>SLT, reports, dashboards</a:t>
            </a:r>
          </a:p>
          <a:p>
            <a:pPr marL="0" indent="0">
              <a:buNone/>
            </a:pPr>
            <a:endParaRPr lang="en-US" dirty="0" smtClean="0"/>
          </a:p>
        </p:txBody>
      </p:sp>
    </p:spTree>
    <p:extLst>
      <p:ext uri="{BB962C8B-B14F-4D97-AF65-F5344CB8AC3E}">
        <p14:creationId xmlns:p14="http://schemas.microsoft.com/office/powerpoint/2010/main" val="141253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0837" y="220662"/>
            <a:ext cx="11375536" cy="621530"/>
          </a:xfrm>
        </p:spPr>
        <p:txBody>
          <a:bodyPr/>
          <a:lstStyle/>
          <a:p>
            <a:r>
              <a:rPr lang="en-US" dirty="0" smtClean="0"/>
              <a:t>Deploy Resource Monitoring</a:t>
            </a:r>
            <a:endParaRPr lang="en-US" dirty="0"/>
          </a:p>
        </p:txBody>
      </p:sp>
      <p:sp>
        <p:nvSpPr>
          <p:cNvPr id="6" name="Text Placeholder 5"/>
          <p:cNvSpPr>
            <a:spLocks noGrp="1"/>
          </p:cNvSpPr>
          <p:nvPr>
            <p:ph type="body" sz="quarter" idx="11"/>
          </p:nvPr>
        </p:nvSpPr>
        <p:spPr>
          <a:xfrm>
            <a:off x="529660" y="1594753"/>
            <a:ext cx="11375536" cy="4801314"/>
          </a:xfrm>
        </p:spPr>
        <p:txBody>
          <a:bodyPr/>
          <a:lstStyle/>
          <a:p>
            <a:r>
              <a:rPr lang="en-US" sz="2000" dirty="0"/>
              <a:t>You are deploying the Operations Manager 2012 agents on your private Cloud resources. You are planning on doing manual agent deployments on your systems in the perimeter network.  What must you do to ensure these agents will install and be available in the Operations Manager console? (Choose all that apply) </a:t>
            </a:r>
          </a:p>
          <a:p>
            <a:pPr marL="466390" indent="-466390">
              <a:buFont typeface="+mj-lt"/>
              <a:buAutoNum type="alphaLcParenR"/>
            </a:pPr>
            <a:r>
              <a:rPr lang="en-US" sz="2000" dirty="0"/>
              <a:t>Open port 443 in the </a:t>
            </a:r>
            <a:r>
              <a:rPr lang="en-US" sz="2000" dirty="0" smtClean="0"/>
              <a:t>firewall</a:t>
            </a:r>
          </a:p>
          <a:p>
            <a:pPr marL="466390" indent="-466390">
              <a:buFont typeface="+mj-lt"/>
              <a:buAutoNum type="alphaLcParenR"/>
            </a:pPr>
            <a:r>
              <a:rPr lang="en-US" sz="2000" dirty="0" smtClean="0"/>
              <a:t>Open port 5723 in the firewall</a:t>
            </a:r>
          </a:p>
          <a:p>
            <a:pPr marL="466390" indent="-466390">
              <a:buFont typeface="+mj-lt"/>
              <a:buAutoNum type="alphaLcParenR"/>
            </a:pPr>
            <a:r>
              <a:rPr lang="en-US" sz="2000" dirty="0" smtClean="0"/>
              <a:t>Grant </a:t>
            </a:r>
            <a:r>
              <a:rPr lang="en-US" sz="2000" dirty="0"/>
              <a:t>all users administrator privileges</a:t>
            </a:r>
          </a:p>
          <a:p>
            <a:pPr marL="466390" indent="-466390">
              <a:buFont typeface="+mj-lt"/>
              <a:buAutoNum type="alphaLcParenR"/>
            </a:pPr>
            <a:r>
              <a:rPr lang="en-US" sz="2000" dirty="0"/>
              <a:t>Use “Review new manual agent installations” in pending management view</a:t>
            </a:r>
          </a:p>
          <a:p>
            <a:pPr marL="466390" indent="-466390">
              <a:buFont typeface="+mj-lt"/>
              <a:buAutoNum type="alphaLcParenR"/>
            </a:pPr>
            <a:r>
              <a:rPr lang="en-US" sz="2000" dirty="0"/>
              <a:t>Create a user role in Operations Manager to allow the installation of the agent</a:t>
            </a:r>
          </a:p>
          <a:p>
            <a:pPr marL="466390" indent="-466390">
              <a:buFont typeface="+mj-lt"/>
              <a:buAutoNum type="alphaLcParenR"/>
            </a:pPr>
            <a:r>
              <a:rPr lang="en-US" sz="2000" dirty="0"/>
              <a:t>Pre-stage the system in the Operations Manager  console  in the Administration pane</a:t>
            </a:r>
          </a:p>
        </p:txBody>
      </p:sp>
    </p:spTree>
    <p:extLst>
      <p:ext uri="{BB962C8B-B14F-4D97-AF65-F5344CB8AC3E}">
        <p14:creationId xmlns:p14="http://schemas.microsoft.com/office/powerpoint/2010/main" val="8500510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Deploy Resource Monitoring</a:t>
            </a:r>
            <a:endParaRPr lang="en-US" dirty="0"/>
          </a:p>
        </p:txBody>
      </p:sp>
      <p:sp>
        <p:nvSpPr>
          <p:cNvPr id="6" name="Text Placeholder 5"/>
          <p:cNvSpPr>
            <a:spLocks noGrp="1"/>
          </p:cNvSpPr>
          <p:nvPr>
            <p:ph type="body" sz="quarter" idx="10"/>
          </p:nvPr>
        </p:nvSpPr>
        <p:spPr/>
        <p:txBody>
          <a:bodyPr>
            <a:noAutofit/>
          </a:bodyPr>
          <a:lstStyle/>
          <a:p>
            <a:pPr marL="0" indent="0">
              <a:buNone/>
            </a:pPr>
            <a:r>
              <a:rPr lang="en-US" sz="2000" dirty="0"/>
              <a:t>You are deploying the Operations Manager 2012 agents on your private cloud resources. You are planning on doing manual agent deployments on your systems in the perimeter network.  What must you do to ensure these agents will install and be available in the Operations Manager console? (Choose all that apply) </a:t>
            </a:r>
          </a:p>
          <a:p>
            <a:pPr marL="466390" indent="-466390">
              <a:buFont typeface="+mj-lt"/>
              <a:buAutoNum type="alphaLcParenR"/>
            </a:pPr>
            <a:r>
              <a:rPr lang="en-US" sz="2000" dirty="0"/>
              <a:t>Open port 443 in the firewall</a:t>
            </a:r>
          </a:p>
          <a:p>
            <a:pPr marL="466390" indent="-466390">
              <a:buFont typeface="+mj-lt"/>
              <a:buAutoNum type="alphaLcParenR"/>
            </a:pPr>
            <a:r>
              <a:rPr lang="en-US" sz="2000" dirty="0">
                <a:solidFill>
                  <a:schemeClr val="tx2"/>
                </a:solidFill>
              </a:rPr>
              <a:t>Open port 5723 in the firewall</a:t>
            </a:r>
          </a:p>
          <a:p>
            <a:pPr marL="466390" indent="-466390">
              <a:buFont typeface="+mj-lt"/>
              <a:buAutoNum type="alphaLcParenR"/>
            </a:pPr>
            <a:r>
              <a:rPr lang="en-US" sz="2000" dirty="0"/>
              <a:t>Grant all users administrator privileges</a:t>
            </a:r>
          </a:p>
          <a:p>
            <a:pPr marL="466390" indent="-466390">
              <a:buFont typeface="+mj-lt"/>
              <a:buAutoNum type="alphaLcParenR"/>
            </a:pPr>
            <a:r>
              <a:rPr lang="en-US" sz="2000" dirty="0">
                <a:solidFill>
                  <a:schemeClr val="tx2"/>
                </a:solidFill>
              </a:rPr>
              <a:t>Use “Review new manual agent installations” in pending management view</a:t>
            </a:r>
          </a:p>
          <a:p>
            <a:pPr marL="466390" indent="-466390">
              <a:buFont typeface="+mj-lt"/>
              <a:buAutoNum type="alphaLcParenR"/>
            </a:pPr>
            <a:r>
              <a:rPr lang="en-US" sz="2000" dirty="0"/>
              <a:t>Create a user role in Operations Manager to allow the installation of the agent</a:t>
            </a:r>
          </a:p>
          <a:p>
            <a:pPr marL="466390" indent="-466390">
              <a:buFont typeface="+mj-lt"/>
              <a:buAutoNum type="alphaLcParenR"/>
            </a:pPr>
            <a:r>
              <a:rPr lang="en-US" sz="2000" dirty="0"/>
              <a:t>Pre-stage the system in the Operations Manager  console  in the Administration pane</a:t>
            </a:r>
          </a:p>
        </p:txBody>
      </p:sp>
      <p:sp>
        <p:nvSpPr>
          <p:cNvPr id="2" name="Text Placeholder 1"/>
          <p:cNvSpPr>
            <a:spLocks noGrp="1"/>
          </p:cNvSpPr>
          <p:nvPr>
            <p:ph type="body" sz="quarter" idx="11"/>
          </p:nvPr>
        </p:nvSpPr>
        <p:spPr>
          <a:xfrm>
            <a:off x="529660" y="4896168"/>
            <a:ext cx="11375536" cy="1281889"/>
          </a:xfrm>
        </p:spPr>
        <p:txBody>
          <a:bodyPr/>
          <a:lstStyle/>
          <a:p>
            <a:r>
              <a:rPr lang="en-US" sz="3300" dirty="0">
                <a:solidFill>
                  <a:schemeClr val="tx2"/>
                </a:solidFill>
              </a:rPr>
              <a:t>Takeaways</a:t>
            </a:r>
          </a:p>
          <a:p>
            <a:r>
              <a:rPr lang="en-US" sz="2400" dirty="0"/>
              <a:t>Port number questions will appear on the exam, so make sure you know them.</a:t>
            </a:r>
          </a:p>
        </p:txBody>
      </p:sp>
    </p:spTree>
    <p:extLst>
      <p:ext uri="{BB962C8B-B14F-4D97-AF65-F5344CB8AC3E}">
        <p14:creationId xmlns:p14="http://schemas.microsoft.com/office/powerpoint/2010/main" val="143027784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434657" y="427237"/>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t>Configuring Data Center Process Automation (17 percent)</a:t>
            </a:r>
          </a:p>
          <a:p>
            <a:r>
              <a:rPr lang="en-US" sz="3300" dirty="0"/>
              <a:t>Deploy Resource Monitoring (20 percent)</a:t>
            </a:r>
          </a:p>
          <a:p>
            <a:r>
              <a:rPr lang="en-US" sz="3300" dirty="0">
                <a:solidFill>
                  <a:schemeClr val="tx2"/>
                </a:solidFill>
              </a:rPr>
              <a:t>Monitor Resources (23 percent)</a:t>
            </a:r>
          </a:p>
          <a:p>
            <a:r>
              <a:rPr lang="en-US" sz="3300" dirty="0"/>
              <a:t>Configure and Maintain Service Management (18 percent)</a:t>
            </a:r>
          </a:p>
          <a:p>
            <a:r>
              <a:rPr lang="en-US" sz="3300" dirty="0"/>
              <a:t>Manage Configuration and Protection (22 percent)</a:t>
            </a:r>
          </a:p>
        </p:txBody>
      </p:sp>
    </p:spTree>
    <p:extLst>
      <p:ext uri="{BB962C8B-B14F-4D97-AF65-F5344CB8AC3E}">
        <p14:creationId xmlns:p14="http://schemas.microsoft.com/office/powerpoint/2010/main" val="27690223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83" y="518159"/>
            <a:ext cx="11391869" cy="1130053"/>
          </a:xfrm>
        </p:spPr>
        <p:txBody>
          <a:bodyPr/>
          <a:lstStyle/>
          <a:p>
            <a:r>
              <a:rPr dirty="0" smtClean="0"/>
              <a:t>Exam Content</a:t>
            </a:r>
            <a:r>
              <a:rPr lang="en-US" dirty="0" smtClean="0"/>
              <a:t/>
            </a:r>
            <a:br>
              <a:rPr lang="en-US" dirty="0" smtClean="0"/>
            </a:br>
            <a:r>
              <a:rPr lang="en-US" sz="3700" dirty="0">
                <a:solidFill>
                  <a:schemeClr val="tx2"/>
                </a:solidFill>
              </a:rPr>
              <a:t>Monitor Resources (23 percent)</a:t>
            </a:r>
          </a:p>
        </p:txBody>
      </p:sp>
      <p:sp>
        <p:nvSpPr>
          <p:cNvPr id="3" name="Text Placeholder 2"/>
          <p:cNvSpPr>
            <a:spLocks noGrp="1"/>
          </p:cNvSpPr>
          <p:nvPr>
            <p:ph idx="4294967295"/>
          </p:nvPr>
        </p:nvSpPr>
        <p:spPr>
          <a:xfrm>
            <a:off x="414549" y="1882610"/>
            <a:ext cx="11400103" cy="2059025"/>
          </a:xfrm>
          <a:prstGeom prst="rect">
            <a:avLst/>
          </a:prstGeom>
        </p:spPr>
        <p:txBody>
          <a:bodyPr/>
          <a:lstStyle/>
          <a:p>
            <a:r>
              <a:rPr lang="en-US" sz="2900" dirty="0"/>
              <a:t>Monitor network devices</a:t>
            </a:r>
          </a:p>
          <a:p>
            <a:r>
              <a:rPr lang="en-US" sz="2900" dirty="0"/>
              <a:t>Monitor servers</a:t>
            </a:r>
          </a:p>
          <a:p>
            <a:r>
              <a:rPr lang="en-US" sz="2900" dirty="0"/>
              <a:t>Monitor the virtualization layer</a:t>
            </a:r>
          </a:p>
          <a:p>
            <a:r>
              <a:rPr lang="en-US" sz="2900" dirty="0"/>
              <a:t>Monitor application health</a:t>
            </a:r>
          </a:p>
        </p:txBody>
      </p:sp>
    </p:spTree>
    <p:extLst>
      <p:ext uri="{BB962C8B-B14F-4D97-AF65-F5344CB8AC3E}">
        <p14:creationId xmlns:p14="http://schemas.microsoft.com/office/powerpoint/2010/main" val="30488682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660" y="233151"/>
            <a:ext cx="11375536" cy="621530"/>
          </a:xfrm>
        </p:spPr>
        <p:txBody>
          <a:bodyPr/>
          <a:lstStyle/>
          <a:p>
            <a:r>
              <a:rPr lang="en-US" dirty="0"/>
              <a:t>Monitor Resources</a:t>
            </a:r>
          </a:p>
        </p:txBody>
      </p:sp>
      <p:sp>
        <p:nvSpPr>
          <p:cNvPr id="6" name="Text Placeholder 5"/>
          <p:cNvSpPr>
            <a:spLocks noGrp="1"/>
          </p:cNvSpPr>
          <p:nvPr>
            <p:ph type="body" sz="quarter" idx="11"/>
          </p:nvPr>
        </p:nvSpPr>
        <p:spPr>
          <a:xfrm>
            <a:off x="529660" y="1594753"/>
            <a:ext cx="11375536" cy="4518160"/>
          </a:xfrm>
        </p:spPr>
        <p:txBody>
          <a:bodyPr/>
          <a:lstStyle/>
          <a:p>
            <a:r>
              <a:rPr lang="en-US" sz="2800" dirty="0"/>
              <a:t>You are the private cloud administrator.  Management has asked you to monitor certain network devices in your organization.  The monitoring requests must use the most secure options available.  Which method should you choose?</a:t>
            </a:r>
            <a:endParaRPr lang="en-US" sz="4400" dirty="0" smtClean="0"/>
          </a:p>
          <a:p>
            <a:pPr marL="466390" indent="-466390">
              <a:buFont typeface="+mj-lt"/>
              <a:buAutoNum type="alphaLcParenR"/>
            </a:pPr>
            <a:r>
              <a:rPr lang="en-US" sz="2800" dirty="0"/>
              <a:t>Configure a TCP port monitor</a:t>
            </a:r>
          </a:p>
          <a:p>
            <a:pPr marL="466390" indent="-466390">
              <a:buFont typeface="+mj-lt"/>
              <a:buAutoNum type="alphaLcParenR"/>
            </a:pPr>
            <a:r>
              <a:rPr lang="en-US" sz="2800" dirty="0"/>
              <a:t>Configure a Process monitor</a:t>
            </a:r>
          </a:p>
          <a:p>
            <a:pPr marL="466390" indent="-466390">
              <a:buFont typeface="+mj-lt"/>
              <a:buAutoNum type="alphaLcParenR"/>
            </a:pPr>
            <a:r>
              <a:rPr lang="en-US" sz="2800" dirty="0"/>
              <a:t>Configure an ICMP discover rule</a:t>
            </a:r>
          </a:p>
          <a:p>
            <a:pPr marL="466390" indent="-466390">
              <a:buFont typeface="+mj-lt"/>
              <a:buAutoNum type="alphaLcParenR"/>
            </a:pPr>
            <a:r>
              <a:rPr lang="en-US" sz="2800" dirty="0"/>
              <a:t>Configure a SNMP v3 discover rule</a:t>
            </a:r>
          </a:p>
        </p:txBody>
      </p:sp>
    </p:spTree>
    <p:extLst>
      <p:ext uri="{BB962C8B-B14F-4D97-AF65-F5344CB8AC3E}">
        <p14:creationId xmlns:p14="http://schemas.microsoft.com/office/powerpoint/2010/main" val="42663533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Monitor Resources</a:t>
            </a:r>
          </a:p>
        </p:txBody>
      </p:sp>
      <p:sp>
        <p:nvSpPr>
          <p:cNvPr id="6" name="Text Placeholder 5"/>
          <p:cNvSpPr>
            <a:spLocks noGrp="1"/>
          </p:cNvSpPr>
          <p:nvPr>
            <p:ph type="body" sz="quarter" idx="10"/>
          </p:nvPr>
        </p:nvSpPr>
        <p:spPr/>
        <p:txBody>
          <a:bodyPr>
            <a:noAutofit/>
          </a:bodyPr>
          <a:lstStyle/>
          <a:p>
            <a:pPr marL="0" indent="0">
              <a:buNone/>
            </a:pPr>
            <a:r>
              <a:rPr lang="en-US" sz="2800" dirty="0"/>
              <a:t>You are the private cloud administrator.  Management has asked you to monitor certain network devices in your organization.  The monitoring requests must use the most secure options available.  Which method should you choose?</a:t>
            </a:r>
          </a:p>
          <a:p>
            <a:pPr marL="466390" indent="-466390">
              <a:buFont typeface="+mj-lt"/>
              <a:buAutoNum type="alphaLcParenR"/>
            </a:pPr>
            <a:r>
              <a:rPr lang="en-US" sz="2800" dirty="0"/>
              <a:t>Configure a TCP port monitor</a:t>
            </a:r>
          </a:p>
          <a:p>
            <a:pPr marL="466390" indent="-466390">
              <a:buFont typeface="+mj-lt"/>
              <a:buAutoNum type="alphaLcParenR"/>
            </a:pPr>
            <a:r>
              <a:rPr lang="en-US" sz="2800" dirty="0"/>
              <a:t>Configure a Process monitor</a:t>
            </a:r>
          </a:p>
          <a:p>
            <a:pPr marL="466390" indent="-466390">
              <a:buFont typeface="+mj-lt"/>
              <a:buAutoNum type="alphaLcParenR"/>
            </a:pPr>
            <a:r>
              <a:rPr lang="en-US" sz="2800" dirty="0"/>
              <a:t>Configure an ICMP discover rule</a:t>
            </a:r>
          </a:p>
          <a:p>
            <a:pPr marL="466390" indent="-466390">
              <a:buFont typeface="+mj-lt"/>
              <a:buAutoNum type="alphaLcParenR"/>
            </a:pPr>
            <a:r>
              <a:rPr lang="en-US" sz="2800" dirty="0">
                <a:solidFill>
                  <a:schemeClr val="tx2"/>
                </a:solidFill>
              </a:rPr>
              <a:t>Configure a SNMP v3 discover rule</a:t>
            </a:r>
          </a:p>
        </p:txBody>
      </p:sp>
      <p:sp>
        <p:nvSpPr>
          <p:cNvPr id="2" name="Text Placeholder 1"/>
          <p:cNvSpPr>
            <a:spLocks noGrp="1"/>
          </p:cNvSpPr>
          <p:nvPr>
            <p:ph type="body" sz="quarter" idx="11"/>
          </p:nvPr>
        </p:nvSpPr>
        <p:spPr>
          <a:xfrm>
            <a:off x="529660" y="5249624"/>
            <a:ext cx="11375536" cy="1600438"/>
          </a:xfrm>
        </p:spPr>
        <p:txBody>
          <a:bodyPr/>
          <a:lstStyle/>
          <a:p>
            <a:r>
              <a:rPr lang="en-US" sz="2800" dirty="0">
                <a:solidFill>
                  <a:schemeClr val="tx2"/>
                </a:solidFill>
              </a:rPr>
              <a:t>Takeaways</a:t>
            </a:r>
            <a:endParaRPr lang="en-US" sz="3700" dirty="0">
              <a:solidFill>
                <a:schemeClr val="tx2"/>
              </a:solidFill>
            </a:endParaRPr>
          </a:p>
          <a:p>
            <a:r>
              <a:rPr lang="en-US" sz="2400" dirty="0"/>
              <a:t>You must know the different options that are available for discovering resources to monitor and the methods you can you to monitor them.</a:t>
            </a:r>
          </a:p>
        </p:txBody>
      </p:sp>
    </p:spTree>
    <p:extLst>
      <p:ext uri="{BB962C8B-B14F-4D97-AF65-F5344CB8AC3E}">
        <p14:creationId xmlns:p14="http://schemas.microsoft.com/office/powerpoint/2010/main" val="12946679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29660" y="427237"/>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t>Configuring Data Center Process Automation (17 percent)</a:t>
            </a:r>
          </a:p>
          <a:p>
            <a:r>
              <a:rPr lang="en-US" sz="3300" dirty="0"/>
              <a:t>Deploy Resource Monitoring (20 percent)</a:t>
            </a:r>
          </a:p>
          <a:p>
            <a:r>
              <a:rPr lang="en-US" sz="3300" dirty="0"/>
              <a:t>Monitor Resources (23 percent)</a:t>
            </a:r>
          </a:p>
          <a:p>
            <a:r>
              <a:rPr lang="en-US" sz="3300" dirty="0">
                <a:solidFill>
                  <a:schemeClr val="tx2"/>
                </a:solidFill>
              </a:rPr>
              <a:t>Configure and Maintain Service Management (18 percent)</a:t>
            </a:r>
          </a:p>
          <a:p>
            <a:r>
              <a:rPr lang="en-US" sz="3300" dirty="0"/>
              <a:t>Manage Configuration and Protection (22 percent)</a:t>
            </a:r>
          </a:p>
        </p:txBody>
      </p:sp>
    </p:spTree>
    <p:extLst>
      <p:ext uri="{BB962C8B-B14F-4D97-AF65-F5344CB8AC3E}">
        <p14:creationId xmlns:p14="http://schemas.microsoft.com/office/powerpoint/2010/main" val="24092014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43" y="494409"/>
            <a:ext cx="11391869" cy="1130053"/>
          </a:xfrm>
        </p:spPr>
        <p:txBody>
          <a:bodyPr/>
          <a:lstStyle/>
          <a:p>
            <a:r>
              <a:rPr dirty="0" smtClean="0"/>
              <a:t>Exam Content</a:t>
            </a:r>
            <a:r>
              <a:rPr lang="en-US" dirty="0" smtClean="0"/>
              <a:t/>
            </a:r>
            <a:br>
              <a:rPr lang="en-US" dirty="0" smtClean="0"/>
            </a:br>
            <a:r>
              <a:rPr lang="en-US" sz="3700" dirty="0">
                <a:solidFill>
                  <a:schemeClr val="tx2"/>
                </a:solidFill>
              </a:rPr>
              <a:t>Configure and Maintain Service Management (18 percent)</a:t>
            </a:r>
          </a:p>
        </p:txBody>
      </p:sp>
      <p:sp>
        <p:nvSpPr>
          <p:cNvPr id="3" name="Text Placeholder 2"/>
          <p:cNvSpPr>
            <a:spLocks noGrp="1"/>
          </p:cNvSpPr>
          <p:nvPr>
            <p:ph idx="4294967295"/>
          </p:nvPr>
        </p:nvSpPr>
        <p:spPr>
          <a:xfrm>
            <a:off x="414549" y="1882610"/>
            <a:ext cx="11400103" cy="3684085"/>
          </a:xfrm>
          <a:prstGeom prst="rect">
            <a:avLst/>
          </a:prstGeom>
        </p:spPr>
        <p:txBody>
          <a:bodyPr/>
          <a:lstStyle/>
          <a:p>
            <a:r>
              <a:rPr lang="en-US" sz="2900" dirty="0"/>
              <a:t>Implement service level management</a:t>
            </a:r>
          </a:p>
          <a:p>
            <a:pPr lvl="1"/>
            <a:r>
              <a:rPr lang="en-US" dirty="0"/>
              <a:t>Define SLO</a:t>
            </a:r>
          </a:p>
          <a:p>
            <a:pPr lvl="1"/>
            <a:r>
              <a:rPr lang="en-US" dirty="0"/>
              <a:t>Define and implement SLA</a:t>
            </a:r>
          </a:p>
          <a:p>
            <a:r>
              <a:rPr lang="en-US" sz="2900" dirty="0"/>
              <a:t>Manage problems and incidents</a:t>
            </a:r>
          </a:p>
          <a:p>
            <a:r>
              <a:rPr lang="en-US" sz="2900" dirty="0"/>
              <a:t>Manage cloud resources</a:t>
            </a:r>
          </a:p>
          <a:p>
            <a:pPr lvl="1"/>
            <a:r>
              <a:rPr lang="en-US" dirty="0"/>
              <a:t>Deploy applications and services</a:t>
            </a:r>
          </a:p>
          <a:p>
            <a:pPr lvl="1"/>
            <a:r>
              <a:rPr lang="en-US" dirty="0"/>
              <a:t>Manage templates, applications, self service</a:t>
            </a:r>
          </a:p>
          <a:p>
            <a:pPr marL="0" indent="0">
              <a:buNone/>
            </a:pPr>
            <a:endParaRPr lang="en-US" sz="2900" dirty="0"/>
          </a:p>
        </p:txBody>
      </p:sp>
    </p:spTree>
    <p:extLst>
      <p:ext uri="{BB962C8B-B14F-4D97-AF65-F5344CB8AC3E}">
        <p14:creationId xmlns:p14="http://schemas.microsoft.com/office/powerpoint/2010/main" val="41638331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020110"/>
          </a:xfrm>
          <a:prstGeom prst="rect">
            <a:avLst/>
          </a:prstGeom>
        </p:spPr>
        <p:txBody>
          <a:bodyPr/>
          <a:lstStyle/>
          <a:p>
            <a:r>
              <a:rPr lang="en-US" dirty="0" smtClean="0"/>
              <a:t>Session </a:t>
            </a:r>
            <a:r>
              <a:rPr lang="en-US" dirty="0"/>
              <a:t>Objectives  </a:t>
            </a:r>
          </a:p>
          <a:p>
            <a:pPr lvl="1"/>
            <a:r>
              <a:rPr lang="en-US" dirty="0"/>
              <a:t>Help you successfully prepare for the </a:t>
            </a:r>
            <a:r>
              <a:rPr lang="en-US" dirty="0">
                <a:solidFill>
                  <a:schemeClr val="tx1"/>
                </a:solidFill>
              </a:rPr>
              <a:t>System Center 2012 exams</a:t>
            </a:r>
            <a:endParaRPr lang="en-US" dirty="0"/>
          </a:p>
          <a:p>
            <a:pPr lvl="1"/>
            <a:r>
              <a:rPr lang="en-US" dirty="0"/>
              <a:t>70-246 and 70-247</a:t>
            </a:r>
          </a:p>
          <a:p>
            <a:pPr lvl="1"/>
            <a:r>
              <a:rPr lang="en-US" dirty="0"/>
              <a:t>Provide insight into new exam questions and formats</a:t>
            </a:r>
          </a:p>
          <a:p>
            <a:pPr lvl="1"/>
            <a:endParaRPr lang="en-US" dirty="0"/>
          </a:p>
          <a:p>
            <a:r>
              <a:rPr lang="en-US" dirty="0" smtClean="0"/>
              <a:t>Key Takeaway 1</a:t>
            </a:r>
          </a:p>
          <a:p>
            <a:pPr lvl="1"/>
            <a:r>
              <a:rPr lang="en-US" dirty="0"/>
              <a:t>Certification exam information</a:t>
            </a:r>
          </a:p>
          <a:p>
            <a:r>
              <a:rPr lang="en-US" dirty="0" smtClean="0"/>
              <a:t>Key Takeaway 2</a:t>
            </a:r>
          </a:p>
          <a:p>
            <a:pPr lvl="1"/>
            <a:r>
              <a:rPr lang="en-US" dirty="0"/>
              <a:t>System Center </a:t>
            </a:r>
            <a:r>
              <a:rPr lang="en-US" u="sng" dirty="0" smtClean="0"/>
              <a:t>2012</a:t>
            </a:r>
            <a:r>
              <a:rPr lang="en-US" dirty="0" smtClean="0"/>
              <a:t> and </a:t>
            </a:r>
            <a:r>
              <a:rPr lang="en-US" u="sng" dirty="0" smtClean="0"/>
              <a:t>2012 R2</a:t>
            </a:r>
            <a:r>
              <a:rPr lang="en-US" dirty="0" smtClean="0"/>
              <a:t> </a:t>
            </a:r>
            <a:r>
              <a:rPr lang="en-US" dirty="0"/>
              <a:t>exam topics and sample </a:t>
            </a:r>
            <a:r>
              <a:rPr lang="en-US" dirty="0" smtClean="0"/>
              <a:t>questions</a:t>
            </a:r>
          </a:p>
          <a:p>
            <a:pPr marL="342900" lvl="1" indent="0">
              <a:buNone/>
            </a:pPr>
            <a:endParaRPr lang="en-US" dirty="0" smtClean="0"/>
          </a:p>
          <a:p>
            <a:pPr lvl="1"/>
            <a:r>
              <a:rPr lang="en-US" dirty="0" smtClean="0"/>
              <a:t> </a:t>
            </a:r>
            <a:r>
              <a:rPr lang="en-US" dirty="0"/>
              <a:t>“Mile wide, inch high” ???</a:t>
            </a:r>
          </a:p>
          <a:p>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247946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660" y="233151"/>
            <a:ext cx="11375536" cy="621530"/>
          </a:xfrm>
        </p:spPr>
        <p:txBody>
          <a:bodyPr/>
          <a:lstStyle/>
          <a:p>
            <a:r>
              <a:rPr lang="en-US" sz="4500" dirty="0"/>
              <a:t>Configure and Maintain Service Management </a:t>
            </a:r>
          </a:p>
        </p:txBody>
      </p:sp>
      <p:sp>
        <p:nvSpPr>
          <p:cNvPr id="6" name="Text Placeholder 5"/>
          <p:cNvSpPr>
            <a:spLocks noGrp="1"/>
          </p:cNvSpPr>
          <p:nvPr>
            <p:ph type="body" sz="quarter" idx="11"/>
          </p:nvPr>
        </p:nvSpPr>
        <p:spPr>
          <a:xfrm>
            <a:off x="529660" y="1594753"/>
            <a:ext cx="11375536" cy="5355312"/>
          </a:xfrm>
        </p:spPr>
        <p:txBody>
          <a:bodyPr/>
          <a:lstStyle/>
          <a:p>
            <a:r>
              <a:rPr lang="en-US" sz="2400" dirty="0"/>
              <a:t>You are responsible for automating service management in your private cloud. You want to create a way to have different department help desk teams to be able to respond to incidents for their department only. What should you create in Service Manager to make this happen for the help desk teams. (Choose two)</a:t>
            </a:r>
            <a:endParaRPr lang="en-US" dirty="0" smtClean="0"/>
          </a:p>
          <a:p>
            <a:pPr marL="466390" indent="-466390">
              <a:buFont typeface="+mj-lt"/>
              <a:buAutoNum type="alphaLcParenR"/>
            </a:pPr>
            <a:r>
              <a:rPr lang="en-US" sz="2400" dirty="0"/>
              <a:t>Create a User role in Service Manager</a:t>
            </a:r>
          </a:p>
          <a:p>
            <a:pPr marL="466390" indent="-466390">
              <a:buFont typeface="+mj-lt"/>
              <a:buAutoNum type="alphaLcParenR"/>
            </a:pPr>
            <a:r>
              <a:rPr lang="en-US" sz="2400" dirty="0"/>
              <a:t>Create a Service Offering in Service Manager</a:t>
            </a:r>
          </a:p>
          <a:p>
            <a:pPr marL="466390" indent="-466390">
              <a:buFont typeface="+mj-lt"/>
              <a:buAutoNum type="alphaLcParenR"/>
            </a:pPr>
            <a:r>
              <a:rPr lang="en-US" sz="2400" dirty="0"/>
              <a:t>Create a Request Offering in Service Manager</a:t>
            </a:r>
          </a:p>
          <a:p>
            <a:pPr marL="466390" indent="-466390">
              <a:buFont typeface="+mj-lt"/>
              <a:buAutoNum type="alphaLcParenR"/>
            </a:pPr>
            <a:r>
              <a:rPr lang="en-US" sz="2400" dirty="0" smtClean="0"/>
              <a:t>Create </a:t>
            </a:r>
            <a:r>
              <a:rPr lang="en-US" sz="2400" dirty="0"/>
              <a:t>a Queue in Service Manager</a:t>
            </a:r>
          </a:p>
          <a:p>
            <a:pPr marL="466390" indent="-466390">
              <a:buFont typeface="+mj-lt"/>
              <a:buAutoNum type="alphaLcParenR"/>
            </a:pPr>
            <a:r>
              <a:rPr lang="en-US" sz="2400" dirty="0"/>
              <a:t>Create a Run As Account in Service Manager</a:t>
            </a:r>
          </a:p>
          <a:p>
            <a:pPr marL="466390" indent="-466390">
              <a:buFont typeface="+mj-lt"/>
              <a:buAutoNum type="alphaLcParenR"/>
            </a:pPr>
            <a:r>
              <a:rPr lang="en-US" sz="2400" dirty="0"/>
              <a:t>Create an Operations Manager Alert connector in Service Manager</a:t>
            </a:r>
          </a:p>
        </p:txBody>
      </p:sp>
    </p:spTree>
    <p:extLst>
      <p:ext uri="{BB962C8B-B14F-4D97-AF65-F5344CB8AC3E}">
        <p14:creationId xmlns:p14="http://schemas.microsoft.com/office/powerpoint/2010/main" val="40596822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500" dirty="0"/>
              <a:t>Configure and Maintain Service Management </a:t>
            </a:r>
          </a:p>
        </p:txBody>
      </p:sp>
      <p:sp>
        <p:nvSpPr>
          <p:cNvPr id="6" name="Text Placeholder 5"/>
          <p:cNvSpPr>
            <a:spLocks noGrp="1"/>
          </p:cNvSpPr>
          <p:nvPr>
            <p:ph type="body" sz="quarter" idx="10"/>
          </p:nvPr>
        </p:nvSpPr>
        <p:spPr/>
        <p:txBody>
          <a:bodyPr>
            <a:noAutofit/>
          </a:bodyPr>
          <a:lstStyle/>
          <a:p>
            <a:pPr marL="0" indent="0">
              <a:buNone/>
            </a:pPr>
            <a:r>
              <a:rPr lang="en-US" sz="2400" dirty="0"/>
              <a:t>You are responsible for automating service management in your private cloud. You want to create a way to have different department help desk teams to be able to respond to incidents for their department only. What should you create in Service Manager to make this happen for the help desk teams. (Choose two)</a:t>
            </a:r>
          </a:p>
          <a:p>
            <a:pPr marL="466390" indent="-466390">
              <a:buFont typeface="+mj-lt"/>
              <a:buAutoNum type="alphaLcParenR"/>
            </a:pPr>
            <a:r>
              <a:rPr lang="en-US" sz="2400" dirty="0">
                <a:solidFill>
                  <a:schemeClr val="tx2"/>
                </a:solidFill>
              </a:rPr>
              <a:t>Create a User role in Service Manager</a:t>
            </a:r>
          </a:p>
          <a:p>
            <a:pPr marL="466390" indent="-466390">
              <a:buFont typeface="+mj-lt"/>
              <a:buAutoNum type="alphaLcParenR"/>
            </a:pPr>
            <a:r>
              <a:rPr lang="en-US" sz="2400" dirty="0"/>
              <a:t>Create a Service Offering in Service Manager</a:t>
            </a:r>
          </a:p>
          <a:p>
            <a:pPr marL="466390" indent="-466390">
              <a:buFont typeface="+mj-lt"/>
              <a:buAutoNum type="alphaLcParenR"/>
            </a:pPr>
            <a:r>
              <a:rPr lang="en-US" sz="2400" dirty="0"/>
              <a:t>Create a Request Offering in Service Manager</a:t>
            </a:r>
          </a:p>
          <a:p>
            <a:pPr marL="466390" indent="-466390">
              <a:buFont typeface="+mj-lt"/>
              <a:buAutoNum type="alphaLcParenR"/>
            </a:pPr>
            <a:r>
              <a:rPr lang="en-US" sz="2400" dirty="0">
                <a:solidFill>
                  <a:schemeClr val="tx2"/>
                </a:solidFill>
              </a:rPr>
              <a:t>Create </a:t>
            </a:r>
            <a:r>
              <a:rPr lang="en-US" sz="2400" dirty="0" smtClean="0">
                <a:solidFill>
                  <a:schemeClr val="tx2"/>
                </a:solidFill>
              </a:rPr>
              <a:t>a </a:t>
            </a:r>
            <a:r>
              <a:rPr lang="en-US" sz="2400" dirty="0">
                <a:solidFill>
                  <a:schemeClr val="tx2"/>
                </a:solidFill>
              </a:rPr>
              <a:t>Queue in Service Manager</a:t>
            </a:r>
          </a:p>
          <a:p>
            <a:pPr marL="466390" indent="-466390">
              <a:buFont typeface="+mj-lt"/>
              <a:buAutoNum type="alphaLcParenR"/>
            </a:pPr>
            <a:r>
              <a:rPr lang="en-US" sz="2400" dirty="0"/>
              <a:t>Create a Run As Account in Service Manager</a:t>
            </a:r>
          </a:p>
          <a:p>
            <a:pPr marL="466390" indent="-466390">
              <a:buFont typeface="+mj-lt"/>
              <a:buAutoNum type="alphaLcParenR"/>
            </a:pPr>
            <a:r>
              <a:rPr lang="en-US" sz="2400" dirty="0"/>
              <a:t>Create an Operations Manager Alert connector in Service Manager</a:t>
            </a:r>
          </a:p>
        </p:txBody>
      </p:sp>
      <p:sp>
        <p:nvSpPr>
          <p:cNvPr id="2" name="Text Placeholder 1"/>
          <p:cNvSpPr>
            <a:spLocks noGrp="1"/>
          </p:cNvSpPr>
          <p:nvPr>
            <p:ph type="body" sz="quarter" idx="11"/>
          </p:nvPr>
        </p:nvSpPr>
        <p:spPr>
          <a:xfrm>
            <a:off x="542618" y="5362470"/>
            <a:ext cx="11375536" cy="2853089"/>
          </a:xfrm>
        </p:spPr>
        <p:txBody>
          <a:bodyPr/>
          <a:lstStyle/>
          <a:p>
            <a:r>
              <a:rPr lang="en-US" sz="3700" dirty="0">
                <a:solidFill>
                  <a:schemeClr val="tx2"/>
                </a:solidFill>
              </a:rPr>
              <a:t>Takeaways</a:t>
            </a:r>
          </a:p>
          <a:p>
            <a:r>
              <a:rPr lang="en-US" sz="2400" dirty="0"/>
              <a:t>You must know how to implement Service Manager components.</a:t>
            </a:r>
          </a:p>
          <a:p>
            <a:endParaRPr lang="en-US" sz="2400" dirty="0"/>
          </a:p>
          <a:p>
            <a:endParaRPr lang="en-US" dirty="0"/>
          </a:p>
        </p:txBody>
      </p:sp>
    </p:spTree>
    <p:extLst>
      <p:ext uri="{BB962C8B-B14F-4D97-AF65-F5344CB8AC3E}">
        <p14:creationId xmlns:p14="http://schemas.microsoft.com/office/powerpoint/2010/main" val="98997904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Resources:</a:t>
            </a:r>
          </a:p>
          <a:p>
            <a:r>
              <a:rPr lang="en-US" b="1" dirty="0"/>
              <a:t>Using the Service Catalog in System Center 2012 - Service </a:t>
            </a:r>
            <a:r>
              <a:rPr lang="en-US" b="1" dirty="0" smtClean="0"/>
              <a:t>Manager</a:t>
            </a:r>
          </a:p>
          <a:p>
            <a:pPr lvl="1"/>
            <a:r>
              <a:rPr lang="en-US" dirty="0">
                <a:hlinkClick r:id="rId2"/>
              </a:rPr>
              <a:t>http://</a:t>
            </a:r>
            <a:r>
              <a:rPr lang="en-US" dirty="0" smtClean="0">
                <a:hlinkClick r:id="rId2"/>
              </a:rPr>
              <a:t>technet.microsoft.com/en-us/library/hh495624.aspx</a:t>
            </a:r>
            <a:endParaRPr lang="en-US" dirty="0" smtClean="0"/>
          </a:p>
          <a:p>
            <a:pPr lvl="1"/>
            <a:endParaRPr lang="en-US" dirty="0"/>
          </a:p>
          <a:p>
            <a:r>
              <a:rPr lang="en-US" b="1" dirty="0"/>
              <a:t>Add User to Group Automated Request Offering </a:t>
            </a:r>
            <a:r>
              <a:rPr lang="en-US" b="1" dirty="0" smtClean="0"/>
              <a:t>Walkthrough</a:t>
            </a:r>
          </a:p>
          <a:p>
            <a:pPr lvl="1"/>
            <a:r>
              <a:rPr lang="en-US" dirty="0">
                <a:hlinkClick r:id="rId3"/>
              </a:rPr>
              <a:t>http://</a:t>
            </a:r>
            <a:r>
              <a:rPr lang="en-US" dirty="0" smtClean="0">
                <a:hlinkClick r:id="rId3"/>
              </a:rPr>
              <a:t>blogs.technet.com/b/servicemanager/archive/2012/06/25/add-user-to-group-automated-request-offering-walkthrough.aspx</a:t>
            </a:r>
            <a:endParaRPr lang="en-US" dirty="0" smtClean="0"/>
          </a:p>
          <a:p>
            <a:pPr lvl="1"/>
            <a:endParaRPr lang="en-US" dirty="0"/>
          </a:p>
        </p:txBody>
      </p:sp>
      <p:sp>
        <p:nvSpPr>
          <p:cNvPr id="2" name="Title 1"/>
          <p:cNvSpPr>
            <a:spLocks noGrp="1"/>
          </p:cNvSpPr>
          <p:nvPr>
            <p:ph type="title"/>
          </p:nvPr>
        </p:nvSpPr>
        <p:spPr/>
        <p:txBody>
          <a:bodyPr/>
          <a:lstStyle/>
          <a:p>
            <a:r>
              <a:rPr lang="en-US" sz="4400" dirty="0"/>
              <a:t>Configure and Maintain Service Management </a:t>
            </a:r>
            <a:endParaRPr lang="en-US" dirty="0"/>
          </a:p>
        </p:txBody>
      </p:sp>
    </p:spTree>
    <p:extLst>
      <p:ext uri="{BB962C8B-B14F-4D97-AF65-F5344CB8AC3E}">
        <p14:creationId xmlns:p14="http://schemas.microsoft.com/office/powerpoint/2010/main" val="131310850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434657" y="593491"/>
            <a:ext cx="11375536" cy="1049384"/>
          </a:xfrm>
        </p:spPr>
        <p:txBody>
          <a:bodyPr/>
          <a:lstStyle/>
          <a:p>
            <a:r>
              <a:rPr lang="en-US" sz="3200" dirty="0" smtClean="0"/>
              <a:t>Monitoring </a:t>
            </a:r>
            <a:r>
              <a:rPr lang="en-US" sz="3200" dirty="0"/>
              <a:t>and Operating a Private Cloud with System Center 2012</a:t>
            </a:r>
          </a:p>
        </p:txBody>
      </p:sp>
      <p:sp>
        <p:nvSpPr>
          <p:cNvPr id="29698" name="Rectangle 9"/>
          <p:cNvSpPr>
            <a:spLocks noGrp="1" noChangeArrowheads="1"/>
          </p:cNvSpPr>
          <p:nvPr>
            <p:ph type="body" sz="quarter" idx="10"/>
          </p:nvPr>
        </p:nvSpPr>
        <p:spPr>
          <a:xfrm>
            <a:off x="529660" y="1476621"/>
            <a:ext cx="11375536" cy="4547399"/>
          </a:xfrm>
        </p:spPr>
        <p:txBody>
          <a:bodyPr/>
          <a:lstStyle/>
          <a:p>
            <a:pPr marL="0" indent="0">
              <a:buNone/>
            </a:pPr>
            <a:r>
              <a:rPr lang="en-US" dirty="0" smtClean="0">
                <a:solidFill>
                  <a:schemeClr val="tx2"/>
                </a:solidFill>
              </a:rPr>
              <a:t>Exam Objectives</a:t>
            </a:r>
            <a:endParaRPr lang="en-US" dirty="0" smtClean="0">
              <a:solidFill>
                <a:schemeClr val="tx2"/>
              </a:solidFill>
              <a:hlinkClick r:id="rId3"/>
            </a:endParaRPr>
          </a:p>
          <a:p>
            <a:pPr marL="0" indent="0">
              <a:buNone/>
            </a:pPr>
            <a:r>
              <a:rPr lang="en-US" sz="3300" dirty="0">
                <a:hlinkClick r:id="rId3"/>
              </a:rPr>
              <a:t>http://www.microsoft.com/learning/en/us/exam.aspx?ID=70-246</a:t>
            </a:r>
            <a:endParaRPr lang="en-US" sz="3300" dirty="0"/>
          </a:p>
          <a:p>
            <a:r>
              <a:rPr lang="en-US" sz="3300" dirty="0"/>
              <a:t>Configuring Data Center Process Automation (17 percent)</a:t>
            </a:r>
          </a:p>
          <a:p>
            <a:r>
              <a:rPr lang="en-US" sz="3300" dirty="0"/>
              <a:t>Deploy Resource Monitoring (20 percent)</a:t>
            </a:r>
          </a:p>
          <a:p>
            <a:r>
              <a:rPr lang="en-US" sz="3300" dirty="0"/>
              <a:t>Monitor Resources (23 percent)</a:t>
            </a:r>
          </a:p>
          <a:p>
            <a:r>
              <a:rPr lang="en-US" sz="3300" dirty="0"/>
              <a:t>Configure and Maintain Service Management (18 percent)</a:t>
            </a:r>
          </a:p>
          <a:p>
            <a:r>
              <a:rPr lang="en-US" sz="3300" dirty="0">
                <a:solidFill>
                  <a:schemeClr val="tx2"/>
                </a:solidFill>
              </a:rPr>
              <a:t>Manage Configuration and Protection (22 percent)</a:t>
            </a:r>
          </a:p>
        </p:txBody>
      </p:sp>
    </p:spTree>
    <p:extLst>
      <p:ext uri="{BB962C8B-B14F-4D97-AF65-F5344CB8AC3E}">
        <p14:creationId xmlns:p14="http://schemas.microsoft.com/office/powerpoint/2010/main" val="324852101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21" y="565661"/>
            <a:ext cx="11391869" cy="1130053"/>
          </a:xfrm>
        </p:spPr>
        <p:txBody>
          <a:bodyPr/>
          <a:lstStyle/>
          <a:p>
            <a:r>
              <a:rPr dirty="0" smtClean="0"/>
              <a:t>Exam Content</a:t>
            </a:r>
            <a:r>
              <a:rPr lang="en-US" dirty="0" smtClean="0"/>
              <a:t/>
            </a:r>
            <a:br>
              <a:rPr lang="en-US" dirty="0" smtClean="0"/>
            </a:br>
            <a:r>
              <a:rPr lang="en-US" sz="3700" dirty="0">
                <a:solidFill>
                  <a:schemeClr val="tx2"/>
                </a:solidFill>
              </a:rPr>
              <a:t>Manage Configuration and Protection (22 percent)</a:t>
            </a:r>
          </a:p>
        </p:txBody>
      </p:sp>
      <p:sp>
        <p:nvSpPr>
          <p:cNvPr id="3" name="Text Placeholder 2"/>
          <p:cNvSpPr>
            <a:spLocks noGrp="1"/>
          </p:cNvSpPr>
          <p:nvPr>
            <p:ph idx="4294967295"/>
          </p:nvPr>
        </p:nvSpPr>
        <p:spPr>
          <a:xfrm>
            <a:off x="518187" y="1844674"/>
            <a:ext cx="11400103" cy="2380652"/>
          </a:xfrm>
          <a:prstGeom prst="rect">
            <a:avLst/>
          </a:prstGeom>
        </p:spPr>
        <p:txBody>
          <a:bodyPr/>
          <a:lstStyle/>
          <a:p>
            <a:r>
              <a:rPr lang="en-US" sz="2900" dirty="0"/>
              <a:t>Manage compliance and configuration</a:t>
            </a:r>
          </a:p>
          <a:p>
            <a:pPr lvl="1"/>
            <a:r>
              <a:rPr lang="en-US" dirty="0"/>
              <a:t>ITGRC, System Center Advisor, Configuration Compliance</a:t>
            </a:r>
          </a:p>
          <a:p>
            <a:r>
              <a:rPr lang="en-US" sz="2900" dirty="0"/>
              <a:t>Manage Updates</a:t>
            </a:r>
          </a:p>
          <a:p>
            <a:r>
              <a:rPr lang="en-US" sz="2900" dirty="0"/>
              <a:t>Implement backup and recovery</a:t>
            </a:r>
            <a:endParaRPr lang="en-US" dirty="0" smtClean="0"/>
          </a:p>
          <a:p>
            <a:pPr marL="469629" lvl="1" indent="0">
              <a:buNone/>
            </a:pPr>
            <a:endParaRPr lang="en-US" dirty="0" smtClean="0"/>
          </a:p>
        </p:txBody>
      </p:sp>
    </p:spTree>
    <p:extLst>
      <p:ext uri="{BB962C8B-B14F-4D97-AF65-F5344CB8AC3E}">
        <p14:creationId xmlns:p14="http://schemas.microsoft.com/office/powerpoint/2010/main" val="20098663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660" y="233151"/>
            <a:ext cx="11375536" cy="621530"/>
          </a:xfrm>
        </p:spPr>
        <p:txBody>
          <a:bodyPr/>
          <a:lstStyle/>
          <a:p>
            <a:r>
              <a:rPr lang="en-US" dirty="0"/>
              <a:t>Manage Configuration and Protection </a:t>
            </a:r>
          </a:p>
        </p:txBody>
      </p:sp>
      <p:sp>
        <p:nvSpPr>
          <p:cNvPr id="6" name="Text Placeholder 5"/>
          <p:cNvSpPr>
            <a:spLocks noGrp="1"/>
          </p:cNvSpPr>
          <p:nvPr>
            <p:ph type="body" sz="quarter" idx="11"/>
          </p:nvPr>
        </p:nvSpPr>
        <p:spPr>
          <a:xfrm>
            <a:off x="529660" y="1594753"/>
            <a:ext cx="11375536" cy="5258363"/>
          </a:xfrm>
        </p:spPr>
        <p:txBody>
          <a:bodyPr/>
          <a:lstStyle/>
          <a:p>
            <a:r>
              <a:rPr lang="en-US" sz="2400" dirty="0"/>
              <a:t>You are the private cloud administrator</a:t>
            </a:r>
            <a:r>
              <a:rPr lang="en-US" dirty="0" smtClean="0"/>
              <a:t>. </a:t>
            </a:r>
            <a:r>
              <a:rPr lang="en-US" sz="2400" dirty="0"/>
              <a:t>You have been asked to provide data recovery protection for a web server in the DMZ.  What must you do to provide the requested recovery protection? (Choose all that apply) </a:t>
            </a:r>
            <a:endParaRPr lang="en-US" dirty="0" smtClean="0"/>
          </a:p>
          <a:p>
            <a:pPr marL="466390" indent="-466390">
              <a:buFont typeface="+mj-lt"/>
              <a:buAutoNum type="alphaLcParenR"/>
            </a:pPr>
            <a:r>
              <a:rPr lang="en-US" sz="2400" dirty="0"/>
              <a:t>Add the Windows Backup feature to the web server</a:t>
            </a:r>
          </a:p>
          <a:p>
            <a:pPr marL="466390" indent="-466390">
              <a:buFont typeface="+mj-lt"/>
              <a:buAutoNum type="alphaLcParenR"/>
            </a:pPr>
            <a:r>
              <a:rPr lang="en-US" sz="2400" dirty="0"/>
              <a:t>Install the DPM Server on the web server</a:t>
            </a:r>
          </a:p>
          <a:p>
            <a:pPr marL="466390" indent="-466390">
              <a:buFont typeface="+mj-lt"/>
              <a:buAutoNum type="alphaLcParenR"/>
            </a:pPr>
            <a:r>
              <a:rPr lang="en-US" sz="2400" dirty="0"/>
              <a:t>Run the </a:t>
            </a:r>
            <a:r>
              <a:rPr lang="en-US" sz="2400" dirty="0" err="1"/>
              <a:t>DpmAgentInstaller</a:t>
            </a:r>
            <a:r>
              <a:rPr lang="en-US" sz="2400" dirty="0"/>
              <a:t> on the Web Server</a:t>
            </a:r>
          </a:p>
          <a:p>
            <a:pPr marL="466390" indent="-466390">
              <a:buFont typeface="+mj-lt"/>
              <a:buAutoNum type="alphaLcParenR"/>
            </a:pPr>
            <a:r>
              <a:rPr lang="en-US" sz="2400" dirty="0"/>
              <a:t>Open ports 80/443 in the firewall</a:t>
            </a:r>
          </a:p>
          <a:p>
            <a:pPr marL="466390" indent="-466390">
              <a:buFont typeface="+mj-lt"/>
              <a:buAutoNum type="alphaLcParenR"/>
            </a:pPr>
            <a:r>
              <a:rPr lang="en-US" sz="2400" dirty="0"/>
              <a:t>Open ports 161/162 in the firewall</a:t>
            </a:r>
          </a:p>
          <a:p>
            <a:pPr marL="466390" indent="-466390">
              <a:buFont typeface="+mj-lt"/>
              <a:buAutoNum type="alphaLcParenR"/>
            </a:pPr>
            <a:r>
              <a:rPr lang="en-US" sz="2400" dirty="0"/>
              <a:t>Open ports 5718/5719 in the firewall</a:t>
            </a:r>
          </a:p>
        </p:txBody>
      </p:sp>
    </p:spTree>
    <p:extLst>
      <p:ext uri="{BB962C8B-B14F-4D97-AF65-F5344CB8AC3E}">
        <p14:creationId xmlns:p14="http://schemas.microsoft.com/office/powerpoint/2010/main" val="249045518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 Configuration and Protection </a:t>
            </a:r>
          </a:p>
        </p:txBody>
      </p:sp>
      <p:sp>
        <p:nvSpPr>
          <p:cNvPr id="6" name="Text Placeholder 5"/>
          <p:cNvSpPr>
            <a:spLocks noGrp="1"/>
          </p:cNvSpPr>
          <p:nvPr>
            <p:ph type="body" sz="quarter" idx="10"/>
          </p:nvPr>
        </p:nvSpPr>
        <p:spPr/>
        <p:txBody>
          <a:bodyPr>
            <a:noAutofit/>
          </a:bodyPr>
          <a:lstStyle/>
          <a:p>
            <a:pPr marL="0" indent="0">
              <a:buNone/>
            </a:pPr>
            <a:r>
              <a:rPr lang="en-US" sz="2400" dirty="0"/>
              <a:t>You are the private cloud administrator. You have been asked to provide data recovery protection for a web server in the DMZ.  What must you do to provide the requested recovery protection? (Choose all that apply) </a:t>
            </a:r>
          </a:p>
          <a:p>
            <a:pPr marL="466390" indent="-466390">
              <a:buFont typeface="+mj-lt"/>
              <a:buAutoNum type="alphaLcParenR"/>
            </a:pPr>
            <a:r>
              <a:rPr lang="en-US" sz="2400" dirty="0"/>
              <a:t>Add the Windows Backup feature to the web server</a:t>
            </a:r>
          </a:p>
          <a:p>
            <a:pPr marL="466390" indent="-466390">
              <a:buFont typeface="+mj-lt"/>
              <a:buAutoNum type="alphaLcParenR"/>
            </a:pPr>
            <a:r>
              <a:rPr lang="en-US" sz="2400" dirty="0"/>
              <a:t>Install the DPM Server on the web server</a:t>
            </a:r>
          </a:p>
          <a:p>
            <a:pPr marL="466390" indent="-466390">
              <a:buFont typeface="+mj-lt"/>
              <a:buAutoNum type="alphaLcParenR"/>
            </a:pPr>
            <a:r>
              <a:rPr lang="en-US" sz="2400" dirty="0">
                <a:solidFill>
                  <a:schemeClr val="tx2"/>
                </a:solidFill>
              </a:rPr>
              <a:t>Run the </a:t>
            </a:r>
            <a:r>
              <a:rPr lang="en-US" sz="2400" dirty="0" err="1">
                <a:solidFill>
                  <a:schemeClr val="tx2"/>
                </a:solidFill>
              </a:rPr>
              <a:t>DpmAgentInstaller</a:t>
            </a:r>
            <a:r>
              <a:rPr lang="en-US" sz="2400" dirty="0">
                <a:solidFill>
                  <a:schemeClr val="tx2"/>
                </a:solidFill>
              </a:rPr>
              <a:t> on the Web Server</a:t>
            </a:r>
          </a:p>
          <a:p>
            <a:pPr marL="466390" indent="-466390">
              <a:buFont typeface="+mj-lt"/>
              <a:buAutoNum type="alphaLcParenR"/>
            </a:pPr>
            <a:r>
              <a:rPr lang="en-US" sz="2400" dirty="0"/>
              <a:t>Open ports 80/443 in the firewall</a:t>
            </a:r>
          </a:p>
          <a:p>
            <a:pPr marL="466390" indent="-466390">
              <a:buFont typeface="+mj-lt"/>
              <a:buAutoNum type="alphaLcParenR"/>
            </a:pPr>
            <a:r>
              <a:rPr lang="en-US" sz="2400" dirty="0"/>
              <a:t>Open ports 161/162 in the firewall</a:t>
            </a:r>
          </a:p>
          <a:p>
            <a:pPr marL="466390" indent="-466390">
              <a:buFont typeface="+mj-lt"/>
              <a:buAutoNum type="alphaLcParenR"/>
            </a:pPr>
            <a:r>
              <a:rPr lang="en-US" sz="2400" dirty="0">
                <a:solidFill>
                  <a:schemeClr val="tx2"/>
                </a:solidFill>
              </a:rPr>
              <a:t>Open ports 5718/5719 in the firewall</a:t>
            </a:r>
          </a:p>
        </p:txBody>
      </p:sp>
      <p:sp>
        <p:nvSpPr>
          <p:cNvPr id="2" name="Text Placeholder 1"/>
          <p:cNvSpPr>
            <a:spLocks noGrp="1"/>
          </p:cNvSpPr>
          <p:nvPr>
            <p:ph type="body" sz="quarter" idx="11"/>
          </p:nvPr>
        </p:nvSpPr>
        <p:spPr>
          <a:xfrm>
            <a:off x="620366" y="5194224"/>
            <a:ext cx="11375536" cy="1655838"/>
          </a:xfrm>
        </p:spPr>
        <p:txBody>
          <a:bodyPr/>
          <a:lstStyle/>
          <a:p>
            <a:r>
              <a:rPr lang="en-US" sz="3200" dirty="0" smtClean="0">
                <a:solidFill>
                  <a:schemeClr val="tx2"/>
                </a:solidFill>
              </a:rPr>
              <a:t>Takeaways</a:t>
            </a:r>
            <a:endParaRPr lang="en-US" dirty="0" smtClean="0">
              <a:solidFill>
                <a:schemeClr val="tx2"/>
              </a:solidFill>
            </a:endParaRPr>
          </a:p>
          <a:p>
            <a:r>
              <a:rPr lang="en-US" sz="2400" dirty="0"/>
              <a:t>You must know how to deploy and implement DPM protections for </a:t>
            </a:r>
            <a:r>
              <a:rPr lang="en-US" sz="2400" dirty="0" smtClean="0"/>
              <a:t>your </a:t>
            </a:r>
            <a:r>
              <a:rPr lang="en-US" sz="2400" dirty="0"/>
              <a:t>cloud resources</a:t>
            </a:r>
          </a:p>
        </p:txBody>
      </p:sp>
    </p:spTree>
    <p:extLst>
      <p:ext uri="{BB962C8B-B14F-4D97-AF65-F5344CB8AC3E}">
        <p14:creationId xmlns:p14="http://schemas.microsoft.com/office/powerpoint/2010/main" val="42812070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C62C"/>
                </a:solidFill>
              </a:rPr>
              <a:t>Exam Content – 70-247</a:t>
            </a:r>
            <a:endParaRPr lang="en-US" dirty="0">
              <a:solidFill>
                <a:srgbClr val="95C62C"/>
              </a:solidFill>
            </a:endParaRPr>
          </a:p>
        </p:txBody>
      </p:sp>
    </p:spTree>
    <p:extLst>
      <p:ext uri="{BB962C8B-B14F-4D97-AF65-F5344CB8AC3E}">
        <p14:creationId xmlns:p14="http://schemas.microsoft.com/office/powerpoint/2010/main" val="173137287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t>Design and Deploy System Center  (19 percent)</a:t>
            </a:r>
          </a:p>
          <a:p>
            <a:r>
              <a:rPr lang="en-US" sz="3300" dirty="0"/>
              <a:t>Configure System Center Infrastructure (21 percent)</a:t>
            </a:r>
          </a:p>
          <a:p>
            <a:r>
              <a:rPr lang="en-US" sz="3300" dirty="0"/>
              <a:t>Configure the Fabric (27 percent)</a:t>
            </a:r>
          </a:p>
          <a:p>
            <a:r>
              <a:rPr lang="en-US" sz="3300" dirty="0"/>
              <a:t>Configure System Center Integration (16 percent)</a:t>
            </a:r>
          </a:p>
          <a:p>
            <a:r>
              <a:rPr lang="en-US" sz="3300" dirty="0"/>
              <a:t>Configure and Deploy Virtual Machines and Services (17 percent)</a:t>
            </a:r>
          </a:p>
        </p:txBody>
      </p:sp>
    </p:spTree>
    <p:extLst>
      <p:ext uri="{BB962C8B-B14F-4D97-AF65-F5344CB8AC3E}">
        <p14:creationId xmlns:p14="http://schemas.microsoft.com/office/powerpoint/2010/main" val="31974873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solidFill>
                  <a:schemeClr val="tx2"/>
                </a:solidFill>
              </a:rPr>
              <a:t>Design and Deploy System Center  (19 percent)</a:t>
            </a:r>
          </a:p>
          <a:p>
            <a:r>
              <a:rPr lang="en-US" sz="3300" dirty="0"/>
              <a:t>Configure System Center Infrastructure (21 percent)</a:t>
            </a:r>
          </a:p>
          <a:p>
            <a:r>
              <a:rPr lang="en-US" sz="3300" dirty="0"/>
              <a:t>Configure the Fabric (27 percent)</a:t>
            </a:r>
          </a:p>
          <a:p>
            <a:r>
              <a:rPr lang="en-US" sz="3300" dirty="0"/>
              <a:t>Configure System Center Integration (16 percent)</a:t>
            </a:r>
          </a:p>
          <a:p>
            <a:r>
              <a:rPr lang="en-US" sz="3300" dirty="0"/>
              <a:t>Configure and Deploy Virtual Machines and Services (17 percent)</a:t>
            </a:r>
          </a:p>
        </p:txBody>
      </p:sp>
    </p:spTree>
    <p:extLst>
      <p:ext uri="{BB962C8B-B14F-4D97-AF65-F5344CB8AC3E}">
        <p14:creationId xmlns:p14="http://schemas.microsoft.com/office/powerpoint/2010/main" val="32253715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Certification</a:t>
            </a:r>
            <a:endParaRPr lang="en-US" dirty="0"/>
          </a:p>
        </p:txBody>
      </p:sp>
    </p:spTree>
    <p:extLst>
      <p:ext uri="{BB962C8B-B14F-4D97-AF65-F5344CB8AC3E}">
        <p14:creationId xmlns:p14="http://schemas.microsoft.com/office/powerpoint/2010/main" val="3766896210"/>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 y="2043525"/>
            <a:ext cx="11887200" cy="3717941"/>
          </a:xfrm>
          <a:prstGeom prst="rect">
            <a:avLst/>
          </a:prstGeom>
        </p:spPr>
        <p:txBody>
          <a:bodyPr/>
          <a:lstStyle/>
          <a:p>
            <a:r>
              <a:rPr lang="en-US" dirty="0"/>
              <a:t>Design a scalable System Center architecture</a:t>
            </a:r>
          </a:p>
          <a:p>
            <a:pPr lvl="1"/>
            <a:r>
              <a:rPr lang="en-US" dirty="0"/>
              <a:t>Planning for capacity, high availability, scalability, continuity</a:t>
            </a:r>
          </a:p>
          <a:p>
            <a:pPr lvl="1"/>
            <a:r>
              <a:rPr lang="en-US" dirty="0"/>
              <a:t>Identify appropriate System Center components for cloud implementation</a:t>
            </a:r>
          </a:p>
          <a:p>
            <a:r>
              <a:rPr lang="en-US" dirty="0"/>
              <a:t>Install the System Center </a:t>
            </a:r>
            <a:r>
              <a:rPr lang="en-US" dirty="0" smtClean="0"/>
              <a:t>infrastructure</a:t>
            </a:r>
            <a:endParaRPr lang="en-US" dirty="0"/>
          </a:p>
          <a:p>
            <a:r>
              <a:rPr lang="en-US" dirty="0"/>
              <a:t>Upgrade System Center components</a:t>
            </a:r>
          </a:p>
          <a:p>
            <a:pPr lvl="1"/>
            <a:r>
              <a:rPr lang="en-US" dirty="0"/>
              <a:t>In-place upgrade</a:t>
            </a:r>
          </a:p>
          <a:p>
            <a:pPr lvl="1"/>
            <a:r>
              <a:rPr lang="en-US" dirty="0"/>
              <a:t>Side-by-side migration</a:t>
            </a:r>
          </a:p>
        </p:txBody>
      </p:sp>
      <p:sp>
        <p:nvSpPr>
          <p:cNvPr id="2" name="Title 1"/>
          <p:cNvSpPr>
            <a:spLocks noGrp="1"/>
          </p:cNvSpPr>
          <p:nvPr>
            <p:ph type="title"/>
          </p:nvPr>
        </p:nvSpPr>
        <p:spPr/>
        <p:txBody>
          <a:bodyPr/>
          <a:lstStyle/>
          <a:p>
            <a:r>
              <a:rPr dirty="0" smtClean="0"/>
              <a:t>Exam Content</a:t>
            </a:r>
            <a:r>
              <a:rPr lang="en-US" sz="3700" dirty="0"/>
              <a:t/>
            </a:r>
            <a:br>
              <a:rPr lang="en-US" sz="3700" dirty="0"/>
            </a:br>
            <a:r>
              <a:rPr lang="en-US" sz="3300" dirty="0">
                <a:solidFill>
                  <a:schemeClr val="tx2"/>
                </a:solidFill>
              </a:rPr>
              <a:t>Design and Deploy System Center  (19 percent)</a:t>
            </a:r>
          </a:p>
        </p:txBody>
      </p:sp>
    </p:spTree>
    <p:extLst>
      <p:ext uri="{BB962C8B-B14F-4D97-AF65-F5344CB8AC3E}">
        <p14:creationId xmlns:p14="http://schemas.microsoft.com/office/powerpoint/2010/main" val="89148669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Design and Deploy: Upgrades </a:t>
            </a:r>
            <a:endParaRPr lang="en-US" dirty="0"/>
          </a:p>
        </p:txBody>
      </p:sp>
      <p:sp>
        <p:nvSpPr>
          <p:cNvPr id="6" name="Text Placeholder 5"/>
          <p:cNvSpPr>
            <a:spLocks noGrp="1"/>
          </p:cNvSpPr>
          <p:nvPr>
            <p:ph type="body" sz="quarter" idx="11"/>
          </p:nvPr>
        </p:nvSpPr>
        <p:spPr>
          <a:xfrm>
            <a:off x="529660" y="1594752"/>
            <a:ext cx="11375536" cy="4524315"/>
          </a:xfrm>
        </p:spPr>
        <p:txBody>
          <a:bodyPr/>
          <a:lstStyle/>
          <a:p>
            <a:r>
              <a:rPr lang="en-US" sz="2000" dirty="0"/>
              <a:t>You are currently running System Center Operations Manager 2007.  You would like to upgrade to System Center Operations Manager 2012.  Which of the following changes might you need to make in your System Center hosting environment?  Choose all that apply.</a:t>
            </a:r>
          </a:p>
          <a:p>
            <a:pPr marL="757883" indent="-757883">
              <a:buFont typeface="+mj-lt"/>
              <a:buAutoNum type="alphaLcParenR"/>
            </a:pPr>
            <a:r>
              <a:rPr lang="en-US" sz="2000" dirty="0"/>
              <a:t>Replace a SQL Server 2008 x86 server with a SQL Server 2008 R2 x86 server.</a:t>
            </a:r>
          </a:p>
          <a:p>
            <a:pPr marL="757883" indent="-757883">
              <a:buFont typeface="+mj-lt"/>
              <a:buAutoNum type="alphaLcParenR"/>
            </a:pPr>
            <a:r>
              <a:rPr lang="en-US" sz="2000" dirty="0"/>
              <a:t>Replace a SQL Server 2008 x86 server with a SQL Server 2008 x64 </a:t>
            </a:r>
            <a:r>
              <a:rPr lang="en-US" sz="2000" dirty="0" smtClean="0"/>
              <a:t>server.</a:t>
            </a:r>
          </a:p>
          <a:p>
            <a:pPr marL="757883" indent="-757883">
              <a:buFont typeface="+mj-lt"/>
              <a:buAutoNum type="alphaLcParenR"/>
            </a:pPr>
            <a:r>
              <a:rPr lang="en-US" sz="2000" dirty="0" smtClean="0"/>
              <a:t>Replace </a:t>
            </a:r>
            <a:r>
              <a:rPr lang="en-US" sz="2000" dirty="0"/>
              <a:t>a Windows Server 2003 server with a Windows Server 2008 R2 SP1 server.</a:t>
            </a:r>
          </a:p>
          <a:p>
            <a:pPr marL="757883" indent="-757883">
              <a:buFont typeface="+mj-lt"/>
              <a:buAutoNum type="alphaLcParenR"/>
            </a:pPr>
            <a:r>
              <a:rPr lang="en-US" sz="2000" dirty="0"/>
              <a:t>Replace a Windows Server 2008 server with a Windows Server 2008 R2 SP1 server.</a:t>
            </a:r>
          </a:p>
          <a:p>
            <a:pPr marL="757883" indent="-757883">
              <a:buFont typeface="+mj-lt"/>
              <a:buAutoNum type="alphaLcParenR"/>
            </a:pPr>
            <a:r>
              <a:rPr lang="en-US" sz="2000" dirty="0"/>
              <a:t>Enable </a:t>
            </a:r>
            <a:r>
              <a:rPr lang="en-US" sz="2000" dirty="0" err="1"/>
              <a:t>WinRM</a:t>
            </a:r>
            <a:r>
              <a:rPr lang="en-US" sz="2000" dirty="0"/>
              <a:t> on the management server.</a:t>
            </a:r>
          </a:p>
          <a:p>
            <a:pPr marL="757883" indent="-757883">
              <a:buFont typeface="+mj-lt"/>
              <a:buAutoNum type="alphaLcParenR"/>
            </a:pPr>
            <a:r>
              <a:rPr lang="en-US" sz="2000" dirty="0"/>
              <a:t>Enable DHCP on the management server.</a:t>
            </a:r>
          </a:p>
        </p:txBody>
      </p:sp>
    </p:spTree>
    <p:extLst>
      <p:ext uri="{BB962C8B-B14F-4D97-AF65-F5344CB8AC3E}">
        <p14:creationId xmlns:p14="http://schemas.microsoft.com/office/powerpoint/2010/main" val="85259219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1"/>
            <a:ext cx="11375536" cy="762786"/>
          </a:xfrm>
        </p:spPr>
        <p:txBody>
          <a:bodyPr/>
          <a:lstStyle/>
          <a:p>
            <a:r>
              <a:rPr lang="en-US" dirty="0"/>
              <a:t>Design and Deploy: </a:t>
            </a:r>
            <a:r>
              <a:rPr lang="en-US" dirty="0" smtClean="0"/>
              <a:t>Upgrades </a:t>
            </a:r>
            <a:endParaRPr lang="en-US" dirty="0"/>
          </a:p>
        </p:txBody>
      </p:sp>
      <p:sp>
        <p:nvSpPr>
          <p:cNvPr id="5" name="Text Placeholder 4"/>
          <p:cNvSpPr>
            <a:spLocks noGrp="1"/>
          </p:cNvSpPr>
          <p:nvPr>
            <p:ph type="body" sz="quarter" idx="10"/>
          </p:nvPr>
        </p:nvSpPr>
        <p:spPr/>
        <p:txBody>
          <a:bodyPr>
            <a:noAutofit/>
          </a:bodyPr>
          <a:lstStyle/>
          <a:p>
            <a:pPr marL="0" indent="0">
              <a:buNone/>
            </a:pPr>
            <a:r>
              <a:rPr lang="en-US" sz="1800" dirty="0"/>
              <a:t>You are currently running System Center Operations Manager 2007.  You would like to upgrade to System Center Operations Manager 2012.  Which of the following changes might you need to make in your System Center hosting environment?  Choose all that apply.</a:t>
            </a:r>
          </a:p>
          <a:p>
            <a:pPr marL="757883" indent="-757883">
              <a:buFont typeface="+mj-lt"/>
              <a:buAutoNum type="alphaLcParenR"/>
            </a:pPr>
            <a:r>
              <a:rPr lang="en-US" sz="1800" dirty="0"/>
              <a:t>Replace a SQL Server 2008 x86 server with a SQL Server 2008 R2 x86 server.</a:t>
            </a:r>
          </a:p>
          <a:p>
            <a:pPr marL="757883" indent="-757883">
              <a:buFont typeface="+mj-lt"/>
              <a:buAutoNum type="alphaLcParenR"/>
            </a:pPr>
            <a:r>
              <a:rPr lang="en-US" sz="1800" dirty="0">
                <a:solidFill>
                  <a:schemeClr val="tx2"/>
                </a:solidFill>
              </a:rPr>
              <a:t>Replace a SQL Server 2008 x86 server with a SQL Server 2008 x64 server.</a:t>
            </a:r>
          </a:p>
          <a:p>
            <a:pPr marL="757883" indent="-757883">
              <a:buFont typeface="+mj-lt"/>
              <a:buAutoNum type="alphaLcParenR"/>
            </a:pPr>
            <a:r>
              <a:rPr lang="en-US" sz="1800" dirty="0">
                <a:solidFill>
                  <a:schemeClr val="tx2"/>
                </a:solidFill>
              </a:rPr>
              <a:t>Replace a Windows Server 2003 server with a Windows Server 2008 R2 SP1 server.</a:t>
            </a:r>
          </a:p>
          <a:p>
            <a:pPr marL="757883" indent="-757883">
              <a:buFont typeface="+mj-lt"/>
              <a:buAutoNum type="alphaLcParenR"/>
            </a:pPr>
            <a:r>
              <a:rPr lang="en-US" sz="1800" dirty="0">
                <a:solidFill>
                  <a:schemeClr val="tx2"/>
                </a:solidFill>
              </a:rPr>
              <a:t>Replace a Windows Server 2008 server with a Windows Server 2008 R2 SP1 server.</a:t>
            </a:r>
          </a:p>
          <a:p>
            <a:pPr marL="757883" indent="-757883">
              <a:buFont typeface="+mj-lt"/>
              <a:buAutoNum type="alphaLcParenR"/>
            </a:pPr>
            <a:r>
              <a:rPr lang="en-US" sz="1800" dirty="0">
                <a:solidFill>
                  <a:schemeClr val="tx2"/>
                </a:solidFill>
              </a:rPr>
              <a:t>Enable </a:t>
            </a:r>
            <a:r>
              <a:rPr lang="en-US" sz="1800" dirty="0" err="1">
                <a:solidFill>
                  <a:schemeClr val="tx2"/>
                </a:solidFill>
              </a:rPr>
              <a:t>WinRM</a:t>
            </a:r>
            <a:r>
              <a:rPr lang="en-US" sz="1800" dirty="0">
                <a:solidFill>
                  <a:schemeClr val="tx2"/>
                </a:solidFill>
              </a:rPr>
              <a:t> on the management server.</a:t>
            </a:r>
          </a:p>
          <a:p>
            <a:pPr marL="757883" indent="-757883">
              <a:buFont typeface="+mj-lt"/>
              <a:buAutoNum type="alphaLcParenR"/>
            </a:pPr>
            <a:r>
              <a:rPr lang="en-US" sz="1800" dirty="0"/>
              <a:t>Enable DHCP on the management server</a:t>
            </a:r>
            <a:r>
              <a:rPr lang="en-US" sz="1800" dirty="0" smtClean="0"/>
              <a:t>.</a:t>
            </a:r>
            <a:endParaRPr lang="en-US" sz="1800" dirty="0"/>
          </a:p>
        </p:txBody>
      </p:sp>
      <p:sp>
        <p:nvSpPr>
          <p:cNvPr id="6" name="Text Placeholder 5"/>
          <p:cNvSpPr>
            <a:spLocks noGrp="1"/>
          </p:cNvSpPr>
          <p:nvPr>
            <p:ph type="body" sz="quarter" idx="11"/>
          </p:nvPr>
        </p:nvSpPr>
        <p:spPr>
          <a:xfrm>
            <a:off x="529659" y="4272241"/>
            <a:ext cx="11375536" cy="2722284"/>
          </a:xfrm>
        </p:spPr>
        <p:txBody>
          <a:bodyPr/>
          <a:lstStyle/>
          <a:p>
            <a:r>
              <a:rPr lang="en-US" dirty="0" smtClean="0">
                <a:solidFill>
                  <a:schemeClr val="tx2"/>
                </a:solidFill>
              </a:rPr>
              <a:t>Takeaways</a:t>
            </a:r>
          </a:p>
          <a:p>
            <a:pPr lvl="1"/>
            <a:r>
              <a:rPr lang="en-US" dirty="0" smtClean="0"/>
              <a:t>SQL Server must be x64 and a minimum of SQL 2008 SP1; x86 is not supported for hosting SC 2012 databases.</a:t>
            </a:r>
          </a:p>
          <a:p>
            <a:pPr lvl="1"/>
            <a:r>
              <a:rPr lang="en-US" dirty="0" smtClean="0"/>
              <a:t>Windows Server 2008 R2 SP1 is the minimum supported release for hosting SC 2012 services.</a:t>
            </a:r>
          </a:p>
          <a:p>
            <a:pPr lvl="1"/>
            <a:r>
              <a:rPr lang="en-US" dirty="0" err="1" smtClean="0"/>
              <a:t>WinRM</a:t>
            </a:r>
            <a:r>
              <a:rPr lang="en-US" dirty="0" smtClean="0"/>
              <a:t> is required for SC 2012 management servers.</a:t>
            </a:r>
          </a:p>
          <a:p>
            <a:pPr lvl="1"/>
            <a:r>
              <a:rPr lang="en-US" dirty="0"/>
              <a:t>cf. </a:t>
            </a:r>
            <a:r>
              <a:rPr lang="en-US" dirty="0">
                <a:hlinkClick r:id="rId2"/>
              </a:rPr>
              <a:t>http://</a:t>
            </a:r>
            <a:r>
              <a:rPr lang="en-US" dirty="0" smtClean="0">
                <a:hlinkClick r:id="rId2"/>
              </a:rPr>
              <a:t>technet.microsoft.com/en-us/library/hh205990</a:t>
            </a:r>
            <a:r>
              <a:rPr lang="en-US" dirty="0" smtClean="0"/>
              <a:t> </a:t>
            </a:r>
          </a:p>
          <a:p>
            <a:pPr lvl="1"/>
            <a:endParaRPr lang="en-US" dirty="0" smtClean="0"/>
          </a:p>
        </p:txBody>
      </p:sp>
    </p:spTree>
    <p:extLst>
      <p:ext uri="{BB962C8B-B14F-4D97-AF65-F5344CB8AC3E}">
        <p14:creationId xmlns:p14="http://schemas.microsoft.com/office/powerpoint/2010/main" val="313828610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t>Design and Deploy System Center  (19 percent)</a:t>
            </a:r>
          </a:p>
          <a:p>
            <a:r>
              <a:rPr lang="en-US" sz="3300" dirty="0">
                <a:solidFill>
                  <a:schemeClr val="tx2"/>
                </a:solidFill>
              </a:rPr>
              <a:t>Configure System Center Infrastructure (21 percent)</a:t>
            </a:r>
          </a:p>
          <a:p>
            <a:r>
              <a:rPr lang="en-US" sz="3300" dirty="0"/>
              <a:t>Configure the Fabric (27 percent)</a:t>
            </a:r>
          </a:p>
          <a:p>
            <a:r>
              <a:rPr lang="en-US" sz="3300" dirty="0"/>
              <a:t>Configure System Center Integration (16 percent)</a:t>
            </a:r>
          </a:p>
          <a:p>
            <a:r>
              <a:rPr lang="en-US" sz="3300" dirty="0"/>
              <a:t>Configure and Deploy Virtual Machines and Services (17 percent)</a:t>
            </a:r>
          </a:p>
        </p:txBody>
      </p:sp>
    </p:spTree>
    <p:extLst>
      <p:ext uri="{BB962C8B-B14F-4D97-AF65-F5344CB8AC3E}">
        <p14:creationId xmlns:p14="http://schemas.microsoft.com/office/powerpoint/2010/main" val="404043010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 y="1912896"/>
            <a:ext cx="11887200" cy="2025170"/>
          </a:xfrm>
          <a:prstGeom prst="rect">
            <a:avLst/>
          </a:prstGeom>
        </p:spPr>
        <p:txBody>
          <a:bodyPr/>
          <a:lstStyle/>
          <a:p>
            <a:r>
              <a:rPr lang="en-US" dirty="0" smtClean="0"/>
              <a:t>Configure System Center components</a:t>
            </a:r>
          </a:p>
          <a:p>
            <a:pPr lvl="1"/>
            <a:r>
              <a:rPr lang="en-US" dirty="0" smtClean="0"/>
              <a:t>DPM – storage pools, site-to-site replication</a:t>
            </a:r>
          </a:p>
          <a:p>
            <a:pPr lvl="1"/>
            <a:r>
              <a:rPr lang="en-US" dirty="0" smtClean="0"/>
              <a:t>Operation Manager – agents, management groups, Run-as accounts, </a:t>
            </a:r>
          </a:p>
          <a:p>
            <a:r>
              <a:rPr lang="en-US" dirty="0" smtClean="0"/>
              <a:t>Configure portals and dashboards</a:t>
            </a:r>
          </a:p>
        </p:txBody>
      </p:sp>
      <p:sp>
        <p:nvSpPr>
          <p:cNvPr id="2" name="Title 1"/>
          <p:cNvSpPr>
            <a:spLocks noGrp="1"/>
          </p:cNvSpPr>
          <p:nvPr>
            <p:ph type="title"/>
          </p:nvPr>
        </p:nvSpPr>
        <p:spPr>
          <a:xfrm>
            <a:off x="274320" y="518532"/>
            <a:ext cx="10867813" cy="743441"/>
          </a:xfrm>
        </p:spPr>
        <p:txBody>
          <a:bodyPr/>
          <a:lstStyle/>
          <a:p>
            <a:r>
              <a:rPr dirty="0" smtClean="0"/>
              <a:t>Exam Content</a:t>
            </a:r>
            <a:r>
              <a:rPr lang="en-US" sz="3700" dirty="0"/>
              <a:t/>
            </a:r>
            <a:br>
              <a:rPr lang="en-US" sz="3700" dirty="0"/>
            </a:br>
            <a:r>
              <a:rPr lang="fr-FR" sz="3700" dirty="0">
                <a:solidFill>
                  <a:schemeClr val="tx2"/>
                </a:solidFill>
              </a:rPr>
              <a:t>Configure System Center Infrastructure (21 percent)</a:t>
            </a:r>
          </a:p>
        </p:txBody>
      </p:sp>
    </p:spTree>
    <p:extLst>
      <p:ext uri="{BB962C8B-B14F-4D97-AF65-F5344CB8AC3E}">
        <p14:creationId xmlns:p14="http://schemas.microsoft.com/office/powerpoint/2010/main" val="122416573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Configure Infrastructure: SCOM</a:t>
            </a:r>
            <a:endParaRPr lang="en-US" dirty="0"/>
          </a:p>
        </p:txBody>
      </p:sp>
      <p:sp>
        <p:nvSpPr>
          <p:cNvPr id="5" name="Text Placeholder 4"/>
          <p:cNvSpPr>
            <a:spLocks noGrp="1"/>
          </p:cNvSpPr>
          <p:nvPr>
            <p:ph type="body" sz="quarter" idx="11"/>
          </p:nvPr>
        </p:nvSpPr>
        <p:spPr>
          <a:xfrm>
            <a:off x="529660" y="1594752"/>
            <a:ext cx="11375536" cy="2930033"/>
          </a:xfrm>
        </p:spPr>
        <p:txBody>
          <a:bodyPr/>
          <a:lstStyle/>
          <a:p>
            <a:r>
              <a:rPr lang="en-US" sz="2800" dirty="0"/>
              <a:t>You have a server in a DMZ that would you like to manage using SCOM.  What port(s) do you need to open?  Choose all that apply</a:t>
            </a:r>
            <a:r>
              <a:rPr lang="en-US" sz="2800" dirty="0" smtClean="0"/>
              <a:t>.</a:t>
            </a:r>
          </a:p>
          <a:p>
            <a:endParaRPr lang="en-US" sz="2400" dirty="0"/>
          </a:p>
          <a:p>
            <a:pPr marL="757883" indent="-757883">
              <a:lnSpc>
                <a:spcPct val="70000"/>
              </a:lnSpc>
              <a:spcBef>
                <a:spcPct val="20000"/>
              </a:spcBef>
              <a:buFont typeface="+mj-lt"/>
              <a:buAutoNum type="alphaLcParenR"/>
            </a:pPr>
            <a:r>
              <a:rPr lang="en-US" sz="2400" dirty="0">
                <a:gradFill>
                  <a:gsLst>
                    <a:gs pos="1250">
                      <a:schemeClr val="tx1"/>
                    </a:gs>
                    <a:gs pos="100000">
                      <a:schemeClr val="tx1"/>
                    </a:gs>
                  </a:gsLst>
                  <a:lin ang="5400000" scaled="0"/>
                </a:gradFill>
              </a:rPr>
              <a:t>UDP 5723 from managed server to management server</a:t>
            </a:r>
          </a:p>
          <a:p>
            <a:pPr marL="757883" indent="-757883">
              <a:lnSpc>
                <a:spcPct val="70000"/>
              </a:lnSpc>
              <a:spcBef>
                <a:spcPct val="20000"/>
              </a:spcBef>
              <a:buFont typeface="+mj-lt"/>
              <a:buAutoNum type="alphaLcParenR"/>
            </a:pPr>
            <a:r>
              <a:rPr lang="en-US" sz="2400" dirty="0">
                <a:gradFill>
                  <a:gsLst>
                    <a:gs pos="1250">
                      <a:schemeClr val="tx1"/>
                    </a:gs>
                    <a:gs pos="100000">
                      <a:schemeClr val="tx1"/>
                    </a:gs>
                  </a:gsLst>
                  <a:lin ang="5400000" scaled="0"/>
                </a:gradFill>
              </a:rPr>
              <a:t>TCP 5723 from managed server to management server</a:t>
            </a:r>
          </a:p>
          <a:p>
            <a:pPr marL="757883" indent="-757883">
              <a:lnSpc>
                <a:spcPct val="70000"/>
              </a:lnSpc>
              <a:spcBef>
                <a:spcPct val="20000"/>
              </a:spcBef>
              <a:buFont typeface="+mj-lt"/>
              <a:buAutoNum type="alphaLcParenR"/>
            </a:pPr>
            <a:r>
              <a:rPr lang="en-US" sz="2400" dirty="0">
                <a:gradFill>
                  <a:gsLst>
                    <a:gs pos="1250">
                      <a:schemeClr val="tx1"/>
                    </a:gs>
                    <a:gs pos="100000">
                      <a:schemeClr val="tx1"/>
                    </a:gs>
                  </a:gsLst>
                  <a:lin ang="5400000" scaled="0"/>
                </a:gradFill>
              </a:rPr>
              <a:t>UDP 5723 from management server to managed server</a:t>
            </a:r>
          </a:p>
          <a:p>
            <a:pPr marL="757883" indent="-757883">
              <a:lnSpc>
                <a:spcPct val="70000"/>
              </a:lnSpc>
              <a:spcBef>
                <a:spcPct val="20000"/>
              </a:spcBef>
              <a:buFont typeface="+mj-lt"/>
              <a:buAutoNum type="alphaLcParenR"/>
            </a:pPr>
            <a:r>
              <a:rPr lang="en-US" sz="2400" dirty="0">
                <a:gradFill>
                  <a:gsLst>
                    <a:gs pos="1250">
                      <a:schemeClr val="tx1"/>
                    </a:gs>
                    <a:gs pos="100000">
                      <a:schemeClr val="tx1"/>
                    </a:gs>
                  </a:gsLst>
                  <a:lin ang="5400000" scaled="0"/>
                </a:gradFill>
              </a:rPr>
              <a:t>TCP 5723 from management server to managed server</a:t>
            </a:r>
          </a:p>
        </p:txBody>
      </p:sp>
    </p:spTree>
    <p:extLst>
      <p:ext uri="{BB962C8B-B14F-4D97-AF65-F5344CB8AC3E}">
        <p14:creationId xmlns:p14="http://schemas.microsoft.com/office/powerpoint/2010/main" val="193829615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660" y="233151"/>
            <a:ext cx="11375536" cy="621530"/>
          </a:xfrm>
        </p:spPr>
        <p:txBody>
          <a:bodyPr/>
          <a:lstStyle/>
          <a:p>
            <a:r>
              <a:rPr lang="en-US" sz="4500" dirty="0"/>
              <a:t>Configure Infrastructure: SCOM</a:t>
            </a:r>
          </a:p>
        </p:txBody>
      </p:sp>
      <p:sp>
        <p:nvSpPr>
          <p:cNvPr id="5" name="Text Placeholder 4"/>
          <p:cNvSpPr>
            <a:spLocks noGrp="1"/>
          </p:cNvSpPr>
          <p:nvPr>
            <p:ph type="body" sz="quarter" idx="10"/>
          </p:nvPr>
        </p:nvSpPr>
        <p:spPr/>
        <p:txBody>
          <a:bodyPr>
            <a:normAutofit fontScale="25000" lnSpcReduction="20000"/>
          </a:bodyPr>
          <a:lstStyle/>
          <a:p>
            <a:pPr marL="0" indent="0">
              <a:lnSpc>
                <a:spcPct val="110000"/>
              </a:lnSpc>
              <a:spcBef>
                <a:spcPts val="2448"/>
              </a:spcBef>
              <a:buNone/>
            </a:pPr>
            <a:r>
              <a:rPr lang="en-US" sz="11200" dirty="0">
                <a:solidFill>
                  <a:schemeClr val="tx1"/>
                </a:solidFill>
              </a:rPr>
              <a:t>You have a server in a DMZ that would you like to manage using SCOM.  What port(s) do you need to open?  Choose all that apply</a:t>
            </a:r>
            <a:r>
              <a:rPr lang="en-US" sz="11200" dirty="0" smtClean="0">
                <a:solidFill>
                  <a:schemeClr val="tx1"/>
                </a:solidFill>
              </a:rPr>
              <a:t>.</a:t>
            </a:r>
          </a:p>
          <a:p>
            <a:pPr marL="0" indent="0">
              <a:lnSpc>
                <a:spcPct val="110000"/>
              </a:lnSpc>
              <a:spcBef>
                <a:spcPts val="2448"/>
              </a:spcBef>
              <a:buNone/>
            </a:pPr>
            <a:endParaRPr lang="en-US" sz="8600" dirty="0">
              <a:solidFill>
                <a:schemeClr val="tx1"/>
              </a:solidFill>
            </a:endParaRPr>
          </a:p>
          <a:p>
            <a:pPr marL="0" indent="0">
              <a:buNone/>
            </a:pPr>
            <a:endParaRPr lang="en-US" sz="2900" dirty="0"/>
          </a:p>
          <a:p>
            <a:pPr marL="757883" indent="-757883">
              <a:buFont typeface="+mj-lt"/>
              <a:buAutoNum type="alphaLcParenR"/>
            </a:pPr>
            <a:r>
              <a:rPr lang="en-US" sz="9600" dirty="0"/>
              <a:t>UDP 5723 from managed server to management server</a:t>
            </a:r>
          </a:p>
          <a:p>
            <a:pPr marL="757883" indent="-757883">
              <a:buFont typeface="+mj-lt"/>
              <a:buAutoNum type="alphaLcParenR"/>
            </a:pPr>
            <a:r>
              <a:rPr lang="en-US" sz="9600" dirty="0">
                <a:solidFill>
                  <a:schemeClr val="tx2"/>
                </a:solidFill>
              </a:rPr>
              <a:t>TCP 5723 from managed server to management server</a:t>
            </a:r>
          </a:p>
          <a:p>
            <a:pPr marL="757883" indent="-757883">
              <a:buFont typeface="+mj-lt"/>
              <a:buAutoNum type="alphaLcParenR"/>
            </a:pPr>
            <a:r>
              <a:rPr lang="en-US" sz="9600" dirty="0"/>
              <a:t>UDP 5723 from management server to managed server</a:t>
            </a:r>
          </a:p>
          <a:p>
            <a:pPr marL="757883" indent="-757883">
              <a:buFont typeface="+mj-lt"/>
              <a:buAutoNum type="alphaLcParenR"/>
            </a:pPr>
            <a:r>
              <a:rPr lang="en-US" sz="9600" dirty="0"/>
              <a:t>TCP 5723 from management server to managed server</a:t>
            </a:r>
          </a:p>
          <a:p>
            <a:pPr marL="0" indent="0">
              <a:buNone/>
            </a:pPr>
            <a:endParaRPr lang="en-US" sz="2900" dirty="0"/>
          </a:p>
        </p:txBody>
      </p:sp>
      <p:sp>
        <p:nvSpPr>
          <p:cNvPr id="6" name="Text Placeholder 5"/>
          <p:cNvSpPr>
            <a:spLocks noGrp="1"/>
          </p:cNvSpPr>
          <p:nvPr>
            <p:ph type="body" sz="quarter" idx="11"/>
          </p:nvPr>
        </p:nvSpPr>
        <p:spPr>
          <a:xfrm>
            <a:off x="529660" y="5097462"/>
            <a:ext cx="11375536" cy="1091068"/>
          </a:xfrm>
        </p:spPr>
        <p:txBody>
          <a:bodyPr/>
          <a:lstStyle/>
          <a:p>
            <a:r>
              <a:rPr lang="en-US" dirty="0">
                <a:solidFill>
                  <a:schemeClr val="tx2"/>
                </a:solidFill>
              </a:rPr>
              <a:t>Takeaways</a:t>
            </a:r>
          </a:p>
          <a:p>
            <a:pPr lvl="1"/>
            <a:r>
              <a:rPr lang="en-US" dirty="0" smtClean="0"/>
              <a:t>Port numbers are easily found trivia, yes, but you will be asked about them.</a:t>
            </a:r>
            <a:endParaRPr lang="en-US" dirty="0"/>
          </a:p>
        </p:txBody>
      </p:sp>
    </p:spTree>
    <p:extLst>
      <p:ext uri="{BB962C8B-B14F-4D97-AF65-F5344CB8AC3E}">
        <p14:creationId xmlns:p14="http://schemas.microsoft.com/office/powerpoint/2010/main" val="4004319988"/>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t>Design and Deploy System Center  (19 percent)</a:t>
            </a:r>
          </a:p>
          <a:p>
            <a:r>
              <a:rPr lang="en-US" sz="3300" dirty="0"/>
              <a:t>Configure System Center Infrastructure (21 percent)</a:t>
            </a:r>
          </a:p>
          <a:p>
            <a:r>
              <a:rPr lang="en-US" sz="3300" dirty="0">
                <a:solidFill>
                  <a:schemeClr val="tx2"/>
                </a:solidFill>
              </a:rPr>
              <a:t>Configure the Fabric (27 percent)</a:t>
            </a:r>
          </a:p>
          <a:p>
            <a:r>
              <a:rPr lang="en-US" sz="3300" dirty="0"/>
              <a:t>Configure System Center Integration (16 percent)</a:t>
            </a:r>
          </a:p>
          <a:p>
            <a:r>
              <a:rPr lang="en-US" sz="3300" dirty="0"/>
              <a:t>Configure and Deploy Virtual Machines and Services (17 percent)</a:t>
            </a:r>
          </a:p>
        </p:txBody>
      </p:sp>
    </p:spTree>
    <p:extLst>
      <p:ext uri="{BB962C8B-B14F-4D97-AF65-F5344CB8AC3E}">
        <p14:creationId xmlns:p14="http://schemas.microsoft.com/office/powerpoint/2010/main" val="409985488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 y="1967325"/>
            <a:ext cx="11887200" cy="2769989"/>
          </a:xfrm>
          <a:prstGeom prst="rect">
            <a:avLst/>
          </a:prstGeom>
        </p:spPr>
        <p:txBody>
          <a:bodyPr/>
          <a:lstStyle/>
          <a:p>
            <a:r>
              <a:rPr lang="en-US" dirty="0"/>
              <a:t>Configure the storage fabric</a:t>
            </a:r>
          </a:p>
          <a:p>
            <a:r>
              <a:rPr lang="en-US" dirty="0"/>
              <a:t>Configure the network fabric</a:t>
            </a:r>
          </a:p>
          <a:p>
            <a:r>
              <a:rPr lang="en-US" dirty="0"/>
              <a:t>Configure the deployment of update servers</a:t>
            </a:r>
          </a:p>
          <a:p>
            <a:r>
              <a:rPr lang="en-US" dirty="0"/>
              <a:t>Configure clouds and virtualization hosts</a:t>
            </a:r>
          </a:p>
        </p:txBody>
      </p:sp>
      <p:sp>
        <p:nvSpPr>
          <p:cNvPr id="2" name="Title 1"/>
          <p:cNvSpPr>
            <a:spLocks noGrp="1"/>
          </p:cNvSpPr>
          <p:nvPr>
            <p:ph type="title"/>
          </p:nvPr>
        </p:nvSpPr>
        <p:spPr>
          <a:xfrm>
            <a:off x="274320" y="530407"/>
            <a:ext cx="10867813" cy="743441"/>
          </a:xfrm>
        </p:spPr>
        <p:txBody>
          <a:bodyPr/>
          <a:lstStyle/>
          <a:p>
            <a:r>
              <a:rPr sz="4500" dirty="0"/>
              <a:t>Exam Content</a:t>
            </a:r>
            <a:r>
              <a:rPr lang="en-US" sz="4500" dirty="0"/>
              <a:t/>
            </a:r>
            <a:br>
              <a:rPr lang="en-US" sz="4500" dirty="0"/>
            </a:br>
            <a:r>
              <a:rPr lang="en-US" sz="3300" dirty="0">
                <a:solidFill>
                  <a:schemeClr val="tx2"/>
                </a:solidFill>
              </a:rPr>
              <a:t>Configure the Fabric (27 percent)</a:t>
            </a:r>
          </a:p>
        </p:txBody>
      </p:sp>
    </p:spTree>
    <p:extLst>
      <p:ext uri="{BB962C8B-B14F-4D97-AF65-F5344CB8AC3E}">
        <p14:creationId xmlns:p14="http://schemas.microsoft.com/office/powerpoint/2010/main" val="376143759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Configure the Fabric: Update Servers</a:t>
            </a:r>
            <a:endParaRPr lang="en-US" dirty="0"/>
          </a:p>
        </p:txBody>
      </p:sp>
      <p:sp>
        <p:nvSpPr>
          <p:cNvPr id="10" name="Text Placeholder 2"/>
          <p:cNvSpPr>
            <a:spLocks noGrp="1"/>
          </p:cNvSpPr>
          <p:nvPr>
            <p:ph type="body" sz="quarter" idx="4294967295"/>
          </p:nvPr>
        </p:nvSpPr>
        <p:spPr>
          <a:xfrm>
            <a:off x="529660" y="1594751"/>
            <a:ext cx="11375535" cy="3552734"/>
          </a:xfrm>
          <a:prstGeom prst="rect">
            <a:avLst/>
          </a:prstGeom>
        </p:spPr>
        <p:txBody>
          <a:bodyPr>
            <a:normAutofit fontScale="55000" lnSpcReduction="20000"/>
          </a:bodyPr>
          <a:lstStyle/>
          <a:p>
            <a:pPr marL="0" indent="0">
              <a:buNone/>
            </a:pPr>
            <a:r>
              <a:rPr lang="en-US" dirty="0"/>
              <a:t>You have an existing WSUS infrastructure and are now adding System Center 2012 to your environment.  What should you do to control host updates in your private cloud?  Choose all that apply and order them</a:t>
            </a:r>
            <a:r>
              <a:rPr lang="en-US" dirty="0" smtClean="0"/>
              <a:t>.</a:t>
            </a:r>
          </a:p>
          <a:p>
            <a:pPr marL="0" indent="0">
              <a:buNone/>
            </a:pPr>
            <a:endParaRPr lang="en-US" dirty="0"/>
          </a:p>
          <a:p>
            <a:pPr marL="757883" indent="-757883">
              <a:buFont typeface="+mj-lt"/>
              <a:buAutoNum type="alphaLcParenR"/>
            </a:pPr>
            <a:r>
              <a:rPr lang="en-US" dirty="0">
                <a:solidFill>
                  <a:schemeClr val="tx1"/>
                </a:solidFill>
              </a:rPr>
              <a:t>Add the WSUS infrastructure to VMM</a:t>
            </a:r>
            <a:r>
              <a:rPr lang="en-US" dirty="0" smtClean="0">
                <a:solidFill>
                  <a:schemeClr val="tx1"/>
                </a:solidFill>
              </a:rPr>
              <a:t>.</a:t>
            </a:r>
            <a:endParaRPr lang="en-US" dirty="0">
              <a:solidFill>
                <a:schemeClr val="tx1"/>
              </a:solidFill>
            </a:endParaRPr>
          </a:p>
          <a:p>
            <a:pPr marL="757883" indent="-757883">
              <a:buFont typeface="+mj-lt"/>
              <a:buAutoNum type="alphaLcParenR"/>
            </a:pPr>
            <a:r>
              <a:rPr lang="en-US" dirty="0">
                <a:solidFill>
                  <a:schemeClr val="tx1"/>
                </a:solidFill>
              </a:rPr>
              <a:t>Configure the hosts to use Automatic Updates.</a:t>
            </a:r>
          </a:p>
          <a:p>
            <a:pPr marL="757883" indent="-757883">
              <a:buFont typeface="+mj-lt"/>
              <a:buAutoNum type="alphaLcParenR"/>
            </a:pPr>
            <a:r>
              <a:rPr lang="en-US" dirty="0">
                <a:solidFill>
                  <a:schemeClr val="tx1"/>
                </a:solidFill>
              </a:rPr>
              <a:t>Remediate the hosts using VMM</a:t>
            </a:r>
            <a:r>
              <a:rPr lang="en-US" dirty="0" smtClean="0">
                <a:solidFill>
                  <a:schemeClr val="tx1"/>
                </a:solidFill>
              </a:rPr>
              <a:t>. </a:t>
            </a:r>
            <a:endParaRPr lang="en-US" dirty="0">
              <a:solidFill>
                <a:schemeClr val="tx1"/>
              </a:solidFill>
            </a:endParaRPr>
          </a:p>
          <a:p>
            <a:pPr marL="757883" indent="-757883">
              <a:buFont typeface="+mj-lt"/>
              <a:buAutoNum type="alphaLcParenR"/>
            </a:pPr>
            <a:r>
              <a:rPr lang="en-US" dirty="0">
                <a:solidFill>
                  <a:schemeClr val="tx1"/>
                </a:solidFill>
              </a:rPr>
              <a:t>Configure the hosts to reference the WSUS server through Group Policy.</a:t>
            </a:r>
          </a:p>
          <a:p>
            <a:pPr marL="757883" indent="-757883">
              <a:buFont typeface="+mj-lt"/>
              <a:buAutoNum type="alphaLcParenR"/>
            </a:pPr>
            <a:r>
              <a:rPr lang="en-US" dirty="0">
                <a:solidFill>
                  <a:schemeClr val="tx1"/>
                </a:solidFill>
              </a:rPr>
              <a:t>Scan for baseline compliance using VMM</a:t>
            </a:r>
            <a:r>
              <a:rPr lang="en-US" dirty="0" smtClean="0">
                <a:solidFill>
                  <a:schemeClr val="tx1"/>
                </a:solidFill>
              </a:rPr>
              <a:t>. </a:t>
            </a:r>
            <a:endParaRPr lang="en-US" dirty="0">
              <a:solidFill>
                <a:schemeClr val="tx1"/>
              </a:solidFill>
            </a:endParaRPr>
          </a:p>
          <a:p>
            <a:pPr marL="757883" indent="-757883">
              <a:buFont typeface="+mj-lt"/>
              <a:buAutoNum type="alphaLcParenR"/>
            </a:pPr>
            <a:r>
              <a:rPr lang="en-US" dirty="0">
                <a:solidFill>
                  <a:schemeClr val="tx1"/>
                </a:solidFill>
              </a:rPr>
              <a:t>Create an update baseline for the hosts using VMM</a:t>
            </a:r>
            <a:r>
              <a:rPr lang="en-US" dirty="0" smtClean="0">
                <a:solidFill>
                  <a:schemeClr val="tx1"/>
                </a:solidFill>
              </a:rPr>
              <a:t>. </a:t>
            </a:r>
            <a:endParaRPr lang="en-US" dirty="0">
              <a:solidFill>
                <a:schemeClr val="tx1"/>
              </a:solidFill>
            </a:endParaRPr>
          </a:p>
          <a:p>
            <a:pPr marL="757883" indent="-757883">
              <a:buFont typeface="+mj-lt"/>
              <a:buAutoNum type="alphaLcParenR"/>
            </a:pPr>
            <a:r>
              <a:rPr lang="en-US" dirty="0">
                <a:solidFill>
                  <a:schemeClr val="tx1"/>
                </a:solidFill>
              </a:rPr>
              <a:t>Configure update sets in WSUS to apply to the hosts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46292059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a:t>
            </a:r>
            <a:endParaRPr lang="en-US" dirty="0"/>
          </a:p>
        </p:txBody>
      </p:sp>
      <p:sp>
        <p:nvSpPr>
          <p:cNvPr id="3" name="Text Placeholder 2"/>
          <p:cNvSpPr>
            <a:spLocks noGrp="1"/>
          </p:cNvSpPr>
          <p:nvPr>
            <p:ph type="body" sz="quarter" idx="11"/>
          </p:nvPr>
        </p:nvSpPr>
        <p:spPr>
          <a:prstGeom prst="rect">
            <a:avLst/>
          </a:prstGeom>
        </p:spPr>
        <p:txBody>
          <a:bodyPr/>
          <a:lstStyle/>
          <a:p>
            <a:r>
              <a:rPr lang="en-US" dirty="0" smtClean="0"/>
              <a:t>Increased confidence in your abilities at work</a:t>
            </a:r>
          </a:p>
          <a:p>
            <a:r>
              <a:rPr lang="en-US" dirty="0" smtClean="0"/>
              <a:t>Enhanced product knowledge</a:t>
            </a:r>
          </a:p>
          <a:p>
            <a:r>
              <a:rPr lang="en-US" dirty="0" smtClean="0"/>
              <a:t>Learn about certification to educate your coworkers and bosses</a:t>
            </a:r>
            <a:endParaRPr lang="en-US" dirty="0"/>
          </a:p>
        </p:txBody>
      </p:sp>
    </p:spTree>
    <p:extLst>
      <p:ext uri="{BB962C8B-B14F-4D97-AF65-F5344CB8AC3E}">
        <p14:creationId xmlns:p14="http://schemas.microsoft.com/office/powerpoint/2010/main" val="2187275551"/>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t>Configure the Fabric: Update Servers</a:t>
            </a:r>
          </a:p>
        </p:txBody>
      </p:sp>
      <p:sp>
        <p:nvSpPr>
          <p:cNvPr id="3" name="Text Placeholder 2"/>
          <p:cNvSpPr>
            <a:spLocks noGrp="1"/>
          </p:cNvSpPr>
          <p:nvPr>
            <p:ph type="body" sz="quarter" idx="10"/>
          </p:nvPr>
        </p:nvSpPr>
        <p:spPr>
          <a:xfrm>
            <a:off x="529660" y="1594751"/>
            <a:ext cx="11375535" cy="3552734"/>
          </a:xfrm>
        </p:spPr>
        <p:txBody>
          <a:bodyPr>
            <a:normAutofit fontScale="55000" lnSpcReduction="20000"/>
          </a:bodyPr>
          <a:lstStyle/>
          <a:p>
            <a:pPr marL="0" indent="0">
              <a:buNone/>
            </a:pPr>
            <a:r>
              <a:rPr lang="en-US" dirty="0"/>
              <a:t>You have an existing WSUS infrastructure and are now adding System Center 2012 to your environment.  What should you do to control host updates in your private cloud?  Choose all that apply and order them</a:t>
            </a:r>
            <a:r>
              <a:rPr lang="en-US" dirty="0" smtClean="0"/>
              <a:t>.</a:t>
            </a:r>
          </a:p>
          <a:p>
            <a:pPr marL="0" indent="0">
              <a:buNone/>
            </a:pPr>
            <a:endParaRPr lang="en-US" dirty="0"/>
          </a:p>
          <a:p>
            <a:pPr marL="757883" indent="-757883">
              <a:buFont typeface="+mj-lt"/>
              <a:buAutoNum type="alphaLcParenR"/>
            </a:pPr>
            <a:r>
              <a:rPr lang="en-US" dirty="0">
                <a:solidFill>
                  <a:schemeClr val="tx2"/>
                </a:solidFill>
              </a:rPr>
              <a:t>Add the WSUS infrastructure to VMM</a:t>
            </a:r>
            <a:r>
              <a:rPr lang="en-US" dirty="0" smtClean="0">
                <a:solidFill>
                  <a:schemeClr val="tx2"/>
                </a:solidFill>
              </a:rPr>
              <a:t>. (FIRST)</a:t>
            </a:r>
            <a:endParaRPr lang="en-US" dirty="0">
              <a:solidFill>
                <a:schemeClr val="tx2"/>
              </a:solidFill>
            </a:endParaRPr>
          </a:p>
          <a:p>
            <a:pPr marL="757883" indent="-757883">
              <a:buFont typeface="+mj-lt"/>
              <a:buAutoNum type="alphaLcParenR"/>
            </a:pPr>
            <a:r>
              <a:rPr lang="en-US" dirty="0"/>
              <a:t>Configure the hosts to use Automatic Updates.</a:t>
            </a:r>
          </a:p>
          <a:p>
            <a:pPr marL="757883" indent="-757883">
              <a:buFont typeface="+mj-lt"/>
              <a:buAutoNum type="alphaLcParenR"/>
            </a:pPr>
            <a:r>
              <a:rPr lang="en-US" dirty="0">
                <a:solidFill>
                  <a:schemeClr val="tx2"/>
                </a:solidFill>
              </a:rPr>
              <a:t>Remediate the hosts using VMM</a:t>
            </a:r>
            <a:r>
              <a:rPr lang="en-US" dirty="0" smtClean="0">
                <a:solidFill>
                  <a:schemeClr val="tx2"/>
                </a:solidFill>
              </a:rPr>
              <a:t>. (FOURTH)</a:t>
            </a:r>
            <a:endParaRPr lang="en-US" dirty="0">
              <a:solidFill>
                <a:schemeClr val="tx2"/>
              </a:solidFill>
            </a:endParaRPr>
          </a:p>
          <a:p>
            <a:pPr marL="757883" indent="-757883">
              <a:buFont typeface="+mj-lt"/>
              <a:buAutoNum type="alphaLcParenR"/>
            </a:pPr>
            <a:r>
              <a:rPr lang="en-US" dirty="0"/>
              <a:t>Configure the hosts to reference the WSUS server through Group Policy.</a:t>
            </a:r>
          </a:p>
          <a:p>
            <a:pPr marL="757883" indent="-757883">
              <a:buFont typeface="+mj-lt"/>
              <a:buAutoNum type="alphaLcParenR"/>
            </a:pPr>
            <a:r>
              <a:rPr lang="en-US" dirty="0">
                <a:solidFill>
                  <a:schemeClr val="tx2"/>
                </a:solidFill>
              </a:rPr>
              <a:t>Scan for baseline compliance using VMM</a:t>
            </a:r>
            <a:r>
              <a:rPr lang="en-US" dirty="0" smtClean="0">
                <a:solidFill>
                  <a:schemeClr val="tx2"/>
                </a:solidFill>
              </a:rPr>
              <a:t>. (THIRD)</a:t>
            </a:r>
            <a:endParaRPr lang="en-US" dirty="0">
              <a:solidFill>
                <a:schemeClr val="tx2"/>
              </a:solidFill>
            </a:endParaRPr>
          </a:p>
          <a:p>
            <a:pPr marL="757883" indent="-757883">
              <a:buFont typeface="+mj-lt"/>
              <a:buAutoNum type="alphaLcParenR"/>
            </a:pPr>
            <a:r>
              <a:rPr lang="en-US" dirty="0">
                <a:solidFill>
                  <a:schemeClr val="tx2"/>
                </a:solidFill>
              </a:rPr>
              <a:t>Create an update baseline for the hosts using VMM</a:t>
            </a:r>
            <a:r>
              <a:rPr lang="en-US" dirty="0" smtClean="0">
                <a:solidFill>
                  <a:schemeClr val="tx2"/>
                </a:solidFill>
              </a:rPr>
              <a:t>. (SECOND)</a:t>
            </a:r>
            <a:endParaRPr lang="en-US" dirty="0">
              <a:solidFill>
                <a:schemeClr val="tx2"/>
              </a:solidFill>
            </a:endParaRPr>
          </a:p>
          <a:p>
            <a:pPr marL="757883" indent="-757883">
              <a:buFont typeface="+mj-lt"/>
              <a:buAutoNum type="alphaLcParenR"/>
            </a:pPr>
            <a:r>
              <a:rPr lang="en-US" dirty="0"/>
              <a:t>Configure update sets in WSUS to apply to the hosts</a:t>
            </a:r>
            <a:r>
              <a:rPr lang="en-US" dirty="0" smtClean="0"/>
              <a:t>.</a:t>
            </a:r>
            <a:endParaRPr lang="en-US" dirty="0"/>
          </a:p>
        </p:txBody>
      </p:sp>
      <p:sp>
        <p:nvSpPr>
          <p:cNvPr id="4" name="Text Placeholder 3"/>
          <p:cNvSpPr>
            <a:spLocks noGrp="1"/>
          </p:cNvSpPr>
          <p:nvPr>
            <p:ph type="body" sz="quarter" idx="11"/>
          </p:nvPr>
        </p:nvSpPr>
        <p:spPr>
          <a:xfrm>
            <a:off x="529660" y="5195125"/>
            <a:ext cx="11375536" cy="1091068"/>
          </a:xfrm>
        </p:spPr>
        <p:txBody>
          <a:bodyPr/>
          <a:lstStyle/>
          <a:p>
            <a:r>
              <a:rPr lang="en-US" dirty="0">
                <a:solidFill>
                  <a:schemeClr val="tx2"/>
                </a:solidFill>
              </a:rPr>
              <a:t>Takeaways</a:t>
            </a:r>
          </a:p>
          <a:p>
            <a:pPr lvl="1"/>
            <a:r>
              <a:rPr lang="en-US" dirty="0" smtClean="0"/>
              <a:t>WSUS integration is a feature of VMM.  Know how that integration works and why.</a:t>
            </a:r>
            <a:endParaRPr lang="en-US" dirty="0"/>
          </a:p>
        </p:txBody>
      </p:sp>
    </p:spTree>
    <p:extLst>
      <p:ext uri="{BB962C8B-B14F-4D97-AF65-F5344CB8AC3E}">
        <p14:creationId xmlns:p14="http://schemas.microsoft.com/office/powerpoint/2010/main" val="42186933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t>Design and Deploy System Center  (19 percent)</a:t>
            </a:r>
          </a:p>
          <a:p>
            <a:r>
              <a:rPr lang="en-US" sz="3300" dirty="0"/>
              <a:t>Configure System Center Infrastructure (21 percent)</a:t>
            </a:r>
          </a:p>
          <a:p>
            <a:r>
              <a:rPr lang="en-US" sz="3300" dirty="0"/>
              <a:t>Configure the Fabric (27 percent)</a:t>
            </a:r>
          </a:p>
          <a:p>
            <a:r>
              <a:rPr lang="en-US" sz="3300" dirty="0">
                <a:solidFill>
                  <a:schemeClr val="tx2"/>
                </a:solidFill>
              </a:rPr>
              <a:t>Configure System Center Integration (16 percent)</a:t>
            </a:r>
          </a:p>
          <a:p>
            <a:r>
              <a:rPr lang="en-US" sz="3300" dirty="0"/>
              <a:t>Configure and Deploy Virtual Machines and Services (17 percent)</a:t>
            </a:r>
          </a:p>
        </p:txBody>
      </p:sp>
    </p:spTree>
    <p:extLst>
      <p:ext uri="{BB962C8B-B14F-4D97-AF65-F5344CB8AC3E}">
        <p14:creationId xmlns:p14="http://schemas.microsoft.com/office/powerpoint/2010/main" val="12769778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320" y="1770392"/>
            <a:ext cx="11887200" cy="2560701"/>
          </a:xfrm>
          <a:prstGeom prst="rect">
            <a:avLst/>
          </a:prstGeom>
        </p:spPr>
        <p:txBody>
          <a:bodyPr/>
          <a:lstStyle/>
          <a:p>
            <a:r>
              <a:rPr lang="en-US" dirty="0"/>
              <a:t>Configure private cloud integration</a:t>
            </a:r>
          </a:p>
          <a:p>
            <a:pPr lvl="1"/>
            <a:r>
              <a:rPr lang="en-US" dirty="0"/>
              <a:t>Operations Manager connections, Orchestrator integration packs, Service Manager connections, SharePoint integration</a:t>
            </a:r>
          </a:p>
          <a:p>
            <a:r>
              <a:rPr lang="en-US" dirty="0"/>
              <a:t>Configure integration of private and public clouds</a:t>
            </a:r>
          </a:p>
          <a:p>
            <a:pPr lvl="1"/>
            <a:r>
              <a:rPr lang="en-US" dirty="0"/>
              <a:t>Profiles configuration – Host, Guest OS, Hardware, SQL Server, Application</a:t>
            </a:r>
          </a:p>
        </p:txBody>
      </p:sp>
      <p:sp>
        <p:nvSpPr>
          <p:cNvPr id="2" name="Title 1"/>
          <p:cNvSpPr>
            <a:spLocks noGrp="1"/>
          </p:cNvSpPr>
          <p:nvPr>
            <p:ph type="title"/>
          </p:nvPr>
        </p:nvSpPr>
        <p:spPr>
          <a:xfrm>
            <a:off x="274320" y="530408"/>
            <a:ext cx="10867813" cy="743441"/>
          </a:xfrm>
        </p:spPr>
        <p:txBody>
          <a:bodyPr/>
          <a:lstStyle/>
          <a:p>
            <a:r>
              <a:rPr dirty="0" smtClean="0"/>
              <a:t>Exam Content</a:t>
            </a:r>
            <a:r>
              <a:rPr lang="en-US" sz="3700" dirty="0"/>
              <a:t/>
            </a:r>
            <a:br>
              <a:rPr lang="en-US" sz="3700" dirty="0"/>
            </a:br>
            <a:r>
              <a:rPr lang="en-US" sz="3300" dirty="0">
                <a:solidFill>
                  <a:schemeClr val="tx2"/>
                </a:solidFill>
              </a:rPr>
              <a:t>Configure System Center Integration (16 percent)</a:t>
            </a:r>
          </a:p>
        </p:txBody>
      </p:sp>
    </p:spTree>
    <p:extLst>
      <p:ext uri="{BB962C8B-B14F-4D97-AF65-F5344CB8AC3E}">
        <p14:creationId xmlns:p14="http://schemas.microsoft.com/office/powerpoint/2010/main" val="33887013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Configure Integration: OM MPs</a:t>
            </a:r>
            <a:endParaRPr lang="en-US" dirty="0"/>
          </a:p>
        </p:txBody>
      </p:sp>
      <p:sp>
        <p:nvSpPr>
          <p:cNvPr id="6" name="Text Placeholder 2"/>
          <p:cNvSpPr>
            <a:spLocks noGrp="1"/>
          </p:cNvSpPr>
          <p:nvPr>
            <p:ph type="body" sz="quarter" idx="4294967295"/>
          </p:nvPr>
        </p:nvSpPr>
        <p:spPr>
          <a:xfrm>
            <a:off x="529660" y="1594752"/>
            <a:ext cx="11375535" cy="3655109"/>
          </a:xfrm>
          <a:prstGeom prst="rect">
            <a:avLst/>
          </a:prstGeom>
        </p:spPr>
        <p:txBody>
          <a:bodyPr>
            <a:normAutofit fontScale="62500" lnSpcReduction="20000"/>
          </a:bodyPr>
          <a:lstStyle/>
          <a:p>
            <a:pPr marL="0" indent="0">
              <a:buNone/>
            </a:pPr>
            <a:r>
              <a:rPr lang="en-US" dirty="0"/>
              <a:t>You have a custom line-of-business application running in your private cloud.  It uses a business </a:t>
            </a:r>
            <a:r>
              <a:rPr lang="en-US" dirty="0" smtClean="0"/>
              <a:t>service running </a:t>
            </a:r>
            <a:r>
              <a:rPr lang="en-US" dirty="0"/>
              <a:t>in WCF, an Oracle database on Solaris, and a web front-end written in ASP.NET.  What should you do to monitor the application</a:t>
            </a:r>
            <a:r>
              <a:rPr lang="en-US" dirty="0" smtClean="0"/>
              <a:t>?</a:t>
            </a:r>
          </a:p>
          <a:p>
            <a:pPr marL="0" indent="0">
              <a:buNone/>
            </a:pPr>
            <a:endParaRPr lang="en-US" dirty="0"/>
          </a:p>
          <a:p>
            <a:pPr marL="757883" indent="-757883">
              <a:buFont typeface="+mj-lt"/>
              <a:buAutoNum type="alphaLcParenR"/>
            </a:pPr>
            <a:r>
              <a:rPr lang="en-US" dirty="0"/>
              <a:t>Use the Master Operations Manager to model monitoring of the application.</a:t>
            </a:r>
          </a:p>
          <a:p>
            <a:pPr marL="757883" indent="-757883">
              <a:buFont typeface="+mj-lt"/>
              <a:buAutoNum type="alphaLcParenR"/>
            </a:pPr>
            <a:r>
              <a:rPr lang="en-US" dirty="0">
                <a:solidFill>
                  <a:schemeClr val="tx1"/>
                </a:solidFill>
              </a:rPr>
              <a:t>Use the Distributed Application Designer to model monitoring of the application.</a:t>
            </a:r>
          </a:p>
          <a:p>
            <a:pPr marL="757883" indent="-757883">
              <a:buFont typeface="+mj-lt"/>
              <a:buAutoNum type="alphaLcParenR"/>
            </a:pPr>
            <a:r>
              <a:rPr lang="en-US" dirty="0"/>
              <a:t>Create three management packs (one for each application layer).  Use all three to monitor the application.</a:t>
            </a:r>
          </a:p>
          <a:p>
            <a:pPr marL="757883" indent="-757883">
              <a:buFont typeface="+mj-lt"/>
              <a:buAutoNum type="alphaLcParenR"/>
            </a:pPr>
            <a:r>
              <a:rPr lang="en-US" dirty="0"/>
              <a:t>Replace the Oracle database with a SQL Server database.  Use the standard three-tier management pack to monitor the application.</a:t>
            </a:r>
          </a:p>
          <a:p>
            <a:endParaRPr lang="en-US" dirty="0"/>
          </a:p>
        </p:txBody>
      </p:sp>
    </p:spTree>
    <p:extLst>
      <p:ext uri="{BB962C8B-B14F-4D97-AF65-F5344CB8AC3E}">
        <p14:creationId xmlns:p14="http://schemas.microsoft.com/office/powerpoint/2010/main" val="196640998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t>Configure Integration: OM MPs</a:t>
            </a:r>
          </a:p>
        </p:txBody>
      </p:sp>
      <p:sp>
        <p:nvSpPr>
          <p:cNvPr id="3" name="Text Placeholder 2"/>
          <p:cNvSpPr>
            <a:spLocks noGrp="1"/>
          </p:cNvSpPr>
          <p:nvPr>
            <p:ph type="body" sz="quarter" idx="10"/>
          </p:nvPr>
        </p:nvSpPr>
        <p:spPr>
          <a:xfrm>
            <a:off x="529660" y="1594752"/>
            <a:ext cx="11375535" cy="3655109"/>
          </a:xfrm>
        </p:spPr>
        <p:txBody>
          <a:bodyPr>
            <a:normAutofit fontScale="62500" lnSpcReduction="20000"/>
          </a:bodyPr>
          <a:lstStyle/>
          <a:p>
            <a:pPr marL="0" indent="0">
              <a:buNone/>
            </a:pPr>
            <a:r>
              <a:rPr lang="en-US" dirty="0"/>
              <a:t>You have a custom line-of-business application running in your private cloud.  It uses a business </a:t>
            </a:r>
            <a:r>
              <a:rPr lang="en-US" dirty="0" smtClean="0"/>
              <a:t>service running </a:t>
            </a:r>
            <a:r>
              <a:rPr lang="en-US" dirty="0"/>
              <a:t>in WCF, an Oracle database on Solaris, and a web front-end written in ASP.NET.  What should you do to monitor the application</a:t>
            </a:r>
            <a:r>
              <a:rPr lang="en-US" dirty="0" smtClean="0"/>
              <a:t>?</a:t>
            </a:r>
          </a:p>
          <a:p>
            <a:pPr marL="0" indent="0">
              <a:buNone/>
            </a:pPr>
            <a:endParaRPr lang="en-US" dirty="0"/>
          </a:p>
          <a:p>
            <a:pPr marL="757883" indent="-757883">
              <a:buFont typeface="+mj-lt"/>
              <a:buAutoNum type="alphaLcParenR"/>
            </a:pPr>
            <a:r>
              <a:rPr lang="en-US" dirty="0"/>
              <a:t>Use the Master Operations Manager to model monitoring of the application.</a:t>
            </a:r>
          </a:p>
          <a:p>
            <a:pPr marL="757883" indent="-757883">
              <a:buFont typeface="+mj-lt"/>
              <a:buAutoNum type="alphaLcParenR"/>
            </a:pPr>
            <a:r>
              <a:rPr lang="en-US" dirty="0">
                <a:solidFill>
                  <a:schemeClr val="tx2"/>
                </a:solidFill>
              </a:rPr>
              <a:t>Use the Distributed Application Designer to model monitoring of the application.</a:t>
            </a:r>
          </a:p>
          <a:p>
            <a:pPr marL="757883" indent="-757883">
              <a:buFont typeface="+mj-lt"/>
              <a:buAutoNum type="alphaLcParenR"/>
            </a:pPr>
            <a:r>
              <a:rPr lang="en-US" dirty="0"/>
              <a:t>Create three management packs (one for each application layer).  Use all three to monitor the application.</a:t>
            </a:r>
          </a:p>
          <a:p>
            <a:pPr marL="757883" indent="-757883">
              <a:buFont typeface="+mj-lt"/>
              <a:buAutoNum type="alphaLcParenR"/>
            </a:pPr>
            <a:r>
              <a:rPr lang="en-US" dirty="0"/>
              <a:t>Replace the Oracle database with a SQL Server database.  Use the standard three-tier management pack to monitor the application.</a:t>
            </a:r>
          </a:p>
          <a:p>
            <a:endParaRPr lang="en-US" dirty="0"/>
          </a:p>
        </p:txBody>
      </p:sp>
      <p:sp>
        <p:nvSpPr>
          <p:cNvPr id="4" name="Text Placeholder 3"/>
          <p:cNvSpPr>
            <a:spLocks noGrp="1"/>
          </p:cNvSpPr>
          <p:nvPr>
            <p:ph type="body" sz="quarter" idx="11"/>
          </p:nvPr>
        </p:nvSpPr>
        <p:spPr>
          <a:xfrm>
            <a:off x="529660" y="5158791"/>
            <a:ext cx="11375536" cy="1429622"/>
          </a:xfrm>
        </p:spPr>
        <p:txBody>
          <a:bodyPr/>
          <a:lstStyle/>
          <a:p>
            <a:r>
              <a:rPr lang="en-US" dirty="0" smtClean="0">
                <a:solidFill>
                  <a:schemeClr val="tx2"/>
                </a:solidFill>
              </a:rPr>
              <a:t>Takeaways</a:t>
            </a:r>
          </a:p>
          <a:p>
            <a:pPr lvl="1"/>
            <a:r>
              <a:rPr lang="en-US" dirty="0" smtClean="0">
                <a:solidFill>
                  <a:schemeClr val="tx1"/>
                </a:solidFill>
              </a:rPr>
              <a:t>System Center 2012 includes  support for multi-layer applications.</a:t>
            </a:r>
          </a:p>
          <a:p>
            <a:pPr lvl="1"/>
            <a:r>
              <a:rPr lang="en-US" dirty="0" smtClean="0">
                <a:solidFill>
                  <a:schemeClr val="tx1"/>
                </a:solidFill>
              </a:rPr>
              <a:t>Know what’s involved in monitoring line-of-business applications.</a:t>
            </a:r>
            <a:endParaRPr lang="en-US" dirty="0">
              <a:solidFill>
                <a:schemeClr val="tx1"/>
              </a:solidFill>
            </a:endParaRPr>
          </a:p>
        </p:txBody>
      </p:sp>
    </p:spTree>
    <p:extLst>
      <p:ext uri="{BB962C8B-B14F-4D97-AF65-F5344CB8AC3E}">
        <p14:creationId xmlns:p14="http://schemas.microsoft.com/office/powerpoint/2010/main" val="368936979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137774" y="605367"/>
            <a:ext cx="11375536" cy="871254"/>
          </a:xfrm>
        </p:spPr>
        <p:txBody>
          <a:bodyPr/>
          <a:lstStyle/>
          <a:p>
            <a:r>
              <a:rPr lang="en-US" sz="3200" dirty="0" smtClean="0"/>
              <a:t>Configuring </a:t>
            </a:r>
            <a:r>
              <a:rPr lang="en-US" sz="3200" dirty="0"/>
              <a:t>and Deploying a Private Cloud with System Center 2012</a:t>
            </a:r>
          </a:p>
        </p:txBody>
      </p:sp>
      <p:sp>
        <p:nvSpPr>
          <p:cNvPr id="29698" name="Rectangle 9"/>
          <p:cNvSpPr>
            <a:spLocks noGrp="1" noChangeArrowheads="1"/>
          </p:cNvSpPr>
          <p:nvPr>
            <p:ph type="body" sz="quarter" idx="10"/>
          </p:nvPr>
        </p:nvSpPr>
        <p:spPr>
          <a:xfrm>
            <a:off x="529660" y="1476621"/>
            <a:ext cx="11375536" cy="5004447"/>
          </a:xfrm>
        </p:spPr>
        <p:txBody>
          <a:bodyPr/>
          <a:lstStyle/>
          <a:p>
            <a:pPr marL="0" indent="0">
              <a:buNone/>
            </a:pPr>
            <a:r>
              <a:rPr lang="en-US" dirty="0" smtClean="0">
                <a:solidFill>
                  <a:schemeClr val="tx2"/>
                </a:solidFill>
              </a:rPr>
              <a:t>Exam Objectives</a:t>
            </a:r>
          </a:p>
          <a:p>
            <a:pPr marL="0" indent="0">
              <a:buNone/>
            </a:pPr>
            <a:r>
              <a:rPr lang="en-US" sz="3300" dirty="0">
                <a:hlinkClick r:id="rId3"/>
              </a:rPr>
              <a:t>http://www.microsoft.com/learning/en/us/exam.aspx?ID=70-247</a:t>
            </a:r>
            <a:r>
              <a:rPr lang="en-US" sz="3300" dirty="0"/>
              <a:t> </a:t>
            </a:r>
          </a:p>
          <a:p>
            <a:r>
              <a:rPr lang="en-US" sz="3300" dirty="0"/>
              <a:t>Design and Deploy System Center  (19 percent)</a:t>
            </a:r>
          </a:p>
          <a:p>
            <a:r>
              <a:rPr lang="en-US" sz="3300" dirty="0"/>
              <a:t>Configure System Center Infrastructure (21 percent)</a:t>
            </a:r>
          </a:p>
          <a:p>
            <a:r>
              <a:rPr lang="en-US" sz="3300" dirty="0"/>
              <a:t>Configure the Fabric (27 percent)</a:t>
            </a:r>
          </a:p>
          <a:p>
            <a:r>
              <a:rPr lang="en-US" sz="3300" dirty="0"/>
              <a:t>Configure System Center Integration (16 percent)</a:t>
            </a:r>
          </a:p>
          <a:p>
            <a:r>
              <a:rPr lang="en-US" sz="3300" dirty="0">
                <a:solidFill>
                  <a:schemeClr val="tx2"/>
                </a:solidFill>
              </a:rPr>
              <a:t>Configure and Deploy Virtual Machines and Services (17 percent)</a:t>
            </a:r>
          </a:p>
        </p:txBody>
      </p:sp>
    </p:spTree>
    <p:extLst>
      <p:ext uri="{BB962C8B-B14F-4D97-AF65-F5344CB8AC3E}">
        <p14:creationId xmlns:p14="http://schemas.microsoft.com/office/powerpoint/2010/main" val="156453001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6" y="565660"/>
            <a:ext cx="11391869" cy="1073550"/>
          </a:xfrm>
        </p:spPr>
        <p:txBody>
          <a:bodyPr/>
          <a:lstStyle/>
          <a:p>
            <a:r>
              <a:rPr dirty="0" smtClean="0"/>
              <a:t>Exam Content</a:t>
            </a:r>
            <a:r>
              <a:rPr lang="en-US" sz="3700" dirty="0"/>
              <a:t/>
            </a:r>
            <a:br>
              <a:rPr lang="en-US" sz="3700" dirty="0"/>
            </a:br>
            <a:r>
              <a:rPr lang="en-US" sz="3300" dirty="0">
                <a:solidFill>
                  <a:schemeClr val="tx2"/>
                </a:solidFill>
              </a:rPr>
              <a:t>Configure and Deploy Virtual Machines and Services (17 percent)</a:t>
            </a:r>
          </a:p>
        </p:txBody>
      </p:sp>
      <p:sp>
        <p:nvSpPr>
          <p:cNvPr id="3" name="Text Placeholder 2"/>
          <p:cNvSpPr>
            <a:spLocks noGrp="1"/>
          </p:cNvSpPr>
          <p:nvPr>
            <p:ph idx="4294967295"/>
          </p:nvPr>
        </p:nvSpPr>
        <p:spPr>
          <a:xfrm>
            <a:off x="410872" y="1933158"/>
            <a:ext cx="11400103" cy="2888483"/>
          </a:xfrm>
          <a:prstGeom prst="rect">
            <a:avLst/>
          </a:prstGeom>
        </p:spPr>
        <p:txBody>
          <a:bodyPr/>
          <a:lstStyle/>
          <a:p>
            <a:r>
              <a:rPr lang="en-US" sz="2900" dirty="0"/>
              <a:t>Configure profiles</a:t>
            </a:r>
          </a:p>
          <a:p>
            <a:r>
              <a:rPr lang="en-US" sz="2900" dirty="0"/>
              <a:t>Create and configure server App-V packages</a:t>
            </a:r>
            <a:endParaRPr lang="en-US" sz="2000" dirty="0"/>
          </a:p>
          <a:p>
            <a:r>
              <a:rPr lang="en-US" sz="2900" dirty="0"/>
              <a:t>Configure and deploy a service</a:t>
            </a:r>
          </a:p>
          <a:p>
            <a:pPr lvl="1"/>
            <a:r>
              <a:rPr lang="en-US" sz="2000" dirty="0"/>
              <a:t>Template import/export, VM templates, service templates, DAC packages, </a:t>
            </a:r>
            <a:r>
              <a:rPr lang="en-US" sz="2000" dirty="0" err="1"/>
              <a:t>WebDeploy</a:t>
            </a:r>
            <a:endParaRPr lang="en-US" sz="2000" dirty="0"/>
          </a:p>
          <a:p>
            <a:r>
              <a:rPr lang="en-US" sz="2900" dirty="0"/>
              <a:t>Update a service</a:t>
            </a:r>
          </a:p>
          <a:p>
            <a:pPr marL="0" indent="0">
              <a:buNone/>
            </a:pPr>
            <a:endParaRPr lang="en-US" sz="2900" dirty="0"/>
          </a:p>
        </p:txBody>
      </p:sp>
    </p:spTree>
    <p:extLst>
      <p:ext uri="{BB962C8B-B14F-4D97-AF65-F5344CB8AC3E}">
        <p14:creationId xmlns:p14="http://schemas.microsoft.com/office/powerpoint/2010/main" val="313024763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9660" y="233151"/>
            <a:ext cx="11375536" cy="621530"/>
          </a:xfrm>
        </p:spPr>
        <p:txBody>
          <a:bodyPr/>
          <a:lstStyle/>
          <a:p>
            <a:r>
              <a:rPr lang="en-US" sz="4500" dirty="0"/>
              <a:t>Configure &amp; Deploy VMs &amp; Services: App-V</a:t>
            </a:r>
          </a:p>
        </p:txBody>
      </p:sp>
      <p:sp>
        <p:nvSpPr>
          <p:cNvPr id="6" name="Text Placeholder 2"/>
          <p:cNvSpPr>
            <a:spLocks noGrp="1"/>
          </p:cNvSpPr>
          <p:nvPr>
            <p:ph type="body" sz="quarter" idx="4294967295"/>
          </p:nvPr>
        </p:nvSpPr>
        <p:spPr>
          <a:xfrm>
            <a:off x="529660" y="1594751"/>
            <a:ext cx="11375535" cy="3371058"/>
          </a:xfrm>
          <a:prstGeom prst="rect">
            <a:avLst/>
          </a:prstGeom>
        </p:spPr>
        <p:txBody>
          <a:bodyPr>
            <a:noAutofit/>
          </a:bodyPr>
          <a:lstStyle/>
          <a:p>
            <a:pPr marL="0" indent="0">
              <a:buNone/>
            </a:pPr>
            <a:r>
              <a:rPr lang="en-US" sz="2400" dirty="0"/>
              <a:t>Which of the following on-installation components are supported by Server App-V?  Choose all that apply</a:t>
            </a:r>
            <a:r>
              <a:rPr lang="en-US" sz="2400" dirty="0" smtClean="0"/>
              <a:t>.</a:t>
            </a:r>
          </a:p>
          <a:p>
            <a:pPr marL="0" indent="0">
              <a:buNone/>
            </a:pPr>
            <a:endParaRPr lang="en-US" sz="2400" dirty="0">
              <a:solidFill>
                <a:schemeClr val="tx1"/>
              </a:solidFill>
            </a:endParaRPr>
          </a:p>
          <a:p>
            <a:pPr marL="757883" indent="-757883">
              <a:buFont typeface="+mj-lt"/>
              <a:buAutoNum type="alphaLcParenR"/>
            </a:pPr>
            <a:r>
              <a:rPr lang="en-US" sz="2400" dirty="0">
                <a:solidFill>
                  <a:schemeClr val="tx1"/>
                </a:solidFill>
              </a:rPr>
              <a:t>Windows Services</a:t>
            </a:r>
          </a:p>
          <a:p>
            <a:pPr marL="757883" indent="-757883">
              <a:buFont typeface="+mj-lt"/>
              <a:buAutoNum type="alphaLcParenR"/>
            </a:pPr>
            <a:r>
              <a:rPr lang="en-US" sz="2400" dirty="0">
                <a:solidFill>
                  <a:schemeClr val="tx1"/>
                </a:solidFill>
              </a:rPr>
              <a:t>COM+ Applications</a:t>
            </a:r>
          </a:p>
          <a:p>
            <a:pPr marL="757883" indent="-757883">
              <a:buFont typeface="+mj-lt"/>
              <a:buAutoNum type="alphaLcParenR"/>
            </a:pPr>
            <a:r>
              <a:rPr lang="en-US" sz="2400" dirty="0">
                <a:solidFill>
                  <a:schemeClr val="tx1"/>
                </a:solidFill>
              </a:rPr>
              <a:t>WMI Providers</a:t>
            </a:r>
          </a:p>
          <a:p>
            <a:pPr marL="757883" indent="-757883">
              <a:buFont typeface="+mj-lt"/>
              <a:buAutoNum type="alphaLcParenR"/>
            </a:pPr>
            <a:r>
              <a:rPr lang="en-US" sz="2400" dirty="0">
                <a:solidFill>
                  <a:schemeClr val="tx1"/>
                </a:solidFill>
              </a:rPr>
              <a:t>Domain Users and Groups</a:t>
            </a:r>
          </a:p>
          <a:p>
            <a:pPr marL="757883" indent="-757883">
              <a:buFont typeface="+mj-lt"/>
              <a:buAutoNum type="alphaLcParenR"/>
            </a:pPr>
            <a:r>
              <a:rPr lang="en-US" sz="2400" dirty="0">
                <a:solidFill>
                  <a:schemeClr val="tx1"/>
                </a:solidFill>
              </a:rPr>
              <a:t>Local Users and Groups</a:t>
            </a:r>
          </a:p>
          <a:p>
            <a:pPr marL="757883" indent="-757883">
              <a:buFont typeface="+mj-lt"/>
              <a:buAutoNum type="alphaLcParenR"/>
            </a:pPr>
            <a:r>
              <a:rPr lang="en-US" sz="2400" dirty="0">
                <a:solidFill>
                  <a:schemeClr val="tx1"/>
                </a:solidFill>
              </a:rPr>
              <a:t>SQL Server Reporting Services</a:t>
            </a:r>
          </a:p>
          <a:p>
            <a:pPr marL="757883" indent="-757883">
              <a:buFont typeface="+mj-lt"/>
              <a:buAutoNum type="alphaLcParenR"/>
            </a:pPr>
            <a:r>
              <a:rPr lang="en-US" sz="2400" dirty="0" err="1">
                <a:solidFill>
                  <a:schemeClr val="tx1"/>
                </a:solidFill>
              </a:rPr>
              <a:t>iSCSI</a:t>
            </a:r>
            <a:r>
              <a:rPr lang="en-US" sz="2400" dirty="0">
                <a:solidFill>
                  <a:schemeClr val="tx1"/>
                </a:solidFill>
              </a:rPr>
              <a:t> SAN Connections</a:t>
            </a:r>
          </a:p>
          <a:p>
            <a:endParaRPr lang="en-US" sz="2400" dirty="0"/>
          </a:p>
        </p:txBody>
      </p:sp>
    </p:spTree>
    <p:extLst>
      <p:ext uri="{BB962C8B-B14F-4D97-AF65-F5344CB8AC3E}">
        <p14:creationId xmlns:p14="http://schemas.microsoft.com/office/powerpoint/2010/main" val="419278355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p>
            <a:r>
              <a:rPr lang="en-US" sz="4500" dirty="0">
                <a:gradFill>
                  <a:gsLst>
                    <a:gs pos="1250">
                      <a:srgbClr val="FFFFFF"/>
                    </a:gs>
                    <a:gs pos="100000">
                      <a:srgbClr val="FFFFFF"/>
                    </a:gs>
                  </a:gsLst>
                  <a:lin ang="5400000" scaled="0"/>
                </a:gradFill>
              </a:rPr>
              <a:t>Configure &amp; Deploy VMs &amp; Services: App-V</a:t>
            </a:r>
            <a:endParaRPr lang="en-US" sz="4500" dirty="0"/>
          </a:p>
        </p:txBody>
      </p:sp>
      <p:sp>
        <p:nvSpPr>
          <p:cNvPr id="3" name="Text Placeholder 2"/>
          <p:cNvSpPr>
            <a:spLocks noGrp="1"/>
          </p:cNvSpPr>
          <p:nvPr>
            <p:ph type="body" sz="quarter" idx="10"/>
          </p:nvPr>
        </p:nvSpPr>
        <p:spPr>
          <a:xfrm>
            <a:off x="529660" y="1594750"/>
            <a:ext cx="11375535" cy="3731311"/>
          </a:xfrm>
        </p:spPr>
        <p:txBody>
          <a:bodyPr>
            <a:normAutofit fontScale="62500" lnSpcReduction="20000"/>
          </a:bodyPr>
          <a:lstStyle/>
          <a:p>
            <a:pPr marL="0" indent="0">
              <a:buNone/>
            </a:pPr>
            <a:r>
              <a:rPr lang="en-US" dirty="0"/>
              <a:t>Which of the following on-installation components are supported by Server App-V?  Choose all that apply</a:t>
            </a:r>
            <a:r>
              <a:rPr lang="en-US" dirty="0" smtClean="0"/>
              <a:t>.</a:t>
            </a:r>
          </a:p>
          <a:p>
            <a:pPr marL="0" indent="0">
              <a:buNone/>
            </a:pPr>
            <a:endParaRPr lang="en-US" dirty="0"/>
          </a:p>
          <a:p>
            <a:pPr marL="757883" indent="-757883">
              <a:buFont typeface="+mj-lt"/>
              <a:buAutoNum type="alphaLcParenR"/>
            </a:pPr>
            <a:r>
              <a:rPr lang="en-US" dirty="0">
                <a:solidFill>
                  <a:schemeClr val="tx2"/>
                </a:solidFill>
              </a:rPr>
              <a:t>Windows Services</a:t>
            </a:r>
          </a:p>
          <a:p>
            <a:pPr marL="757883" indent="-757883">
              <a:buFont typeface="+mj-lt"/>
              <a:buAutoNum type="alphaLcParenR"/>
            </a:pPr>
            <a:r>
              <a:rPr lang="en-US" dirty="0">
                <a:solidFill>
                  <a:schemeClr val="tx2"/>
                </a:solidFill>
              </a:rPr>
              <a:t>COM+ Applications</a:t>
            </a:r>
          </a:p>
          <a:p>
            <a:pPr marL="757883" indent="-757883">
              <a:buFont typeface="+mj-lt"/>
              <a:buAutoNum type="alphaLcParenR"/>
            </a:pPr>
            <a:r>
              <a:rPr lang="en-US" dirty="0">
                <a:solidFill>
                  <a:schemeClr val="tx2"/>
                </a:solidFill>
              </a:rPr>
              <a:t>WMI Providers</a:t>
            </a:r>
          </a:p>
          <a:p>
            <a:pPr marL="757883" indent="-757883">
              <a:buFont typeface="+mj-lt"/>
              <a:buAutoNum type="alphaLcParenR"/>
            </a:pPr>
            <a:r>
              <a:rPr lang="en-US" dirty="0"/>
              <a:t>Domain Users and Groups</a:t>
            </a:r>
          </a:p>
          <a:p>
            <a:pPr marL="757883" indent="-757883">
              <a:buFont typeface="+mj-lt"/>
              <a:buAutoNum type="alphaLcParenR"/>
            </a:pPr>
            <a:r>
              <a:rPr lang="en-US" dirty="0">
                <a:solidFill>
                  <a:schemeClr val="tx2"/>
                </a:solidFill>
              </a:rPr>
              <a:t>Local Users and Groups</a:t>
            </a:r>
          </a:p>
          <a:p>
            <a:pPr marL="757883" indent="-757883">
              <a:buFont typeface="+mj-lt"/>
              <a:buAutoNum type="alphaLcParenR"/>
            </a:pPr>
            <a:r>
              <a:rPr lang="en-US" dirty="0">
                <a:solidFill>
                  <a:schemeClr val="tx2"/>
                </a:solidFill>
              </a:rPr>
              <a:t>SQL Server Reporting Services</a:t>
            </a:r>
          </a:p>
          <a:p>
            <a:pPr marL="757883" indent="-757883">
              <a:buFont typeface="+mj-lt"/>
              <a:buAutoNum type="alphaLcParenR"/>
            </a:pPr>
            <a:r>
              <a:rPr lang="en-US" dirty="0" err="1"/>
              <a:t>iSCSI</a:t>
            </a:r>
            <a:r>
              <a:rPr lang="en-US" dirty="0"/>
              <a:t> SAN Connections</a:t>
            </a:r>
          </a:p>
          <a:p>
            <a:endParaRPr lang="en-US" dirty="0"/>
          </a:p>
        </p:txBody>
      </p:sp>
      <p:sp>
        <p:nvSpPr>
          <p:cNvPr id="4" name="Text Placeholder 3"/>
          <p:cNvSpPr>
            <a:spLocks noGrp="1"/>
          </p:cNvSpPr>
          <p:nvPr>
            <p:ph type="body" sz="quarter" idx="11"/>
          </p:nvPr>
        </p:nvSpPr>
        <p:spPr>
          <a:xfrm>
            <a:off x="529660" y="5037677"/>
            <a:ext cx="11375536" cy="1645066"/>
          </a:xfrm>
        </p:spPr>
        <p:txBody>
          <a:bodyPr/>
          <a:lstStyle/>
          <a:p>
            <a:r>
              <a:rPr lang="en-US" dirty="0" smtClean="0">
                <a:solidFill>
                  <a:schemeClr val="tx2"/>
                </a:solidFill>
              </a:rPr>
              <a:t>Takeaways</a:t>
            </a:r>
          </a:p>
          <a:p>
            <a:pPr lvl="1"/>
            <a:r>
              <a:rPr lang="en-US" dirty="0" smtClean="0">
                <a:solidFill>
                  <a:schemeClr val="tx1"/>
                </a:solidFill>
              </a:rPr>
              <a:t>Server App-V supports many but not all possible installation results for server applications.  Microsoft expects you to use it for many application scenarios however so you should know when it is possible to use it.</a:t>
            </a:r>
            <a:endParaRPr lang="en-US" dirty="0">
              <a:solidFill>
                <a:schemeClr val="tx1"/>
              </a:solidFill>
            </a:endParaRPr>
          </a:p>
        </p:txBody>
      </p:sp>
    </p:spTree>
    <p:extLst>
      <p:ext uri="{BB962C8B-B14F-4D97-AF65-F5344CB8AC3E}">
        <p14:creationId xmlns:p14="http://schemas.microsoft.com/office/powerpoint/2010/main" val="127881856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259628"/>
          </a:xfrm>
          <a:prstGeom prst="rect">
            <a:avLst/>
          </a:prstGeom>
        </p:spPr>
        <p:txBody>
          <a:bodyPr/>
          <a:lstStyle/>
          <a:p>
            <a:r>
              <a:rPr lang="en-US" dirty="0" smtClean="0"/>
              <a:t>Session Objectives  </a:t>
            </a:r>
          </a:p>
          <a:p>
            <a:pPr lvl="1"/>
            <a:r>
              <a:rPr lang="en-US" dirty="0" smtClean="0"/>
              <a:t>Help you successfully prepare for the </a:t>
            </a:r>
            <a:r>
              <a:rPr lang="en-US" dirty="0" smtClean="0">
                <a:solidFill>
                  <a:schemeClr val="tx1"/>
                </a:solidFill>
              </a:rPr>
              <a:t>System Center 2012 exams</a:t>
            </a:r>
            <a:r>
              <a:rPr lang="en-US" dirty="0"/>
              <a:t> </a:t>
            </a:r>
            <a:r>
              <a:rPr lang="en-US" dirty="0" smtClean="0"/>
              <a:t>70-246 and 70-247</a:t>
            </a:r>
          </a:p>
          <a:p>
            <a:pPr lvl="1"/>
            <a:r>
              <a:rPr lang="en-US" dirty="0" smtClean="0"/>
              <a:t>Provide insight into new exam questions and formats</a:t>
            </a:r>
          </a:p>
          <a:p>
            <a:r>
              <a:rPr lang="en-US" dirty="0" smtClean="0"/>
              <a:t>Takeaways</a:t>
            </a:r>
          </a:p>
          <a:p>
            <a:pPr lvl="1"/>
            <a:r>
              <a:rPr lang="en-US" dirty="0" smtClean="0"/>
              <a:t>Certification exam information</a:t>
            </a:r>
          </a:p>
          <a:p>
            <a:pPr lvl="1"/>
            <a:r>
              <a:rPr lang="en-US" dirty="0" smtClean="0"/>
              <a:t>System Center 2012 and 2012 R2 exam topics and sample questions</a:t>
            </a:r>
          </a:p>
          <a:p>
            <a:pPr lvl="1"/>
            <a:endParaRPr lang="en-US" dirty="0"/>
          </a:p>
          <a:p>
            <a:pPr lvl="1"/>
            <a:r>
              <a:rPr lang="en-US" dirty="0" smtClean="0"/>
              <a:t>“Mile wide, yards deep” </a:t>
            </a:r>
            <a:r>
              <a:rPr lang="en-US" dirty="0" smtClean="0">
                <a:sym typeface="Wingdings" panose="05000000000000000000" pitchFamily="2" charset="2"/>
              </a:rPr>
              <a:t></a:t>
            </a:r>
            <a:endParaRPr lang="en-US" dirty="0" smtClean="0"/>
          </a:p>
        </p:txBody>
      </p:sp>
      <p:sp>
        <p:nvSpPr>
          <p:cNvPr id="2" name="Title 1"/>
          <p:cNvSpPr>
            <a:spLocks noGrp="1"/>
          </p:cNvSpPr>
          <p:nvPr>
            <p:ph type="title"/>
          </p:nvPr>
        </p:nvSpPr>
        <p:spPr/>
        <p:txBody>
          <a:bodyPr/>
          <a:lstStyle/>
          <a:p>
            <a:r>
              <a:rPr lang="en-US" sz="4500" dirty="0"/>
              <a:t>In Review: Session Objectives and Takeaways</a:t>
            </a:r>
            <a:endParaRPr lang="en-US" sz="4500" dirty="0">
              <a:solidFill>
                <a:schemeClr val="tx2"/>
              </a:solidFill>
            </a:endParaRPr>
          </a:p>
        </p:txBody>
      </p:sp>
    </p:spTree>
    <p:extLst>
      <p:ext uri="{BB962C8B-B14F-4D97-AF65-F5344CB8AC3E}">
        <p14:creationId xmlns:p14="http://schemas.microsoft.com/office/powerpoint/2010/main" val="1906562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Career</a:t>
            </a:r>
            <a:endParaRPr lang="en-US" dirty="0"/>
          </a:p>
        </p:txBody>
      </p:sp>
      <p:sp>
        <p:nvSpPr>
          <p:cNvPr id="3" name="Text Placeholder 2"/>
          <p:cNvSpPr>
            <a:spLocks noGrp="1"/>
          </p:cNvSpPr>
          <p:nvPr>
            <p:ph type="body" sz="quarter" idx="11"/>
          </p:nvPr>
        </p:nvSpPr>
        <p:spPr>
          <a:xfrm>
            <a:off x="274639" y="1212849"/>
            <a:ext cx="11889564" cy="4124206"/>
          </a:xfrm>
          <a:prstGeom prst="rect">
            <a:avLst/>
          </a:prstGeom>
        </p:spPr>
        <p:txBody>
          <a:bodyPr/>
          <a:lstStyle/>
          <a:p>
            <a:r>
              <a:rPr lang="en-US" dirty="0" smtClean="0"/>
              <a:t>Makes a great commitment</a:t>
            </a:r>
          </a:p>
          <a:p>
            <a:r>
              <a:rPr lang="en-US" dirty="0" smtClean="0"/>
              <a:t>Shows drive and initiative</a:t>
            </a:r>
          </a:p>
          <a:p>
            <a:r>
              <a:rPr lang="en-US" dirty="0" smtClean="0"/>
              <a:t>Tangible way to demonstrate mastery of a product</a:t>
            </a:r>
          </a:p>
          <a:p>
            <a:r>
              <a:rPr lang="en-US" dirty="0" smtClean="0"/>
              <a:t>Sets you apart from your peers at review time</a:t>
            </a:r>
          </a:p>
          <a:p>
            <a:r>
              <a:rPr lang="en-US" dirty="0" smtClean="0"/>
              <a:t>Recognition inside and outside of Microsoft</a:t>
            </a:r>
          </a:p>
          <a:p>
            <a:r>
              <a:rPr lang="en-US" dirty="0" smtClean="0"/>
              <a:t>Completely achievable at TechEd</a:t>
            </a:r>
            <a:endParaRPr lang="en-US" dirty="0"/>
          </a:p>
        </p:txBody>
      </p:sp>
    </p:spTree>
    <p:extLst>
      <p:ext uri="{BB962C8B-B14F-4D97-AF65-F5344CB8AC3E}">
        <p14:creationId xmlns:p14="http://schemas.microsoft.com/office/powerpoint/2010/main" val="1444925735"/>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212640"/>
          </a:xfrm>
        </p:spPr>
        <p:txBody>
          <a:bodyPr/>
          <a:lstStyle/>
          <a:p>
            <a:pPr lvl="0">
              <a:spcBef>
                <a:spcPts val="2400"/>
              </a:spcBef>
            </a:pPr>
            <a:r>
              <a:rPr lang="en-US" sz="3200" dirty="0">
                <a:gradFill>
                  <a:gsLst>
                    <a:gs pos="1250">
                      <a:schemeClr val="tx1"/>
                    </a:gs>
                    <a:gs pos="100000">
                      <a:schemeClr val="tx1"/>
                    </a:gs>
                  </a:gsLst>
                  <a:lin ang="5400000" scaled="0"/>
                </a:gradFill>
              </a:rPr>
              <a:t>Breakout Sessions (session codes and titles</a:t>
            </a:r>
            <a:r>
              <a:rPr lang="en-US" sz="3200" dirty="0" smtClean="0">
                <a:gradFill>
                  <a:gsLst>
                    <a:gs pos="1250">
                      <a:schemeClr val="tx1"/>
                    </a:gs>
                    <a:gs pos="100000">
                      <a:schemeClr val="tx1"/>
                    </a:gs>
                  </a:gsLst>
                  <a:lin ang="5400000" scaled="0"/>
                </a:gradFill>
              </a:rPr>
              <a:t>)</a:t>
            </a:r>
          </a:p>
          <a:p>
            <a:pPr lvl="1">
              <a:spcBef>
                <a:spcPts val="2400"/>
              </a:spcBef>
            </a:pPr>
            <a:r>
              <a:rPr lang="en-US" sz="1800" dirty="0" smtClean="0"/>
              <a:t>Many, but focus on Labs perhaps?</a:t>
            </a:r>
            <a:endParaRPr lang="en-US" sz="1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2393695"/>
            <a:ext cx="12070012" cy="2856167"/>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200" dirty="0" smtClean="0">
                <a:gradFill>
                  <a:gsLst>
                    <a:gs pos="1250">
                      <a:schemeClr val="tx1"/>
                    </a:gs>
                    <a:gs pos="100000">
                      <a:schemeClr val="tx1"/>
                    </a:gs>
                  </a:gsLst>
                  <a:lin ang="5400000" scaled="0"/>
                </a:gradFill>
              </a:rPr>
              <a:t>Labs </a:t>
            </a:r>
            <a:r>
              <a:rPr lang="en-US" sz="3200" dirty="0">
                <a:gradFill>
                  <a:gsLst>
                    <a:gs pos="1250">
                      <a:schemeClr val="tx1"/>
                    </a:gs>
                    <a:gs pos="100000">
                      <a:schemeClr val="tx1"/>
                    </a:gs>
                  </a:gsLst>
                  <a:lin ang="5400000" scaled="0"/>
                </a:gradFill>
              </a:rPr>
              <a:t>(session codes and titles</a:t>
            </a:r>
            <a:r>
              <a:rPr lang="en-US" sz="3200" dirty="0" smtClean="0">
                <a:gradFill>
                  <a:gsLst>
                    <a:gs pos="1250">
                      <a:schemeClr val="tx1"/>
                    </a:gs>
                    <a:gs pos="100000">
                      <a:schemeClr val="tx1"/>
                    </a:gs>
                  </a:gsLst>
                  <a:lin ang="5400000" scaled="0"/>
                </a:gradFill>
              </a:rPr>
              <a:t>)</a:t>
            </a:r>
          </a:p>
          <a:p>
            <a:pPr lvl="1">
              <a:spcBef>
                <a:spcPts val="2400"/>
              </a:spcBef>
            </a:pPr>
            <a:r>
              <a:rPr lang="en-US" sz="1800" dirty="0"/>
              <a:t>DCIM-IL301-R Constructing Your Private Cloud with Windows Server and Microsoft System Center, Part </a:t>
            </a:r>
            <a:r>
              <a:rPr lang="en-US" sz="1800" dirty="0" smtClean="0"/>
              <a:t>1</a:t>
            </a:r>
          </a:p>
          <a:p>
            <a:pPr lvl="1">
              <a:spcBef>
                <a:spcPts val="2400"/>
              </a:spcBef>
            </a:pPr>
            <a:r>
              <a:rPr lang="pt-BR" sz="1800" dirty="0"/>
              <a:t>DCIM-H308 Microsoft System Center 2012 R2 Lab 1: Infrastructure Provisioning </a:t>
            </a:r>
            <a:endParaRPr lang="pt-BR" sz="1800" dirty="0" smtClean="0"/>
          </a:p>
          <a:p>
            <a:pPr lvl="1">
              <a:spcBef>
                <a:spcPts val="2400"/>
              </a:spcBef>
            </a:pPr>
            <a:r>
              <a:rPr lang="en-US" sz="1800" dirty="0"/>
              <a:t>DCIM-H304 Constructing Your Private Cloud with Windows Server and Microsoft System Center, Part 1 </a:t>
            </a:r>
            <a:endParaRPr lang="en-US" sz="1800" dirty="0" smtClean="0"/>
          </a:p>
          <a:p>
            <a:pPr lvl="1">
              <a:spcBef>
                <a:spcPts val="2400"/>
              </a:spcBef>
            </a:pPr>
            <a:r>
              <a:rPr lang="en-US" sz="1800" dirty="0"/>
              <a:t>DCIM-H305 Constructing Your Private Cloud with Windows Server and Microsoft System Center, Part 2 </a:t>
            </a:r>
            <a:endParaRPr lang="en-US" sz="1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67028" y="5298023"/>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gradFill>
                  <a:gsLst>
                    <a:gs pos="1250">
                      <a:schemeClr val="tx1"/>
                    </a:gs>
                    <a:gs pos="100000">
                      <a:schemeClr val="tx1"/>
                    </a:gs>
                  </a:gsLst>
                  <a:lin ang="5400000" scaled="0"/>
                </a:gradFill>
              </a:rPr>
              <a:t>Related Certification </a:t>
            </a:r>
            <a:r>
              <a:rPr lang="en-US" sz="3800" dirty="0" smtClean="0">
                <a:gradFill>
                  <a:gsLst>
                    <a:gs pos="1250">
                      <a:schemeClr val="tx1"/>
                    </a:gs>
                    <a:gs pos="100000">
                      <a:schemeClr val="tx1"/>
                    </a:gs>
                  </a:gsLst>
                  <a:lin ang="5400000" scaled="0"/>
                </a:gradFill>
              </a:rPr>
              <a:t>Exams</a:t>
            </a:r>
          </a:p>
          <a:p>
            <a:pPr lvl="1">
              <a:spcBef>
                <a:spcPts val="2400"/>
              </a:spcBef>
            </a:pPr>
            <a:r>
              <a:rPr lang="en-US" sz="2200" dirty="0" smtClean="0"/>
              <a:t>70-246 + 70-247</a:t>
            </a:r>
            <a:endParaRPr lang="en-US" sz="22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6415765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63" presetClass="path" presetSubtype="0" decel="100000" fill="hold" grpId="1" nodeType="withEffect">
                                  <p:stCondLst>
                                    <p:cond delay="750"/>
                                  </p:stCondLst>
                                  <p:childTnLst>
                                    <p:animMotion origin="layout" path="M -0.02413 2.17885E-6 L 2.26704E-6 2.17885E-6 " pathEditMode="relative" rAng="0" ptsTypes="AA">
                                      <p:cBhvr>
                                        <p:cTn id="19"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31948" y="1463603"/>
            <a:ext cx="11370961" cy="1957459"/>
          </a:xfrm>
          <a:prstGeom prst="rect">
            <a:avLst/>
          </a:prstGeom>
        </p:spPr>
        <p:txBody>
          <a:bodyPr/>
          <a:lstStyle/>
          <a:p>
            <a:pPr marL="293056" indent="-293056">
              <a:spcBef>
                <a:spcPts val="1224"/>
              </a:spcBef>
            </a:pPr>
            <a:r>
              <a:rPr lang="en-US" dirty="0" smtClean="0"/>
              <a:t>Free Exam Study Guides</a:t>
            </a:r>
            <a:endParaRPr lang="en-US" dirty="0"/>
          </a:p>
          <a:p>
            <a:pPr marL="586111" lvl="1" indent="-293056"/>
            <a:r>
              <a:rPr lang="en-US" sz="2400" dirty="0"/>
              <a:t>•	Exam 70-246 Study Guide – </a:t>
            </a:r>
            <a:r>
              <a:rPr lang="en-US" sz="2400" dirty="0">
                <a:hlinkClick r:id="rId3"/>
              </a:rPr>
              <a:t>http://</a:t>
            </a:r>
            <a:r>
              <a:rPr lang="en-US" sz="2400" dirty="0" smtClean="0">
                <a:hlinkClick r:id="rId3"/>
              </a:rPr>
              <a:t>aka.ms/sg70246</a:t>
            </a:r>
            <a:r>
              <a:rPr lang="en-US" sz="2400" dirty="0" smtClean="0"/>
              <a:t> </a:t>
            </a:r>
            <a:endParaRPr lang="en-US" sz="2400" dirty="0"/>
          </a:p>
          <a:p>
            <a:pPr marL="586111" lvl="1" indent="-293056"/>
            <a:r>
              <a:rPr lang="en-US" sz="2400" dirty="0"/>
              <a:t>•	Exam 70-247 Study Guide – </a:t>
            </a:r>
            <a:r>
              <a:rPr lang="en-US" sz="2400" dirty="0">
                <a:hlinkClick r:id="rId4"/>
              </a:rPr>
              <a:t>http://</a:t>
            </a:r>
            <a:r>
              <a:rPr lang="en-US" sz="2400" dirty="0" smtClean="0">
                <a:hlinkClick r:id="rId4"/>
              </a:rPr>
              <a:t>aka.ms/sg70247</a:t>
            </a:r>
            <a:r>
              <a:rPr lang="en-US" sz="2400" dirty="0" smtClean="0"/>
              <a:t> </a:t>
            </a:r>
            <a:endParaRPr lang="en-US" sz="2400" dirty="0"/>
          </a:p>
          <a:p>
            <a:pPr marL="586111" lvl="1" indent="-293056"/>
            <a:endParaRPr lang="en-US" sz="2400" dirty="0"/>
          </a:p>
        </p:txBody>
      </p:sp>
      <p:sp>
        <p:nvSpPr>
          <p:cNvPr id="5" name="Title 4"/>
          <p:cNvSpPr>
            <a:spLocks noGrp="1"/>
          </p:cNvSpPr>
          <p:nvPr>
            <p:ph type="title"/>
          </p:nvPr>
        </p:nvSpPr>
        <p:spPr/>
        <p:txBody>
          <a:bodyPr/>
          <a:lstStyle/>
          <a:p>
            <a:r>
              <a:rPr lang="en-US" dirty="0"/>
              <a:t>Related </a:t>
            </a:r>
            <a:r>
              <a:rPr lang="en-US" dirty="0" smtClean="0"/>
              <a:t>Content </a:t>
            </a:r>
            <a:endParaRPr lang="en-US" dirty="0"/>
          </a:p>
        </p:txBody>
      </p:sp>
    </p:spTree>
    <p:extLst>
      <p:ext uri="{BB962C8B-B14F-4D97-AF65-F5344CB8AC3E}">
        <p14:creationId xmlns:p14="http://schemas.microsoft.com/office/powerpoint/2010/main" val="80879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Changes to Certifications and Exams</a:t>
            </a:r>
            <a:endParaRPr lang="en-US" dirty="0"/>
          </a:p>
        </p:txBody>
      </p:sp>
      <p:sp>
        <p:nvSpPr>
          <p:cNvPr id="5" name="Rectangle 4"/>
          <p:cNvSpPr>
            <a:spLocks noChangeAspect="1"/>
          </p:cNvSpPr>
          <p:nvPr/>
        </p:nvSpPr>
        <p:spPr bwMode="auto">
          <a:xfrm>
            <a:off x="10244906" y="3829747"/>
            <a:ext cx="2191568" cy="1914946"/>
          </a:xfrm>
          <a:prstGeom prst="rect">
            <a:avLst/>
          </a:prstGeom>
          <a:solidFill>
            <a:srgbClr val="52505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pPr algn="ctr"/>
            <a:r>
              <a:rPr lang="en-US" sz="2400" spc="-102" dirty="0">
                <a:solidFill>
                  <a:srgbClr val="FFFFFF"/>
                </a:solidFill>
                <a:ea typeface="Segoe UI" pitchFamily="34" charset="0"/>
                <a:cs typeface="Segoe UI" pitchFamily="34" charset="0"/>
              </a:rPr>
              <a:t>Deeper Skill Set</a:t>
            </a:r>
          </a:p>
        </p:txBody>
      </p:sp>
      <p:sp>
        <p:nvSpPr>
          <p:cNvPr id="6" name="Rectangle 5"/>
          <p:cNvSpPr>
            <a:spLocks noChangeAspect="1"/>
          </p:cNvSpPr>
          <p:nvPr/>
        </p:nvSpPr>
        <p:spPr bwMode="auto">
          <a:xfrm>
            <a:off x="10244905" y="1803032"/>
            <a:ext cx="2191569" cy="191494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pPr algn="ctr"/>
            <a:r>
              <a:rPr lang="en-US" sz="2400" dirty="0">
                <a:solidFill>
                  <a:schemeClr val="bg2">
                    <a:lumMod val="90000"/>
                    <a:lumOff val="10000"/>
                  </a:schemeClr>
                </a:solidFill>
              </a:rPr>
              <a:t>Certification </a:t>
            </a:r>
            <a:r>
              <a:rPr lang="en-US" sz="2400" dirty="0" smtClean="0">
                <a:solidFill>
                  <a:schemeClr val="bg2">
                    <a:lumMod val="90000"/>
                    <a:lumOff val="10000"/>
                  </a:schemeClr>
                </a:solidFill>
              </a:rPr>
              <a:t>Requirement</a:t>
            </a:r>
            <a:endParaRPr lang="en-US" sz="2400" dirty="0">
              <a:solidFill>
                <a:schemeClr val="bg2">
                  <a:lumMod val="90000"/>
                  <a:lumOff val="10000"/>
                </a:schemeClr>
              </a:solidFill>
            </a:endParaRPr>
          </a:p>
        </p:txBody>
      </p:sp>
      <p:sp>
        <p:nvSpPr>
          <p:cNvPr id="7" name="Rectangle 6"/>
          <p:cNvSpPr>
            <a:spLocks noChangeAspect="1"/>
          </p:cNvSpPr>
          <p:nvPr/>
        </p:nvSpPr>
        <p:spPr bwMode="auto">
          <a:xfrm>
            <a:off x="4251065" y="1803032"/>
            <a:ext cx="2348172" cy="19149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r>
              <a:rPr lang="en-US" sz="2400" dirty="0">
                <a:solidFill>
                  <a:srgbClr val="00518E">
                    <a:lumMod val="50000"/>
                  </a:srgbClr>
                </a:solidFill>
              </a:rPr>
              <a:t>Broader Skill Set</a:t>
            </a:r>
          </a:p>
        </p:txBody>
      </p:sp>
      <p:sp>
        <p:nvSpPr>
          <p:cNvPr id="8" name="Rectangle 7"/>
          <p:cNvSpPr>
            <a:spLocks noChangeAspect="1"/>
          </p:cNvSpPr>
          <p:nvPr/>
        </p:nvSpPr>
        <p:spPr bwMode="auto">
          <a:xfrm>
            <a:off x="4251065" y="3820412"/>
            <a:ext cx="2348172" cy="191494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b" anchorCtr="0" forceAA="0" compatLnSpc="1">
            <a:prstTxWarp prst="textNoShape">
              <a:avLst/>
            </a:prstTxWarp>
            <a:noAutofit/>
          </a:bodyPr>
          <a:lstStyle/>
          <a:p>
            <a:endParaRPr lang="en-US" sz="2400" dirty="0">
              <a:solidFill>
                <a:srgbClr val="FFFFFF"/>
              </a:solidFill>
            </a:endParaRPr>
          </a:p>
          <a:p>
            <a:pPr algn="ctr"/>
            <a:r>
              <a:rPr lang="en-US" sz="2400" spc="-102" dirty="0">
                <a:solidFill>
                  <a:srgbClr val="FFFFFF"/>
                </a:solidFill>
                <a:ea typeface="Segoe UI" pitchFamily="34" charset="0"/>
                <a:cs typeface="Segoe UI" pitchFamily="34" charset="0"/>
              </a:rPr>
              <a:t>Recertification</a:t>
            </a:r>
          </a:p>
        </p:txBody>
      </p:sp>
      <p:sp>
        <p:nvSpPr>
          <p:cNvPr id="9" name="Rectangle 8"/>
          <p:cNvSpPr>
            <a:spLocks noChangeAspect="1"/>
          </p:cNvSpPr>
          <p:nvPr/>
        </p:nvSpPr>
        <p:spPr bwMode="auto">
          <a:xfrm>
            <a:off x="297850" y="1805762"/>
            <a:ext cx="3828600"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Relevance</a:t>
            </a:r>
          </a:p>
        </p:txBody>
      </p:sp>
      <p:sp>
        <p:nvSpPr>
          <p:cNvPr id="10" name="Rectangle 9"/>
          <p:cNvSpPr>
            <a:spLocks noChangeAspect="1"/>
          </p:cNvSpPr>
          <p:nvPr/>
        </p:nvSpPr>
        <p:spPr bwMode="auto">
          <a:xfrm>
            <a:off x="6738937" y="1806244"/>
            <a:ext cx="3397942" cy="3938918"/>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a:p>
            <a:pPr algn="ctr"/>
            <a:r>
              <a:rPr lang="en-US" sz="3300" spc="-102" dirty="0">
                <a:solidFill>
                  <a:srgbClr val="FFFFFF"/>
                </a:solidFill>
                <a:ea typeface="Segoe UI" pitchFamily="34" charset="0"/>
                <a:cs typeface="Segoe UI" pitchFamily="34" charset="0"/>
              </a:rPr>
              <a:t>Rigor</a:t>
            </a:r>
          </a:p>
        </p:txBody>
      </p:sp>
      <p:sp>
        <p:nvSpPr>
          <p:cNvPr id="11" name="Freeform 35"/>
          <p:cNvSpPr>
            <a:spLocks noChangeAspect="1"/>
          </p:cNvSpPr>
          <p:nvPr/>
        </p:nvSpPr>
        <p:spPr bwMode="black">
          <a:xfrm>
            <a:off x="7797774" y="3149518"/>
            <a:ext cx="1316063" cy="1353560"/>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dirty="0">
              <a:solidFill>
                <a:srgbClr val="FFFFFF"/>
              </a:solidFill>
            </a:endParaRPr>
          </a:p>
        </p:txBody>
      </p:sp>
      <p:pic>
        <p:nvPicPr>
          <p:cNvPr id="12" name="Picture 2" descr="Description: C:\Users\chrisw\Desktop\Cloud Service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36" y="2923120"/>
            <a:ext cx="2367561" cy="16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38"/>
          <p:cNvSpPr>
            <a:spLocks noEditPoints="1"/>
          </p:cNvSpPr>
          <p:nvPr/>
        </p:nvSpPr>
        <p:spPr bwMode="black">
          <a:xfrm>
            <a:off x="5075237" y="4311840"/>
            <a:ext cx="671447" cy="741305"/>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rgbClr val="FFFFFF"/>
          </a:solidFill>
          <a:ln>
            <a:noFill/>
          </a:ln>
          <a:extLst/>
        </p:spPr>
        <p:txBody>
          <a:bodyPr vert="horz" wrap="square" lIns="124224" tIns="62108" rIns="124224" bIns="62108" numCol="1" anchor="t" anchorCtr="0" compatLnSpc="1">
            <a:prstTxWarp prst="textNoShape">
              <a:avLst/>
            </a:prstTxWarp>
          </a:bodyPr>
          <a:lstStyle/>
          <a:p>
            <a:endParaRPr lang="en-US" sz="2400">
              <a:solidFill>
                <a:srgbClr val="FFFFFF"/>
              </a:solidFill>
            </a:endParaRPr>
          </a:p>
        </p:txBody>
      </p:sp>
      <p:sp>
        <p:nvSpPr>
          <p:cNvPr id="14" name="Left-Right Arrow 13"/>
          <p:cNvSpPr/>
          <p:nvPr/>
        </p:nvSpPr>
        <p:spPr bwMode="auto">
          <a:xfrm>
            <a:off x="4580093" y="2588344"/>
            <a:ext cx="1638144" cy="561172"/>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224" tIns="62108" rIns="62108" bIns="124224" numCol="1" spcCol="0" rtlCol="0" fromWordArt="0" anchor="b" anchorCtr="0" forceAA="0" compatLnSpc="1">
            <a:prstTxWarp prst="textNoShape">
              <a:avLst/>
            </a:prstTxWarp>
            <a:noAutofit/>
          </a:bodyPr>
          <a:lstStyle/>
          <a:p>
            <a:pPr algn="ctr" defTabSz="1241811" fontAlgn="base">
              <a:spcBef>
                <a:spcPct val="0"/>
              </a:spcBef>
              <a:spcAft>
                <a:spcPct val="0"/>
              </a:spcAft>
            </a:pPr>
            <a:endParaRPr lang="en-US" sz="2400" spc="-68" dirty="0" err="1">
              <a:solidFill>
                <a:srgbClr val="FFFFFF"/>
              </a:solidFill>
              <a:ea typeface="Segoe UI" pitchFamily="34" charset="0"/>
              <a:cs typeface="Segoe UI" pitchFamily="34" charset="0"/>
            </a:endParaRPr>
          </a:p>
        </p:txBody>
      </p:sp>
      <p:sp>
        <p:nvSpPr>
          <p:cNvPr id="15" name="Down Arrow 14"/>
          <p:cNvSpPr/>
          <p:nvPr/>
        </p:nvSpPr>
        <p:spPr bwMode="auto">
          <a:xfrm rot="10800000">
            <a:off x="11072568" y="2719321"/>
            <a:ext cx="632069" cy="847603"/>
          </a:xfrm>
          <a:prstGeom prst="downArrow">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4224" tIns="62108" rIns="62108" bIns="124224" numCol="1" spcCol="0" rtlCol="0" fromWordArt="0" anchor="ctr" anchorCtr="0" forceAA="0" compatLnSpc="1">
            <a:prstTxWarp prst="textNoShape">
              <a:avLst/>
            </a:prstTxWarp>
            <a:noAutofit/>
          </a:bodyPr>
          <a:lstStyle/>
          <a:p>
            <a:pPr algn="ctr" defTabSz="1241811" fontAlgn="base">
              <a:spcBef>
                <a:spcPct val="0"/>
              </a:spcBef>
              <a:spcAft>
                <a:spcPct val="0"/>
              </a:spcAft>
            </a:pPr>
            <a:endParaRPr lang="en-US" sz="3300" spc="-68" dirty="0">
              <a:solidFill>
                <a:srgbClr val="FFFFFF"/>
              </a:solidFill>
              <a:ea typeface="Segoe UI" pitchFamily="34" charset="0"/>
              <a:cs typeface="Segoe UI" pitchFamily="34" charset="0"/>
            </a:endParaRPr>
          </a:p>
        </p:txBody>
      </p:sp>
      <p:sp>
        <p:nvSpPr>
          <p:cNvPr id="16" name="Freeform 15"/>
          <p:cNvSpPr>
            <a:spLocks noChangeAspect="1" noEditPoints="1"/>
          </p:cNvSpPr>
          <p:nvPr/>
        </p:nvSpPr>
        <p:spPr bwMode="black">
          <a:xfrm>
            <a:off x="10790237" y="4030362"/>
            <a:ext cx="1227214" cy="927301"/>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111808" tIns="55906" rIns="111808" bIns="55906" numCol="1" anchor="t" anchorCtr="0" compatLnSpc="1">
            <a:prstTxWarp prst="textNoShape">
              <a:avLst/>
            </a:prstTxWarp>
          </a:bodyPr>
          <a:lstStyle/>
          <a:p>
            <a:endParaRPr lang="en-US" sz="2200">
              <a:solidFill>
                <a:srgbClr val="FFFFFF"/>
              </a:solidFill>
            </a:endParaRPr>
          </a:p>
        </p:txBody>
      </p:sp>
    </p:spTree>
    <p:extLst>
      <p:ext uri="{BB962C8B-B14F-4D97-AF65-F5344CB8AC3E}">
        <p14:creationId xmlns:p14="http://schemas.microsoft.com/office/powerpoint/2010/main" val="1658065176"/>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MCSE and MCSD Certifications</a:t>
            </a:r>
            <a:endParaRPr lang="en-US" dirty="0"/>
          </a:p>
        </p:txBody>
      </p:sp>
      <p:grpSp>
        <p:nvGrpSpPr>
          <p:cNvPr id="4" name="Group 3"/>
          <p:cNvGrpSpPr/>
          <p:nvPr/>
        </p:nvGrpSpPr>
        <p:grpSpPr>
          <a:xfrm>
            <a:off x="5761037" y="4049070"/>
            <a:ext cx="2586420" cy="2648592"/>
            <a:chOff x="442083" y="1371595"/>
            <a:chExt cx="2541588" cy="254158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83" y="1371595"/>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63023" y="3474728"/>
              <a:ext cx="1500798" cy="240978"/>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Web Applications</a:t>
              </a:r>
            </a:p>
          </p:txBody>
        </p:sp>
      </p:grpSp>
      <p:grpSp>
        <p:nvGrpSpPr>
          <p:cNvPr id="7" name="Group 6"/>
          <p:cNvGrpSpPr/>
          <p:nvPr/>
        </p:nvGrpSpPr>
        <p:grpSpPr>
          <a:xfrm>
            <a:off x="8466137" y="4049069"/>
            <a:ext cx="2586420" cy="2648593"/>
            <a:chOff x="3285981" y="1367233"/>
            <a:chExt cx="2541588" cy="2541588"/>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81" y="1367233"/>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64552" y="3487785"/>
              <a:ext cx="1755485" cy="236274"/>
            </a:xfrm>
            <a:prstGeom prst="rect">
              <a:avLst/>
            </a:prstGeom>
            <a:noFill/>
            <a:ln>
              <a:noFill/>
            </a:ln>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Windows </a:t>
              </a:r>
              <a:r>
                <a:rPr lang="en-US" sz="1600" b="1" dirty="0" smtClean="0">
                  <a:gradFill>
                    <a:gsLst>
                      <a:gs pos="0">
                        <a:srgbClr val="FFFFFF">
                          <a:lumMod val="75000"/>
                          <a:lumOff val="25000"/>
                        </a:srgbClr>
                      </a:gs>
                      <a:gs pos="80000">
                        <a:srgbClr val="FFFFFF">
                          <a:lumMod val="65000"/>
                          <a:lumOff val="35000"/>
                        </a:srgbClr>
                      </a:gs>
                    </a:gsLst>
                    <a:lin ang="16200000" scaled="0"/>
                  </a:gradFill>
                  <a:latin typeface="Segoe UI Light" pitchFamily="34" charset="0"/>
                </a:rPr>
                <a:t>Store Apps</a:t>
              </a:r>
              <a:endPar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endParaRPr>
            </a:p>
          </p:txBody>
        </p:sp>
      </p:grpSp>
      <p:grpSp>
        <p:nvGrpSpPr>
          <p:cNvPr id="10" name="Group 9"/>
          <p:cNvGrpSpPr/>
          <p:nvPr/>
        </p:nvGrpSpPr>
        <p:grpSpPr>
          <a:xfrm>
            <a:off x="5761037" y="1305869"/>
            <a:ext cx="2586420" cy="2648593"/>
            <a:chOff x="3300984" y="1300734"/>
            <a:chExt cx="2542032" cy="2542032"/>
          </a:xfrm>
        </p:grpSpPr>
        <p:pic>
          <p:nvPicPr>
            <p:cNvPr id="11" name="Picture 3"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84" y="1300734"/>
              <a:ext cx="2542032" cy="25420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27350" y="3440845"/>
              <a:ext cx="2489298" cy="241019"/>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Server Infrastructure</a:t>
              </a:r>
            </a:p>
          </p:txBody>
        </p:sp>
      </p:grpSp>
      <p:grpSp>
        <p:nvGrpSpPr>
          <p:cNvPr id="13" name="Group 12"/>
          <p:cNvGrpSpPr/>
          <p:nvPr/>
        </p:nvGrpSpPr>
        <p:grpSpPr>
          <a:xfrm>
            <a:off x="8470517" y="1305869"/>
            <a:ext cx="2586420" cy="2648593"/>
            <a:chOff x="5193515" y="163946"/>
            <a:chExt cx="2542032" cy="2542032"/>
          </a:xfrm>
        </p:grpSpPr>
        <p:pic>
          <p:nvPicPr>
            <p:cNvPr id="14" name="Picture 2"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15" y="16394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26225" y="2326885"/>
              <a:ext cx="1894389" cy="241019"/>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Desktop Infrastructure</a:t>
              </a:r>
            </a:p>
          </p:txBody>
        </p:sp>
      </p:grpSp>
      <p:grpSp>
        <p:nvGrpSpPr>
          <p:cNvPr id="16" name="Group 15"/>
          <p:cNvGrpSpPr/>
          <p:nvPr/>
        </p:nvGrpSpPr>
        <p:grpSpPr>
          <a:xfrm>
            <a:off x="350837" y="4049069"/>
            <a:ext cx="2586420" cy="2648593"/>
            <a:chOff x="451144" y="2798877"/>
            <a:chExt cx="1920399" cy="2009240"/>
          </a:xfrm>
        </p:grpSpPr>
        <p:pic>
          <p:nvPicPr>
            <p:cNvPr id="17"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44" y="2798877"/>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034" y="4460907"/>
              <a:ext cx="1322544"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Intelligence</a:t>
              </a:r>
            </a:p>
          </p:txBody>
        </p:sp>
      </p:grpSp>
      <p:grpSp>
        <p:nvGrpSpPr>
          <p:cNvPr id="19" name="Group 18"/>
          <p:cNvGrpSpPr/>
          <p:nvPr/>
        </p:nvGrpSpPr>
        <p:grpSpPr>
          <a:xfrm>
            <a:off x="3055937" y="4049069"/>
            <a:ext cx="2586420" cy="2648593"/>
            <a:chOff x="2523940" y="2814545"/>
            <a:chExt cx="1920399" cy="2009240"/>
          </a:xfrm>
        </p:grpSpPr>
        <p:pic>
          <p:nvPicPr>
            <p:cNvPr id="20"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940" y="2814545"/>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66357" y="4480460"/>
              <a:ext cx="896351" cy="190503"/>
            </a:xfrm>
            <a:prstGeom prst="rect">
              <a:avLst/>
            </a:prstGeom>
            <a:noFill/>
          </p:spPr>
          <p:txBody>
            <a:bodyPr wrap="none" lIns="0" tIns="0" rIns="0" bIns="0" rtlCol="0">
              <a:spAutoFit/>
            </a:bodyPr>
            <a:lstStyle/>
            <a:p>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Data Platform</a:t>
              </a:r>
            </a:p>
          </p:txBody>
        </p:sp>
      </p:grpSp>
      <p:grpSp>
        <p:nvGrpSpPr>
          <p:cNvPr id="22" name="Group 21"/>
          <p:cNvGrpSpPr/>
          <p:nvPr/>
        </p:nvGrpSpPr>
        <p:grpSpPr>
          <a:xfrm>
            <a:off x="350837" y="1305869"/>
            <a:ext cx="2586420" cy="2648593"/>
            <a:chOff x="2523941" y="797432"/>
            <a:chExt cx="1950170" cy="1950170"/>
          </a:xfrm>
        </p:grpSpPr>
        <p:pic>
          <p:nvPicPr>
            <p:cNvPr id="23" name="Picture 3" descr="C:\Users\regines\Documents\CertV3\mcse tiles\MSL-CertificationTiles-MCSE-Fem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941" y="797432"/>
              <a:ext cx="1950170" cy="19501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07908" y="2440140"/>
              <a:ext cx="1866203" cy="184903"/>
            </a:xfrm>
            <a:prstGeom prst="rect">
              <a:avLst/>
            </a:prstGeom>
            <a:noFill/>
            <a:ln>
              <a:noFill/>
            </a:ln>
          </p:spPr>
          <p:txBody>
            <a:bodyPr wrap="square" lIns="0" tIns="0" rIns="0" bIns="0" rtlCol="0">
              <a:spAutoFit/>
            </a:bodyPr>
            <a:lstStyle/>
            <a:p>
              <a:pPr algn="ctr"/>
              <a:r>
                <a:rPr lang="en-US" sz="1600"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Private Cloud</a:t>
              </a:r>
            </a:p>
          </p:txBody>
        </p:sp>
      </p:grpSp>
      <p:sp>
        <p:nvSpPr>
          <p:cNvPr id="25" name="Rectangle 24"/>
          <p:cNvSpPr>
            <a:spLocks noChangeAspect="1"/>
          </p:cNvSpPr>
          <p:nvPr/>
        </p:nvSpPr>
        <p:spPr bwMode="auto">
          <a:xfrm>
            <a:off x="11704637" y="1169798"/>
            <a:ext cx="779403" cy="1678686"/>
          </a:xfrm>
          <a:prstGeom prst="rect">
            <a:avLst/>
          </a:prstGeom>
          <a:solidFill>
            <a:srgbClr val="BAD80A"/>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6" name="Rectangle 25"/>
          <p:cNvSpPr>
            <a:spLocks noChangeAspect="1"/>
          </p:cNvSpPr>
          <p:nvPr/>
        </p:nvSpPr>
        <p:spPr bwMode="auto">
          <a:xfrm>
            <a:off x="11704637" y="4773037"/>
            <a:ext cx="779403" cy="1678686"/>
          </a:xfrm>
          <a:prstGeom prst="rect">
            <a:avLst/>
          </a:prstGeom>
          <a:solidFill>
            <a:srgbClr val="00BCF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7" name="Rectangle 26"/>
          <p:cNvSpPr>
            <a:spLocks noChangeAspect="1"/>
          </p:cNvSpPr>
          <p:nvPr/>
        </p:nvSpPr>
        <p:spPr bwMode="auto">
          <a:xfrm>
            <a:off x="11704637" y="2971419"/>
            <a:ext cx="779403" cy="1678686"/>
          </a:xfrm>
          <a:prstGeom prst="rect">
            <a:avLst/>
          </a:prstGeom>
          <a:solidFill>
            <a:srgbClr val="00337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3172" tIns="46585" rIns="93172" bIns="46585" numCol="1" rtlCol="0" anchor="ctr" anchorCtr="0" compatLnSpc="1">
            <a:prstTxWarp prst="textNoShape">
              <a:avLst/>
            </a:prstTxWarp>
          </a:bodyPr>
          <a:lstStyle/>
          <a:p>
            <a:pPr algn="ctr" defTabSz="931482"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28" name="Rectangle 27"/>
          <p:cNvSpPr>
            <a:spLocks noChangeAspect="1"/>
          </p:cNvSpPr>
          <p:nvPr/>
        </p:nvSpPr>
        <p:spPr bwMode="auto">
          <a:xfrm>
            <a:off x="3055937" y="1305867"/>
            <a:ext cx="2586420" cy="264859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8" tIns="46588" rIns="46588" bIns="46588" numCol="1" spcCol="0" rtlCol="0" fromWordArt="0" anchor="t" anchorCtr="0" forceAA="0" compatLnSpc="1">
            <a:prstTxWarp prst="textNoShape">
              <a:avLst/>
            </a:prstTxWarp>
            <a:noAutofit/>
          </a:bodyPr>
          <a:lstStyle/>
          <a:p>
            <a:endParaRPr lang="en-US" sz="2400" dirty="0">
              <a:solidFill>
                <a:srgbClr val="FFFFFF"/>
              </a:solidFill>
            </a:endParaRPr>
          </a:p>
        </p:txBody>
      </p:sp>
      <p:pic>
        <p:nvPicPr>
          <p:cNvPr id="29" name="Picture 2" descr="\\MAGNUM\Projects\Microsoft\Cloud Power FY12\Design\ICONS_PNG\Devices.png"/>
          <p:cNvPicPr>
            <a:picLocks noChangeAspect="1" noChangeArrowheads="1"/>
          </p:cNvPicPr>
          <p:nvPr/>
        </p:nvPicPr>
        <p:blipFill>
          <a:blip r:embed="rId6" cstate="print">
            <a:lum bright="100000" contrast="100000"/>
          </a:blip>
          <a:stretch>
            <a:fillRect/>
          </a:stretch>
        </p:blipFill>
        <p:spPr bwMode="auto">
          <a:xfrm>
            <a:off x="3246437" y="1713912"/>
            <a:ext cx="1935750" cy="1935750"/>
          </a:xfrm>
          <a:prstGeom prst="rect">
            <a:avLst/>
          </a:prstGeom>
          <a:noFill/>
          <a:ln>
            <a:noFill/>
          </a:ln>
        </p:spPr>
      </p:pic>
    </p:spTree>
    <p:extLst>
      <p:ext uri="{BB962C8B-B14F-4D97-AF65-F5344CB8AC3E}">
        <p14:creationId xmlns:p14="http://schemas.microsoft.com/office/powerpoint/2010/main" val="5673704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Rigor</a:t>
            </a:r>
            <a:endParaRPr lang="en-US" dirty="0"/>
          </a:p>
        </p:txBody>
      </p:sp>
      <p:sp>
        <p:nvSpPr>
          <p:cNvPr id="4" name="Text Placeholder 3"/>
          <p:cNvSpPr>
            <a:spLocks noGrp="1"/>
          </p:cNvSpPr>
          <p:nvPr>
            <p:ph type="body" sz="quarter" idx="11"/>
          </p:nvPr>
        </p:nvSpPr>
        <p:spPr/>
        <p:txBody>
          <a:bodyPr/>
          <a:lstStyle/>
          <a:p>
            <a:r>
              <a:rPr lang="en-US" dirty="0" smtClean="0"/>
              <a:t>Reflection of the real world</a:t>
            </a:r>
          </a:p>
          <a:p>
            <a:pPr lvl="1"/>
            <a:r>
              <a:rPr lang="en-US" dirty="0" smtClean="0"/>
              <a:t>Learn more, validate more</a:t>
            </a:r>
          </a:p>
          <a:p>
            <a:pPr lvl="1"/>
            <a:r>
              <a:rPr lang="en-US" dirty="0" smtClean="0"/>
              <a:t>Solutions are more complex, questions must reflect that</a:t>
            </a:r>
          </a:p>
          <a:p>
            <a:pPr lvl="1"/>
            <a:r>
              <a:rPr lang="en-US" dirty="0" smtClean="0"/>
              <a:t>Best way to measure candidates know what they know</a:t>
            </a:r>
          </a:p>
          <a:p>
            <a:r>
              <a:rPr lang="en-US" dirty="0" smtClean="0"/>
              <a:t>New item types</a:t>
            </a:r>
          </a:p>
          <a:p>
            <a:pPr lvl="1"/>
            <a:r>
              <a:rPr lang="en-US" dirty="0" smtClean="0"/>
              <a:t>Fewer multiple choice</a:t>
            </a:r>
          </a:p>
          <a:p>
            <a:pPr lvl="1"/>
            <a:r>
              <a:rPr lang="en-US" dirty="0" smtClean="0"/>
              <a:t>Case studies</a:t>
            </a:r>
          </a:p>
          <a:p>
            <a:pPr lvl="2"/>
            <a:r>
              <a:rPr lang="en-US" dirty="0" smtClean="0"/>
              <a:t>Scenario based</a:t>
            </a:r>
          </a:p>
          <a:p>
            <a:pPr lvl="2"/>
            <a:r>
              <a:rPr lang="en-US" dirty="0" smtClean="0"/>
              <a:t>See big picture and make decisions</a:t>
            </a:r>
          </a:p>
          <a:p>
            <a:pPr lvl="1"/>
            <a:r>
              <a:rPr lang="en-US" dirty="0" smtClean="0"/>
              <a:t>Innovative item types</a:t>
            </a:r>
            <a:endParaRPr lang="en-US" dirty="0"/>
          </a:p>
        </p:txBody>
      </p:sp>
    </p:spTree>
    <p:extLst>
      <p:ext uri="{BB962C8B-B14F-4D97-AF65-F5344CB8AC3E}">
        <p14:creationId xmlns:p14="http://schemas.microsoft.com/office/powerpoint/2010/main" val="3122726898"/>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230e9df3-be65-4c73-a93b-d1236ebd677e"/>
    <ds:schemaRef ds:uri="e36bfbf9-5e42-489c-a259-4c54eb22cb57"/>
    <ds:schemaRef ds:uri="http://schemas.microsoft.com/sharepoint/v3"/>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3128</TotalTime>
  <Words>7020</Words>
  <Application>Microsoft Office PowerPoint</Application>
  <PresentationFormat>Custom</PresentationFormat>
  <Paragraphs>590</Paragraphs>
  <Slides>65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Segoe</vt:lpstr>
      <vt:lpstr>Segoe Semibold</vt:lpstr>
      <vt:lpstr>Segoe UI</vt:lpstr>
      <vt:lpstr>Segoe UI Light</vt:lpstr>
      <vt:lpstr>Wingdings</vt:lpstr>
      <vt:lpstr>TechEd 2014 Dk Blue</vt:lpstr>
      <vt:lpstr>PowerPoint Presentation</vt:lpstr>
      <vt:lpstr>Preparing for the System Center 2012 Private Cloud Certification Exams 70-246 and 70-247</vt:lpstr>
      <vt:lpstr>Session Objectives And Takeaways</vt:lpstr>
      <vt:lpstr>Microsoft Certification</vt:lpstr>
      <vt:lpstr>For You</vt:lpstr>
      <vt:lpstr>For Your Career</vt:lpstr>
      <vt:lpstr>Changes to Certifications and Exams</vt:lpstr>
      <vt:lpstr>MCSE and MCSD Certifications</vt:lpstr>
      <vt:lpstr>Increased Rigor</vt:lpstr>
      <vt:lpstr>Exam Tips</vt:lpstr>
      <vt:lpstr>Exam Basics</vt:lpstr>
      <vt:lpstr>Exam Scoring</vt:lpstr>
      <vt:lpstr>How to interpret questions</vt:lpstr>
      <vt:lpstr>Exam Content – 70-246</vt:lpstr>
      <vt:lpstr>Monitoring and Operating a Private Cloud with System Center 2012</vt:lpstr>
      <vt:lpstr>Monitoring and Operating a Private Cloud with System Center 2012</vt:lpstr>
      <vt:lpstr>Exam Content Configuring Data Center Process Automation (17 percent) </vt:lpstr>
      <vt:lpstr>Configuring Data Center Process Automation</vt:lpstr>
      <vt:lpstr>Configuring Data Center Process Automation</vt:lpstr>
      <vt:lpstr>Monitoring and Operating a Private Cloud with System Center 2012</vt:lpstr>
      <vt:lpstr>Exam Content Deploy Resource Monitoring (20 percent)</vt:lpstr>
      <vt:lpstr>Deploy Resource Monitoring</vt:lpstr>
      <vt:lpstr>Deploy Resource Monitoring</vt:lpstr>
      <vt:lpstr>Monitoring and Operating a Private Cloud with System Center 2012</vt:lpstr>
      <vt:lpstr>Exam Content Monitor Resources (23 percent)</vt:lpstr>
      <vt:lpstr>Monitor Resources</vt:lpstr>
      <vt:lpstr>Monitor Resources</vt:lpstr>
      <vt:lpstr>Monitoring and Operating a Private Cloud with System Center 2012</vt:lpstr>
      <vt:lpstr>Exam Content Configure and Maintain Service Management (18 percent)</vt:lpstr>
      <vt:lpstr>Configure and Maintain Service Management </vt:lpstr>
      <vt:lpstr>Configure and Maintain Service Management </vt:lpstr>
      <vt:lpstr>Configure and Maintain Service Management </vt:lpstr>
      <vt:lpstr>Monitoring and Operating a Private Cloud with System Center 2012</vt:lpstr>
      <vt:lpstr>Exam Content Manage Configuration and Protection (22 percent)</vt:lpstr>
      <vt:lpstr>Manage Configuration and Protection </vt:lpstr>
      <vt:lpstr>Manage Configuration and Protection </vt:lpstr>
      <vt:lpstr>Exam Content – 70-247</vt:lpstr>
      <vt:lpstr>Configuring and Deploying a Private Cloud with System Center 2012</vt:lpstr>
      <vt:lpstr>Configuring and Deploying a Private Cloud with System Center 2012</vt:lpstr>
      <vt:lpstr>Exam Content Design and Deploy System Center  (19 percent)</vt:lpstr>
      <vt:lpstr>Design and Deploy: Upgrades </vt:lpstr>
      <vt:lpstr>Design and Deploy: Upgrades </vt:lpstr>
      <vt:lpstr>Configuring and Deploying a Private Cloud with System Center 2012</vt:lpstr>
      <vt:lpstr>Exam Content Configure System Center Infrastructure (21 percent)</vt:lpstr>
      <vt:lpstr>Configure Infrastructure: SCOM</vt:lpstr>
      <vt:lpstr>Configure Infrastructure: SCOM</vt:lpstr>
      <vt:lpstr>Configuring and Deploying a Private Cloud with System Center 2012</vt:lpstr>
      <vt:lpstr>Exam Content Configure the Fabric (27 percent)</vt:lpstr>
      <vt:lpstr>Configure the Fabric: Update Servers</vt:lpstr>
      <vt:lpstr>Configure the Fabric: Update Servers</vt:lpstr>
      <vt:lpstr>Configuring and Deploying a Private Cloud with System Center 2012</vt:lpstr>
      <vt:lpstr>Exam Content Configure System Center Integration (16 percent)</vt:lpstr>
      <vt:lpstr>Configure Integration: OM MPs</vt:lpstr>
      <vt:lpstr>Configure Integration: OM MPs</vt:lpstr>
      <vt:lpstr>Configuring and Deploying a Private Cloud with System Center 2012</vt:lpstr>
      <vt:lpstr>Exam Content Configure and Deploy Virtual Machines and Services (17 percent)</vt:lpstr>
      <vt:lpstr>Configure &amp; Deploy VMs &amp; Services: App-V</vt:lpstr>
      <vt:lpstr>Configure &amp; Deploy VMs &amp; Services: App-V</vt:lpstr>
      <vt:lpstr>In Review: Session Objectives and Takeaways</vt:lpstr>
      <vt:lpstr>Related content</vt:lpstr>
      <vt:lpstr>Related Content </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Ryan Sokolowski</dc:creator>
  <cp:keywords/>
  <dc:description>Template: Jordan Cayabyab, Artitudes Design
Formatting: 
Audience Type:</dc:description>
  <cp:lastModifiedBy>testadmin</cp:lastModifiedBy>
  <cp:revision>10</cp:revision>
  <dcterms:created xsi:type="dcterms:W3CDTF">2014-04-29T17:46:25Z</dcterms:created>
  <dcterms:modified xsi:type="dcterms:W3CDTF">2014-05-15T20:58:49Z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