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6"/>
  </p:notesMasterIdLst>
  <p:handoutMasterIdLst>
    <p:handoutMasterId r:id="rId67"/>
  </p:handoutMasterIdLst>
  <p:sldIdLst>
    <p:sldId id="1453" r:id="rId5"/>
    <p:sldId id="1525" r:id="rId6"/>
    <p:sldId id="1526" r:id="rId7"/>
    <p:sldId id="1543" r:id="rId8"/>
    <p:sldId id="1544" r:id="rId9"/>
    <p:sldId id="1590" r:id="rId10"/>
    <p:sldId id="1591" r:id="rId11"/>
    <p:sldId id="1592" r:id="rId12"/>
    <p:sldId id="1593" r:id="rId13"/>
    <p:sldId id="1594" r:id="rId14"/>
    <p:sldId id="1595" r:id="rId15"/>
    <p:sldId id="1596" r:id="rId16"/>
    <p:sldId id="1597" r:id="rId17"/>
    <p:sldId id="1598" r:id="rId18"/>
    <p:sldId id="1599" r:id="rId19"/>
    <p:sldId id="1548" r:id="rId20"/>
    <p:sldId id="1549" r:id="rId21"/>
    <p:sldId id="1589" r:id="rId22"/>
    <p:sldId id="1584" r:id="rId23"/>
    <p:sldId id="1585" r:id="rId24"/>
    <p:sldId id="1586" r:id="rId25"/>
    <p:sldId id="1542" r:id="rId26"/>
    <p:sldId id="1551" r:id="rId27"/>
    <p:sldId id="1553" r:id="rId28"/>
    <p:sldId id="1554" r:id="rId29"/>
    <p:sldId id="1555" r:id="rId30"/>
    <p:sldId id="1556" r:id="rId31"/>
    <p:sldId id="1557" r:id="rId32"/>
    <p:sldId id="1558" r:id="rId33"/>
    <p:sldId id="1560" r:id="rId34"/>
    <p:sldId id="1561" r:id="rId35"/>
    <p:sldId id="1562" r:id="rId36"/>
    <p:sldId id="1563" r:id="rId37"/>
    <p:sldId id="1564" r:id="rId38"/>
    <p:sldId id="1565" r:id="rId39"/>
    <p:sldId id="1566" r:id="rId40"/>
    <p:sldId id="1567" r:id="rId41"/>
    <p:sldId id="1568" r:id="rId42"/>
    <p:sldId id="1569" r:id="rId43"/>
    <p:sldId id="1570" r:id="rId44"/>
    <p:sldId id="1571" r:id="rId45"/>
    <p:sldId id="1572" r:id="rId46"/>
    <p:sldId id="1573" r:id="rId47"/>
    <p:sldId id="1574" r:id="rId48"/>
    <p:sldId id="1575" r:id="rId49"/>
    <p:sldId id="1576" r:id="rId50"/>
    <p:sldId id="1577" r:id="rId51"/>
    <p:sldId id="1578" r:id="rId52"/>
    <p:sldId id="1579" r:id="rId53"/>
    <p:sldId id="1580" r:id="rId54"/>
    <p:sldId id="1581" r:id="rId55"/>
    <p:sldId id="1582" r:id="rId56"/>
    <p:sldId id="1583" r:id="rId57"/>
    <p:sldId id="1521" r:id="rId58"/>
    <p:sldId id="1538" r:id="rId59"/>
    <p:sldId id="1600" r:id="rId60"/>
    <p:sldId id="1601" r:id="rId61"/>
    <p:sldId id="1416" r:id="rId62"/>
    <p:sldId id="1417" r:id="rId63"/>
    <p:sldId id="1414" r:id="rId64"/>
    <p:sldId id="1132" r:id="rId6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453"/>
            <p14:sldId id="1525"/>
            <p14:sldId id="1526"/>
            <p14:sldId id="1543"/>
            <p14:sldId id="1544"/>
            <p14:sldId id="1590"/>
            <p14:sldId id="1591"/>
            <p14:sldId id="1592"/>
            <p14:sldId id="1593"/>
            <p14:sldId id="1594"/>
            <p14:sldId id="1595"/>
            <p14:sldId id="1596"/>
            <p14:sldId id="1597"/>
            <p14:sldId id="1598"/>
            <p14:sldId id="1599"/>
            <p14:sldId id="1548"/>
            <p14:sldId id="1549"/>
            <p14:sldId id="1589"/>
            <p14:sldId id="1584"/>
            <p14:sldId id="1585"/>
            <p14:sldId id="1586"/>
            <p14:sldId id="1542"/>
            <p14:sldId id="1551"/>
            <p14:sldId id="1553"/>
            <p14:sldId id="1554"/>
            <p14:sldId id="1555"/>
            <p14:sldId id="1556"/>
            <p14:sldId id="1557"/>
            <p14:sldId id="1558"/>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582"/>
            <p14:sldId id="1583"/>
            <p14:sldId id="1521"/>
            <p14:sldId id="1538"/>
          </p14:sldIdLst>
        </p14:section>
        <p14:section name="Required TechEd Slides" id="{26AC01F7-B32B-44E9-BE5B-D21B17F99D23}">
          <p14:sldIdLst>
            <p14:sldId id="1600"/>
            <p14:sldId id="1601"/>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B4009E"/>
    <a:srgbClr val="009E49"/>
    <a:srgbClr val="FFFFFF"/>
    <a:srgbClr val="0072C6"/>
    <a:srgbClr val="7FBA00"/>
    <a:srgbClr val="002050"/>
    <a:srgbClr val="000000"/>
    <a:srgbClr val="68217A"/>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5730" autoAdjust="0"/>
  </p:normalViewPr>
  <p:slideViewPr>
    <p:cSldViewPr snapToObjects="1">
      <p:cViewPr varScale="1">
        <p:scale>
          <a:sx n="119" d="100"/>
          <a:sy n="119" d="100"/>
        </p:scale>
        <p:origin x="84" y="14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54988308-DA46-4504-956E-21F7DECBE5F6}"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510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09820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36501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84077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27</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154429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3466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37704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0576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965609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98129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02906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95546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34</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381337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84966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313815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37</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829836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428982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78266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593532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781425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42</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3068786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92725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47310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176025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45</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1331944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872201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671676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208360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3523421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995721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51</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1268149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3253695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303190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5/15/2014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090745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5/15/2014 3:59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45062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pPr/>
              <a:t>5/15/2014 3:59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80611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2468509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891872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13253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5/15/2014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1478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53867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12703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solidFill>
                  <a:prstClr val="black"/>
                </a:solidFill>
              </a:rPr>
              <a:pPr defTabSz="912813" fontAlgn="base">
                <a:spcBef>
                  <a:spcPct val="0"/>
                </a:spcBef>
                <a:spcAft>
                  <a:spcPct val="0"/>
                </a:spcAft>
              </a:pPr>
              <a:t>23</a:t>
            </a:fld>
            <a:endParaRPr lang="en-US" dirty="0">
              <a:solidFill>
                <a:prstClr val="black"/>
              </a:solidFill>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solidFill>
                  <a:prstClr val="black"/>
                </a:solidFill>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solidFill>
                  <a:prstClr val="black"/>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a:rPr>
            </a:br>
            <a:r>
              <a:rPr lang="en-US" dirty="0">
                <a:solidFill>
                  <a:prstClr val="black"/>
                </a:solidFill>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solidFill>
                  <a:prstClr val="black"/>
                </a:solidFill>
              </a:rPr>
              <a:pPr defTabSz="912813" fontAlgn="base">
                <a:spcBef>
                  <a:spcPct val="0"/>
                </a:spcBef>
                <a:spcAft>
                  <a:spcPct val="0"/>
                </a:spcAft>
              </a:pPr>
              <a:t>5/15/2014</a:t>
            </a:fld>
            <a:endParaRPr lang="en-US" dirty="0">
              <a:solidFill>
                <a:prstClr val="black"/>
              </a:solidFill>
            </a:endParaRPr>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solidFill>
                <a:prstClr val="black"/>
              </a:solidFill>
            </a:endParaRPr>
          </a:p>
        </p:txBody>
      </p:sp>
    </p:spTree>
    <p:extLst>
      <p:ext uri="{BB962C8B-B14F-4D97-AF65-F5344CB8AC3E}">
        <p14:creationId xmlns:p14="http://schemas.microsoft.com/office/powerpoint/2010/main" val="2414879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22319040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645213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Text, Indents &amp; Bulleted">
    <p:spTree>
      <p:nvGrpSpPr>
        <p:cNvPr id="1" name=""/>
        <p:cNvGrpSpPr/>
        <p:nvPr/>
      </p:nvGrpSpPr>
      <p:grpSpPr>
        <a:xfrm>
          <a:off x="0" y="0"/>
          <a:ext cx="0" cy="0"/>
          <a:chOff x="0" y="0"/>
          <a:chExt cx="0" cy="0"/>
        </a:xfrm>
      </p:grpSpPr>
      <p:sp>
        <p:nvSpPr>
          <p:cNvPr id="2" name="Title 1"/>
          <p:cNvSpPr>
            <a:spLocks noGrp="1"/>
          </p:cNvSpPr>
          <p:nvPr>
            <p:ph type="title"/>
          </p:nvPr>
        </p:nvSpPr>
        <p:spPr>
          <a:xfrm>
            <a:off x="223856" y="233154"/>
            <a:ext cx="11375537" cy="772203"/>
          </a:xfrm>
        </p:spPr>
        <p:txBody>
          <a:bodyPr/>
          <a:lstStyle>
            <a:lvl1pPr>
              <a:defRPr spc="-82" baseline="0"/>
            </a:lvl1pPr>
          </a:lstStyle>
          <a:p>
            <a:r>
              <a:rPr lang="en-US" smtClean="0"/>
              <a:t>Click to edit Master title style</a:t>
            </a:r>
            <a:endParaRPr lang="en-US" dirty="0"/>
          </a:p>
        </p:txBody>
      </p:sp>
      <p:sp>
        <p:nvSpPr>
          <p:cNvPr id="4" name="Text Placeholder 2"/>
          <p:cNvSpPr>
            <a:spLocks noGrp="1"/>
          </p:cNvSpPr>
          <p:nvPr>
            <p:ph idx="1"/>
          </p:nvPr>
        </p:nvSpPr>
        <p:spPr>
          <a:xfrm>
            <a:off x="223856" y="1476625"/>
            <a:ext cx="7522958" cy="2050837"/>
          </a:xfrm>
          <a:prstGeom prst="rect">
            <a:avLst/>
          </a:prstGeom>
        </p:spPr>
        <p:txBody>
          <a:bodyPr vert="horz" wrap="square" lIns="0" tIns="0" rIns="0" bIns="0" rtlCol="0">
            <a:spAutoFit/>
          </a:bodyPr>
          <a:lstStyle>
            <a:lvl1pPr marL="0" indent="0">
              <a:buNone/>
              <a:defRPr baseline="0">
                <a:solidFill>
                  <a:srgbClr val="FF8C00"/>
                </a:solidFill>
              </a:defRPr>
            </a:lvl1pPr>
            <a:lvl2pPr marL="294682" indent="-116577">
              <a:tabLst>
                <a:tab pos="294682" algn="l"/>
              </a:tabLst>
              <a:defRPr>
                <a:solidFill>
                  <a:srgbClr val="004185"/>
                </a:solidFill>
              </a:defRPr>
            </a:lvl2pPr>
            <a:lvl3pPr marL="527837" indent="-116577">
              <a:defRPr>
                <a:solidFill>
                  <a:schemeClr val="bg2">
                    <a:lumMod val="75000"/>
                  </a:schemeClr>
                </a:solidFill>
              </a:defRPr>
            </a:lvl3pPr>
            <a:lvl4pPr marL="644414" indent="-116577">
              <a:defRPr>
                <a:solidFill>
                  <a:schemeClr val="bg2">
                    <a:lumMod val="75000"/>
                  </a:schemeClr>
                </a:solidFill>
              </a:defRPr>
            </a:lvl4pPr>
            <a:lvl5pPr marL="760992" indent="-61527">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89601770"/>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37931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79" r:id="rId26"/>
    <p:sldLayoutId id="2147484093" r:id="rId27"/>
    <p:sldLayoutId id="2147484127" r:id="rId28"/>
    <p:sldLayoutId id="2147484128" r:id="rId29"/>
    <p:sldLayoutId id="2147484129" r:id="rId30"/>
    <p:sldLayoutId id="2147484203" r:id="rId31"/>
    <p:sldLayoutId id="2147484272" r:id="rId32"/>
    <p:sldLayoutId id="2147484282" r:id="rId33"/>
    <p:sldLayoutId id="2147484284" r:id="rId34"/>
    <p:sldLayoutId id="2147484287"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learning/en/us/Exam.aspx?ID=70-246&amp;Locale=en-u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www.microsoft.com/learning/en/us/certification/cert-windows-server-MCSA.aspx"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learning/en/us/Exam.aspx?ID=70-246&amp;Locale=en-us"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516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MCSE and MCSD Certifications</a:t>
            </a:r>
            <a:endParaRPr lang="en-US" dirty="0"/>
          </a:p>
        </p:txBody>
      </p:sp>
      <p:grpSp>
        <p:nvGrpSpPr>
          <p:cNvPr id="4" name="Group 3"/>
          <p:cNvGrpSpPr/>
          <p:nvPr/>
        </p:nvGrpSpPr>
        <p:grpSpPr>
          <a:xfrm>
            <a:off x="5761037" y="4049070"/>
            <a:ext cx="2586420" cy="2648592"/>
            <a:chOff x="442083" y="1371595"/>
            <a:chExt cx="2541588" cy="254158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83" y="1371595"/>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63023" y="3474728"/>
              <a:ext cx="1500798" cy="240978"/>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Web Applications</a:t>
              </a:r>
            </a:p>
          </p:txBody>
        </p:sp>
      </p:grpSp>
      <p:grpSp>
        <p:nvGrpSpPr>
          <p:cNvPr id="7" name="Group 6"/>
          <p:cNvGrpSpPr/>
          <p:nvPr/>
        </p:nvGrpSpPr>
        <p:grpSpPr>
          <a:xfrm>
            <a:off x="8466137" y="4049069"/>
            <a:ext cx="2586420" cy="2648593"/>
            <a:chOff x="3285981" y="1367233"/>
            <a:chExt cx="2541588" cy="2541588"/>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81" y="1367233"/>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64552" y="3487785"/>
              <a:ext cx="1755485" cy="236274"/>
            </a:xfrm>
            <a:prstGeom prst="rect">
              <a:avLst/>
            </a:prstGeom>
            <a:noFill/>
            <a:ln>
              <a:noFill/>
            </a:ln>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Windows </a:t>
              </a:r>
              <a:r>
                <a:rPr lang="en-US" sz="1600" b="1"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Store Apps</a:t>
              </a:r>
              <a:endPar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grpSp>
      <p:grpSp>
        <p:nvGrpSpPr>
          <p:cNvPr id="10" name="Group 9"/>
          <p:cNvGrpSpPr/>
          <p:nvPr/>
        </p:nvGrpSpPr>
        <p:grpSpPr>
          <a:xfrm>
            <a:off x="5761037" y="1305869"/>
            <a:ext cx="2586420" cy="2648593"/>
            <a:chOff x="3300984" y="1300734"/>
            <a:chExt cx="2542032" cy="2542032"/>
          </a:xfrm>
        </p:grpSpPr>
        <p:pic>
          <p:nvPicPr>
            <p:cNvPr id="11" name="Picture 3"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84" y="1300734"/>
              <a:ext cx="2542032" cy="25420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27350" y="3440845"/>
              <a:ext cx="2489298" cy="241019"/>
            </a:xfrm>
            <a:prstGeom prst="rect">
              <a:avLst/>
            </a:prstGeom>
            <a:noFill/>
            <a:ln>
              <a:noFill/>
            </a:ln>
          </p:spPr>
          <p:txBody>
            <a:bodyPr wrap="square" lIns="0" tIns="0" rIns="0" bIns="0" rtlCol="0">
              <a:spAutoFit/>
            </a:bodyPr>
            <a:lstStyle/>
            <a:p>
              <a:pPr algn="ctr"/>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Server Infrastructure</a:t>
              </a:r>
            </a:p>
          </p:txBody>
        </p:sp>
      </p:grpSp>
      <p:grpSp>
        <p:nvGrpSpPr>
          <p:cNvPr id="13" name="Group 12"/>
          <p:cNvGrpSpPr/>
          <p:nvPr/>
        </p:nvGrpSpPr>
        <p:grpSpPr>
          <a:xfrm>
            <a:off x="8470517" y="1305869"/>
            <a:ext cx="2586420" cy="2648593"/>
            <a:chOff x="5193515" y="163946"/>
            <a:chExt cx="2542032" cy="2542032"/>
          </a:xfrm>
        </p:grpSpPr>
        <p:pic>
          <p:nvPicPr>
            <p:cNvPr id="14" name="Picture 2"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15" y="16394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26225" y="2326885"/>
              <a:ext cx="1894389" cy="241019"/>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Desktop Infrastructure</a:t>
              </a:r>
            </a:p>
          </p:txBody>
        </p:sp>
      </p:grpSp>
      <p:grpSp>
        <p:nvGrpSpPr>
          <p:cNvPr id="16" name="Group 15"/>
          <p:cNvGrpSpPr/>
          <p:nvPr/>
        </p:nvGrpSpPr>
        <p:grpSpPr>
          <a:xfrm>
            <a:off x="350837" y="4049069"/>
            <a:ext cx="2586420" cy="2648593"/>
            <a:chOff x="451144" y="2798877"/>
            <a:chExt cx="1920399" cy="2009240"/>
          </a:xfrm>
        </p:grpSpPr>
        <p:pic>
          <p:nvPicPr>
            <p:cNvPr id="17"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44" y="2798877"/>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4034" y="4460907"/>
              <a:ext cx="1322544" cy="190503"/>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Intelligence</a:t>
              </a:r>
            </a:p>
          </p:txBody>
        </p:sp>
      </p:grpSp>
      <p:grpSp>
        <p:nvGrpSpPr>
          <p:cNvPr id="19" name="Group 18"/>
          <p:cNvGrpSpPr/>
          <p:nvPr/>
        </p:nvGrpSpPr>
        <p:grpSpPr>
          <a:xfrm>
            <a:off x="3055937" y="4049069"/>
            <a:ext cx="2586420" cy="2648593"/>
            <a:chOff x="2523940" y="2814545"/>
            <a:chExt cx="1920399" cy="2009240"/>
          </a:xfrm>
        </p:grpSpPr>
        <p:pic>
          <p:nvPicPr>
            <p:cNvPr id="20"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940" y="2814545"/>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966357" y="4480460"/>
              <a:ext cx="896351" cy="190503"/>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Data Platform</a:t>
              </a:r>
            </a:p>
          </p:txBody>
        </p:sp>
      </p:grpSp>
      <p:grpSp>
        <p:nvGrpSpPr>
          <p:cNvPr id="22" name="Group 21"/>
          <p:cNvGrpSpPr/>
          <p:nvPr/>
        </p:nvGrpSpPr>
        <p:grpSpPr>
          <a:xfrm>
            <a:off x="350837" y="1305869"/>
            <a:ext cx="2586420" cy="2648593"/>
            <a:chOff x="2523941" y="797432"/>
            <a:chExt cx="1950170" cy="1950170"/>
          </a:xfrm>
        </p:grpSpPr>
        <p:pic>
          <p:nvPicPr>
            <p:cNvPr id="23" name="Picture 3" descr="C:\Users\regines\Documents\CertV3\mcse tiles\MSL-CertificationTiles-MCSE-Fem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941" y="797432"/>
              <a:ext cx="1950170" cy="19501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607908" y="2440140"/>
              <a:ext cx="1866203" cy="184903"/>
            </a:xfrm>
            <a:prstGeom prst="rect">
              <a:avLst/>
            </a:prstGeom>
            <a:noFill/>
            <a:ln>
              <a:noFill/>
            </a:ln>
          </p:spPr>
          <p:txBody>
            <a:bodyPr wrap="square" lIns="0" tIns="0" rIns="0" bIns="0" rtlCol="0">
              <a:spAutoFit/>
            </a:bodyPr>
            <a:lstStyle/>
            <a:p>
              <a:pPr algn="ctr"/>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Private Cloud</a:t>
              </a:r>
            </a:p>
          </p:txBody>
        </p:sp>
      </p:grpSp>
      <p:sp>
        <p:nvSpPr>
          <p:cNvPr id="25" name="Rectangle 24"/>
          <p:cNvSpPr>
            <a:spLocks noChangeAspect="1"/>
          </p:cNvSpPr>
          <p:nvPr/>
        </p:nvSpPr>
        <p:spPr bwMode="auto">
          <a:xfrm>
            <a:off x="11704637" y="1169798"/>
            <a:ext cx="779403" cy="1678686"/>
          </a:xfrm>
          <a:prstGeom prst="rect">
            <a:avLst/>
          </a:prstGeom>
          <a:solidFill>
            <a:srgbClr val="BAD80A"/>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6" name="Rectangle 25"/>
          <p:cNvSpPr>
            <a:spLocks noChangeAspect="1"/>
          </p:cNvSpPr>
          <p:nvPr/>
        </p:nvSpPr>
        <p:spPr bwMode="auto">
          <a:xfrm>
            <a:off x="11704637" y="4773037"/>
            <a:ext cx="779403" cy="1678686"/>
          </a:xfrm>
          <a:prstGeom prst="rect">
            <a:avLst/>
          </a:prstGeom>
          <a:solidFill>
            <a:srgbClr val="00BCF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7" name="Rectangle 26"/>
          <p:cNvSpPr>
            <a:spLocks noChangeAspect="1"/>
          </p:cNvSpPr>
          <p:nvPr/>
        </p:nvSpPr>
        <p:spPr bwMode="auto">
          <a:xfrm>
            <a:off x="11704637" y="2971419"/>
            <a:ext cx="779403" cy="1678686"/>
          </a:xfrm>
          <a:prstGeom prst="rect">
            <a:avLst/>
          </a:prstGeom>
          <a:solidFill>
            <a:srgbClr val="00337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8" name="Rectangle 27"/>
          <p:cNvSpPr>
            <a:spLocks noChangeAspect="1"/>
          </p:cNvSpPr>
          <p:nvPr/>
        </p:nvSpPr>
        <p:spPr bwMode="auto">
          <a:xfrm>
            <a:off x="3055937" y="1305867"/>
            <a:ext cx="2586420" cy="264859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p:txBody>
      </p:sp>
      <p:pic>
        <p:nvPicPr>
          <p:cNvPr id="29" name="Picture 2" descr="\\MAGNUM\Projects\Microsoft\Cloud Power FY12\Design\ICONS_PNG\Devices.png"/>
          <p:cNvPicPr>
            <a:picLocks noChangeAspect="1" noChangeArrowheads="1"/>
          </p:cNvPicPr>
          <p:nvPr/>
        </p:nvPicPr>
        <p:blipFill>
          <a:blip r:embed="rId6" cstate="print">
            <a:lum bright="100000" contrast="100000"/>
          </a:blip>
          <a:stretch>
            <a:fillRect/>
          </a:stretch>
        </p:blipFill>
        <p:spPr bwMode="auto">
          <a:xfrm>
            <a:off x="3246437" y="1713912"/>
            <a:ext cx="1935750" cy="1935750"/>
          </a:xfrm>
          <a:prstGeom prst="rect">
            <a:avLst/>
          </a:prstGeom>
          <a:noFill/>
          <a:ln>
            <a:noFill/>
          </a:ln>
        </p:spPr>
      </p:pic>
    </p:spTree>
    <p:extLst>
      <p:ext uri="{BB962C8B-B14F-4D97-AF65-F5344CB8AC3E}">
        <p14:creationId xmlns:p14="http://schemas.microsoft.com/office/powerpoint/2010/main" val="40797146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Rigor</a:t>
            </a:r>
            <a:endParaRPr lang="en-US" dirty="0"/>
          </a:p>
        </p:txBody>
      </p:sp>
      <p:sp>
        <p:nvSpPr>
          <p:cNvPr id="4" name="Text Placeholder 3"/>
          <p:cNvSpPr>
            <a:spLocks noGrp="1"/>
          </p:cNvSpPr>
          <p:nvPr>
            <p:ph type="body" sz="quarter" idx="11"/>
          </p:nvPr>
        </p:nvSpPr>
        <p:spPr/>
        <p:txBody>
          <a:bodyPr/>
          <a:lstStyle/>
          <a:p>
            <a:r>
              <a:rPr lang="en-US" dirty="0" smtClean="0"/>
              <a:t>Reflection of the real world</a:t>
            </a:r>
          </a:p>
          <a:p>
            <a:pPr lvl="1"/>
            <a:r>
              <a:rPr lang="en-US" dirty="0" smtClean="0"/>
              <a:t>Learn more, validate more</a:t>
            </a:r>
          </a:p>
          <a:p>
            <a:pPr lvl="1"/>
            <a:r>
              <a:rPr lang="en-US" dirty="0" smtClean="0"/>
              <a:t>Solutions are more complex, questions must reflect that</a:t>
            </a:r>
          </a:p>
          <a:p>
            <a:pPr lvl="1"/>
            <a:r>
              <a:rPr lang="en-US" dirty="0" smtClean="0"/>
              <a:t>Best way to measure candidates know what they know</a:t>
            </a:r>
          </a:p>
          <a:p>
            <a:r>
              <a:rPr lang="en-US" dirty="0" smtClean="0"/>
              <a:t>New item types</a:t>
            </a:r>
          </a:p>
          <a:p>
            <a:pPr lvl="1"/>
            <a:r>
              <a:rPr lang="en-US" dirty="0" smtClean="0"/>
              <a:t>Fewer multiple choice</a:t>
            </a:r>
          </a:p>
          <a:p>
            <a:pPr lvl="1"/>
            <a:r>
              <a:rPr lang="en-US" dirty="0" smtClean="0"/>
              <a:t>Case studies</a:t>
            </a:r>
          </a:p>
          <a:p>
            <a:pPr lvl="2"/>
            <a:r>
              <a:rPr lang="en-US" dirty="0" smtClean="0"/>
              <a:t>Scenario based</a:t>
            </a:r>
          </a:p>
          <a:p>
            <a:pPr lvl="2"/>
            <a:r>
              <a:rPr lang="en-US" dirty="0" smtClean="0"/>
              <a:t>See big picture and make decisions</a:t>
            </a:r>
          </a:p>
          <a:p>
            <a:pPr lvl="1"/>
            <a:r>
              <a:rPr lang="en-US" dirty="0" smtClean="0"/>
              <a:t>Innovative item types</a:t>
            </a:r>
            <a:endParaRPr lang="en-US" dirty="0"/>
          </a:p>
        </p:txBody>
      </p:sp>
    </p:spTree>
    <p:extLst>
      <p:ext uri="{BB962C8B-B14F-4D97-AF65-F5344CB8AC3E}">
        <p14:creationId xmlns:p14="http://schemas.microsoft.com/office/powerpoint/2010/main" val="270850369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Tips</a:t>
            </a:r>
            <a:endParaRPr lang="en-US" dirty="0"/>
          </a:p>
        </p:txBody>
      </p:sp>
    </p:spTree>
    <p:extLst>
      <p:ext uri="{BB962C8B-B14F-4D97-AF65-F5344CB8AC3E}">
        <p14:creationId xmlns:p14="http://schemas.microsoft.com/office/powerpoint/2010/main" val="2826056438"/>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Basics</a:t>
            </a:r>
            <a:endParaRPr lang="en-US" dirty="0"/>
          </a:p>
        </p:txBody>
      </p:sp>
      <p:sp>
        <p:nvSpPr>
          <p:cNvPr id="5" name="Text Placeholder 4"/>
          <p:cNvSpPr>
            <a:spLocks noGrp="1"/>
          </p:cNvSpPr>
          <p:nvPr>
            <p:ph type="body" sz="quarter" idx="11"/>
          </p:nvPr>
        </p:nvSpPr>
        <p:spPr>
          <a:prstGeom prst="rect">
            <a:avLst/>
          </a:prstGeom>
        </p:spPr>
        <p:txBody>
          <a:bodyPr/>
          <a:lstStyle/>
          <a:p>
            <a:r>
              <a:rPr lang="en-US" dirty="0">
                <a:gradFill>
                  <a:gsLst>
                    <a:gs pos="1250">
                      <a:schemeClr val="tx2"/>
                    </a:gs>
                    <a:gs pos="99000">
                      <a:schemeClr val="tx2"/>
                    </a:gs>
                  </a:gsLst>
                  <a:lin ang="5400000" scaled="0"/>
                </a:gradFill>
              </a:rPr>
              <a:t>40-60 questions</a:t>
            </a:r>
          </a:p>
          <a:p>
            <a:pPr lvl="1"/>
            <a:r>
              <a:rPr lang="en-US" dirty="0" smtClean="0"/>
              <a:t>1-4 hours to complete exam</a:t>
            </a:r>
          </a:p>
          <a:p>
            <a:pPr lvl="1"/>
            <a:r>
              <a:rPr lang="en-US" dirty="0" smtClean="0"/>
              <a:t>Can review questions</a:t>
            </a:r>
          </a:p>
          <a:p>
            <a:r>
              <a:rPr lang="en-US" dirty="0">
                <a:gradFill>
                  <a:gsLst>
                    <a:gs pos="1250">
                      <a:schemeClr val="tx2"/>
                    </a:gs>
                    <a:gs pos="99000">
                      <a:schemeClr val="tx2"/>
                    </a:gs>
                  </a:gsLst>
                  <a:lin ang="5400000" scaled="0"/>
                </a:gradFill>
              </a:rPr>
              <a:t>Cannot move between case studies</a:t>
            </a:r>
          </a:p>
          <a:p>
            <a:r>
              <a:rPr lang="en-US" dirty="0" smtClean="0"/>
              <a:t>700 is passing</a:t>
            </a:r>
          </a:p>
          <a:p>
            <a:pPr lvl="1"/>
            <a:r>
              <a:rPr lang="en-US" dirty="0">
                <a:gradFill>
                  <a:gsLst>
                    <a:gs pos="1250">
                      <a:schemeClr val="tx1"/>
                    </a:gs>
                    <a:gs pos="100000">
                      <a:schemeClr val="tx1"/>
                    </a:gs>
                  </a:gsLst>
                  <a:lin ang="5400000" scaled="0"/>
                </a:gradFill>
                <a:latin typeface="+mn-lt"/>
              </a:rPr>
              <a:t>700 is not 70%</a:t>
            </a:r>
          </a:p>
        </p:txBody>
      </p:sp>
    </p:spTree>
    <p:extLst>
      <p:ext uri="{BB962C8B-B14F-4D97-AF65-F5344CB8AC3E}">
        <p14:creationId xmlns:p14="http://schemas.microsoft.com/office/powerpoint/2010/main" val="1215994469"/>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Scoring</a:t>
            </a:r>
            <a:endParaRPr lang="en-US" dirty="0"/>
          </a:p>
        </p:txBody>
      </p:sp>
      <p:sp>
        <p:nvSpPr>
          <p:cNvPr id="3" name="Text Placeholder 2"/>
          <p:cNvSpPr>
            <a:spLocks noGrp="1"/>
          </p:cNvSpPr>
          <p:nvPr>
            <p:ph type="body" sz="quarter" idx="11"/>
          </p:nvPr>
        </p:nvSpPr>
        <p:spPr>
          <a:xfrm>
            <a:off x="274639" y="1212849"/>
            <a:ext cx="11889564" cy="2769989"/>
          </a:xfrm>
          <a:prstGeom prst="rect">
            <a:avLst/>
          </a:prstGeom>
        </p:spPr>
        <p:txBody>
          <a:bodyPr/>
          <a:lstStyle/>
          <a:p>
            <a:r>
              <a:rPr lang="en-US" dirty="0">
                <a:gradFill>
                  <a:gsLst>
                    <a:gs pos="2920">
                      <a:schemeClr val="tx2"/>
                    </a:gs>
                    <a:gs pos="39000">
                      <a:schemeClr val="tx2"/>
                    </a:gs>
                  </a:gsLst>
                  <a:lin ang="5400000" scaled="0"/>
                </a:gradFill>
              </a:rPr>
              <a:t>Each exam has a "cut score"</a:t>
            </a:r>
          </a:p>
          <a:p>
            <a:r>
              <a:rPr lang="en-US" dirty="0">
                <a:gradFill>
                  <a:gsLst>
                    <a:gs pos="2920">
                      <a:schemeClr val="tx2"/>
                    </a:gs>
                    <a:gs pos="39000">
                      <a:schemeClr val="tx2"/>
                    </a:gs>
                  </a:gsLst>
                  <a:lin ang="5400000" scaled="0"/>
                </a:gradFill>
              </a:rPr>
              <a:t>Each question is worth one point</a:t>
            </a:r>
          </a:p>
          <a:p>
            <a:r>
              <a:rPr lang="en-US" dirty="0">
                <a:gradFill>
                  <a:gsLst>
                    <a:gs pos="2920">
                      <a:schemeClr val="tx2"/>
                    </a:gs>
                    <a:gs pos="39000">
                      <a:schemeClr val="tx2"/>
                    </a:gs>
                  </a:gsLst>
                  <a:lin ang="5400000" scaled="0"/>
                </a:gradFill>
              </a:rPr>
              <a:t>No partial credit</a:t>
            </a:r>
          </a:p>
          <a:p>
            <a:r>
              <a:rPr lang="en-US" dirty="0">
                <a:gradFill>
                  <a:gsLst>
                    <a:gs pos="2920">
                      <a:schemeClr val="tx2"/>
                    </a:gs>
                    <a:gs pos="39000">
                      <a:schemeClr val="tx2"/>
                    </a:gs>
                  </a:gsLst>
                  <a:lin ang="5400000" scaled="0"/>
                </a:gradFill>
              </a:rPr>
              <a:t>No points deducted for wrong answers</a:t>
            </a:r>
          </a:p>
        </p:txBody>
      </p:sp>
    </p:spTree>
    <p:extLst>
      <p:ext uri="{BB962C8B-B14F-4D97-AF65-F5344CB8AC3E}">
        <p14:creationId xmlns:p14="http://schemas.microsoft.com/office/powerpoint/2010/main" val="3644734518"/>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interpret questions</a:t>
            </a:r>
            <a:endParaRPr lang="en-US" dirty="0"/>
          </a:p>
        </p:txBody>
      </p:sp>
      <p:sp>
        <p:nvSpPr>
          <p:cNvPr id="4" name="Rectangle 3"/>
          <p:cNvSpPr/>
          <p:nvPr/>
        </p:nvSpPr>
        <p:spPr bwMode="auto">
          <a:xfrm>
            <a:off x="6241923" y="3765091"/>
            <a:ext cx="5538913" cy="1243471"/>
          </a:xfrm>
          <a:prstGeom prst="rect">
            <a:avLst/>
          </a:prstGeom>
          <a:solidFill>
            <a:srgbClr val="52505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pt-BR" sz="2800" dirty="0">
                <a:gradFill>
                  <a:gsLst>
                    <a:gs pos="1250">
                      <a:schemeClr val="tx1"/>
                    </a:gs>
                    <a:gs pos="100000">
                      <a:schemeClr val="tx1"/>
                    </a:gs>
                  </a:gsLst>
                  <a:lin ang="5400000" scaled="0"/>
                </a:gradFill>
              </a:rPr>
              <a:t>One or Multiple Correct  Answers</a:t>
            </a:r>
          </a:p>
        </p:txBody>
      </p:sp>
      <p:sp>
        <p:nvSpPr>
          <p:cNvPr id="5" name="Rectangle 4"/>
          <p:cNvSpPr/>
          <p:nvPr/>
        </p:nvSpPr>
        <p:spPr bwMode="auto">
          <a:xfrm>
            <a:off x="6241924" y="2473236"/>
            <a:ext cx="5538912" cy="124347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en-US" sz="2800" dirty="0">
                <a:gradFill>
                  <a:gsLst>
                    <a:gs pos="1250">
                      <a:schemeClr val="tx1"/>
                    </a:gs>
                    <a:gs pos="100000">
                      <a:schemeClr val="tx1"/>
                    </a:gs>
                  </a:gsLst>
                  <a:lin ang="5400000" scaled="0"/>
                </a:gradFill>
              </a:rPr>
              <a:t>Goal Statement</a:t>
            </a:r>
          </a:p>
        </p:txBody>
      </p:sp>
      <p:sp>
        <p:nvSpPr>
          <p:cNvPr id="6" name="Rectangle 5"/>
          <p:cNvSpPr/>
          <p:nvPr/>
        </p:nvSpPr>
        <p:spPr bwMode="auto">
          <a:xfrm>
            <a:off x="6241933" y="1186991"/>
            <a:ext cx="5538903" cy="124347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en-US" sz="2800" dirty="0">
                <a:gradFill>
                  <a:gsLst>
                    <a:gs pos="1250">
                      <a:schemeClr val="tx1"/>
                    </a:gs>
                    <a:gs pos="100000">
                      <a:schemeClr val="tx1"/>
                    </a:gs>
                  </a:gsLst>
                  <a:lin ang="5400000" scaled="0"/>
                </a:gradFill>
              </a:rPr>
              <a:t>Business Problem</a:t>
            </a:r>
          </a:p>
        </p:txBody>
      </p:sp>
      <p:sp>
        <p:nvSpPr>
          <p:cNvPr id="7" name="TextBox 6"/>
          <p:cNvSpPr txBox="1"/>
          <p:nvPr/>
        </p:nvSpPr>
        <p:spPr>
          <a:xfrm>
            <a:off x="469785" y="1505188"/>
            <a:ext cx="4529252" cy="861774"/>
          </a:xfrm>
          <a:prstGeom prst="rect">
            <a:avLst/>
          </a:prstGeom>
          <a:noFill/>
        </p:spPr>
        <p:txBody>
          <a:bodyPr wrap="square" lIns="0" tIns="0" rIns="0" bIns="0" rtlCol="0">
            <a:spAutoFit/>
          </a:bodyPr>
          <a:lstStyle/>
          <a:p>
            <a:r>
              <a:rPr lang="en-US" sz="2800" dirty="0">
                <a:gradFill>
                  <a:gsLst>
                    <a:gs pos="1250">
                      <a:schemeClr val="tx1"/>
                    </a:gs>
                    <a:gs pos="100000">
                      <a:schemeClr val="tx1"/>
                    </a:gs>
                  </a:gsLst>
                  <a:lin ang="5400000" scaled="0"/>
                </a:gradFill>
              </a:rPr>
              <a:t>All questions have a consistent anatomy</a:t>
            </a:r>
          </a:p>
        </p:txBody>
      </p:sp>
      <p:sp>
        <p:nvSpPr>
          <p:cNvPr id="8" name="Rectangle 7"/>
          <p:cNvSpPr/>
          <p:nvPr/>
        </p:nvSpPr>
        <p:spPr bwMode="auto">
          <a:xfrm>
            <a:off x="6241933" y="5059362"/>
            <a:ext cx="5538903" cy="1243471"/>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pt-BR" sz="2800" dirty="0">
                <a:gradFill>
                  <a:gsLst>
                    <a:gs pos="1250">
                      <a:schemeClr val="tx1"/>
                    </a:gs>
                    <a:gs pos="100000">
                      <a:schemeClr val="tx1"/>
                    </a:gs>
                  </a:gsLst>
                  <a:lin ang="5400000" scaled="0"/>
                </a:gradFill>
              </a:rPr>
              <a:t>Multiple Distracters</a:t>
            </a:r>
          </a:p>
        </p:txBody>
      </p:sp>
      <p:sp>
        <p:nvSpPr>
          <p:cNvPr id="9" name="TextBox 8"/>
          <p:cNvSpPr txBox="1"/>
          <p:nvPr/>
        </p:nvSpPr>
        <p:spPr>
          <a:xfrm>
            <a:off x="427037" y="4012147"/>
            <a:ext cx="4639621" cy="861774"/>
          </a:xfrm>
          <a:prstGeom prst="rect">
            <a:avLst/>
          </a:prstGeom>
          <a:noFill/>
        </p:spPr>
        <p:txBody>
          <a:bodyPr wrap="square" lIns="0" tIns="0" rIns="0" bIns="0" rtlCol="0">
            <a:spAutoFit/>
          </a:bodyPr>
          <a:lstStyle/>
          <a:p>
            <a:r>
              <a:rPr lang="en-US" sz="2800" dirty="0">
                <a:gradFill>
                  <a:gsLst>
                    <a:gs pos="1250">
                      <a:schemeClr val="tx1"/>
                    </a:gs>
                    <a:gs pos="100000">
                      <a:schemeClr val="tx1"/>
                    </a:gs>
                  </a:gsLst>
                  <a:lin ang="5400000" scaled="0"/>
                </a:gradFill>
              </a:rPr>
              <a:t>Questions are not intended to trick you</a:t>
            </a:r>
          </a:p>
        </p:txBody>
      </p:sp>
    </p:spTree>
    <p:extLst>
      <p:ext uri="{BB962C8B-B14F-4D97-AF65-F5344CB8AC3E}">
        <p14:creationId xmlns:p14="http://schemas.microsoft.com/office/powerpoint/2010/main" val="2979382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to MCSA: Windows Client 8</a:t>
            </a:r>
            <a:endParaRPr lang="en-US" dirty="0"/>
          </a:p>
        </p:txBody>
      </p:sp>
      <p:sp>
        <p:nvSpPr>
          <p:cNvPr id="3" name="Content Placeholder 2"/>
          <p:cNvSpPr>
            <a:spLocks noGrp="1"/>
          </p:cNvSpPr>
          <p:nvPr>
            <p:ph sz="quarter" idx="10"/>
          </p:nvPr>
        </p:nvSpPr>
        <p:spPr>
          <a:xfrm>
            <a:off x="531948" y="1428494"/>
            <a:ext cx="11370961" cy="5539978"/>
          </a:xfrm>
          <a:prstGeom prst="rect">
            <a:avLst/>
          </a:prstGeom>
        </p:spPr>
        <p:txBody>
          <a:bodyPr/>
          <a:lstStyle/>
          <a:p>
            <a:r>
              <a:rPr lang="en-US" dirty="0" smtClean="0"/>
              <a:t>Microsoft Certified Solutions</a:t>
            </a:r>
            <a:r>
              <a:rPr lang="en-US" i="1" dirty="0" smtClean="0"/>
              <a:t> </a:t>
            </a:r>
            <a:r>
              <a:rPr lang="en-US" dirty="0" smtClean="0"/>
              <a:t>Associate</a:t>
            </a:r>
            <a:r>
              <a:rPr lang="en-US" i="1" dirty="0" smtClean="0"/>
              <a:t> </a:t>
            </a:r>
            <a:r>
              <a:rPr lang="en-US" dirty="0" smtClean="0"/>
              <a:t>(MCSA)</a:t>
            </a:r>
          </a:p>
          <a:p>
            <a:pPr lvl="1"/>
            <a:endParaRPr lang="en-US" dirty="0" smtClean="0"/>
          </a:p>
          <a:p>
            <a:pPr lvl="1"/>
            <a:endParaRPr lang="en-US" dirty="0"/>
          </a:p>
          <a:p>
            <a:pPr lvl="1"/>
            <a:endParaRPr lang="en-US" dirty="0" smtClean="0"/>
          </a:p>
          <a:p>
            <a:pPr lvl="1"/>
            <a:endParaRPr lang="en-US" dirty="0"/>
          </a:p>
          <a:p>
            <a:pPr lvl="1"/>
            <a:endParaRPr lang="en-US" dirty="0" smtClean="0"/>
          </a:p>
          <a:p>
            <a:pPr marL="469536" lvl="1" indent="0">
              <a:buNone/>
            </a:pPr>
            <a:endParaRPr lang="en-US" dirty="0" smtClean="0"/>
          </a:p>
          <a:p>
            <a:pPr marL="469536" lvl="1" indent="0">
              <a:buNone/>
            </a:pPr>
            <a:endParaRPr lang="en-US" dirty="0" smtClean="0"/>
          </a:p>
          <a:p>
            <a:pPr marL="469536" lvl="1" indent="0">
              <a:buNone/>
            </a:pPr>
            <a:r>
              <a:rPr lang="en-US" dirty="0" smtClean="0"/>
              <a:t>If you hold the following certifications, you have been automatically upgraded to MCSA: Windows 7:</a:t>
            </a:r>
          </a:p>
          <a:p>
            <a:pPr marL="469536" lvl="1" indent="0">
              <a:buNone/>
            </a:pPr>
            <a:endParaRPr lang="en-GB" dirty="0"/>
          </a:p>
          <a:p>
            <a:pPr marL="812436" lvl="1" indent="-342900"/>
            <a:r>
              <a:rPr lang="en-GB" dirty="0"/>
              <a:t>MCITP: Enterprise Desktop Administrator on Windows </a:t>
            </a:r>
            <a:r>
              <a:rPr lang="en-GB" dirty="0" smtClean="0"/>
              <a:t>7</a:t>
            </a:r>
            <a:endParaRPr lang="en-GB" dirty="0"/>
          </a:p>
          <a:p>
            <a:pPr marL="812436" lvl="1" indent="-342900"/>
            <a:r>
              <a:rPr lang="en-GB" dirty="0"/>
              <a:t>MCITP: Enterprise Desktop Support Technician on Windows </a:t>
            </a:r>
            <a:r>
              <a:rPr lang="en-GB" dirty="0" smtClean="0"/>
              <a:t>7</a:t>
            </a:r>
            <a:endParaRPr lang="en-US" dirty="0"/>
          </a:p>
        </p:txBody>
      </p:sp>
      <p:grpSp>
        <p:nvGrpSpPr>
          <p:cNvPr id="5" name="Group 4"/>
          <p:cNvGrpSpPr/>
          <p:nvPr/>
        </p:nvGrpSpPr>
        <p:grpSpPr>
          <a:xfrm>
            <a:off x="5000733" y="2290510"/>
            <a:ext cx="2160000" cy="2160000"/>
            <a:chOff x="1317719" y="4069577"/>
            <a:chExt cx="2160000" cy="2160000"/>
          </a:xfrm>
        </p:grpSpPr>
        <p:sp>
          <p:nvSpPr>
            <p:cNvPr id="6" name="Rectangle 5">
              <a:hlinkClick r:id="rId3"/>
            </p:cNvPr>
            <p:cNvSpPr>
              <a:spLocks noChangeAspect="1"/>
            </p:cNvSpPr>
            <p:nvPr/>
          </p:nvSpPr>
          <p:spPr bwMode="auto">
            <a:xfrm>
              <a:off x="1317719" y="4069577"/>
              <a:ext cx="2160000" cy="2160000"/>
            </a:xfrm>
            <a:prstGeom prst="rect">
              <a:avLst/>
            </a:prstGeom>
            <a:solidFill>
              <a:srgbClr val="00B7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34295" tIns="34295" rIns="34295" bIns="34295" numCol="1" spcCol="0" rtlCol="0" fromWordArt="0" anchor="b" anchorCtr="0" forceAA="0" compatLnSpc="1">
              <a:prstTxWarp prst="textNoShape">
                <a:avLst/>
              </a:prstTxWarp>
              <a:noAutofit/>
            </a:bodyPr>
            <a:lstStyle>
              <a:defPPr>
                <a:defRPr lang="en-US"/>
              </a:defPPr>
              <a:lvl1pPr marL="0" algn="l" defTabSz="685864" rtl="0" eaLnBrk="1" latinLnBrk="0" hangingPunct="1">
                <a:defRPr sz="1400" kern="1200">
                  <a:solidFill>
                    <a:schemeClr val="lt1"/>
                  </a:solidFill>
                  <a:latin typeface="+mn-lt"/>
                  <a:ea typeface="+mn-ea"/>
                  <a:cs typeface="+mn-cs"/>
                </a:defRPr>
              </a:lvl1pPr>
              <a:lvl2pPr marL="342932" algn="l" defTabSz="685864" rtl="0" eaLnBrk="1" latinLnBrk="0" hangingPunct="1">
                <a:defRPr sz="1400" kern="1200">
                  <a:solidFill>
                    <a:schemeClr val="lt1"/>
                  </a:solidFill>
                  <a:latin typeface="+mn-lt"/>
                  <a:ea typeface="+mn-ea"/>
                  <a:cs typeface="+mn-cs"/>
                </a:defRPr>
              </a:lvl2pPr>
              <a:lvl3pPr marL="685864" algn="l" defTabSz="685864" rtl="0" eaLnBrk="1" latinLnBrk="0" hangingPunct="1">
                <a:defRPr sz="1400" kern="1200">
                  <a:solidFill>
                    <a:schemeClr val="lt1"/>
                  </a:solidFill>
                  <a:latin typeface="+mn-lt"/>
                  <a:ea typeface="+mn-ea"/>
                  <a:cs typeface="+mn-cs"/>
                </a:defRPr>
              </a:lvl3pPr>
              <a:lvl4pPr marL="1028796" algn="l" defTabSz="685864" rtl="0" eaLnBrk="1" latinLnBrk="0" hangingPunct="1">
                <a:defRPr sz="1400" kern="1200">
                  <a:solidFill>
                    <a:schemeClr val="lt1"/>
                  </a:solidFill>
                  <a:latin typeface="+mn-lt"/>
                  <a:ea typeface="+mn-ea"/>
                  <a:cs typeface="+mn-cs"/>
                </a:defRPr>
              </a:lvl4pPr>
              <a:lvl5pPr marL="1371728" algn="l" defTabSz="685864" rtl="0" eaLnBrk="1" latinLnBrk="0" hangingPunct="1">
                <a:defRPr sz="1400" kern="1200">
                  <a:solidFill>
                    <a:schemeClr val="lt1"/>
                  </a:solidFill>
                  <a:latin typeface="+mn-lt"/>
                  <a:ea typeface="+mn-ea"/>
                  <a:cs typeface="+mn-cs"/>
                </a:defRPr>
              </a:lvl5pPr>
              <a:lvl6pPr marL="1714660" algn="l" defTabSz="685864" rtl="0" eaLnBrk="1" latinLnBrk="0" hangingPunct="1">
                <a:defRPr sz="1400" kern="1200">
                  <a:solidFill>
                    <a:schemeClr val="lt1"/>
                  </a:solidFill>
                  <a:latin typeface="+mn-lt"/>
                  <a:ea typeface="+mn-ea"/>
                  <a:cs typeface="+mn-cs"/>
                </a:defRPr>
              </a:lvl6pPr>
              <a:lvl7pPr marL="2057592" algn="l" defTabSz="685864" rtl="0" eaLnBrk="1" latinLnBrk="0" hangingPunct="1">
                <a:defRPr sz="1400" kern="1200">
                  <a:solidFill>
                    <a:schemeClr val="lt1"/>
                  </a:solidFill>
                  <a:latin typeface="+mn-lt"/>
                  <a:ea typeface="+mn-ea"/>
                  <a:cs typeface="+mn-cs"/>
                </a:defRPr>
              </a:lvl7pPr>
              <a:lvl8pPr marL="2400524" algn="l" defTabSz="685864" rtl="0" eaLnBrk="1" latinLnBrk="0" hangingPunct="1">
                <a:defRPr sz="1400" kern="1200">
                  <a:solidFill>
                    <a:schemeClr val="lt1"/>
                  </a:solidFill>
                  <a:latin typeface="+mn-lt"/>
                  <a:ea typeface="+mn-ea"/>
                  <a:cs typeface="+mn-cs"/>
                </a:defRPr>
              </a:lvl8pPr>
              <a:lvl9pPr marL="2743456" algn="l" defTabSz="685864" rtl="0" eaLnBrk="1" latinLnBrk="0" hangingPunct="1">
                <a:defRPr sz="1400" kern="1200">
                  <a:solidFill>
                    <a:schemeClr val="lt1"/>
                  </a:solidFill>
                  <a:latin typeface="+mn-lt"/>
                  <a:ea typeface="+mn-ea"/>
                  <a:cs typeface="+mn-cs"/>
                </a:defRPr>
              </a:lvl9pPr>
            </a:lstStyle>
            <a:p>
              <a:r>
                <a:rPr lang="en-GB" b="1" dirty="0" smtClean="0">
                  <a:solidFill>
                    <a:srgbClr val="FFFFFF"/>
                  </a:solidFill>
                </a:rPr>
                <a:t>Upgrading Your </a:t>
              </a:r>
              <a:r>
                <a:rPr lang="en-GB" b="1" dirty="0">
                  <a:solidFill>
                    <a:srgbClr val="FFFFFF"/>
                  </a:solidFill>
                </a:rPr>
                <a:t>Skills to MCSA: Windows 8</a:t>
              </a:r>
            </a:p>
          </p:txBody>
        </p:sp>
        <p:grpSp>
          <p:nvGrpSpPr>
            <p:cNvPr id="7" name="Group 6"/>
            <p:cNvGrpSpPr/>
            <p:nvPr/>
          </p:nvGrpSpPr>
          <p:grpSpPr>
            <a:xfrm>
              <a:off x="1317719" y="4185337"/>
              <a:ext cx="2042996" cy="1015664"/>
              <a:chOff x="2908580" y="1373232"/>
              <a:chExt cx="1317196" cy="629504"/>
            </a:xfrm>
          </p:grpSpPr>
          <p:sp>
            <p:nvSpPr>
              <p:cNvPr id="8" name="TextBox 42"/>
              <p:cNvSpPr txBox="1"/>
              <p:nvPr/>
            </p:nvSpPr>
            <p:spPr>
              <a:xfrm rot="16200000">
                <a:off x="2843047" y="1472763"/>
                <a:ext cx="588391" cy="457326"/>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2400" b="1" dirty="0" smtClean="0">
                    <a:solidFill>
                      <a:schemeClr val="bg1"/>
                    </a:solidFill>
                    <a:latin typeface="Segoe UI" pitchFamily="34" charset="0"/>
                    <a:ea typeface="Segoe UI" pitchFamily="34" charset="0"/>
                    <a:cs typeface="Segoe UI" pitchFamily="34" charset="0"/>
                  </a:rPr>
                  <a:t>EXAM</a:t>
                </a:r>
              </a:p>
            </p:txBody>
          </p:sp>
          <p:sp>
            <p:nvSpPr>
              <p:cNvPr id="9" name="TextBox 44"/>
              <p:cNvSpPr txBox="1"/>
              <p:nvPr/>
            </p:nvSpPr>
            <p:spPr>
              <a:xfrm>
                <a:off x="3260353" y="1373232"/>
                <a:ext cx="965423" cy="629504"/>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6600" dirty="0" smtClean="0">
                    <a:solidFill>
                      <a:schemeClr val="bg1"/>
                    </a:solidFill>
                    <a:latin typeface="Segoe UI" pitchFamily="34" charset="0"/>
                    <a:ea typeface="Segoe UI" pitchFamily="34" charset="0"/>
                    <a:cs typeface="Segoe UI" pitchFamily="34" charset="0"/>
                  </a:rPr>
                  <a:t>689</a:t>
                </a:r>
              </a:p>
            </p:txBody>
          </p:sp>
        </p:grpSp>
      </p:grpSp>
      <p:sp>
        <p:nvSpPr>
          <p:cNvPr id="11" name="TextBox 57"/>
          <p:cNvSpPr txBox="1"/>
          <p:nvPr/>
        </p:nvSpPr>
        <p:spPr>
          <a:xfrm>
            <a:off x="4502047" y="2996562"/>
            <a:ext cx="370541" cy="747897"/>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defTabSz="932742">
              <a:lnSpc>
                <a:spcPct val="90000"/>
              </a:lnSpc>
              <a:spcBef>
                <a:spcPct val="20000"/>
              </a:spcBef>
              <a:buSzPct val="90000"/>
            </a:pPr>
            <a:r>
              <a:rPr lang="en-US" sz="5400" b="1" dirty="0">
                <a:gradFill>
                  <a:gsLst>
                    <a:gs pos="1250">
                      <a:schemeClr val="tx2"/>
                    </a:gs>
                    <a:gs pos="99000">
                      <a:schemeClr val="tx2"/>
                    </a:gs>
                  </a:gsLst>
                  <a:lin ang="5400000" scaled="0"/>
                </a:gradFill>
              </a:rPr>
              <a:t>+</a:t>
            </a:r>
          </a:p>
        </p:txBody>
      </p:sp>
      <p:sp>
        <p:nvSpPr>
          <p:cNvPr id="12" name="Rectangle 11"/>
          <p:cNvSpPr>
            <a:spLocks noChangeAspect="1"/>
          </p:cNvSpPr>
          <p:nvPr/>
        </p:nvSpPr>
        <p:spPr bwMode="auto">
          <a:xfrm>
            <a:off x="7648857" y="2290510"/>
            <a:ext cx="2160000" cy="2160000"/>
          </a:xfrm>
          <a:prstGeom prst="rect">
            <a:avLst/>
          </a:prstGeom>
          <a:noFill/>
          <a:ln w="57150">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34295" tIns="34295" rIns="34295" bIns="34295" numCol="1" spcCol="0" rtlCol="0" fromWordArt="0" anchor="b" anchorCtr="0" forceAA="0" compatLnSpc="1">
            <a:prstTxWarp prst="textNoShape">
              <a:avLst/>
            </a:prstTxWarp>
            <a:noAutofit/>
          </a:bodyPr>
          <a:lstStyle>
            <a:defPPr>
              <a:defRPr lang="en-US"/>
            </a:defPPr>
            <a:lvl1pPr marL="0" algn="l" defTabSz="685864" rtl="0" eaLnBrk="1" latinLnBrk="0" hangingPunct="1">
              <a:defRPr sz="1400" kern="1200">
                <a:solidFill>
                  <a:schemeClr val="lt1"/>
                </a:solidFill>
                <a:latin typeface="+mn-lt"/>
                <a:ea typeface="+mn-ea"/>
                <a:cs typeface="+mn-cs"/>
              </a:defRPr>
            </a:lvl1pPr>
            <a:lvl2pPr marL="342932" algn="l" defTabSz="685864" rtl="0" eaLnBrk="1" latinLnBrk="0" hangingPunct="1">
              <a:defRPr sz="1400" kern="1200">
                <a:solidFill>
                  <a:schemeClr val="lt1"/>
                </a:solidFill>
                <a:latin typeface="+mn-lt"/>
                <a:ea typeface="+mn-ea"/>
                <a:cs typeface="+mn-cs"/>
              </a:defRPr>
            </a:lvl2pPr>
            <a:lvl3pPr marL="685864" algn="l" defTabSz="685864" rtl="0" eaLnBrk="1" latinLnBrk="0" hangingPunct="1">
              <a:defRPr sz="1400" kern="1200">
                <a:solidFill>
                  <a:schemeClr val="lt1"/>
                </a:solidFill>
                <a:latin typeface="+mn-lt"/>
                <a:ea typeface="+mn-ea"/>
                <a:cs typeface="+mn-cs"/>
              </a:defRPr>
            </a:lvl3pPr>
            <a:lvl4pPr marL="1028796" algn="l" defTabSz="685864" rtl="0" eaLnBrk="1" latinLnBrk="0" hangingPunct="1">
              <a:defRPr sz="1400" kern="1200">
                <a:solidFill>
                  <a:schemeClr val="lt1"/>
                </a:solidFill>
                <a:latin typeface="+mn-lt"/>
                <a:ea typeface="+mn-ea"/>
                <a:cs typeface="+mn-cs"/>
              </a:defRPr>
            </a:lvl4pPr>
            <a:lvl5pPr marL="1371728" algn="l" defTabSz="685864" rtl="0" eaLnBrk="1" latinLnBrk="0" hangingPunct="1">
              <a:defRPr sz="1400" kern="1200">
                <a:solidFill>
                  <a:schemeClr val="lt1"/>
                </a:solidFill>
                <a:latin typeface="+mn-lt"/>
                <a:ea typeface="+mn-ea"/>
                <a:cs typeface="+mn-cs"/>
              </a:defRPr>
            </a:lvl5pPr>
            <a:lvl6pPr marL="1714660" algn="l" defTabSz="685864" rtl="0" eaLnBrk="1" latinLnBrk="0" hangingPunct="1">
              <a:defRPr sz="1400" kern="1200">
                <a:solidFill>
                  <a:schemeClr val="lt1"/>
                </a:solidFill>
                <a:latin typeface="+mn-lt"/>
                <a:ea typeface="+mn-ea"/>
                <a:cs typeface="+mn-cs"/>
              </a:defRPr>
            </a:lvl6pPr>
            <a:lvl7pPr marL="2057592" algn="l" defTabSz="685864" rtl="0" eaLnBrk="1" latinLnBrk="0" hangingPunct="1">
              <a:defRPr sz="1400" kern="1200">
                <a:solidFill>
                  <a:schemeClr val="lt1"/>
                </a:solidFill>
                <a:latin typeface="+mn-lt"/>
                <a:ea typeface="+mn-ea"/>
                <a:cs typeface="+mn-cs"/>
              </a:defRPr>
            </a:lvl7pPr>
            <a:lvl8pPr marL="2400524" algn="l" defTabSz="685864" rtl="0" eaLnBrk="1" latinLnBrk="0" hangingPunct="1">
              <a:defRPr sz="1400" kern="1200">
                <a:solidFill>
                  <a:schemeClr val="lt1"/>
                </a:solidFill>
                <a:latin typeface="+mn-lt"/>
                <a:ea typeface="+mn-ea"/>
                <a:cs typeface="+mn-cs"/>
              </a:defRPr>
            </a:lvl8pPr>
            <a:lvl9pPr marL="2743456" algn="l" defTabSz="685864" rtl="0" eaLnBrk="1" latinLnBrk="0" hangingPunct="1">
              <a:defRPr sz="1400" kern="1200">
                <a:solidFill>
                  <a:schemeClr val="lt1"/>
                </a:solidFill>
                <a:latin typeface="+mn-lt"/>
                <a:ea typeface="+mn-ea"/>
                <a:cs typeface="+mn-cs"/>
              </a:defRPr>
            </a:lvl9pPr>
          </a:lstStyle>
          <a:p>
            <a:endParaRPr lang="en-US" sz="900" b="1" spc="-75" dirty="0">
              <a:solidFill>
                <a:srgbClr val="FFFFFF"/>
              </a:solidFill>
              <a:ea typeface="Segoe UI" pitchFamily="34" charset="0"/>
              <a:cs typeface="Segoe UI" pitchFamily="34" charset="0"/>
            </a:endParaRPr>
          </a:p>
        </p:txBody>
      </p:sp>
      <p:sp>
        <p:nvSpPr>
          <p:cNvPr id="13" name="TextBox 43"/>
          <p:cNvSpPr txBox="1"/>
          <p:nvPr/>
        </p:nvSpPr>
        <p:spPr>
          <a:xfrm>
            <a:off x="7159567" y="2988610"/>
            <a:ext cx="370541" cy="747897"/>
          </a:xfrm>
          <a:prstGeom prst="rect">
            <a:avLst/>
          </a:prstGeom>
          <a:noFill/>
        </p:spPr>
        <p:txBody>
          <a:bodyPr wrap="square" lIns="0" tIns="0" rIns="0" bIns="0" rtlCol="0">
            <a:spAutoFit/>
          </a:bodyPr>
          <a:lstStyle>
            <a:defPPr>
              <a:defRPr lang="en-US"/>
            </a:defPPr>
            <a:lvl1pPr>
              <a:lnSpc>
                <a:spcPct val="90000"/>
              </a:lnSpc>
              <a:spcBef>
                <a:spcPct val="20000"/>
              </a:spcBef>
              <a:buSzPct val="90000"/>
              <a:defRPr sz="3600" b="1">
                <a:gradFill>
                  <a:gsLst>
                    <a:gs pos="1250">
                      <a:schemeClr val="tx2"/>
                    </a:gs>
                    <a:gs pos="99000">
                      <a:schemeClr val="tx2"/>
                    </a:gs>
                  </a:gsLst>
                  <a:lin ang="5400000" scaled="0"/>
                </a:gradFill>
              </a:defRPr>
            </a:lvl1pPr>
            <a:lvl2pPr marL="342932" defTabSz="685864">
              <a:defRPr sz="1400"/>
            </a:lvl2pPr>
            <a:lvl3pPr marL="685864" defTabSz="685864">
              <a:defRPr sz="1400"/>
            </a:lvl3pPr>
            <a:lvl4pPr marL="1028796" defTabSz="685864">
              <a:defRPr sz="1400"/>
            </a:lvl4pPr>
            <a:lvl5pPr marL="1371728" defTabSz="685864">
              <a:defRPr sz="1400"/>
            </a:lvl5pPr>
            <a:lvl6pPr marL="1714660" defTabSz="685864">
              <a:defRPr sz="1400"/>
            </a:lvl6pPr>
            <a:lvl7pPr marL="2057592" defTabSz="685864">
              <a:defRPr sz="1400"/>
            </a:lvl7pPr>
            <a:lvl8pPr marL="2400524" defTabSz="685864">
              <a:defRPr sz="1400"/>
            </a:lvl8pPr>
            <a:lvl9pPr marL="2743456" defTabSz="685864">
              <a:defRPr sz="1400"/>
            </a:lvl9pPr>
          </a:lstStyle>
          <a:p>
            <a:r>
              <a:rPr lang="en-US" sz="5400" dirty="0"/>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432" y="2800583"/>
            <a:ext cx="1466849" cy="1123950"/>
          </a:xfrm>
          <a:prstGeom prst="rect">
            <a:avLst/>
          </a:prstGeom>
        </p:spPr>
      </p:pic>
      <p:grpSp>
        <p:nvGrpSpPr>
          <p:cNvPr id="15" name="Group 14"/>
          <p:cNvGrpSpPr/>
          <p:nvPr/>
        </p:nvGrpSpPr>
        <p:grpSpPr>
          <a:xfrm>
            <a:off x="2230354" y="2292376"/>
            <a:ext cx="2160000" cy="2160000"/>
            <a:chOff x="5059690" y="4403309"/>
            <a:chExt cx="1944000" cy="1944000"/>
          </a:xfrm>
        </p:grpSpPr>
        <p:pic>
          <p:nvPicPr>
            <p:cNvPr id="16" name="Picture 15" descr="C:\Users\regines\Documents\CertV3\mcse tiles\MSL-CertificationTiles-MCS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59690" y="4403309"/>
              <a:ext cx="1944000" cy="1944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57"/>
            <p:cNvSpPr txBox="1"/>
            <p:nvPr/>
          </p:nvSpPr>
          <p:spPr>
            <a:xfrm>
              <a:off x="5560065" y="6053540"/>
              <a:ext cx="948978" cy="246221"/>
            </a:xfrm>
            <a:prstGeom prst="rect">
              <a:avLst/>
            </a:prstGeom>
            <a:noFill/>
          </p:spPr>
          <p:txBody>
            <a:bodyPr wrap="non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1600" dirty="0" smtClean="0">
                  <a:solidFill>
                    <a:schemeClr val="bg1"/>
                  </a:solidFill>
                  <a:latin typeface="Segoe UI Light" pitchFamily="34" charset="0"/>
                </a:rPr>
                <a:t>Windows </a:t>
              </a:r>
              <a:r>
                <a:rPr lang="en-US" sz="1600" dirty="0">
                  <a:solidFill>
                    <a:schemeClr val="bg1"/>
                  </a:solidFill>
                  <a:latin typeface="Segoe UI Light" pitchFamily="34" charset="0"/>
                </a:rPr>
                <a:t>7</a:t>
              </a:r>
              <a:endParaRPr lang="en-US" sz="1600" dirty="0" smtClean="0">
                <a:solidFill>
                  <a:schemeClr val="bg1"/>
                </a:solidFill>
                <a:latin typeface="Segoe UI Light" pitchFamily="34" charset="0"/>
              </a:endParaRPr>
            </a:p>
          </p:txBody>
        </p:sp>
      </p:grpSp>
    </p:spTree>
    <p:extLst>
      <p:ext uri="{BB962C8B-B14F-4D97-AF65-F5344CB8AC3E}">
        <p14:creationId xmlns:p14="http://schemas.microsoft.com/office/powerpoint/2010/main" val="3922199579"/>
      </p:ext>
    </p:extLst>
  </p:cSld>
  <p:clrMapOvr>
    <a:masterClrMapping/>
  </p:clrMapOvr>
  <p:transition advTm="8814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to obtain the MCSA: Windows 8</a:t>
            </a:r>
            <a:endParaRPr lang="en-GB" dirty="0"/>
          </a:p>
        </p:txBody>
      </p:sp>
      <p:sp>
        <p:nvSpPr>
          <p:cNvPr id="3" name="Content Placeholder 2"/>
          <p:cNvSpPr txBox="1">
            <a:spLocks/>
          </p:cNvSpPr>
          <p:nvPr/>
        </p:nvSpPr>
        <p:spPr>
          <a:xfrm>
            <a:off x="531948" y="1476621"/>
            <a:ext cx="11370961" cy="179574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Microsoft Certified Solutions Associate (MCSA)</a:t>
            </a:r>
          </a:p>
          <a:p>
            <a:pPr marL="0" indent="0">
              <a:buFont typeface="Arial" pitchFamily="34" charset="0"/>
              <a:buNone/>
            </a:pPr>
            <a:r>
              <a:rPr lang="en-US" sz="2448" dirty="0" smtClean="0"/>
              <a:t>Two exams are required and should be taken in the following order:</a:t>
            </a:r>
            <a:endParaRPr lang="en-US" dirty="0" smtClean="0"/>
          </a:p>
        </p:txBody>
      </p:sp>
      <p:sp>
        <p:nvSpPr>
          <p:cNvPr id="5" name="TextBox 43"/>
          <p:cNvSpPr txBox="1"/>
          <p:nvPr/>
        </p:nvSpPr>
        <p:spPr>
          <a:xfrm>
            <a:off x="7241576" y="3707307"/>
            <a:ext cx="370541" cy="747897"/>
          </a:xfrm>
          <a:prstGeom prst="rect">
            <a:avLst/>
          </a:prstGeom>
          <a:noFill/>
        </p:spPr>
        <p:txBody>
          <a:bodyPr wrap="square" lIns="0" tIns="0" rIns="0" bIns="0" rtlCol="0">
            <a:spAutoFit/>
          </a:bodyPr>
          <a:lstStyle>
            <a:defPPr>
              <a:defRPr lang="en-US"/>
            </a:defPPr>
            <a:lvl1pPr>
              <a:lnSpc>
                <a:spcPct val="90000"/>
              </a:lnSpc>
              <a:spcBef>
                <a:spcPct val="20000"/>
              </a:spcBef>
              <a:buSzPct val="90000"/>
              <a:defRPr sz="3600" b="1">
                <a:gradFill>
                  <a:gsLst>
                    <a:gs pos="1250">
                      <a:schemeClr val="tx2"/>
                    </a:gs>
                    <a:gs pos="99000">
                      <a:schemeClr val="tx2"/>
                    </a:gs>
                  </a:gsLst>
                  <a:lin ang="5400000" scaled="0"/>
                </a:gradFill>
              </a:defRPr>
            </a:lvl1pPr>
            <a:lvl2pPr marL="342932" defTabSz="685864">
              <a:defRPr sz="1400"/>
            </a:lvl2pPr>
            <a:lvl3pPr marL="685864" defTabSz="685864">
              <a:defRPr sz="1400"/>
            </a:lvl3pPr>
            <a:lvl4pPr marL="1028796" defTabSz="685864">
              <a:defRPr sz="1400"/>
            </a:lvl4pPr>
            <a:lvl5pPr marL="1371728" defTabSz="685864">
              <a:defRPr sz="1400"/>
            </a:lvl5pPr>
            <a:lvl6pPr marL="1714660" defTabSz="685864">
              <a:defRPr sz="1400"/>
            </a:lvl6pPr>
            <a:lvl7pPr marL="2057592" defTabSz="685864">
              <a:defRPr sz="1400"/>
            </a:lvl7pPr>
            <a:lvl8pPr marL="2400524" defTabSz="685864">
              <a:defRPr sz="1400"/>
            </a:lvl8pPr>
            <a:lvl9pPr marL="2743456" defTabSz="685864">
              <a:defRPr sz="1400"/>
            </a:lvl9pPr>
          </a:lstStyle>
          <a:p>
            <a:r>
              <a:rPr lang="en-US" sz="5400" dirty="0"/>
              <a:t>=</a:t>
            </a:r>
          </a:p>
        </p:txBody>
      </p:sp>
      <p:sp>
        <p:nvSpPr>
          <p:cNvPr id="11" name="Rectangle 10"/>
          <p:cNvSpPr>
            <a:spLocks noChangeAspect="1"/>
          </p:cNvSpPr>
          <p:nvPr/>
        </p:nvSpPr>
        <p:spPr bwMode="auto">
          <a:xfrm>
            <a:off x="7765326" y="3038133"/>
            <a:ext cx="2160000" cy="2160000"/>
          </a:xfrm>
          <a:prstGeom prst="rect">
            <a:avLst/>
          </a:prstGeom>
          <a:noFill/>
          <a:ln w="57150">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34295" tIns="34295" rIns="34295" bIns="34295" numCol="1" spcCol="0" rtlCol="0" fromWordArt="0" anchor="b" anchorCtr="0" forceAA="0" compatLnSpc="1">
            <a:prstTxWarp prst="textNoShape">
              <a:avLst/>
            </a:prstTxWarp>
            <a:noAutofit/>
          </a:bodyPr>
          <a:lstStyle>
            <a:defPPr>
              <a:defRPr lang="en-US"/>
            </a:defPPr>
            <a:lvl1pPr marL="0" algn="l" defTabSz="685864" rtl="0" eaLnBrk="1" latinLnBrk="0" hangingPunct="1">
              <a:defRPr sz="1400" kern="1200">
                <a:solidFill>
                  <a:schemeClr val="lt1"/>
                </a:solidFill>
                <a:latin typeface="+mn-lt"/>
                <a:ea typeface="+mn-ea"/>
                <a:cs typeface="+mn-cs"/>
              </a:defRPr>
            </a:lvl1pPr>
            <a:lvl2pPr marL="342932" algn="l" defTabSz="685864" rtl="0" eaLnBrk="1" latinLnBrk="0" hangingPunct="1">
              <a:defRPr sz="1400" kern="1200">
                <a:solidFill>
                  <a:schemeClr val="lt1"/>
                </a:solidFill>
                <a:latin typeface="+mn-lt"/>
                <a:ea typeface="+mn-ea"/>
                <a:cs typeface="+mn-cs"/>
              </a:defRPr>
            </a:lvl2pPr>
            <a:lvl3pPr marL="685864" algn="l" defTabSz="685864" rtl="0" eaLnBrk="1" latinLnBrk="0" hangingPunct="1">
              <a:defRPr sz="1400" kern="1200">
                <a:solidFill>
                  <a:schemeClr val="lt1"/>
                </a:solidFill>
                <a:latin typeface="+mn-lt"/>
                <a:ea typeface="+mn-ea"/>
                <a:cs typeface="+mn-cs"/>
              </a:defRPr>
            </a:lvl3pPr>
            <a:lvl4pPr marL="1028796" algn="l" defTabSz="685864" rtl="0" eaLnBrk="1" latinLnBrk="0" hangingPunct="1">
              <a:defRPr sz="1400" kern="1200">
                <a:solidFill>
                  <a:schemeClr val="lt1"/>
                </a:solidFill>
                <a:latin typeface="+mn-lt"/>
                <a:ea typeface="+mn-ea"/>
                <a:cs typeface="+mn-cs"/>
              </a:defRPr>
            </a:lvl4pPr>
            <a:lvl5pPr marL="1371728" algn="l" defTabSz="685864" rtl="0" eaLnBrk="1" latinLnBrk="0" hangingPunct="1">
              <a:defRPr sz="1400" kern="1200">
                <a:solidFill>
                  <a:schemeClr val="lt1"/>
                </a:solidFill>
                <a:latin typeface="+mn-lt"/>
                <a:ea typeface="+mn-ea"/>
                <a:cs typeface="+mn-cs"/>
              </a:defRPr>
            </a:lvl5pPr>
            <a:lvl6pPr marL="1714660" algn="l" defTabSz="685864" rtl="0" eaLnBrk="1" latinLnBrk="0" hangingPunct="1">
              <a:defRPr sz="1400" kern="1200">
                <a:solidFill>
                  <a:schemeClr val="lt1"/>
                </a:solidFill>
                <a:latin typeface="+mn-lt"/>
                <a:ea typeface="+mn-ea"/>
                <a:cs typeface="+mn-cs"/>
              </a:defRPr>
            </a:lvl6pPr>
            <a:lvl7pPr marL="2057592" algn="l" defTabSz="685864" rtl="0" eaLnBrk="1" latinLnBrk="0" hangingPunct="1">
              <a:defRPr sz="1400" kern="1200">
                <a:solidFill>
                  <a:schemeClr val="lt1"/>
                </a:solidFill>
                <a:latin typeface="+mn-lt"/>
                <a:ea typeface="+mn-ea"/>
                <a:cs typeface="+mn-cs"/>
              </a:defRPr>
            </a:lvl7pPr>
            <a:lvl8pPr marL="2400524" algn="l" defTabSz="685864" rtl="0" eaLnBrk="1" latinLnBrk="0" hangingPunct="1">
              <a:defRPr sz="1400" kern="1200">
                <a:solidFill>
                  <a:schemeClr val="lt1"/>
                </a:solidFill>
                <a:latin typeface="+mn-lt"/>
                <a:ea typeface="+mn-ea"/>
                <a:cs typeface="+mn-cs"/>
              </a:defRPr>
            </a:lvl8pPr>
            <a:lvl9pPr marL="2743456" algn="l" defTabSz="685864" rtl="0" eaLnBrk="1" latinLnBrk="0" hangingPunct="1">
              <a:defRPr sz="1400" kern="1200">
                <a:solidFill>
                  <a:schemeClr val="lt1"/>
                </a:solidFill>
                <a:latin typeface="+mn-lt"/>
                <a:ea typeface="+mn-ea"/>
                <a:cs typeface="+mn-cs"/>
              </a:defRPr>
            </a:lvl9pPr>
          </a:lstStyle>
          <a:p>
            <a:endParaRPr lang="en-US" sz="900" b="1" spc="-75" dirty="0">
              <a:solidFill>
                <a:srgbClr val="FFFFFF"/>
              </a:solidFill>
              <a:ea typeface="Segoe UI" pitchFamily="34" charset="0"/>
              <a:cs typeface="Segoe UI" pitchFamily="34" charset="0"/>
            </a:endParaRPr>
          </a:p>
        </p:txBody>
      </p:sp>
      <p:grpSp>
        <p:nvGrpSpPr>
          <p:cNvPr id="12" name="Group 11"/>
          <p:cNvGrpSpPr/>
          <p:nvPr/>
        </p:nvGrpSpPr>
        <p:grpSpPr>
          <a:xfrm>
            <a:off x="2405247" y="3035063"/>
            <a:ext cx="2160000" cy="2160000"/>
            <a:chOff x="1317719" y="4069577"/>
            <a:chExt cx="2160000" cy="2160000"/>
          </a:xfrm>
        </p:grpSpPr>
        <p:sp>
          <p:nvSpPr>
            <p:cNvPr id="13" name="Rectangle 12">
              <a:hlinkClick r:id="rId3"/>
            </p:cNvPr>
            <p:cNvSpPr>
              <a:spLocks noChangeAspect="1"/>
            </p:cNvSpPr>
            <p:nvPr/>
          </p:nvSpPr>
          <p:spPr bwMode="auto">
            <a:xfrm>
              <a:off x="1317719" y="4069577"/>
              <a:ext cx="2160000" cy="2160000"/>
            </a:xfrm>
            <a:prstGeom prst="rect">
              <a:avLst/>
            </a:prstGeom>
            <a:solidFill>
              <a:srgbClr val="00B7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34295" tIns="34295" rIns="34295" bIns="34295" numCol="1" spcCol="0" rtlCol="0" fromWordArt="0" anchor="b" anchorCtr="0" forceAA="0" compatLnSpc="1">
              <a:prstTxWarp prst="textNoShape">
                <a:avLst/>
              </a:prstTxWarp>
              <a:noAutofit/>
            </a:bodyPr>
            <a:lstStyle>
              <a:defPPr>
                <a:defRPr lang="en-US"/>
              </a:defPPr>
              <a:lvl1pPr marL="0" algn="l" defTabSz="685864" rtl="0" eaLnBrk="1" latinLnBrk="0" hangingPunct="1">
                <a:defRPr sz="1400" kern="1200">
                  <a:solidFill>
                    <a:schemeClr val="lt1"/>
                  </a:solidFill>
                  <a:latin typeface="+mn-lt"/>
                  <a:ea typeface="+mn-ea"/>
                  <a:cs typeface="+mn-cs"/>
                </a:defRPr>
              </a:lvl1pPr>
              <a:lvl2pPr marL="342932" algn="l" defTabSz="685864" rtl="0" eaLnBrk="1" latinLnBrk="0" hangingPunct="1">
                <a:defRPr sz="1400" kern="1200">
                  <a:solidFill>
                    <a:schemeClr val="lt1"/>
                  </a:solidFill>
                  <a:latin typeface="+mn-lt"/>
                  <a:ea typeface="+mn-ea"/>
                  <a:cs typeface="+mn-cs"/>
                </a:defRPr>
              </a:lvl2pPr>
              <a:lvl3pPr marL="685864" algn="l" defTabSz="685864" rtl="0" eaLnBrk="1" latinLnBrk="0" hangingPunct="1">
                <a:defRPr sz="1400" kern="1200">
                  <a:solidFill>
                    <a:schemeClr val="lt1"/>
                  </a:solidFill>
                  <a:latin typeface="+mn-lt"/>
                  <a:ea typeface="+mn-ea"/>
                  <a:cs typeface="+mn-cs"/>
                </a:defRPr>
              </a:lvl3pPr>
              <a:lvl4pPr marL="1028796" algn="l" defTabSz="685864" rtl="0" eaLnBrk="1" latinLnBrk="0" hangingPunct="1">
                <a:defRPr sz="1400" kern="1200">
                  <a:solidFill>
                    <a:schemeClr val="lt1"/>
                  </a:solidFill>
                  <a:latin typeface="+mn-lt"/>
                  <a:ea typeface="+mn-ea"/>
                  <a:cs typeface="+mn-cs"/>
                </a:defRPr>
              </a:lvl4pPr>
              <a:lvl5pPr marL="1371728" algn="l" defTabSz="685864" rtl="0" eaLnBrk="1" latinLnBrk="0" hangingPunct="1">
                <a:defRPr sz="1400" kern="1200">
                  <a:solidFill>
                    <a:schemeClr val="lt1"/>
                  </a:solidFill>
                  <a:latin typeface="+mn-lt"/>
                  <a:ea typeface="+mn-ea"/>
                  <a:cs typeface="+mn-cs"/>
                </a:defRPr>
              </a:lvl5pPr>
              <a:lvl6pPr marL="1714660" algn="l" defTabSz="685864" rtl="0" eaLnBrk="1" latinLnBrk="0" hangingPunct="1">
                <a:defRPr sz="1400" kern="1200">
                  <a:solidFill>
                    <a:schemeClr val="lt1"/>
                  </a:solidFill>
                  <a:latin typeface="+mn-lt"/>
                  <a:ea typeface="+mn-ea"/>
                  <a:cs typeface="+mn-cs"/>
                </a:defRPr>
              </a:lvl6pPr>
              <a:lvl7pPr marL="2057592" algn="l" defTabSz="685864" rtl="0" eaLnBrk="1" latinLnBrk="0" hangingPunct="1">
                <a:defRPr sz="1400" kern="1200">
                  <a:solidFill>
                    <a:schemeClr val="lt1"/>
                  </a:solidFill>
                  <a:latin typeface="+mn-lt"/>
                  <a:ea typeface="+mn-ea"/>
                  <a:cs typeface="+mn-cs"/>
                </a:defRPr>
              </a:lvl7pPr>
              <a:lvl8pPr marL="2400524" algn="l" defTabSz="685864" rtl="0" eaLnBrk="1" latinLnBrk="0" hangingPunct="1">
                <a:defRPr sz="1400" kern="1200">
                  <a:solidFill>
                    <a:schemeClr val="lt1"/>
                  </a:solidFill>
                  <a:latin typeface="+mn-lt"/>
                  <a:ea typeface="+mn-ea"/>
                  <a:cs typeface="+mn-cs"/>
                </a:defRPr>
              </a:lvl8pPr>
              <a:lvl9pPr marL="2743456" algn="l" defTabSz="685864" rtl="0" eaLnBrk="1" latinLnBrk="0" hangingPunct="1">
                <a:defRPr sz="1400" kern="1200">
                  <a:solidFill>
                    <a:schemeClr val="lt1"/>
                  </a:solidFill>
                  <a:latin typeface="+mn-lt"/>
                  <a:ea typeface="+mn-ea"/>
                  <a:cs typeface="+mn-cs"/>
                </a:defRPr>
              </a:lvl9pPr>
            </a:lstStyle>
            <a:p>
              <a:r>
                <a:rPr lang="en-US" b="1" dirty="0">
                  <a:solidFill>
                    <a:srgbClr val="FFFFFF"/>
                  </a:solidFill>
                </a:rPr>
                <a:t>Configuring Windows 8</a:t>
              </a:r>
            </a:p>
          </p:txBody>
        </p:sp>
        <p:grpSp>
          <p:nvGrpSpPr>
            <p:cNvPr id="14" name="Group 13"/>
            <p:cNvGrpSpPr/>
            <p:nvPr/>
          </p:nvGrpSpPr>
          <p:grpSpPr>
            <a:xfrm>
              <a:off x="1317719" y="4185338"/>
              <a:ext cx="2042996" cy="1015663"/>
              <a:chOff x="2908580" y="1373232"/>
              <a:chExt cx="1317196" cy="629503"/>
            </a:xfrm>
          </p:grpSpPr>
          <p:sp>
            <p:nvSpPr>
              <p:cNvPr id="15" name="TextBox 42"/>
              <p:cNvSpPr txBox="1"/>
              <p:nvPr/>
            </p:nvSpPr>
            <p:spPr>
              <a:xfrm rot="16200000">
                <a:off x="2843047" y="1472763"/>
                <a:ext cx="588391" cy="457326"/>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2400" b="1" dirty="0" smtClean="0">
                    <a:solidFill>
                      <a:schemeClr val="bg1"/>
                    </a:solidFill>
                    <a:latin typeface="Segoe UI" pitchFamily="34" charset="0"/>
                    <a:ea typeface="Segoe UI" pitchFamily="34" charset="0"/>
                    <a:cs typeface="Segoe UI" pitchFamily="34" charset="0"/>
                  </a:rPr>
                  <a:t>EXAM</a:t>
                </a:r>
              </a:p>
            </p:txBody>
          </p:sp>
          <p:sp>
            <p:nvSpPr>
              <p:cNvPr id="16" name="TextBox 44"/>
              <p:cNvSpPr txBox="1"/>
              <p:nvPr/>
            </p:nvSpPr>
            <p:spPr>
              <a:xfrm>
                <a:off x="3260353" y="1373232"/>
                <a:ext cx="965423" cy="629503"/>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6600" dirty="0" smtClean="0">
                    <a:solidFill>
                      <a:schemeClr val="bg1"/>
                    </a:solidFill>
                    <a:latin typeface="Segoe UI" pitchFamily="34" charset="0"/>
                    <a:ea typeface="Segoe UI" pitchFamily="34" charset="0"/>
                    <a:cs typeface="Segoe UI" pitchFamily="34" charset="0"/>
                  </a:rPr>
                  <a:t>687</a:t>
                </a:r>
              </a:p>
            </p:txBody>
          </p:sp>
        </p:grpSp>
      </p:grpSp>
      <p:grpSp>
        <p:nvGrpSpPr>
          <p:cNvPr id="17" name="Group 16"/>
          <p:cNvGrpSpPr/>
          <p:nvPr/>
        </p:nvGrpSpPr>
        <p:grpSpPr>
          <a:xfrm>
            <a:off x="5081110" y="3034948"/>
            <a:ext cx="2160000" cy="2160000"/>
            <a:chOff x="1317719" y="4069577"/>
            <a:chExt cx="2160000" cy="2160000"/>
          </a:xfrm>
        </p:grpSpPr>
        <p:sp>
          <p:nvSpPr>
            <p:cNvPr id="18" name="Rectangle 17">
              <a:hlinkClick r:id="rId3"/>
            </p:cNvPr>
            <p:cNvSpPr>
              <a:spLocks noChangeAspect="1"/>
            </p:cNvSpPr>
            <p:nvPr/>
          </p:nvSpPr>
          <p:spPr bwMode="auto">
            <a:xfrm>
              <a:off x="1317719" y="4069577"/>
              <a:ext cx="2160000" cy="2160000"/>
            </a:xfrm>
            <a:prstGeom prst="rect">
              <a:avLst/>
            </a:prstGeom>
            <a:solidFill>
              <a:srgbClr val="00B7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34295" tIns="34295" rIns="34295" bIns="34295" numCol="1" spcCol="0" rtlCol="0" fromWordArt="0" anchor="b" anchorCtr="0" forceAA="0" compatLnSpc="1">
              <a:prstTxWarp prst="textNoShape">
                <a:avLst/>
              </a:prstTxWarp>
              <a:noAutofit/>
            </a:bodyPr>
            <a:lstStyle>
              <a:defPPr>
                <a:defRPr lang="en-US"/>
              </a:defPPr>
              <a:lvl1pPr marL="0" algn="l" defTabSz="685864" rtl="0" eaLnBrk="1" latinLnBrk="0" hangingPunct="1">
                <a:defRPr sz="1400" kern="1200">
                  <a:solidFill>
                    <a:schemeClr val="lt1"/>
                  </a:solidFill>
                  <a:latin typeface="+mn-lt"/>
                  <a:ea typeface="+mn-ea"/>
                  <a:cs typeface="+mn-cs"/>
                </a:defRPr>
              </a:lvl1pPr>
              <a:lvl2pPr marL="342932" algn="l" defTabSz="685864" rtl="0" eaLnBrk="1" latinLnBrk="0" hangingPunct="1">
                <a:defRPr sz="1400" kern="1200">
                  <a:solidFill>
                    <a:schemeClr val="lt1"/>
                  </a:solidFill>
                  <a:latin typeface="+mn-lt"/>
                  <a:ea typeface="+mn-ea"/>
                  <a:cs typeface="+mn-cs"/>
                </a:defRPr>
              </a:lvl2pPr>
              <a:lvl3pPr marL="685864" algn="l" defTabSz="685864" rtl="0" eaLnBrk="1" latinLnBrk="0" hangingPunct="1">
                <a:defRPr sz="1400" kern="1200">
                  <a:solidFill>
                    <a:schemeClr val="lt1"/>
                  </a:solidFill>
                  <a:latin typeface="+mn-lt"/>
                  <a:ea typeface="+mn-ea"/>
                  <a:cs typeface="+mn-cs"/>
                </a:defRPr>
              </a:lvl3pPr>
              <a:lvl4pPr marL="1028796" algn="l" defTabSz="685864" rtl="0" eaLnBrk="1" latinLnBrk="0" hangingPunct="1">
                <a:defRPr sz="1400" kern="1200">
                  <a:solidFill>
                    <a:schemeClr val="lt1"/>
                  </a:solidFill>
                  <a:latin typeface="+mn-lt"/>
                  <a:ea typeface="+mn-ea"/>
                  <a:cs typeface="+mn-cs"/>
                </a:defRPr>
              </a:lvl4pPr>
              <a:lvl5pPr marL="1371728" algn="l" defTabSz="685864" rtl="0" eaLnBrk="1" latinLnBrk="0" hangingPunct="1">
                <a:defRPr sz="1400" kern="1200">
                  <a:solidFill>
                    <a:schemeClr val="lt1"/>
                  </a:solidFill>
                  <a:latin typeface="+mn-lt"/>
                  <a:ea typeface="+mn-ea"/>
                  <a:cs typeface="+mn-cs"/>
                </a:defRPr>
              </a:lvl5pPr>
              <a:lvl6pPr marL="1714660" algn="l" defTabSz="685864" rtl="0" eaLnBrk="1" latinLnBrk="0" hangingPunct="1">
                <a:defRPr sz="1400" kern="1200">
                  <a:solidFill>
                    <a:schemeClr val="lt1"/>
                  </a:solidFill>
                  <a:latin typeface="+mn-lt"/>
                  <a:ea typeface="+mn-ea"/>
                  <a:cs typeface="+mn-cs"/>
                </a:defRPr>
              </a:lvl6pPr>
              <a:lvl7pPr marL="2057592" algn="l" defTabSz="685864" rtl="0" eaLnBrk="1" latinLnBrk="0" hangingPunct="1">
                <a:defRPr sz="1400" kern="1200">
                  <a:solidFill>
                    <a:schemeClr val="lt1"/>
                  </a:solidFill>
                  <a:latin typeface="+mn-lt"/>
                  <a:ea typeface="+mn-ea"/>
                  <a:cs typeface="+mn-cs"/>
                </a:defRPr>
              </a:lvl7pPr>
              <a:lvl8pPr marL="2400524" algn="l" defTabSz="685864" rtl="0" eaLnBrk="1" latinLnBrk="0" hangingPunct="1">
                <a:defRPr sz="1400" kern="1200">
                  <a:solidFill>
                    <a:schemeClr val="lt1"/>
                  </a:solidFill>
                  <a:latin typeface="+mn-lt"/>
                  <a:ea typeface="+mn-ea"/>
                  <a:cs typeface="+mn-cs"/>
                </a:defRPr>
              </a:lvl8pPr>
              <a:lvl9pPr marL="2743456" algn="l" defTabSz="685864" rtl="0" eaLnBrk="1" latinLnBrk="0" hangingPunct="1">
                <a:defRPr sz="1400" kern="1200">
                  <a:solidFill>
                    <a:schemeClr val="lt1"/>
                  </a:solidFill>
                  <a:latin typeface="+mn-lt"/>
                  <a:ea typeface="+mn-ea"/>
                  <a:cs typeface="+mn-cs"/>
                </a:defRPr>
              </a:lvl9pPr>
            </a:lstStyle>
            <a:p>
              <a:endParaRPr lang="en-US" b="1" dirty="0">
                <a:solidFill>
                  <a:srgbClr val="FFFFFF"/>
                </a:solidFill>
              </a:endParaRPr>
            </a:p>
            <a:p>
              <a:r>
                <a:rPr lang="en-GB" b="1" dirty="0">
                  <a:solidFill>
                    <a:srgbClr val="FFFFFF"/>
                  </a:solidFill>
                </a:rPr>
                <a:t>Managing and Maintaining Windows 8</a:t>
              </a:r>
            </a:p>
          </p:txBody>
        </p:sp>
        <p:grpSp>
          <p:nvGrpSpPr>
            <p:cNvPr id="19" name="Group 18"/>
            <p:cNvGrpSpPr/>
            <p:nvPr/>
          </p:nvGrpSpPr>
          <p:grpSpPr>
            <a:xfrm>
              <a:off x="1317719" y="4185337"/>
              <a:ext cx="2042996" cy="1015664"/>
              <a:chOff x="2908580" y="1373232"/>
              <a:chExt cx="1317196" cy="629504"/>
            </a:xfrm>
          </p:grpSpPr>
          <p:sp>
            <p:nvSpPr>
              <p:cNvPr id="20" name="TextBox 42"/>
              <p:cNvSpPr txBox="1"/>
              <p:nvPr/>
            </p:nvSpPr>
            <p:spPr>
              <a:xfrm rot="16200000">
                <a:off x="2843047" y="1472763"/>
                <a:ext cx="588391" cy="457326"/>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2400" b="1" dirty="0" smtClean="0">
                    <a:solidFill>
                      <a:schemeClr val="bg1"/>
                    </a:solidFill>
                    <a:latin typeface="Segoe UI" pitchFamily="34" charset="0"/>
                    <a:ea typeface="Segoe UI" pitchFamily="34" charset="0"/>
                    <a:cs typeface="Segoe UI" pitchFamily="34" charset="0"/>
                  </a:rPr>
                  <a:t>EXAM</a:t>
                </a:r>
              </a:p>
            </p:txBody>
          </p:sp>
          <p:sp>
            <p:nvSpPr>
              <p:cNvPr id="21" name="TextBox 44"/>
              <p:cNvSpPr txBox="1"/>
              <p:nvPr/>
            </p:nvSpPr>
            <p:spPr>
              <a:xfrm>
                <a:off x="3260353" y="1373232"/>
                <a:ext cx="965423" cy="629504"/>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r>
                  <a:rPr lang="en-US" sz="6600" dirty="0" smtClean="0">
                    <a:solidFill>
                      <a:schemeClr val="bg1"/>
                    </a:solidFill>
                    <a:latin typeface="Segoe UI" pitchFamily="34" charset="0"/>
                    <a:ea typeface="Segoe UI" pitchFamily="34" charset="0"/>
                    <a:cs typeface="Segoe UI" pitchFamily="34" charset="0"/>
                  </a:rPr>
                  <a:t>688</a:t>
                </a:r>
              </a:p>
            </p:txBody>
          </p:sp>
        </p:grpSp>
      </p:grpSp>
      <p:sp>
        <p:nvSpPr>
          <p:cNvPr id="22" name="TextBox 57"/>
          <p:cNvSpPr txBox="1"/>
          <p:nvPr/>
        </p:nvSpPr>
        <p:spPr>
          <a:xfrm>
            <a:off x="4562715" y="3705979"/>
            <a:ext cx="370541" cy="747897"/>
          </a:xfrm>
          <a:prstGeom prst="rect">
            <a:avLst/>
          </a:prstGeom>
          <a:noFill/>
        </p:spPr>
        <p:txBody>
          <a:bodyPr wrap="square" lIns="0" tIns="0" rIns="0" bIns="0" rtlCol="0">
            <a:spAutoFit/>
          </a:bodyPr>
          <a:ls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a:lstStyle>
          <a:p>
            <a:pPr defTabSz="932742">
              <a:lnSpc>
                <a:spcPct val="90000"/>
              </a:lnSpc>
              <a:spcBef>
                <a:spcPct val="20000"/>
              </a:spcBef>
              <a:buSzPct val="90000"/>
            </a:pPr>
            <a:r>
              <a:rPr lang="en-US" sz="5400" b="1" dirty="0">
                <a:gradFill>
                  <a:gsLst>
                    <a:gs pos="1250">
                      <a:schemeClr val="tx2"/>
                    </a:gs>
                    <a:gs pos="99000">
                      <a:schemeClr val="tx2"/>
                    </a:gs>
                  </a:gsLst>
                  <a:lin ang="5400000" scaled="0"/>
                </a:gradFill>
              </a:rPr>
              <a:t>+</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901" y="3481016"/>
            <a:ext cx="1466849" cy="1123949"/>
          </a:xfrm>
          <a:prstGeom prst="rect">
            <a:avLst/>
          </a:prstGeom>
        </p:spPr>
      </p:pic>
    </p:spTree>
    <p:extLst>
      <p:ext uri="{BB962C8B-B14F-4D97-AF65-F5344CB8AC3E}">
        <p14:creationId xmlns:p14="http://schemas.microsoft.com/office/powerpoint/2010/main" val="8926868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a:xfrm>
            <a:off x="288150" y="2735262"/>
            <a:ext cx="5486400" cy="2731168"/>
          </a:xfrm>
        </p:spPr>
        <p:txBody>
          <a:bodyPr/>
          <a:lstStyle/>
          <a:p>
            <a:r>
              <a:rPr lang="en-US" dirty="0" smtClean="0">
                <a:solidFill>
                  <a:srgbClr val="00BCF2"/>
                </a:solidFill>
              </a:rPr>
              <a:t>Valuable Resources</a:t>
            </a:r>
            <a:endParaRPr lang="en-US" dirty="0">
              <a:solidFill>
                <a:srgbClr val="00BCF2"/>
              </a:solidFill>
            </a:endParaRPr>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93511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Here at TechEd Resources</a:t>
            </a:r>
            <a:endParaRPr lang="en-AU" dirty="0"/>
          </a:p>
        </p:txBody>
      </p:sp>
      <p:sp>
        <p:nvSpPr>
          <p:cNvPr id="4" name="Text Placeholder 3"/>
          <p:cNvSpPr>
            <a:spLocks noGrp="1"/>
          </p:cNvSpPr>
          <p:nvPr>
            <p:ph type="body" sz="quarter" idx="4294967295"/>
          </p:nvPr>
        </p:nvSpPr>
        <p:spPr>
          <a:xfrm>
            <a:off x="274320" y="1075690"/>
            <a:ext cx="11725451" cy="5477510"/>
          </a:xfrm>
          <a:prstGeom prst="rect">
            <a:avLst/>
          </a:prstGeom>
        </p:spPr>
        <p:txBody>
          <a:bodyPr/>
          <a:lstStyle/>
          <a:p>
            <a:r>
              <a:rPr lang="en-AU" sz="3600" dirty="0" smtClean="0">
                <a:solidFill>
                  <a:srgbClr val="00BCF2"/>
                </a:solidFill>
              </a:rPr>
              <a:t>Hands on Labs</a:t>
            </a:r>
          </a:p>
          <a:p>
            <a:pPr lvl="1"/>
            <a:r>
              <a:rPr lang="en-AU" sz="2000" dirty="0" smtClean="0"/>
              <a:t>Visit the Hands on Labs to fine tune your knowledge. It can be easier to understand and memorize the technical tasks that are asked on the exam. Get a list of all the labs from the TechEd Website.</a:t>
            </a:r>
          </a:p>
          <a:p>
            <a:pPr lvl="1"/>
            <a:endParaRPr lang="en-AU" sz="2000" dirty="0" smtClean="0"/>
          </a:p>
          <a:p>
            <a:r>
              <a:rPr lang="en-AU" sz="3600" dirty="0" smtClean="0">
                <a:solidFill>
                  <a:srgbClr val="00BCF2"/>
                </a:solidFill>
              </a:rPr>
              <a:t>Study Hall</a:t>
            </a:r>
          </a:p>
          <a:p>
            <a:pPr lvl="1"/>
            <a:r>
              <a:rPr lang="en-AU" sz="2000" dirty="0" smtClean="0"/>
              <a:t>Visit the study hall to have access to practice exams, e-learning material and online text books to fine tune your knowledge about the exam objectives.</a:t>
            </a:r>
          </a:p>
          <a:p>
            <a:pPr lvl="1"/>
            <a:endParaRPr lang="en-AU" sz="2000" dirty="0"/>
          </a:p>
          <a:p>
            <a:r>
              <a:rPr lang="en-AU" sz="3600" dirty="0" smtClean="0">
                <a:solidFill>
                  <a:srgbClr val="00BCF2"/>
                </a:solidFill>
              </a:rPr>
              <a:t>Live Session</a:t>
            </a:r>
            <a:endParaRPr lang="en-AU" sz="3600" dirty="0">
              <a:solidFill>
                <a:srgbClr val="00BCF2"/>
              </a:solidFill>
            </a:endParaRPr>
          </a:p>
          <a:p>
            <a:pPr lvl="1"/>
            <a:r>
              <a:rPr lang="en-AU" sz="2000" dirty="0" smtClean="0"/>
              <a:t>The heart of TechEd are the sessions on various subjects. Attend various sessions on your subject area.</a:t>
            </a:r>
          </a:p>
          <a:p>
            <a:pPr lvl="1"/>
            <a:endParaRPr lang="en-AU" sz="2000" dirty="0"/>
          </a:p>
          <a:p>
            <a:r>
              <a:rPr lang="en-AU" sz="3600" dirty="0" smtClean="0">
                <a:solidFill>
                  <a:srgbClr val="00BCF2"/>
                </a:solidFill>
              </a:rPr>
              <a:t>50% off Certification Exams</a:t>
            </a:r>
            <a:endParaRPr lang="en-AU" sz="3600" dirty="0">
              <a:solidFill>
                <a:srgbClr val="00BCF2"/>
              </a:solidFill>
            </a:endParaRPr>
          </a:p>
          <a:p>
            <a:pPr lvl="1"/>
            <a:r>
              <a:rPr lang="en-AU" sz="2000" dirty="0" smtClean="0"/>
              <a:t>Test your knowledge with discounted exams at the certification </a:t>
            </a:r>
            <a:r>
              <a:rPr lang="en-AU" sz="2000" dirty="0" err="1" smtClean="0"/>
              <a:t>center</a:t>
            </a:r>
            <a:r>
              <a:rPr lang="en-AU" sz="2000" dirty="0" smtClean="0"/>
              <a:t>.</a:t>
            </a:r>
            <a:endParaRPr lang="en-AU" sz="2000" dirty="0"/>
          </a:p>
          <a:p>
            <a:pPr lvl="1"/>
            <a:endParaRPr lang="en-AU" sz="2000" dirty="0"/>
          </a:p>
          <a:p>
            <a:pPr lvl="1"/>
            <a:endParaRPr lang="en-AU" sz="2000" dirty="0"/>
          </a:p>
        </p:txBody>
      </p:sp>
    </p:spTree>
    <p:extLst>
      <p:ext uri="{BB962C8B-B14F-4D97-AF65-F5344CB8AC3E}">
        <p14:creationId xmlns:p14="http://schemas.microsoft.com/office/powerpoint/2010/main" val="42558942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Exam prep: </a:t>
            </a:r>
            <a:r>
              <a:rPr lang="en-US" sz="3600" dirty="0" smtClean="0"/>
              <a:t>70-689 </a:t>
            </a:r>
            <a:br>
              <a:rPr lang="en-US" sz="3600" dirty="0" smtClean="0"/>
            </a:br>
            <a:r>
              <a:rPr lang="en-US" sz="3600" dirty="0" smtClean="0"/>
              <a:t>Upgrading your skills to MCSA – Windows 8 / 8.1</a:t>
            </a:r>
            <a:endParaRPr lang="en-US" sz="3600" dirty="0"/>
          </a:p>
        </p:txBody>
      </p:sp>
      <p:sp>
        <p:nvSpPr>
          <p:cNvPr id="3" name="Text Placeholder 2"/>
          <p:cNvSpPr>
            <a:spLocks noGrp="1"/>
          </p:cNvSpPr>
          <p:nvPr>
            <p:ph type="body" sz="quarter" idx="14"/>
          </p:nvPr>
        </p:nvSpPr>
        <p:spPr/>
        <p:txBody>
          <a:bodyPr/>
          <a:lstStyle/>
          <a:p>
            <a:r>
              <a:rPr lang="en-US" dirty="0" smtClean="0"/>
              <a:t>Peter De Tender</a:t>
            </a:r>
          </a:p>
          <a:p>
            <a:endParaRPr lang="en-US" dirty="0"/>
          </a:p>
          <a:p>
            <a:r>
              <a:rPr lang="en-US" dirty="0" smtClean="0"/>
              <a:t>MCT, MCSA, MCSE, MVP</a:t>
            </a:r>
            <a:endParaRPr lang="en-US" dirty="0"/>
          </a:p>
        </p:txBody>
      </p:sp>
    </p:spTree>
    <p:extLst>
      <p:ext uri="{BB962C8B-B14F-4D97-AF65-F5344CB8AC3E}">
        <p14:creationId xmlns:p14="http://schemas.microsoft.com/office/powerpoint/2010/main" val="278357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Evaluation Copy</a:t>
            </a:r>
            <a:endParaRPr lang="en-AU" dirty="0"/>
          </a:p>
        </p:txBody>
      </p:sp>
      <p:pic>
        <p:nvPicPr>
          <p:cNvPr id="5" name="Picture 4"/>
          <p:cNvPicPr/>
          <p:nvPr/>
        </p:nvPicPr>
        <p:blipFill>
          <a:blip r:embed="rId2"/>
          <a:stretch>
            <a:fillRect/>
          </a:stretch>
        </p:blipFill>
        <p:spPr>
          <a:xfrm>
            <a:off x="1810752" y="1543069"/>
            <a:ext cx="7772371" cy="4857732"/>
          </a:xfrm>
          <a:prstGeom prst="rect">
            <a:avLst/>
          </a:prstGeom>
        </p:spPr>
      </p:pic>
    </p:spTree>
    <p:extLst>
      <p:ext uri="{BB962C8B-B14F-4D97-AF65-F5344CB8AC3E}">
        <p14:creationId xmlns:p14="http://schemas.microsoft.com/office/powerpoint/2010/main" val="24159853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Virtual Labs</a:t>
            </a:r>
            <a:endParaRPr lang="en-AU" dirty="0"/>
          </a:p>
        </p:txBody>
      </p:sp>
      <p:pic>
        <p:nvPicPr>
          <p:cNvPr id="4" name="Picture 3"/>
          <p:cNvPicPr>
            <a:picLocks noChangeAspect="1"/>
          </p:cNvPicPr>
          <p:nvPr/>
        </p:nvPicPr>
        <p:blipFill>
          <a:blip r:embed="rId2"/>
          <a:stretch>
            <a:fillRect/>
          </a:stretch>
        </p:blipFill>
        <p:spPr>
          <a:xfrm>
            <a:off x="1624404" y="1363015"/>
            <a:ext cx="7974395" cy="4983997"/>
          </a:xfrm>
          <a:prstGeom prst="rect">
            <a:avLst/>
          </a:prstGeom>
        </p:spPr>
      </p:pic>
    </p:spTree>
    <p:extLst>
      <p:ext uri="{BB962C8B-B14F-4D97-AF65-F5344CB8AC3E}">
        <p14:creationId xmlns:p14="http://schemas.microsoft.com/office/powerpoint/2010/main" val="5710614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r>
              <a:rPr lang="en-US" dirty="0" smtClean="0">
                <a:solidFill>
                  <a:srgbClr val="00BCF2"/>
                </a:solidFill>
              </a:rPr>
              <a:t>Ready to take flight 70-689 to Certification Beach?</a:t>
            </a:r>
            <a:endParaRPr lang="en-US" dirty="0">
              <a:solidFill>
                <a:srgbClr val="00BCF2"/>
              </a:solidFill>
            </a:endParaRPr>
          </a:p>
        </p:txBody>
      </p:sp>
    </p:spTree>
    <p:extLst>
      <p:ext uri="{BB962C8B-B14F-4D97-AF65-F5344CB8AC3E}">
        <p14:creationId xmlns:p14="http://schemas.microsoft.com/office/powerpoint/2010/main" val="20226504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quarter" idx="10"/>
          </p:nvPr>
        </p:nvSpPr>
        <p:spPr>
          <a:xfrm>
            <a:off x="274638" y="1212850"/>
            <a:ext cx="11887200" cy="4752070"/>
          </a:xfrm>
          <a:prstGeom prst="rect">
            <a:avLst/>
          </a:prstGeom>
        </p:spPr>
        <p:txBody>
          <a:bodyPr/>
          <a:lstStyle/>
          <a:p>
            <a:endParaRPr lang="en-US" sz="2800" dirty="0" smtClean="0">
              <a:solidFill>
                <a:srgbClr val="00BCF2"/>
              </a:solidFill>
            </a:endParaRPr>
          </a:p>
          <a:p>
            <a:r>
              <a:rPr lang="en-US" sz="2800" dirty="0" smtClean="0">
                <a:solidFill>
                  <a:srgbClr val="00BCF2"/>
                </a:solidFill>
              </a:rPr>
              <a:t>Install </a:t>
            </a:r>
            <a:r>
              <a:rPr lang="en-US" sz="2800" dirty="0">
                <a:solidFill>
                  <a:srgbClr val="00BCF2"/>
                </a:solidFill>
              </a:rPr>
              <a:t>and Upgrade to Windows 8 </a:t>
            </a:r>
            <a:r>
              <a:rPr lang="en-US" sz="2800" dirty="0" smtClean="0">
                <a:solidFill>
                  <a:srgbClr val="00BCF2"/>
                </a:solidFill>
              </a:rPr>
              <a:t>(25 </a:t>
            </a:r>
            <a:r>
              <a:rPr lang="en-US" sz="2800" dirty="0">
                <a:solidFill>
                  <a:srgbClr val="00BCF2"/>
                </a:solidFill>
              </a:rPr>
              <a:t>- </a:t>
            </a:r>
            <a:r>
              <a:rPr lang="en-US" sz="2800" dirty="0" smtClean="0">
                <a:solidFill>
                  <a:srgbClr val="00BCF2"/>
                </a:solidFill>
              </a:rPr>
              <a:t>30%)</a:t>
            </a:r>
            <a:endParaRPr lang="en-US" sz="2800" dirty="0">
              <a:solidFill>
                <a:srgbClr val="00BCF2"/>
              </a:solidFill>
            </a:endParaRPr>
          </a:p>
          <a:p>
            <a:r>
              <a:rPr lang="en-US" sz="2800" dirty="0">
                <a:solidFill>
                  <a:srgbClr val="00BCF2"/>
                </a:solidFill>
              </a:rPr>
              <a:t>Configure Hardware and Applications </a:t>
            </a:r>
            <a:r>
              <a:rPr lang="en-US" sz="2800" dirty="0" smtClean="0">
                <a:solidFill>
                  <a:srgbClr val="00BCF2"/>
                </a:solidFill>
              </a:rPr>
              <a:t>(25- 30%)</a:t>
            </a:r>
          </a:p>
          <a:p>
            <a:r>
              <a:rPr lang="en-US" sz="2800" dirty="0">
                <a:solidFill>
                  <a:srgbClr val="00BCF2"/>
                </a:solidFill>
              </a:rPr>
              <a:t>Configure Remote Access and Mobility </a:t>
            </a:r>
            <a:r>
              <a:rPr lang="en-US" sz="2800" dirty="0" smtClean="0">
                <a:solidFill>
                  <a:srgbClr val="00BCF2"/>
                </a:solidFill>
              </a:rPr>
              <a:t>(20- 25%)</a:t>
            </a:r>
            <a:endParaRPr lang="en-US" sz="2800" dirty="0">
              <a:solidFill>
                <a:srgbClr val="00BCF2"/>
              </a:solidFill>
            </a:endParaRPr>
          </a:p>
          <a:p>
            <a:r>
              <a:rPr lang="en-US" sz="2800" dirty="0">
                <a:solidFill>
                  <a:srgbClr val="00BCF2"/>
                </a:solidFill>
              </a:rPr>
              <a:t>Configure Backup and Recovery Options </a:t>
            </a:r>
            <a:r>
              <a:rPr lang="en-US" sz="2800" dirty="0" smtClean="0">
                <a:solidFill>
                  <a:srgbClr val="00BCF2"/>
                </a:solidFill>
              </a:rPr>
              <a:t>(25 </a:t>
            </a:r>
            <a:r>
              <a:rPr lang="en-US" sz="2800" dirty="0">
                <a:solidFill>
                  <a:srgbClr val="00BCF2"/>
                </a:solidFill>
              </a:rPr>
              <a:t>- </a:t>
            </a:r>
            <a:r>
              <a:rPr lang="en-US" sz="2800" dirty="0" smtClean="0">
                <a:solidFill>
                  <a:srgbClr val="00BCF2"/>
                </a:solidFill>
              </a:rPr>
              <a:t>30%)</a:t>
            </a:r>
            <a:endParaRPr lang="en-US" sz="2800" dirty="0">
              <a:solidFill>
                <a:srgbClr val="00BCF2"/>
              </a:solidFill>
            </a:endParaRPr>
          </a:p>
          <a:p>
            <a:r>
              <a:rPr lang="en-US" sz="2800" dirty="0" smtClean="0">
                <a:solidFill>
                  <a:srgbClr val="00BCF2"/>
                </a:solidFill>
              </a:rPr>
              <a:t>Maintain Resource Access(25 </a:t>
            </a:r>
            <a:r>
              <a:rPr lang="en-US" sz="2800" dirty="0">
                <a:solidFill>
                  <a:srgbClr val="00BCF2"/>
                </a:solidFill>
              </a:rPr>
              <a:t>- </a:t>
            </a:r>
            <a:r>
              <a:rPr lang="en-US" sz="2800" dirty="0" smtClean="0">
                <a:solidFill>
                  <a:srgbClr val="00BCF2"/>
                </a:solidFill>
              </a:rPr>
              <a:t>30%)</a:t>
            </a:r>
            <a:endParaRPr lang="en-US" sz="2800" dirty="0">
              <a:solidFill>
                <a:srgbClr val="00BCF2"/>
              </a:solidFill>
            </a:endParaRPr>
          </a:p>
          <a:p>
            <a:r>
              <a:rPr lang="en-US" sz="2800" dirty="0" smtClean="0">
                <a:solidFill>
                  <a:srgbClr val="00BCF2"/>
                </a:solidFill>
              </a:rPr>
              <a:t>Maintain </a:t>
            </a:r>
            <a:r>
              <a:rPr lang="en-US" sz="2800" dirty="0">
                <a:solidFill>
                  <a:srgbClr val="00BCF2"/>
                </a:solidFill>
              </a:rPr>
              <a:t>Windows Clients </a:t>
            </a:r>
            <a:r>
              <a:rPr lang="en-US" sz="2800" dirty="0" smtClean="0">
                <a:solidFill>
                  <a:srgbClr val="00BCF2"/>
                </a:solidFill>
              </a:rPr>
              <a:t>and Devices (25 </a:t>
            </a:r>
            <a:r>
              <a:rPr lang="en-US" sz="2800" dirty="0">
                <a:solidFill>
                  <a:srgbClr val="00BCF2"/>
                </a:solidFill>
              </a:rPr>
              <a:t>- </a:t>
            </a:r>
            <a:r>
              <a:rPr lang="en-US" sz="2800" dirty="0" smtClean="0">
                <a:solidFill>
                  <a:srgbClr val="00BCF2"/>
                </a:solidFill>
              </a:rPr>
              <a:t>30%)</a:t>
            </a:r>
            <a:endParaRPr lang="en-US" sz="2800" dirty="0">
              <a:solidFill>
                <a:srgbClr val="00BCF2"/>
              </a:solidFill>
            </a:endParaRPr>
          </a:p>
          <a:p>
            <a:r>
              <a:rPr lang="en-US" sz="2800" dirty="0" smtClean="0">
                <a:solidFill>
                  <a:srgbClr val="00BCF2"/>
                </a:solidFill>
              </a:rPr>
              <a:t>Manage Windows 8 Using Cloud Services and Microsoft Desktop Optimization Pack (20 -25%)</a:t>
            </a:r>
            <a:endParaRPr lang="en-US" sz="2800" dirty="0">
              <a:solidFill>
                <a:srgbClr val="00BCF2"/>
              </a:solidFill>
            </a:endParaRPr>
          </a:p>
          <a:p>
            <a:endParaRPr lang="en-US" sz="2800" dirty="0">
              <a:solidFill>
                <a:srgbClr val="00BCF2"/>
              </a:solidFill>
            </a:endParaRPr>
          </a:p>
        </p:txBody>
      </p:sp>
      <p:sp>
        <p:nvSpPr>
          <p:cNvPr id="3" name="Title 2"/>
          <p:cNvSpPr>
            <a:spLocks noGrp="1"/>
          </p:cNvSpPr>
          <p:nvPr>
            <p:ph type="title"/>
          </p:nvPr>
        </p:nvSpPr>
        <p:spPr/>
        <p:txBody>
          <a:bodyPr/>
          <a:lstStyle/>
          <a:p>
            <a:r>
              <a:rPr lang="en-US" dirty="0" smtClean="0"/>
              <a:t>Exam Objectives</a:t>
            </a:r>
            <a:endParaRPr lang="en-US" dirty="0"/>
          </a:p>
        </p:txBody>
      </p:sp>
    </p:spTree>
    <p:extLst>
      <p:ext uri="{BB962C8B-B14F-4D97-AF65-F5344CB8AC3E}">
        <p14:creationId xmlns:p14="http://schemas.microsoft.com/office/powerpoint/2010/main" val="17150680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and Upgrade to Windows 8 </a:t>
            </a:r>
            <a:r>
              <a:rPr lang="en-US" dirty="0" smtClean="0"/>
              <a:t>/ 8.1</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8235" y="1848247"/>
            <a:ext cx="9444536" cy="323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0404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Requirements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68123014"/>
              </p:ext>
            </p:extLst>
          </p:nvPr>
        </p:nvGraphicFramePr>
        <p:xfrm>
          <a:off x="1036637" y="1973262"/>
          <a:ext cx="10307128" cy="3769272"/>
        </p:xfrm>
        <a:graphic>
          <a:graphicData uri="http://schemas.openxmlformats.org/drawingml/2006/table">
            <a:tbl>
              <a:tblPr>
                <a:tableStyleId>{69CF1AB2-1976-4502-BF36-3FF5EA218861}</a:tableStyleId>
              </a:tblPr>
              <a:tblGrid>
                <a:gridCol w="3316392"/>
                <a:gridCol w="3573894"/>
                <a:gridCol w="3416842"/>
              </a:tblGrid>
              <a:tr h="534304">
                <a:tc>
                  <a:txBody>
                    <a:bodyPr/>
                    <a:lstStyle/>
                    <a:p>
                      <a:r>
                        <a:rPr lang="en-US" sz="1600" dirty="0"/>
                        <a:t>Architecture</a:t>
                      </a:r>
                      <a:endParaRPr lang="en-US" sz="1600" b="1" dirty="0">
                        <a:solidFill>
                          <a:schemeClr val="tx1"/>
                        </a:solidFill>
                      </a:endParaRPr>
                    </a:p>
                  </a:txBody>
                  <a:tcPr marL="93298" marR="93298" marT="46630" marB="46630" anchor="ctr"/>
                </a:tc>
                <a:tc>
                  <a:txBody>
                    <a:bodyPr/>
                    <a:lstStyle/>
                    <a:p>
                      <a:pPr algn="ctr"/>
                      <a:r>
                        <a:rPr lang="en-US" sz="1600" dirty="0"/>
                        <a:t>32-bit</a:t>
                      </a:r>
                      <a:endParaRPr lang="en-US" sz="1600" dirty="0">
                        <a:solidFill>
                          <a:schemeClr val="tx1"/>
                        </a:solidFill>
                      </a:endParaRPr>
                    </a:p>
                  </a:txBody>
                  <a:tcPr marL="0" marR="0" marT="0" marB="0" anchor="ctr"/>
                </a:tc>
                <a:tc>
                  <a:txBody>
                    <a:bodyPr/>
                    <a:lstStyle/>
                    <a:p>
                      <a:pPr algn="ctr"/>
                      <a:r>
                        <a:rPr lang="en-US" sz="1600" dirty="0"/>
                        <a:t>64-bit</a:t>
                      </a:r>
                      <a:endParaRPr lang="en-US" sz="1600" dirty="0">
                        <a:solidFill>
                          <a:schemeClr val="tx1"/>
                        </a:solidFill>
                      </a:endParaRPr>
                    </a:p>
                  </a:txBody>
                  <a:tcPr marL="0" marR="0" marT="0" marB="0" anchor="ctr"/>
                </a:tc>
              </a:tr>
              <a:tr h="534304">
                <a:tc>
                  <a:txBody>
                    <a:bodyPr/>
                    <a:lstStyle/>
                    <a:p>
                      <a:r>
                        <a:rPr lang="en-US" sz="1600" dirty="0" smtClean="0"/>
                        <a:t> Processor</a:t>
                      </a:r>
                      <a:endParaRPr lang="en-US" sz="1600" dirty="0">
                        <a:solidFill>
                          <a:schemeClr val="tx1"/>
                        </a:solidFill>
                      </a:endParaRPr>
                    </a:p>
                  </a:txBody>
                  <a:tcPr marL="93298" marR="93298" marT="46630" marB="46630" anchor="ctr"/>
                </a:tc>
                <a:tc>
                  <a:txBody>
                    <a:bodyPr/>
                    <a:lstStyle/>
                    <a:p>
                      <a:r>
                        <a:rPr lang="en-US" sz="1600" dirty="0" smtClean="0"/>
                        <a:t> 1</a:t>
                      </a:r>
                      <a:r>
                        <a:rPr lang="en-US" sz="1600" dirty="0"/>
                        <a:t> GHz 32-bit processor</a:t>
                      </a:r>
                      <a:endParaRPr lang="en-US" sz="1600" dirty="0">
                        <a:solidFill>
                          <a:schemeClr val="tx1"/>
                        </a:solidFill>
                      </a:endParaRPr>
                    </a:p>
                  </a:txBody>
                  <a:tcPr marL="0" marR="0" marT="0" marB="0" anchor="ctr"/>
                </a:tc>
                <a:tc>
                  <a:txBody>
                    <a:bodyPr/>
                    <a:lstStyle/>
                    <a:p>
                      <a:r>
                        <a:rPr lang="en-US" sz="1600" dirty="0" smtClean="0"/>
                        <a:t> 1</a:t>
                      </a:r>
                      <a:r>
                        <a:rPr lang="en-US" sz="1600" dirty="0"/>
                        <a:t> GHz 64-bit processor</a:t>
                      </a:r>
                      <a:endParaRPr lang="en-US" sz="1600" dirty="0">
                        <a:solidFill>
                          <a:schemeClr val="tx1"/>
                        </a:solidFill>
                      </a:endParaRPr>
                    </a:p>
                  </a:txBody>
                  <a:tcPr marL="0" marR="0" marT="0" marB="0" anchor="ctr"/>
                </a:tc>
              </a:tr>
              <a:tr h="534304">
                <a:tc>
                  <a:txBody>
                    <a:bodyPr/>
                    <a:lstStyle/>
                    <a:p>
                      <a:r>
                        <a:rPr lang="en-US" sz="1600" dirty="0" smtClean="0"/>
                        <a:t> Memory</a:t>
                      </a:r>
                      <a:r>
                        <a:rPr lang="en-US" sz="1600" baseline="0" dirty="0" smtClean="0"/>
                        <a:t> (RAM)</a:t>
                      </a:r>
                      <a:endParaRPr lang="en-US" sz="1600" dirty="0">
                        <a:solidFill>
                          <a:schemeClr val="tx1"/>
                        </a:solidFill>
                      </a:endParaRPr>
                    </a:p>
                  </a:txBody>
                  <a:tcPr marL="93298" marR="93298" marT="46630" marB="46630" anchor="ctr"/>
                </a:tc>
                <a:tc>
                  <a:txBody>
                    <a:bodyPr/>
                    <a:lstStyle/>
                    <a:p>
                      <a:r>
                        <a:rPr lang="en-US" sz="1600" dirty="0" smtClean="0"/>
                        <a:t> 1</a:t>
                      </a:r>
                      <a:r>
                        <a:rPr lang="en-US" sz="1600" dirty="0"/>
                        <a:t> GB of RAM</a:t>
                      </a:r>
                      <a:endParaRPr lang="en-US" sz="1600" dirty="0">
                        <a:solidFill>
                          <a:schemeClr val="tx1"/>
                        </a:solidFill>
                      </a:endParaRPr>
                    </a:p>
                  </a:txBody>
                  <a:tcPr marL="0" marR="0" marT="0" marB="0" anchor="ctr"/>
                </a:tc>
                <a:tc>
                  <a:txBody>
                    <a:bodyPr/>
                    <a:lstStyle/>
                    <a:p>
                      <a:r>
                        <a:rPr lang="en-US" sz="1600" dirty="0" smtClean="0"/>
                        <a:t> 2</a:t>
                      </a:r>
                      <a:r>
                        <a:rPr lang="en-US" sz="1600" dirty="0"/>
                        <a:t> GB of RAM</a:t>
                      </a:r>
                      <a:endParaRPr lang="en-US" sz="1600" dirty="0">
                        <a:solidFill>
                          <a:schemeClr val="tx1"/>
                        </a:solidFill>
                      </a:endParaRPr>
                    </a:p>
                  </a:txBody>
                  <a:tcPr marL="0" marR="0" marT="0" marB="0" anchor="ctr"/>
                </a:tc>
              </a:tr>
              <a:tr h="884030">
                <a:tc>
                  <a:txBody>
                    <a:bodyPr/>
                    <a:lstStyle/>
                    <a:p>
                      <a:r>
                        <a:rPr lang="en-US" sz="1600" dirty="0" smtClean="0"/>
                        <a:t> Graphics </a:t>
                      </a:r>
                      <a:r>
                        <a:rPr lang="en-US" sz="1600" dirty="0"/>
                        <a:t>Card</a:t>
                      </a:r>
                      <a:endParaRPr lang="en-US" sz="1600" dirty="0">
                        <a:solidFill>
                          <a:schemeClr val="tx1"/>
                        </a:solidFill>
                      </a:endParaRPr>
                    </a:p>
                  </a:txBody>
                  <a:tcPr marL="93298" marR="93298" marT="46630" marB="46630" anchor="ctr"/>
                </a:tc>
                <a:tc gridSpan="2">
                  <a:txBody>
                    <a:bodyPr/>
                    <a:lstStyle/>
                    <a:p>
                      <a:r>
                        <a:rPr lang="en-US" sz="1600" dirty="0" smtClean="0"/>
                        <a:t> DirectX </a:t>
                      </a:r>
                      <a:r>
                        <a:rPr lang="en-US" sz="1600" dirty="0"/>
                        <a:t>9 graphics processor with WDDM driver model </a:t>
                      </a:r>
                      <a:r>
                        <a:rPr lang="en-US" sz="1600" dirty="0" smtClean="0"/>
                        <a:t>1.0 </a:t>
                      </a:r>
                      <a:r>
                        <a:rPr lang="en-US" sz="1600" dirty="0"/>
                        <a:t>(For Aero)</a:t>
                      </a:r>
                      <a:endParaRPr lang="en-US" sz="1600" dirty="0">
                        <a:solidFill>
                          <a:schemeClr val="tx1"/>
                        </a:solidFill>
                      </a:endParaRPr>
                    </a:p>
                  </a:txBody>
                  <a:tcPr marL="0" marR="0" marT="0" marB="0" anchor="ctr"/>
                </a:tc>
                <a:tc hMerge="1">
                  <a:txBody>
                    <a:bodyPr/>
                    <a:lstStyle/>
                    <a:p>
                      <a:endParaRPr lang="en-US"/>
                    </a:p>
                  </a:txBody>
                  <a:tcPr/>
                </a:tc>
              </a:tr>
              <a:tr h="748026">
                <a:tc>
                  <a:txBody>
                    <a:bodyPr/>
                    <a:lstStyle/>
                    <a:p>
                      <a:r>
                        <a:rPr lang="en-US" sz="1600" dirty="0" smtClean="0"/>
                        <a:t> HDD</a:t>
                      </a:r>
                      <a:r>
                        <a:rPr lang="en-US" sz="1600" baseline="0" dirty="0" smtClean="0"/>
                        <a:t> </a:t>
                      </a:r>
                      <a:r>
                        <a:rPr lang="en-US" sz="1600" dirty="0" smtClean="0"/>
                        <a:t>free </a:t>
                      </a:r>
                      <a:r>
                        <a:rPr lang="en-US" sz="1600" dirty="0"/>
                        <a:t>space</a:t>
                      </a:r>
                      <a:endParaRPr lang="en-US" sz="1600" dirty="0">
                        <a:solidFill>
                          <a:schemeClr val="tx1"/>
                        </a:solidFill>
                      </a:endParaRPr>
                    </a:p>
                  </a:txBody>
                  <a:tcPr marL="93298" marR="93298" marT="46630" marB="46630" anchor="ctr"/>
                </a:tc>
                <a:tc>
                  <a:txBody>
                    <a:bodyPr/>
                    <a:lstStyle/>
                    <a:p>
                      <a:r>
                        <a:rPr lang="en-US" sz="1600" dirty="0" smtClean="0"/>
                        <a:t> 16</a:t>
                      </a:r>
                      <a:r>
                        <a:rPr lang="en-US" sz="1600" dirty="0"/>
                        <a:t> GB of </a:t>
                      </a:r>
                      <a:r>
                        <a:rPr lang="en-US" sz="1600" dirty="0" smtClean="0"/>
                        <a:t>available</a:t>
                      </a:r>
                    </a:p>
                    <a:p>
                      <a:r>
                        <a:rPr lang="en-US" sz="1600" dirty="0" smtClean="0"/>
                        <a:t> </a:t>
                      </a:r>
                      <a:r>
                        <a:rPr lang="en-US" sz="1600" dirty="0"/>
                        <a:t>disk space</a:t>
                      </a:r>
                      <a:endParaRPr lang="en-US" sz="1600" dirty="0">
                        <a:solidFill>
                          <a:schemeClr val="tx1"/>
                        </a:solidFill>
                      </a:endParaRPr>
                    </a:p>
                  </a:txBody>
                  <a:tcPr marL="0" marR="0" marT="0" marB="0" anchor="ctr"/>
                </a:tc>
                <a:tc>
                  <a:txBody>
                    <a:bodyPr/>
                    <a:lstStyle/>
                    <a:p>
                      <a:r>
                        <a:rPr lang="en-US" sz="1600" dirty="0" smtClean="0"/>
                        <a:t> 20</a:t>
                      </a:r>
                      <a:r>
                        <a:rPr lang="en-US" sz="1600" dirty="0"/>
                        <a:t> GB of </a:t>
                      </a:r>
                      <a:r>
                        <a:rPr lang="en-US" sz="1600" dirty="0" smtClean="0"/>
                        <a:t>available</a:t>
                      </a:r>
                    </a:p>
                    <a:p>
                      <a:r>
                        <a:rPr lang="en-US" sz="1600" dirty="0" smtClean="0"/>
                        <a:t> </a:t>
                      </a:r>
                      <a:r>
                        <a:rPr lang="en-US" sz="1600" dirty="0"/>
                        <a:t>disk </a:t>
                      </a:r>
                      <a:r>
                        <a:rPr lang="en-US" sz="1600" dirty="0" smtClean="0"/>
                        <a:t>space</a:t>
                      </a:r>
                      <a:endParaRPr lang="en-US" sz="1600" dirty="0">
                        <a:solidFill>
                          <a:schemeClr val="tx1"/>
                        </a:solidFill>
                      </a:endParaRPr>
                    </a:p>
                  </a:txBody>
                  <a:tcPr marL="0" marR="0" marT="0" marB="0" anchor="ctr"/>
                </a:tc>
              </a:tr>
              <a:tr h="534304">
                <a:tc>
                  <a:txBody>
                    <a:bodyPr/>
                    <a:lstStyle/>
                    <a:p>
                      <a:r>
                        <a:rPr lang="en-US" sz="1600" dirty="0" smtClean="0"/>
                        <a:t> Optical </a:t>
                      </a:r>
                      <a:r>
                        <a:rPr lang="en-US" sz="1600" dirty="0"/>
                        <a:t>drive</a:t>
                      </a:r>
                      <a:endParaRPr lang="en-US" sz="1600" dirty="0">
                        <a:solidFill>
                          <a:schemeClr val="tx1"/>
                        </a:solidFill>
                      </a:endParaRPr>
                    </a:p>
                  </a:txBody>
                  <a:tcPr marL="93298" marR="93298" marT="46630" marB="46630" anchor="ctr"/>
                </a:tc>
                <a:tc gridSpan="2">
                  <a:txBody>
                    <a:bodyPr/>
                    <a:lstStyle/>
                    <a:p>
                      <a:r>
                        <a:rPr lang="en-US" sz="1600" dirty="0" smtClean="0"/>
                        <a:t> DVD </a:t>
                      </a:r>
                      <a:r>
                        <a:rPr lang="en-US" sz="1600" dirty="0"/>
                        <a:t>drive (only to install from DVD/CD Media)</a:t>
                      </a:r>
                      <a:endParaRPr lang="en-US" sz="1600" dirty="0">
                        <a:solidFill>
                          <a:schemeClr val="tx1"/>
                        </a:solidFill>
                      </a:endParaRPr>
                    </a:p>
                  </a:txBody>
                  <a:tcPr marL="0" marR="0"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38348989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Upgrading to Windows 8 </a:t>
            </a:r>
            <a:r>
              <a:rPr lang="en-US" sz="4900" dirty="0" smtClean="0"/>
              <a:t>/ 8.1</a:t>
            </a:r>
            <a:r>
              <a:rPr lang="en-US" sz="4900" dirty="0"/>
              <a:t/>
            </a:r>
            <a:br>
              <a:rPr lang="en-US" sz="4900" dirty="0"/>
            </a:b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88" y="1287703"/>
            <a:ext cx="8148846" cy="540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3760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quarter" idx="10"/>
          </p:nvPr>
        </p:nvSpPr>
        <p:spPr>
          <a:prstGeom prst="rect">
            <a:avLst/>
          </a:prstGeom>
        </p:spPr>
        <p:txBody>
          <a:bodyPr/>
          <a:lstStyle/>
          <a:p>
            <a:pPr>
              <a:buNone/>
            </a:pPr>
            <a:endParaRPr lang="en-US" sz="2400" dirty="0"/>
          </a:p>
          <a:p>
            <a:endParaRPr lang="en-US" sz="2400" dirty="0" smtClean="0">
              <a:solidFill>
                <a:schemeClr val="tx1"/>
              </a:solidFill>
            </a:endParaRPr>
          </a:p>
          <a:p>
            <a:r>
              <a:rPr lang="en-US" sz="2400" dirty="0" smtClean="0">
                <a:solidFill>
                  <a:schemeClr val="tx1"/>
                </a:solidFill>
              </a:rPr>
              <a:t>Install </a:t>
            </a:r>
            <a:r>
              <a:rPr lang="en-US" sz="2400" dirty="0">
                <a:solidFill>
                  <a:schemeClr val="tx1"/>
                </a:solidFill>
              </a:rPr>
              <a:t>and Upgrade to Windows 8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b="1" dirty="0">
                <a:solidFill>
                  <a:srgbClr val="FFC000"/>
                </a:solidFill>
              </a:rPr>
              <a:t>Configure Hardware and Applications (25- 30%)</a:t>
            </a:r>
          </a:p>
          <a:p>
            <a:r>
              <a:rPr lang="en-US" sz="2400" dirty="0">
                <a:solidFill>
                  <a:schemeClr val="tx1"/>
                </a:solidFill>
              </a:rPr>
              <a:t>Configure Remote Access and Mobility </a:t>
            </a:r>
            <a:r>
              <a:rPr lang="en-US" sz="2400" dirty="0" smtClean="0">
                <a:solidFill>
                  <a:schemeClr val="tx1"/>
                </a:solidFill>
              </a:rPr>
              <a:t>(20- 25%)</a:t>
            </a:r>
            <a:endParaRPr lang="en-US" sz="2400" dirty="0">
              <a:solidFill>
                <a:schemeClr val="tx1"/>
              </a:solidFill>
            </a:endParaRPr>
          </a:p>
          <a:p>
            <a:r>
              <a:rPr lang="en-US" sz="2400" dirty="0">
                <a:solidFill>
                  <a:schemeClr val="tx1"/>
                </a:solidFill>
              </a:rPr>
              <a:t>Configure Backup and Recovery Options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Maintain Resource Access(25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Maintain </a:t>
            </a:r>
            <a:r>
              <a:rPr lang="en-US" sz="2400" dirty="0">
                <a:solidFill>
                  <a:schemeClr val="tx1"/>
                </a:solidFill>
              </a:rPr>
              <a:t>Windows Clients </a:t>
            </a:r>
            <a:r>
              <a:rPr lang="en-US" sz="2400" dirty="0" smtClean="0">
                <a:solidFill>
                  <a:schemeClr val="tx1"/>
                </a:solidFill>
              </a:rPr>
              <a:t>and Devices (25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Manage Windows 8 Using Cloud Services and Microsoft Desktop Optimization Pack (20 -25%)</a:t>
            </a:r>
            <a:endParaRPr lang="en-US" sz="2400" dirty="0">
              <a:solidFill>
                <a:schemeClr val="tx1"/>
              </a:solidFill>
            </a:endParaRPr>
          </a:p>
          <a:p>
            <a:endParaRPr lang="en-US" sz="2400" dirty="0"/>
          </a:p>
        </p:txBody>
      </p:sp>
      <p:sp>
        <p:nvSpPr>
          <p:cNvPr id="24584" name="Rectangle 8"/>
          <p:cNvSpPr>
            <a:spLocks noGrp="1" noChangeArrowheads="1"/>
          </p:cNvSpPr>
          <p:nvPr>
            <p:ph type="title"/>
          </p:nvPr>
        </p:nvSpPr>
        <p:spPr/>
        <p:txBody>
          <a:bodyPr/>
          <a:lstStyle/>
          <a:p>
            <a:pPr>
              <a:defRPr/>
            </a:pPr>
            <a:r>
              <a:rPr dirty="0" smtClean="0"/>
              <a:t>Exam 70-689 </a:t>
            </a:r>
            <a:br>
              <a:rPr dirty="0" smtClean="0"/>
            </a:br>
            <a:r>
              <a:rPr lang="en-US" sz="3700" dirty="0">
                <a:solidFill>
                  <a:schemeClr val="tx2"/>
                </a:solidFill>
              </a:rPr>
              <a:t>Exam Objectives</a:t>
            </a:r>
            <a:endParaRPr sz="3700" dirty="0">
              <a:solidFill>
                <a:schemeClr val="tx2"/>
              </a:solidFill>
            </a:endParaRPr>
          </a:p>
        </p:txBody>
      </p:sp>
    </p:spTree>
    <p:extLst>
      <p:ext uri="{BB962C8B-B14F-4D97-AF65-F5344CB8AC3E}">
        <p14:creationId xmlns:p14="http://schemas.microsoft.com/office/powerpoint/2010/main" val="24599818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Hardware and Applications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835" y="1430043"/>
            <a:ext cx="11346415" cy="385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5610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smtClean="0"/>
              <a:t>Download Metro style apps</a:t>
            </a:r>
          </a:p>
          <a:p>
            <a:pPr marL="342900" lvl="1" indent="0">
              <a:buNone/>
            </a:pPr>
            <a:r>
              <a:rPr lang="en-US" dirty="0" smtClean="0"/>
              <a:t>Create Microsoft account</a:t>
            </a:r>
          </a:p>
          <a:p>
            <a:pPr marL="342900" lvl="1" indent="0">
              <a:buNone/>
            </a:pPr>
            <a:r>
              <a:rPr lang="en-US" dirty="0" smtClean="0"/>
              <a:t>Add account to store</a:t>
            </a:r>
          </a:p>
          <a:p>
            <a:pPr marL="342900" lvl="1" indent="0">
              <a:buNone/>
            </a:pPr>
            <a:r>
              <a:rPr lang="en-US" dirty="0" smtClean="0"/>
              <a:t>Install app to maximum of 5 PCs</a:t>
            </a:r>
          </a:p>
          <a:p>
            <a:pPr marL="342900" lvl="1" indent="0">
              <a:buNone/>
            </a:pPr>
            <a:endParaRPr lang="en-US" dirty="0" smtClean="0"/>
          </a:p>
          <a:p>
            <a:pPr lvl="1"/>
            <a:endParaRPr lang="en-US" sz="3200" dirty="0">
              <a:gradFill>
                <a:gsLst>
                  <a:gs pos="1250">
                    <a:schemeClr val="tx2"/>
                  </a:gs>
                  <a:gs pos="99000">
                    <a:schemeClr val="tx2"/>
                  </a:gs>
                </a:gsLst>
                <a:lin ang="5400000" scaled="0"/>
              </a:gradFill>
              <a:latin typeface="+mj-lt"/>
            </a:endParaRPr>
          </a:p>
          <a:p>
            <a:pPr lvl="1"/>
            <a:r>
              <a:rPr lang="en-US" sz="3200" dirty="0">
                <a:gradFill>
                  <a:gsLst>
                    <a:gs pos="1250">
                      <a:schemeClr val="tx2"/>
                    </a:gs>
                    <a:gs pos="99000">
                      <a:schemeClr val="tx2"/>
                    </a:gs>
                  </a:gsLst>
                  <a:lin ang="5400000" scaled="0"/>
                </a:gradFill>
                <a:latin typeface="+mj-lt"/>
              </a:rPr>
              <a:t>Disable Windows Store</a:t>
            </a:r>
          </a:p>
          <a:p>
            <a:pPr marL="342900" lvl="1"/>
            <a:r>
              <a:rPr lang="en-US" dirty="0"/>
              <a:t>Configure the following policy:</a:t>
            </a:r>
          </a:p>
          <a:p>
            <a:pPr marL="342900" lvl="1"/>
            <a:r>
              <a:rPr lang="en-GB" dirty="0"/>
              <a:t>\User Configuration\Administrative Templates\Windows Components\Store\Turn off the Store application</a:t>
            </a:r>
          </a:p>
          <a:p>
            <a:endParaRPr lang="en-US" dirty="0"/>
          </a:p>
        </p:txBody>
      </p:sp>
      <p:sp>
        <p:nvSpPr>
          <p:cNvPr id="2" name="Title 1"/>
          <p:cNvSpPr>
            <a:spLocks noGrp="1"/>
          </p:cNvSpPr>
          <p:nvPr>
            <p:ph type="title"/>
          </p:nvPr>
        </p:nvSpPr>
        <p:spPr/>
        <p:txBody>
          <a:bodyPr/>
          <a:lstStyle/>
          <a:p>
            <a:r>
              <a:rPr lang="en-US" dirty="0" smtClean="0"/>
              <a:t>Windows Store</a:t>
            </a:r>
            <a:endParaRPr lang="en-US" dirty="0"/>
          </a:p>
        </p:txBody>
      </p:sp>
    </p:spTree>
    <p:extLst>
      <p:ext uri="{BB962C8B-B14F-4D97-AF65-F5344CB8AC3E}">
        <p14:creationId xmlns:p14="http://schemas.microsoft.com/office/powerpoint/2010/main" val="41149421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0070C0"/>
                </a:solidFill>
              </a:rPr>
              <a:t>About Me…</a:t>
            </a:r>
            <a:endParaRPr lang="en-US" b="1" dirty="0">
              <a:solidFill>
                <a:srgbClr val="0070C0"/>
              </a:solidFill>
            </a:endParaRPr>
          </a:p>
        </p:txBody>
      </p:sp>
      <p:sp>
        <p:nvSpPr>
          <p:cNvPr id="7" name="Rectangle 6"/>
          <p:cNvSpPr/>
          <p:nvPr/>
        </p:nvSpPr>
        <p:spPr bwMode="auto">
          <a:xfrm>
            <a:off x="8859773" y="3497262"/>
            <a:ext cx="2123589" cy="2176074"/>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55" tIns="34977" rIns="34977" bIns="69955" numCol="1" spcCol="0" rtlCol="0" fromWordArt="0" anchor="b" anchorCtr="0" forceAA="0" compatLnSpc="1">
            <a:prstTxWarp prst="textNoShape">
              <a:avLst/>
            </a:prstTxWarp>
            <a:noAutofit/>
          </a:bodyPr>
          <a:lstStyle/>
          <a:p>
            <a:pPr defTabSz="699329" fontAlgn="base">
              <a:spcBef>
                <a:spcPct val="0"/>
              </a:spcBef>
              <a:spcAft>
                <a:spcPct val="0"/>
              </a:spcAft>
            </a:pPr>
            <a:endPar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endPar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r>
              <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rPr>
              <a:t>@</a:t>
            </a:r>
            <a:r>
              <a:rPr lang="en-US" sz="2448" b="1" spc="-38" dirty="0" err="1">
                <a:solidFill>
                  <a:schemeClr val="tx1">
                    <a:lumMod val="50000"/>
                  </a:schemeClr>
                </a:solidFill>
                <a:latin typeface="Segoe Pro Display Light" panose="020B0302040504020203" pitchFamily="34" charset="0"/>
                <a:ea typeface="Segoe UI" pitchFamily="34" charset="0"/>
                <a:cs typeface="Segoe UI" pitchFamily="34" charset="0"/>
              </a:rPr>
              <a:t>pdtit</a:t>
            </a:r>
            <a:endPar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endPar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r>
              <a:rPr lang="en-US" sz="2176" b="1" spc="-38" dirty="0">
                <a:solidFill>
                  <a:schemeClr val="bg1"/>
                </a:solidFill>
                <a:latin typeface="Segoe Pro Display Light" panose="020B0302040504020203" pitchFamily="34" charset="0"/>
                <a:ea typeface="Segoe UI" pitchFamily="34" charset="0"/>
                <a:cs typeface="Segoe UI" pitchFamily="34" charset="0"/>
              </a:rPr>
              <a:t>info@pdtit.be</a:t>
            </a:r>
            <a:endParaRPr lang="en-US" sz="2448" b="1" spc="-38" dirty="0">
              <a:solidFill>
                <a:schemeClr val="bg1"/>
              </a:soli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endPar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r>
              <a:rPr lang="en-US" sz="2448" b="1" spc="-38" dirty="0">
                <a:solidFill>
                  <a:schemeClr val="tx1">
                    <a:lumMod val="50000"/>
                  </a:schemeClr>
                </a:solidFill>
                <a:latin typeface="Segoe Pro Display Light" panose="020B0302040504020203" pitchFamily="34" charset="0"/>
                <a:ea typeface="Segoe UI" pitchFamily="34" charset="0"/>
                <a:cs typeface="Segoe UI" pitchFamily="34" charset="0"/>
              </a:rPr>
              <a:t>www.pdtit.be</a:t>
            </a:r>
          </a:p>
        </p:txBody>
      </p:sp>
      <p:sp>
        <p:nvSpPr>
          <p:cNvPr id="8" name="Rectangle 7"/>
          <p:cNvSpPr/>
          <p:nvPr/>
        </p:nvSpPr>
        <p:spPr bwMode="auto">
          <a:xfrm>
            <a:off x="6373673" y="3497262"/>
            <a:ext cx="2144412" cy="2176074"/>
          </a:xfrm>
          <a:prstGeom prst="rect">
            <a:avLst/>
          </a:prstGeom>
          <a:solidFill>
            <a:srgbClr val="00AE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55" tIns="34977" rIns="34977" bIns="69955" numCol="1" spcCol="0" rtlCol="0" fromWordArt="0" anchor="b" anchorCtr="0" forceAA="0" compatLnSpc="1">
            <a:prstTxWarp prst="textNoShape">
              <a:avLst/>
            </a:prstTxWarp>
            <a:noAutofit/>
          </a:bodyPr>
          <a:lstStyle/>
          <a:p>
            <a:pPr defTabSz="699329" fontAlgn="base">
              <a:spcBef>
                <a:spcPct val="0"/>
              </a:spcBef>
              <a:spcAft>
                <a:spcPct val="0"/>
              </a:spcAft>
            </a:pPr>
            <a:r>
              <a:rPr lang="en-US" sz="2448"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EU Chairman</a:t>
            </a:r>
          </a:p>
          <a:p>
            <a:pPr defTabSz="699329" fontAlgn="base">
              <a:spcBef>
                <a:spcPct val="0"/>
              </a:spcBef>
              <a:spcAft>
                <a:spcPct val="0"/>
              </a:spcAft>
            </a:pPr>
            <a:r>
              <a:rPr lang="en-US" sz="2448"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BE Chapter </a:t>
            </a:r>
            <a:r>
              <a:rPr lang="en-US" sz="2176"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Lead</a:t>
            </a:r>
            <a:endParaRPr lang="en-US" sz="2448"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p:txBody>
      </p:sp>
      <p:sp>
        <p:nvSpPr>
          <p:cNvPr id="9" name="Rectangle 8"/>
          <p:cNvSpPr/>
          <p:nvPr/>
        </p:nvSpPr>
        <p:spPr bwMode="auto">
          <a:xfrm>
            <a:off x="8859773" y="880792"/>
            <a:ext cx="2123589" cy="2320210"/>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55" tIns="34977" rIns="34977" bIns="69955" numCol="1" spcCol="0" rtlCol="0" fromWordArt="0" anchor="b" anchorCtr="0" forceAA="0" compatLnSpc="1">
            <a:prstTxWarp prst="textNoShape">
              <a:avLst/>
            </a:prstTxWarp>
            <a:noAutofit/>
          </a:bodyPr>
          <a:lstStyle/>
          <a:p>
            <a:pPr defTabSz="699329" fontAlgn="base">
              <a:spcBef>
                <a:spcPct val="0"/>
              </a:spcBef>
              <a:spcAft>
                <a:spcPct val="0"/>
              </a:spcAft>
            </a:pPr>
            <a:r>
              <a:rPr lang="en-US" sz="2400" b="1" spc="-38" dirty="0" smtClean="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Trainer</a:t>
            </a:r>
            <a:r>
              <a:rPr lang="en-US" sz="240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 Speaker, Technical Writer, Author, …</a:t>
            </a:r>
          </a:p>
          <a:p>
            <a:pPr defTabSz="699329" fontAlgn="base">
              <a:spcBef>
                <a:spcPct val="0"/>
              </a:spcBef>
              <a:spcAft>
                <a:spcPct val="0"/>
              </a:spcAft>
            </a:pPr>
            <a:endParaRPr lang="en-US" sz="240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a:p>
            <a:pPr defTabSz="699329" fontAlgn="base">
              <a:spcBef>
                <a:spcPct val="0"/>
              </a:spcBef>
              <a:spcAft>
                <a:spcPct val="0"/>
              </a:spcAft>
            </a:pPr>
            <a:r>
              <a:rPr lang="en-US" sz="240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MSL Regional Lead</a:t>
            </a:r>
          </a:p>
        </p:txBody>
      </p:sp>
      <p:sp>
        <p:nvSpPr>
          <p:cNvPr id="10" name="Rectangle 9"/>
          <p:cNvSpPr/>
          <p:nvPr/>
        </p:nvSpPr>
        <p:spPr bwMode="auto">
          <a:xfrm>
            <a:off x="6373672" y="880792"/>
            <a:ext cx="2137525" cy="2320210"/>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55" tIns="34977" rIns="34977" bIns="69955" numCol="1" spcCol="0" rtlCol="0" fromWordArt="0" anchor="b" anchorCtr="0" forceAA="0" compatLnSpc="1">
            <a:prstTxWarp prst="textNoShape">
              <a:avLst/>
            </a:prstTxWarp>
            <a:noAutofit/>
          </a:bodyPr>
          <a:lstStyle/>
          <a:p>
            <a:pPr algn="ctr" defTabSz="699329" fontAlgn="base">
              <a:spcBef>
                <a:spcPct val="0"/>
              </a:spcBef>
              <a:spcAft>
                <a:spcPct val="0"/>
              </a:spcAft>
            </a:pPr>
            <a:endParaRPr lang="en-US" sz="272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a:p>
            <a:pPr algn="ctr" defTabSz="699329" fontAlgn="base">
              <a:spcBef>
                <a:spcPct val="0"/>
              </a:spcBef>
              <a:spcAft>
                <a:spcPct val="0"/>
              </a:spcAft>
            </a:pPr>
            <a:endParaRPr lang="en-US" sz="272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a:p>
            <a:pPr algn="ctr" defTabSz="699329" fontAlgn="base">
              <a:spcBef>
                <a:spcPct val="0"/>
              </a:spcBef>
              <a:spcAft>
                <a:spcPct val="0"/>
              </a:spcAft>
            </a:pPr>
            <a:endParaRPr lang="en-US" sz="272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a:p>
            <a:pPr algn="ctr" defTabSz="699329" fontAlgn="base">
              <a:spcBef>
                <a:spcPct val="0"/>
              </a:spcBef>
              <a:spcAft>
                <a:spcPct val="0"/>
              </a:spcAft>
            </a:pPr>
            <a:r>
              <a:rPr lang="en-US" sz="272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IT Pro for 17 years</a:t>
            </a:r>
          </a:p>
          <a:p>
            <a:pPr algn="ctr" defTabSz="699329" fontAlgn="base">
              <a:spcBef>
                <a:spcPct val="0"/>
              </a:spcBef>
              <a:spcAft>
                <a:spcPct val="0"/>
              </a:spcAft>
            </a:pPr>
            <a:r>
              <a:rPr lang="en-US" sz="272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a:t>
            </a:r>
          </a:p>
          <a:p>
            <a:pPr algn="ctr" defTabSz="699329" fontAlgn="base">
              <a:spcBef>
                <a:spcPct val="0"/>
              </a:spcBef>
              <a:spcAft>
                <a:spcPct val="0"/>
              </a:spcAft>
            </a:pPr>
            <a:r>
              <a:rPr lang="en-US" sz="2176"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rPr>
              <a:t>Independent</a:t>
            </a:r>
            <a:endParaRPr lang="en-US" sz="2720"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a:p>
            <a:pPr algn="ctr" defTabSz="699329" fontAlgn="base">
              <a:spcBef>
                <a:spcPct val="0"/>
              </a:spcBef>
              <a:spcAft>
                <a:spcPct val="0"/>
              </a:spcAft>
            </a:pPr>
            <a:endParaRPr lang="en-US" sz="2176" b="1" spc="-38" dirty="0">
              <a:gradFill>
                <a:gsLst>
                  <a:gs pos="0">
                    <a:srgbClr val="FFFFFF"/>
                  </a:gs>
                  <a:gs pos="100000">
                    <a:srgbClr val="FFFFFF"/>
                  </a:gs>
                </a:gsLst>
                <a:lin ang="5400000" scaled="0"/>
              </a:gradFill>
              <a:latin typeface="Segoe Pro Display Light" panose="020B0302040504020203" pitchFamily="34" charset="0"/>
              <a:ea typeface="Segoe UI" pitchFamily="34" charset="0"/>
              <a:cs typeface="Segoe UI" pitchFamily="34" charset="0"/>
            </a:endParaRPr>
          </a:p>
        </p:txBody>
      </p:sp>
      <p:pic>
        <p:nvPicPr>
          <p:cNvPr id="17" name="Picture 4" descr="http://www.communityday.be/Portals/0/iam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071" y="3600885"/>
            <a:ext cx="1314727" cy="1051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703" y="5739187"/>
            <a:ext cx="2360264" cy="94172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06" y="5739187"/>
            <a:ext cx="2339113" cy="941721"/>
          </a:xfrm>
          <a:prstGeom prst="rect">
            <a:avLst/>
          </a:prstGeom>
        </p:spPr>
      </p:pic>
      <p:pic>
        <p:nvPicPr>
          <p:cNvPr id="12" name="Picture 11"/>
          <p:cNvPicPr>
            <a:picLocks noChangeAspect="1"/>
          </p:cNvPicPr>
          <p:nvPr/>
        </p:nvPicPr>
        <p:blipFill>
          <a:blip r:embed="rId6"/>
          <a:stretch>
            <a:fillRect/>
          </a:stretch>
        </p:blipFill>
        <p:spPr>
          <a:xfrm>
            <a:off x="924998" y="1113942"/>
            <a:ext cx="3506589" cy="3615082"/>
          </a:xfrm>
          <a:prstGeom prst="rect">
            <a:avLst/>
          </a:prstGeom>
        </p:spPr>
      </p:pic>
    </p:spTree>
    <p:extLst>
      <p:ext uri="{BB962C8B-B14F-4D97-AF65-F5344CB8AC3E}">
        <p14:creationId xmlns:p14="http://schemas.microsoft.com/office/powerpoint/2010/main" val="2644246116"/>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smtClean="0"/>
              <a:t>Distribute Metro style apps without Windows Store</a:t>
            </a:r>
          </a:p>
          <a:p>
            <a:pPr marL="0" indent="0">
              <a:buNone/>
            </a:pPr>
            <a:r>
              <a:rPr lang="en-US" dirty="0" smtClean="0"/>
              <a:t>Requires Enterprise version of Windows 8</a:t>
            </a:r>
          </a:p>
          <a:p>
            <a:pPr marL="0" indent="0">
              <a:buNone/>
            </a:pPr>
            <a:endParaRPr lang="en-US" dirty="0"/>
          </a:p>
        </p:txBody>
      </p:sp>
      <p:sp>
        <p:nvSpPr>
          <p:cNvPr id="2" name="Title 1"/>
          <p:cNvSpPr>
            <a:spLocks noGrp="1"/>
          </p:cNvSpPr>
          <p:nvPr>
            <p:ph type="title"/>
          </p:nvPr>
        </p:nvSpPr>
        <p:spPr/>
        <p:txBody>
          <a:bodyPr/>
          <a:lstStyle/>
          <a:p>
            <a:r>
              <a:rPr lang="en-US" dirty="0" err="1" smtClean="0"/>
              <a:t>Sideloading</a:t>
            </a:r>
            <a:endParaRPr lang="en-US" dirty="0"/>
          </a:p>
        </p:txBody>
      </p:sp>
      <p:sp>
        <p:nvSpPr>
          <p:cNvPr id="4" name="Right Arrow 3"/>
          <p:cNvSpPr/>
          <p:nvPr/>
        </p:nvSpPr>
        <p:spPr bwMode="auto">
          <a:xfrm rot="10800000">
            <a:off x="7100047" y="3646841"/>
            <a:ext cx="2216075" cy="1409251"/>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3"/>
          <a:stretch>
            <a:fillRect/>
          </a:stretch>
        </p:blipFill>
        <p:spPr>
          <a:xfrm>
            <a:off x="2518278" y="3119439"/>
            <a:ext cx="3635096" cy="2885756"/>
          </a:xfrm>
          <a:prstGeom prst="rect">
            <a:avLst/>
          </a:prstGeom>
        </p:spPr>
      </p:pic>
    </p:spTree>
    <p:extLst>
      <p:ext uri="{BB962C8B-B14F-4D97-AF65-F5344CB8AC3E}">
        <p14:creationId xmlns:p14="http://schemas.microsoft.com/office/powerpoint/2010/main" val="62016256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890843"/>
          </a:xfrm>
        </p:spPr>
        <p:txBody>
          <a:bodyPr/>
          <a:lstStyle/>
          <a:p>
            <a:pPr marL="0" indent="0">
              <a:buNone/>
            </a:pPr>
            <a:r>
              <a:rPr lang="en-US" sz="3600" dirty="0" smtClean="0"/>
              <a:t>Same technology as Server Hyper-V</a:t>
            </a:r>
          </a:p>
          <a:p>
            <a:pPr marL="0" indent="0">
              <a:buNone/>
            </a:pPr>
            <a:r>
              <a:rPr lang="en-US" sz="3600" dirty="0" smtClean="0"/>
              <a:t>Can move VMs from client to server</a:t>
            </a:r>
          </a:p>
          <a:p>
            <a:pPr marL="0" indent="0">
              <a:buNone/>
            </a:pPr>
            <a:r>
              <a:rPr lang="en-US" sz="3600" dirty="0" smtClean="0"/>
              <a:t>VM sleep states follow host sleep states</a:t>
            </a:r>
          </a:p>
          <a:p>
            <a:pPr marL="0" indent="0">
              <a:buNone/>
            </a:pPr>
            <a:r>
              <a:rPr lang="en-US" sz="3600" dirty="0" smtClean="0"/>
              <a:t>Requires 64-bit host system with at least 4 GB RAM</a:t>
            </a:r>
          </a:p>
          <a:p>
            <a:pPr marL="0" indent="0">
              <a:buNone/>
            </a:pPr>
            <a:r>
              <a:rPr lang="en-US" sz="3600" dirty="0" smtClean="0"/>
              <a:t>CPU must support Second Layer Address Translation (SLAT)</a:t>
            </a:r>
          </a:p>
          <a:p>
            <a:pPr marL="0" indent="0">
              <a:buNone/>
            </a:pPr>
            <a:r>
              <a:rPr lang="en-US" sz="3600" dirty="0" smtClean="0"/>
              <a:t>Guest OS can be 32-bit or 64-bit</a:t>
            </a:r>
          </a:p>
          <a:p>
            <a:pPr marL="0" indent="0">
              <a:buNone/>
            </a:pPr>
            <a:r>
              <a:rPr lang="en-US" sz="3600" dirty="0" smtClean="0"/>
              <a:t>Client Hyper-V Survival Guide</a:t>
            </a:r>
          </a:p>
          <a:p>
            <a:pPr marL="342900" lvl="1" indent="0">
              <a:buNone/>
            </a:pPr>
            <a:r>
              <a:rPr lang="en-US" dirty="0"/>
              <a:t>http://social.technet.microsoft.com/wiki/contents/articles/7704.client-hyper-v-survival-guide.aspx</a:t>
            </a:r>
            <a:endParaRPr lang="en-US" dirty="0" smtClean="0"/>
          </a:p>
          <a:p>
            <a:endParaRPr lang="en-US" dirty="0"/>
          </a:p>
        </p:txBody>
      </p:sp>
      <p:sp>
        <p:nvSpPr>
          <p:cNvPr id="2" name="Title 1"/>
          <p:cNvSpPr>
            <a:spLocks noGrp="1"/>
          </p:cNvSpPr>
          <p:nvPr>
            <p:ph type="title"/>
          </p:nvPr>
        </p:nvSpPr>
        <p:spPr/>
        <p:txBody>
          <a:bodyPr/>
          <a:lstStyle/>
          <a:p>
            <a:r>
              <a:rPr lang="en-US" dirty="0" smtClean="0"/>
              <a:t>Client Hyper-V</a:t>
            </a:r>
            <a:endParaRPr lang="en-US" dirty="0"/>
          </a:p>
        </p:txBody>
      </p:sp>
    </p:spTree>
    <p:extLst>
      <p:ext uri="{BB962C8B-B14F-4D97-AF65-F5344CB8AC3E}">
        <p14:creationId xmlns:p14="http://schemas.microsoft.com/office/powerpoint/2010/main" val="69498040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2900" dirty="0">
                <a:gradFill>
                  <a:gsLst>
                    <a:gs pos="1250">
                      <a:schemeClr val="tx1"/>
                    </a:gs>
                    <a:gs pos="100000">
                      <a:schemeClr val="tx1"/>
                    </a:gs>
                  </a:gsLst>
                  <a:lin ang="5400000" scaled="0"/>
                </a:gradFill>
              </a:rPr>
              <a:t>What are two minimum hardware requirements to run Client Hyper-V on Windows 8 </a:t>
            </a:r>
            <a:r>
              <a:rPr lang="en-GB" sz="2900" dirty="0" smtClean="0">
                <a:gradFill>
                  <a:gsLst>
                    <a:gs pos="1250">
                      <a:schemeClr val="tx1"/>
                    </a:gs>
                    <a:gs pos="100000">
                      <a:schemeClr val="tx1"/>
                    </a:gs>
                  </a:gsLst>
                  <a:lin ang="5400000" scaled="0"/>
                </a:gradFill>
              </a:rPr>
              <a:t>clients? Choose TWO.</a:t>
            </a:r>
            <a:endParaRPr lang="en-GB" sz="2900" dirty="0">
              <a:gradFill>
                <a:gsLst>
                  <a:gs pos="1250">
                    <a:schemeClr val="tx1"/>
                  </a:gs>
                  <a:gs pos="100000">
                    <a:schemeClr val="tx1"/>
                  </a:gs>
                </a:gsLst>
                <a:lin ang="5400000" scaled="0"/>
              </a:gradFill>
            </a:endParaRPr>
          </a:p>
          <a:p>
            <a:endParaRPr lang="en-GB" sz="2900" dirty="0">
              <a:gradFill>
                <a:gsLst>
                  <a:gs pos="1250">
                    <a:schemeClr val="tx1"/>
                  </a:gs>
                  <a:gs pos="100000">
                    <a:schemeClr val="tx1"/>
                  </a:gs>
                </a:gsLst>
                <a:lin ang="5400000" scaled="0"/>
              </a:gradFill>
            </a:endParaRPr>
          </a:p>
          <a:p>
            <a:pPr marL="514350" indent="-514350">
              <a:buFont typeface="+mj-lt"/>
              <a:buAutoNum type="alphaLcPeriod"/>
            </a:pPr>
            <a:r>
              <a:rPr lang="en-GB" sz="2900" dirty="0">
                <a:gradFill>
                  <a:gsLst>
                    <a:gs pos="1250">
                      <a:schemeClr val="tx1"/>
                    </a:gs>
                    <a:gs pos="100000">
                      <a:schemeClr val="tx1"/>
                    </a:gs>
                  </a:gsLst>
                  <a:lin ang="5400000" scaled="0"/>
                </a:gradFill>
              </a:rPr>
              <a:t>Any x64 CPU</a:t>
            </a:r>
          </a:p>
          <a:p>
            <a:pPr marL="514350" indent="-514350">
              <a:buFont typeface="+mj-lt"/>
              <a:buAutoNum type="alphaLcPeriod"/>
            </a:pPr>
            <a:r>
              <a:rPr lang="en-GB" sz="2900" dirty="0">
                <a:gradFill>
                  <a:gsLst>
                    <a:gs pos="1250">
                      <a:schemeClr val="tx1"/>
                    </a:gs>
                    <a:gs pos="100000">
                      <a:schemeClr val="tx1"/>
                    </a:gs>
                  </a:gsLst>
                  <a:lin ang="5400000" scaled="0"/>
                </a:gradFill>
              </a:rPr>
              <a:t>A x64 CPU with hardware virtualization</a:t>
            </a:r>
          </a:p>
          <a:p>
            <a:pPr marL="514350" indent="-514350">
              <a:buFont typeface="+mj-lt"/>
              <a:buAutoNum type="alphaLcPeriod"/>
            </a:pPr>
            <a:r>
              <a:rPr lang="en-GB" sz="2900" dirty="0">
                <a:gradFill>
                  <a:gsLst>
                    <a:gs pos="1250">
                      <a:schemeClr val="tx1"/>
                    </a:gs>
                    <a:gs pos="100000">
                      <a:schemeClr val="tx1"/>
                    </a:gs>
                  </a:gsLst>
                  <a:lin ang="5400000" scaled="0"/>
                </a:gradFill>
              </a:rPr>
              <a:t>Support for Second Level Address Translation</a:t>
            </a:r>
          </a:p>
          <a:p>
            <a:pPr marL="514350" indent="-514350">
              <a:buFont typeface="+mj-lt"/>
              <a:buAutoNum type="alphaLcPeriod"/>
            </a:pPr>
            <a:r>
              <a:rPr lang="en-GB" sz="2900" dirty="0">
                <a:gradFill>
                  <a:gsLst>
                    <a:gs pos="1250">
                      <a:schemeClr val="tx1"/>
                    </a:gs>
                    <a:gs pos="100000">
                      <a:schemeClr val="tx1"/>
                    </a:gs>
                  </a:gsLst>
                  <a:lin ang="5400000" scaled="0"/>
                </a:gradFill>
              </a:rPr>
              <a:t>8GB of RAM</a:t>
            </a:r>
          </a:p>
        </p:txBody>
      </p:sp>
      <p:sp>
        <p:nvSpPr>
          <p:cNvPr id="2" name="Title 1"/>
          <p:cNvSpPr>
            <a:spLocks noGrp="1"/>
          </p:cNvSpPr>
          <p:nvPr>
            <p:ph type="title"/>
          </p:nvPr>
        </p:nvSpPr>
        <p:spPr/>
        <p:txBody>
          <a:bodyPr/>
          <a:lstStyle/>
          <a:p>
            <a:r>
              <a:rPr lang="en-GB" dirty="0"/>
              <a:t>Question</a:t>
            </a:r>
          </a:p>
        </p:txBody>
      </p:sp>
    </p:spTree>
    <p:extLst>
      <p:ext uri="{BB962C8B-B14F-4D97-AF65-F5344CB8AC3E}">
        <p14:creationId xmlns:p14="http://schemas.microsoft.com/office/powerpoint/2010/main" val="1048603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186035"/>
          </a:xfrm>
        </p:spPr>
        <p:txBody>
          <a:bodyPr/>
          <a:lstStyle/>
          <a:p>
            <a:r>
              <a:rPr lang="en-GB" sz="2900" dirty="0">
                <a:gradFill>
                  <a:gsLst>
                    <a:gs pos="1250">
                      <a:schemeClr val="tx1"/>
                    </a:gs>
                    <a:gs pos="100000">
                      <a:schemeClr val="tx1"/>
                    </a:gs>
                  </a:gsLst>
                  <a:lin ang="5400000" scaled="0"/>
                </a:gradFill>
              </a:rPr>
              <a:t>What are two minimum hardware requirements to run Client Hyper-V on Windows 8 clients</a:t>
            </a:r>
            <a:r>
              <a:rPr lang="en-GB" sz="2900" dirty="0" smtClean="0">
                <a:gradFill>
                  <a:gsLst>
                    <a:gs pos="1250">
                      <a:schemeClr val="tx1"/>
                    </a:gs>
                    <a:gs pos="100000">
                      <a:schemeClr val="tx1"/>
                    </a:gs>
                  </a:gsLst>
                  <a:lin ang="5400000" scaled="0"/>
                </a:gradFill>
              </a:rPr>
              <a:t>? Choose TWO.</a:t>
            </a:r>
            <a:endParaRPr lang="en-GB" sz="2900" dirty="0">
              <a:gradFill>
                <a:gsLst>
                  <a:gs pos="1250">
                    <a:schemeClr val="tx1"/>
                  </a:gs>
                  <a:gs pos="100000">
                    <a:schemeClr val="tx1"/>
                  </a:gs>
                </a:gsLst>
                <a:lin ang="5400000" scaled="0"/>
              </a:gradFill>
            </a:endParaRPr>
          </a:p>
          <a:p>
            <a:endParaRPr lang="en-GB" sz="2900" dirty="0">
              <a:gradFill>
                <a:gsLst>
                  <a:gs pos="1250">
                    <a:schemeClr val="tx1"/>
                  </a:gs>
                  <a:gs pos="100000">
                    <a:schemeClr val="tx1"/>
                  </a:gs>
                </a:gsLst>
                <a:lin ang="5400000" scaled="0"/>
              </a:gradFill>
            </a:endParaRPr>
          </a:p>
          <a:p>
            <a:pPr marL="514350" indent="-514350">
              <a:buFont typeface="+mj-lt"/>
              <a:buAutoNum type="alphaLcPeriod"/>
            </a:pPr>
            <a:r>
              <a:rPr lang="en-GB" sz="2900" dirty="0">
                <a:gradFill>
                  <a:gsLst>
                    <a:gs pos="1250">
                      <a:schemeClr val="tx1"/>
                    </a:gs>
                    <a:gs pos="100000">
                      <a:schemeClr val="tx1"/>
                    </a:gs>
                  </a:gsLst>
                  <a:lin ang="5400000" scaled="0"/>
                </a:gradFill>
              </a:rPr>
              <a:t>Any x64 CPU</a:t>
            </a:r>
          </a:p>
          <a:p>
            <a:pPr marL="514350" indent="-514350">
              <a:buFont typeface="+mj-lt"/>
              <a:buAutoNum type="alphaLcPeriod"/>
            </a:pPr>
            <a:r>
              <a:rPr lang="en-GB" sz="2900" b="1" dirty="0">
                <a:solidFill>
                  <a:srgbClr val="FFC000"/>
                </a:solidFill>
              </a:rPr>
              <a:t>A x64 CPU with hardware virtualization</a:t>
            </a:r>
          </a:p>
          <a:p>
            <a:pPr marL="514350" indent="-514350">
              <a:buFont typeface="+mj-lt"/>
              <a:buAutoNum type="alphaLcPeriod"/>
            </a:pPr>
            <a:r>
              <a:rPr lang="en-GB" sz="2900" b="1" dirty="0">
                <a:solidFill>
                  <a:srgbClr val="FFC000"/>
                </a:solidFill>
              </a:rPr>
              <a:t>Support for Second Level Address Translation</a:t>
            </a:r>
          </a:p>
          <a:p>
            <a:pPr marL="514350" indent="-514350">
              <a:buFont typeface="+mj-lt"/>
              <a:buAutoNum type="alphaLcPeriod"/>
            </a:pPr>
            <a:r>
              <a:rPr lang="en-GB" sz="2900" dirty="0">
                <a:gradFill>
                  <a:gsLst>
                    <a:gs pos="1250">
                      <a:schemeClr val="tx1"/>
                    </a:gs>
                    <a:gs pos="100000">
                      <a:schemeClr val="tx1"/>
                    </a:gs>
                  </a:gsLst>
                  <a:lin ang="5400000" scaled="0"/>
                </a:gradFill>
              </a:rPr>
              <a:t>8GB of </a:t>
            </a:r>
            <a:r>
              <a:rPr lang="en-GB" sz="2900" dirty="0" smtClean="0">
                <a:gradFill>
                  <a:gsLst>
                    <a:gs pos="1250">
                      <a:schemeClr val="tx1"/>
                    </a:gs>
                    <a:gs pos="100000">
                      <a:schemeClr val="tx1"/>
                    </a:gs>
                  </a:gsLst>
                  <a:lin ang="5400000" scaled="0"/>
                </a:gradFill>
              </a:rPr>
              <a:t>RAM</a:t>
            </a:r>
          </a:p>
          <a:p>
            <a:pPr marL="514350" indent="-514350">
              <a:buFont typeface="+mj-lt"/>
              <a:buAutoNum type="alphaLcPeriod"/>
            </a:pPr>
            <a:endParaRPr lang="en-GB" sz="2900" dirty="0">
              <a:gradFill>
                <a:gsLst>
                  <a:gs pos="1250">
                    <a:schemeClr val="tx1"/>
                  </a:gs>
                  <a:gs pos="100000">
                    <a:schemeClr val="tx1"/>
                  </a:gs>
                </a:gsLst>
                <a:lin ang="5400000" scaled="0"/>
              </a:gradFill>
            </a:endParaRPr>
          </a:p>
          <a:p>
            <a:pPr marL="514350" indent="-514350">
              <a:buFont typeface="+mj-lt"/>
              <a:buAutoNum type="alphaLcPeriod"/>
            </a:pPr>
            <a:endParaRPr lang="en-GB" sz="2900" dirty="0" smtClean="0">
              <a:gradFill>
                <a:gsLst>
                  <a:gs pos="1250">
                    <a:schemeClr val="tx1"/>
                  </a:gs>
                  <a:gs pos="100000">
                    <a:schemeClr val="tx1"/>
                  </a:gs>
                </a:gsLst>
                <a:lin ang="5400000" scaled="0"/>
              </a:gradFill>
            </a:endParaRPr>
          </a:p>
          <a:p>
            <a:pPr marL="514350" indent="-514350">
              <a:buFont typeface="+mj-lt"/>
              <a:buAutoNum type="alphaLcPeriod"/>
            </a:pPr>
            <a:endParaRPr lang="en-GB" sz="2900" dirty="0">
              <a:gradFill>
                <a:gsLst>
                  <a:gs pos="1250">
                    <a:schemeClr val="tx1"/>
                  </a:gs>
                  <a:gs pos="100000">
                    <a:schemeClr val="tx1"/>
                  </a:gs>
                </a:gsLst>
                <a:lin ang="5400000" scaled="0"/>
              </a:gradFill>
            </a:endParaRPr>
          </a:p>
          <a:p>
            <a:pPr marL="0" lvl="0" indent="0">
              <a:buNone/>
            </a:pPr>
            <a:endParaRPr lang="en-US" sz="1600" dirty="0">
              <a:gradFill>
                <a:gsLst>
                  <a:gs pos="1250">
                    <a:srgbClr val="505050"/>
                  </a:gs>
                  <a:gs pos="100000">
                    <a:srgbClr val="505050"/>
                  </a:gs>
                </a:gsLst>
                <a:lin ang="5400000" scaled="0"/>
              </a:gradFill>
            </a:endParaRPr>
          </a:p>
        </p:txBody>
      </p:sp>
      <p:sp>
        <p:nvSpPr>
          <p:cNvPr id="2" name="Title 1"/>
          <p:cNvSpPr>
            <a:spLocks noGrp="1"/>
          </p:cNvSpPr>
          <p:nvPr>
            <p:ph type="title"/>
          </p:nvPr>
        </p:nvSpPr>
        <p:spPr/>
        <p:txBody>
          <a:bodyPr/>
          <a:lstStyle/>
          <a:p>
            <a:r>
              <a:rPr lang="en-GB" dirty="0" smtClean="0"/>
              <a:t>Answer</a:t>
            </a:r>
            <a:endParaRPr lang="en-GB" dirty="0"/>
          </a:p>
        </p:txBody>
      </p:sp>
    </p:spTree>
    <p:extLst>
      <p:ext uri="{BB962C8B-B14F-4D97-AF65-F5344CB8AC3E}">
        <p14:creationId xmlns:p14="http://schemas.microsoft.com/office/powerpoint/2010/main" val="96329739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quarter" idx="10"/>
          </p:nvPr>
        </p:nvSpPr>
        <p:spPr>
          <a:prstGeom prst="rect">
            <a:avLst/>
          </a:prstGeom>
        </p:spPr>
        <p:txBody>
          <a:bodyPr/>
          <a:lstStyle/>
          <a:p>
            <a:pPr>
              <a:buNone/>
            </a:pPr>
            <a:endParaRPr lang="en-US" sz="2400" dirty="0"/>
          </a:p>
          <a:p>
            <a:endParaRPr lang="en-US" sz="2400" dirty="0" smtClean="0">
              <a:solidFill>
                <a:schemeClr val="tx1"/>
              </a:solidFill>
            </a:endParaRPr>
          </a:p>
          <a:p>
            <a:r>
              <a:rPr lang="en-US" sz="2400" dirty="0" smtClean="0">
                <a:solidFill>
                  <a:schemeClr val="tx1"/>
                </a:solidFill>
              </a:rPr>
              <a:t>Install </a:t>
            </a:r>
            <a:r>
              <a:rPr lang="en-US" sz="2400" dirty="0">
                <a:solidFill>
                  <a:schemeClr val="tx1"/>
                </a:solidFill>
              </a:rPr>
              <a:t>and Upgrade to Windows 8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a:solidFill>
                  <a:schemeClr val="tx1"/>
                </a:solidFill>
              </a:rPr>
              <a:t>Configure Hardware and Applications (25- 30%)</a:t>
            </a:r>
          </a:p>
          <a:p>
            <a:r>
              <a:rPr lang="en-US" sz="2400" b="1" dirty="0">
                <a:solidFill>
                  <a:srgbClr val="FFC000"/>
                </a:solidFill>
              </a:rPr>
              <a:t>Configure Remote Access and Mobility (20- 25%)</a:t>
            </a:r>
          </a:p>
          <a:p>
            <a:r>
              <a:rPr lang="en-US" sz="2400" dirty="0">
                <a:solidFill>
                  <a:schemeClr val="tx1"/>
                </a:solidFill>
              </a:rPr>
              <a:t>Configure Backup and Recovery Options (25 - 30%)</a:t>
            </a:r>
          </a:p>
          <a:p>
            <a:r>
              <a:rPr lang="en-US" sz="2400" dirty="0" smtClean="0">
                <a:solidFill>
                  <a:schemeClr val="tx1"/>
                </a:solidFill>
              </a:rPr>
              <a:t>Maintain Resource Access(25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Maintain </a:t>
            </a:r>
            <a:r>
              <a:rPr lang="en-US" sz="2400" dirty="0">
                <a:solidFill>
                  <a:schemeClr val="tx1"/>
                </a:solidFill>
              </a:rPr>
              <a:t>Windows Clients </a:t>
            </a:r>
            <a:r>
              <a:rPr lang="en-US" sz="2400" dirty="0" smtClean="0">
                <a:solidFill>
                  <a:schemeClr val="tx1"/>
                </a:solidFill>
              </a:rPr>
              <a:t>and Devices (25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Manage Windows 8 Using Cloud Services and Microsoft Desktop Optimization Pack (20 -25%)</a:t>
            </a:r>
            <a:endParaRPr lang="en-US" sz="2400" dirty="0">
              <a:solidFill>
                <a:schemeClr val="tx1"/>
              </a:solidFill>
            </a:endParaRPr>
          </a:p>
          <a:p>
            <a:endParaRPr lang="en-US" sz="2400" dirty="0"/>
          </a:p>
        </p:txBody>
      </p:sp>
      <p:sp>
        <p:nvSpPr>
          <p:cNvPr id="24584" name="Rectangle 8"/>
          <p:cNvSpPr>
            <a:spLocks noGrp="1" noChangeArrowheads="1"/>
          </p:cNvSpPr>
          <p:nvPr>
            <p:ph type="title"/>
          </p:nvPr>
        </p:nvSpPr>
        <p:spPr/>
        <p:txBody>
          <a:bodyPr/>
          <a:lstStyle/>
          <a:p>
            <a:pPr>
              <a:defRPr/>
            </a:pPr>
            <a:r>
              <a:rPr dirty="0" smtClean="0"/>
              <a:t>Exam 70-689 </a:t>
            </a:r>
            <a:br>
              <a:rPr dirty="0" smtClean="0"/>
            </a:br>
            <a:r>
              <a:rPr lang="en-US" sz="3700" dirty="0">
                <a:solidFill>
                  <a:schemeClr val="tx2"/>
                </a:solidFill>
              </a:rPr>
              <a:t>Exam Objectives</a:t>
            </a:r>
            <a:endParaRPr sz="3700" dirty="0">
              <a:solidFill>
                <a:schemeClr val="tx2"/>
              </a:solidFill>
            </a:endParaRPr>
          </a:p>
        </p:txBody>
      </p:sp>
    </p:spTree>
    <p:extLst>
      <p:ext uri="{BB962C8B-B14F-4D97-AF65-F5344CB8AC3E}">
        <p14:creationId xmlns:p14="http://schemas.microsoft.com/office/powerpoint/2010/main" val="217005687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Remote Access and Mobility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4798" y="1764684"/>
            <a:ext cx="10413802" cy="346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80287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smtClean="0"/>
              <a:t>Windows 8 installation on USB drive</a:t>
            </a:r>
          </a:p>
          <a:p>
            <a:pPr marL="342900" lvl="1"/>
            <a:r>
              <a:rPr lang="en-US" dirty="0" smtClean="0"/>
              <a:t>Requires UEFI</a:t>
            </a:r>
          </a:p>
          <a:p>
            <a:pPr marL="342900" lvl="1"/>
            <a:r>
              <a:rPr lang="en-US" dirty="0" smtClean="0"/>
              <a:t>Must use Windows 8 Enterprise to create the Windows to Go USB</a:t>
            </a:r>
            <a:endParaRPr lang="en-US" dirty="0"/>
          </a:p>
          <a:p>
            <a:pPr marL="342900" lvl="1"/>
            <a:r>
              <a:rPr lang="en-US" dirty="0" smtClean="0"/>
              <a:t>To use the Windows to Go USB the host computer needs to run Windows 7 or Windows 8</a:t>
            </a:r>
            <a:endParaRPr lang="en-US" dirty="0"/>
          </a:p>
          <a:p>
            <a:pPr marL="0" indent="0">
              <a:buNone/>
            </a:pPr>
            <a:endParaRPr lang="en-US" dirty="0" smtClean="0"/>
          </a:p>
          <a:p>
            <a:pPr marL="0" indent="0">
              <a:buNone/>
            </a:pPr>
            <a:r>
              <a:rPr lang="en-US" dirty="0" smtClean="0"/>
              <a:t>Points to Note</a:t>
            </a:r>
          </a:p>
          <a:p>
            <a:pPr marL="342900" lvl="1" indent="0">
              <a:buNone/>
            </a:pPr>
            <a:r>
              <a:rPr lang="en-US" dirty="0" smtClean="0"/>
              <a:t>Hibernation and sleep disabled by default</a:t>
            </a:r>
          </a:p>
          <a:p>
            <a:pPr marL="342900" lvl="1" indent="0">
              <a:buNone/>
            </a:pPr>
            <a:r>
              <a:rPr lang="en-US" dirty="0" smtClean="0"/>
              <a:t>Internal disks offline</a:t>
            </a:r>
          </a:p>
          <a:p>
            <a:pPr marL="342900" lvl="1" indent="0">
              <a:buNone/>
            </a:pPr>
            <a:r>
              <a:rPr lang="en-US" dirty="0" smtClean="0"/>
              <a:t>TPM not used</a:t>
            </a:r>
          </a:p>
          <a:p>
            <a:pPr marL="342900" lvl="1" indent="0">
              <a:buNone/>
            </a:pPr>
            <a:r>
              <a:rPr lang="en-US" dirty="0" smtClean="0"/>
              <a:t>WinRE not available</a:t>
            </a:r>
          </a:p>
          <a:p>
            <a:pPr lvl="1"/>
            <a:endParaRPr lang="en-US" sz="2900" dirty="0"/>
          </a:p>
          <a:p>
            <a:pPr lvl="1"/>
            <a:endParaRPr lang="en-US" dirty="0" smtClean="0"/>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Windows to Go</a:t>
            </a:r>
            <a:endParaRPr lang="en-US" dirty="0"/>
          </a:p>
        </p:txBody>
      </p:sp>
    </p:spTree>
    <p:extLst>
      <p:ext uri="{BB962C8B-B14F-4D97-AF65-F5344CB8AC3E}">
        <p14:creationId xmlns:p14="http://schemas.microsoft.com/office/powerpoint/2010/main" val="212123614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quarter" idx="10"/>
          </p:nvPr>
        </p:nvSpPr>
        <p:spPr>
          <a:prstGeom prst="rect">
            <a:avLst/>
          </a:prstGeom>
        </p:spPr>
        <p:txBody>
          <a:bodyPr/>
          <a:lstStyle/>
          <a:p>
            <a:pPr>
              <a:buNone/>
            </a:pPr>
            <a:endParaRPr lang="en-US" sz="2400" dirty="0"/>
          </a:p>
          <a:p>
            <a:endParaRPr lang="en-US" sz="2400" dirty="0" smtClean="0">
              <a:solidFill>
                <a:schemeClr val="tx1"/>
              </a:solidFill>
            </a:endParaRPr>
          </a:p>
          <a:p>
            <a:r>
              <a:rPr lang="en-US" sz="2400" dirty="0" smtClean="0">
                <a:solidFill>
                  <a:schemeClr val="tx1"/>
                </a:solidFill>
              </a:rPr>
              <a:t>Install </a:t>
            </a:r>
            <a:r>
              <a:rPr lang="en-US" sz="2400" dirty="0">
                <a:solidFill>
                  <a:schemeClr val="tx1"/>
                </a:solidFill>
              </a:rPr>
              <a:t>and Upgrade to Windows 8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a:solidFill>
                  <a:schemeClr val="tx1"/>
                </a:solidFill>
              </a:rPr>
              <a:t>Configure Hardware and Applications (25- 30%)</a:t>
            </a:r>
          </a:p>
          <a:p>
            <a:r>
              <a:rPr lang="en-US" sz="2400" dirty="0">
                <a:solidFill>
                  <a:schemeClr val="tx1"/>
                </a:solidFill>
              </a:rPr>
              <a:t>Configure Remote Access and Mobility (20- 25%)</a:t>
            </a:r>
          </a:p>
          <a:p>
            <a:r>
              <a:rPr lang="en-US" sz="2400" b="1" dirty="0">
                <a:solidFill>
                  <a:srgbClr val="FFC000"/>
                </a:solidFill>
              </a:rPr>
              <a:t>Configure Backup and Recovery Options (25 - 30%)</a:t>
            </a:r>
          </a:p>
          <a:p>
            <a:r>
              <a:rPr lang="en-US" sz="2400" dirty="0" smtClean="0">
                <a:solidFill>
                  <a:schemeClr val="tx1"/>
                </a:solidFill>
              </a:rPr>
              <a:t>Maintain Resource Access(25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Maintain </a:t>
            </a:r>
            <a:r>
              <a:rPr lang="en-US" sz="2400" dirty="0">
                <a:solidFill>
                  <a:schemeClr val="tx1"/>
                </a:solidFill>
              </a:rPr>
              <a:t>Windows Clients </a:t>
            </a:r>
            <a:r>
              <a:rPr lang="en-US" sz="2400" dirty="0" smtClean="0">
                <a:solidFill>
                  <a:schemeClr val="tx1"/>
                </a:solidFill>
              </a:rPr>
              <a:t>and Devices (25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Manage Windows 8 Using Cloud Services and Microsoft Desktop Optimization Pack (20 -25%)</a:t>
            </a:r>
            <a:endParaRPr lang="en-US" sz="2400" dirty="0">
              <a:solidFill>
                <a:schemeClr val="tx1"/>
              </a:solidFill>
            </a:endParaRPr>
          </a:p>
          <a:p>
            <a:endParaRPr lang="en-US" sz="2400" dirty="0"/>
          </a:p>
        </p:txBody>
      </p:sp>
      <p:sp>
        <p:nvSpPr>
          <p:cNvPr id="24584" name="Rectangle 8"/>
          <p:cNvSpPr>
            <a:spLocks noGrp="1" noChangeArrowheads="1"/>
          </p:cNvSpPr>
          <p:nvPr>
            <p:ph type="title"/>
          </p:nvPr>
        </p:nvSpPr>
        <p:spPr/>
        <p:txBody>
          <a:bodyPr/>
          <a:lstStyle/>
          <a:p>
            <a:pPr>
              <a:defRPr/>
            </a:pPr>
            <a:r>
              <a:rPr dirty="0" smtClean="0"/>
              <a:t>Exam 70-689 </a:t>
            </a:r>
            <a:br>
              <a:rPr dirty="0" smtClean="0"/>
            </a:br>
            <a:r>
              <a:rPr lang="en-US" sz="3700" dirty="0">
                <a:solidFill>
                  <a:schemeClr val="tx2"/>
                </a:solidFill>
              </a:rPr>
              <a:t>Exam Objectives</a:t>
            </a:r>
            <a:endParaRPr sz="3700" dirty="0">
              <a:solidFill>
                <a:schemeClr val="tx2"/>
              </a:solidFill>
            </a:endParaRPr>
          </a:p>
        </p:txBody>
      </p:sp>
    </p:spTree>
    <p:extLst>
      <p:ext uri="{BB962C8B-B14F-4D97-AF65-F5344CB8AC3E}">
        <p14:creationId xmlns:p14="http://schemas.microsoft.com/office/powerpoint/2010/main" val="337470376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Configure Backup and Recovery Options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13" y="1482685"/>
            <a:ext cx="11694239" cy="392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2669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History</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1231483"/>
            <a:ext cx="9697022" cy="577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807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4936736"/>
          </a:xfrm>
          <a:prstGeom prst="rect">
            <a:avLst/>
          </a:prstGeom>
        </p:spPr>
        <p:txBody>
          <a:bodyPr/>
          <a:lstStyle/>
          <a:p>
            <a:r>
              <a:rPr lang="en-US" sz="4000" dirty="0">
                <a:solidFill>
                  <a:srgbClr val="00BCF2"/>
                </a:solidFill>
              </a:rPr>
              <a:t>Session Objective(s</a:t>
            </a:r>
            <a:r>
              <a:rPr lang="en-US" sz="4000" dirty="0" smtClean="0">
                <a:solidFill>
                  <a:srgbClr val="00BCF2"/>
                </a:solidFill>
              </a:rPr>
              <a:t>): </a:t>
            </a:r>
            <a:endParaRPr lang="en-US" sz="4000" dirty="0">
              <a:solidFill>
                <a:srgbClr val="00BCF2"/>
              </a:solidFill>
            </a:endParaRPr>
          </a:p>
          <a:p>
            <a:pPr marL="457200" lvl="1" indent="-457200">
              <a:buFont typeface="Arial" panose="020B0604020202020204" pitchFamily="34" charset="0"/>
              <a:buChar char="•"/>
            </a:pPr>
            <a:r>
              <a:rPr lang="en-US" sz="2800" dirty="0" smtClean="0"/>
              <a:t>Describe key Windows 8 / 8.1 exam objectives</a:t>
            </a:r>
          </a:p>
          <a:p>
            <a:pPr marL="457200" lvl="1" indent="-457200">
              <a:buFont typeface="Arial" panose="020B0604020202020204" pitchFamily="34" charset="0"/>
              <a:buChar char="•"/>
            </a:pPr>
            <a:r>
              <a:rPr lang="en-US" sz="2800" dirty="0" smtClean="0"/>
              <a:t>Understand question styles</a:t>
            </a:r>
          </a:p>
          <a:p>
            <a:pPr marL="457200" lvl="1" indent="-457200">
              <a:buFont typeface="Arial" panose="020B0604020202020204" pitchFamily="34" charset="0"/>
              <a:buChar char="•"/>
            </a:pPr>
            <a:r>
              <a:rPr lang="en-US" sz="2800" dirty="0" smtClean="0"/>
              <a:t>Prepare more effectively using available study material</a:t>
            </a:r>
            <a:endParaRPr lang="en-US" sz="2800" dirty="0"/>
          </a:p>
          <a:p>
            <a:pPr marL="457200" lvl="1" indent="-457200">
              <a:buFont typeface="Arial" panose="020B0604020202020204" pitchFamily="34" charset="0"/>
              <a:buChar char="•"/>
            </a:pPr>
            <a:r>
              <a:rPr lang="en-US" sz="2800" dirty="0" smtClean="0"/>
              <a:t>Relate practical Windows 8 / 8.1 experience to exam topics</a:t>
            </a:r>
            <a:endParaRPr lang="en-US" sz="2800" dirty="0"/>
          </a:p>
          <a:p>
            <a:r>
              <a:rPr lang="en-US" sz="4000" dirty="0">
                <a:solidFill>
                  <a:srgbClr val="00BCF2"/>
                </a:solidFill>
              </a:rPr>
              <a:t>Key Takeaway 1</a:t>
            </a:r>
          </a:p>
          <a:p>
            <a:pPr marL="457200" indent="-457200">
              <a:buFont typeface="Arial" panose="020B0604020202020204" pitchFamily="34" charset="0"/>
              <a:buChar char="•"/>
            </a:pPr>
            <a:r>
              <a:rPr lang="en-US" sz="2800" dirty="0" smtClean="0">
                <a:gradFill>
                  <a:gsLst>
                    <a:gs pos="1250">
                      <a:schemeClr val="tx1"/>
                    </a:gs>
                    <a:gs pos="100000">
                      <a:schemeClr val="tx1"/>
                    </a:gs>
                  </a:gsLst>
                  <a:lin ang="5400000" scaled="0"/>
                </a:gradFill>
                <a:latin typeface="+mn-lt"/>
              </a:rPr>
              <a:t>Identify areas that may require extra studying</a:t>
            </a:r>
            <a:endParaRPr lang="en-US" sz="2800" dirty="0">
              <a:gradFill>
                <a:gsLst>
                  <a:gs pos="1250">
                    <a:schemeClr val="tx1"/>
                  </a:gs>
                  <a:gs pos="100000">
                    <a:schemeClr val="tx1"/>
                  </a:gs>
                </a:gsLst>
                <a:lin ang="5400000" scaled="0"/>
              </a:gradFill>
              <a:latin typeface="+mn-lt"/>
            </a:endParaRPr>
          </a:p>
          <a:p>
            <a:r>
              <a:rPr lang="en-US" sz="4000" dirty="0" smtClean="0">
                <a:solidFill>
                  <a:srgbClr val="00BCF2"/>
                </a:solidFill>
              </a:rPr>
              <a:t>Key </a:t>
            </a:r>
            <a:r>
              <a:rPr lang="en-US" sz="4000" dirty="0">
                <a:solidFill>
                  <a:srgbClr val="00BCF2"/>
                </a:solidFill>
              </a:rPr>
              <a:t>Takeaway </a:t>
            </a:r>
            <a:r>
              <a:rPr lang="en-US" sz="4000" dirty="0" smtClean="0">
                <a:solidFill>
                  <a:srgbClr val="00BCF2"/>
                </a:solidFill>
              </a:rPr>
              <a:t>2</a:t>
            </a:r>
          </a:p>
          <a:p>
            <a:pPr marL="457200" indent="-457200">
              <a:buFont typeface="Arial" panose="020B0604020202020204" pitchFamily="34" charset="0"/>
              <a:buChar char="•"/>
            </a:pPr>
            <a:r>
              <a:rPr lang="en-US" sz="2800" dirty="0" smtClean="0">
                <a:gradFill>
                  <a:gsLst>
                    <a:gs pos="1250">
                      <a:schemeClr val="tx1"/>
                    </a:gs>
                    <a:gs pos="100000">
                      <a:schemeClr val="tx1"/>
                    </a:gs>
                  </a:gsLst>
                  <a:lin ang="5400000" scaled="0"/>
                </a:gradFill>
                <a:latin typeface="+mn-lt"/>
              </a:rPr>
              <a:t>Action Plan for exam preparation and success</a:t>
            </a:r>
            <a:endParaRPr lang="en-US" sz="2800" dirty="0">
              <a:gradFill>
                <a:gsLst>
                  <a:gs pos="1250">
                    <a:schemeClr val="tx1"/>
                  </a:gs>
                  <a:gs pos="100000">
                    <a:schemeClr val="tx1"/>
                  </a:gs>
                </a:gsLst>
                <a:lin ang="5400000" scaled="0"/>
              </a:gradFill>
              <a:latin typeface="+mn-lt"/>
            </a:endParaRPr>
          </a:p>
        </p:txBody>
      </p:sp>
      <p:sp>
        <p:nvSpPr>
          <p:cNvPr id="4" name="Title 3"/>
          <p:cNvSpPr>
            <a:spLocks noGrp="1"/>
          </p:cNvSpPr>
          <p:nvPr>
            <p:ph type="title"/>
          </p:nvPr>
        </p:nvSpPr>
        <p:spPr/>
        <p:txBody>
          <a:bodyPr/>
          <a:lstStyle/>
          <a:p>
            <a:r>
              <a:rPr lang="en-US" dirty="0"/>
              <a:t>Session </a:t>
            </a:r>
            <a:r>
              <a:rPr lang="en-US" dirty="0" smtClean="0"/>
              <a:t>Objectives And Takeaways</a:t>
            </a:r>
            <a:endParaRPr lang="en-US" dirty="0"/>
          </a:p>
        </p:txBody>
      </p:sp>
    </p:spTree>
    <p:extLst>
      <p:ext uri="{BB962C8B-B14F-4D97-AF65-F5344CB8AC3E}">
        <p14:creationId xmlns:p14="http://schemas.microsoft.com/office/powerpoint/2010/main" val="322768722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Text Placeholder 2"/>
          <p:cNvSpPr>
            <a:spLocks noGrp="1"/>
          </p:cNvSpPr>
          <p:nvPr>
            <p:ph type="body" sz="quarter" idx="4294967295"/>
          </p:nvPr>
        </p:nvSpPr>
        <p:spPr>
          <a:xfrm>
            <a:off x="274638" y="1212850"/>
            <a:ext cx="11725451" cy="5207579"/>
          </a:xfrm>
          <a:prstGeom prst="rect">
            <a:avLst/>
          </a:prstGeom>
        </p:spPr>
        <p:txBody>
          <a:bodyPr/>
          <a:lstStyle/>
          <a:p>
            <a:r>
              <a:rPr lang="en-GB" sz="3200" dirty="0" smtClean="0"/>
              <a:t>You are managing a computer that runs Windows 8. You noticed that the computer </a:t>
            </a:r>
            <a:r>
              <a:rPr lang="en-GB" sz="3200" dirty="0" err="1" smtClean="0"/>
              <a:t>startup</a:t>
            </a:r>
            <a:r>
              <a:rPr lang="en-GB" sz="3200" dirty="0" smtClean="0"/>
              <a:t> time has significantly increased.</a:t>
            </a:r>
            <a:endParaRPr lang="en-GB" sz="3200" dirty="0"/>
          </a:p>
          <a:p>
            <a:r>
              <a:rPr lang="en-GB" sz="3200" dirty="0" smtClean="0"/>
              <a:t>You need to review the list of services that are starting automatically and disable services that are the cause of the problem. Which tool should you use?</a:t>
            </a:r>
          </a:p>
          <a:p>
            <a:endParaRPr lang="en-GB" sz="3200" dirty="0"/>
          </a:p>
          <a:p>
            <a:pPr marL="514350" indent="-514350">
              <a:buFont typeface="+mj-lt"/>
              <a:buAutoNum type="alphaLcPeriod"/>
            </a:pPr>
            <a:r>
              <a:rPr lang="en-GB" sz="3200" dirty="0" smtClean="0"/>
              <a:t>System Information</a:t>
            </a:r>
          </a:p>
          <a:p>
            <a:pPr marL="514350" indent="-514350">
              <a:buFont typeface="+mj-lt"/>
              <a:buAutoNum type="alphaLcPeriod"/>
            </a:pPr>
            <a:r>
              <a:rPr lang="en-GB" sz="3200" dirty="0" smtClean="0"/>
              <a:t>System Configuration</a:t>
            </a:r>
          </a:p>
          <a:p>
            <a:pPr marL="514350" indent="-514350">
              <a:buFont typeface="+mj-lt"/>
              <a:buAutoNum type="alphaLcPeriod"/>
            </a:pPr>
            <a:r>
              <a:rPr lang="en-GB" sz="3200" dirty="0" smtClean="0"/>
              <a:t>Task Manager</a:t>
            </a:r>
          </a:p>
          <a:p>
            <a:pPr marL="514350" indent="-514350">
              <a:buFont typeface="+mj-lt"/>
              <a:buAutoNum type="alphaLcPeriod"/>
            </a:pPr>
            <a:r>
              <a:rPr lang="en-GB" sz="3200" dirty="0" smtClean="0"/>
              <a:t>Action </a:t>
            </a:r>
            <a:r>
              <a:rPr lang="en-GB" sz="3200" dirty="0" err="1" smtClean="0"/>
              <a:t>Center</a:t>
            </a:r>
            <a:endParaRPr lang="en-GB" sz="3200" dirty="0"/>
          </a:p>
        </p:txBody>
      </p:sp>
    </p:spTree>
    <p:extLst>
      <p:ext uri="{BB962C8B-B14F-4D97-AF65-F5344CB8AC3E}">
        <p14:creationId xmlns:p14="http://schemas.microsoft.com/office/powerpoint/2010/main" val="424057734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sp>
        <p:nvSpPr>
          <p:cNvPr id="3" name="Text Placeholder 2"/>
          <p:cNvSpPr>
            <a:spLocks noGrp="1"/>
          </p:cNvSpPr>
          <p:nvPr>
            <p:ph type="body" sz="quarter" idx="4294967295"/>
          </p:nvPr>
        </p:nvSpPr>
        <p:spPr>
          <a:xfrm>
            <a:off x="274638" y="1212850"/>
            <a:ext cx="11725451" cy="6020110"/>
          </a:xfrm>
          <a:prstGeom prst="rect">
            <a:avLst/>
          </a:prstGeom>
        </p:spPr>
        <p:txBody>
          <a:bodyPr/>
          <a:lstStyle/>
          <a:p>
            <a:r>
              <a:rPr lang="en-GB" sz="3200" dirty="0" smtClean="0"/>
              <a:t>You are managing a computer that runs Windows 8. You noticed that the computer </a:t>
            </a:r>
            <a:r>
              <a:rPr lang="en-GB" sz="3200" dirty="0" err="1" smtClean="0"/>
              <a:t>startup</a:t>
            </a:r>
            <a:r>
              <a:rPr lang="en-GB" sz="3200" dirty="0" smtClean="0"/>
              <a:t> time has significantly increased.</a:t>
            </a:r>
            <a:endParaRPr lang="en-GB" sz="3200" dirty="0"/>
          </a:p>
          <a:p>
            <a:r>
              <a:rPr lang="en-GB" sz="3200" dirty="0" smtClean="0"/>
              <a:t>You need to review the list of services that are starting automatically and disable services that are the cause of the problem. Which tool should you use?</a:t>
            </a:r>
          </a:p>
          <a:p>
            <a:pPr marL="514350" indent="-514350">
              <a:buFont typeface="+mj-lt"/>
              <a:buAutoNum type="alphaLcPeriod"/>
            </a:pPr>
            <a:endParaRPr lang="en-GB" sz="3200" dirty="0" smtClean="0"/>
          </a:p>
          <a:p>
            <a:pPr marL="514350" indent="-514350">
              <a:buFont typeface="+mj-lt"/>
              <a:buAutoNum type="alphaLcPeriod"/>
            </a:pPr>
            <a:r>
              <a:rPr lang="en-GB" sz="3200" dirty="0" smtClean="0"/>
              <a:t>System Information</a:t>
            </a:r>
          </a:p>
          <a:p>
            <a:pPr marL="514350" indent="-514350">
              <a:buFont typeface="+mj-lt"/>
              <a:buAutoNum type="alphaLcPeriod"/>
            </a:pPr>
            <a:r>
              <a:rPr lang="en-GB" sz="3200" b="1" dirty="0" smtClean="0">
                <a:solidFill>
                  <a:srgbClr val="FFC000"/>
                </a:solidFill>
              </a:rPr>
              <a:t>System Configuration</a:t>
            </a:r>
          </a:p>
          <a:p>
            <a:pPr marL="514350" indent="-514350">
              <a:buFont typeface="+mj-lt"/>
              <a:buAutoNum type="alphaLcPeriod"/>
            </a:pPr>
            <a:r>
              <a:rPr lang="en-GB" sz="3200" dirty="0" smtClean="0"/>
              <a:t>Task Manager</a:t>
            </a:r>
          </a:p>
          <a:p>
            <a:pPr marL="514350" indent="-514350">
              <a:buFont typeface="+mj-lt"/>
              <a:buAutoNum type="alphaLcPeriod"/>
            </a:pPr>
            <a:r>
              <a:rPr lang="en-GB" sz="3200" dirty="0" smtClean="0"/>
              <a:t>Action </a:t>
            </a:r>
            <a:r>
              <a:rPr lang="en-GB" sz="3200" dirty="0" err="1" smtClean="0"/>
              <a:t>Center</a:t>
            </a:r>
            <a:endParaRPr lang="en-GB" sz="3200" dirty="0" smtClean="0"/>
          </a:p>
          <a:p>
            <a:pPr lvl="0"/>
            <a:r>
              <a:rPr lang="en-US" sz="1200" dirty="0">
                <a:gradFill>
                  <a:gsLst>
                    <a:gs pos="1250">
                      <a:srgbClr val="505050"/>
                    </a:gs>
                    <a:gs pos="100000">
                      <a:srgbClr val="505050"/>
                    </a:gs>
                  </a:gsLst>
                  <a:lin ang="5400000" scaled="0"/>
                </a:gradFill>
              </a:rPr>
              <a:t>Questions courtesy of </a:t>
            </a:r>
            <a:r>
              <a:rPr lang="en-US" sz="1200" dirty="0" err="1">
                <a:gradFill>
                  <a:gsLst>
                    <a:gs pos="1250">
                      <a:srgbClr val="505050"/>
                    </a:gs>
                    <a:gs pos="100000">
                      <a:srgbClr val="505050"/>
                    </a:gs>
                  </a:gsLst>
                  <a:lin ang="5400000" scaled="0"/>
                </a:gradFill>
              </a:rPr>
              <a:t>MeasureUP</a:t>
            </a:r>
            <a:r>
              <a:rPr lang="en-US" sz="1200" dirty="0">
                <a:gradFill>
                  <a:gsLst>
                    <a:gs pos="1250">
                      <a:srgbClr val="505050"/>
                    </a:gs>
                    <a:gs pos="100000">
                      <a:srgbClr val="505050"/>
                    </a:gs>
                  </a:gsLst>
                  <a:lin ang="5400000" scaled="0"/>
                </a:gradFill>
              </a:rPr>
              <a:t> </a:t>
            </a:r>
            <a:endParaRPr lang="en-GB" sz="2400" dirty="0">
              <a:gradFill>
                <a:gsLst>
                  <a:gs pos="1250">
                    <a:srgbClr val="505050"/>
                  </a:gs>
                  <a:gs pos="100000">
                    <a:srgbClr val="505050"/>
                  </a:gs>
                </a:gsLst>
                <a:lin ang="5400000" scaled="0"/>
              </a:gradFill>
            </a:endParaRPr>
          </a:p>
          <a:p>
            <a:pPr marL="514350" indent="-514350">
              <a:buFont typeface="+mj-lt"/>
              <a:buAutoNum type="alphaLcPeriod"/>
            </a:pPr>
            <a:endParaRPr lang="en-GB" sz="3200" dirty="0"/>
          </a:p>
        </p:txBody>
      </p:sp>
    </p:spTree>
    <p:extLst>
      <p:ext uri="{BB962C8B-B14F-4D97-AF65-F5344CB8AC3E}">
        <p14:creationId xmlns:p14="http://schemas.microsoft.com/office/powerpoint/2010/main" val="41602052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quarter" idx="10"/>
          </p:nvPr>
        </p:nvSpPr>
        <p:spPr>
          <a:prstGeom prst="rect">
            <a:avLst/>
          </a:prstGeom>
        </p:spPr>
        <p:txBody>
          <a:bodyPr/>
          <a:lstStyle/>
          <a:p>
            <a:pPr>
              <a:buNone/>
            </a:pPr>
            <a:endParaRPr lang="en-US" sz="2400" dirty="0"/>
          </a:p>
          <a:p>
            <a:endParaRPr lang="en-US" sz="2400" dirty="0" smtClean="0">
              <a:solidFill>
                <a:schemeClr val="tx1"/>
              </a:solidFill>
            </a:endParaRPr>
          </a:p>
          <a:p>
            <a:r>
              <a:rPr lang="en-US" sz="2400" dirty="0" smtClean="0">
                <a:solidFill>
                  <a:schemeClr val="tx1"/>
                </a:solidFill>
              </a:rPr>
              <a:t>Install </a:t>
            </a:r>
            <a:r>
              <a:rPr lang="en-US" sz="2400" dirty="0">
                <a:solidFill>
                  <a:schemeClr val="tx1"/>
                </a:solidFill>
              </a:rPr>
              <a:t>and Upgrade to Windows 8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a:solidFill>
                  <a:schemeClr val="tx1"/>
                </a:solidFill>
              </a:rPr>
              <a:t>Configure Hardware and Applications (25- 30%)</a:t>
            </a:r>
          </a:p>
          <a:p>
            <a:r>
              <a:rPr lang="en-US" sz="2400" dirty="0">
                <a:solidFill>
                  <a:schemeClr val="tx1"/>
                </a:solidFill>
              </a:rPr>
              <a:t>Configure Remote Access and Mobility (20- 25%)</a:t>
            </a:r>
          </a:p>
          <a:p>
            <a:r>
              <a:rPr lang="en-US" sz="2400" dirty="0">
                <a:solidFill>
                  <a:schemeClr val="tx1"/>
                </a:solidFill>
              </a:rPr>
              <a:t>Configure Backup and Recovery Options (25 - 30%)</a:t>
            </a:r>
          </a:p>
          <a:p>
            <a:r>
              <a:rPr lang="en-US" sz="2400" b="1" dirty="0">
                <a:solidFill>
                  <a:srgbClr val="FFC000"/>
                </a:solidFill>
              </a:rPr>
              <a:t>Maintain Resource Access(25 - 30%)</a:t>
            </a:r>
          </a:p>
          <a:p>
            <a:r>
              <a:rPr lang="en-US" sz="2400" dirty="0" smtClean="0">
                <a:solidFill>
                  <a:schemeClr val="tx1"/>
                </a:solidFill>
              </a:rPr>
              <a:t>Maintain </a:t>
            </a:r>
            <a:r>
              <a:rPr lang="en-US" sz="2400" dirty="0">
                <a:solidFill>
                  <a:schemeClr val="tx1"/>
                </a:solidFill>
              </a:rPr>
              <a:t>Windows Clients </a:t>
            </a:r>
            <a:r>
              <a:rPr lang="en-US" sz="2400" dirty="0" smtClean="0">
                <a:solidFill>
                  <a:schemeClr val="tx1"/>
                </a:solidFill>
              </a:rPr>
              <a:t>and Devices (25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smtClean="0">
                <a:solidFill>
                  <a:schemeClr val="tx1"/>
                </a:solidFill>
              </a:rPr>
              <a:t>Manage Windows 8 Using Cloud Services and Microsoft Desktop Optimization Pack (20 -25%)</a:t>
            </a:r>
            <a:endParaRPr lang="en-US" sz="2400" dirty="0">
              <a:solidFill>
                <a:schemeClr val="tx1"/>
              </a:solidFill>
            </a:endParaRPr>
          </a:p>
          <a:p>
            <a:endParaRPr lang="en-US" sz="2400" dirty="0"/>
          </a:p>
        </p:txBody>
      </p:sp>
      <p:sp>
        <p:nvSpPr>
          <p:cNvPr id="24584" name="Rectangle 8"/>
          <p:cNvSpPr>
            <a:spLocks noGrp="1" noChangeArrowheads="1"/>
          </p:cNvSpPr>
          <p:nvPr>
            <p:ph type="title"/>
          </p:nvPr>
        </p:nvSpPr>
        <p:spPr/>
        <p:txBody>
          <a:bodyPr/>
          <a:lstStyle/>
          <a:p>
            <a:pPr>
              <a:defRPr/>
            </a:pPr>
            <a:r>
              <a:rPr dirty="0" smtClean="0"/>
              <a:t>Exam 70-689 </a:t>
            </a:r>
            <a:br>
              <a:rPr dirty="0" smtClean="0"/>
            </a:br>
            <a:r>
              <a:rPr lang="en-US" sz="3700" dirty="0">
                <a:solidFill>
                  <a:schemeClr val="tx2"/>
                </a:solidFill>
              </a:rPr>
              <a:t>Exam Objectives</a:t>
            </a:r>
            <a:endParaRPr sz="3700" dirty="0">
              <a:solidFill>
                <a:schemeClr val="tx2"/>
              </a:solidFill>
            </a:endParaRPr>
          </a:p>
        </p:txBody>
      </p:sp>
    </p:spTree>
    <p:extLst>
      <p:ext uri="{BB962C8B-B14F-4D97-AF65-F5344CB8AC3E}">
        <p14:creationId xmlns:p14="http://schemas.microsoft.com/office/powerpoint/2010/main" val="218082079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Resource Access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650" y="1593561"/>
            <a:ext cx="11425267" cy="203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88759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770606" cy="5164491"/>
          </a:xfrm>
        </p:spPr>
        <p:txBody>
          <a:bodyPr/>
          <a:lstStyle/>
          <a:p>
            <a:pPr marL="0" indent="0">
              <a:buNone/>
            </a:pPr>
            <a:r>
              <a:rPr lang="en-US" dirty="0" smtClean="0"/>
              <a:t>Two Modes: </a:t>
            </a:r>
          </a:p>
          <a:p>
            <a:pPr marL="0" indent="0">
              <a:buNone/>
            </a:pPr>
            <a:r>
              <a:rPr lang="en-US" dirty="0" smtClean="0"/>
              <a:t>Hosted Cache</a:t>
            </a:r>
          </a:p>
          <a:p>
            <a:pPr marL="241300" lvl="1" indent="0">
              <a:buNone/>
            </a:pPr>
            <a:r>
              <a:rPr lang="en-US" dirty="0" smtClean="0"/>
              <a:t>Uses one or more servers on the branch office network to host the </a:t>
            </a:r>
            <a:r>
              <a:rPr lang="en-US" dirty="0" err="1" smtClean="0"/>
              <a:t>BranchCache</a:t>
            </a:r>
            <a:r>
              <a:rPr lang="en-US" dirty="0" smtClean="0"/>
              <a:t> cache</a:t>
            </a:r>
            <a:endParaRPr lang="en-US" dirty="0"/>
          </a:p>
          <a:p>
            <a:pPr marL="0" indent="0">
              <a:buNone/>
            </a:pPr>
            <a:r>
              <a:rPr lang="en-US" dirty="0" smtClean="0"/>
              <a:t>Distributed Cache</a:t>
            </a:r>
            <a:endParaRPr lang="en-US" dirty="0"/>
          </a:p>
          <a:p>
            <a:pPr marL="241300" lvl="1" indent="0">
              <a:buNone/>
            </a:pPr>
            <a:r>
              <a:rPr lang="en-US" dirty="0" smtClean="0"/>
              <a:t>Cache is hosted across  </a:t>
            </a:r>
            <a:r>
              <a:rPr lang="en-US" dirty="0" err="1" smtClean="0"/>
              <a:t>BranchCache</a:t>
            </a:r>
            <a:r>
              <a:rPr lang="en-US" dirty="0" smtClean="0"/>
              <a:t> clients and does not require locally deployed server</a:t>
            </a:r>
          </a:p>
          <a:p>
            <a:pPr marL="241300" lvl="1" indent="0">
              <a:buNone/>
            </a:pPr>
            <a:endParaRPr lang="en-US" dirty="0"/>
          </a:p>
          <a:p>
            <a:pPr marL="0" lvl="0" indent="0">
              <a:buClr>
                <a:srgbClr val="7FBA00"/>
              </a:buClr>
              <a:buNone/>
            </a:pPr>
            <a:r>
              <a:rPr lang="en-US" dirty="0" smtClean="0">
                <a:gradFill>
                  <a:gsLst>
                    <a:gs pos="1250">
                      <a:srgbClr val="7FBA00"/>
                    </a:gs>
                    <a:gs pos="99000">
                      <a:srgbClr val="7FBA00"/>
                    </a:gs>
                  </a:gsLst>
                  <a:lin ang="5400000" scaled="0"/>
                </a:gradFill>
              </a:rPr>
              <a:t>Configuring </a:t>
            </a:r>
            <a:r>
              <a:rPr lang="en-US" dirty="0" err="1" smtClean="0">
                <a:gradFill>
                  <a:gsLst>
                    <a:gs pos="1250">
                      <a:srgbClr val="7FBA00"/>
                    </a:gs>
                    <a:gs pos="99000">
                      <a:srgbClr val="7FBA00"/>
                    </a:gs>
                  </a:gsLst>
                  <a:lin ang="5400000" scaled="0"/>
                </a:gradFill>
              </a:rPr>
              <a:t>BranchCache</a:t>
            </a:r>
            <a:endParaRPr lang="en-US" dirty="0" smtClean="0"/>
          </a:p>
          <a:p>
            <a:pPr marL="241300" lvl="1" indent="0">
              <a:buNone/>
            </a:pPr>
            <a:r>
              <a:rPr lang="en-US" dirty="0"/>
              <a:t>Install </a:t>
            </a:r>
            <a:r>
              <a:rPr lang="en-US" dirty="0" err="1"/>
              <a:t>BranchCache</a:t>
            </a:r>
            <a:r>
              <a:rPr lang="en-US" dirty="0"/>
              <a:t> for Network Files role service on file </a:t>
            </a:r>
            <a:r>
              <a:rPr lang="en-US" dirty="0" smtClean="0"/>
              <a:t>server</a:t>
            </a:r>
          </a:p>
          <a:p>
            <a:pPr marL="241300" lvl="1" indent="0">
              <a:buNone/>
            </a:pPr>
            <a:r>
              <a:rPr lang="en-US" dirty="0" err="1" smtClean="0"/>
              <a:t>BranchCache</a:t>
            </a:r>
            <a:r>
              <a:rPr lang="en-US" dirty="0" smtClean="0"/>
              <a:t> </a:t>
            </a:r>
            <a:r>
              <a:rPr lang="en-US" dirty="0"/>
              <a:t>feature needs to be installed on the server </a:t>
            </a:r>
            <a:r>
              <a:rPr lang="en-US" dirty="0" smtClean="0"/>
              <a:t>to function as hosted cache mode server</a:t>
            </a:r>
          </a:p>
          <a:p>
            <a:pPr marL="241300" lvl="1" indent="0">
              <a:buNone/>
            </a:pPr>
            <a:r>
              <a:rPr lang="en-US" dirty="0"/>
              <a:t>Enable </a:t>
            </a:r>
            <a:r>
              <a:rPr lang="en-US" dirty="0" err="1"/>
              <a:t>BranchCache</a:t>
            </a:r>
            <a:r>
              <a:rPr lang="en-US" dirty="0"/>
              <a:t> on </a:t>
            </a:r>
            <a:r>
              <a:rPr lang="en-US" dirty="0" smtClean="0"/>
              <a:t>client</a:t>
            </a:r>
          </a:p>
          <a:p>
            <a:pPr marL="241300" lvl="1" indent="0">
              <a:buNone/>
            </a:pPr>
            <a:r>
              <a:rPr lang="en-US" dirty="0" err="1" smtClean="0"/>
              <a:t>BranchCache</a:t>
            </a:r>
            <a:r>
              <a:rPr lang="en-US" dirty="0" smtClean="0"/>
              <a:t> mode needs to be  configured on the client</a:t>
            </a:r>
            <a:endParaRPr lang="en-US" dirty="0"/>
          </a:p>
          <a:p>
            <a:endParaRPr lang="en-US" dirty="0"/>
          </a:p>
        </p:txBody>
      </p:sp>
      <p:sp>
        <p:nvSpPr>
          <p:cNvPr id="2" name="Title 1"/>
          <p:cNvSpPr>
            <a:spLocks noGrp="1"/>
          </p:cNvSpPr>
          <p:nvPr>
            <p:ph type="title"/>
          </p:nvPr>
        </p:nvSpPr>
        <p:spPr/>
        <p:txBody>
          <a:bodyPr/>
          <a:lstStyle/>
          <a:p>
            <a:r>
              <a:rPr lang="en-US" dirty="0" err="1" smtClean="0"/>
              <a:t>BranchCache</a:t>
            </a:r>
            <a:endParaRPr lang="en-US" dirty="0"/>
          </a:p>
        </p:txBody>
      </p:sp>
    </p:spTree>
    <p:extLst>
      <p:ext uri="{BB962C8B-B14F-4D97-AF65-F5344CB8AC3E}">
        <p14:creationId xmlns:p14="http://schemas.microsoft.com/office/powerpoint/2010/main" val="6671913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body" sz="quarter" idx="10"/>
          </p:nvPr>
        </p:nvSpPr>
        <p:spPr>
          <a:prstGeom prst="rect">
            <a:avLst/>
          </a:prstGeom>
        </p:spPr>
        <p:txBody>
          <a:bodyPr/>
          <a:lstStyle/>
          <a:p>
            <a:pPr>
              <a:buNone/>
            </a:pPr>
            <a:endParaRPr lang="en-US" sz="2400" dirty="0"/>
          </a:p>
          <a:p>
            <a:endParaRPr lang="en-US" sz="2400" dirty="0" smtClean="0">
              <a:solidFill>
                <a:schemeClr val="tx1"/>
              </a:solidFill>
            </a:endParaRPr>
          </a:p>
          <a:p>
            <a:r>
              <a:rPr lang="en-US" sz="2400" dirty="0" smtClean="0">
                <a:solidFill>
                  <a:schemeClr val="tx1"/>
                </a:solidFill>
              </a:rPr>
              <a:t>Install </a:t>
            </a:r>
            <a:r>
              <a:rPr lang="en-US" sz="2400" dirty="0">
                <a:solidFill>
                  <a:schemeClr val="tx1"/>
                </a:solidFill>
              </a:rPr>
              <a:t>and Upgrade to Windows 8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a:solidFill>
                  <a:schemeClr val="tx1"/>
                </a:solidFill>
              </a:rPr>
              <a:t>Configure Hardware and Applications (25- 30%)</a:t>
            </a:r>
          </a:p>
          <a:p>
            <a:r>
              <a:rPr lang="en-US" sz="2400" dirty="0">
                <a:solidFill>
                  <a:schemeClr val="tx1"/>
                </a:solidFill>
              </a:rPr>
              <a:t>Configure Remote Access and Mobility (20- 25%)</a:t>
            </a:r>
          </a:p>
          <a:p>
            <a:r>
              <a:rPr lang="en-US" sz="2400" dirty="0">
                <a:solidFill>
                  <a:schemeClr val="tx1"/>
                </a:solidFill>
              </a:rPr>
              <a:t>Configure Backup and Recovery Options (25 - 30%)</a:t>
            </a:r>
          </a:p>
          <a:p>
            <a:r>
              <a:rPr lang="en-US" sz="2400" dirty="0">
                <a:solidFill>
                  <a:schemeClr val="tx1"/>
                </a:solidFill>
              </a:rPr>
              <a:t>Maintain Resource Access(25 - 30%)</a:t>
            </a:r>
          </a:p>
          <a:p>
            <a:r>
              <a:rPr lang="en-US" sz="2400" b="1" dirty="0">
                <a:solidFill>
                  <a:srgbClr val="FFC000"/>
                </a:solidFill>
              </a:rPr>
              <a:t>Maintain Windows Clients and Devices (25 - 30%)</a:t>
            </a:r>
          </a:p>
          <a:p>
            <a:r>
              <a:rPr lang="en-US" sz="2400" dirty="0" smtClean="0">
                <a:solidFill>
                  <a:schemeClr val="tx1"/>
                </a:solidFill>
              </a:rPr>
              <a:t>Manage Windows 8 Using Cloud Services and Microsoft Desktop Optimization Pack (20 -25%)</a:t>
            </a:r>
            <a:endParaRPr lang="en-US" sz="2400" dirty="0">
              <a:solidFill>
                <a:schemeClr val="tx1"/>
              </a:solidFill>
            </a:endParaRPr>
          </a:p>
          <a:p>
            <a:endParaRPr lang="en-US" sz="2400" dirty="0"/>
          </a:p>
        </p:txBody>
      </p:sp>
      <p:sp>
        <p:nvSpPr>
          <p:cNvPr id="24584" name="Rectangle 8"/>
          <p:cNvSpPr>
            <a:spLocks noGrp="1" noChangeArrowheads="1"/>
          </p:cNvSpPr>
          <p:nvPr>
            <p:ph type="title"/>
          </p:nvPr>
        </p:nvSpPr>
        <p:spPr/>
        <p:txBody>
          <a:bodyPr/>
          <a:lstStyle/>
          <a:p>
            <a:pPr>
              <a:defRPr/>
            </a:pPr>
            <a:r>
              <a:rPr dirty="0" smtClean="0"/>
              <a:t>Exam 70-689 </a:t>
            </a:r>
            <a:br>
              <a:rPr dirty="0" smtClean="0"/>
            </a:br>
            <a:r>
              <a:rPr lang="en-US" sz="3700" dirty="0">
                <a:solidFill>
                  <a:schemeClr val="tx2"/>
                </a:solidFill>
              </a:rPr>
              <a:t>Exam Objectives</a:t>
            </a:r>
            <a:endParaRPr sz="3700" dirty="0">
              <a:solidFill>
                <a:schemeClr val="tx2"/>
              </a:solidFill>
            </a:endParaRPr>
          </a:p>
        </p:txBody>
      </p:sp>
    </p:spTree>
    <p:extLst>
      <p:ext uri="{BB962C8B-B14F-4D97-AF65-F5344CB8AC3E}">
        <p14:creationId xmlns:p14="http://schemas.microsoft.com/office/powerpoint/2010/main" val="193783558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 </a:t>
            </a:r>
            <a:r>
              <a:rPr lang="en-US" dirty="0"/>
              <a:t>Windows Clients </a:t>
            </a:r>
            <a:r>
              <a:rPr lang="en-US" dirty="0" smtClean="0"/>
              <a:t>and Devices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287" y="1606551"/>
            <a:ext cx="9516396" cy="35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23938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lvl="0" indent="0">
              <a:buNone/>
            </a:pPr>
            <a:r>
              <a:rPr lang="en-US" sz="3600" dirty="0" smtClean="0"/>
              <a:t>PC </a:t>
            </a:r>
            <a:r>
              <a:rPr lang="en-US" sz="3600" dirty="0"/>
              <a:t>boots into </a:t>
            </a:r>
            <a:r>
              <a:rPr lang="en-US" sz="3600" dirty="0" smtClean="0"/>
              <a:t>Windows </a:t>
            </a:r>
            <a:r>
              <a:rPr lang="en-US" sz="3600" dirty="0"/>
              <a:t>Recovery Environment </a:t>
            </a:r>
          </a:p>
          <a:p>
            <a:pPr marL="0" lvl="0" indent="0">
              <a:buNone/>
            </a:pPr>
            <a:r>
              <a:rPr lang="en-US" sz="3600" dirty="0"/>
              <a:t>Windows RE erases and formats the hard drive partitions on which Windows and personal data reside.</a:t>
            </a:r>
          </a:p>
          <a:p>
            <a:pPr marL="0" lvl="0" indent="0">
              <a:buNone/>
            </a:pPr>
            <a:r>
              <a:rPr lang="en-US" sz="3600" dirty="0"/>
              <a:t>Windows RE installs a fresh copy of Windows.</a:t>
            </a:r>
          </a:p>
          <a:p>
            <a:pPr marL="0" lvl="0" indent="0">
              <a:buNone/>
            </a:pPr>
            <a:r>
              <a:rPr lang="en-US" sz="3600" dirty="0"/>
              <a:t>The PC restarts into the newly installed copy of Windows.</a:t>
            </a:r>
          </a:p>
          <a:p>
            <a:pPr marL="0" indent="0">
              <a:buNone/>
            </a:pPr>
            <a:r>
              <a:rPr lang="en-US" sz="3600" dirty="0"/>
              <a:t>Thorough option overwrites all sectors (single pass</a:t>
            </a:r>
            <a:r>
              <a:rPr lang="en-US" sz="3600" dirty="0" smtClean="0"/>
              <a:t>)</a:t>
            </a:r>
          </a:p>
          <a:p>
            <a:pPr marL="0" indent="0">
              <a:buNone/>
            </a:pPr>
            <a:r>
              <a:rPr lang="en-US" sz="2000" dirty="0" smtClean="0">
                <a:gradFill>
                  <a:gsLst>
                    <a:gs pos="1250">
                      <a:schemeClr val="tx1"/>
                    </a:gs>
                    <a:gs pos="100000">
                      <a:schemeClr val="tx1"/>
                    </a:gs>
                  </a:gsLst>
                  <a:lin ang="5400000" scaled="0"/>
                </a:gradFill>
                <a:latin typeface="+mn-lt"/>
              </a:rPr>
              <a:t>	Quick </a:t>
            </a:r>
            <a:r>
              <a:rPr lang="en-US" sz="2000" dirty="0">
                <a:gradFill>
                  <a:gsLst>
                    <a:gs pos="1250">
                      <a:schemeClr val="tx1"/>
                    </a:gs>
                    <a:gs pos="100000">
                      <a:schemeClr val="tx1"/>
                    </a:gs>
                  </a:gsLst>
                  <a:lin ang="5400000" scaled="0"/>
                </a:gradFill>
                <a:latin typeface="+mn-lt"/>
              </a:rPr>
              <a:t>option does not overwrite</a:t>
            </a:r>
          </a:p>
        </p:txBody>
      </p:sp>
      <p:sp>
        <p:nvSpPr>
          <p:cNvPr id="2" name="Title 1"/>
          <p:cNvSpPr>
            <a:spLocks noGrp="1"/>
          </p:cNvSpPr>
          <p:nvPr>
            <p:ph type="title"/>
          </p:nvPr>
        </p:nvSpPr>
        <p:spPr/>
        <p:txBody>
          <a:bodyPr/>
          <a:lstStyle/>
          <a:p>
            <a:r>
              <a:rPr lang="en-US" dirty="0" smtClean="0"/>
              <a:t>Computer Reset</a:t>
            </a:r>
            <a:endParaRPr lang="en-US" dirty="0"/>
          </a:p>
        </p:txBody>
      </p:sp>
    </p:spTree>
    <p:extLst>
      <p:ext uri="{BB962C8B-B14F-4D97-AF65-F5344CB8AC3E}">
        <p14:creationId xmlns:p14="http://schemas.microsoft.com/office/powerpoint/2010/main" val="261030652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lvl="0" indent="0">
              <a:buNone/>
            </a:pPr>
            <a:r>
              <a:rPr lang="en-US" dirty="0" smtClean="0"/>
              <a:t>PC </a:t>
            </a:r>
            <a:r>
              <a:rPr lang="en-US" dirty="0"/>
              <a:t>boots into Windows RE.</a:t>
            </a:r>
          </a:p>
          <a:p>
            <a:pPr marL="0" lvl="0" indent="0">
              <a:buNone/>
            </a:pPr>
            <a:r>
              <a:rPr lang="en-US" dirty="0"/>
              <a:t>Windows RE scans </a:t>
            </a:r>
            <a:r>
              <a:rPr lang="en-US" dirty="0" smtClean="0"/>
              <a:t>hard drive</a:t>
            </a:r>
          </a:p>
          <a:p>
            <a:pPr marL="342900" lvl="1" indent="0">
              <a:buNone/>
            </a:pPr>
            <a:r>
              <a:rPr lang="en-US" dirty="0" smtClean="0"/>
              <a:t>Scans </a:t>
            </a:r>
            <a:r>
              <a:rPr lang="en-US" dirty="0"/>
              <a:t>for </a:t>
            </a:r>
            <a:r>
              <a:rPr lang="en-US" dirty="0" smtClean="0"/>
              <a:t>data</a:t>
            </a:r>
            <a:r>
              <a:rPr lang="en-US" dirty="0"/>
              <a:t>, settings, and </a:t>
            </a:r>
            <a:r>
              <a:rPr lang="en-US" dirty="0" smtClean="0"/>
              <a:t>apps</a:t>
            </a:r>
          </a:p>
          <a:p>
            <a:pPr marL="342900" lvl="1" indent="0">
              <a:buNone/>
            </a:pPr>
            <a:r>
              <a:rPr lang="en-US" dirty="0" smtClean="0"/>
              <a:t>Puts these aside </a:t>
            </a:r>
            <a:r>
              <a:rPr lang="en-US" dirty="0"/>
              <a:t>(on the same drive).</a:t>
            </a:r>
          </a:p>
          <a:p>
            <a:pPr marL="0" lvl="0" indent="0">
              <a:buNone/>
            </a:pPr>
            <a:r>
              <a:rPr lang="en-US" dirty="0"/>
              <a:t>Windows RE installs a fresh copy of Windows.</a:t>
            </a:r>
          </a:p>
          <a:p>
            <a:pPr marL="0" lvl="0" indent="0">
              <a:buNone/>
            </a:pPr>
            <a:r>
              <a:rPr lang="en-US" dirty="0"/>
              <a:t>Windows RE restores </a:t>
            </a:r>
            <a:r>
              <a:rPr lang="en-US" dirty="0" smtClean="0"/>
              <a:t>data</a:t>
            </a:r>
            <a:r>
              <a:rPr lang="en-US" dirty="0"/>
              <a:t>, settings, and apps </a:t>
            </a:r>
            <a:r>
              <a:rPr lang="en-US" dirty="0" smtClean="0"/>
              <a:t>into newly </a:t>
            </a:r>
            <a:r>
              <a:rPr lang="en-US" dirty="0"/>
              <a:t>installed copy of Windows.</a:t>
            </a:r>
          </a:p>
          <a:p>
            <a:pPr marL="0" lvl="0" indent="0">
              <a:buNone/>
            </a:pPr>
            <a:r>
              <a:rPr lang="en-US" dirty="0" smtClean="0"/>
              <a:t>PC </a:t>
            </a:r>
            <a:r>
              <a:rPr lang="en-US" dirty="0"/>
              <a:t>restarts into </a:t>
            </a:r>
            <a:r>
              <a:rPr lang="en-US" dirty="0" smtClean="0"/>
              <a:t>newly </a:t>
            </a:r>
            <a:r>
              <a:rPr lang="en-US" dirty="0"/>
              <a:t>installed copy of Windows.</a:t>
            </a:r>
          </a:p>
          <a:p>
            <a:endParaRPr lang="en-US" dirty="0"/>
          </a:p>
        </p:txBody>
      </p:sp>
      <p:sp>
        <p:nvSpPr>
          <p:cNvPr id="2" name="Title 1"/>
          <p:cNvSpPr>
            <a:spLocks noGrp="1"/>
          </p:cNvSpPr>
          <p:nvPr>
            <p:ph type="title"/>
          </p:nvPr>
        </p:nvSpPr>
        <p:spPr/>
        <p:txBody>
          <a:bodyPr/>
          <a:lstStyle/>
          <a:p>
            <a:r>
              <a:rPr lang="en-US" dirty="0" smtClean="0"/>
              <a:t>Computer Refresh</a:t>
            </a:r>
            <a:endParaRPr lang="en-US" dirty="0"/>
          </a:p>
        </p:txBody>
      </p:sp>
    </p:spTree>
    <p:extLst>
      <p:ext uri="{BB962C8B-B14F-4D97-AF65-F5344CB8AC3E}">
        <p14:creationId xmlns:p14="http://schemas.microsoft.com/office/powerpoint/2010/main" val="301073498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t>Not </a:t>
            </a:r>
            <a:r>
              <a:rPr lang="en-US" dirty="0" smtClean="0"/>
              <a:t>preserved</a:t>
            </a:r>
            <a:endParaRPr lang="en-US" dirty="0"/>
          </a:p>
          <a:p>
            <a:pPr marL="241300" lvl="1" indent="0">
              <a:buNone/>
            </a:pPr>
            <a:r>
              <a:rPr lang="en-US" dirty="0"/>
              <a:t>File type associations</a:t>
            </a:r>
          </a:p>
          <a:p>
            <a:pPr marL="241300" lvl="1" indent="0">
              <a:buNone/>
            </a:pPr>
            <a:r>
              <a:rPr lang="en-US" dirty="0"/>
              <a:t>Display settings</a:t>
            </a:r>
          </a:p>
          <a:p>
            <a:pPr marL="241300" lvl="1" indent="0">
              <a:buNone/>
            </a:pPr>
            <a:r>
              <a:rPr lang="en-US" dirty="0"/>
              <a:t>Windows Firewall settings</a:t>
            </a:r>
          </a:p>
          <a:p>
            <a:pPr marL="241300" lvl="1" indent="0">
              <a:buNone/>
            </a:pPr>
            <a:endParaRPr lang="en-US" dirty="0"/>
          </a:p>
        </p:txBody>
      </p:sp>
      <p:sp>
        <p:nvSpPr>
          <p:cNvPr id="2" name="Title 1"/>
          <p:cNvSpPr>
            <a:spLocks noGrp="1"/>
          </p:cNvSpPr>
          <p:nvPr>
            <p:ph type="title"/>
          </p:nvPr>
        </p:nvSpPr>
        <p:spPr/>
        <p:txBody>
          <a:bodyPr/>
          <a:lstStyle/>
          <a:p>
            <a:r>
              <a:rPr lang="en-US" dirty="0" smtClean="0"/>
              <a:t>Refresh</a:t>
            </a:r>
            <a:endParaRPr lang="en-US" dirty="0"/>
          </a:p>
        </p:txBody>
      </p:sp>
    </p:spTree>
    <p:extLst>
      <p:ext uri="{BB962C8B-B14F-4D97-AF65-F5344CB8AC3E}">
        <p14:creationId xmlns:p14="http://schemas.microsoft.com/office/powerpoint/2010/main" val="9512520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Text Placeholder 2"/>
          <p:cNvSpPr>
            <a:spLocks noGrp="1"/>
          </p:cNvSpPr>
          <p:nvPr>
            <p:ph type="body" sz="quarter" idx="4294967295"/>
          </p:nvPr>
        </p:nvSpPr>
        <p:spPr>
          <a:xfrm>
            <a:off x="276684" y="1410074"/>
            <a:ext cx="11887200" cy="3028521"/>
          </a:xfrm>
          <a:prstGeom prst="rect">
            <a:avLst/>
          </a:prstGeom>
        </p:spPr>
        <p:txBody>
          <a:bodyPr/>
          <a:lstStyle/>
          <a:p>
            <a:r>
              <a:rPr lang="en-GB" sz="3600" dirty="0">
                <a:solidFill>
                  <a:srgbClr val="00BCF2"/>
                </a:solidFill>
              </a:rPr>
              <a:t>Candidates for this exam are IT professionals already certified on Windows 7, and who configure or support Windows 8</a:t>
            </a:r>
            <a:r>
              <a:rPr lang="en-GB" sz="3600" dirty="0" smtClean="0">
                <a:solidFill>
                  <a:srgbClr val="00BCF2"/>
                </a:solidFill>
              </a:rPr>
              <a:t>.</a:t>
            </a:r>
          </a:p>
          <a:p>
            <a:pPr marL="0" indent="0">
              <a:buNone/>
            </a:pPr>
            <a:endParaRPr lang="en-US" sz="3600" dirty="0" smtClean="0"/>
          </a:p>
          <a:p>
            <a:pPr lvl="1"/>
            <a:r>
              <a:rPr lang="en-US" sz="2400" dirty="0" smtClean="0"/>
              <a:t>Candidates </a:t>
            </a:r>
            <a:r>
              <a:rPr lang="en-US" sz="2400" dirty="0"/>
              <a:t>should have experience with previous Windows </a:t>
            </a:r>
            <a:r>
              <a:rPr lang="en-US" sz="2400" dirty="0" smtClean="0"/>
              <a:t>Client Operating </a:t>
            </a:r>
            <a:r>
              <a:rPr lang="en-US" sz="2400" dirty="0"/>
              <a:t>systems and </a:t>
            </a:r>
            <a:r>
              <a:rPr lang="en-US" sz="2400" dirty="0" smtClean="0"/>
              <a:t>have MCSA Windows 7 certification</a:t>
            </a:r>
            <a:endParaRPr lang="en-US" sz="2400" dirty="0"/>
          </a:p>
        </p:txBody>
      </p:sp>
    </p:spTree>
    <p:extLst>
      <p:ext uri="{BB962C8B-B14F-4D97-AF65-F5344CB8AC3E}">
        <p14:creationId xmlns:p14="http://schemas.microsoft.com/office/powerpoint/2010/main" val="294220661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and Reset from Start Screen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1408620"/>
            <a:ext cx="9954942" cy="536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09873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pPr>
              <a:defRPr/>
            </a:pPr>
            <a:r>
              <a:rPr dirty="0" smtClean="0"/>
              <a:t>Exam 70-689 </a:t>
            </a:r>
            <a:br>
              <a:rPr dirty="0" smtClean="0"/>
            </a:br>
            <a:r>
              <a:rPr lang="en-US" sz="3700" dirty="0">
                <a:solidFill>
                  <a:schemeClr val="tx2"/>
                </a:solidFill>
              </a:rPr>
              <a:t>Exam Objectives</a:t>
            </a:r>
            <a:endParaRPr sz="3700" dirty="0">
              <a:solidFill>
                <a:schemeClr val="tx2"/>
              </a:solidFill>
            </a:endParaRPr>
          </a:p>
        </p:txBody>
      </p:sp>
      <p:sp>
        <p:nvSpPr>
          <p:cNvPr id="29698" name="Rectangle 9"/>
          <p:cNvSpPr>
            <a:spLocks noGrp="1" noChangeArrowheads="1"/>
          </p:cNvSpPr>
          <p:nvPr>
            <p:ph type="body" sz="quarter" idx="11"/>
          </p:nvPr>
        </p:nvSpPr>
        <p:spPr>
          <a:prstGeom prst="rect">
            <a:avLst/>
          </a:prstGeom>
        </p:spPr>
        <p:txBody>
          <a:bodyPr/>
          <a:lstStyle/>
          <a:p>
            <a:pPr>
              <a:buNone/>
            </a:pPr>
            <a:endParaRPr lang="en-US" sz="2400" dirty="0"/>
          </a:p>
          <a:p>
            <a:endParaRPr lang="en-US" sz="2400" dirty="0" smtClean="0">
              <a:solidFill>
                <a:schemeClr val="tx1"/>
              </a:solidFill>
            </a:endParaRPr>
          </a:p>
          <a:p>
            <a:r>
              <a:rPr lang="en-US" sz="2400" dirty="0" smtClean="0">
                <a:solidFill>
                  <a:schemeClr val="tx1"/>
                </a:solidFill>
              </a:rPr>
              <a:t>Install </a:t>
            </a:r>
            <a:r>
              <a:rPr lang="en-US" sz="2400" dirty="0">
                <a:solidFill>
                  <a:schemeClr val="tx1"/>
                </a:solidFill>
              </a:rPr>
              <a:t>and Upgrade to Windows 8 </a:t>
            </a:r>
            <a:r>
              <a:rPr lang="en-US" sz="2400" dirty="0" smtClean="0">
                <a:solidFill>
                  <a:schemeClr val="tx1"/>
                </a:solidFill>
              </a:rPr>
              <a:t>(25 </a:t>
            </a:r>
            <a:r>
              <a:rPr lang="en-US" sz="2400" dirty="0">
                <a:solidFill>
                  <a:schemeClr val="tx1"/>
                </a:solidFill>
              </a:rPr>
              <a:t>- </a:t>
            </a:r>
            <a:r>
              <a:rPr lang="en-US" sz="2400" dirty="0" smtClean="0">
                <a:solidFill>
                  <a:schemeClr val="tx1"/>
                </a:solidFill>
              </a:rPr>
              <a:t>30%)</a:t>
            </a:r>
            <a:endParaRPr lang="en-US" sz="2400" dirty="0">
              <a:solidFill>
                <a:schemeClr val="tx1"/>
              </a:solidFill>
            </a:endParaRPr>
          </a:p>
          <a:p>
            <a:r>
              <a:rPr lang="en-US" sz="2400" dirty="0">
                <a:solidFill>
                  <a:schemeClr val="tx1"/>
                </a:solidFill>
              </a:rPr>
              <a:t>Configure Hardware and Applications (25- 30%)</a:t>
            </a:r>
          </a:p>
          <a:p>
            <a:r>
              <a:rPr lang="en-US" sz="2400" dirty="0">
                <a:solidFill>
                  <a:schemeClr val="tx1"/>
                </a:solidFill>
              </a:rPr>
              <a:t>Configure Remote Access and Mobility (20- 25%)</a:t>
            </a:r>
          </a:p>
          <a:p>
            <a:r>
              <a:rPr lang="en-US" sz="2400" dirty="0">
                <a:solidFill>
                  <a:schemeClr val="tx1"/>
                </a:solidFill>
              </a:rPr>
              <a:t>Configure Backup and Recovery Options (25 - 30%)</a:t>
            </a:r>
          </a:p>
          <a:p>
            <a:r>
              <a:rPr lang="en-US" sz="2400" dirty="0">
                <a:solidFill>
                  <a:schemeClr val="tx1"/>
                </a:solidFill>
              </a:rPr>
              <a:t>Maintain Resource Access(25 - 30%)</a:t>
            </a:r>
          </a:p>
          <a:p>
            <a:r>
              <a:rPr lang="en-US" sz="2400" dirty="0">
                <a:solidFill>
                  <a:schemeClr val="tx1"/>
                </a:solidFill>
              </a:rPr>
              <a:t>Maintain Windows Clients and Devices (25 - 30%)</a:t>
            </a:r>
          </a:p>
          <a:p>
            <a:r>
              <a:rPr lang="en-US" sz="2400" b="1" dirty="0">
                <a:solidFill>
                  <a:srgbClr val="FFC000"/>
                </a:solidFill>
              </a:rPr>
              <a:t>Manage Windows 8 Using Cloud Services and Microsoft Desktop Optimization Pack (20 -25%)</a:t>
            </a:r>
          </a:p>
          <a:p>
            <a:endParaRPr lang="en-US" sz="2400" dirty="0"/>
          </a:p>
        </p:txBody>
      </p:sp>
    </p:spTree>
    <p:extLst>
      <p:ext uri="{BB962C8B-B14F-4D97-AF65-F5344CB8AC3E}">
        <p14:creationId xmlns:p14="http://schemas.microsoft.com/office/powerpoint/2010/main" val="399136518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a:t>Cloud Services </a:t>
            </a:r>
            <a:r>
              <a:rPr lang="en-GB" dirty="0" smtClean="0"/>
              <a:t>and MDOP</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29664" y="1276355"/>
            <a:ext cx="9501678" cy="510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99625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MDOP suite</a:t>
            </a:r>
            <a:endParaRPr lang="en-GB" dirty="0"/>
          </a:p>
        </p:txBody>
      </p:sp>
      <p:sp>
        <p:nvSpPr>
          <p:cNvPr id="3" name="Text Placeholder 2"/>
          <p:cNvSpPr>
            <a:spLocks noGrp="1"/>
          </p:cNvSpPr>
          <p:nvPr>
            <p:ph type="body" sz="quarter" idx="4294967295"/>
          </p:nvPr>
        </p:nvSpPr>
        <p:spPr>
          <a:xfrm>
            <a:off x="274638" y="1212850"/>
            <a:ext cx="11725451" cy="2794611"/>
          </a:xfrm>
          <a:prstGeom prst="rect">
            <a:avLst/>
          </a:prstGeom>
        </p:spPr>
        <p:txBody>
          <a:bodyPr/>
          <a:lstStyle/>
          <a:p>
            <a:pPr marL="457200" indent="-457200">
              <a:buFont typeface="Arial" pitchFamily="34" charset="0"/>
              <a:buChar char="•"/>
            </a:pPr>
            <a:r>
              <a:rPr lang="en-GB" dirty="0">
                <a:solidFill>
                  <a:srgbClr val="00BCF2"/>
                </a:solidFill>
              </a:rPr>
              <a:t>Microsoft Application Virtualization (App-V)</a:t>
            </a:r>
          </a:p>
          <a:p>
            <a:pPr marL="457200" indent="-457200">
              <a:buFont typeface="Arial" pitchFamily="34" charset="0"/>
              <a:buChar char="•"/>
            </a:pPr>
            <a:r>
              <a:rPr lang="en-GB" dirty="0">
                <a:solidFill>
                  <a:srgbClr val="00BCF2"/>
                </a:solidFill>
              </a:rPr>
              <a:t>Microsoft User Experience Virtualization (UE-V)</a:t>
            </a:r>
          </a:p>
          <a:p>
            <a:pPr marL="457200" indent="-457200">
              <a:buFont typeface="Arial" pitchFamily="34" charset="0"/>
              <a:buChar char="•"/>
            </a:pPr>
            <a:r>
              <a:rPr lang="en-GB" dirty="0" smtClean="0">
                <a:solidFill>
                  <a:srgbClr val="00BCF2"/>
                </a:solidFill>
              </a:rPr>
              <a:t>Microsoft </a:t>
            </a:r>
            <a:r>
              <a:rPr lang="en-GB" dirty="0">
                <a:solidFill>
                  <a:srgbClr val="00BCF2"/>
                </a:solidFill>
              </a:rPr>
              <a:t>Diagnostics and Recovery Toolset (</a:t>
            </a:r>
            <a:r>
              <a:rPr lang="en-GB" dirty="0" err="1">
                <a:solidFill>
                  <a:srgbClr val="00BCF2"/>
                </a:solidFill>
              </a:rPr>
              <a:t>DaRT</a:t>
            </a:r>
            <a:r>
              <a:rPr lang="en-GB" dirty="0">
                <a:solidFill>
                  <a:srgbClr val="00BCF2"/>
                </a:solidFill>
              </a:rPr>
              <a:t>)</a:t>
            </a:r>
          </a:p>
          <a:p>
            <a:pPr marL="457200" indent="-457200">
              <a:buFont typeface="Arial" pitchFamily="34" charset="0"/>
              <a:buChar char="•"/>
            </a:pPr>
            <a:r>
              <a:rPr lang="en-GB" dirty="0">
                <a:solidFill>
                  <a:srgbClr val="00BCF2"/>
                </a:solidFill>
              </a:rPr>
              <a:t>Microsoft </a:t>
            </a:r>
            <a:r>
              <a:rPr lang="en-GB" dirty="0" err="1">
                <a:solidFill>
                  <a:srgbClr val="00BCF2"/>
                </a:solidFill>
              </a:rPr>
              <a:t>BitLocker</a:t>
            </a:r>
            <a:r>
              <a:rPr lang="en-GB" dirty="0">
                <a:solidFill>
                  <a:srgbClr val="00BCF2"/>
                </a:solidFill>
              </a:rPr>
              <a:t> Administration and Monitoring (MBAM)</a:t>
            </a:r>
          </a:p>
          <a:p>
            <a:endParaRPr lang="en-GB" dirty="0">
              <a:solidFill>
                <a:srgbClr val="00BCF2"/>
              </a:solidFill>
            </a:endParaRPr>
          </a:p>
        </p:txBody>
      </p:sp>
    </p:spTree>
    <p:extLst>
      <p:ext uri="{BB962C8B-B14F-4D97-AF65-F5344CB8AC3E}">
        <p14:creationId xmlns:p14="http://schemas.microsoft.com/office/powerpoint/2010/main" val="166802191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733" y="1018756"/>
            <a:ext cx="11887200" cy="1831975"/>
          </a:xfrm>
        </p:spPr>
        <p:txBody>
          <a:bodyPr/>
          <a:lstStyle/>
          <a:p>
            <a:r>
              <a:rPr lang="en-US" dirty="0" smtClean="0"/>
              <a:t>Call To Action:</a:t>
            </a:r>
            <a:br>
              <a:rPr lang="en-US" dirty="0" smtClean="0"/>
            </a:br>
            <a:r>
              <a:rPr lang="en-US" dirty="0" smtClean="0"/>
              <a:t/>
            </a:r>
            <a:br>
              <a:rPr lang="en-US" dirty="0" smtClean="0"/>
            </a:br>
            <a:r>
              <a:rPr lang="en-US" dirty="0" smtClean="0"/>
              <a:t>GO BOOK IT!</a:t>
            </a:r>
            <a:br>
              <a:rPr lang="en-US" dirty="0" smtClean="0"/>
            </a:br>
            <a:r>
              <a:rPr lang="en-US" dirty="0" smtClean="0"/>
              <a:t>50% discount here!</a:t>
            </a:r>
            <a:endParaRPr lang="en-US" dirty="0"/>
          </a:p>
        </p:txBody>
      </p:sp>
    </p:spTree>
    <p:extLst>
      <p:ext uri="{BB962C8B-B14F-4D97-AF65-F5344CB8AC3E}">
        <p14:creationId xmlns:p14="http://schemas.microsoft.com/office/powerpoint/2010/main" val="34819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4009E"/>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10733" y="1018756"/>
            <a:ext cx="11887200" cy="1831975"/>
          </a:xfrm>
        </p:spPr>
        <p:txBody>
          <a:bodyPr/>
          <a:lstStyle/>
          <a:p>
            <a:r>
              <a:rPr lang="en-US" dirty="0" smtClean="0"/>
              <a:t>Call To Action 2:</a:t>
            </a:r>
            <a:br>
              <a:rPr lang="en-US" dirty="0" smtClean="0"/>
            </a:br>
            <a:r>
              <a:rPr lang="en-US" dirty="0" smtClean="0"/>
              <a:t/>
            </a:r>
            <a:br>
              <a:rPr lang="en-US" dirty="0" smtClean="0"/>
            </a:br>
            <a:r>
              <a:rPr lang="en-US" sz="6000" dirty="0" smtClean="0"/>
              <a:t>Sign up at </a:t>
            </a:r>
            <a:r>
              <a:rPr lang="en-US" sz="4800" dirty="0" smtClean="0">
                <a:solidFill>
                  <a:schemeClr val="bg1"/>
                </a:solidFill>
              </a:rPr>
              <a:t>http://www.techedyellowpantsteam.com</a:t>
            </a:r>
            <a:r>
              <a:rPr lang="en-US" sz="6000" dirty="0" smtClean="0"/>
              <a:t/>
            </a:r>
            <a:br>
              <a:rPr lang="en-US" sz="6000" dirty="0" smtClean="0"/>
            </a:br>
            <a:r>
              <a:rPr lang="en-US" sz="6000" dirty="0" smtClean="0"/>
              <a:t>to stay up to date about Microsoft certifications &amp; TechEd news</a:t>
            </a:r>
            <a:endParaRPr lang="en-US" sz="6000" dirty="0"/>
          </a:p>
        </p:txBody>
      </p:sp>
    </p:spTree>
    <p:extLst>
      <p:ext uri="{BB962C8B-B14F-4D97-AF65-F5344CB8AC3E}">
        <p14:creationId xmlns:p14="http://schemas.microsoft.com/office/powerpoint/2010/main" val="230229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 on Windows 8.1 Client</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solidFill>
                  <a:srgbClr val="00BCF2"/>
                </a:solidFill>
              </a:rPr>
              <a:t>HOL – Hands On Labs corner</a:t>
            </a:r>
            <a:endParaRPr lang="en-US" sz="3800" dirty="0">
              <a:solidFill>
                <a:srgbClr val="00BCF2"/>
              </a:solidFill>
            </a:endParaRPr>
          </a:p>
        </p:txBody>
      </p:sp>
      <p:sp>
        <p:nvSpPr>
          <p:cNvPr id="11" name="Text Placeholder 7"/>
          <p:cNvSpPr txBox="1">
            <a:spLocks/>
          </p:cNvSpPr>
          <p:nvPr/>
        </p:nvSpPr>
        <p:spPr>
          <a:xfrm>
            <a:off x="267028" y="325226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Microsoft Solutions Experience Location (MSE)</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67028" y="427196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solidFill>
                  <a:srgbClr val="00BCF2"/>
                </a:solidFill>
              </a:rPr>
              <a:t>Study Hall (free test exams)</a:t>
            </a:r>
            <a:endParaRPr lang="en-US" sz="3800" dirty="0">
              <a:solidFill>
                <a:srgbClr val="00BCF2"/>
              </a:solidFill>
            </a:endParaRPr>
          </a:p>
        </p:txBody>
      </p:sp>
      <p:sp>
        <p:nvSpPr>
          <p:cNvPr id="13" name="Text Placeholder 7"/>
          <p:cNvSpPr txBox="1">
            <a:spLocks/>
          </p:cNvSpPr>
          <p:nvPr/>
        </p:nvSpPr>
        <p:spPr>
          <a:xfrm>
            <a:off x="267028" y="529167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Find Me Later </a:t>
            </a:r>
            <a:r>
              <a:rPr lang="en-US" sz="3800" dirty="0" smtClean="0">
                <a:gradFill>
                  <a:gsLst>
                    <a:gs pos="1250">
                      <a:schemeClr val="tx1"/>
                    </a:gs>
                    <a:gs pos="100000">
                      <a:schemeClr val="tx1"/>
                    </a:gs>
                  </a:gsLst>
                  <a:lin ang="5400000" scaled="0"/>
                </a:gradFill>
              </a:rPr>
              <a:t>At Certification Lounge &amp; </a:t>
            </a:r>
            <a:r>
              <a:rPr lang="en-US" sz="3800" dirty="0" err="1" smtClean="0">
                <a:gradFill>
                  <a:gsLst>
                    <a:gs pos="1250">
                      <a:schemeClr val="tx1"/>
                    </a:gs>
                    <a:gs pos="100000">
                      <a:schemeClr val="tx1"/>
                    </a:gs>
                  </a:gsLst>
                  <a:lin ang="5400000" scaled="0"/>
                </a:gradFill>
              </a:rPr>
              <a:t>InfoDesk</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302107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1000"/>
                                  </p:stCondLst>
                                  <p:childTnLst>
                                    <p:animMotion origin="layout" path="M -0.02413 1.78393E-6 L 2.26704E-6 1.78393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http://www.microsoft.com/learning</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a:solidFill>
                  <a:srgbClr val="00BCF2"/>
                </a:solidFill>
              </a:rPr>
              <a:t>https://www.microsoft.com/learning/en-us/course.aspx?ID=20689C</a:t>
            </a:r>
          </a:p>
        </p:txBody>
      </p:sp>
      <p:sp>
        <p:nvSpPr>
          <p:cNvPr id="11" name="Text Placeholder 7"/>
          <p:cNvSpPr txBox="1">
            <a:spLocks/>
          </p:cNvSpPr>
          <p:nvPr/>
        </p:nvSpPr>
        <p:spPr>
          <a:xfrm>
            <a:off x="267028" y="3252260"/>
            <a:ext cx="12070012" cy="6278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a:gradFill>
                  <a:gsLst>
                    <a:gs pos="1250">
                      <a:schemeClr val="tx1"/>
                    </a:gs>
                    <a:gs pos="100000">
                      <a:schemeClr val="tx1"/>
                    </a:gs>
                  </a:gsLst>
                  <a:lin ang="5400000" scaled="0"/>
                </a:gradFill>
              </a:rPr>
              <a:t>http://technet.microsoft.com/en-US/library/hh832030.aspx</a:t>
            </a:r>
          </a:p>
        </p:txBody>
      </p:sp>
      <p:sp>
        <p:nvSpPr>
          <p:cNvPr id="12" name="Text Placeholder 7"/>
          <p:cNvSpPr txBox="1">
            <a:spLocks/>
          </p:cNvSpPr>
          <p:nvPr/>
        </p:nvSpPr>
        <p:spPr>
          <a:xfrm>
            <a:off x="267028" y="427196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http://borntolearn.mslearn.net/</a:t>
            </a:r>
          </a:p>
        </p:txBody>
      </p:sp>
    </p:spTree>
    <p:extLst>
      <p:ext uri="{BB962C8B-B14F-4D97-AF65-F5344CB8AC3E}">
        <p14:creationId xmlns:p14="http://schemas.microsoft.com/office/powerpoint/2010/main" val="14532064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Certification</a:t>
            </a:r>
            <a:endParaRPr lang="en-US" dirty="0"/>
          </a:p>
        </p:txBody>
      </p:sp>
    </p:spTree>
    <p:extLst>
      <p:ext uri="{BB962C8B-B14F-4D97-AF65-F5344CB8AC3E}">
        <p14:creationId xmlns:p14="http://schemas.microsoft.com/office/powerpoint/2010/main" val="4274071032"/>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a:t>
            </a:r>
            <a:endParaRPr lang="en-US" dirty="0"/>
          </a:p>
        </p:txBody>
      </p:sp>
      <p:sp>
        <p:nvSpPr>
          <p:cNvPr id="3" name="Text Placeholder 2"/>
          <p:cNvSpPr>
            <a:spLocks noGrp="1"/>
          </p:cNvSpPr>
          <p:nvPr>
            <p:ph type="body" sz="quarter" idx="11"/>
          </p:nvPr>
        </p:nvSpPr>
        <p:spPr>
          <a:xfrm>
            <a:off x="274639" y="1212849"/>
            <a:ext cx="11889564" cy="2646878"/>
          </a:xfrm>
          <a:prstGeom prst="rect">
            <a:avLst/>
          </a:prstGeom>
        </p:spPr>
        <p:txBody>
          <a:bodyPr/>
          <a:lstStyle/>
          <a:p>
            <a:r>
              <a:rPr lang="en-US" dirty="0" smtClean="0">
                <a:solidFill>
                  <a:srgbClr val="00BCF2"/>
                </a:solidFill>
              </a:rPr>
              <a:t>Increased confidence in your abilities at work</a:t>
            </a:r>
          </a:p>
          <a:p>
            <a:r>
              <a:rPr lang="en-US" dirty="0" smtClean="0">
                <a:solidFill>
                  <a:srgbClr val="00BCF2"/>
                </a:solidFill>
              </a:rPr>
              <a:t>Enhanced product knowledge</a:t>
            </a:r>
          </a:p>
          <a:p>
            <a:r>
              <a:rPr lang="en-US" dirty="0" smtClean="0">
                <a:solidFill>
                  <a:srgbClr val="00BCF2"/>
                </a:solidFill>
              </a:rPr>
              <a:t>Learn about certification to educate your coworkers and bosses</a:t>
            </a:r>
            <a:endParaRPr lang="en-US" dirty="0">
              <a:solidFill>
                <a:srgbClr val="00BCF2"/>
              </a:solidFill>
            </a:endParaRPr>
          </a:p>
        </p:txBody>
      </p:sp>
    </p:spTree>
    <p:extLst>
      <p:ext uri="{BB962C8B-B14F-4D97-AF65-F5344CB8AC3E}">
        <p14:creationId xmlns:p14="http://schemas.microsoft.com/office/powerpoint/2010/main" val="300116858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Career</a:t>
            </a:r>
            <a:endParaRPr lang="en-US" dirty="0"/>
          </a:p>
        </p:txBody>
      </p:sp>
      <p:sp>
        <p:nvSpPr>
          <p:cNvPr id="3" name="Text Placeholder 2"/>
          <p:cNvSpPr>
            <a:spLocks noGrp="1"/>
          </p:cNvSpPr>
          <p:nvPr>
            <p:ph type="body" sz="quarter" idx="11"/>
          </p:nvPr>
        </p:nvSpPr>
        <p:spPr>
          <a:xfrm>
            <a:off x="274639" y="1212849"/>
            <a:ext cx="11889564" cy="4124206"/>
          </a:xfrm>
          <a:prstGeom prst="rect">
            <a:avLst/>
          </a:prstGeom>
        </p:spPr>
        <p:txBody>
          <a:bodyPr/>
          <a:lstStyle/>
          <a:p>
            <a:r>
              <a:rPr lang="en-US" dirty="0" smtClean="0">
                <a:solidFill>
                  <a:srgbClr val="00BCF2"/>
                </a:solidFill>
              </a:rPr>
              <a:t>Makes a great commitment</a:t>
            </a:r>
          </a:p>
          <a:p>
            <a:r>
              <a:rPr lang="en-US" dirty="0" smtClean="0">
                <a:solidFill>
                  <a:srgbClr val="00BCF2"/>
                </a:solidFill>
              </a:rPr>
              <a:t>Shows drive and initiative</a:t>
            </a:r>
          </a:p>
          <a:p>
            <a:r>
              <a:rPr lang="en-US" dirty="0" smtClean="0">
                <a:solidFill>
                  <a:srgbClr val="00BCF2"/>
                </a:solidFill>
              </a:rPr>
              <a:t>Tangible way to demonstrate mastery of a product</a:t>
            </a:r>
          </a:p>
          <a:p>
            <a:r>
              <a:rPr lang="en-US" dirty="0" smtClean="0">
                <a:solidFill>
                  <a:srgbClr val="00BCF2"/>
                </a:solidFill>
              </a:rPr>
              <a:t>Sets you apart from your peers at review time</a:t>
            </a:r>
          </a:p>
          <a:p>
            <a:r>
              <a:rPr lang="en-US" dirty="0" smtClean="0">
                <a:solidFill>
                  <a:srgbClr val="00BCF2"/>
                </a:solidFill>
              </a:rPr>
              <a:t>Recognition inside and outside of Microsoft</a:t>
            </a:r>
          </a:p>
          <a:p>
            <a:r>
              <a:rPr lang="en-US" dirty="0" smtClean="0">
                <a:solidFill>
                  <a:srgbClr val="00BCF2"/>
                </a:solidFill>
              </a:rPr>
              <a:t>Completely achievable at TechEd</a:t>
            </a:r>
            <a:endParaRPr lang="en-US" dirty="0">
              <a:solidFill>
                <a:srgbClr val="00BCF2"/>
              </a:solidFill>
            </a:endParaRPr>
          </a:p>
        </p:txBody>
      </p:sp>
    </p:spTree>
    <p:extLst>
      <p:ext uri="{BB962C8B-B14F-4D97-AF65-F5344CB8AC3E}">
        <p14:creationId xmlns:p14="http://schemas.microsoft.com/office/powerpoint/2010/main" val="416457381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Changes to Certifications and Exams</a:t>
            </a:r>
            <a:endParaRPr lang="en-US" dirty="0"/>
          </a:p>
        </p:txBody>
      </p:sp>
      <p:sp>
        <p:nvSpPr>
          <p:cNvPr id="5" name="Rectangle 4"/>
          <p:cNvSpPr>
            <a:spLocks noChangeAspect="1"/>
          </p:cNvSpPr>
          <p:nvPr/>
        </p:nvSpPr>
        <p:spPr bwMode="auto">
          <a:xfrm>
            <a:off x="10244906" y="3829747"/>
            <a:ext cx="2191568" cy="1914946"/>
          </a:xfrm>
          <a:prstGeom prst="rect">
            <a:avLst/>
          </a:prstGeom>
          <a:solidFill>
            <a:srgbClr val="52505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b" anchorCtr="0" forceAA="0" compatLnSpc="1">
            <a:prstTxWarp prst="textNoShape">
              <a:avLst/>
            </a:prstTxWarp>
            <a:noAutofit/>
          </a:bodyPr>
          <a:lstStyle/>
          <a:p>
            <a:pPr algn="ctr"/>
            <a:r>
              <a:rPr lang="en-US" sz="2400" spc="-102" dirty="0">
                <a:solidFill>
                  <a:srgbClr val="FFFFFF"/>
                </a:solidFill>
                <a:ea typeface="Segoe UI" pitchFamily="34" charset="0"/>
                <a:cs typeface="Segoe UI" pitchFamily="34" charset="0"/>
              </a:rPr>
              <a:t>Deeper Skill Set</a:t>
            </a:r>
          </a:p>
        </p:txBody>
      </p:sp>
      <p:sp>
        <p:nvSpPr>
          <p:cNvPr id="6" name="Rectangle 5"/>
          <p:cNvSpPr>
            <a:spLocks noChangeAspect="1"/>
          </p:cNvSpPr>
          <p:nvPr/>
        </p:nvSpPr>
        <p:spPr bwMode="auto">
          <a:xfrm>
            <a:off x="10244905" y="1803032"/>
            <a:ext cx="2191569" cy="191494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pPr algn="ctr"/>
            <a:r>
              <a:rPr lang="en-US" sz="2400" dirty="0">
                <a:solidFill>
                  <a:schemeClr val="bg2">
                    <a:lumMod val="90000"/>
                    <a:lumOff val="10000"/>
                  </a:schemeClr>
                </a:solidFill>
              </a:rPr>
              <a:t>Certification </a:t>
            </a:r>
            <a:r>
              <a:rPr lang="en-US" sz="2400" dirty="0" smtClean="0">
                <a:solidFill>
                  <a:schemeClr val="bg2">
                    <a:lumMod val="90000"/>
                    <a:lumOff val="10000"/>
                  </a:schemeClr>
                </a:solidFill>
              </a:rPr>
              <a:t>Requirement</a:t>
            </a:r>
            <a:endParaRPr lang="en-US" sz="2400" dirty="0">
              <a:solidFill>
                <a:schemeClr val="bg2">
                  <a:lumMod val="90000"/>
                  <a:lumOff val="10000"/>
                </a:schemeClr>
              </a:solidFill>
            </a:endParaRPr>
          </a:p>
        </p:txBody>
      </p:sp>
      <p:sp>
        <p:nvSpPr>
          <p:cNvPr id="7" name="Rectangle 6"/>
          <p:cNvSpPr>
            <a:spLocks noChangeAspect="1"/>
          </p:cNvSpPr>
          <p:nvPr/>
        </p:nvSpPr>
        <p:spPr bwMode="auto">
          <a:xfrm>
            <a:off x="4251065" y="1803032"/>
            <a:ext cx="2348172" cy="19149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r>
              <a:rPr lang="en-US" sz="2400" dirty="0">
                <a:solidFill>
                  <a:srgbClr val="00518E">
                    <a:lumMod val="50000"/>
                  </a:srgbClr>
                </a:solidFill>
              </a:rPr>
              <a:t>Broader Skill Set</a:t>
            </a:r>
          </a:p>
        </p:txBody>
      </p:sp>
      <p:sp>
        <p:nvSpPr>
          <p:cNvPr id="8" name="Rectangle 7"/>
          <p:cNvSpPr>
            <a:spLocks noChangeAspect="1"/>
          </p:cNvSpPr>
          <p:nvPr/>
        </p:nvSpPr>
        <p:spPr bwMode="auto">
          <a:xfrm>
            <a:off x="4251065" y="3820412"/>
            <a:ext cx="2348172" cy="191494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b" anchorCtr="0" forceAA="0" compatLnSpc="1">
            <a:prstTxWarp prst="textNoShape">
              <a:avLst/>
            </a:prstTxWarp>
            <a:noAutofit/>
          </a:bodyPr>
          <a:lstStyle/>
          <a:p>
            <a:endParaRPr lang="en-US" sz="2400" dirty="0">
              <a:solidFill>
                <a:srgbClr val="FFFFFF"/>
              </a:solidFill>
            </a:endParaRPr>
          </a:p>
          <a:p>
            <a:pPr algn="ctr"/>
            <a:r>
              <a:rPr lang="en-US" sz="2400" spc="-102" dirty="0">
                <a:solidFill>
                  <a:srgbClr val="FFFFFF"/>
                </a:solidFill>
                <a:ea typeface="Segoe UI" pitchFamily="34" charset="0"/>
                <a:cs typeface="Segoe UI" pitchFamily="34" charset="0"/>
              </a:rPr>
              <a:t>Recertification</a:t>
            </a:r>
          </a:p>
        </p:txBody>
      </p:sp>
      <p:sp>
        <p:nvSpPr>
          <p:cNvPr id="9" name="Rectangle 8"/>
          <p:cNvSpPr>
            <a:spLocks noChangeAspect="1"/>
          </p:cNvSpPr>
          <p:nvPr/>
        </p:nvSpPr>
        <p:spPr bwMode="auto">
          <a:xfrm>
            <a:off x="297850" y="1805762"/>
            <a:ext cx="3828600" cy="3938918"/>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a:p>
            <a:pPr algn="ctr"/>
            <a:r>
              <a:rPr lang="en-US" sz="3300" spc="-102" dirty="0">
                <a:solidFill>
                  <a:srgbClr val="FFFFFF"/>
                </a:solidFill>
                <a:ea typeface="Segoe UI" pitchFamily="34" charset="0"/>
                <a:cs typeface="Segoe UI" pitchFamily="34" charset="0"/>
              </a:rPr>
              <a:t>Relevance</a:t>
            </a:r>
          </a:p>
        </p:txBody>
      </p:sp>
      <p:sp>
        <p:nvSpPr>
          <p:cNvPr id="10" name="Rectangle 9"/>
          <p:cNvSpPr>
            <a:spLocks noChangeAspect="1"/>
          </p:cNvSpPr>
          <p:nvPr/>
        </p:nvSpPr>
        <p:spPr bwMode="auto">
          <a:xfrm>
            <a:off x="6738937" y="1806244"/>
            <a:ext cx="3397942" cy="3938918"/>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a:p>
            <a:pPr algn="ctr"/>
            <a:r>
              <a:rPr lang="en-US" sz="3300" spc="-102" dirty="0">
                <a:solidFill>
                  <a:srgbClr val="FFFFFF"/>
                </a:solidFill>
                <a:ea typeface="Segoe UI" pitchFamily="34" charset="0"/>
                <a:cs typeface="Segoe UI" pitchFamily="34" charset="0"/>
              </a:rPr>
              <a:t>Rigor</a:t>
            </a:r>
          </a:p>
        </p:txBody>
      </p:sp>
      <p:sp>
        <p:nvSpPr>
          <p:cNvPr id="11" name="Freeform 35"/>
          <p:cNvSpPr>
            <a:spLocks noChangeAspect="1"/>
          </p:cNvSpPr>
          <p:nvPr/>
        </p:nvSpPr>
        <p:spPr bwMode="black">
          <a:xfrm>
            <a:off x="7797774" y="3149518"/>
            <a:ext cx="1316063" cy="1353560"/>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111808" tIns="55906" rIns="111808" bIns="55906" numCol="1" anchor="t" anchorCtr="0" compatLnSpc="1">
            <a:prstTxWarp prst="textNoShape">
              <a:avLst/>
            </a:prstTxWarp>
          </a:bodyPr>
          <a:lstStyle/>
          <a:p>
            <a:endParaRPr lang="en-US" sz="2200" dirty="0">
              <a:solidFill>
                <a:srgbClr val="FFFFFF"/>
              </a:solidFill>
            </a:endParaRPr>
          </a:p>
        </p:txBody>
      </p:sp>
      <p:pic>
        <p:nvPicPr>
          <p:cNvPr id="12" name="Picture 2" descr="Description: C:\Users\chrisw\Desktop\Cloud Service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36" y="2923120"/>
            <a:ext cx="2367561" cy="16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38"/>
          <p:cNvSpPr>
            <a:spLocks noEditPoints="1"/>
          </p:cNvSpPr>
          <p:nvPr/>
        </p:nvSpPr>
        <p:spPr bwMode="black">
          <a:xfrm>
            <a:off x="5075237" y="4311840"/>
            <a:ext cx="671447" cy="741305"/>
          </a:xfrm>
          <a:custGeom>
            <a:avLst/>
            <a:gdLst>
              <a:gd name="T0" fmla="*/ 64 w 64"/>
              <a:gd name="T1" fmla="*/ 9 h 80"/>
              <a:gd name="T2" fmla="*/ 64 w 64"/>
              <a:gd name="T3" fmla="*/ 32 h 80"/>
              <a:gd name="T4" fmla="*/ 40 w 64"/>
              <a:gd name="T5" fmla="*/ 33 h 80"/>
              <a:gd name="T6" fmla="*/ 32 w 64"/>
              <a:gd name="T7" fmla="*/ 25 h 80"/>
              <a:gd name="T8" fmla="*/ 47 w 64"/>
              <a:gd name="T9" fmla="*/ 24 h 80"/>
              <a:gd name="T10" fmla="*/ 37 w 64"/>
              <a:gd name="T11" fmla="*/ 18 h 80"/>
              <a:gd name="T12" fmla="*/ 12 w 64"/>
              <a:gd name="T13" fmla="*/ 35 h 80"/>
              <a:gd name="T14" fmla="*/ 0 w 64"/>
              <a:gd name="T15" fmla="*/ 35 h 80"/>
              <a:gd name="T16" fmla="*/ 39 w 64"/>
              <a:gd name="T17" fmla="*/ 7 h 80"/>
              <a:gd name="T18" fmla="*/ 55 w 64"/>
              <a:gd name="T19" fmla="*/ 15 h 80"/>
              <a:gd name="T20" fmla="*/ 56 w 64"/>
              <a:gd name="T21" fmla="*/ 0 h 80"/>
              <a:gd name="T22" fmla="*/ 64 w 64"/>
              <a:gd name="T23" fmla="*/ 9 h 80"/>
              <a:gd name="T24" fmla="*/ 26 w 64"/>
              <a:gd name="T25" fmla="*/ 62 h 80"/>
              <a:gd name="T26" fmla="*/ 15 w 64"/>
              <a:gd name="T27" fmla="*/ 56 h 80"/>
              <a:gd name="T28" fmla="*/ 32 w 64"/>
              <a:gd name="T29" fmla="*/ 56 h 80"/>
              <a:gd name="T30" fmla="*/ 24 w 64"/>
              <a:gd name="T31" fmla="*/ 47 h 80"/>
              <a:gd name="T32" fmla="*/ 0 w 64"/>
              <a:gd name="T33" fmla="*/ 48 h 80"/>
              <a:gd name="T34" fmla="*/ 0 w 64"/>
              <a:gd name="T35" fmla="*/ 72 h 80"/>
              <a:gd name="T36" fmla="*/ 8 w 64"/>
              <a:gd name="T37" fmla="*/ 80 h 80"/>
              <a:gd name="T38" fmla="*/ 9 w 64"/>
              <a:gd name="T39" fmla="*/ 66 h 80"/>
              <a:gd name="T40" fmla="*/ 24 w 64"/>
              <a:gd name="T41" fmla="*/ 73 h 80"/>
              <a:gd name="T42" fmla="*/ 64 w 64"/>
              <a:gd name="T43" fmla="*/ 45 h 80"/>
              <a:gd name="T44" fmla="*/ 51 w 64"/>
              <a:gd name="T45" fmla="*/ 45 h 80"/>
              <a:gd name="T46" fmla="*/ 26 w 64"/>
              <a:gd name="T4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0">
                <a:moveTo>
                  <a:pt x="64" y="9"/>
                </a:moveTo>
                <a:cubicBezTo>
                  <a:pt x="64" y="32"/>
                  <a:pt x="64" y="32"/>
                  <a:pt x="64" y="32"/>
                </a:cubicBezTo>
                <a:cubicBezTo>
                  <a:pt x="40" y="33"/>
                  <a:pt x="40" y="33"/>
                  <a:pt x="40" y="33"/>
                </a:cubicBezTo>
                <a:cubicBezTo>
                  <a:pt x="32" y="25"/>
                  <a:pt x="32" y="25"/>
                  <a:pt x="32" y="25"/>
                </a:cubicBezTo>
                <a:cubicBezTo>
                  <a:pt x="47" y="24"/>
                  <a:pt x="47" y="24"/>
                  <a:pt x="47" y="24"/>
                </a:cubicBezTo>
                <a:cubicBezTo>
                  <a:pt x="45" y="21"/>
                  <a:pt x="41" y="19"/>
                  <a:pt x="37" y="18"/>
                </a:cubicBezTo>
                <a:cubicBezTo>
                  <a:pt x="26" y="16"/>
                  <a:pt x="14" y="24"/>
                  <a:pt x="12" y="35"/>
                </a:cubicBezTo>
                <a:cubicBezTo>
                  <a:pt x="0" y="35"/>
                  <a:pt x="0" y="35"/>
                  <a:pt x="0" y="35"/>
                </a:cubicBezTo>
                <a:cubicBezTo>
                  <a:pt x="4" y="14"/>
                  <a:pt x="22" y="4"/>
                  <a:pt x="39" y="7"/>
                </a:cubicBezTo>
                <a:cubicBezTo>
                  <a:pt x="45" y="8"/>
                  <a:pt x="51" y="11"/>
                  <a:pt x="55" y="15"/>
                </a:cubicBezTo>
                <a:cubicBezTo>
                  <a:pt x="56" y="0"/>
                  <a:pt x="56" y="0"/>
                  <a:pt x="56" y="0"/>
                </a:cubicBezTo>
                <a:lnTo>
                  <a:pt x="64" y="9"/>
                </a:lnTo>
                <a:close/>
                <a:moveTo>
                  <a:pt x="26" y="62"/>
                </a:moveTo>
                <a:cubicBezTo>
                  <a:pt x="22" y="61"/>
                  <a:pt x="18" y="59"/>
                  <a:pt x="15" y="56"/>
                </a:cubicBezTo>
                <a:cubicBezTo>
                  <a:pt x="32" y="56"/>
                  <a:pt x="32" y="56"/>
                  <a:pt x="32" y="56"/>
                </a:cubicBezTo>
                <a:cubicBezTo>
                  <a:pt x="24" y="47"/>
                  <a:pt x="24" y="47"/>
                  <a:pt x="24" y="47"/>
                </a:cubicBezTo>
                <a:cubicBezTo>
                  <a:pt x="0" y="48"/>
                  <a:pt x="0" y="48"/>
                  <a:pt x="0" y="48"/>
                </a:cubicBezTo>
                <a:cubicBezTo>
                  <a:pt x="0" y="72"/>
                  <a:pt x="0" y="72"/>
                  <a:pt x="0" y="72"/>
                </a:cubicBezTo>
                <a:cubicBezTo>
                  <a:pt x="8" y="80"/>
                  <a:pt x="8" y="80"/>
                  <a:pt x="8" y="80"/>
                </a:cubicBezTo>
                <a:cubicBezTo>
                  <a:pt x="9" y="66"/>
                  <a:pt x="9" y="66"/>
                  <a:pt x="9" y="66"/>
                </a:cubicBezTo>
                <a:cubicBezTo>
                  <a:pt x="13" y="70"/>
                  <a:pt x="18" y="72"/>
                  <a:pt x="24" y="73"/>
                </a:cubicBezTo>
                <a:cubicBezTo>
                  <a:pt x="42" y="77"/>
                  <a:pt x="60" y="66"/>
                  <a:pt x="64" y="45"/>
                </a:cubicBezTo>
                <a:cubicBezTo>
                  <a:pt x="51" y="45"/>
                  <a:pt x="51" y="45"/>
                  <a:pt x="51" y="45"/>
                </a:cubicBezTo>
                <a:cubicBezTo>
                  <a:pt x="49" y="57"/>
                  <a:pt x="38" y="64"/>
                  <a:pt x="26" y="62"/>
                </a:cubicBezTo>
                <a:close/>
              </a:path>
            </a:pathLst>
          </a:custGeom>
          <a:solidFill>
            <a:srgbClr val="FFFFFF"/>
          </a:solidFill>
          <a:ln>
            <a:noFill/>
          </a:ln>
          <a:extLst/>
        </p:spPr>
        <p:txBody>
          <a:bodyPr vert="horz" wrap="square" lIns="124224" tIns="62108" rIns="124224" bIns="62108" numCol="1" anchor="t" anchorCtr="0" compatLnSpc="1">
            <a:prstTxWarp prst="textNoShape">
              <a:avLst/>
            </a:prstTxWarp>
          </a:bodyPr>
          <a:lstStyle/>
          <a:p>
            <a:endParaRPr lang="en-US" sz="2400">
              <a:solidFill>
                <a:srgbClr val="FFFFFF"/>
              </a:solidFill>
            </a:endParaRPr>
          </a:p>
        </p:txBody>
      </p:sp>
      <p:sp>
        <p:nvSpPr>
          <p:cNvPr id="14" name="Left-Right Arrow 13"/>
          <p:cNvSpPr/>
          <p:nvPr/>
        </p:nvSpPr>
        <p:spPr bwMode="auto">
          <a:xfrm>
            <a:off x="4580093" y="2588344"/>
            <a:ext cx="1638144" cy="561172"/>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224" tIns="62108" rIns="62108" bIns="124224" numCol="1" spcCol="0" rtlCol="0" fromWordArt="0" anchor="b" anchorCtr="0" forceAA="0" compatLnSpc="1">
            <a:prstTxWarp prst="textNoShape">
              <a:avLst/>
            </a:prstTxWarp>
            <a:noAutofit/>
          </a:bodyPr>
          <a:lstStyle/>
          <a:p>
            <a:pPr algn="ctr" defTabSz="1241811" fontAlgn="base">
              <a:spcBef>
                <a:spcPct val="0"/>
              </a:spcBef>
              <a:spcAft>
                <a:spcPct val="0"/>
              </a:spcAft>
            </a:pPr>
            <a:endParaRPr lang="en-US" sz="2400" spc="-68" dirty="0" err="1">
              <a:solidFill>
                <a:srgbClr val="FFFFFF"/>
              </a:solidFill>
              <a:ea typeface="Segoe UI" pitchFamily="34" charset="0"/>
              <a:cs typeface="Segoe UI" pitchFamily="34" charset="0"/>
            </a:endParaRPr>
          </a:p>
        </p:txBody>
      </p:sp>
      <p:sp>
        <p:nvSpPr>
          <p:cNvPr id="15" name="Down Arrow 14"/>
          <p:cNvSpPr/>
          <p:nvPr/>
        </p:nvSpPr>
        <p:spPr bwMode="auto">
          <a:xfrm rot="10800000">
            <a:off x="11072568" y="2719321"/>
            <a:ext cx="632069" cy="847603"/>
          </a:xfrm>
          <a:prstGeom prst="downArrow">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24224" tIns="62108" rIns="62108" bIns="124224" numCol="1" spcCol="0" rtlCol="0" fromWordArt="0" anchor="ctr" anchorCtr="0" forceAA="0" compatLnSpc="1">
            <a:prstTxWarp prst="textNoShape">
              <a:avLst/>
            </a:prstTxWarp>
            <a:noAutofit/>
          </a:bodyPr>
          <a:lstStyle/>
          <a:p>
            <a:pPr algn="ctr" defTabSz="1241811" fontAlgn="base">
              <a:spcBef>
                <a:spcPct val="0"/>
              </a:spcBef>
              <a:spcAft>
                <a:spcPct val="0"/>
              </a:spcAft>
            </a:pPr>
            <a:endParaRPr lang="en-US" sz="3300" spc="-68" dirty="0">
              <a:solidFill>
                <a:srgbClr val="FFFFFF"/>
              </a:solidFill>
              <a:ea typeface="Segoe UI" pitchFamily="34" charset="0"/>
              <a:cs typeface="Segoe UI" pitchFamily="34" charset="0"/>
            </a:endParaRPr>
          </a:p>
        </p:txBody>
      </p:sp>
      <p:sp>
        <p:nvSpPr>
          <p:cNvPr id="16" name="Freeform 15"/>
          <p:cNvSpPr>
            <a:spLocks noChangeAspect="1" noEditPoints="1"/>
          </p:cNvSpPr>
          <p:nvPr/>
        </p:nvSpPr>
        <p:spPr bwMode="black">
          <a:xfrm>
            <a:off x="10790237" y="4030362"/>
            <a:ext cx="1227214" cy="927301"/>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111808" tIns="55906" rIns="111808" bIns="55906" numCol="1" anchor="t" anchorCtr="0" compatLnSpc="1">
            <a:prstTxWarp prst="textNoShape">
              <a:avLst/>
            </a:prstTxWarp>
          </a:bodyPr>
          <a:lstStyle/>
          <a:p>
            <a:endParaRPr lang="en-US" sz="2200">
              <a:solidFill>
                <a:srgbClr val="FFFFFF"/>
              </a:solidFill>
            </a:endParaRPr>
          </a:p>
        </p:txBody>
      </p:sp>
    </p:spTree>
    <p:extLst>
      <p:ext uri="{BB962C8B-B14F-4D97-AF65-F5344CB8AC3E}">
        <p14:creationId xmlns:p14="http://schemas.microsoft.com/office/powerpoint/2010/main" val="119975414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De Tender Peter</External_x0020_Speaker>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schemas.microsoft.com/sharepoint/v3"/>
    <ds:schemaRef ds:uri="http://purl.org/dc/elements/1.1/"/>
    <ds:schemaRef ds:uri="http://purl.org/dc/terms/"/>
    <ds:schemaRef ds:uri="http://schemas.microsoft.com/office/infopath/2007/PartnerControls"/>
    <ds:schemaRef ds:uri="http://www.w3.org/XML/1998/namespace"/>
    <ds:schemaRef ds:uri="230e9df3-be65-4c73-a93b-d1236ebd677e"/>
    <ds:schemaRef ds:uri="e36bfbf9-5e42-489c-a259-4c54eb22cb5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125</TotalTime>
  <Words>7352</Words>
  <Application>Microsoft Office PowerPoint</Application>
  <PresentationFormat>Custom</PresentationFormat>
  <Paragraphs>550</Paragraphs>
  <Slides>61</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Segoe</vt:lpstr>
      <vt:lpstr>Segoe Pro Display Light</vt:lpstr>
      <vt:lpstr>Segoe UI</vt:lpstr>
      <vt:lpstr>Segoe UI Light</vt:lpstr>
      <vt:lpstr>Wingdings</vt:lpstr>
      <vt:lpstr>TechEd 2014 Dk Blue</vt:lpstr>
      <vt:lpstr>PowerPoint Presentation</vt:lpstr>
      <vt:lpstr>Exam prep: 70-689  Upgrading your skills to MCSA – Windows 8 / 8.1</vt:lpstr>
      <vt:lpstr>About Me…</vt:lpstr>
      <vt:lpstr>Session Objectives And Takeaways</vt:lpstr>
      <vt:lpstr>Target Audience</vt:lpstr>
      <vt:lpstr>Microsoft Certification</vt:lpstr>
      <vt:lpstr>For You</vt:lpstr>
      <vt:lpstr>For Your Career</vt:lpstr>
      <vt:lpstr>Changes to Certifications and Exams</vt:lpstr>
      <vt:lpstr>MCSE and MCSD Certifications</vt:lpstr>
      <vt:lpstr>Increased Rigor</vt:lpstr>
      <vt:lpstr>Exam Tips</vt:lpstr>
      <vt:lpstr>Exam Basics</vt:lpstr>
      <vt:lpstr>Exam Scoring</vt:lpstr>
      <vt:lpstr>How to interpret questions</vt:lpstr>
      <vt:lpstr>Upgrade to MCSA: Windows Client 8</vt:lpstr>
      <vt:lpstr>Steps to obtain the MCSA: Windows 8</vt:lpstr>
      <vt:lpstr>Valuable Resources</vt:lpstr>
      <vt:lpstr>Here at TechEd Resources</vt:lpstr>
      <vt:lpstr>Evaluation Copy</vt:lpstr>
      <vt:lpstr>Virtual Labs</vt:lpstr>
      <vt:lpstr>Ready to take flight 70-689 to Certification Beach?</vt:lpstr>
      <vt:lpstr>Exam Objectives</vt:lpstr>
      <vt:lpstr>Install and Upgrade to Windows 8 / 8.1</vt:lpstr>
      <vt:lpstr>Hardware Requirements</vt:lpstr>
      <vt:lpstr>Upgrading to Windows 8 / 8.1  </vt:lpstr>
      <vt:lpstr>Exam 70-689  Exam Objectives</vt:lpstr>
      <vt:lpstr>Configure Hardware and Applications </vt:lpstr>
      <vt:lpstr>Windows Store</vt:lpstr>
      <vt:lpstr>Sideloading</vt:lpstr>
      <vt:lpstr>Client Hyper-V</vt:lpstr>
      <vt:lpstr>Question</vt:lpstr>
      <vt:lpstr>Answer</vt:lpstr>
      <vt:lpstr>Exam 70-689  Exam Objectives</vt:lpstr>
      <vt:lpstr>Configure Remote Access and Mobility </vt:lpstr>
      <vt:lpstr>Windows to Go</vt:lpstr>
      <vt:lpstr>Exam 70-689  Exam Objectives</vt:lpstr>
      <vt:lpstr>Configure Backup and Recovery Options </vt:lpstr>
      <vt:lpstr>File History</vt:lpstr>
      <vt:lpstr>Question</vt:lpstr>
      <vt:lpstr>Answer</vt:lpstr>
      <vt:lpstr>Exam 70-689  Exam Objectives</vt:lpstr>
      <vt:lpstr>Maintain Resource Access </vt:lpstr>
      <vt:lpstr>BranchCache</vt:lpstr>
      <vt:lpstr>Exam 70-689  Exam Objectives</vt:lpstr>
      <vt:lpstr>Maintain Windows Clients and Devices</vt:lpstr>
      <vt:lpstr>Computer Reset</vt:lpstr>
      <vt:lpstr>Computer Refresh</vt:lpstr>
      <vt:lpstr>Refresh</vt:lpstr>
      <vt:lpstr>Refresh and Reset from Start Screen</vt:lpstr>
      <vt:lpstr>Exam 70-689  Exam Objectives</vt:lpstr>
      <vt:lpstr>Using Cloud Services and MDOP</vt:lpstr>
      <vt:lpstr>MDOP suite</vt:lpstr>
      <vt:lpstr>Call To Action:  GO BOOK IT! 50% discount here!</vt:lpstr>
      <vt:lpstr>Call To Action 2:  Sign up at http://www.techedyellowpantsteam.com to stay up to date about Microsoft certifications &amp; TechEd news</vt:lpstr>
      <vt:lpstr>Related content</vt:lpstr>
      <vt:lpstr>Track resources</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peter de tender</dc:creator>
  <cp:keywords/>
  <dc:description>Template: Jordan Cayabyab, Artitudes Design
Formatting: 
Audience Type:</dc:description>
  <cp:lastModifiedBy>testadmin</cp:lastModifiedBy>
  <cp:revision>20</cp:revision>
  <dcterms:created xsi:type="dcterms:W3CDTF">2014-05-10T09:53:04Z</dcterms:created>
  <dcterms:modified xsi:type="dcterms:W3CDTF">2014-05-15T20:59:23Z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