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theme/theme1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slideLayouts/slideLayout7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280" r:id="rId6"/>
    <p:sldMasterId id="2147484282" r:id="rId7"/>
    <p:sldMasterId id="2147484284" r:id="rId8"/>
    <p:sldMasterId id="2147484286" r:id="rId9"/>
    <p:sldMasterId id="2147484288" r:id="rId10"/>
    <p:sldMasterId id="2147484290" r:id="rId11"/>
    <p:sldMasterId id="2147484292" r:id="rId12"/>
    <p:sldMasterId id="2147484294" r:id="rId13"/>
    <p:sldMasterId id="2147484296" r:id="rId14"/>
    <p:sldMasterId id="2147484298" r:id="rId15"/>
    <p:sldMasterId id="2147484300" r:id="rId16"/>
    <p:sldMasterId id="2147484302" r:id="rId17"/>
    <p:sldMasterId id="2147484336" r:id="rId18"/>
    <p:sldMasterId id="2147484338" r:id="rId19"/>
    <p:sldMasterId id="2147484340" r:id="rId20"/>
    <p:sldMasterId id="2147484342" r:id="rId21"/>
    <p:sldMasterId id="2147484343" r:id="rId22"/>
  </p:sldMasterIdLst>
  <p:notesMasterIdLst>
    <p:notesMasterId r:id="rId68"/>
  </p:notesMasterIdLst>
  <p:handoutMasterIdLst>
    <p:handoutMasterId r:id="rId69"/>
  </p:handoutMasterIdLst>
  <p:sldIdLst>
    <p:sldId id="1504" r:id="rId23"/>
    <p:sldId id="1412" r:id="rId24"/>
    <p:sldId id="1452" r:id="rId25"/>
    <p:sldId id="1243" r:id="rId26"/>
    <p:sldId id="1451" r:id="rId27"/>
    <p:sldId id="1494" r:id="rId28"/>
    <p:sldId id="1495" r:id="rId29"/>
    <p:sldId id="1496" r:id="rId30"/>
    <p:sldId id="1454" r:id="rId31"/>
    <p:sldId id="1456" r:id="rId32"/>
    <p:sldId id="1457" r:id="rId33"/>
    <p:sldId id="1459" r:id="rId34"/>
    <p:sldId id="1460" r:id="rId35"/>
    <p:sldId id="1461" r:id="rId36"/>
    <p:sldId id="1462" r:id="rId37"/>
    <p:sldId id="1463" r:id="rId38"/>
    <p:sldId id="1464" r:id="rId39"/>
    <p:sldId id="1493" r:id="rId40"/>
    <p:sldId id="1471" r:id="rId41"/>
    <p:sldId id="1472" r:id="rId42"/>
    <p:sldId id="1468" r:id="rId43"/>
    <p:sldId id="1481" r:id="rId44"/>
    <p:sldId id="1499" r:id="rId45"/>
    <p:sldId id="1498" r:id="rId46"/>
    <p:sldId id="1477" r:id="rId47"/>
    <p:sldId id="1470" r:id="rId48"/>
    <p:sldId id="1497" r:id="rId49"/>
    <p:sldId id="1474" r:id="rId50"/>
    <p:sldId id="1475" r:id="rId51"/>
    <p:sldId id="1476" r:id="rId52"/>
    <p:sldId id="1469" r:id="rId53"/>
    <p:sldId id="1478" r:id="rId54"/>
    <p:sldId id="1489" r:id="rId55"/>
    <p:sldId id="1487" r:id="rId56"/>
    <p:sldId id="1490" r:id="rId57"/>
    <p:sldId id="1500" r:id="rId58"/>
    <p:sldId id="1485" r:id="rId59"/>
    <p:sldId id="1486" r:id="rId60"/>
    <p:sldId id="1501" r:id="rId61"/>
    <p:sldId id="1502" r:id="rId62"/>
    <p:sldId id="1503" r:id="rId63"/>
    <p:sldId id="1416" r:id="rId64"/>
    <p:sldId id="1417" r:id="rId65"/>
    <p:sldId id="1414" r:id="rId66"/>
    <p:sldId id="1132" r:id="rId6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Layouts" id="{FF377351-AA58-4A42-A64C-48719B975E8A}">
          <p14:sldIdLst>
            <p14:sldId id="1504"/>
            <p14:sldId id="1412"/>
            <p14:sldId id="1452"/>
            <p14:sldId id="1243"/>
            <p14:sldId id="1451"/>
            <p14:sldId id="1494"/>
            <p14:sldId id="1495"/>
            <p14:sldId id="1496"/>
            <p14:sldId id="1454"/>
            <p14:sldId id="1456"/>
            <p14:sldId id="1457"/>
            <p14:sldId id="1459"/>
            <p14:sldId id="1460"/>
            <p14:sldId id="1461"/>
            <p14:sldId id="1462"/>
            <p14:sldId id="1463"/>
            <p14:sldId id="1464"/>
            <p14:sldId id="1493"/>
            <p14:sldId id="1471"/>
            <p14:sldId id="1472"/>
            <p14:sldId id="1468"/>
            <p14:sldId id="1481"/>
            <p14:sldId id="1499"/>
            <p14:sldId id="1498"/>
            <p14:sldId id="1477"/>
            <p14:sldId id="1470"/>
            <p14:sldId id="1497"/>
            <p14:sldId id="1474"/>
            <p14:sldId id="1475"/>
            <p14:sldId id="1476"/>
            <p14:sldId id="1469"/>
            <p14:sldId id="1478"/>
            <p14:sldId id="1489"/>
            <p14:sldId id="1487"/>
            <p14:sldId id="1490"/>
            <p14:sldId id="1500"/>
            <p14:sldId id="1485"/>
            <p14:sldId id="1486"/>
            <p14:sldId id="1501"/>
          </p14:sldIdLst>
        </p14:section>
        <p14:section name="Required TechEd Slides" id="{26AC01F7-B32B-44E9-BE5B-D21B17F99D23}">
          <p14:sldIdLst>
            <p14:sldId id="1502"/>
            <p14:sldId id="1503"/>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CF2"/>
    <a:srgbClr val="002050"/>
    <a:srgbClr val="0072C6"/>
    <a:srgbClr val="009E49"/>
    <a:srgbClr val="7FBA0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77025" autoAdjust="0"/>
  </p:normalViewPr>
  <p:slideViewPr>
    <p:cSldViewPr snapToObjects="1">
      <p:cViewPr varScale="1">
        <p:scale>
          <a:sx n="120" d="100"/>
          <a:sy n="120" d="100"/>
        </p:scale>
        <p:origin x="84" y="27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18.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39.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29.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1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7.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 Type="http://schemas.openxmlformats.org/officeDocument/2006/relationships/slideMaster" Target="slideMasters/slideMaster4.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CD6E965-A8B4-4E2E-8400-DDBB7CD00AC4}"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9056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CD6E965-A8B4-4E2E-8400-DDBB7CD00AC4}"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0973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CD6E965-A8B4-4E2E-8400-DDBB7CD00AC4}"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5097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CD6E965-A8B4-4E2E-8400-DDBB7CD00AC4}"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6748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CD6E965-A8B4-4E2E-8400-DDBB7CD00AC4}"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1807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CD6E965-A8B4-4E2E-8400-DDBB7CD00AC4}" type="datetime1">
              <a:rPr lang="en-US" smtClean="0">
                <a:solidFill>
                  <a:prstClr val="black"/>
                </a:solidFill>
              </a:rPr>
              <a:pPr/>
              <a:t>5/14/2014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Office</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8596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526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68653-2E9C-4A6C-A603-44293209780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717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145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2560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88704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88704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4392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4F97F8-71DD-4A1D-8B9D-BB480F8C3ACE}" type="slidenum">
              <a:rPr lang="en-US" smtClean="0"/>
              <a:t>24</a:t>
            </a:fld>
            <a:endParaRPr lang="en-US"/>
          </a:p>
        </p:txBody>
      </p:sp>
    </p:spTree>
    <p:extLst>
      <p:ext uri="{BB962C8B-B14F-4D97-AF65-F5344CB8AC3E}">
        <p14:creationId xmlns:p14="http://schemas.microsoft.com/office/powerpoint/2010/main" val="19620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436991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68653-2E9C-4A6C-A603-44293209780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28939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0789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14C5A4-8579-463E-9B29-50110034162C}"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356521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14C5A4-8579-463E-9B29-50110034162C}"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678522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E68653-2E9C-4A6C-A603-44293209780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53764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2444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68653-2E9C-4A6C-A603-44293209780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107635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3E8FEA46-CD7C-41BA-A134-0F642A9B18E1}" type="datetime1">
              <a:rPr lang="en-US" smtClean="0">
                <a:solidFill>
                  <a:prstClr val="black"/>
                </a:solidFill>
              </a:rPr>
              <a:pPr/>
              <a:t>5/14/2014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a:t>
            </a:r>
            <a:endParaRPr lang="en-US" dirty="0">
              <a:solidFill>
                <a:prstClr val="black"/>
              </a:solidFill>
            </a:endParaRPr>
          </a:p>
        </p:txBody>
      </p:sp>
    </p:spTree>
    <p:extLst>
      <p:ext uri="{BB962C8B-B14F-4D97-AF65-F5344CB8AC3E}">
        <p14:creationId xmlns:p14="http://schemas.microsoft.com/office/powerpoint/2010/main" val="244816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73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54776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68653-2E9C-4A6C-A603-44293209780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653293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95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68653-2E9C-4A6C-A603-44293209780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158754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50388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55637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02180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6663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5/14/2014 4:10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81140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4F97F8-71DD-4A1D-8B9D-BB480F8C3AC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11784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4.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4.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4.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9.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9.xml"/><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60897455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94068709"/>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303727269"/>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23681106"/>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689444"/>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651713"/>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314716"/>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7604"/>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487542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518183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8187" y="1476623"/>
            <a:ext cx="11400103" cy="2351400"/>
          </a:xfrm>
        </p:spPr>
        <p:txBody>
          <a:bodyPr/>
          <a:lstStyle>
            <a:lvl2pPr>
              <a:defRPr lang="en-US" sz="2856" b="0" kern="1200" dirty="0" smtClean="0">
                <a:solidFill>
                  <a:schemeClr val="tx1"/>
                </a:solidFill>
                <a:effectLst>
                  <a:outerShdw blurRad="38100" dist="38100" dir="2700000" algn="tl">
                    <a:srgbClr val="000000">
                      <a:alpha val="43137"/>
                    </a:srgbClr>
                  </a:outerShdw>
                </a:effectLst>
                <a:latin typeface="+mn-lt"/>
                <a:ea typeface="+mn-ea"/>
                <a:cs typeface="+mn-cs"/>
              </a:defRPr>
            </a:lvl2pPr>
          </a:lstStyle>
          <a:p>
            <a:pPr lvl="0"/>
            <a:r>
              <a:rPr lang="en-US" dirty="0" smtClean="0"/>
              <a:t>Click to edit Master text styles</a:t>
            </a:r>
          </a:p>
          <a:p>
            <a:pPr marL="932597" lvl="1" indent="-404773" algn="l" defTabSz="932559" rtl="0" eaLnBrk="1" fontAlgn="base" latinLnBrk="0" hangingPunct="1">
              <a:lnSpc>
                <a:spcPct val="90000"/>
              </a:lnSpc>
              <a:spcBef>
                <a:spcPct val="20000"/>
              </a:spcBef>
              <a:spcAft>
                <a:spcPct val="0"/>
              </a:spcAft>
              <a:buClr>
                <a:schemeClr val="tx2"/>
              </a:buClr>
              <a:buSzPct val="85000"/>
              <a:buFontTx/>
              <a:buBlip>
                <a:blip r:embed="rId2"/>
              </a:buBlip>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84737221"/>
      </p:ext>
    </p:extLst>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6"/>
            <a:ext cx="11887200" cy="1831975"/>
          </a:xfrm>
          <a:noFill/>
        </p:spPr>
        <p:txBody>
          <a:bodyPr tIns="91413" bIns="91413"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4655754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06638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4"/>
            <a:ext cx="11887200" cy="2121397"/>
          </a:xfrm>
        </p:spPr>
        <p:txBody>
          <a:bodyPr>
            <a:spAutoFit/>
          </a:bodyPr>
          <a:lstStyle>
            <a:lvl1pPr>
              <a:defRPr>
                <a:solidFill>
                  <a:schemeClr val="accent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401954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468368"/>
          </a:xfrm>
        </p:spPr>
        <p:txBody>
          <a:bodyPr wrap="square">
            <a:spAutoFit/>
          </a:bodyPr>
          <a:lstStyle>
            <a:lvl1pPr marL="0" indent="0">
              <a:spcBef>
                <a:spcPts val="1224"/>
              </a:spcBef>
              <a:buClr>
                <a:schemeClr val="tx1"/>
              </a:buClr>
              <a:buFont typeface="Wingdings" pitchFamily="2" charset="2"/>
              <a:buNone/>
              <a:defRPr sz="3599">
                <a:solidFill>
                  <a:schemeClr val="accent2"/>
                </a:solidFill>
              </a:defRPr>
            </a:lvl1pPr>
            <a:lvl2pPr marL="0" indent="0">
              <a:buNone/>
              <a:defRPr sz="2000"/>
            </a:lvl2pPr>
            <a:lvl3pPr marL="231662" indent="0">
              <a:buNone/>
              <a:tabLst/>
              <a:defRPr sz="2000"/>
            </a:lvl3pPr>
            <a:lvl4pPr marL="460150" indent="0">
              <a:buNone/>
              <a:defRPr/>
            </a:lvl4pPr>
            <a:lvl5pPr marL="685467"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99">
                <a:solidFill>
                  <a:srgbClr val="68217A"/>
                </a:solidFill>
              </a:defRPr>
            </a:lvl1pPr>
            <a:lvl2pPr marL="0" indent="0">
              <a:buNone/>
              <a:defRPr sz="2000"/>
            </a:lvl2pPr>
            <a:lvl3pPr marL="231662" indent="0">
              <a:buNone/>
              <a:tabLst/>
              <a:defRPr sz="2000"/>
            </a:lvl3pPr>
            <a:lvl4pPr marL="460150" indent="0">
              <a:buNone/>
              <a:defRPr/>
            </a:lvl4pPr>
            <a:lvl5pPr marL="685467"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095151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23180775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36258977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3501672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8603534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282737197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323339733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41457280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346198" cy="699452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46623" rIns="46623" bIns="46623" numCol="1" spcCol="0" rtlCol="0" fromWordArt="0" anchor="ctr" anchorCtr="0" forceAA="0" compatLnSpc="1">
            <a:prstTxWarp prst="textNoShape">
              <a:avLst/>
            </a:prstTxWarp>
            <a:noAutofit/>
          </a:bodyPr>
          <a:lstStyle/>
          <a:p>
            <a:pPr algn="ctr" defTabSz="932111"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79" y="1476623"/>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mj-lt"/>
              </a:defRPr>
            </a:lvl1pPr>
            <a:lvl2pPr marL="621503" indent="0">
              <a:buNone/>
              <a:defRPr sz="2754" b="1"/>
            </a:lvl2pPr>
            <a:lvl3pPr marL="1243006" indent="0">
              <a:buNone/>
              <a:defRPr sz="2448" b="1"/>
            </a:lvl3pPr>
            <a:lvl4pPr marL="1864509" indent="0">
              <a:buNone/>
              <a:defRPr sz="2142" b="1"/>
            </a:lvl4pPr>
            <a:lvl5pPr marL="2486011" indent="0">
              <a:buNone/>
              <a:defRPr sz="2142" b="1"/>
            </a:lvl5pPr>
            <a:lvl6pPr marL="3107515" indent="0">
              <a:buNone/>
              <a:defRPr sz="2142" b="1"/>
            </a:lvl6pPr>
            <a:lvl7pPr marL="3729018" indent="0">
              <a:buNone/>
              <a:defRPr sz="2142" b="1"/>
            </a:lvl7pPr>
            <a:lvl8pPr marL="4350519" indent="0">
              <a:buNone/>
              <a:defRPr sz="2142" b="1"/>
            </a:lvl8pPr>
            <a:lvl9pPr marL="49720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79" y="2789431"/>
            <a:ext cx="5554778" cy="621530"/>
          </a:xfrm>
          <a:prstGeom prst="rect">
            <a:avLst/>
          </a:prstGeom>
        </p:spPr>
        <p:txBody>
          <a:bodyPr>
            <a:noAutofit/>
          </a:bodyPr>
          <a:lstStyle>
            <a:lvl1pPr marL="0" indent="0">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254" indent="-388439">
              <a:defRPr lang="en-US" sz="2142" kern="1200" dirty="0" smtClean="0">
                <a:solidFill>
                  <a:schemeClr val="bg2">
                    <a:lumMod val="50000"/>
                  </a:schemeClr>
                </a:solidFill>
                <a:latin typeface="+mn-lt"/>
                <a:ea typeface="+mn-ea"/>
                <a:cs typeface="Arial" pitchFamily="34" charset="0"/>
              </a:defRPr>
            </a:lvl2pPr>
            <a:lvl3pPr marL="932254" indent="-233063">
              <a:defRPr lang="en-US" sz="1938" kern="1200" dirty="0" smtClean="0">
                <a:solidFill>
                  <a:schemeClr val="bg2">
                    <a:lumMod val="50000"/>
                  </a:schemeClr>
                </a:solidFill>
                <a:latin typeface="+mn-lt"/>
                <a:ea typeface="+mn-ea"/>
                <a:cs typeface="Arial" pitchFamily="34" charset="0"/>
              </a:defRPr>
            </a:lvl3pPr>
            <a:lvl4pPr marL="1243006" indent="-233063">
              <a:defRPr lang="en-US" sz="1632" kern="1200" dirty="0" smtClean="0">
                <a:solidFill>
                  <a:schemeClr val="bg2">
                    <a:lumMod val="50000"/>
                  </a:schemeClr>
                </a:solidFill>
                <a:latin typeface="+mn-lt"/>
                <a:ea typeface="+mn-ea"/>
                <a:cs typeface="Arial" pitchFamily="34" charset="0"/>
              </a:defRPr>
            </a:lvl4pPr>
            <a:lvl5pPr marL="1476070" indent="-233063">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Tree>
    <p:extLst>
      <p:ext uri="{BB962C8B-B14F-4D97-AF65-F5344CB8AC3E}">
        <p14:creationId xmlns:p14="http://schemas.microsoft.com/office/powerpoint/2010/main" val="29897860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5244070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708578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717081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1626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03641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86168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7917074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2021325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3300915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8247715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896515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99771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640038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583852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319699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853583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318177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382250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93902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58979165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60396762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4714671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4790499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90932873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8801095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309877779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49543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32743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75679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45550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110284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467366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6"/>
            <a:ext cx="11887200" cy="1831975"/>
          </a:xfrm>
          <a:noFill/>
        </p:spPr>
        <p:txBody>
          <a:bodyPr tIns="91413" bIns="91413"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882361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204006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793493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21073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69252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789015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16221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13948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48990499"/>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3735894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109502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63789196"/>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71639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505945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584102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7867254"/>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260927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7674096"/>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784917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396467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666943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57051053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771515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4.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image" Target="../media/image1.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theme" Target="../theme/theme1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image" Target="../media/image2.png"/><Relationship Id="rId8" Type="http://schemas.openxmlformats.org/officeDocument/2006/relationships/slideLayout" Target="../slideLayouts/slideLayout52.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77.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78.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image" Target="../media/image2.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image" Target="../media/image1.png"/><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theme" Target="../theme/theme1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8"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335"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6727667"/>
      </p:ext>
    </p:extLst>
  </p:cSld>
  <p:clrMap bg1="lt1" tx1="dk1" bg2="lt2" tx2="dk2" accent1="accent1" accent2="accent2" accent3="accent3" accent4="accent4" accent5="accent5" accent6="accent6" hlink="hlink" folHlink="folHlink"/>
  <p:sldLayoutIdLst>
    <p:sldLayoutId id="2147484295"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3515913"/>
      </p:ext>
    </p:extLst>
  </p:cSld>
  <p:clrMap bg1="lt1" tx1="dk1" bg2="lt2" tx2="dk2" accent1="accent1" accent2="accent2" accent3="accent3" accent4="accent4" accent5="accent5" accent6="accent6" hlink="hlink" folHlink="folHlink"/>
  <p:sldLayoutIdLst>
    <p:sldLayoutId id="2147484297"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7504607"/>
      </p:ext>
    </p:extLst>
  </p:cSld>
  <p:clrMap bg1="lt1" tx1="dk1" bg2="lt2" tx2="dk2" accent1="accent1" accent2="accent2" accent3="accent3" accent4="accent4" accent5="accent5" accent6="accent6" hlink="hlink" folHlink="folHlink"/>
  <p:sldLayoutIdLst>
    <p:sldLayoutId id="2147484299"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8148182"/>
      </p:ext>
    </p:extLst>
  </p:cSld>
  <p:clrMap bg1="lt1" tx1="dk1" bg2="lt2" tx2="dk2" accent1="accent1" accent2="accent2" accent3="accent3" accent4="accent4" accent5="accent5" accent6="accent6" hlink="hlink" folHlink="folHlink"/>
  <p:sldLayoutIdLst>
    <p:sldLayoutId id="2147484301"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851790754"/>
      </p:ext>
    </p:extLst>
  </p:cSld>
  <p:clrMap bg1="dk1" tx1="lt1" bg2="dk2" tx2="lt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 id="2147484323" r:id="rId21"/>
    <p:sldLayoutId id="2147484324" r:id="rId22"/>
    <p:sldLayoutId id="2147484325" r:id="rId23"/>
    <p:sldLayoutId id="2147484326" r:id="rId24"/>
    <p:sldLayoutId id="2147484327" r:id="rId25"/>
    <p:sldLayoutId id="2147484328" r:id="rId26"/>
    <p:sldLayoutId id="2147484329" r:id="rId27"/>
    <p:sldLayoutId id="2147484330" r:id="rId28"/>
    <p:sldLayoutId id="2147484331" r:id="rId29"/>
    <p:sldLayoutId id="2147484332" r:id="rId30"/>
    <p:sldLayoutId id="2147484333" r:id="rId31"/>
    <p:sldLayoutId id="2147484334"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415334"/>
      </p:ext>
    </p:extLst>
  </p:cSld>
  <p:clrMap bg1="lt1" tx1="dk1" bg2="lt2" tx2="dk2" accent1="accent1" accent2="accent2" accent3="accent3" accent4="accent4" accent5="accent5" accent6="accent6" hlink="hlink" folHlink="folHlink"/>
  <p:sldLayoutIdLst>
    <p:sldLayoutId id="2147484337"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0668444"/>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1064850"/>
      </p:ext>
    </p:extLst>
  </p:cSld>
  <p:clrMap bg1="lt1" tx1="dk1" bg2="lt2" tx2="dk2" accent1="accent1" accent2="accent2" accent3="accent3" accent4="accent4" accent5="accent5" accent6="accent6" hlink="hlink" folHlink="folHlink"/>
  <p:sldLayoutIdLst>
    <p:sldLayoutId id="2147484341"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6943861"/>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662391126"/>
      </p:ext>
    </p:extLst>
  </p:cSld>
  <p:clrMap bg1="dk1" tx1="lt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 id="2147484362" r:id="rId19"/>
    <p:sldLayoutId id="2147484363" r:id="rId20"/>
    <p:sldLayoutId id="2147484364" r:id="rId21"/>
    <p:sldLayoutId id="2147484365" r:id="rId22"/>
    <p:sldLayoutId id="2147484366" r:id="rId23"/>
    <p:sldLayoutId id="2147484367" r:id="rId24"/>
    <p:sldLayoutId id="2147484368" r:id="rId25"/>
    <p:sldLayoutId id="2147484369" r:id="rId26"/>
    <p:sldLayoutId id="2147484370" r:id="rId27"/>
    <p:sldLayoutId id="2147484371" r:id="rId28"/>
    <p:sldLayoutId id="2147484372" r:id="rId29"/>
    <p:sldLayoutId id="2147484373" r:id="rId30"/>
    <p:sldLayoutId id="2147484374"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4702042"/>
      </p:ext>
    </p:extLst>
  </p:cSld>
  <p:clrMap bg1="lt1" tx1="dk1" bg2="lt2" tx2="dk2" accent1="accent1" accent2="accent2" accent3="accent3" accent4="accent4" accent5="accent5" accent6="accent6" hlink="hlink" folHlink="folHlink"/>
  <p:sldLayoutIdLst>
    <p:sldLayoutId id="2147484279"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3563216"/>
      </p:ext>
    </p:extLst>
  </p:cSld>
  <p:clrMap bg1="lt1" tx1="dk1" bg2="lt2" tx2="dk2" accent1="accent1" accent2="accent2" accent3="accent3" accent4="accent4" accent5="accent5" accent6="accent6" hlink="hlink" folHlink="folHlink"/>
  <p:sldLayoutIdLst>
    <p:sldLayoutId id="2147484281"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907255"/>
      </p:ext>
    </p:extLst>
  </p:cSld>
  <p:clrMap bg1="lt1" tx1="dk1" bg2="lt2" tx2="dk2" accent1="accent1" accent2="accent2" accent3="accent3" accent4="accent4" accent5="accent5" accent6="accent6" hlink="hlink" folHlink="folHlink"/>
  <p:sldLayoutIdLst>
    <p:sldLayoutId id="2147484283"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4533802"/>
      </p:ext>
    </p:extLst>
  </p:cSld>
  <p:clrMap bg1="lt1" tx1="dk1" bg2="lt2" tx2="dk2" accent1="accent1" accent2="accent2" accent3="accent3" accent4="accent4" accent5="accent5" accent6="accent6" hlink="hlink" folHlink="folHlink"/>
  <p:sldLayoutIdLst>
    <p:sldLayoutId id="2147484285"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1663696"/>
      </p:ext>
    </p:extLst>
  </p:cSld>
  <p:clrMap bg1="lt1" tx1="dk1" bg2="lt2" tx2="dk2" accent1="accent1" accent2="accent2" accent3="accent3" accent4="accent4" accent5="accent5" accent6="accent6" hlink="hlink" folHlink="folHlink"/>
  <p:sldLayoutIdLst>
    <p:sldLayoutId id="2147484287"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5202460"/>
      </p:ext>
    </p:extLst>
  </p:cSld>
  <p:clrMap bg1="lt1" tx1="dk1" bg2="lt2" tx2="dk2" accent1="accent1" accent2="accent2" accent3="accent3" accent4="accent4" accent5="accent5" accent6="accent6" hlink="hlink" folHlink="folHlink"/>
  <p:sldLayoutIdLst>
    <p:sldLayoutId id="2147484289"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4752780"/>
      </p:ext>
    </p:extLst>
  </p:cSld>
  <p:clrMap bg1="lt1" tx1="dk1" bg2="lt2" tx2="dk2" accent1="accent1" accent2="accent2" accent3="accent3" accent4="accent4" accent5="accent5" accent6="accent6" hlink="hlink" folHlink="folHlink"/>
  <p:sldLayoutIdLst>
    <p:sldLayoutId id="2147484291"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8"/>
            <a:ext cx="11889564" cy="917575"/>
          </a:xfrm>
          <a:prstGeom prst="rect">
            <a:avLst/>
          </a:prstGeom>
        </p:spPr>
        <p:txBody>
          <a:bodyPr vert="horz" wrap="square" lIns="146260" tIns="91413" rIns="146260" bIns="91413"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5"/>
            <a:ext cx="11887198" cy="2121397"/>
          </a:xfrm>
          <a:prstGeom prst="rect">
            <a:avLst/>
          </a:prstGeom>
        </p:spPr>
        <p:txBody>
          <a:bodyPr vert="horz" wrap="square" lIns="146260" tIns="91413" rIns="146260" bIns="91413"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1807185"/>
      </p:ext>
    </p:extLst>
  </p:cSld>
  <p:clrMap bg1="lt1" tx1="dk1" bg2="lt2" tx2="dk2" accent1="accent1" accent2="accent2" accent3="accent3" accent4="accent4" accent5="accent5" accent6="accent6" hlink="hlink" folHlink="folHlink"/>
  <p:sldLayoutIdLst>
    <p:sldLayoutId id="2147484293" r:id="rId1"/>
  </p:sldLayoutIdLst>
  <p:transition>
    <p:fade/>
  </p:transition>
  <p:timing>
    <p:tnLst>
      <p:par>
        <p:cTn id="1" dur="indefinite" restart="never" nodeType="tmRoot"/>
      </p:par>
    </p:tnLst>
  </p:timing>
  <p:txStyles>
    <p:titleStyle>
      <a:lvl1pPr algn="l" defTabSz="932289"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4" marR="0" indent="-342734" algn="l" defTabSz="932289"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917" marR="0" indent="-241183" algn="l" defTabSz="932289"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713"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200"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687" marR="0" indent="-228489" algn="l" defTabSz="932289"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79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93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084"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229" indent="-233073" algn="l" defTabSz="9322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289" rtl="0" eaLnBrk="1" latinLnBrk="0" hangingPunct="1">
        <a:defRPr sz="1800" kern="1200">
          <a:solidFill>
            <a:schemeClr val="tx1"/>
          </a:solidFill>
          <a:latin typeface="+mn-lt"/>
          <a:ea typeface="+mn-ea"/>
          <a:cs typeface="+mn-cs"/>
        </a:defRPr>
      </a:lvl1pPr>
      <a:lvl2pPr marL="466145" algn="l" defTabSz="932289" rtl="0" eaLnBrk="1" latinLnBrk="0" hangingPunct="1">
        <a:defRPr sz="1800" kern="1200">
          <a:solidFill>
            <a:schemeClr val="tx1"/>
          </a:solidFill>
          <a:latin typeface="+mn-lt"/>
          <a:ea typeface="+mn-ea"/>
          <a:cs typeface="+mn-cs"/>
        </a:defRPr>
      </a:lvl2pPr>
      <a:lvl3pPr marL="932289" algn="l" defTabSz="932289" rtl="0" eaLnBrk="1" latinLnBrk="0" hangingPunct="1">
        <a:defRPr sz="1800" kern="1200">
          <a:solidFill>
            <a:schemeClr val="tx1"/>
          </a:solidFill>
          <a:latin typeface="+mn-lt"/>
          <a:ea typeface="+mn-ea"/>
          <a:cs typeface="+mn-cs"/>
        </a:defRPr>
      </a:lvl3pPr>
      <a:lvl4pPr marL="1398434" algn="l" defTabSz="932289" rtl="0" eaLnBrk="1" latinLnBrk="0" hangingPunct="1">
        <a:defRPr sz="1800" kern="1200">
          <a:solidFill>
            <a:schemeClr val="tx1"/>
          </a:solidFill>
          <a:latin typeface="+mn-lt"/>
          <a:ea typeface="+mn-ea"/>
          <a:cs typeface="+mn-cs"/>
        </a:defRPr>
      </a:lvl4pPr>
      <a:lvl5pPr marL="1864578" algn="l" defTabSz="932289" rtl="0" eaLnBrk="1" latinLnBrk="0" hangingPunct="1">
        <a:defRPr sz="1800" kern="1200">
          <a:solidFill>
            <a:schemeClr val="tx1"/>
          </a:solidFill>
          <a:latin typeface="+mn-lt"/>
          <a:ea typeface="+mn-ea"/>
          <a:cs typeface="+mn-cs"/>
        </a:defRPr>
      </a:lvl5pPr>
      <a:lvl6pPr marL="2330722" algn="l" defTabSz="932289" rtl="0" eaLnBrk="1" latinLnBrk="0" hangingPunct="1">
        <a:defRPr sz="1800" kern="1200">
          <a:solidFill>
            <a:schemeClr val="tx1"/>
          </a:solidFill>
          <a:latin typeface="+mn-lt"/>
          <a:ea typeface="+mn-ea"/>
          <a:cs typeface="+mn-cs"/>
        </a:defRPr>
      </a:lvl6pPr>
      <a:lvl7pPr marL="2796867" algn="l" defTabSz="932289" rtl="0" eaLnBrk="1" latinLnBrk="0" hangingPunct="1">
        <a:defRPr sz="1800" kern="1200">
          <a:solidFill>
            <a:schemeClr val="tx1"/>
          </a:solidFill>
          <a:latin typeface="+mn-lt"/>
          <a:ea typeface="+mn-ea"/>
          <a:cs typeface="+mn-cs"/>
        </a:defRPr>
      </a:lvl7pPr>
      <a:lvl8pPr marL="3263011" algn="l" defTabSz="932289" rtl="0" eaLnBrk="1" latinLnBrk="0" hangingPunct="1">
        <a:defRPr sz="1800" kern="1200">
          <a:solidFill>
            <a:schemeClr val="tx1"/>
          </a:solidFill>
          <a:latin typeface="+mn-lt"/>
          <a:ea typeface="+mn-ea"/>
          <a:cs typeface="+mn-cs"/>
        </a:defRPr>
      </a:lvl8pPr>
      <a:lvl9pPr marL="3729156" algn="l" defTabSz="9322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aka.ms/OpsHubVS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emf"/><Relationship Id="rId18" Type="http://schemas.openxmlformats.org/officeDocument/2006/relationships/image" Target="../media/image35.emf"/><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71.xml"/><Relationship Id="rId6" Type="http://schemas.openxmlformats.org/officeDocument/2006/relationships/image" Target="../media/image23.png"/><Relationship Id="rId11" Type="http://schemas.openxmlformats.org/officeDocument/2006/relationships/image" Target="../media/image28.emf"/><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emf"/><Relationship Id="rId19" Type="http://schemas.openxmlformats.org/officeDocument/2006/relationships/image" Target="../media/image36.emf"/><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image" Target="../media/image53.emf"/><Relationship Id="rId1" Type="http://schemas.openxmlformats.org/officeDocument/2006/relationships/slideLayout" Target="../slideLayouts/slideLayout19.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oleObject" Target="../embeddings/oleObject1.bin"/><Relationship Id="rId3" Type="http://schemas.openxmlformats.org/officeDocument/2006/relationships/image" Target="../media/image60.png"/><Relationship Id="rId7" Type="http://schemas.openxmlformats.org/officeDocument/2006/relationships/image" Target="../media/image63.png"/><Relationship Id="rId12" Type="http://schemas.openxmlformats.org/officeDocument/2006/relationships/hyperlink" Target="http://aka.ms/aivsix" TargetMode="External"/><Relationship Id="rId17" Type="http://schemas.openxmlformats.org/officeDocument/2006/relationships/image" Target="../media/image68.png"/><Relationship Id="rId2" Type="http://schemas.openxmlformats.org/officeDocument/2006/relationships/slideLayout" Target="../slideLayouts/slideLayout97.xml"/><Relationship Id="rId16" Type="http://schemas.openxmlformats.org/officeDocument/2006/relationships/image" Target="../media/image67.png"/><Relationship Id="rId1" Type="http://schemas.openxmlformats.org/officeDocument/2006/relationships/vmlDrawing" Target="../drawings/vmlDrawing1.vml"/><Relationship Id="rId6" Type="http://schemas.openxmlformats.org/officeDocument/2006/relationships/image" Target="../media/image62.png"/><Relationship Id="rId11" Type="http://schemas.openxmlformats.org/officeDocument/2006/relationships/hyperlink" Target="http://visualstudio.com/" TargetMode="External"/><Relationship Id="rId5" Type="http://schemas.openxmlformats.org/officeDocument/2006/relationships/image" Target="../media/image61.png"/><Relationship Id="rId15" Type="http://schemas.openxmlformats.org/officeDocument/2006/relationships/image" Target="../media/image66.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65.gif"/><Relationship Id="rId14" Type="http://schemas.openxmlformats.org/officeDocument/2006/relationships/image" Target="../media/image59.emf"/></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7.xm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53081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458" y="1820862"/>
            <a:ext cx="6334655" cy="5050003"/>
          </a:xfrm>
          <a:prstGeom prst="rect">
            <a:avLst/>
          </a:prstGeom>
        </p:spPr>
      </p:pic>
      <p:sp>
        <p:nvSpPr>
          <p:cNvPr id="3" name="Title 2"/>
          <p:cNvSpPr>
            <a:spLocks noGrp="1"/>
          </p:cNvSpPr>
          <p:nvPr>
            <p:ph type="title"/>
          </p:nvPr>
        </p:nvSpPr>
        <p:spPr/>
        <p:txBody>
          <a:bodyPr/>
          <a:lstStyle/>
          <a:p>
            <a:r>
              <a:rPr lang="en-US" sz="4800" dirty="0" smtClean="0"/>
              <a:t>Announcing</a:t>
            </a:r>
            <a:r>
              <a:rPr lang="en-US" sz="4080" dirty="0" smtClean="0"/>
              <a:t/>
            </a:r>
            <a:br>
              <a:rPr lang="en-US" sz="4080" dirty="0" smtClean="0"/>
            </a:br>
            <a:r>
              <a:rPr lang="en-US" sz="4000" dirty="0" smtClean="0"/>
              <a:t>OpsHub Visual Studio Online Migration Utility </a:t>
            </a:r>
            <a:endParaRPr lang="en-US" sz="4080" dirty="0"/>
          </a:p>
        </p:txBody>
      </p:sp>
      <p:sp>
        <p:nvSpPr>
          <p:cNvPr id="11" name="Rectangle 10"/>
          <p:cNvSpPr/>
          <p:nvPr/>
        </p:nvSpPr>
        <p:spPr>
          <a:xfrm>
            <a:off x="444906" y="2125662"/>
            <a:ext cx="5163731" cy="720197"/>
          </a:xfrm>
          <a:prstGeom prst="rect">
            <a:avLst/>
          </a:prstGeom>
        </p:spPr>
        <p:txBody>
          <a:bodyPr wrap="square">
            <a:spAutoFit/>
          </a:bodyPr>
          <a:lstStyle/>
          <a:p>
            <a:pPr defTabSz="932597"/>
            <a:r>
              <a:rPr lang="en-US" sz="2040" dirty="0">
                <a:latin typeface="Segoe UI Light"/>
              </a:rPr>
              <a:t>Migrate your source code, history and work items to the cloud with a few simple steps</a:t>
            </a:r>
          </a:p>
        </p:txBody>
      </p:sp>
      <p:sp>
        <p:nvSpPr>
          <p:cNvPr id="12" name="Isosceles Triangle 11"/>
          <p:cNvSpPr/>
          <p:nvPr/>
        </p:nvSpPr>
        <p:spPr bwMode="auto">
          <a:xfrm rot="5400000">
            <a:off x="178399" y="2206529"/>
            <a:ext cx="290592" cy="250511"/>
          </a:xfrm>
          <a:prstGeom prst="triangle">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a:xfrm>
            <a:off x="444904" y="3579065"/>
            <a:ext cx="5316133" cy="720197"/>
          </a:xfrm>
          <a:prstGeom prst="rect">
            <a:avLst/>
          </a:prstGeom>
        </p:spPr>
        <p:txBody>
          <a:bodyPr wrap="square">
            <a:spAutoFit/>
          </a:bodyPr>
          <a:lstStyle/>
          <a:p>
            <a:pPr defTabSz="932597"/>
            <a:r>
              <a:rPr lang="en-US" sz="2040" dirty="0">
                <a:latin typeface="Segoe UI Light"/>
              </a:rPr>
              <a:t>Map your users to maintain consistency and accountability after your migration</a:t>
            </a:r>
          </a:p>
        </p:txBody>
      </p:sp>
      <p:sp>
        <p:nvSpPr>
          <p:cNvPr id="27" name="Isosceles Triangle 26"/>
          <p:cNvSpPr/>
          <p:nvPr/>
        </p:nvSpPr>
        <p:spPr bwMode="auto">
          <a:xfrm rot="5400000">
            <a:off x="178397" y="3659933"/>
            <a:ext cx="290592" cy="250511"/>
          </a:xfrm>
          <a:prstGeom prst="triangle">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a:xfrm>
            <a:off x="444905" y="4835509"/>
            <a:ext cx="5316132" cy="406265"/>
          </a:xfrm>
          <a:prstGeom prst="rect">
            <a:avLst/>
          </a:prstGeom>
        </p:spPr>
        <p:txBody>
          <a:bodyPr wrap="square">
            <a:spAutoFit/>
          </a:bodyPr>
          <a:lstStyle/>
          <a:p>
            <a:pPr defTabSz="932597"/>
            <a:r>
              <a:rPr lang="en-US" sz="2040" dirty="0" smtClean="0">
                <a:latin typeface="Segoe UI Light"/>
              </a:rPr>
              <a:t>Get it FREE at </a:t>
            </a:r>
            <a:r>
              <a:rPr lang="en-US" sz="2040" dirty="0" smtClean="0">
                <a:latin typeface="Segoe UI Light"/>
                <a:hlinkClick r:id="rId4"/>
              </a:rPr>
              <a:t>http://aka.ms/OpsHubVSO</a:t>
            </a:r>
            <a:r>
              <a:rPr lang="en-US" sz="2040" dirty="0" smtClean="0">
                <a:latin typeface="Segoe UI Light"/>
              </a:rPr>
              <a:t> </a:t>
            </a:r>
            <a:endParaRPr lang="en-US" sz="2040" dirty="0">
              <a:latin typeface="Segoe UI Light"/>
            </a:endParaRPr>
          </a:p>
        </p:txBody>
      </p:sp>
      <p:sp>
        <p:nvSpPr>
          <p:cNvPr id="13" name="Isosceles Triangle 12"/>
          <p:cNvSpPr/>
          <p:nvPr/>
        </p:nvSpPr>
        <p:spPr bwMode="auto">
          <a:xfrm rot="5400000">
            <a:off x="178397" y="4903110"/>
            <a:ext cx="290592" cy="250511"/>
          </a:xfrm>
          <a:prstGeom prst="triangle">
            <a:avLst/>
          </a:prstGeom>
          <a:solidFill>
            <a:srgbClr val="68358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627277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6629399" cy="4646612"/>
          </a:xfrm>
        </p:spPr>
        <p:txBody>
          <a:bodyPr/>
          <a:lstStyle/>
          <a:p>
            <a:r>
              <a:rPr lang="en-US" dirty="0" smtClean="0"/>
              <a:t>Will Migrate:</a:t>
            </a:r>
          </a:p>
          <a:p>
            <a:pPr marL="582873" indent="-582873">
              <a:buFont typeface="Arial" panose="020B0604020202020204" pitchFamily="34" charset="0"/>
              <a:buChar char="•"/>
            </a:pPr>
            <a:r>
              <a:rPr lang="en-US" sz="3264" dirty="0"/>
              <a:t>From Team Foundation Server 2010, 2012, 2013</a:t>
            </a:r>
          </a:p>
          <a:p>
            <a:pPr marL="582873" indent="-582873">
              <a:buFont typeface="Arial" panose="020B0604020202020204" pitchFamily="34" charset="0"/>
              <a:buChar char="•"/>
            </a:pPr>
            <a:r>
              <a:rPr lang="en-US" sz="3264" dirty="0"/>
              <a:t>Standard process templates</a:t>
            </a:r>
          </a:p>
          <a:p>
            <a:pPr marL="582873" indent="-582873">
              <a:buFont typeface="Arial" panose="020B0604020202020204" pitchFamily="34" charset="0"/>
              <a:buChar char="•"/>
            </a:pPr>
            <a:r>
              <a:rPr lang="en-US" sz="3264" dirty="0"/>
              <a:t>Version control history, work items, work item attachments, test cases, test results, and links</a:t>
            </a:r>
          </a:p>
          <a:p>
            <a:pPr marL="582873" indent="-582873">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Capabilities and Limitations</a:t>
            </a:r>
            <a:endParaRPr lang="en-US" dirty="0"/>
          </a:p>
        </p:txBody>
      </p:sp>
      <p:sp>
        <p:nvSpPr>
          <p:cNvPr id="5" name="Text Placeholder 4"/>
          <p:cNvSpPr>
            <a:spLocks noGrp="1"/>
          </p:cNvSpPr>
          <p:nvPr>
            <p:ph type="body" sz="quarter" idx="4294967295"/>
          </p:nvPr>
        </p:nvSpPr>
        <p:spPr>
          <a:xfrm>
            <a:off x="6951663" y="1212850"/>
            <a:ext cx="5484812" cy="5133778"/>
          </a:xfrm>
        </p:spPr>
        <p:txBody>
          <a:bodyPr/>
          <a:lstStyle/>
          <a:p>
            <a:r>
              <a:rPr lang="en-US" dirty="0" smtClean="0"/>
              <a:t>Won’t Migrate</a:t>
            </a:r>
          </a:p>
          <a:p>
            <a:pPr marL="582873" indent="-582873">
              <a:buFont typeface="Arial" panose="020B0604020202020204" pitchFamily="34" charset="0"/>
              <a:buChar char="•"/>
            </a:pPr>
            <a:r>
              <a:rPr lang="en-US" sz="2856" dirty="0"/>
              <a:t>Anything from outside Team Foundation </a:t>
            </a:r>
            <a:r>
              <a:rPr lang="en-US" sz="2856" dirty="0" smtClean="0"/>
              <a:t>Server (SharePoint, SCVMM, etc.)</a:t>
            </a:r>
            <a:endParaRPr lang="en-US" sz="2856" dirty="0"/>
          </a:p>
          <a:p>
            <a:pPr marL="582873" indent="-582873">
              <a:buFont typeface="Arial" panose="020B0604020202020204" pitchFamily="34" charset="0"/>
              <a:buChar char="•"/>
            </a:pPr>
            <a:r>
              <a:rPr lang="en-US" sz="2856" dirty="0"/>
              <a:t>Builds, lab environments, team </a:t>
            </a:r>
            <a:r>
              <a:rPr lang="en-US" sz="2856" dirty="0" smtClean="0"/>
              <a:t>rooms</a:t>
            </a:r>
            <a:endParaRPr lang="en-US" sz="2856" dirty="0"/>
          </a:p>
          <a:p>
            <a:pPr marL="582873" indent="-582873">
              <a:buFont typeface="Arial" panose="020B0604020202020204" pitchFamily="34" charset="0"/>
              <a:buChar char="•"/>
            </a:pPr>
            <a:r>
              <a:rPr lang="en-US" sz="2856" dirty="0"/>
              <a:t>Security &amp; Permissions</a:t>
            </a:r>
          </a:p>
          <a:p>
            <a:pPr marL="582873" indent="-582873">
              <a:buFont typeface="Arial" panose="020B0604020202020204" pitchFamily="34" charset="0"/>
              <a:buChar char="•"/>
            </a:pPr>
            <a:r>
              <a:rPr lang="en-US" sz="2856" dirty="0"/>
              <a:t>Team &amp; Personal favorites, alerts and work item queries</a:t>
            </a:r>
          </a:p>
          <a:p>
            <a:pPr marL="582873" indent="-582873">
              <a:buFont typeface="Arial" panose="020B0604020202020204" pitchFamily="34" charset="0"/>
              <a:buChar char="•"/>
            </a:pPr>
            <a:r>
              <a:rPr lang="en-US" sz="2856" dirty="0"/>
              <a:t>Customized process templates</a:t>
            </a:r>
            <a:endParaRPr lang="en-US" sz="3264" dirty="0"/>
          </a:p>
        </p:txBody>
      </p:sp>
      <p:sp>
        <p:nvSpPr>
          <p:cNvPr id="6" name="TextBox 5"/>
          <p:cNvSpPr txBox="1"/>
          <p:nvPr/>
        </p:nvSpPr>
        <p:spPr>
          <a:xfrm>
            <a:off x="275485" y="6043848"/>
            <a:ext cx="5996857" cy="819942"/>
          </a:xfrm>
          <a:prstGeom prst="rect">
            <a:avLst/>
          </a:prstGeom>
          <a:solidFill>
            <a:srgbClr val="0072C6"/>
          </a:solidFill>
        </p:spPr>
        <p:txBody>
          <a:bodyPr wrap="square" lIns="186521" tIns="149217" rIns="186521" bIns="149217" rtlCol="0">
            <a:spAutoFit/>
          </a:bodyPr>
          <a:lstStyle/>
          <a:p>
            <a:pPr defTabSz="932597">
              <a:lnSpc>
                <a:spcPct val="90000"/>
              </a:lnSpc>
            </a:pPr>
            <a:r>
              <a:rPr lang="en-US" sz="1836" dirty="0">
                <a:solidFill>
                  <a:srgbClr val="FFFFFF"/>
                </a:solidFill>
              </a:rPr>
              <a:t>There are additional tools commercially available to support more complex migration scenarios</a:t>
            </a:r>
          </a:p>
        </p:txBody>
      </p:sp>
    </p:spTree>
    <p:extLst>
      <p:ext uri="{BB962C8B-B14F-4D97-AF65-F5344CB8AC3E}">
        <p14:creationId xmlns:p14="http://schemas.microsoft.com/office/powerpoint/2010/main" val="1063669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44462"/>
            <a:ext cx="11887200" cy="2228302"/>
          </a:xfrm>
        </p:spPr>
        <p:txBody>
          <a:bodyPr/>
          <a:lstStyle/>
          <a:p>
            <a:r>
              <a:rPr lang="en-US" b="1" dirty="0" smtClean="0"/>
              <a:t>Five Simple Steps to the Cloud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695" y="1363662"/>
            <a:ext cx="6945084" cy="5536640"/>
          </a:xfrm>
          <a:prstGeom prst="rect">
            <a:avLst/>
          </a:prstGeom>
        </p:spPr>
      </p:pic>
    </p:spTree>
    <p:extLst>
      <p:ext uri="{BB962C8B-B14F-4D97-AF65-F5344CB8AC3E}">
        <p14:creationId xmlns:p14="http://schemas.microsoft.com/office/powerpoint/2010/main" val="17873714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44462"/>
            <a:ext cx="11887200" cy="2228302"/>
          </a:xfrm>
        </p:spPr>
        <p:txBody>
          <a:bodyPr/>
          <a:lstStyle/>
          <a:p>
            <a:r>
              <a:rPr lang="en-US" b="1" dirty="0" smtClean="0"/>
              <a:t>Simple Endpoint Selection</a:t>
            </a:r>
            <a:endParaRPr lang="en-US" dirty="0"/>
          </a:p>
        </p:txBody>
      </p:sp>
      <p:grpSp>
        <p:nvGrpSpPr>
          <p:cNvPr id="4" name="Group 3"/>
          <p:cNvGrpSpPr/>
          <p:nvPr/>
        </p:nvGrpSpPr>
        <p:grpSpPr>
          <a:xfrm>
            <a:off x="2618721" y="1287462"/>
            <a:ext cx="7790516" cy="5536640"/>
            <a:chOff x="4558320" y="1313422"/>
            <a:chExt cx="7790516" cy="553664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320" y="1313422"/>
              <a:ext cx="6945084" cy="5536640"/>
            </a:xfrm>
            <a:prstGeom prst="rect">
              <a:avLst/>
            </a:prstGeom>
          </p:spPr>
        </p:pic>
        <p:grpSp>
          <p:nvGrpSpPr>
            <p:cNvPr id="6" name="Group 5"/>
            <p:cNvGrpSpPr/>
            <p:nvPr/>
          </p:nvGrpSpPr>
          <p:grpSpPr>
            <a:xfrm>
              <a:off x="9641396" y="1928869"/>
              <a:ext cx="2707440" cy="1408902"/>
              <a:chOff x="12426005" y="5939733"/>
              <a:chExt cx="3470932" cy="1381596"/>
            </a:xfrm>
            <a:solidFill>
              <a:schemeClr val="accent2"/>
            </a:solidFill>
          </p:grpSpPr>
          <p:sp>
            <p:nvSpPr>
              <p:cNvPr id="7" name="TextBox 4"/>
              <p:cNvSpPr txBox="1"/>
              <p:nvPr/>
            </p:nvSpPr>
            <p:spPr>
              <a:xfrm>
                <a:off x="13865947" y="5939733"/>
                <a:ext cx="2030990" cy="1156551"/>
              </a:xfrm>
              <a:prstGeom prst="rect">
                <a:avLst/>
              </a:prstGeom>
              <a:grpFill/>
              <a:ln w="3175">
                <a:solidFill>
                  <a:schemeClr val="accent2"/>
                </a:solidFill>
                <a:prstDash val="solid"/>
                <a:miter lim="800000"/>
              </a:ln>
              <a:effectLst/>
            </p:spPr>
            <p:txBody>
              <a:bodyPr wrap="square" lIns="58267" tIns="29135" rIns="93231" bIns="29135"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428" dirty="0">
                    <a:solidFill>
                      <a:srgbClr val="FFFFFF"/>
                    </a:solidFill>
                  </a:rPr>
                  <a:t>The utility will prompt for missing or incomplete information</a:t>
                </a:r>
              </a:p>
            </p:txBody>
          </p:sp>
          <p:cxnSp>
            <p:nvCxnSpPr>
              <p:cNvPr id="8" name="Straight Connector 7"/>
              <p:cNvCxnSpPr>
                <a:stCxn id="7" idx="2"/>
              </p:cNvCxnSpPr>
              <p:nvPr/>
            </p:nvCxnSpPr>
            <p:spPr>
              <a:xfrm flipH="1">
                <a:off x="12426005" y="7096284"/>
                <a:ext cx="2455437" cy="225045"/>
              </a:xfrm>
              <a:prstGeom prst="line">
                <a:avLst/>
              </a:prstGeom>
              <a:grp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0302896" y="4482130"/>
              <a:ext cx="1861592" cy="1917937"/>
              <a:chOff x="13009899" y="6079534"/>
              <a:chExt cx="2386557" cy="1880765"/>
            </a:xfrm>
            <a:solidFill>
              <a:schemeClr val="accent2"/>
            </a:solidFill>
          </p:grpSpPr>
          <p:sp>
            <p:nvSpPr>
              <p:cNvPr id="11" name="TextBox 4"/>
              <p:cNvSpPr txBox="1"/>
              <p:nvPr/>
            </p:nvSpPr>
            <p:spPr>
              <a:xfrm>
                <a:off x="13365464" y="6079534"/>
                <a:ext cx="2030992" cy="1376321"/>
              </a:xfrm>
              <a:prstGeom prst="rect">
                <a:avLst/>
              </a:prstGeom>
              <a:grpFill/>
              <a:ln w="3175">
                <a:solidFill>
                  <a:schemeClr val="accent2"/>
                </a:solidFill>
                <a:prstDash val="solid"/>
                <a:miter lim="800000"/>
              </a:ln>
              <a:effectLst/>
            </p:spPr>
            <p:txBody>
              <a:bodyPr wrap="square" lIns="58267" tIns="29135" rIns="93231" bIns="29135"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428" dirty="0">
                    <a:solidFill>
                      <a:srgbClr val="FFFFFF"/>
                    </a:solidFill>
                  </a:rPr>
                  <a:t>The utility prevents moving on until all required information is valid</a:t>
                </a:r>
              </a:p>
            </p:txBody>
          </p:sp>
          <p:cxnSp>
            <p:nvCxnSpPr>
              <p:cNvPr id="12" name="Straight Connector 11"/>
              <p:cNvCxnSpPr>
                <a:stCxn id="11" idx="2"/>
              </p:cNvCxnSpPr>
              <p:nvPr/>
            </p:nvCxnSpPr>
            <p:spPr>
              <a:xfrm flipH="1">
                <a:off x="13009899" y="7455855"/>
                <a:ext cx="1371062" cy="504444"/>
              </a:xfrm>
              <a:prstGeom prst="line">
                <a:avLst/>
              </a:prstGeom>
              <a:grp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250620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44462"/>
            <a:ext cx="11887200" cy="2228302"/>
          </a:xfrm>
        </p:spPr>
        <p:txBody>
          <a:bodyPr/>
          <a:lstStyle/>
          <a:p>
            <a:r>
              <a:rPr lang="en-US" b="1" dirty="0" smtClean="0"/>
              <a:t>Data Migration Selection</a:t>
            </a:r>
            <a:endParaRPr lang="en-US" dirty="0"/>
          </a:p>
        </p:txBody>
      </p:sp>
      <p:grpSp>
        <p:nvGrpSpPr>
          <p:cNvPr id="4" name="Group 3"/>
          <p:cNvGrpSpPr/>
          <p:nvPr/>
        </p:nvGrpSpPr>
        <p:grpSpPr>
          <a:xfrm>
            <a:off x="2595578" y="1313422"/>
            <a:ext cx="7432659" cy="5536640"/>
            <a:chOff x="4558321" y="545737"/>
            <a:chExt cx="7432659" cy="553664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321" y="545737"/>
              <a:ext cx="6945084" cy="5536640"/>
            </a:xfrm>
            <a:prstGeom prst="rect">
              <a:avLst/>
            </a:prstGeom>
          </p:spPr>
        </p:pic>
        <p:grpSp>
          <p:nvGrpSpPr>
            <p:cNvPr id="6" name="Group 5"/>
            <p:cNvGrpSpPr/>
            <p:nvPr/>
          </p:nvGrpSpPr>
          <p:grpSpPr>
            <a:xfrm>
              <a:off x="8524443" y="3345807"/>
              <a:ext cx="3466537" cy="1179410"/>
              <a:chOff x="15375100" y="8299549"/>
              <a:chExt cx="4444090" cy="1156551"/>
            </a:xfrm>
            <a:solidFill>
              <a:schemeClr val="accent2"/>
            </a:solidFill>
          </p:grpSpPr>
          <p:sp>
            <p:nvSpPr>
              <p:cNvPr id="7" name="TextBox 4"/>
              <p:cNvSpPr txBox="1"/>
              <p:nvPr/>
            </p:nvSpPr>
            <p:spPr>
              <a:xfrm>
                <a:off x="17495576" y="8299549"/>
                <a:ext cx="2323614" cy="1156551"/>
              </a:xfrm>
              <a:prstGeom prst="rect">
                <a:avLst/>
              </a:prstGeom>
              <a:grpFill/>
              <a:ln w="3175">
                <a:solidFill>
                  <a:schemeClr val="accent2"/>
                </a:solidFill>
                <a:prstDash val="solid"/>
                <a:miter lim="800000"/>
              </a:ln>
              <a:effectLst/>
            </p:spPr>
            <p:txBody>
              <a:bodyPr wrap="square" lIns="58267" tIns="29135" rIns="93231" bIns="29135"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428" kern="0" dirty="0">
                    <a:solidFill>
                      <a:sysClr val="window" lastClr="FFFFFF"/>
                    </a:solidFill>
                    <a:ea typeface="Segoe UI" pitchFamily="34" charset="0"/>
                  </a:rPr>
                  <a:t>By default, the tool will move the version control data and the work item data</a:t>
                </a:r>
                <a:endParaRPr lang="en-US" sz="1428" dirty="0">
                  <a:solidFill>
                    <a:srgbClr val="FFFFFF"/>
                  </a:solidFill>
                </a:endParaRPr>
              </a:p>
            </p:txBody>
          </p:sp>
          <p:cxnSp>
            <p:nvCxnSpPr>
              <p:cNvPr id="8" name="Straight Connector 7"/>
              <p:cNvCxnSpPr>
                <a:stCxn id="7" idx="1"/>
              </p:cNvCxnSpPr>
              <p:nvPr/>
            </p:nvCxnSpPr>
            <p:spPr>
              <a:xfrm flipH="1" flipV="1">
                <a:off x="15375100" y="8623539"/>
                <a:ext cx="2120476" cy="254286"/>
              </a:xfrm>
              <a:prstGeom prst="line">
                <a:avLst/>
              </a:prstGeom>
              <a:grp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653330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44462"/>
            <a:ext cx="11887200" cy="2228302"/>
          </a:xfrm>
        </p:spPr>
        <p:txBody>
          <a:bodyPr/>
          <a:lstStyle/>
          <a:p>
            <a:r>
              <a:rPr lang="en-US" b="1" dirty="0" smtClean="0"/>
              <a:t>Project Selection and Validation</a:t>
            </a:r>
            <a:endParaRPr lang="en-US" dirty="0"/>
          </a:p>
        </p:txBody>
      </p:sp>
      <p:grpSp>
        <p:nvGrpSpPr>
          <p:cNvPr id="4" name="Group 3"/>
          <p:cNvGrpSpPr/>
          <p:nvPr/>
        </p:nvGrpSpPr>
        <p:grpSpPr>
          <a:xfrm>
            <a:off x="2608165" y="1313422"/>
            <a:ext cx="7877272" cy="5536640"/>
            <a:chOff x="4558321" y="545737"/>
            <a:chExt cx="7877272" cy="553664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321" y="545737"/>
              <a:ext cx="6945084" cy="5536640"/>
            </a:xfrm>
            <a:prstGeom prst="rect">
              <a:avLst/>
            </a:prstGeom>
          </p:spPr>
        </p:pic>
        <p:grpSp>
          <p:nvGrpSpPr>
            <p:cNvPr id="6" name="Group 5"/>
            <p:cNvGrpSpPr/>
            <p:nvPr/>
          </p:nvGrpSpPr>
          <p:grpSpPr>
            <a:xfrm>
              <a:off x="10228820" y="2126648"/>
              <a:ext cx="2206773" cy="1596919"/>
              <a:chOff x="15061542" y="6537183"/>
              <a:chExt cx="2829075" cy="1565970"/>
            </a:xfrm>
            <a:solidFill>
              <a:schemeClr val="accent2"/>
            </a:solidFill>
          </p:grpSpPr>
          <p:sp>
            <p:nvSpPr>
              <p:cNvPr id="7" name="TextBox 4"/>
              <p:cNvSpPr txBox="1"/>
              <p:nvPr/>
            </p:nvSpPr>
            <p:spPr>
              <a:xfrm>
                <a:off x="15061542" y="6537183"/>
                <a:ext cx="2829075" cy="717010"/>
              </a:xfrm>
              <a:prstGeom prst="rect">
                <a:avLst/>
              </a:prstGeom>
              <a:grpFill/>
              <a:ln w="3175">
                <a:solidFill>
                  <a:schemeClr val="accent2"/>
                </a:solidFill>
                <a:prstDash val="solid"/>
                <a:miter lim="800000"/>
              </a:ln>
              <a:effectLst/>
            </p:spPr>
            <p:txBody>
              <a:bodyPr wrap="square" lIns="58267" tIns="29135" rIns="93231" bIns="29135"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428" dirty="0">
                    <a:solidFill>
                      <a:srgbClr val="FFFFFF"/>
                    </a:solidFill>
                  </a:rPr>
                  <a:t>If errors are encountered you will be prompted on how to resolve them</a:t>
                </a:r>
              </a:p>
            </p:txBody>
          </p:sp>
          <p:cxnSp>
            <p:nvCxnSpPr>
              <p:cNvPr id="8" name="Straight Connector 7"/>
              <p:cNvCxnSpPr>
                <a:stCxn id="7" idx="2"/>
              </p:cNvCxnSpPr>
              <p:nvPr/>
            </p:nvCxnSpPr>
            <p:spPr>
              <a:xfrm flipH="1">
                <a:off x="15310797" y="7254193"/>
                <a:ext cx="1165283" cy="848960"/>
              </a:xfrm>
              <a:prstGeom prst="line">
                <a:avLst/>
              </a:prstGeom>
              <a:grp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132155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44462"/>
            <a:ext cx="11887200" cy="2228302"/>
          </a:xfrm>
        </p:spPr>
        <p:txBody>
          <a:bodyPr/>
          <a:lstStyle/>
          <a:p>
            <a:r>
              <a:rPr lang="en-US" b="1" dirty="0" smtClean="0"/>
              <a:t>Map your Users</a:t>
            </a:r>
            <a:endParaRPr lang="en-US" dirty="0"/>
          </a:p>
        </p:txBody>
      </p:sp>
      <p:grpSp>
        <p:nvGrpSpPr>
          <p:cNvPr id="4" name="Group 3"/>
          <p:cNvGrpSpPr/>
          <p:nvPr/>
        </p:nvGrpSpPr>
        <p:grpSpPr>
          <a:xfrm>
            <a:off x="2606367" y="830262"/>
            <a:ext cx="7726670" cy="6000607"/>
            <a:chOff x="4558320" y="74840"/>
            <a:chExt cx="7726670" cy="600060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320" y="538807"/>
              <a:ext cx="6945084" cy="5536640"/>
            </a:xfrm>
            <a:prstGeom prst="rect">
              <a:avLst/>
            </a:prstGeom>
          </p:spPr>
        </p:pic>
        <p:grpSp>
          <p:nvGrpSpPr>
            <p:cNvPr id="19" name="Group 18"/>
            <p:cNvGrpSpPr/>
            <p:nvPr/>
          </p:nvGrpSpPr>
          <p:grpSpPr>
            <a:xfrm>
              <a:off x="7060601" y="74840"/>
              <a:ext cx="2464440" cy="1757835"/>
              <a:chOff x="14731213" y="6543619"/>
              <a:chExt cx="3159404" cy="1723766"/>
            </a:xfrm>
            <a:solidFill>
              <a:schemeClr val="accent2"/>
            </a:solidFill>
          </p:grpSpPr>
          <p:sp>
            <p:nvSpPr>
              <p:cNvPr id="20" name="TextBox 4"/>
              <p:cNvSpPr txBox="1"/>
              <p:nvPr/>
            </p:nvSpPr>
            <p:spPr>
              <a:xfrm>
                <a:off x="15061543" y="6543619"/>
                <a:ext cx="2829074" cy="704141"/>
              </a:xfrm>
              <a:prstGeom prst="rect">
                <a:avLst/>
              </a:prstGeom>
              <a:grpFill/>
              <a:ln w="3175">
                <a:solidFill>
                  <a:schemeClr val="accent2"/>
                </a:solidFill>
                <a:prstDash val="solid"/>
                <a:miter lim="800000"/>
              </a:ln>
              <a:effectLst/>
            </p:spPr>
            <p:txBody>
              <a:bodyPr wrap="square" lIns="58267" tIns="29135" rIns="93231" bIns="29135"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428" dirty="0">
                    <a:solidFill>
                      <a:srgbClr val="FFFFFF"/>
                    </a:solidFill>
                  </a:rPr>
                  <a:t>Select the users you want to map.  This supports a many-to-one mapping</a:t>
                </a:r>
              </a:p>
            </p:txBody>
          </p:sp>
          <p:cxnSp>
            <p:nvCxnSpPr>
              <p:cNvPr id="21" name="Straight Connector 20"/>
              <p:cNvCxnSpPr>
                <a:stCxn id="20" idx="2"/>
              </p:cNvCxnSpPr>
              <p:nvPr/>
            </p:nvCxnSpPr>
            <p:spPr>
              <a:xfrm flipH="1">
                <a:off x="14731213" y="7247760"/>
                <a:ext cx="1744867" cy="1019625"/>
              </a:xfrm>
              <a:prstGeom prst="line">
                <a:avLst/>
              </a:prstGeom>
              <a:grp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8414000" y="792884"/>
              <a:ext cx="1150640" cy="1039788"/>
            </a:xfrm>
            <a:prstGeom prst="line">
              <a:avLst/>
            </a:prstGeom>
            <a:solidFill>
              <a:schemeClr val="accent2"/>
            </a:solid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0078217" y="532233"/>
              <a:ext cx="2206773" cy="1788432"/>
              <a:chOff x="14960031" y="11859990"/>
              <a:chExt cx="2829075" cy="1753770"/>
            </a:xfrm>
            <a:solidFill>
              <a:schemeClr val="accent2"/>
            </a:solidFill>
          </p:grpSpPr>
          <p:sp>
            <p:nvSpPr>
              <p:cNvPr id="25" name="TextBox 4"/>
              <p:cNvSpPr txBox="1"/>
              <p:nvPr/>
            </p:nvSpPr>
            <p:spPr>
              <a:xfrm>
                <a:off x="14960031" y="11859990"/>
                <a:ext cx="2829075" cy="717010"/>
              </a:xfrm>
              <a:prstGeom prst="rect">
                <a:avLst/>
              </a:prstGeom>
              <a:grpFill/>
              <a:ln w="3175">
                <a:solidFill>
                  <a:schemeClr val="accent2"/>
                </a:solidFill>
                <a:prstDash val="solid"/>
                <a:miter lim="800000"/>
              </a:ln>
              <a:effectLst/>
            </p:spPr>
            <p:txBody>
              <a:bodyPr wrap="square" lIns="58267" tIns="29135" rIns="93231" bIns="29135"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428" dirty="0">
                    <a:solidFill>
                      <a:srgbClr val="FFFFFF"/>
                    </a:solidFill>
                  </a:rPr>
                  <a:t>Refresh your user mappings if add users during the migration</a:t>
                </a:r>
              </a:p>
            </p:txBody>
          </p:sp>
          <p:cxnSp>
            <p:nvCxnSpPr>
              <p:cNvPr id="26" name="Straight Connector 25"/>
              <p:cNvCxnSpPr/>
              <p:nvPr/>
            </p:nvCxnSpPr>
            <p:spPr>
              <a:xfrm flipH="1">
                <a:off x="16276836" y="12355080"/>
                <a:ext cx="97732" cy="1258680"/>
              </a:xfrm>
              <a:prstGeom prst="line">
                <a:avLst/>
              </a:prstGeom>
              <a:grp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330045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44462"/>
            <a:ext cx="11887200" cy="2228302"/>
          </a:xfrm>
        </p:spPr>
        <p:txBody>
          <a:bodyPr/>
          <a:lstStyle/>
          <a:p>
            <a:r>
              <a:rPr lang="en-US" b="1" dirty="0" smtClean="0"/>
              <a:t>Your Migration</a:t>
            </a:r>
            <a:endParaRPr lang="en-US" dirty="0"/>
          </a:p>
        </p:txBody>
      </p:sp>
      <p:grpSp>
        <p:nvGrpSpPr>
          <p:cNvPr id="4" name="Group 3"/>
          <p:cNvGrpSpPr/>
          <p:nvPr/>
        </p:nvGrpSpPr>
        <p:grpSpPr>
          <a:xfrm>
            <a:off x="2608165" y="1189076"/>
            <a:ext cx="7877272" cy="5584786"/>
            <a:chOff x="4558320" y="490661"/>
            <a:chExt cx="7877272" cy="558478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320" y="538807"/>
              <a:ext cx="6945084" cy="5536640"/>
            </a:xfrm>
            <a:prstGeom prst="rect">
              <a:avLst/>
            </a:prstGeom>
          </p:spPr>
        </p:pic>
        <p:grpSp>
          <p:nvGrpSpPr>
            <p:cNvPr id="19" name="Group 18"/>
            <p:cNvGrpSpPr/>
            <p:nvPr/>
          </p:nvGrpSpPr>
          <p:grpSpPr>
            <a:xfrm>
              <a:off x="8719640" y="490661"/>
              <a:ext cx="3520674" cy="1984465"/>
              <a:chOff x="13377124" y="6647069"/>
              <a:chExt cx="4513493" cy="1946005"/>
            </a:xfrm>
            <a:solidFill>
              <a:schemeClr val="accent2"/>
            </a:solidFill>
          </p:grpSpPr>
          <p:sp>
            <p:nvSpPr>
              <p:cNvPr id="20" name="TextBox 4"/>
              <p:cNvSpPr txBox="1"/>
              <p:nvPr/>
            </p:nvSpPr>
            <p:spPr>
              <a:xfrm>
                <a:off x="15061542" y="6647069"/>
                <a:ext cx="2829075" cy="497239"/>
              </a:xfrm>
              <a:prstGeom prst="rect">
                <a:avLst/>
              </a:prstGeom>
              <a:grpFill/>
              <a:ln w="3175">
                <a:solidFill>
                  <a:schemeClr val="accent2"/>
                </a:solidFill>
                <a:prstDash val="solid"/>
                <a:miter lim="800000"/>
              </a:ln>
              <a:effectLst/>
            </p:spPr>
            <p:txBody>
              <a:bodyPr wrap="square" lIns="58267" tIns="29135" rIns="93231" bIns="29135"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428" dirty="0">
                    <a:solidFill>
                      <a:srgbClr val="FFFFFF"/>
                    </a:solidFill>
                  </a:rPr>
                  <a:t>Easily view the current status of the migration</a:t>
                </a:r>
              </a:p>
            </p:txBody>
          </p:sp>
          <p:cxnSp>
            <p:nvCxnSpPr>
              <p:cNvPr id="21" name="Straight Connector 20"/>
              <p:cNvCxnSpPr>
                <a:stCxn id="20" idx="2"/>
              </p:cNvCxnSpPr>
              <p:nvPr/>
            </p:nvCxnSpPr>
            <p:spPr>
              <a:xfrm flipH="1">
                <a:off x="13377124" y="7144308"/>
                <a:ext cx="3098956" cy="1448766"/>
              </a:xfrm>
              <a:prstGeom prst="line">
                <a:avLst/>
              </a:prstGeom>
              <a:grp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8563877" y="3624435"/>
              <a:ext cx="3871715" cy="1528444"/>
              <a:chOff x="12825580" y="10968293"/>
              <a:chExt cx="4963526" cy="1498821"/>
            </a:xfrm>
            <a:solidFill>
              <a:schemeClr val="accent2"/>
            </a:solidFill>
          </p:grpSpPr>
          <p:sp>
            <p:nvSpPr>
              <p:cNvPr id="25" name="TextBox 4"/>
              <p:cNvSpPr txBox="1"/>
              <p:nvPr/>
            </p:nvSpPr>
            <p:spPr>
              <a:xfrm>
                <a:off x="14960031" y="11969875"/>
                <a:ext cx="2829075" cy="497239"/>
              </a:xfrm>
              <a:prstGeom prst="rect">
                <a:avLst/>
              </a:prstGeom>
              <a:grpFill/>
              <a:ln w="3175">
                <a:solidFill>
                  <a:schemeClr val="accent2"/>
                </a:solidFill>
                <a:prstDash val="solid"/>
                <a:miter lim="800000"/>
              </a:ln>
              <a:effectLst/>
            </p:spPr>
            <p:txBody>
              <a:bodyPr wrap="square" lIns="58267" tIns="29135" rIns="93231" bIns="29135"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en-US" sz="1428" dirty="0">
                    <a:solidFill>
                      <a:srgbClr val="FFFFFF"/>
                    </a:solidFill>
                  </a:rPr>
                  <a:t>See where you are in the process of the migration</a:t>
                </a:r>
              </a:p>
            </p:txBody>
          </p:sp>
          <p:cxnSp>
            <p:nvCxnSpPr>
              <p:cNvPr id="26" name="Straight Connector 25"/>
              <p:cNvCxnSpPr/>
              <p:nvPr/>
            </p:nvCxnSpPr>
            <p:spPr>
              <a:xfrm flipH="1" flipV="1">
                <a:off x="12825580" y="10968293"/>
                <a:ext cx="3548989" cy="898142"/>
              </a:xfrm>
              <a:prstGeom prst="line">
                <a:avLst/>
              </a:prstGeom>
              <a:grpFill/>
              <a:ln w="25400">
                <a:solidFill>
                  <a:schemeClr val="accent2"/>
                </a:solidFill>
                <a:prstDash val="solid"/>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5352880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478804" y="1759989"/>
            <a:ext cx="2274494" cy="606488"/>
          </a:xfrm>
          <a:prstGeom prst="rect">
            <a:avLst/>
          </a:prstGeom>
        </p:spPr>
        <p:txBody>
          <a:bodyPr wrap="none">
            <a:spAutoFit/>
          </a:bodyPr>
          <a:lstStyle/>
          <a:p>
            <a:pPr algn="ctr" defTabSz="932563"/>
            <a:r>
              <a:rPr lang="en-US" sz="3264" dirty="0">
                <a:gradFill>
                  <a:gsLst>
                    <a:gs pos="0">
                      <a:srgbClr val="FFFFFF"/>
                    </a:gs>
                    <a:gs pos="83000">
                      <a:srgbClr val="FFFFFF"/>
                    </a:gs>
                  </a:gsLst>
                  <a:lin ang="5400000" scaled="1"/>
                </a:gradFill>
                <a:latin typeface="Segoe UI Light"/>
              </a:rPr>
              <a:t>Spring 2014</a:t>
            </a:r>
            <a:endParaRPr lang="en-US" sz="3264" b="1" dirty="0">
              <a:gradFill>
                <a:gsLst>
                  <a:gs pos="0">
                    <a:srgbClr val="FFFFFF"/>
                  </a:gs>
                  <a:gs pos="83000">
                    <a:srgbClr val="FFFFFF"/>
                  </a:gs>
                </a:gsLst>
                <a:lin ang="5400000" scaled="1"/>
              </a:gradFill>
              <a:latin typeface="Segoe UI Light"/>
              <a:cs typeface="Segoe UI" panose="020B0502040204020203" pitchFamily="34" charset="0"/>
            </a:endParaRPr>
          </a:p>
        </p:txBody>
      </p:sp>
      <p:sp>
        <p:nvSpPr>
          <p:cNvPr id="34" name="Rectangle 33"/>
          <p:cNvSpPr/>
          <p:nvPr/>
        </p:nvSpPr>
        <p:spPr>
          <a:xfrm>
            <a:off x="7091611" y="1759989"/>
            <a:ext cx="2452700" cy="606488"/>
          </a:xfrm>
          <a:prstGeom prst="rect">
            <a:avLst/>
          </a:prstGeom>
        </p:spPr>
        <p:txBody>
          <a:bodyPr wrap="none">
            <a:spAutoFit/>
          </a:bodyPr>
          <a:lstStyle/>
          <a:p>
            <a:pPr algn="ctr" defTabSz="932563"/>
            <a:r>
              <a:rPr lang="en-US" sz="3264" dirty="0">
                <a:gradFill>
                  <a:gsLst>
                    <a:gs pos="0">
                      <a:srgbClr val="FFFFFF"/>
                    </a:gs>
                    <a:gs pos="83000">
                      <a:srgbClr val="FFFFFF"/>
                    </a:gs>
                  </a:gsLst>
                  <a:lin ang="5400000" scaled="1"/>
                </a:gradFill>
                <a:latin typeface="Segoe UI Light"/>
              </a:rPr>
              <a:t>Later in 2014</a:t>
            </a:r>
            <a:endParaRPr lang="en-US" sz="3264" b="1" dirty="0">
              <a:gradFill>
                <a:gsLst>
                  <a:gs pos="0">
                    <a:srgbClr val="FFFFFF"/>
                  </a:gs>
                  <a:gs pos="83000">
                    <a:srgbClr val="FFFFFF"/>
                  </a:gs>
                </a:gsLst>
                <a:lin ang="5400000" scaled="1"/>
              </a:gradFill>
              <a:latin typeface="Segoe UI Light"/>
              <a:cs typeface="Segoe UI" panose="020B0502040204020203" pitchFamily="34" charset="0"/>
            </a:endParaRPr>
          </a:p>
        </p:txBody>
      </p:sp>
      <p:sp useBgFill="1">
        <p:nvSpPr>
          <p:cNvPr id="35" name="Rectangle 34"/>
          <p:cNvSpPr/>
          <p:nvPr/>
        </p:nvSpPr>
        <p:spPr>
          <a:xfrm>
            <a:off x="6487985" y="2356320"/>
            <a:ext cx="3659949" cy="463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2" tIns="46620" rIns="93242" bIns="46620" numCol="1" spcCol="0" rtlCol="0" fromWordArt="0" anchor="t" anchorCtr="0" forceAA="0" compatLnSpc="1">
            <a:prstTxWarp prst="textNoShape">
              <a:avLst/>
            </a:prstTxWarp>
            <a:noAutofit/>
          </a:bodyPr>
          <a:lstStyle/>
          <a:p>
            <a:pPr algn="ctr" defTabSz="932563"/>
            <a:endParaRPr lang="en-US" sz="1632" dirty="0">
              <a:solidFill>
                <a:srgbClr val="68217A"/>
              </a:solidFill>
            </a:endParaRPr>
          </a:p>
        </p:txBody>
      </p:sp>
      <p:sp>
        <p:nvSpPr>
          <p:cNvPr id="2" name="Title 1"/>
          <p:cNvSpPr>
            <a:spLocks noGrp="1"/>
          </p:cNvSpPr>
          <p:nvPr>
            <p:ph type="title"/>
          </p:nvPr>
        </p:nvSpPr>
        <p:spPr/>
        <p:txBody>
          <a:bodyPr/>
          <a:lstStyle/>
          <a:p>
            <a:r>
              <a:rPr lang="en-US" smtClean="0"/>
              <a:t>AAD Support </a:t>
            </a:r>
            <a:r>
              <a:rPr lang="en-US" dirty="0" smtClean="0"/>
              <a:t>for Visual Studio Online</a:t>
            </a:r>
            <a:endParaRPr lang="en-US" dirty="0"/>
          </a:p>
        </p:txBody>
      </p:sp>
      <p:sp>
        <p:nvSpPr>
          <p:cNvPr id="28" name="Rectangle 27"/>
          <p:cNvSpPr/>
          <p:nvPr/>
        </p:nvSpPr>
        <p:spPr>
          <a:xfrm>
            <a:off x="6487985" y="2516689"/>
            <a:ext cx="3659949" cy="12028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6211" tIns="139863" rIns="186485" bIns="139863" rtlCol="0" anchor="ctr">
            <a:noAutofit/>
          </a:bodyPr>
          <a:lstStyle/>
          <a:p>
            <a:pPr marL="351276" defTabSz="932563">
              <a:spcAft>
                <a:spcPts val="612"/>
              </a:spcAft>
            </a:pPr>
            <a:r>
              <a:rPr lang="en-US" sz="2244" dirty="0">
                <a:solidFill>
                  <a:srgbClr val="FFFFFF"/>
                </a:solidFill>
                <a:latin typeface="Segoe UI Light"/>
              </a:rPr>
              <a:t>AAD is offered for </a:t>
            </a:r>
            <a:r>
              <a:rPr lang="en-US" sz="2244" b="1" dirty="0">
                <a:solidFill>
                  <a:srgbClr val="FFFFFF"/>
                </a:solidFill>
                <a:latin typeface="Segoe UI Light"/>
              </a:rPr>
              <a:t>existing</a:t>
            </a:r>
            <a:r>
              <a:rPr lang="en-US" sz="2244" dirty="0">
                <a:solidFill>
                  <a:srgbClr val="FFFFFF"/>
                </a:solidFill>
                <a:latin typeface="Segoe UI Light"/>
              </a:rPr>
              <a:t> VSO accounts</a:t>
            </a:r>
          </a:p>
        </p:txBody>
      </p:sp>
      <p:grpSp>
        <p:nvGrpSpPr>
          <p:cNvPr id="29" name="Group 38"/>
          <p:cNvGrpSpPr>
            <a:grpSpLocks/>
          </p:cNvGrpSpPr>
          <p:nvPr/>
        </p:nvGrpSpPr>
        <p:grpSpPr bwMode="auto">
          <a:xfrm>
            <a:off x="6622125" y="2851866"/>
            <a:ext cx="532609" cy="532533"/>
            <a:chOff x="-3781305" y="3065460"/>
            <a:chExt cx="1777999" cy="1777999"/>
          </a:xfrm>
          <a:solidFill>
            <a:schemeClr val="tx1"/>
          </a:solidFill>
        </p:grpSpPr>
        <p:sp>
          <p:nvSpPr>
            <p:cNvPr id="30"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563">
                <a:defRPr/>
              </a:pPr>
              <a:endParaRPr lang="en-US" sz="1836" dirty="0">
                <a:solidFill>
                  <a:srgbClr val="000000"/>
                </a:solidFill>
              </a:endParaRPr>
            </a:p>
          </p:txBody>
        </p:sp>
        <p:sp>
          <p:nvSpPr>
            <p:cNvPr id="31" name="Freeform 8"/>
            <p:cNvSpPr>
              <a:spLocks/>
            </p:cNvSpPr>
            <p:nvPr/>
          </p:nvSpPr>
          <p:spPr bwMode="auto">
            <a:xfrm>
              <a:off x="-3348964" y="3611288"/>
              <a:ext cx="934935" cy="686342"/>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563">
                <a:defRPr/>
              </a:pPr>
              <a:endParaRPr lang="en-US" sz="1836" dirty="0">
                <a:solidFill>
                  <a:srgbClr val="000000"/>
                </a:solidFill>
              </a:endParaRPr>
            </a:p>
          </p:txBody>
        </p:sp>
      </p:grpSp>
      <p:sp>
        <p:nvSpPr>
          <p:cNvPr id="32" name="Rectangle 31"/>
          <p:cNvSpPr/>
          <p:nvPr/>
        </p:nvSpPr>
        <p:spPr>
          <a:xfrm>
            <a:off x="6487985" y="3761703"/>
            <a:ext cx="3659949" cy="29577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494" tIns="139863" rIns="186485" bIns="139863" rtlCol="0" anchor="t">
            <a:noAutofit/>
          </a:bodyPr>
          <a:lstStyle/>
          <a:p>
            <a:pPr defTabSz="932563">
              <a:spcAft>
                <a:spcPts val="1224"/>
              </a:spcAft>
            </a:pPr>
            <a:r>
              <a:rPr lang="en-US" sz="2040" dirty="0">
                <a:gradFill>
                  <a:gsLst>
                    <a:gs pos="0">
                      <a:srgbClr val="FFFFFF"/>
                    </a:gs>
                    <a:gs pos="83000">
                      <a:srgbClr val="FFFFFF"/>
                    </a:gs>
                  </a:gsLst>
                  <a:lin ang="5400000" scaled="1"/>
                </a:gradFill>
              </a:rPr>
              <a:t>Create a </a:t>
            </a:r>
            <a:r>
              <a:rPr lang="en-US" sz="2040" b="1" dirty="0">
                <a:gradFill>
                  <a:gsLst>
                    <a:gs pos="0">
                      <a:srgbClr val="FFFFFF"/>
                    </a:gs>
                    <a:gs pos="83000">
                      <a:srgbClr val="FFFFFF"/>
                    </a:gs>
                  </a:gsLst>
                  <a:lin ang="5400000" scaled="1"/>
                </a:gradFill>
              </a:rPr>
              <a:t>new</a:t>
            </a:r>
            <a:r>
              <a:rPr lang="en-US" sz="2040" dirty="0">
                <a:gradFill>
                  <a:gsLst>
                    <a:gs pos="0">
                      <a:srgbClr val="FFFFFF"/>
                    </a:gs>
                    <a:gs pos="83000">
                      <a:srgbClr val="FFFFFF"/>
                    </a:gs>
                  </a:gsLst>
                  <a:lin ang="5400000" scaled="1"/>
                </a:gradFill>
              </a:rPr>
              <a:t> AAD VSO account </a:t>
            </a:r>
            <a:r>
              <a:rPr lang="en-US" sz="2040">
                <a:gradFill>
                  <a:gsLst>
                    <a:gs pos="0">
                      <a:srgbClr val="FFFFFF"/>
                    </a:gs>
                    <a:gs pos="83000">
                      <a:srgbClr val="FFFFFF"/>
                    </a:gs>
                  </a:gsLst>
                  <a:lin ang="5400000" scaled="1"/>
                </a:gradFill>
              </a:rPr>
              <a:t>from VisualStudio.com.</a:t>
            </a:r>
            <a:endParaRPr lang="en-US" sz="2040" dirty="0">
              <a:gradFill>
                <a:gsLst>
                  <a:gs pos="0">
                    <a:srgbClr val="FFFFFF"/>
                  </a:gs>
                  <a:gs pos="83000">
                    <a:srgbClr val="FFFFFF"/>
                  </a:gs>
                </a:gsLst>
                <a:lin ang="5400000" scaled="1"/>
              </a:gradFill>
            </a:endParaRPr>
          </a:p>
          <a:p>
            <a:pPr defTabSz="932563">
              <a:spcAft>
                <a:spcPts val="1224"/>
              </a:spcAft>
            </a:pPr>
            <a:r>
              <a:rPr lang="en-US" sz="2040" dirty="0">
                <a:gradFill>
                  <a:gsLst>
                    <a:gs pos="0">
                      <a:srgbClr val="FFFFFF"/>
                    </a:gs>
                    <a:gs pos="83000">
                      <a:srgbClr val="FFFFFF"/>
                    </a:gs>
                  </a:gsLst>
                  <a:lin ang="5400000" scaled="1"/>
                </a:gradFill>
              </a:rPr>
              <a:t>Link </a:t>
            </a:r>
            <a:r>
              <a:rPr lang="en-US" sz="2040" b="1" dirty="0">
                <a:gradFill>
                  <a:gsLst>
                    <a:gs pos="0">
                      <a:srgbClr val="FFFFFF"/>
                    </a:gs>
                    <a:gs pos="83000">
                      <a:srgbClr val="FFFFFF"/>
                    </a:gs>
                  </a:gsLst>
                  <a:lin ang="5400000" scaled="1"/>
                </a:gradFill>
              </a:rPr>
              <a:t>existing</a:t>
            </a:r>
            <a:r>
              <a:rPr lang="en-US" sz="2040" dirty="0">
                <a:gradFill>
                  <a:gsLst>
                    <a:gs pos="0">
                      <a:srgbClr val="FFFFFF"/>
                    </a:gs>
                    <a:gs pos="83000">
                      <a:srgbClr val="FFFFFF"/>
                    </a:gs>
                  </a:gsLst>
                  <a:lin ang="5400000" scaled="1"/>
                </a:gradFill>
              </a:rPr>
              <a:t> VSO Account to an AAD directory maintains users history.</a:t>
            </a:r>
          </a:p>
        </p:txBody>
      </p:sp>
      <p:sp useBgFill="1">
        <p:nvSpPr>
          <p:cNvPr id="27" name="Rectangle 26"/>
          <p:cNvSpPr/>
          <p:nvPr/>
        </p:nvSpPr>
        <p:spPr>
          <a:xfrm>
            <a:off x="2786075" y="2356320"/>
            <a:ext cx="3701910" cy="463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2" tIns="46620" rIns="93242" bIns="46620" numCol="1" spcCol="0" rtlCol="0" fromWordArt="0" anchor="t" anchorCtr="0" forceAA="0" compatLnSpc="1">
            <a:prstTxWarp prst="textNoShape">
              <a:avLst/>
            </a:prstTxWarp>
            <a:noAutofit/>
          </a:bodyPr>
          <a:lstStyle/>
          <a:p>
            <a:pPr algn="ctr" defTabSz="932563"/>
            <a:endParaRPr lang="en-US" sz="1632" dirty="0">
              <a:solidFill>
                <a:srgbClr val="68217A"/>
              </a:solidFill>
            </a:endParaRPr>
          </a:p>
        </p:txBody>
      </p:sp>
      <p:sp>
        <p:nvSpPr>
          <p:cNvPr id="13" name="Rectangle 12"/>
          <p:cNvSpPr/>
          <p:nvPr/>
        </p:nvSpPr>
        <p:spPr>
          <a:xfrm>
            <a:off x="2787521" y="2516689"/>
            <a:ext cx="3659949" cy="12028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6211" tIns="139863" rIns="186485" bIns="139863" rtlCol="0" anchor="ctr">
            <a:noAutofit/>
          </a:bodyPr>
          <a:lstStyle/>
          <a:p>
            <a:pPr marL="351276" defTabSz="932563">
              <a:spcAft>
                <a:spcPts val="612"/>
              </a:spcAft>
            </a:pPr>
            <a:r>
              <a:rPr lang="en-US" sz="2244" dirty="0">
                <a:solidFill>
                  <a:srgbClr val="FFFFFF"/>
                </a:solidFill>
                <a:latin typeface="Segoe UI Light"/>
              </a:rPr>
              <a:t>AAD is provided for </a:t>
            </a:r>
            <a:r>
              <a:rPr lang="en-US" sz="2244" b="1" dirty="0">
                <a:solidFill>
                  <a:srgbClr val="FFFFFF"/>
                </a:solidFill>
                <a:latin typeface="Segoe UI Light"/>
              </a:rPr>
              <a:t>new</a:t>
            </a:r>
            <a:r>
              <a:rPr lang="en-US" sz="2244" dirty="0">
                <a:solidFill>
                  <a:srgbClr val="FFFFFF"/>
                </a:solidFill>
                <a:latin typeface="Segoe UI Light"/>
              </a:rPr>
              <a:t> accounts</a:t>
            </a:r>
          </a:p>
        </p:txBody>
      </p:sp>
      <p:grpSp>
        <p:nvGrpSpPr>
          <p:cNvPr id="15" name="Group 38"/>
          <p:cNvGrpSpPr>
            <a:grpSpLocks/>
          </p:cNvGrpSpPr>
          <p:nvPr/>
        </p:nvGrpSpPr>
        <p:grpSpPr bwMode="auto">
          <a:xfrm>
            <a:off x="2921662" y="2851866"/>
            <a:ext cx="532609" cy="532533"/>
            <a:chOff x="-3781305" y="3065460"/>
            <a:chExt cx="1777999" cy="1777999"/>
          </a:xfrm>
          <a:solidFill>
            <a:schemeClr val="tx1"/>
          </a:solidFill>
        </p:grpSpPr>
        <p:sp>
          <p:nvSpPr>
            <p:cNvPr id="16" name="Freeform 5"/>
            <p:cNvSpPr>
              <a:spLocks noEditPoints="1"/>
            </p:cNvSpPr>
            <p:nvPr/>
          </p:nvSpPr>
          <p:spPr bwMode="auto">
            <a:xfrm>
              <a:off x="-3781305" y="3065460"/>
              <a:ext cx="1777999" cy="1777999"/>
            </a:xfrm>
            <a:custGeom>
              <a:avLst/>
              <a:gdLst>
                <a:gd name="T0" fmla="*/ 618 w 1120"/>
                <a:gd name="T1" fmla="*/ 4 h 1120"/>
                <a:gd name="T2" fmla="*/ 726 w 1120"/>
                <a:gd name="T3" fmla="*/ 26 h 1120"/>
                <a:gd name="T4" fmla="*/ 828 w 1120"/>
                <a:gd name="T5" fmla="*/ 68 h 1120"/>
                <a:gd name="T6" fmla="*/ 916 w 1120"/>
                <a:gd name="T7" fmla="*/ 128 h 1120"/>
                <a:gd name="T8" fmla="*/ 992 w 1120"/>
                <a:gd name="T9" fmla="*/ 204 h 1120"/>
                <a:gd name="T10" fmla="*/ 1052 w 1120"/>
                <a:gd name="T11" fmla="*/ 294 h 1120"/>
                <a:gd name="T12" fmla="*/ 1094 w 1120"/>
                <a:gd name="T13" fmla="*/ 394 h 1120"/>
                <a:gd name="T14" fmla="*/ 1118 w 1120"/>
                <a:gd name="T15" fmla="*/ 504 h 1120"/>
                <a:gd name="T16" fmla="*/ 1120 w 1120"/>
                <a:gd name="T17" fmla="*/ 590 h 1120"/>
                <a:gd name="T18" fmla="*/ 1102 w 1120"/>
                <a:gd name="T19" fmla="*/ 700 h 1120"/>
                <a:gd name="T20" fmla="*/ 1064 w 1120"/>
                <a:gd name="T21" fmla="*/ 802 h 1120"/>
                <a:gd name="T22" fmla="*/ 1008 w 1120"/>
                <a:gd name="T23" fmla="*/ 896 h 1120"/>
                <a:gd name="T24" fmla="*/ 936 w 1120"/>
                <a:gd name="T25" fmla="*/ 974 h 1120"/>
                <a:gd name="T26" fmla="*/ 850 w 1120"/>
                <a:gd name="T27" fmla="*/ 1038 h 1120"/>
                <a:gd name="T28" fmla="*/ 752 w 1120"/>
                <a:gd name="T29" fmla="*/ 1086 h 1120"/>
                <a:gd name="T30" fmla="*/ 646 w 1120"/>
                <a:gd name="T31" fmla="*/ 1114 h 1120"/>
                <a:gd name="T32" fmla="*/ 560 w 1120"/>
                <a:gd name="T33" fmla="*/ 1120 h 1120"/>
                <a:gd name="T34" fmla="*/ 448 w 1120"/>
                <a:gd name="T35" fmla="*/ 1108 h 1120"/>
                <a:gd name="T36" fmla="*/ 342 w 1120"/>
                <a:gd name="T37" fmla="*/ 1076 h 1120"/>
                <a:gd name="T38" fmla="*/ 248 w 1120"/>
                <a:gd name="T39" fmla="*/ 1024 h 1120"/>
                <a:gd name="T40" fmla="*/ 164 w 1120"/>
                <a:gd name="T41" fmla="*/ 956 h 1120"/>
                <a:gd name="T42" fmla="*/ 96 w 1120"/>
                <a:gd name="T43" fmla="*/ 874 h 1120"/>
                <a:gd name="T44" fmla="*/ 44 w 1120"/>
                <a:gd name="T45" fmla="*/ 778 h 1120"/>
                <a:gd name="T46" fmla="*/ 12 w 1120"/>
                <a:gd name="T47" fmla="*/ 674 h 1120"/>
                <a:gd name="T48" fmla="*/ 0 w 1120"/>
                <a:gd name="T49" fmla="*/ 560 h 1120"/>
                <a:gd name="T50" fmla="*/ 6 w 1120"/>
                <a:gd name="T51" fmla="*/ 476 h 1120"/>
                <a:gd name="T52" fmla="*/ 34 w 1120"/>
                <a:gd name="T53" fmla="*/ 368 h 1120"/>
                <a:gd name="T54" fmla="*/ 82 w 1120"/>
                <a:gd name="T55" fmla="*/ 270 h 1120"/>
                <a:gd name="T56" fmla="*/ 146 w 1120"/>
                <a:gd name="T57" fmla="*/ 184 h 1120"/>
                <a:gd name="T58" fmla="*/ 226 w 1120"/>
                <a:gd name="T59" fmla="*/ 112 h 1120"/>
                <a:gd name="T60" fmla="*/ 318 w 1120"/>
                <a:gd name="T61" fmla="*/ 56 h 1120"/>
                <a:gd name="T62" fmla="*/ 420 w 1120"/>
                <a:gd name="T63" fmla="*/ 18 h 1120"/>
                <a:gd name="T64" fmla="*/ 532 w 1120"/>
                <a:gd name="T65" fmla="*/ 2 h 1120"/>
                <a:gd name="T66" fmla="*/ 536 w 1120"/>
                <a:gd name="T67" fmla="*/ 72 h 1120"/>
                <a:gd name="T68" fmla="*/ 438 w 1120"/>
                <a:gd name="T69" fmla="*/ 86 h 1120"/>
                <a:gd name="T70" fmla="*/ 288 w 1120"/>
                <a:gd name="T71" fmla="*/ 156 h 1120"/>
                <a:gd name="T72" fmla="*/ 156 w 1120"/>
                <a:gd name="T73" fmla="*/ 288 h 1120"/>
                <a:gd name="T74" fmla="*/ 88 w 1120"/>
                <a:gd name="T75" fmla="*/ 438 h 1120"/>
                <a:gd name="T76" fmla="*/ 72 w 1120"/>
                <a:gd name="T77" fmla="*/ 536 h 1120"/>
                <a:gd name="T78" fmla="*/ 74 w 1120"/>
                <a:gd name="T79" fmla="*/ 610 h 1120"/>
                <a:gd name="T80" fmla="*/ 94 w 1120"/>
                <a:gd name="T81" fmla="*/ 706 h 1120"/>
                <a:gd name="T82" fmla="*/ 184 w 1120"/>
                <a:gd name="T83" fmla="*/ 870 h 1120"/>
                <a:gd name="T84" fmla="*/ 328 w 1120"/>
                <a:gd name="T85" fmla="*/ 990 h 1120"/>
                <a:gd name="T86" fmla="*/ 462 w 1120"/>
                <a:gd name="T87" fmla="*/ 1038 h 1120"/>
                <a:gd name="T88" fmla="*/ 560 w 1120"/>
                <a:gd name="T89" fmla="*/ 1048 h 1120"/>
                <a:gd name="T90" fmla="*/ 634 w 1120"/>
                <a:gd name="T91" fmla="*/ 1044 h 1120"/>
                <a:gd name="T92" fmla="*/ 750 w 1120"/>
                <a:gd name="T93" fmla="*/ 1010 h 1120"/>
                <a:gd name="T94" fmla="*/ 906 w 1120"/>
                <a:gd name="T95" fmla="*/ 906 h 1120"/>
                <a:gd name="T96" fmla="*/ 1010 w 1120"/>
                <a:gd name="T97" fmla="*/ 750 h 1120"/>
                <a:gd name="T98" fmla="*/ 1044 w 1120"/>
                <a:gd name="T99" fmla="*/ 634 h 1120"/>
                <a:gd name="T100" fmla="*/ 1050 w 1120"/>
                <a:gd name="T101" fmla="*/ 560 h 1120"/>
                <a:gd name="T102" fmla="*/ 1040 w 1120"/>
                <a:gd name="T103" fmla="*/ 462 h 1120"/>
                <a:gd name="T104" fmla="*/ 990 w 1120"/>
                <a:gd name="T105" fmla="*/ 328 h 1120"/>
                <a:gd name="T106" fmla="*/ 870 w 1120"/>
                <a:gd name="T107" fmla="*/ 184 h 1120"/>
                <a:gd name="T108" fmla="*/ 706 w 1120"/>
                <a:gd name="T109" fmla="*/ 94 h 1120"/>
                <a:gd name="T110" fmla="*/ 610 w 1120"/>
                <a:gd name="T111" fmla="*/ 7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0" h="1120">
                  <a:moveTo>
                    <a:pt x="560" y="0"/>
                  </a:moveTo>
                  <a:lnTo>
                    <a:pt x="560" y="0"/>
                  </a:lnTo>
                  <a:lnTo>
                    <a:pt x="590" y="2"/>
                  </a:lnTo>
                  <a:lnTo>
                    <a:pt x="618" y="4"/>
                  </a:lnTo>
                  <a:lnTo>
                    <a:pt x="646" y="6"/>
                  </a:lnTo>
                  <a:lnTo>
                    <a:pt x="674" y="12"/>
                  </a:lnTo>
                  <a:lnTo>
                    <a:pt x="700" y="18"/>
                  </a:lnTo>
                  <a:lnTo>
                    <a:pt x="726" y="26"/>
                  </a:lnTo>
                  <a:lnTo>
                    <a:pt x="752" y="34"/>
                  </a:lnTo>
                  <a:lnTo>
                    <a:pt x="778" y="44"/>
                  </a:lnTo>
                  <a:lnTo>
                    <a:pt x="802" y="56"/>
                  </a:lnTo>
                  <a:lnTo>
                    <a:pt x="828" y="68"/>
                  </a:lnTo>
                  <a:lnTo>
                    <a:pt x="850" y="82"/>
                  </a:lnTo>
                  <a:lnTo>
                    <a:pt x="874" y="96"/>
                  </a:lnTo>
                  <a:lnTo>
                    <a:pt x="896" y="112"/>
                  </a:lnTo>
                  <a:lnTo>
                    <a:pt x="916" y="128"/>
                  </a:lnTo>
                  <a:lnTo>
                    <a:pt x="936" y="146"/>
                  </a:lnTo>
                  <a:lnTo>
                    <a:pt x="956" y="164"/>
                  </a:lnTo>
                  <a:lnTo>
                    <a:pt x="974" y="184"/>
                  </a:lnTo>
                  <a:lnTo>
                    <a:pt x="992" y="204"/>
                  </a:lnTo>
                  <a:lnTo>
                    <a:pt x="1008" y="226"/>
                  </a:lnTo>
                  <a:lnTo>
                    <a:pt x="1024" y="248"/>
                  </a:lnTo>
                  <a:lnTo>
                    <a:pt x="1040" y="270"/>
                  </a:lnTo>
                  <a:lnTo>
                    <a:pt x="1052" y="294"/>
                  </a:lnTo>
                  <a:lnTo>
                    <a:pt x="1064" y="318"/>
                  </a:lnTo>
                  <a:lnTo>
                    <a:pt x="1076" y="342"/>
                  </a:lnTo>
                  <a:lnTo>
                    <a:pt x="1086" y="368"/>
                  </a:lnTo>
                  <a:lnTo>
                    <a:pt x="1094" y="394"/>
                  </a:lnTo>
                  <a:lnTo>
                    <a:pt x="1102" y="420"/>
                  </a:lnTo>
                  <a:lnTo>
                    <a:pt x="1108" y="448"/>
                  </a:lnTo>
                  <a:lnTo>
                    <a:pt x="1114" y="476"/>
                  </a:lnTo>
                  <a:lnTo>
                    <a:pt x="1118" y="504"/>
                  </a:lnTo>
                  <a:lnTo>
                    <a:pt x="1120" y="532"/>
                  </a:lnTo>
                  <a:lnTo>
                    <a:pt x="1120" y="560"/>
                  </a:lnTo>
                  <a:lnTo>
                    <a:pt x="1120" y="560"/>
                  </a:lnTo>
                  <a:lnTo>
                    <a:pt x="1120" y="590"/>
                  </a:lnTo>
                  <a:lnTo>
                    <a:pt x="1118" y="618"/>
                  </a:lnTo>
                  <a:lnTo>
                    <a:pt x="1114" y="646"/>
                  </a:lnTo>
                  <a:lnTo>
                    <a:pt x="1108" y="674"/>
                  </a:lnTo>
                  <a:lnTo>
                    <a:pt x="1102" y="700"/>
                  </a:lnTo>
                  <a:lnTo>
                    <a:pt x="1094" y="726"/>
                  </a:lnTo>
                  <a:lnTo>
                    <a:pt x="1086" y="752"/>
                  </a:lnTo>
                  <a:lnTo>
                    <a:pt x="1076" y="778"/>
                  </a:lnTo>
                  <a:lnTo>
                    <a:pt x="1064" y="802"/>
                  </a:lnTo>
                  <a:lnTo>
                    <a:pt x="1052" y="826"/>
                  </a:lnTo>
                  <a:lnTo>
                    <a:pt x="1040" y="850"/>
                  </a:lnTo>
                  <a:lnTo>
                    <a:pt x="1024" y="874"/>
                  </a:lnTo>
                  <a:lnTo>
                    <a:pt x="1008" y="896"/>
                  </a:lnTo>
                  <a:lnTo>
                    <a:pt x="992" y="916"/>
                  </a:lnTo>
                  <a:lnTo>
                    <a:pt x="974" y="936"/>
                  </a:lnTo>
                  <a:lnTo>
                    <a:pt x="956" y="956"/>
                  </a:lnTo>
                  <a:lnTo>
                    <a:pt x="936" y="974"/>
                  </a:lnTo>
                  <a:lnTo>
                    <a:pt x="916" y="992"/>
                  </a:lnTo>
                  <a:lnTo>
                    <a:pt x="896" y="1008"/>
                  </a:lnTo>
                  <a:lnTo>
                    <a:pt x="874" y="1024"/>
                  </a:lnTo>
                  <a:lnTo>
                    <a:pt x="850" y="1038"/>
                  </a:lnTo>
                  <a:lnTo>
                    <a:pt x="828" y="1052"/>
                  </a:lnTo>
                  <a:lnTo>
                    <a:pt x="802" y="1064"/>
                  </a:lnTo>
                  <a:lnTo>
                    <a:pt x="778" y="1076"/>
                  </a:lnTo>
                  <a:lnTo>
                    <a:pt x="752" y="1086"/>
                  </a:lnTo>
                  <a:lnTo>
                    <a:pt x="726" y="1094"/>
                  </a:lnTo>
                  <a:lnTo>
                    <a:pt x="700" y="1102"/>
                  </a:lnTo>
                  <a:lnTo>
                    <a:pt x="674" y="1108"/>
                  </a:lnTo>
                  <a:lnTo>
                    <a:pt x="646" y="1114"/>
                  </a:lnTo>
                  <a:lnTo>
                    <a:pt x="618" y="1118"/>
                  </a:lnTo>
                  <a:lnTo>
                    <a:pt x="590" y="1120"/>
                  </a:lnTo>
                  <a:lnTo>
                    <a:pt x="560" y="1120"/>
                  </a:lnTo>
                  <a:lnTo>
                    <a:pt x="560" y="1120"/>
                  </a:lnTo>
                  <a:lnTo>
                    <a:pt x="532" y="1120"/>
                  </a:lnTo>
                  <a:lnTo>
                    <a:pt x="504" y="1118"/>
                  </a:lnTo>
                  <a:lnTo>
                    <a:pt x="476" y="1114"/>
                  </a:lnTo>
                  <a:lnTo>
                    <a:pt x="448" y="1108"/>
                  </a:lnTo>
                  <a:lnTo>
                    <a:pt x="420" y="1102"/>
                  </a:lnTo>
                  <a:lnTo>
                    <a:pt x="394" y="1094"/>
                  </a:lnTo>
                  <a:lnTo>
                    <a:pt x="368" y="1086"/>
                  </a:lnTo>
                  <a:lnTo>
                    <a:pt x="342" y="1076"/>
                  </a:lnTo>
                  <a:lnTo>
                    <a:pt x="318" y="1064"/>
                  </a:lnTo>
                  <a:lnTo>
                    <a:pt x="294" y="1052"/>
                  </a:lnTo>
                  <a:lnTo>
                    <a:pt x="270" y="1038"/>
                  </a:lnTo>
                  <a:lnTo>
                    <a:pt x="248" y="1024"/>
                  </a:lnTo>
                  <a:lnTo>
                    <a:pt x="226" y="1008"/>
                  </a:lnTo>
                  <a:lnTo>
                    <a:pt x="204" y="992"/>
                  </a:lnTo>
                  <a:lnTo>
                    <a:pt x="184" y="974"/>
                  </a:lnTo>
                  <a:lnTo>
                    <a:pt x="164" y="956"/>
                  </a:lnTo>
                  <a:lnTo>
                    <a:pt x="146" y="936"/>
                  </a:lnTo>
                  <a:lnTo>
                    <a:pt x="128" y="916"/>
                  </a:lnTo>
                  <a:lnTo>
                    <a:pt x="112" y="896"/>
                  </a:lnTo>
                  <a:lnTo>
                    <a:pt x="96" y="874"/>
                  </a:lnTo>
                  <a:lnTo>
                    <a:pt x="82" y="850"/>
                  </a:lnTo>
                  <a:lnTo>
                    <a:pt x="68" y="826"/>
                  </a:lnTo>
                  <a:lnTo>
                    <a:pt x="56" y="802"/>
                  </a:lnTo>
                  <a:lnTo>
                    <a:pt x="44" y="778"/>
                  </a:lnTo>
                  <a:lnTo>
                    <a:pt x="34" y="752"/>
                  </a:lnTo>
                  <a:lnTo>
                    <a:pt x="26" y="726"/>
                  </a:lnTo>
                  <a:lnTo>
                    <a:pt x="18" y="700"/>
                  </a:lnTo>
                  <a:lnTo>
                    <a:pt x="12" y="674"/>
                  </a:lnTo>
                  <a:lnTo>
                    <a:pt x="6" y="646"/>
                  </a:lnTo>
                  <a:lnTo>
                    <a:pt x="4" y="618"/>
                  </a:lnTo>
                  <a:lnTo>
                    <a:pt x="2" y="590"/>
                  </a:lnTo>
                  <a:lnTo>
                    <a:pt x="0" y="560"/>
                  </a:lnTo>
                  <a:lnTo>
                    <a:pt x="0" y="560"/>
                  </a:lnTo>
                  <a:lnTo>
                    <a:pt x="2" y="532"/>
                  </a:lnTo>
                  <a:lnTo>
                    <a:pt x="4" y="504"/>
                  </a:lnTo>
                  <a:lnTo>
                    <a:pt x="6" y="476"/>
                  </a:lnTo>
                  <a:lnTo>
                    <a:pt x="12" y="448"/>
                  </a:lnTo>
                  <a:lnTo>
                    <a:pt x="18" y="420"/>
                  </a:lnTo>
                  <a:lnTo>
                    <a:pt x="26" y="394"/>
                  </a:lnTo>
                  <a:lnTo>
                    <a:pt x="34" y="368"/>
                  </a:lnTo>
                  <a:lnTo>
                    <a:pt x="44" y="342"/>
                  </a:lnTo>
                  <a:lnTo>
                    <a:pt x="56" y="318"/>
                  </a:lnTo>
                  <a:lnTo>
                    <a:pt x="68" y="294"/>
                  </a:lnTo>
                  <a:lnTo>
                    <a:pt x="82" y="270"/>
                  </a:lnTo>
                  <a:lnTo>
                    <a:pt x="96" y="248"/>
                  </a:lnTo>
                  <a:lnTo>
                    <a:pt x="112" y="226"/>
                  </a:lnTo>
                  <a:lnTo>
                    <a:pt x="128" y="204"/>
                  </a:lnTo>
                  <a:lnTo>
                    <a:pt x="146" y="184"/>
                  </a:lnTo>
                  <a:lnTo>
                    <a:pt x="164" y="164"/>
                  </a:lnTo>
                  <a:lnTo>
                    <a:pt x="184" y="146"/>
                  </a:lnTo>
                  <a:lnTo>
                    <a:pt x="204" y="128"/>
                  </a:lnTo>
                  <a:lnTo>
                    <a:pt x="226" y="112"/>
                  </a:lnTo>
                  <a:lnTo>
                    <a:pt x="248" y="96"/>
                  </a:lnTo>
                  <a:lnTo>
                    <a:pt x="270" y="82"/>
                  </a:lnTo>
                  <a:lnTo>
                    <a:pt x="294" y="68"/>
                  </a:lnTo>
                  <a:lnTo>
                    <a:pt x="318" y="56"/>
                  </a:lnTo>
                  <a:lnTo>
                    <a:pt x="342" y="44"/>
                  </a:lnTo>
                  <a:lnTo>
                    <a:pt x="368" y="34"/>
                  </a:lnTo>
                  <a:lnTo>
                    <a:pt x="394" y="26"/>
                  </a:lnTo>
                  <a:lnTo>
                    <a:pt x="420" y="18"/>
                  </a:lnTo>
                  <a:lnTo>
                    <a:pt x="448" y="12"/>
                  </a:lnTo>
                  <a:lnTo>
                    <a:pt x="476" y="6"/>
                  </a:lnTo>
                  <a:lnTo>
                    <a:pt x="504" y="4"/>
                  </a:lnTo>
                  <a:lnTo>
                    <a:pt x="532" y="2"/>
                  </a:lnTo>
                  <a:lnTo>
                    <a:pt x="560" y="0"/>
                  </a:lnTo>
                  <a:close/>
                  <a:moveTo>
                    <a:pt x="560" y="72"/>
                  </a:moveTo>
                  <a:lnTo>
                    <a:pt x="560" y="72"/>
                  </a:lnTo>
                  <a:lnTo>
                    <a:pt x="536" y="72"/>
                  </a:lnTo>
                  <a:lnTo>
                    <a:pt x="510" y="74"/>
                  </a:lnTo>
                  <a:lnTo>
                    <a:pt x="486" y="78"/>
                  </a:lnTo>
                  <a:lnTo>
                    <a:pt x="462" y="82"/>
                  </a:lnTo>
                  <a:lnTo>
                    <a:pt x="438" y="86"/>
                  </a:lnTo>
                  <a:lnTo>
                    <a:pt x="416" y="94"/>
                  </a:lnTo>
                  <a:lnTo>
                    <a:pt x="370" y="110"/>
                  </a:lnTo>
                  <a:lnTo>
                    <a:pt x="328" y="130"/>
                  </a:lnTo>
                  <a:lnTo>
                    <a:pt x="288" y="156"/>
                  </a:lnTo>
                  <a:lnTo>
                    <a:pt x="250" y="184"/>
                  </a:lnTo>
                  <a:lnTo>
                    <a:pt x="214" y="214"/>
                  </a:lnTo>
                  <a:lnTo>
                    <a:pt x="184" y="250"/>
                  </a:lnTo>
                  <a:lnTo>
                    <a:pt x="156" y="288"/>
                  </a:lnTo>
                  <a:lnTo>
                    <a:pt x="130" y="328"/>
                  </a:lnTo>
                  <a:lnTo>
                    <a:pt x="110" y="370"/>
                  </a:lnTo>
                  <a:lnTo>
                    <a:pt x="94" y="416"/>
                  </a:lnTo>
                  <a:lnTo>
                    <a:pt x="88" y="438"/>
                  </a:lnTo>
                  <a:lnTo>
                    <a:pt x="82" y="462"/>
                  </a:lnTo>
                  <a:lnTo>
                    <a:pt x="78" y="486"/>
                  </a:lnTo>
                  <a:lnTo>
                    <a:pt x="74" y="510"/>
                  </a:lnTo>
                  <a:lnTo>
                    <a:pt x="72" y="536"/>
                  </a:lnTo>
                  <a:lnTo>
                    <a:pt x="72" y="560"/>
                  </a:lnTo>
                  <a:lnTo>
                    <a:pt x="72" y="560"/>
                  </a:lnTo>
                  <a:lnTo>
                    <a:pt x="72" y="586"/>
                  </a:lnTo>
                  <a:lnTo>
                    <a:pt x="74" y="610"/>
                  </a:lnTo>
                  <a:lnTo>
                    <a:pt x="78" y="634"/>
                  </a:lnTo>
                  <a:lnTo>
                    <a:pt x="82" y="658"/>
                  </a:lnTo>
                  <a:lnTo>
                    <a:pt x="88" y="682"/>
                  </a:lnTo>
                  <a:lnTo>
                    <a:pt x="94" y="706"/>
                  </a:lnTo>
                  <a:lnTo>
                    <a:pt x="110" y="750"/>
                  </a:lnTo>
                  <a:lnTo>
                    <a:pt x="130" y="792"/>
                  </a:lnTo>
                  <a:lnTo>
                    <a:pt x="156" y="834"/>
                  </a:lnTo>
                  <a:lnTo>
                    <a:pt x="184" y="870"/>
                  </a:lnTo>
                  <a:lnTo>
                    <a:pt x="214" y="906"/>
                  </a:lnTo>
                  <a:lnTo>
                    <a:pt x="250" y="938"/>
                  </a:lnTo>
                  <a:lnTo>
                    <a:pt x="288" y="966"/>
                  </a:lnTo>
                  <a:lnTo>
                    <a:pt x="328" y="990"/>
                  </a:lnTo>
                  <a:lnTo>
                    <a:pt x="370" y="1010"/>
                  </a:lnTo>
                  <a:lnTo>
                    <a:pt x="416" y="1026"/>
                  </a:lnTo>
                  <a:lnTo>
                    <a:pt x="438" y="1034"/>
                  </a:lnTo>
                  <a:lnTo>
                    <a:pt x="462" y="1038"/>
                  </a:lnTo>
                  <a:lnTo>
                    <a:pt x="486" y="1044"/>
                  </a:lnTo>
                  <a:lnTo>
                    <a:pt x="510" y="1046"/>
                  </a:lnTo>
                  <a:lnTo>
                    <a:pt x="536" y="1048"/>
                  </a:lnTo>
                  <a:lnTo>
                    <a:pt x="560" y="1048"/>
                  </a:lnTo>
                  <a:lnTo>
                    <a:pt x="560" y="1048"/>
                  </a:lnTo>
                  <a:lnTo>
                    <a:pt x="586" y="1048"/>
                  </a:lnTo>
                  <a:lnTo>
                    <a:pt x="610" y="1046"/>
                  </a:lnTo>
                  <a:lnTo>
                    <a:pt x="634" y="1044"/>
                  </a:lnTo>
                  <a:lnTo>
                    <a:pt x="658" y="1038"/>
                  </a:lnTo>
                  <a:lnTo>
                    <a:pt x="682" y="1034"/>
                  </a:lnTo>
                  <a:lnTo>
                    <a:pt x="706" y="1026"/>
                  </a:lnTo>
                  <a:lnTo>
                    <a:pt x="750" y="1010"/>
                  </a:lnTo>
                  <a:lnTo>
                    <a:pt x="794" y="990"/>
                  </a:lnTo>
                  <a:lnTo>
                    <a:pt x="834" y="966"/>
                  </a:lnTo>
                  <a:lnTo>
                    <a:pt x="870" y="938"/>
                  </a:lnTo>
                  <a:lnTo>
                    <a:pt x="906" y="906"/>
                  </a:lnTo>
                  <a:lnTo>
                    <a:pt x="938" y="870"/>
                  </a:lnTo>
                  <a:lnTo>
                    <a:pt x="966" y="834"/>
                  </a:lnTo>
                  <a:lnTo>
                    <a:pt x="990" y="792"/>
                  </a:lnTo>
                  <a:lnTo>
                    <a:pt x="1010" y="750"/>
                  </a:lnTo>
                  <a:lnTo>
                    <a:pt x="1026" y="706"/>
                  </a:lnTo>
                  <a:lnTo>
                    <a:pt x="1034" y="682"/>
                  </a:lnTo>
                  <a:lnTo>
                    <a:pt x="1040" y="658"/>
                  </a:lnTo>
                  <a:lnTo>
                    <a:pt x="1044" y="634"/>
                  </a:lnTo>
                  <a:lnTo>
                    <a:pt x="1046" y="610"/>
                  </a:lnTo>
                  <a:lnTo>
                    <a:pt x="1048" y="586"/>
                  </a:lnTo>
                  <a:lnTo>
                    <a:pt x="1050" y="560"/>
                  </a:lnTo>
                  <a:lnTo>
                    <a:pt x="1050" y="560"/>
                  </a:lnTo>
                  <a:lnTo>
                    <a:pt x="1048" y="536"/>
                  </a:lnTo>
                  <a:lnTo>
                    <a:pt x="1046" y="510"/>
                  </a:lnTo>
                  <a:lnTo>
                    <a:pt x="1044" y="486"/>
                  </a:lnTo>
                  <a:lnTo>
                    <a:pt x="1040" y="462"/>
                  </a:lnTo>
                  <a:lnTo>
                    <a:pt x="1034" y="438"/>
                  </a:lnTo>
                  <a:lnTo>
                    <a:pt x="1026" y="416"/>
                  </a:lnTo>
                  <a:lnTo>
                    <a:pt x="1010" y="370"/>
                  </a:lnTo>
                  <a:lnTo>
                    <a:pt x="990" y="328"/>
                  </a:lnTo>
                  <a:lnTo>
                    <a:pt x="966" y="288"/>
                  </a:lnTo>
                  <a:lnTo>
                    <a:pt x="938" y="250"/>
                  </a:lnTo>
                  <a:lnTo>
                    <a:pt x="906" y="214"/>
                  </a:lnTo>
                  <a:lnTo>
                    <a:pt x="870" y="184"/>
                  </a:lnTo>
                  <a:lnTo>
                    <a:pt x="834" y="156"/>
                  </a:lnTo>
                  <a:lnTo>
                    <a:pt x="794" y="130"/>
                  </a:lnTo>
                  <a:lnTo>
                    <a:pt x="750" y="110"/>
                  </a:lnTo>
                  <a:lnTo>
                    <a:pt x="706" y="94"/>
                  </a:lnTo>
                  <a:lnTo>
                    <a:pt x="682" y="86"/>
                  </a:lnTo>
                  <a:lnTo>
                    <a:pt x="658" y="82"/>
                  </a:lnTo>
                  <a:lnTo>
                    <a:pt x="634" y="78"/>
                  </a:lnTo>
                  <a:lnTo>
                    <a:pt x="610" y="74"/>
                  </a:lnTo>
                  <a:lnTo>
                    <a:pt x="586" y="72"/>
                  </a:lnTo>
                  <a:lnTo>
                    <a:pt x="56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563">
                <a:defRPr/>
              </a:pPr>
              <a:endParaRPr lang="en-US" sz="1836" dirty="0">
                <a:solidFill>
                  <a:srgbClr val="000000"/>
                </a:solidFill>
              </a:endParaRPr>
            </a:p>
          </p:txBody>
        </p:sp>
        <p:sp>
          <p:nvSpPr>
            <p:cNvPr id="17" name="Freeform 8"/>
            <p:cNvSpPr>
              <a:spLocks/>
            </p:cNvSpPr>
            <p:nvPr/>
          </p:nvSpPr>
          <p:spPr bwMode="auto">
            <a:xfrm>
              <a:off x="-3348964" y="3611288"/>
              <a:ext cx="934935" cy="686342"/>
            </a:xfrm>
            <a:custGeom>
              <a:avLst/>
              <a:gdLst>
                <a:gd name="T0" fmla="*/ 388 w 586"/>
                <a:gd name="T1" fmla="*/ 162 h 432"/>
                <a:gd name="T2" fmla="*/ 216 w 586"/>
                <a:gd name="T3" fmla="*/ 0 h 432"/>
                <a:gd name="T4" fmla="*/ 356 w 586"/>
                <a:gd name="T5" fmla="*/ 0 h 432"/>
                <a:gd name="T6" fmla="*/ 586 w 586"/>
                <a:gd name="T7" fmla="*/ 216 h 432"/>
                <a:gd name="T8" fmla="*/ 358 w 586"/>
                <a:gd name="T9" fmla="*/ 432 h 432"/>
                <a:gd name="T10" fmla="*/ 218 w 586"/>
                <a:gd name="T11" fmla="*/ 432 h 432"/>
                <a:gd name="T12" fmla="*/ 388 w 586"/>
                <a:gd name="T13" fmla="*/ 272 h 432"/>
                <a:gd name="T14" fmla="*/ 0 w 586"/>
                <a:gd name="T15" fmla="*/ 272 h 432"/>
                <a:gd name="T16" fmla="*/ 0 w 586"/>
                <a:gd name="T17" fmla="*/ 162 h 432"/>
                <a:gd name="T18" fmla="*/ 388 w 586"/>
                <a:gd name="T19" fmla="*/ 16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6" h="432">
                  <a:moveTo>
                    <a:pt x="388" y="162"/>
                  </a:moveTo>
                  <a:lnTo>
                    <a:pt x="216" y="0"/>
                  </a:lnTo>
                  <a:lnTo>
                    <a:pt x="356" y="0"/>
                  </a:lnTo>
                  <a:lnTo>
                    <a:pt x="586" y="216"/>
                  </a:lnTo>
                  <a:lnTo>
                    <a:pt x="358" y="432"/>
                  </a:lnTo>
                  <a:lnTo>
                    <a:pt x="218" y="432"/>
                  </a:lnTo>
                  <a:lnTo>
                    <a:pt x="388" y="272"/>
                  </a:lnTo>
                  <a:lnTo>
                    <a:pt x="0" y="272"/>
                  </a:lnTo>
                  <a:lnTo>
                    <a:pt x="0" y="162"/>
                  </a:lnTo>
                  <a:lnTo>
                    <a:pt x="388"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32563">
                <a:defRPr/>
              </a:pPr>
              <a:endParaRPr lang="en-US" sz="1836" dirty="0">
                <a:solidFill>
                  <a:srgbClr val="000000"/>
                </a:solidFill>
              </a:endParaRPr>
            </a:p>
          </p:txBody>
        </p:sp>
      </p:grpSp>
      <p:sp>
        <p:nvSpPr>
          <p:cNvPr id="22" name="Rectangle 21"/>
          <p:cNvSpPr/>
          <p:nvPr/>
        </p:nvSpPr>
        <p:spPr>
          <a:xfrm>
            <a:off x="2787521" y="3761703"/>
            <a:ext cx="3659949" cy="29577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494" tIns="139863" rIns="186485" bIns="139863" rtlCol="0" anchor="t">
            <a:noAutofit/>
          </a:bodyPr>
          <a:lstStyle/>
          <a:p>
            <a:pPr defTabSz="932563">
              <a:spcAft>
                <a:spcPts val="1224"/>
              </a:spcAft>
            </a:pPr>
            <a:r>
              <a:rPr lang="en-US" sz="2040" dirty="0">
                <a:gradFill>
                  <a:gsLst>
                    <a:gs pos="0">
                      <a:srgbClr val="FFFFFF"/>
                    </a:gs>
                    <a:gs pos="83000">
                      <a:srgbClr val="FFFFFF"/>
                    </a:gs>
                  </a:gsLst>
                  <a:lin ang="5400000" scaled="1"/>
                </a:gradFill>
              </a:rPr>
              <a:t>New VSO accounts from Azure can be connected to an AAD.</a:t>
            </a:r>
          </a:p>
          <a:p>
            <a:pPr defTabSz="932563">
              <a:spcAft>
                <a:spcPts val="1224"/>
              </a:spcAft>
            </a:pPr>
            <a:r>
              <a:rPr lang="en-US" sz="2040" dirty="0">
                <a:gradFill>
                  <a:gsLst>
                    <a:gs pos="0">
                      <a:srgbClr val="FFFFFF"/>
                    </a:gs>
                    <a:gs pos="83000">
                      <a:srgbClr val="FFFFFF"/>
                    </a:gs>
                  </a:gsLst>
                  <a:lin ang="5400000" scaled="1"/>
                </a:gradFill>
              </a:rPr>
              <a:t>All VS clients and tools can access AAD Connected VSO accounts. </a:t>
            </a:r>
          </a:p>
          <a:p>
            <a:pPr defTabSz="932563">
              <a:spcAft>
                <a:spcPts val="1224"/>
              </a:spcAft>
            </a:pPr>
            <a:r>
              <a:rPr lang="en-US" sz="2040" dirty="0">
                <a:gradFill>
                  <a:gsLst>
                    <a:gs pos="0">
                      <a:srgbClr val="FFFFFF"/>
                    </a:gs>
                    <a:gs pos="83000">
                      <a:srgbClr val="FFFFFF"/>
                    </a:gs>
                  </a:gsLst>
                  <a:lin ang="5400000" scaled="1"/>
                </a:gradFill>
              </a:rPr>
              <a:t>The VSO Benefit for MSDN Subscriptions supports AAD.</a:t>
            </a:r>
          </a:p>
        </p:txBody>
      </p:sp>
      <p:sp useBgFill="1">
        <p:nvSpPr>
          <p:cNvPr id="14" name="Rectangle 13"/>
          <p:cNvSpPr/>
          <p:nvPr/>
        </p:nvSpPr>
        <p:spPr>
          <a:xfrm>
            <a:off x="-69618" y="1704111"/>
            <a:ext cx="2855692" cy="5289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42" tIns="46620" rIns="93242" bIns="46620" numCol="1" spcCol="0" rtlCol="0" fromWordArt="0" anchor="t" anchorCtr="0" forceAA="0" compatLnSpc="1">
            <a:prstTxWarp prst="textNoShape">
              <a:avLst/>
            </a:prstTxWarp>
            <a:noAutofit/>
          </a:bodyPr>
          <a:lstStyle/>
          <a:p>
            <a:pPr algn="ctr" defTabSz="932563"/>
            <a:endParaRPr lang="en-US" sz="1632" dirty="0">
              <a:solidFill>
                <a:srgbClr val="68217A"/>
              </a:solidFill>
            </a:endParaRPr>
          </a:p>
        </p:txBody>
      </p:sp>
      <p:sp>
        <p:nvSpPr>
          <p:cNvPr id="19" name="Rectangle 18"/>
          <p:cNvSpPr/>
          <p:nvPr/>
        </p:nvSpPr>
        <p:spPr>
          <a:xfrm>
            <a:off x="281829" y="3761704"/>
            <a:ext cx="2459068" cy="29577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6494" tIns="139871" rIns="186494" bIns="139871" rtlCol="0" anchor="t">
            <a:noAutofit/>
          </a:bodyPr>
          <a:lstStyle/>
          <a:p>
            <a:pPr defTabSz="932563">
              <a:lnSpc>
                <a:spcPct val="90000"/>
              </a:lnSpc>
            </a:pPr>
            <a:r>
              <a:rPr lang="en-US" sz="3264" dirty="0">
                <a:solidFill>
                  <a:srgbClr val="FFFFFF"/>
                </a:solidFill>
                <a:latin typeface="Segoe UI Light"/>
              </a:rPr>
              <a:t>Key Experiences</a:t>
            </a:r>
          </a:p>
        </p:txBody>
      </p:sp>
      <p:sp>
        <p:nvSpPr>
          <p:cNvPr id="20" name="Rectangle 19"/>
          <p:cNvSpPr/>
          <p:nvPr/>
        </p:nvSpPr>
        <p:spPr>
          <a:xfrm>
            <a:off x="281829" y="2516689"/>
            <a:ext cx="2459068" cy="12028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6494" tIns="139871" rIns="186494" bIns="139871" rtlCol="0" anchor="ctr">
            <a:noAutofit/>
          </a:bodyPr>
          <a:lstStyle/>
          <a:p>
            <a:pPr defTabSz="932563">
              <a:lnSpc>
                <a:spcPct val="90000"/>
              </a:lnSpc>
            </a:pPr>
            <a:r>
              <a:rPr lang="en-US" sz="3264" dirty="0">
                <a:solidFill>
                  <a:srgbClr val="FFFFFF"/>
                </a:solidFill>
                <a:latin typeface="Segoe UI Light"/>
              </a:rPr>
              <a:t>Goal</a:t>
            </a:r>
          </a:p>
        </p:txBody>
      </p:sp>
    </p:spTree>
    <p:extLst>
      <p:ext uri="{BB962C8B-B14F-4D97-AF65-F5344CB8AC3E}">
        <p14:creationId xmlns:p14="http://schemas.microsoft.com/office/powerpoint/2010/main" val="400259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2" presetClass="entr" presetSubtype="8" de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0-#ppt_w/2"/>
                                          </p:val>
                                        </p:tav>
                                        <p:tav tm="100000">
                                          <p:val>
                                            <p:strVal val="#ppt_x"/>
                                          </p:val>
                                        </p:tav>
                                      </p:tavLst>
                                    </p:anim>
                                    <p:anim calcmode="lin" valueType="num">
                                      <p:cBhvr additive="base">
                                        <p:cTn id="17" dur="750" fill="hold"/>
                                        <p:tgtEl>
                                          <p:spTgt spid="13"/>
                                        </p:tgtEl>
                                        <p:attrNameLst>
                                          <p:attrName>ppt_y</p:attrName>
                                        </p:attrNameLst>
                                      </p:cBhvr>
                                      <p:tavLst>
                                        <p:tav tm="0">
                                          <p:val>
                                            <p:strVal val="#ppt_y"/>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900" decel="100000" fill="hold"/>
                                        <p:tgtEl>
                                          <p:spTgt spid="3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750" fill="hold"/>
                                        <p:tgtEl>
                                          <p:spTgt spid="22"/>
                                        </p:tgtEl>
                                        <p:attrNameLst>
                                          <p:attrName>ppt_x</p:attrName>
                                        </p:attrNameLst>
                                      </p:cBhvr>
                                      <p:tavLst>
                                        <p:tav tm="0">
                                          <p:val>
                                            <p:strVal val="0-#ppt_w/2"/>
                                          </p:val>
                                        </p:tav>
                                        <p:tav tm="100000">
                                          <p:val>
                                            <p:strVal val="#ppt_x"/>
                                          </p:val>
                                        </p:tav>
                                      </p:tavLst>
                                    </p:anim>
                                    <p:anim calcmode="lin" valueType="num">
                                      <p:cBhvr additive="base">
                                        <p:cTn id="27" dur="75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18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par>
                                <p:cTn id="32" presetID="35" presetClass="path" presetSubtype="0" decel="100000" fill="hold" nodeType="withEffect">
                                  <p:stCondLst>
                                    <p:cond delay="0"/>
                                  </p:stCondLst>
                                  <p:childTnLst>
                                    <p:animMotion origin="layout" path="M -2.77253E-6 -4.99319E-6 L -0.03689 -4.99319E-6 " pathEditMode="relative" rAng="0" ptsTypes="AA">
                                      <p:cBhvr>
                                        <p:cTn id="33" dur="500" spd="-100000" fill="hold"/>
                                        <p:tgtEl>
                                          <p:spTgt spid="15"/>
                                        </p:tgtEl>
                                        <p:attrNameLst>
                                          <p:attrName>ppt_x</p:attrName>
                                          <p:attrName>ppt_y</p:attrName>
                                        </p:attrNameLst>
                                      </p:cBhvr>
                                      <p:rCtr x="-1851" y="0"/>
                                    </p:animMotion>
                                  </p:childTnLst>
                                </p:cTn>
                              </p:par>
                            </p:childTnLst>
                          </p:cTn>
                        </p:par>
                        <p:par>
                          <p:cTn id="34" fill="hold">
                            <p:stCondLst>
                              <p:cond delay="2300"/>
                            </p:stCondLst>
                            <p:childTnLst>
                              <p:par>
                                <p:cTn id="35" presetID="2" presetClass="entr" presetSubtype="8" decel="10000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750" fill="hold"/>
                                        <p:tgtEl>
                                          <p:spTgt spid="28"/>
                                        </p:tgtEl>
                                        <p:attrNameLst>
                                          <p:attrName>ppt_x</p:attrName>
                                        </p:attrNameLst>
                                      </p:cBhvr>
                                      <p:tavLst>
                                        <p:tav tm="0">
                                          <p:val>
                                            <p:strVal val="0-#ppt_w/2"/>
                                          </p:val>
                                        </p:tav>
                                        <p:tav tm="100000">
                                          <p:val>
                                            <p:strVal val="#ppt_x"/>
                                          </p:val>
                                        </p:tav>
                                      </p:tavLst>
                                    </p:anim>
                                    <p:anim calcmode="lin" valueType="num">
                                      <p:cBhvr additive="base">
                                        <p:cTn id="38" dur="750" fill="hold"/>
                                        <p:tgtEl>
                                          <p:spTgt spid="28"/>
                                        </p:tgtEl>
                                        <p:attrNameLst>
                                          <p:attrName>ppt_y</p:attrName>
                                        </p:attrNameLst>
                                      </p:cBhvr>
                                      <p:tavLst>
                                        <p:tav tm="0">
                                          <p:val>
                                            <p:strVal val="#ppt_y"/>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900" decel="100000" fill="hold"/>
                                        <p:tgtEl>
                                          <p:spTgt spid="3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0-#ppt_w/2"/>
                                          </p:val>
                                        </p:tav>
                                        <p:tav tm="100000">
                                          <p:val>
                                            <p:strVal val="#ppt_x"/>
                                          </p:val>
                                        </p:tav>
                                      </p:tavLst>
                                    </p:anim>
                                    <p:anim calcmode="lin" valueType="num">
                                      <p:cBhvr additive="base">
                                        <p:cTn id="48" dur="750" fill="hold"/>
                                        <p:tgtEl>
                                          <p:spTgt spid="32"/>
                                        </p:tgtEl>
                                        <p:attrNameLst>
                                          <p:attrName>ppt_y</p:attrName>
                                        </p:attrNameLst>
                                      </p:cBhvr>
                                      <p:tavLst>
                                        <p:tav tm="0">
                                          <p:val>
                                            <p:strVal val="#ppt_y"/>
                                          </p:val>
                                        </p:tav>
                                        <p:tav tm="100000">
                                          <p:val>
                                            <p:strVal val="#ppt_y"/>
                                          </p:val>
                                        </p:tav>
                                      </p:tavLst>
                                    </p:anim>
                                  </p:childTnLst>
                                </p:cTn>
                              </p:par>
                            </p:childTnLst>
                          </p:cTn>
                        </p:par>
                        <p:par>
                          <p:cTn id="49" fill="hold">
                            <p:stCondLst>
                              <p:cond delay="3300"/>
                            </p:stCondLst>
                            <p:childTnLst>
                              <p:par>
                                <p:cTn id="50" presetID="10"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250"/>
                                        <p:tgtEl>
                                          <p:spTgt spid="29"/>
                                        </p:tgtEl>
                                      </p:cBhvr>
                                    </p:animEffect>
                                  </p:childTnLst>
                                </p:cTn>
                              </p:par>
                              <p:par>
                                <p:cTn id="53" presetID="35" presetClass="path" presetSubtype="0" decel="100000" fill="hold" nodeType="withEffect">
                                  <p:stCondLst>
                                    <p:cond delay="0"/>
                                  </p:stCondLst>
                                  <p:childTnLst>
                                    <p:animMotion origin="layout" path="M -2.77253E-6 -4.99319E-6 L -0.03689 -4.99319E-6 " pathEditMode="relative" rAng="0" ptsTypes="AA">
                                      <p:cBhvr>
                                        <p:cTn id="54" dur="500" spd="-100000" fill="hold"/>
                                        <p:tgtEl>
                                          <p:spTgt spid="29"/>
                                        </p:tgtEl>
                                        <p:attrNameLst>
                                          <p:attrName>ppt_x</p:attrName>
                                          <p:attrName>ppt_y</p:attrName>
                                        </p:attrNameLst>
                                      </p:cBhvr>
                                      <p:rCtr x="-18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28" grpId="0" animBg="1"/>
      <p:bldP spid="32" grpId="0" animBg="1"/>
      <p:bldP spid="13" grpId="0" animBg="1"/>
      <p:bldP spid="22"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0698798" y="4918364"/>
            <a:ext cx="1748401" cy="1707561"/>
          </a:xfrm>
          <a:prstGeom prst="rect">
            <a:avLst/>
          </a:prstGeom>
          <a:solidFill>
            <a:srgbClr val="002050">
              <a:alpha val="82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sp>
        <p:nvSpPr>
          <p:cNvPr id="46" name="Oval 45" hidden="1"/>
          <p:cNvSpPr/>
          <p:nvPr/>
        </p:nvSpPr>
        <p:spPr>
          <a:xfrm>
            <a:off x="7589838" y="2306176"/>
            <a:ext cx="232228" cy="232228"/>
          </a:xfrm>
          <a:prstGeom prst="ellipse">
            <a:avLst/>
          </a:prstGeom>
          <a:solidFill>
            <a:srgbClr val="0072C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sp>
        <p:nvSpPr>
          <p:cNvPr id="47" name="Oval 46" hidden="1"/>
          <p:cNvSpPr/>
          <p:nvPr/>
        </p:nvSpPr>
        <p:spPr>
          <a:xfrm>
            <a:off x="7997591" y="2952977"/>
            <a:ext cx="182880" cy="182880"/>
          </a:xfrm>
          <a:prstGeom prst="ellipse">
            <a:avLst/>
          </a:prstGeom>
          <a:solidFill>
            <a:srgbClr val="0072C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sp>
        <p:nvSpPr>
          <p:cNvPr id="48" name="Oval 47" hidden="1"/>
          <p:cNvSpPr/>
          <p:nvPr/>
        </p:nvSpPr>
        <p:spPr>
          <a:xfrm>
            <a:off x="7997591" y="3471756"/>
            <a:ext cx="182880" cy="182880"/>
          </a:xfrm>
          <a:prstGeom prst="ellipse">
            <a:avLst/>
          </a:prstGeom>
          <a:solidFill>
            <a:srgbClr val="0072C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sp>
        <p:nvSpPr>
          <p:cNvPr id="49" name="Oval 48" hidden="1"/>
          <p:cNvSpPr/>
          <p:nvPr/>
        </p:nvSpPr>
        <p:spPr>
          <a:xfrm>
            <a:off x="7997591" y="4001029"/>
            <a:ext cx="182880" cy="182880"/>
          </a:xfrm>
          <a:prstGeom prst="ellipse">
            <a:avLst/>
          </a:prstGeom>
          <a:solidFill>
            <a:srgbClr val="0072C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grpSp>
        <p:nvGrpSpPr>
          <p:cNvPr id="50" name="Group 49"/>
          <p:cNvGrpSpPr/>
          <p:nvPr/>
        </p:nvGrpSpPr>
        <p:grpSpPr>
          <a:xfrm>
            <a:off x="6705600" y="-17929"/>
            <a:ext cx="5761037" cy="7012454"/>
            <a:chOff x="6675438" y="1"/>
            <a:chExt cx="5761037" cy="7012454"/>
          </a:xfrm>
        </p:grpSpPr>
        <p:sp>
          <p:nvSpPr>
            <p:cNvPr id="51" name="Rectangle 50"/>
            <p:cNvSpPr/>
            <p:nvPr/>
          </p:nvSpPr>
          <p:spPr>
            <a:xfrm>
              <a:off x="6675438" y="1"/>
              <a:ext cx="5761037" cy="7012454"/>
            </a:xfrm>
            <a:prstGeom prst="rect">
              <a:avLst/>
            </a:prstGeom>
            <a:solidFill>
              <a:schemeClr val="tx1">
                <a:lumMod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4471" y="5410508"/>
              <a:ext cx="723306" cy="884622"/>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973" y="1192770"/>
              <a:ext cx="2808115" cy="409517"/>
            </a:xfrm>
            <a:prstGeom prst="rect">
              <a:avLst/>
            </a:prstGeom>
          </p:spPr>
        </p:pic>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708" y="5171759"/>
              <a:ext cx="1791620" cy="637518"/>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5992" y="2664120"/>
              <a:ext cx="1148036" cy="593648"/>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9516" y="6232775"/>
              <a:ext cx="1533242" cy="356542"/>
            </a:xfrm>
            <a:prstGeom prst="rect">
              <a:avLst/>
            </a:prstGeom>
          </p:spPr>
        </p:pic>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t="33326" b="32072"/>
            <a:stretch/>
          </p:blipFill>
          <p:spPr>
            <a:xfrm>
              <a:off x="7134702" y="235817"/>
              <a:ext cx="2227414" cy="685438"/>
            </a:xfrm>
            <a:prstGeom prst="rect">
              <a:avLst/>
            </a:prstGeom>
          </p:spPr>
        </p:pic>
        <p:pic>
          <p:nvPicPr>
            <p:cNvPr id="58" name="Picture 57"/>
            <p:cNvPicPr>
              <a:picLocks noChangeAspect="1"/>
            </p:cNvPicPr>
            <p:nvPr/>
          </p:nvPicPr>
          <p:blipFill rotWithShape="1">
            <a:blip r:embed="rId8" cstate="print">
              <a:extLst>
                <a:ext uri="{28A0092B-C50C-407E-A947-70E740481C1C}">
                  <a14:useLocalDpi xmlns:a14="http://schemas.microsoft.com/office/drawing/2010/main" val="0"/>
                </a:ext>
              </a:extLst>
            </a:blip>
            <a:srcRect l="29272" t="27171" r="28818" b="28226"/>
            <a:stretch/>
          </p:blipFill>
          <p:spPr>
            <a:xfrm>
              <a:off x="9147581" y="2523079"/>
              <a:ext cx="990732" cy="790767"/>
            </a:xfrm>
            <a:prstGeom prst="rect">
              <a:avLst/>
            </a:prstGeom>
          </p:spPr>
        </p:pic>
        <p:pic>
          <p:nvPicPr>
            <p:cNvPr id="59" name="Picture 58"/>
            <p:cNvPicPr>
              <a:picLocks noChangeAspect="1"/>
            </p:cNvPicPr>
            <p:nvPr/>
          </p:nvPicPr>
          <p:blipFill rotWithShape="1">
            <a:blip r:embed="rId9" cstate="print">
              <a:extLst>
                <a:ext uri="{28A0092B-C50C-407E-A947-70E740481C1C}">
                  <a14:useLocalDpi xmlns:a14="http://schemas.microsoft.com/office/drawing/2010/main" val="0"/>
                </a:ext>
              </a:extLst>
            </a:blip>
            <a:srcRect l="9944" t="22209" r="15189" b="33576"/>
            <a:stretch/>
          </p:blipFill>
          <p:spPr>
            <a:xfrm>
              <a:off x="7593500" y="1937174"/>
              <a:ext cx="2016769" cy="460976"/>
            </a:xfrm>
            <a:prstGeom prst="rect">
              <a:avLst/>
            </a:prstGeom>
          </p:spPr>
        </p:pic>
        <p:pic>
          <p:nvPicPr>
            <p:cNvPr id="60" name="Picture 59"/>
            <p:cNvPicPr>
              <a:picLocks noChangeAspect="1"/>
            </p:cNvPicPr>
            <p:nvPr/>
          </p:nvPicPr>
          <p:blipFill>
            <a:blip r:embed="rId10"/>
            <a:stretch>
              <a:fillRect/>
            </a:stretch>
          </p:blipFill>
          <p:spPr>
            <a:xfrm>
              <a:off x="10273847" y="435854"/>
              <a:ext cx="1654627" cy="356472"/>
            </a:xfrm>
            <a:prstGeom prst="rect">
              <a:avLst/>
            </a:prstGeom>
          </p:spPr>
        </p:pic>
        <p:pic>
          <p:nvPicPr>
            <p:cNvPr id="61" name="Picture 60"/>
            <p:cNvPicPr>
              <a:picLocks noChangeAspect="1"/>
            </p:cNvPicPr>
            <p:nvPr/>
          </p:nvPicPr>
          <p:blipFill>
            <a:blip r:embed="rId11"/>
            <a:stretch>
              <a:fillRect/>
            </a:stretch>
          </p:blipFill>
          <p:spPr>
            <a:xfrm>
              <a:off x="6922800" y="3606965"/>
              <a:ext cx="2375275" cy="344198"/>
            </a:xfrm>
            <a:prstGeom prst="rect">
              <a:avLst/>
            </a:prstGeom>
          </p:spPr>
        </p:pic>
        <p:pic>
          <p:nvPicPr>
            <p:cNvPr id="62" name="Picture 61"/>
            <p:cNvPicPr>
              <a:picLocks noChangeAspect="1"/>
            </p:cNvPicPr>
            <p:nvPr/>
          </p:nvPicPr>
          <p:blipFill>
            <a:blip r:embed="rId12"/>
            <a:stretch>
              <a:fillRect/>
            </a:stretch>
          </p:blipFill>
          <p:spPr>
            <a:xfrm>
              <a:off x="10151886" y="3593011"/>
              <a:ext cx="1959812" cy="359886"/>
            </a:xfrm>
            <a:prstGeom prst="rect">
              <a:avLst/>
            </a:prstGeom>
          </p:spPr>
        </p:pic>
        <p:pic>
          <p:nvPicPr>
            <p:cNvPr id="63" name="Picture 62"/>
            <p:cNvPicPr>
              <a:picLocks noChangeAspect="1"/>
            </p:cNvPicPr>
            <p:nvPr/>
          </p:nvPicPr>
          <p:blipFill>
            <a:blip r:embed="rId13"/>
            <a:stretch>
              <a:fillRect/>
            </a:stretch>
          </p:blipFill>
          <p:spPr>
            <a:xfrm>
              <a:off x="9714378" y="4405038"/>
              <a:ext cx="2125942" cy="473022"/>
            </a:xfrm>
            <a:prstGeom prst="rect">
              <a:avLst/>
            </a:prstGeom>
          </p:spPr>
        </p:pic>
        <p:pic>
          <p:nvPicPr>
            <p:cNvPr id="64" name="Picture 63"/>
            <p:cNvPicPr>
              <a:picLocks noChangeAspect="1"/>
            </p:cNvPicPr>
            <p:nvPr/>
          </p:nvPicPr>
          <p:blipFill>
            <a:blip r:embed="rId14"/>
            <a:stretch>
              <a:fillRect/>
            </a:stretch>
          </p:blipFill>
          <p:spPr>
            <a:xfrm>
              <a:off x="7180195" y="4432833"/>
              <a:ext cx="1654788" cy="445690"/>
            </a:xfrm>
            <a:prstGeom prst="rect">
              <a:avLst/>
            </a:prstGeom>
          </p:spPr>
        </p:pic>
        <p:pic>
          <p:nvPicPr>
            <p:cNvPr id="65" name="Picture 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19416" y="2681755"/>
              <a:ext cx="1716961" cy="322139"/>
            </a:xfrm>
            <a:prstGeom prst="rect">
              <a:avLst/>
            </a:prstGeom>
          </p:spPr>
        </p:pic>
        <p:pic>
          <p:nvPicPr>
            <p:cNvPr id="66" name="Picture 6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18966" y="1198853"/>
              <a:ext cx="1665774" cy="322732"/>
            </a:xfrm>
            <a:prstGeom prst="rect">
              <a:avLst/>
            </a:prstGeom>
          </p:spPr>
        </p:pic>
        <p:pic>
          <p:nvPicPr>
            <p:cNvPr id="67" name="Picture 66"/>
            <p:cNvPicPr>
              <a:picLocks noChangeAspect="1"/>
            </p:cNvPicPr>
            <p:nvPr/>
          </p:nvPicPr>
          <p:blipFill>
            <a:blip r:embed="rId17"/>
            <a:stretch>
              <a:fillRect/>
            </a:stretch>
          </p:blipFill>
          <p:spPr>
            <a:xfrm>
              <a:off x="10155710" y="1863627"/>
              <a:ext cx="2006128" cy="510135"/>
            </a:xfrm>
            <a:prstGeom prst="rect">
              <a:avLst/>
            </a:prstGeom>
          </p:spPr>
        </p:pic>
        <p:pic>
          <p:nvPicPr>
            <p:cNvPr id="68" name="Picture 67"/>
            <p:cNvPicPr>
              <a:picLocks noChangeAspect="1"/>
            </p:cNvPicPr>
            <p:nvPr/>
          </p:nvPicPr>
          <p:blipFill>
            <a:blip r:embed="rId18"/>
            <a:stretch>
              <a:fillRect/>
            </a:stretch>
          </p:blipFill>
          <p:spPr>
            <a:xfrm>
              <a:off x="7116532" y="6099595"/>
              <a:ext cx="1411067" cy="622903"/>
            </a:xfrm>
            <a:prstGeom prst="rect">
              <a:avLst/>
            </a:prstGeom>
          </p:spPr>
        </p:pic>
        <p:pic>
          <p:nvPicPr>
            <p:cNvPr id="69" name="Picture 68"/>
            <p:cNvPicPr>
              <a:picLocks noChangeAspect="1"/>
            </p:cNvPicPr>
            <p:nvPr/>
          </p:nvPicPr>
          <p:blipFill>
            <a:blip r:embed="rId19"/>
            <a:stretch>
              <a:fillRect/>
            </a:stretch>
          </p:blipFill>
          <p:spPr>
            <a:xfrm>
              <a:off x="9215107" y="5360613"/>
              <a:ext cx="1588420" cy="407287"/>
            </a:xfrm>
            <a:prstGeom prst="rect">
              <a:avLst/>
            </a:prstGeom>
          </p:spPr>
        </p:pic>
      </p:grpSp>
      <p:sp>
        <p:nvSpPr>
          <p:cNvPr id="72" name="TextBox 71"/>
          <p:cNvSpPr txBox="1"/>
          <p:nvPr/>
        </p:nvSpPr>
        <p:spPr>
          <a:xfrm>
            <a:off x="644706" y="2129903"/>
            <a:ext cx="5486400" cy="584775"/>
          </a:xfrm>
          <a:prstGeom prst="rect">
            <a:avLst/>
          </a:prstGeom>
          <a:noFill/>
        </p:spPr>
        <p:txBody>
          <a:bodyPr wrap="square" rtlCol="0">
            <a:spAutoFit/>
          </a:bodyPr>
          <a:lstStyle/>
          <a:p>
            <a:pPr defTabSz="914400">
              <a:defRPr/>
            </a:pPr>
            <a:r>
              <a:rPr lang="en-US" sz="3200" kern="0" dirty="0" smtClean="0">
                <a:gradFill>
                  <a:gsLst>
                    <a:gs pos="0">
                      <a:srgbClr val="FFFFFF"/>
                    </a:gs>
                    <a:gs pos="100000">
                      <a:srgbClr val="FFFFFF"/>
                    </a:gs>
                  </a:gsLst>
                  <a:lin ang="5400000" scaled="1"/>
                </a:gradFill>
              </a:rPr>
              <a:t>Visual Studio Online APIs</a:t>
            </a:r>
          </a:p>
        </p:txBody>
      </p:sp>
      <p:sp>
        <p:nvSpPr>
          <p:cNvPr id="73" name="Oval 72"/>
          <p:cNvSpPr/>
          <p:nvPr/>
        </p:nvSpPr>
        <p:spPr>
          <a:xfrm>
            <a:off x="350837" y="2306176"/>
            <a:ext cx="232228" cy="232228"/>
          </a:xfrm>
          <a:prstGeom prst="ellipse">
            <a:avLst/>
          </a:prstGeom>
          <a:solidFill>
            <a:srgbClr val="0072C6"/>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sp>
        <p:nvSpPr>
          <p:cNvPr id="74" name="Oval 73"/>
          <p:cNvSpPr/>
          <p:nvPr/>
        </p:nvSpPr>
        <p:spPr>
          <a:xfrm>
            <a:off x="758590" y="2952977"/>
            <a:ext cx="182880" cy="182880"/>
          </a:xfrm>
          <a:prstGeom prst="ellipse">
            <a:avLst/>
          </a:prstGeom>
          <a:solidFill>
            <a:srgbClr val="0072C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sp>
        <p:nvSpPr>
          <p:cNvPr id="76" name="Oval 75"/>
          <p:cNvSpPr/>
          <p:nvPr/>
        </p:nvSpPr>
        <p:spPr>
          <a:xfrm>
            <a:off x="758590" y="3471756"/>
            <a:ext cx="182880" cy="182880"/>
          </a:xfrm>
          <a:prstGeom prst="ellipse">
            <a:avLst/>
          </a:prstGeom>
          <a:solidFill>
            <a:srgbClr val="0072C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sp>
        <p:nvSpPr>
          <p:cNvPr id="77" name="TextBox 76"/>
          <p:cNvSpPr txBox="1"/>
          <p:nvPr/>
        </p:nvSpPr>
        <p:spPr>
          <a:xfrm>
            <a:off x="941470" y="2758279"/>
            <a:ext cx="5486400" cy="954107"/>
          </a:xfrm>
          <a:prstGeom prst="rect">
            <a:avLst/>
          </a:prstGeom>
          <a:noFill/>
        </p:spPr>
        <p:txBody>
          <a:bodyPr wrap="square" rtlCol="0">
            <a:spAutoFit/>
          </a:bodyPr>
          <a:lstStyle/>
          <a:p>
            <a:pPr defTabSz="914400">
              <a:defRPr/>
            </a:pPr>
            <a:r>
              <a:rPr lang="en-US" sz="2800" kern="0" dirty="0" smtClean="0">
                <a:gradFill>
                  <a:gsLst>
                    <a:gs pos="0">
                      <a:srgbClr val="FFFFFF"/>
                    </a:gs>
                    <a:gs pos="100000">
                      <a:srgbClr val="FFFFFF"/>
                    </a:gs>
                  </a:gsLst>
                  <a:lin ang="5400000" scaled="1"/>
                </a:gradFill>
              </a:rPr>
              <a:t>REST</a:t>
            </a:r>
          </a:p>
          <a:p>
            <a:pPr defTabSz="914400">
              <a:defRPr/>
            </a:pPr>
            <a:endParaRPr lang="en-US" sz="2800" kern="0" dirty="0" smtClean="0">
              <a:gradFill>
                <a:gsLst>
                  <a:gs pos="0">
                    <a:srgbClr val="FFFFFF"/>
                  </a:gs>
                  <a:gs pos="100000">
                    <a:srgbClr val="FFFFFF"/>
                  </a:gs>
                </a:gsLst>
                <a:lin ang="5400000" scaled="1"/>
              </a:gradFill>
            </a:endParaRPr>
          </a:p>
        </p:txBody>
      </p:sp>
      <p:sp>
        <p:nvSpPr>
          <p:cNvPr id="78" name="Oval 77"/>
          <p:cNvSpPr/>
          <p:nvPr/>
        </p:nvSpPr>
        <p:spPr>
          <a:xfrm>
            <a:off x="758590" y="4001029"/>
            <a:ext cx="182880" cy="182880"/>
          </a:xfrm>
          <a:prstGeom prst="ellipse">
            <a:avLst/>
          </a:prstGeom>
          <a:solidFill>
            <a:srgbClr val="0072C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600" kern="0" dirty="0" smtClean="0">
              <a:solidFill>
                <a:srgbClr val="68217A"/>
              </a:solidFill>
            </a:endParaRPr>
          </a:p>
        </p:txBody>
      </p:sp>
      <p:sp>
        <p:nvSpPr>
          <p:cNvPr id="79" name="TextBox 78"/>
          <p:cNvSpPr txBox="1"/>
          <p:nvPr/>
        </p:nvSpPr>
        <p:spPr>
          <a:xfrm>
            <a:off x="941470" y="3286211"/>
            <a:ext cx="5486400" cy="523220"/>
          </a:xfrm>
          <a:prstGeom prst="rect">
            <a:avLst/>
          </a:prstGeom>
          <a:noFill/>
        </p:spPr>
        <p:txBody>
          <a:bodyPr wrap="square" rtlCol="0">
            <a:spAutoFit/>
          </a:bodyPr>
          <a:lstStyle/>
          <a:p>
            <a:pPr defTabSz="914400">
              <a:defRPr/>
            </a:pPr>
            <a:r>
              <a:rPr lang="en-US" sz="2800" kern="0" dirty="0" smtClean="0">
                <a:gradFill>
                  <a:gsLst>
                    <a:gs pos="0">
                      <a:srgbClr val="FFFFFF"/>
                    </a:gs>
                    <a:gs pos="100000">
                      <a:srgbClr val="FFFFFF"/>
                    </a:gs>
                  </a:gsLst>
                  <a:lin ang="5400000" scaled="1"/>
                </a:gradFill>
              </a:rPr>
              <a:t>OAuth2</a:t>
            </a:r>
          </a:p>
        </p:txBody>
      </p:sp>
      <p:sp>
        <p:nvSpPr>
          <p:cNvPr id="80" name="TextBox 79"/>
          <p:cNvSpPr txBox="1"/>
          <p:nvPr/>
        </p:nvSpPr>
        <p:spPr>
          <a:xfrm>
            <a:off x="942683" y="3788275"/>
            <a:ext cx="5486400" cy="523221"/>
          </a:xfrm>
          <a:prstGeom prst="rect">
            <a:avLst/>
          </a:prstGeom>
          <a:noFill/>
        </p:spPr>
        <p:txBody>
          <a:bodyPr wrap="square" rtlCol="0">
            <a:spAutoFit/>
          </a:bodyPr>
          <a:lstStyle/>
          <a:p>
            <a:pPr defTabSz="914400">
              <a:defRPr/>
            </a:pPr>
            <a:r>
              <a:rPr lang="en-US" sz="2800" kern="0" dirty="0" smtClean="0">
                <a:gradFill>
                  <a:gsLst>
                    <a:gs pos="0">
                      <a:srgbClr val="FFFFFF"/>
                    </a:gs>
                    <a:gs pos="100000">
                      <a:srgbClr val="FFFFFF"/>
                    </a:gs>
                  </a:gsLst>
                  <a:lin ang="5400000" scaled="1"/>
                </a:gradFill>
              </a:rPr>
              <a:t>Service Hooks</a:t>
            </a:r>
          </a:p>
        </p:txBody>
      </p:sp>
    </p:spTree>
    <p:extLst>
      <p:ext uri="{BB962C8B-B14F-4D97-AF65-F5344CB8AC3E}">
        <p14:creationId xmlns:p14="http://schemas.microsoft.com/office/powerpoint/2010/main" val="18009882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1+#ppt_w/2"/>
                                          </p:val>
                                        </p:tav>
                                        <p:tav tm="100000">
                                          <p:val>
                                            <p:strVal val="#ppt_x"/>
                                          </p:val>
                                        </p:tav>
                                      </p:tavLst>
                                    </p:anim>
                                    <p:anim calcmode="lin" valueType="num">
                                      <p:cBhvr additive="base">
                                        <p:cTn id="8" dur="75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74" grpId="0" animBg="1"/>
      <p:bldP spid="76" grpId="0" animBg="1"/>
      <p:bldP spid="77" grpId="0"/>
      <p:bldP spid="78" grpId="0" animBg="1"/>
      <p:bldP spid="79"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Modern Application Lifecycle Management</a:t>
            </a:r>
            <a:endParaRPr lang="en-US" sz="4800" dirty="0"/>
          </a:p>
        </p:txBody>
      </p:sp>
      <p:sp>
        <p:nvSpPr>
          <p:cNvPr id="3" name="Text Placeholder 2"/>
          <p:cNvSpPr>
            <a:spLocks noGrp="1"/>
          </p:cNvSpPr>
          <p:nvPr>
            <p:ph type="body" sz="quarter" idx="14"/>
          </p:nvPr>
        </p:nvSpPr>
        <p:spPr>
          <a:xfrm>
            <a:off x="273050" y="4716462"/>
            <a:ext cx="6400800" cy="1554478"/>
          </a:xfrm>
        </p:spPr>
        <p:txBody>
          <a:bodyPr/>
          <a:lstStyle/>
          <a:p>
            <a:r>
              <a:rPr lang="en-US" dirty="0" smtClean="0"/>
              <a:t>Brian Harry</a:t>
            </a:r>
          </a:p>
          <a:p>
            <a:r>
              <a:rPr lang="en-US" dirty="0" smtClean="0"/>
              <a:t>Brian Keller</a:t>
            </a:r>
          </a:p>
        </p:txBody>
      </p:sp>
      <p:sp>
        <p:nvSpPr>
          <p:cNvPr id="4" name="Rectangle 3"/>
          <p:cNvSpPr/>
          <p:nvPr/>
        </p:nvSpPr>
        <p:spPr>
          <a:xfrm>
            <a:off x="11349613" y="296862"/>
            <a:ext cx="851515" cy="369332"/>
          </a:xfrm>
          <a:prstGeom prst="rect">
            <a:avLst/>
          </a:prstGeom>
        </p:spPr>
        <p:txBody>
          <a:bodyPr wrap="none">
            <a:spAutoFit/>
          </a:bodyPr>
          <a:lstStyle/>
          <a:p>
            <a:pPr algn="r"/>
            <a:r>
              <a:rPr lang="en-US" dirty="0" smtClean="0">
                <a:latin typeface="+mj-lt"/>
              </a:rPr>
              <a:t>FDN04</a:t>
            </a:r>
            <a:endParaRPr lang="en-US" dirty="0">
              <a:latin typeface="+mj-lt"/>
            </a:endParaRPr>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sz="4000" dirty="0" smtClean="0"/>
              <a:t>Visual Studio Online APIs</a:t>
            </a:r>
            <a:endParaRPr lang="en-US" sz="4000" dirty="0"/>
          </a:p>
        </p:txBody>
      </p:sp>
    </p:spTree>
    <p:extLst>
      <p:ext uri="{BB962C8B-B14F-4D97-AF65-F5344CB8AC3E}">
        <p14:creationId xmlns:p14="http://schemas.microsoft.com/office/powerpoint/2010/main" val="420159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Visual Studio Online APIs</a:t>
            </a:r>
            <a:endParaRPr lang="en-US" dirty="0"/>
          </a:p>
        </p:txBody>
      </p:sp>
      <p:sp>
        <p:nvSpPr>
          <p:cNvPr id="34" name="Content Placeholder 6"/>
          <p:cNvSpPr>
            <a:spLocks noGrp="1"/>
          </p:cNvSpPr>
          <p:nvPr>
            <p:ph idx="4294967295"/>
          </p:nvPr>
        </p:nvSpPr>
        <p:spPr>
          <a:xfrm>
            <a:off x="5786114" y="3516108"/>
            <a:ext cx="6400799" cy="1371600"/>
          </a:xfrm>
          <a:prstGeom prst="rect">
            <a:avLst/>
          </a:prstGeom>
        </p:spPr>
        <p:txBody>
          <a:bodyPr>
            <a:normAutofit lnSpcReduction="10000"/>
          </a:bodyPr>
          <a:lstStyle/>
          <a:p>
            <a:pPr marL="0" indent="0" algn="ctr">
              <a:buNone/>
            </a:pPr>
            <a:r>
              <a:rPr lang="en-US" sz="2800" b="1" dirty="0" smtClean="0">
                <a:solidFill>
                  <a:srgbClr val="FFFF00"/>
                </a:solidFill>
              </a:rPr>
              <a:t>DEV-B368: </a:t>
            </a:r>
            <a:r>
              <a:rPr lang="en-US" sz="2800" b="1" dirty="0">
                <a:solidFill>
                  <a:srgbClr val="FFFF00"/>
                </a:solidFill>
              </a:rPr>
              <a:t>Using Third-Party ALM Solutions </a:t>
            </a:r>
            <a:r>
              <a:rPr lang="en-US" sz="2800" b="1" dirty="0" smtClean="0">
                <a:solidFill>
                  <a:srgbClr val="FFFF00"/>
                </a:solidFill>
              </a:rPr>
              <a:t>with </a:t>
            </a:r>
            <a:r>
              <a:rPr lang="en-US" sz="2800" b="1" dirty="0">
                <a:solidFill>
                  <a:srgbClr val="FFFF00"/>
                </a:solidFill>
              </a:rPr>
              <a:t>Visual Studio </a:t>
            </a:r>
            <a:r>
              <a:rPr lang="en-US" sz="2800" b="1" dirty="0" smtClean="0">
                <a:solidFill>
                  <a:srgbClr val="FFFF00"/>
                </a:solidFill>
              </a:rPr>
              <a:t>Online</a:t>
            </a:r>
          </a:p>
          <a:p>
            <a:pPr marL="0" indent="0" algn="ctr">
              <a:buNone/>
            </a:pPr>
            <a:r>
              <a:rPr lang="en-US" sz="2800" b="1" dirty="0"/>
              <a:t>Thursday, May 15 1:00 PM - 2:15 </a:t>
            </a:r>
            <a:r>
              <a:rPr lang="en-US" sz="2800" b="1" dirty="0" smtClean="0"/>
              <a:t>PM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450" y="1910872"/>
            <a:ext cx="1568126" cy="1568126"/>
          </a:xfrm>
          <a:prstGeom prst="rect">
            <a:avLst/>
          </a:prstGeom>
          <a:ln>
            <a:noFill/>
          </a:ln>
          <a:effectLst>
            <a:outerShdw blurRad="190500" algn="tl" rotWithShape="0">
              <a:srgbClr val="000000">
                <a:alpha val="70000"/>
              </a:srgbClr>
            </a:outerShdw>
          </a:effectLst>
        </p:spPr>
      </p:pic>
      <p:sp>
        <p:nvSpPr>
          <p:cNvPr id="3" name="TextBox 2"/>
          <p:cNvSpPr txBox="1"/>
          <p:nvPr/>
        </p:nvSpPr>
        <p:spPr>
          <a:xfrm>
            <a:off x="7691113" y="4621998"/>
            <a:ext cx="2590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t>Will </a:t>
            </a:r>
            <a:r>
              <a:rPr lang="en-US" sz="2400" dirty="0" smtClean="0"/>
              <a:t>Smythe</a:t>
            </a:r>
            <a:endParaRPr lang="en-US" sz="2400" dirty="0"/>
          </a:p>
        </p:txBody>
      </p:sp>
      <p:sp>
        <p:nvSpPr>
          <p:cNvPr id="4" name="Rectangle 3"/>
          <p:cNvSpPr/>
          <p:nvPr/>
        </p:nvSpPr>
        <p:spPr>
          <a:xfrm>
            <a:off x="267534" y="6103061"/>
            <a:ext cx="5334281" cy="523220"/>
          </a:xfrm>
          <a:prstGeom prst="rect">
            <a:avLst/>
          </a:prstGeom>
        </p:spPr>
        <p:txBody>
          <a:bodyPr wrap="none">
            <a:spAutoFit/>
          </a:bodyPr>
          <a:lstStyle/>
          <a:p>
            <a:pPr algn="ctr"/>
            <a:r>
              <a:rPr lang="en-US" sz="2800" dirty="0">
                <a:solidFill>
                  <a:schemeClr val="accent6"/>
                </a:solidFill>
                <a:cs typeface="Segoe UI Semibold" panose="020B0702040204020203" pitchFamily="34" charset="0"/>
              </a:rPr>
              <a:t>http://integrate.visualstudio.com</a:t>
            </a:r>
          </a:p>
        </p:txBody>
      </p:sp>
      <p:pic>
        <p:nvPicPr>
          <p:cNvPr id="5" name="Picture 4"/>
          <p:cNvPicPr>
            <a:picLocks noChangeAspect="1"/>
          </p:cNvPicPr>
          <p:nvPr/>
        </p:nvPicPr>
        <p:blipFill>
          <a:blip r:embed="rId4"/>
          <a:stretch>
            <a:fillRect/>
          </a:stretch>
        </p:blipFill>
        <p:spPr>
          <a:xfrm>
            <a:off x="654543" y="1061810"/>
            <a:ext cx="4590718" cy="5044199"/>
          </a:xfrm>
          <a:prstGeom prst="rect">
            <a:avLst/>
          </a:prstGeom>
        </p:spPr>
      </p:pic>
    </p:spTree>
    <p:extLst>
      <p:ext uri="{BB962C8B-B14F-4D97-AF65-F5344CB8AC3E}">
        <p14:creationId xmlns:p14="http://schemas.microsoft.com/office/powerpoint/2010/main" val="3314593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fade">
                                      <p:cBhvr>
                                        <p:cTn id="10" dur="500"/>
                                        <p:tgtEl>
                                          <p:spTgt spid="3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allAtOnce"/>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729" dirty="0"/>
              <a:t>DevOps</a:t>
            </a:r>
          </a:p>
        </p:txBody>
      </p:sp>
    </p:spTree>
    <p:extLst>
      <p:ext uri="{BB962C8B-B14F-4D97-AF65-F5344CB8AC3E}">
        <p14:creationId xmlns:p14="http://schemas.microsoft.com/office/powerpoint/2010/main" val="44941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451962" y="-411090"/>
            <a:ext cx="7711936" cy="4594152"/>
            <a:chOff x="1515554" y="1048800"/>
            <a:chExt cx="9121787" cy="5434028"/>
          </a:xfrm>
        </p:grpSpPr>
        <p:grpSp>
          <p:nvGrpSpPr>
            <p:cNvPr id="17" name="Group 16"/>
            <p:cNvGrpSpPr/>
            <p:nvPr/>
          </p:nvGrpSpPr>
          <p:grpSpPr>
            <a:xfrm>
              <a:off x="4003602" y="1048800"/>
              <a:ext cx="4026843" cy="5434028"/>
              <a:chOff x="4003602" y="1048800"/>
              <a:chExt cx="4026843" cy="5434028"/>
            </a:xfrm>
          </p:grpSpPr>
          <p:sp>
            <p:nvSpPr>
              <p:cNvPr id="78" name="Freeform 77"/>
              <p:cNvSpPr/>
              <p:nvPr/>
            </p:nvSpPr>
            <p:spPr bwMode="auto">
              <a:xfrm rot="13459195" flipH="1">
                <a:off x="4244933" y="1048800"/>
                <a:ext cx="3296021" cy="3288998"/>
              </a:xfrm>
              <a:custGeom>
                <a:avLst/>
                <a:gdLst>
                  <a:gd name="connsiteX0" fmla="*/ 1169940 w 4038672"/>
                  <a:gd name="connsiteY0" fmla="*/ 2601345 h 4030066"/>
                  <a:gd name="connsiteX1" fmla="*/ 3392920 w 4038672"/>
                  <a:gd name="connsiteY1" fmla="*/ 3695526 h 4030066"/>
                  <a:gd name="connsiteX2" fmla="*/ 3469461 w 4038672"/>
                  <a:gd name="connsiteY2" fmla="*/ 3699984 h 4030066"/>
                  <a:gd name="connsiteX3" fmla="*/ 3469460 w 4038672"/>
                  <a:gd name="connsiteY3" fmla="*/ 3699985 h 4030066"/>
                  <a:gd name="connsiteX4" fmla="*/ 3469461 w 4038672"/>
                  <a:gd name="connsiteY4" fmla="*/ 3699985 h 4030066"/>
                  <a:gd name="connsiteX5" fmla="*/ 3477299 w 4038672"/>
                  <a:gd name="connsiteY5" fmla="*/ 4030066 h 4030066"/>
                  <a:gd name="connsiteX6" fmla="*/ 3765760 w 4038672"/>
                  <a:gd name="connsiteY6" fmla="*/ 3708616 h 4030066"/>
                  <a:gd name="connsiteX7" fmla="*/ 3719216 w 4038672"/>
                  <a:gd name="connsiteY7" fmla="*/ 3710439 h 4030066"/>
                  <a:gd name="connsiteX8" fmla="*/ 3765759 w 4038672"/>
                  <a:gd name="connsiteY8" fmla="*/ 3708616 h 4030066"/>
                  <a:gd name="connsiteX9" fmla="*/ 4038672 w 4038672"/>
                  <a:gd name="connsiteY9" fmla="*/ 3404496 h 4030066"/>
                  <a:gd name="connsiteX10" fmla="*/ 3803934 w 4038672"/>
                  <a:gd name="connsiteY10" fmla="*/ 3166661 h 4030066"/>
                  <a:gd name="connsiteX11" fmla="*/ 3803934 w 4038672"/>
                  <a:gd name="connsiteY11" fmla="*/ 3166661 h 4030066"/>
                  <a:gd name="connsiteX12" fmla="*/ 3448241 w 4038672"/>
                  <a:gd name="connsiteY12" fmla="*/ 2806275 h 4030066"/>
                  <a:gd name="connsiteX13" fmla="*/ 3456930 w 4038672"/>
                  <a:gd name="connsiteY13" fmla="*/ 3172228 h 4030066"/>
                  <a:gd name="connsiteX14" fmla="*/ 3324118 w 4038672"/>
                  <a:gd name="connsiteY14" fmla="*/ 3164493 h 4030066"/>
                  <a:gd name="connsiteX15" fmla="*/ 1497836 w 4038672"/>
                  <a:gd name="connsiteY15" fmla="*/ 2265572 h 4030066"/>
                  <a:gd name="connsiteX16" fmla="*/ 536676 w 4038672"/>
                  <a:gd name="connsiteY16" fmla="*/ 227994 h 4030066"/>
                  <a:gd name="connsiteX17" fmla="*/ 540182 w 4038672"/>
                  <a:gd name="connsiteY17" fmla="*/ 0 h 4030066"/>
                  <a:gd name="connsiteX18" fmla="*/ 1863 w 4038672"/>
                  <a:gd name="connsiteY18" fmla="*/ 0 h 4030066"/>
                  <a:gd name="connsiteX19" fmla="*/ 0 w 4038672"/>
                  <a:gd name="connsiteY19" fmla="*/ 121171 h 4030066"/>
                  <a:gd name="connsiteX20" fmla="*/ 1169940 w 4038672"/>
                  <a:gd name="connsiteY20" fmla="*/ 2601345 h 40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72" h="4030066">
                    <a:moveTo>
                      <a:pt x="1169940" y="2601345"/>
                    </a:moveTo>
                    <a:cubicBezTo>
                      <a:pt x="1827899" y="3243867"/>
                      <a:pt x="2629231" y="3614960"/>
                      <a:pt x="3392920" y="3695526"/>
                    </a:cubicBezTo>
                    <a:lnTo>
                      <a:pt x="3469461" y="3699984"/>
                    </a:lnTo>
                    <a:lnTo>
                      <a:pt x="3469460" y="3699985"/>
                    </a:lnTo>
                    <a:lnTo>
                      <a:pt x="3469461" y="3699985"/>
                    </a:lnTo>
                    <a:lnTo>
                      <a:pt x="3477299" y="4030066"/>
                    </a:lnTo>
                    <a:lnTo>
                      <a:pt x="3765760" y="3708616"/>
                    </a:lnTo>
                    <a:lnTo>
                      <a:pt x="3719216" y="3710439"/>
                    </a:lnTo>
                    <a:lnTo>
                      <a:pt x="3765759" y="3708616"/>
                    </a:lnTo>
                    <a:lnTo>
                      <a:pt x="4038672" y="3404496"/>
                    </a:lnTo>
                    <a:lnTo>
                      <a:pt x="3803934" y="3166661"/>
                    </a:lnTo>
                    <a:lnTo>
                      <a:pt x="3803934" y="3166661"/>
                    </a:lnTo>
                    <a:lnTo>
                      <a:pt x="3448241" y="2806275"/>
                    </a:lnTo>
                    <a:lnTo>
                      <a:pt x="3456930" y="3172228"/>
                    </a:lnTo>
                    <a:lnTo>
                      <a:pt x="3324118" y="3164493"/>
                    </a:lnTo>
                    <a:cubicBezTo>
                      <a:pt x="2696712" y="3098305"/>
                      <a:pt x="2038381" y="2793434"/>
                      <a:pt x="1497836" y="2265572"/>
                    </a:cubicBezTo>
                    <a:cubicBezTo>
                      <a:pt x="889724" y="1671728"/>
                      <a:pt x="560218" y="922151"/>
                      <a:pt x="536676" y="227994"/>
                    </a:cubicBezTo>
                    <a:lnTo>
                      <a:pt x="540182" y="0"/>
                    </a:lnTo>
                    <a:lnTo>
                      <a:pt x="1863" y="0"/>
                    </a:lnTo>
                    <a:lnTo>
                      <a:pt x="0" y="121171"/>
                    </a:lnTo>
                    <a:cubicBezTo>
                      <a:pt x="28656" y="966111"/>
                      <a:pt x="429736" y="1878507"/>
                      <a:pt x="1169940" y="26013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Freeform 78"/>
              <p:cNvSpPr/>
              <p:nvPr/>
            </p:nvSpPr>
            <p:spPr bwMode="auto">
              <a:xfrm rot="2700000" flipH="1">
                <a:off x="4000090" y="3190319"/>
                <a:ext cx="3296021" cy="3288998"/>
              </a:xfrm>
              <a:custGeom>
                <a:avLst/>
                <a:gdLst>
                  <a:gd name="connsiteX0" fmla="*/ 1169940 w 4038672"/>
                  <a:gd name="connsiteY0" fmla="*/ 2601345 h 4030066"/>
                  <a:gd name="connsiteX1" fmla="*/ 3392920 w 4038672"/>
                  <a:gd name="connsiteY1" fmla="*/ 3695526 h 4030066"/>
                  <a:gd name="connsiteX2" fmla="*/ 3469461 w 4038672"/>
                  <a:gd name="connsiteY2" fmla="*/ 3699984 h 4030066"/>
                  <a:gd name="connsiteX3" fmla="*/ 3469460 w 4038672"/>
                  <a:gd name="connsiteY3" fmla="*/ 3699985 h 4030066"/>
                  <a:gd name="connsiteX4" fmla="*/ 3469461 w 4038672"/>
                  <a:gd name="connsiteY4" fmla="*/ 3699985 h 4030066"/>
                  <a:gd name="connsiteX5" fmla="*/ 3477299 w 4038672"/>
                  <a:gd name="connsiteY5" fmla="*/ 4030066 h 4030066"/>
                  <a:gd name="connsiteX6" fmla="*/ 3765760 w 4038672"/>
                  <a:gd name="connsiteY6" fmla="*/ 3708616 h 4030066"/>
                  <a:gd name="connsiteX7" fmla="*/ 3719216 w 4038672"/>
                  <a:gd name="connsiteY7" fmla="*/ 3710439 h 4030066"/>
                  <a:gd name="connsiteX8" fmla="*/ 3765759 w 4038672"/>
                  <a:gd name="connsiteY8" fmla="*/ 3708616 h 4030066"/>
                  <a:gd name="connsiteX9" fmla="*/ 4038672 w 4038672"/>
                  <a:gd name="connsiteY9" fmla="*/ 3404496 h 4030066"/>
                  <a:gd name="connsiteX10" fmla="*/ 3803934 w 4038672"/>
                  <a:gd name="connsiteY10" fmla="*/ 3166661 h 4030066"/>
                  <a:gd name="connsiteX11" fmla="*/ 3803934 w 4038672"/>
                  <a:gd name="connsiteY11" fmla="*/ 3166661 h 4030066"/>
                  <a:gd name="connsiteX12" fmla="*/ 3448241 w 4038672"/>
                  <a:gd name="connsiteY12" fmla="*/ 2806275 h 4030066"/>
                  <a:gd name="connsiteX13" fmla="*/ 3456930 w 4038672"/>
                  <a:gd name="connsiteY13" fmla="*/ 3172228 h 4030066"/>
                  <a:gd name="connsiteX14" fmla="*/ 3324118 w 4038672"/>
                  <a:gd name="connsiteY14" fmla="*/ 3164493 h 4030066"/>
                  <a:gd name="connsiteX15" fmla="*/ 1497836 w 4038672"/>
                  <a:gd name="connsiteY15" fmla="*/ 2265572 h 4030066"/>
                  <a:gd name="connsiteX16" fmla="*/ 536676 w 4038672"/>
                  <a:gd name="connsiteY16" fmla="*/ 227994 h 4030066"/>
                  <a:gd name="connsiteX17" fmla="*/ 540182 w 4038672"/>
                  <a:gd name="connsiteY17" fmla="*/ 0 h 4030066"/>
                  <a:gd name="connsiteX18" fmla="*/ 1863 w 4038672"/>
                  <a:gd name="connsiteY18" fmla="*/ 0 h 4030066"/>
                  <a:gd name="connsiteX19" fmla="*/ 0 w 4038672"/>
                  <a:gd name="connsiteY19" fmla="*/ 121171 h 4030066"/>
                  <a:gd name="connsiteX20" fmla="*/ 1169940 w 4038672"/>
                  <a:gd name="connsiteY20" fmla="*/ 2601345 h 40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72" h="4030066">
                    <a:moveTo>
                      <a:pt x="1169940" y="2601345"/>
                    </a:moveTo>
                    <a:cubicBezTo>
                      <a:pt x="1827899" y="3243867"/>
                      <a:pt x="2629231" y="3614960"/>
                      <a:pt x="3392920" y="3695526"/>
                    </a:cubicBezTo>
                    <a:lnTo>
                      <a:pt x="3469461" y="3699984"/>
                    </a:lnTo>
                    <a:lnTo>
                      <a:pt x="3469460" y="3699985"/>
                    </a:lnTo>
                    <a:lnTo>
                      <a:pt x="3469461" y="3699985"/>
                    </a:lnTo>
                    <a:lnTo>
                      <a:pt x="3477299" y="4030066"/>
                    </a:lnTo>
                    <a:lnTo>
                      <a:pt x="3765760" y="3708616"/>
                    </a:lnTo>
                    <a:lnTo>
                      <a:pt x="3719216" y="3710439"/>
                    </a:lnTo>
                    <a:lnTo>
                      <a:pt x="3765759" y="3708616"/>
                    </a:lnTo>
                    <a:lnTo>
                      <a:pt x="4038672" y="3404496"/>
                    </a:lnTo>
                    <a:lnTo>
                      <a:pt x="3803934" y="3166661"/>
                    </a:lnTo>
                    <a:lnTo>
                      <a:pt x="3803934" y="3166661"/>
                    </a:lnTo>
                    <a:lnTo>
                      <a:pt x="3448241" y="2806275"/>
                    </a:lnTo>
                    <a:lnTo>
                      <a:pt x="3456930" y="3172228"/>
                    </a:lnTo>
                    <a:lnTo>
                      <a:pt x="3324118" y="3164493"/>
                    </a:lnTo>
                    <a:cubicBezTo>
                      <a:pt x="2696712" y="3098305"/>
                      <a:pt x="2038381" y="2793434"/>
                      <a:pt x="1497836" y="2265572"/>
                    </a:cubicBezTo>
                    <a:cubicBezTo>
                      <a:pt x="889724" y="1671728"/>
                      <a:pt x="560218" y="922151"/>
                      <a:pt x="536676" y="227994"/>
                    </a:cubicBezTo>
                    <a:lnTo>
                      <a:pt x="540182" y="0"/>
                    </a:lnTo>
                    <a:lnTo>
                      <a:pt x="1863" y="0"/>
                    </a:lnTo>
                    <a:lnTo>
                      <a:pt x="0" y="121171"/>
                    </a:lnTo>
                    <a:cubicBezTo>
                      <a:pt x="28656" y="966111"/>
                      <a:pt x="429736" y="1878507"/>
                      <a:pt x="1169940" y="26013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Freeform 79"/>
              <p:cNvSpPr/>
              <p:nvPr/>
            </p:nvSpPr>
            <p:spPr bwMode="auto">
              <a:xfrm rot="13459195" flipH="1">
                <a:off x="4391506" y="3033517"/>
                <a:ext cx="783515" cy="781846"/>
              </a:xfrm>
              <a:custGeom>
                <a:avLst/>
                <a:gdLst>
                  <a:gd name="connsiteX0" fmla="*/ 1169940 w 4038672"/>
                  <a:gd name="connsiteY0" fmla="*/ 2601345 h 4030066"/>
                  <a:gd name="connsiteX1" fmla="*/ 3392920 w 4038672"/>
                  <a:gd name="connsiteY1" fmla="*/ 3695526 h 4030066"/>
                  <a:gd name="connsiteX2" fmla="*/ 3469461 w 4038672"/>
                  <a:gd name="connsiteY2" fmla="*/ 3699984 h 4030066"/>
                  <a:gd name="connsiteX3" fmla="*/ 3469460 w 4038672"/>
                  <a:gd name="connsiteY3" fmla="*/ 3699985 h 4030066"/>
                  <a:gd name="connsiteX4" fmla="*/ 3469461 w 4038672"/>
                  <a:gd name="connsiteY4" fmla="*/ 3699985 h 4030066"/>
                  <a:gd name="connsiteX5" fmla="*/ 3477299 w 4038672"/>
                  <a:gd name="connsiteY5" fmla="*/ 4030066 h 4030066"/>
                  <a:gd name="connsiteX6" fmla="*/ 3765760 w 4038672"/>
                  <a:gd name="connsiteY6" fmla="*/ 3708616 h 4030066"/>
                  <a:gd name="connsiteX7" fmla="*/ 3719216 w 4038672"/>
                  <a:gd name="connsiteY7" fmla="*/ 3710439 h 4030066"/>
                  <a:gd name="connsiteX8" fmla="*/ 3765759 w 4038672"/>
                  <a:gd name="connsiteY8" fmla="*/ 3708616 h 4030066"/>
                  <a:gd name="connsiteX9" fmla="*/ 4038672 w 4038672"/>
                  <a:gd name="connsiteY9" fmla="*/ 3404496 h 4030066"/>
                  <a:gd name="connsiteX10" fmla="*/ 3803934 w 4038672"/>
                  <a:gd name="connsiteY10" fmla="*/ 3166661 h 4030066"/>
                  <a:gd name="connsiteX11" fmla="*/ 3803934 w 4038672"/>
                  <a:gd name="connsiteY11" fmla="*/ 3166661 h 4030066"/>
                  <a:gd name="connsiteX12" fmla="*/ 3448241 w 4038672"/>
                  <a:gd name="connsiteY12" fmla="*/ 2806275 h 4030066"/>
                  <a:gd name="connsiteX13" fmla="*/ 3456930 w 4038672"/>
                  <a:gd name="connsiteY13" fmla="*/ 3172228 h 4030066"/>
                  <a:gd name="connsiteX14" fmla="*/ 3324118 w 4038672"/>
                  <a:gd name="connsiteY14" fmla="*/ 3164493 h 4030066"/>
                  <a:gd name="connsiteX15" fmla="*/ 1497836 w 4038672"/>
                  <a:gd name="connsiteY15" fmla="*/ 2265572 h 4030066"/>
                  <a:gd name="connsiteX16" fmla="*/ 536676 w 4038672"/>
                  <a:gd name="connsiteY16" fmla="*/ 227994 h 4030066"/>
                  <a:gd name="connsiteX17" fmla="*/ 540182 w 4038672"/>
                  <a:gd name="connsiteY17" fmla="*/ 0 h 4030066"/>
                  <a:gd name="connsiteX18" fmla="*/ 1863 w 4038672"/>
                  <a:gd name="connsiteY18" fmla="*/ 0 h 4030066"/>
                  <a:gd name="connsiteX19" fmla="*/ 0 w 4038672"/>
                  <a:gd name="connsiteY19" fmla="*/ 121171 h 4030066"/>
                  <a:gd name="connsiteX20" fmla="*/ 1169940 w 4038672"/>
                  <a:gd name="connsiteY20" fmla="*/ 2601345 h 40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72" h="4030066">
                    <a:moveTo>
                      <a:pt x="1169940" y="2601345"/>
                    </a:moveTo>
                    <a:cubicBezTo>
                      <a:pt x="1827899" y="3243867"/>
                      <a:pt x="2629231" y="3614960"/>
                      <a:pt x="3392920" y="3695526"/>
                    </a:cubicBezTo>
                    <a:lnTo>
                      <a:pt x="3469461" y="3699984"/>
                    </a:lnTo>
                    <a:lnTo>
                      <a:pt x="3469460" y="3699985"/>
                    </a:lnTo>
                    <a:lnTo>
                      <a:pt x="3469461" y="3699985"/>
                    </a:lnTo>
                    <a:lnTo>
                      <a:pt x="3477299" y="4030066"/>
                    </a:lnTo>
                    <a:lnTo>
                      <a:pt x="3765760" y="3708616"/>
                    </a:lnTo>
                    <a:lnTo>
                      <a:pt x="3719216" y="3710439"/>
                    </a:lnTo>
                    <a:lnTo>
                      <a:pt x="3765759" y="3708616"/>
                    </a:lnTo>
                    <a:lnTo>
                      <a:pt x="4038672" y="3404496"/>
                    </a:lnTo>
                    <a:lnTo>
                      <a:pt x="3803934" y="3166661"/>
                    </a:lnTo>
                    <a:lnTo>
                      <a:pt x="3803934" y="3166661"/>
                    </a:lnTo>
                    <a:lnTo>
                      <a:pt x="3448241" y="2806275"/>
                    </a:lnTo>
                    <a:lnTo>
                      <a:pt x="3456930" y="3172228"/>
                    </a:lnTo>
                    <a:lnTo>
                      <a:pt x="3324118" y="3164493"/>
                    </a:lnTo>
                    <a:cubicBezTo>
                      <a:pt x="2696712" y="3098305"/>
                      <a:pt x="2038381" y="2793434"/>
                      <a:pt x="1497836" y="2265572"/>
                    </a:cubicBezTo>
                    <a:cubicBezTo>
                      <a:pt x="889724" y="1671728"/>
                      <a:pt x="560218" y="922151"/>
                      <a:pt x="536676" y="227994"/>
                    </a:cubicBezTo>
                    <a:lnTo>
                      <a:pt x="540182" y="0"/>
                    </a:lnTo>
                    <a:lnTo>
                      <a:pt x="1863" y="0"/>
                    </a:lnTo>
                    <a:lnTo>
                      <a:pt x="0" y="121171"/>
                    </a:lnTo>
                    <a:cubicBezTo>
                      <a:pt x="28656" y="966111"/>
                      <a:pt x="429736" y="1878507"/>
                      <a:pt x="1169940" y="26013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Freeform 80"/>
              <p:cNvSpPr/>
              <p:nvPr/>
            </p:nvSpPr>
            <p:spPr bwMode="auto">
              <a:xfrm rot="2700000" flipH="1">
                <a:off x="4333302" y="3547010"/>
                <a:ext cx="783515" cy="781846"/>
              </a:xfrm>
              <a:custGeom>
                <a:avLst/>
                <a:gdLst>
                  <a:gd name="connsiteX0" fmla="*/ 1169940 w 4038672"/>
                  <a:gd name="connsiteY0" fmla="*/ 2601345 h 4030066"/>
                  <a:gd name="connsiteX1" fmla="*/ 3392920 w 4038672"/>
                  <a:gd name="connsiteY1" fmla="*/ 3695526 h 4030066"/>
                  <a:gd name="connsiteX2" fmla="*/ 3469461 w 4038672"/>
                  <a:gd name="connsiteY2" fmla="*/ 3699984 h 4030066"/>
                  <a:gd name="connsiteX3" fmla="*/ 3469460 w 4038672"/>
                  <a:gd name="connsiteY3" fmla="*/ 3699985 h 4030066"/>
                  <a:gd name="connsiteX4" fmla="*/ 3469461 w 4038672"/>
                  <a:gd name="connsiteY4" fmla="*/ 3699985 h 4030066"/>
                  <a:gd name="connsiteX5" fmla="*/ 3477299 w 4038672"/>
                  <a:gd name="connsiteY5" fmla="*/ 4030066 h 4030066"/>
                  <a:gd name="connsiteX6" fmla="*/ 3765760 w 4038672"/>
                  <a:gd name="connsiteY6" fmla="*/ 3708616 h 4030066"/>
                  <a:gd name="connsiteX7" fmla="*/ 3719216 w 4038672"/>
                  <a:gd name="connsiteY7" fmla="*/ 3710439 h 4030066"/>
                  <a:gd name="connsiteX8" fmla="*/ 3765759 w 4038672"/>
                  <a:gd name="connsiteY8" fmla="*/ 3708616 h 4030066"/>
                  <a:gd name="connsiteX9" fmla="*/ 4038672 w 4038672"/>
                  <a:gd name="connsiteY9" fmla="*/ 3404496 h 4030066"/>
                  <a:gd name="connsiteX10" fmla="*/ 3803934 w 4038672"/>
                  <a:gd name="connsiteY10" fmla="*/ 3166661 h 4030066"/>
                  <a:gd name="connsiteX11" fmla="*/ 3803934 w 4038672"/>
                  <a:gd name="connsiteY11" fmla="*/ 3166661 h 4030066"/>
                  <a:gd name="connsiteX12" fmla="*/ 3448241 w 4038672"/>
                  <a:gd name="connsiteY12" fmla="*/ 2806275 h 4030066"/>
                  <a:gd name="connsiteX13" fmla="*/ 3456930 w 4038672"/>
                  <a:gd name="connsiteY13" fmla="*/ 3172228 h 4030066"/>
                  <a:gd name="connsiteX14" fmla="*/ 3324118 w 4038672"/>
                  <a:gd name="connsiteY14" fmla="*/ 3164493 h 4030066"/>
                  <a:gd name="connsiteX15" fmla="*/ 1497836 w 4038672"/>
                  <a:gd name="connsiteY15" fmla="*/ 2265572 h 4030066"/>
                  <a:gd name="connsiteX16" fmla="*/ 536676 w 4038672"/>
                  <a:gd name="connsiteY16" fmla="*/ 227994 h 4030066"/>
                  <a:gd name="connsiteX17" fmla="*/ 540182 w 4038672"/>
                  <a:gd name="connsiteY17" fmla="*/ 0 h 4030066"/>
                  <a:gd name="connsiteX18" fmla="*/ 1863 w 4038672"/>
                  <a:gd name="connsiteY18" fmla="*/ 0 h 4030066"/>
                  <a:gd name="connsiteX19" fmla="*/ 0 w 4038672"/>
                  <a:gd name="connsiteY19" fmla="*/ 121171 h 4030066"/>
                  <a:gd name="connsiteX20" fmla="*/ 1169940 w 4038672"/>
                  <a:gd name="connsiteY20" fmla="*/ 2601345 h 40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72" h="4030066">
                    <a:moveTo>
                      <a:pt x="1169940" y="2601345"/>
                    </a:moveTo>
                    <a:cubicBezTo>
                      <a:pt x="1827899" y="3243867"/>
                      <a:pt x="2629231" y="3614960"/>
                      <a:pt x="3392920" y="3695526"/>
                    </a:cubicBezTo>
                    <a:lnTo>
                      <a:pt x="3469461" y="3699984"/>
                    </a:lnTo>
                    <a:lnTo>
                      <a:pt x="3469460" y="3699985"/>
                    </a:lnTo>
                    <a:lnTo>
                      <a:pt x="3469461" y="3699985"/>
                    </a:lnTo>
                    <a:lnTo>
                      <a:pt x="3477299" y="4030066"/>
                    </a:lnTo>
                    <a:lnTo>
                      <a:pt x="3765760" y="3708616"/>
                    </a:lnTo>
                    <a:lnTo>
                      <a:pt x="3719216" y="3710439"/>
                    </a:lnTo>
                    <a:lnTo>
                      <a:pt x="3765759" y="3708616"/>
                    </a:lnTo>
                    <a:lnTo>
                      <a:pt x="4038672" y="3404496"/>
                    </a:lnTo>
                    <a:lnTo>
                      <a:pt x="3803934" y="3166661"/>
                    </a:lnTo>
                    <a:lnTo>
                      <a:pt x="3803934" y="3166661"/>
                    </a:lnTo>
                    <a:lnTo>
                      <a:pt x="3448241" y="2806275"/>
                    </a:lnTo>
                    <a:lnTo>
                      <a:pt x="3456930" y="3172228"/>
                    </a:lnTo>
                    <a:lnTo>
                      <a:pt x="3324118" y="3164493"/>
                    </a:lnTo>
                    <a:cubicBezTo>
                      <a:pt x="2696712" y="3098305"/>
                      <a:pt x="2038381" y="2793434"/>
                      <a:pt x="1497836" y="2265572"/>
                    </a:cubicBezTo>
                    <a:cubicBezTo>
                      <a:pt x="889724" y="1671728"/>
                      <a:pt x="560218" y="922151"/>
                      <a:pt x="536676" y="227994"/>
                    </a:cubicBezTo>
                    <a:lnTo>
                      <a:pt x="540182" y="0"/>
                    </a:lnTo>
                    <a:lnTo>
                      <a:pt x="1863" y="0"/>
                    </a:lnTo>
                    <a:lnTo>
                      <a:pt x="0" y="121171"/>
                    </a:lnTo>
                    <a:cubicBezTo>
                      <a:pt x="28656" y="966111"/>
                      <a:pt x="429736" y="1878507"/>
                      <a:pt x="1169940" y="26013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Freeform 83"/>
              <p:cNvSpPr/>
              <p:nvPr/>
            </p:nvSpPr>
            <p:spPr bwMode="auto">
              <a:xfrm rot="13459195" flipH="1">
                <a:off x="5819218" y="3033517"/>
                <a:ext cx="783515" cy="781846"/>
              </a:xfrm>
              <a:custGeom>
                <a:avLst/>
                <a:gdLst>
                  <a:gd name="connsiteX0" fmla="*/ 1169940 w 4038672"/>
                  <a:gd name="connsiteY0" fmla="*/ 2601345 h 4030066"/>
                  <a:gd name="connsiteX1" fmla="*/ 3392920 w 4038672"/>
                  <a:gd name="connsiteY1" fmla="*/ 3695526 h 4030066"/>
                  <a:gd name="connsiteX2" fmla="*/ 3469461 w 4038672"/>
                  <a:gd name="connsiteY2" fmla="*/ 3699984 h 4030066"/>
                  <a:gd name="connsiteX3" fmla="*/ 3469460 w 4038672"/>
                  <a:gd name="connsiteY3" fmla="*/ 3699985 h 4030066"/>
                  <a:gd name="connsiteX4" fmla="*/ 3469461 w 4038672"/>
                  <a:gd name="connsiteY4" fmla="*/ 3699985 h 4030066"/>
                  <a:gd name="connsiteX5" fmla="*/ 3477299 w 4038672"/>
                  <a:gd name="connsiteY5" fmla="*/ 4030066 h 4030066"/>
                  <a:gd name="connsiteX6" fmla="*/ 3765760 w 4038672"/>
                  <a:gd name="connsiteY6" fmla="*/ 3708616 h 4030066"/>
                  <a:gd name="connsiteX7" fmla="*/ 3719216 w 4038672"/>
                  <a:gd name="connsiteY7" fmla="*/ 3710439 h 4030066"/>
                  <a:gd name="connsiteX8" fmla="*/ 3765759 w 4038672"/>
                  <a:gd name="connsiteY8" fmla="*/ 3708616 h 4030066"/>
                  <a:gd name="connsiteX9" fmla="*/ 4038672 w 4038672"/>
                  <a:gd name="connsiteY9" fmla="*/ 3404496 h 4030066"/>
                  <a:gd name="connsiteX10" fmla="*/ 3803934 w 4038672"/>
                  <a:gd name="connsiteY10" fmla="*/ 3166661 h 4030066"/>
                  <a:gd name="connsiteX11" fmla="*/ 3803934 w 4038672"/>
                  <a:gd name="connsiteY11" fmla="*/ 3166661 h 4030066"/>
                  <a:gd name="connsiteX12" fmla="*/ 3448241 w 4038672"/>
                  <a:gd name="connsiteY12" fmla="*/ 2806275 h 4030066"/>
                  <a:gd name="connsiteX13" fmla="*/ 3456930 w 4038672"/>
                  <a:gd name="connsiteY13" fmla="*/ 3172228 h 4030066"/>
                  <a:gd name="connsiteX14" fmla="*/ 3324118 w 4038672"/>
                  <a:gd name="connsiteY14" fmla="*/ 3164493 h 4030066"/>
                  <a:gd name="connsiteX15" fmla="*/ 1497836 w 4038672"/>
                  <a:gd name="connsiteY15" fmla="*/ 2265572 h 4030066"/>
                  <a:gd name="connsiteX16" fmla="*/ 536676 w 4038672"/>
                  <a:gd name="connsiteY16" fmla="*/ 227994 h 4030066"/>
                  <a:gd name="connsiteX17" fmla="*/ 540182 w 4038672"/>
                  <a:gd name="connsiteY17" fmla="*/ 0 h 4030066"/>
                  <a:gd name="connsiteX18" fmla="*/ 1863 w 4038672"/>
                  <a:gd name="connsiteY18" fmla="*/ 0 h 4030066"/>
                  <a:gd name="connsiteX19" fmla="*/ 0 w 4038672"/>
                  <a:gd name="connsiteY19" fmla="*/ 121171 h 4030066"/>
                  <a:gd name="connsiteX20" fmla="*/ 1169940 w 4038672"/>
                  <a:gd name="connsiteY20" fmla="*/ 2601345 h 40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72" h="4030066">
                    <a:moveTo>
                      <a:pt x="1169940" y="2601345"/>
                    </a:moveTo>
                    <a:cubicBezTo>
                      <a:pt x="1827899" y="3243867"/>
                      <a:pt x="2629231" y="3614960"/>
                      <a:pt x="3392920" y="3695526"/>
                    </a:cubicBezTo>
                    <a:lnTo>
                      <a:pt x="3469461" y="3699984"/>
                    </a:lnTo>
                    <a:lnTo>
                      <a:pt x="3469460" y="3699985"/>
                    </a:lnTo>
                    <a:lnTo>
                      <a:pt x="3469461" y="3699985"/>
                    </a:lnTo>
                    <a:lnTo>
                      <a:pt x="3477299" y="4030066"/>
                    </a:lnTo>
                    <a:lnTo>
                      <a:pt x="3765760" y="3708616"/>
                    </a:lnTo>
                    <a:lnTo>
                      <a:pt x="3719216" y="3710439"/>
                    </a:lnTo>
                    <a:lnTo>
                      <a:pt x="3765759" y="3708616"/>
                    </a:lnTo>
                    <a:lnTo>
                      <a:pt x="4038672" y="3404496"/>
                    </a:lnTo>
                    <a:lnTo>
                      <a:pt x="3803934" y="3166661"/>
                    </a:lnTo>
                    <a:lnTo>
                      <a:pt x="3803934" y="3166661"/>
                    </a:lnTo>
                    <a:lnTo>
                      <a:pt x="3448241" y="2806275"/>
                    </a:lnTo>
                    <a:lnTo>
                      <a:pt x="3456930" y="3172228"/>
                    </a:lnTo>
                    <a:lnTo>
                      <a:pt x="3324118" y="3164493"/>
                    </a:lnTo>
                    <a:cubicBezTo>
                      <a:pt x="2696712" y="3098305"/>
                      <a:pt x="2038381" y="2793434"/>
                      <a:pt x="1497836" y="2265572"/>
                    </a:cubicBezTo>
                    <a:cubicBezTo>
                      <a:pt x="889724" y="1671728"/>
                      <a:pt x="560218" y="922151"/>
                      <a:pt x="536676" y="227994"/>
                    </a:cubicBezTo>
                    <a:lnTo>
                      <a:pt x="540182" y="0"/>
                    </a:lnTo>
                    <a:lnTo>
                      <a:pt x="1863" y="0"/>
                    </a:lnTo>
                    <a:lnTo>
                      <a:pt x="0" y="121171"/>
                    </a:lnTo>
                    <a:cubicBezTo>
                      <a:pt x="28656" y="966111"/>
                      <a:pt x="429736" y="1878507"/>
                      <a:pt x="1169940" y="26013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Freeform 84"/>
              <p:cNvSpPr/>
              <p:nvPr/>
            </p:nvSpPr>
            <p:spPr bwMode="auto">
              <a:xfrm rot="2700000" flipH="1">
                <a:off x="5761014" y="3547010"/>
                <a:ext cx="783515" cy="781846"/>
              </a:xfrm>
              <a:custGeom>
                <a:avLst/>
                <a:gdLst>
                  <a:gd name="connsiteX0" fmla="*/ 1169940 w 4038672"/>
                  <a:gd name="connsiteY0" fmla="*/ 2601345 h 4030066"/>
                  <a:gd name="connsiteX1" fmla="*/ 3392920 w 4038672"/>
                  <a:gd name="connsiteY1" fmla="*/ 3695526 h 4030066"/>
                  <a:gd name="connsiteX2" fmla="*/ 3469461 w 4038672"/>
                  <a:gd name="connsiteY2" fmla="*/ 3699984 h 4030066"/>
                  <a:gd name="connsiteX3" fmla="*/ 3469460 w 4038672"/>
                  <a:gd name="connsiteY3" fmla="*/ 3699985 h 4030066"/>
                  <a:gd name="connsiteX4" fmla="*/ 3469461 w 4038672"/>
                  <a:gd name="connsiteY4" fmla="*/ 3699985 h 4030066"/>
                  <a:gd name="connsiteX5" fmla="*/ 3477299 w 4038672"/>
                  <a:gd name="connsiteY5" fmla="*/ 4030066 h 4030066"/>
                  <a:gd name="connsiteX6" fmla="*/ 3765760 w 4038672"/>
                  <a:gd name="connsiteY6" fmla="*/ 3708616 h 4030066"/>
                  <a:gd name="connsiteX7" fmla="*/ 3719216 w 4038672"/>
                  <a:gd name="connsiteY7" fmla="*/ 3710439 h 4030066"/>
                  <a:gd name="connsiteX8" fmla="*/ 3765759 w 4038672"/>
                  <a:gd name="connsiteY8" fmla="*/ 3708616 h 4030066"/>
                  <a:gd name="connsiteX9" fmla="*/ 4038672 w 4038672"/>
                  <a:gd name="connsiteY9" fmla="*/ 3404496 h 4030066"/>
                  <a:gd name="connsiteX10" fmla="*/ 3803934 w 4038672"/>
                  <a:gd name="connsiteY10" fmla="*/ 3166661 h 4030066"/>
                  <a:gd name="connsiteX11" fmla="*/ 3803934 w 4038672"/>
                  <a:gd name="connsiteY11" fmla="*/ 3166661 h 4030066"/>
                  <a:gd name="connsiteX12" fmla="*/ 3448241 w 4038672"/>
                  <a:gd name="connsiteY12" fmla="*/ 2806275 h 4030066"/>
                  <a:gd name="connsiteX13" fmla="*/ 3456930 w 4038672"/>
                  <a:gd name="connsiteY13" fmla="*/ 3172228 h 4030066"/>
                  <a:gd name="connsiteX14" fmla="*/ 3324118 w 4038672"/>
                  <a:gd name="connsiteY14" fmla="*/ 3164493 h 4030066"/>
                  <a:gd name="connsiteX15" fmla="*/ 1497836 w 4038672"/>
                  <a:gd name="connsiteY15" fmla="*/ 2265572 h 4030066"/>
                  <a:gd name="connsiteX16" fmla="*/ 536676 w 4038672"/>
                  <a:gd name="connsiteY16" fmla="*/ 227994 h 4030066"/>
                  <a:gd name="connsiteX17" fmla="*/ 540182 w 4038672"/>
                  <a:gd name="connsiteY17" fmla="*/ 0 h 4030066"/>
                  <a:gd name="connsiteX18" fmla="*/ 1863 w 4038672"/>
                  <a:gd name="connsiteY18" fmla="*/ 0 h 4030066"/>
                  <a:gd name="connsiteX19" fmla="*/ 0 w 4038672"/>
                  <a:gd name="connsiteY19" fmla="*/ 121171 h 4030066"/>
                  <a:gd name="connsiteX20" fmla="*/ 1169940 w 4038672"/>
                  <a:gd name="connsiteY20" fmla="*/ 2601345 h 40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72" h="4030066">
                    <a:moveTo>
                      <a:pt x="1169940" y="2601345"/>
                    </a:moveTo>
                    <a:cubicBezTo>
                      <a:pt x="1827899" y="3243867"/>
                      <a:pt x="2629231" y="3614960"/>
                      <a:pt x="3392920" y="3695526"/>
                    </a:cubicBezTo>
                    <a:lnTo>
                      <a:pt x="3469461" y="3699984"/>
                    </a:lnTo>
                    <a:lnTo>
                      <a:pt x="3469460" y="3699985"/>
                    </a:lnTo>
                    <a:lnTo>
                      <a:pt x="3469461" y="3699985"/>
                    </a:lnTo>
                    <a:lnTo>
                      <a:pt x="3477299" y="4030066"/>
                    </a:lnTo>
                    <a:lnTo>
                      <a:pt x="3765760" y="3708616"/>
                    </a:lnTo>
                    <a:lnTo>
                      <a:pt x="3719216" y="3710439"/>
                    </a:lnTo>
                    <a:lnTo>
                      <a:pt x="3765759" y="3708616"/>
                    </a:lnTo>
                    <a:lnTo>
                      <a:pt x="4038672" y="3404496"/>
                    </a:lnTo>
                    <a:lnTo>
                      <a:pt x="3803934" y="3166661"/>
                    </a:lnTo>
                    <a:lnTo>
                      <a:pt x="3803934" y="3166661"/>
                    </a:lnTo>
                    <a:lnTo>
                      <a:pt x="3448241" y="2806275"/>
                    </a:lnTo>
                    <a:lnTo>
                      <a:pt x="3456930" y="3172228"/>
                    </a:lnTo>
                    <a:lnTo>
                      <a:pt x="3324118" y="3164493"/>
                    </a:lnTo>
                    <a:cubicBezTo>
                      <a:pt x="2696712" y="3098305"/>
                      <a:pt x="2038381" y="2793434"/>
                      <a:pt x="1497836" y="2265572"/>
                    </a:cubicBezTo>
                    <a:cubicBezTo>
                      <a:pt x="889724" y="1671728"/>
                      <a:pt x="560218" y="922151"/>
                      <a:pt x="536676" y="227994"/>
                    </a:cubicBezTo>
                    <a:lnTo>
                      <a:pt x="540182" y="0"/>
                    </a:lnTo>
                    <a:lnTo>
                      <a:pt x="1863" y="0"/>
                    </a:lnTo>
                    <a:lnTo>
                      <a:pt x="0" y="121171"/>
                    </a:lnTo>
                    <a:cubicBezTo>
                      <a:pt x="28656" y="966111"/>
                      <a:pt x="429736" y="1878507"/>
                      <a:pt x="1169940" y="26013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Freeform 86"/>
              <p:cNvSpPr/>
              <p:nvPr/>
            </p:nvSpPr>
            <p:spPr bwMode="auto">
              <a:xfrm rot="13459195" flipH="1">
                <a:off x="7246930" y="3033517"/>
                <a:ext cx="783515" cy="781846"/>
              </a:xfrm>
              <a:custGeom>
                <a:avLst/>
                <a:gdLst>
                  <a:gd name="connsiteX0" fmla="*/ 1169940 w 4038672"/>
                  <a:gd name="connsiteY0" fmla="*/ 2601345 h 4030066"/>
                  <a:gd name="connsiteX1" fmla="*/ 3392920 w 4038672"/>
                  <a:gd name="connsiteY1" fmla="*/ 3695526 h 4030066"/>
                  <a:gd name="connsiteX2" fmla="*/ 3469461 w 4038672"/>
                  <a:gd name="connsiteY2" fmla="*/ 3699984 h 4030066"/>
                  <a:gd name="connsiteX3" fmla="*/ 3469460 w 4038672"/>
                  <a:gd name="connsiteY3" fmla="*/ 3699985 h 4030066"/>
                  <a:gd name="connsiteX4" fmla="*/ 3469461 w 4038672"/>
                  <a:gd name="connsiteY4" fmla="*/ 3699985 h 4030066"/>
                  <a:gd name="connsiteX5" fmla="*/ 3477299 w 4038672"/>
                  <a:gd name="connsiteY5" fmla="*/ 4030066 h 4030066"/>
                  <a:gd name="connsiteX6" fmla="*/ 3765760 w 4038672"/>
                  <a:gd name="connsiteY6" fmla="*/ 3708616 h 4030066"/>
                  <a:gd name="connsiteX7" fmla="*/ 3719216 w 4038672"/>
                  <a:gd name="connsiteY7" fmla="*/ 3710439 h 4030066"/>
                  <a:gd name="connsiteX8" fmla="*/ 3765759 w 4038672"/>
                  <a:gd name="connsiteY8" fmla="*/ 3708616 h 4030066"/>
                  <a:gd name="connsiteX9" fmla="*/ 4038672 w 4038672"/>
                  <a:gd name="connsiteY9" fmla="*/ 3404496 h 4030066"/>
                  <a:gd name="connsiteX10" fmla="*/ 3803934 w 4038672"/>
                  <a:gd name="connsiteY10" fmla="*/ 3166661 h 4030066"/>
                  <a:gd name="connsiteX11" fmla="*/ 3803934 w 4038672"/>
                  <a:gd name="connsiteY11" fmla="*/ 3166661 h 4030066"/>
                  <a:gd name="connsiteX12" fmla="*/ 3448241 w 4038672"/>
                  <a:gd name="connsiteY12" fmla="*/ 2806275 h 4030066"/>
                  <a:gd name="connsiteX13" fmla="*/ 3456930 w 4038672"/>
                  <a:gd name="connsiteY13" fmla="*/ 3172228 h 4030066"/>
                  <a:gd name="connsiteX14" fmla="*/ 3324118 w 4038672"/>
                  <a:gd name="connsiteY14" fmla="*/ 3164493 h 4030066"/>
                  <a:gd name="connsiteX15" fmla="*/ 1497836 w 4038672"/>
                  <a:gd name="connsiteY15" fmla="*/ 2265572 h 4030066"/>
                  <a:gd name="connsiteX16" fmla="*/ 536676 w 4038672"/>
                  <a:gd name="connsiteY16" fmla="*/ 227994 h 4030066"/>
                  <a:gd name="connsiteX17" fmla="*/ 540182 w 4038672"/>
                  <a:gd name="connsiteY17" fmla="*/ 0 h 4030066"/>
                  <a:gd name="connsiteX18" fmla="*/ 1863 w 4038672"/>
                  <a:gd name="connsiteY18" fmla="*/ 0 h 4030066"/>
                  <a:gd name="connsiteX19" fmla="*/ 0 w 4038672"/>
                  <a:gd name="connsiteY19" fmla="*/ 121171 h 4030066"/>
                  <a:gd name="connsiteX20" fmla="*/ 1169940 w 4038672"/>
                  <a:gd name="connsiteY20" fmla="*/ 2601345 h 40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72" h="4030066">
                    <a:moveTo>
                      <a:pt x="1169940" y="2601345"/>
                    </a:moveTo>
                    <a:cubicBezTo>
                      <a:pt x="1827899" y="3243867"/>
                      <a:pt x="2629231" y="3614960"/>
                      <a:pt x="3392920" y="3695526"/>
                    </a:cubicBezTo>
                    <a:lnTo>
                      <a:pt x="3469461" y="3699984"/>
                    </a:lnTo>
                    <a:lnTo>
                      <a:pt x="3469460" y="3699985"/>
                    </a:lnTo>
                    <a:lnTo>
                      <a:pt x="3469461" y="3699985"/>
                    </a:lnTo>
                    <a:lnTo>
                      <a:pt x="3477299" y="4030066"/>
                    </a:lnTo>
                    <a:lnTo>
                      <a:pt x="3765760" y="3708616"/>
                    </a:lnTo>
                    <a:lnTo>
                      <a:pt x="3719216" y="3710439"/>
                    </a:lnTo>
                    <a:lnTo>
                      <a:pt x="3765759" y="3708616"/>
                    </a:lnTo>
                    <a:lnTo>
                      <a:pt x="4038672" y="3404496"/>
                    </a:lnTo>
                    <a:lnTo>
                      <a:pt x="3803934" y="3166661"/>
                    </a:lnTo>
                    <a:lnTo>
                      <a:pt x="3803934" y="3166661"/>
                    </a:lnTo>
                    <a:lnTo>
                      <a:pt x="3448241" y="2806275"/>
                    </a:lnTo>
                    <a:lnTo>
                      <a:pt x="3456930" y="3172228"/>
                    </a:lnTo>
                    <a:lnTo>
                      <a:pt x="3324118" y="3164493"/>
                    </a:lnTo>
                    <a:cubicBezTo>
                      <a:pt x="2696712" y="3098305"/>
                      <a:pt x="2038381" y="2793434"/>
                      <a:pt x="1497836" y="2265572"/>
                    </a:cubicBezTo>
                    <a:cubicBezTo>
                      <a:pt x="889724" y="1671728"/>
                      <a:pt x="560218" y="922151"/>
                      <a:pt x="536676" y="227994"/>
                    </a:cubicBezTo>
                    <a:lnTo>
                      <a:pt x="540182" y="0"/>
                    </a:lnTo>
                    <a:lnTo>
                      <a:pt x="1863" y="0"/>
                    </a:lnTo>
                    <a:lnTo>
                      <a:pt x="0" y="121171"/>
                    </a:lnTo>
                    <a:cubicBezTo>
                      <a:pt x="28656" y="966111"/>
                      <a:pt x="429736" y="1878507"/>
                      <a:pt x="1169940" y="26013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87"/>
              <p:cNvSpPr/>
              <p:nvPr/>
            </p:nvSpPr>
            <p:spPr bwMode="auto">
              <a:xfrm rot="2700000" flipH="1">
                <a:off x="7188726" y="3547010"/>
                <a:ext cx="783515" cy="781846"/>
              </a:xfrm>
              <a:custGeom>
                <a:avLst/>
                <a:gdLst>
                  <a:gd name="connsiteX0" fmla="*/ 1169940 w 4038672"/>
                  <a:gd name="connsiteY0" fmla="*/ 2601345 h 4030066"/>
                  <a:gd name="connsiteX1" fmla="*/ 3392920 w 4038672"/>
                  <a:gd name="connsiteY1" fmla="*/ 3695526 h 4030066"/>
                  <a:gd name="connsiteX2" fmla="*/ 3469461 w 4038672"/>
                  <a:gd name="connsiteY2" fmla="*/ 3699984 h 4030066"/>
                  <a:gd name="connsiteX3" fmla="*/ 3469460 w 4038672"/>
                  <a:gd name="connsiteY3" fmla="*/ 3699985 h 4030066"/>
                  <a:gd name="connsiteX4" fmla="*/ 3469461 w 4038672"/>
                  <a:gd name="connsiteY4" fmla="*/ 3699985 h 4030066"/>
                  <a:gd name="connsiteX5" fmla="*/ 3477299 w 4038672"/>
                  <a:gd name="connsiteY5" fmla="*/ 4030066 h 4030066"/>
                  <a:gd name="connsiteX6" fmla="*/ 3765760 w 4038672"/>
                  <a:gd name="connsiteY6" fmla="*/ 3708616 h 4030066"/>
                  <a:gd name="connsiteX7" fmla="*/ 3719216 w 4038672"/>
                  <a:gd name="connsiteY7" fmla="*/ 3710439 h 4030066"/>
                  <a:gd name="connsiteX8" fmla="*/ 3765759 w 4038672"/>
                  <a:gd name="connsiteY8" fmla="*/ 3708616 h 4030066"/>
                  <a:gd name="connsiteX9" fmla="*/ 4038672 w 4038672"/>
                  <a:gd name="connsiteY9" fmla="*/ 3404496 h 4030066"/>
                  <a:gd name="connsiteX10" fmla="*/ 3803934 w 4038672"/>
                  <a:gd name="connsiteY10" fmla="*/ 3166661 h 4030066"/>
                  <a:gd name="connsiteX11" fmla="*/ 3803934 w 4038672"/>
                  <a:gd name="connsiteY11" fmla="*/ 3166661 h 4030066"/>
                  <a:gd name="connsiteX12" fmla="*/ 3448241 w 4038672"/>
                  <a:gd name="connsiteY12" fmla="*/ 2806275 h 4030066"/>
                  <a:gd name="connsiteX13" fmla="*/ 3456930 w 4038672"/>
                  <a:gd name="connsiteY13" fmla="*/ 3172228 h 4030066"/>
                  <a:gd name="connsiteX14" fmla="*/ 3324118 w 4038672"/>
                  <a:gd name="connsiteY14" fmla="*/ 3164493 h 4030066"/>
                  <a:gd name="connsiteX15" fmla="*/ 1497836 w 4038672"/>
                  <a:gd name="connsiteY15" fmla="*/ 2265572 h 4030066"/>
                  <a:gd name="connsiteX16" fmla="*/ 536676 w 4038672"/>
                  <a:gd name="connsiteY16" fmla="*/ 227994 h 4030066"/>
                  <a:gd name="connsiteX17" fmla="*/ 540182 w 4038672"/>
                  <a:gd name="connsiteY17" fmla="*/ 0 h 4030066"/>
                  <a:gd name="connsiteX18" fmla="*/ 1863 w 4038672"/>
                  <a:gd name="connsiteY18" fmla="*/ 0 h 4030066"/>
                  <a:gd name="connsiteX19" fmla="*/ 0 w 4038672"/>
                  <a:gd name="connsiteY19" fmla="*/ 121171 h 4030066"/>
                  <a:gd name="connsiteX20" fmla="*/ 1169940 w 4038672"/>
                  <a:gd name="connsiteY20" fmla="*/ 2601345 h 40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8672" h="4030066">
                    <a:moveTo>
                      <a:pt x="1169940" y="2601345"/>
                    </a:moveTo>
                    <a:cubicBezTo>
                      <a:pt x="1827899" y="3243867"/>
                      <a:pt x="2629231" y="3614960"/>
                      <a:pt x="3392920" y="3695526"/>
                    </a:cubicBezTo>
                    <a:lnTo>
                      <a:pt x="3469461" y="3699984"/>
                    </a:lnTo>
                    <a:lnTo>
                      <a:pt x="3469460" y="3699985"/>
                    </a:lnTo>
                    <a:lnTo>
                      <a:pt x="3469461" y="3699985"/>
                    </a:lnTo>
                    <a:lnTo>
                      <a:pt x="3477299" y="4030066"/>
                    </a:lnTo>
                    <a:lnTo>
                      <a:pt x="3765760" y="3708616"/>
                    </a:lnTo>
                    <a:lnTo>
                      <a:pt x="3719216" y="3710439"/>
                    </a:lnTo>
                    <a:lnTo>
                      <a:pt x="3765759" y="3708616"/>
                    </a:lnTo>
                    <a:lnTo>
                      <a:pt x="4038672" y="3404496"/>
                    </a:lnTo>
                    <a:lnTo>
                      <a:pt x="3803934" y="3166661"/>
                    </a:lnTo>
                    <a:lnTo>
                      <a:pt x="3803934" y="3166661"/>
                    </a:lnTo>
                    <a:lnTo>
                      <a:pt x="3448241" y="2806275"/>
                    </a:lnTo>
                    <a:lnTo>
                      <a:pt x="3456930" y="3172228"/>
                    </a:lnTo>
                    <a:lnTo>
                      <a:pt x="3324118" y="3164493"/>
                    </a:lnTo>
                    <a:cubicBezTo>
                      <a:pt x="2696712" y="3098305"/>
                      <a:pt x="2038381" y="2793434"/>
                      <a:pt x="1497836" y="2265572"/>
                    </a:cubicBezTo>
                    <a:cubicBezTo>
                      <a:pt x="889724" y="1671728"/>
                      <a:pt x="560218" y="922151"/>
                      <a:pt x="536676" y="227994"/>
                    </a:cubicBezTo>
                    <a:lnTo>
                      <a:pt x="540182" y="0"/>
                    </a:lnTo>
                    <a:lnTo>
                      <a:pt x="1863" y="0"/>
                    </a:lnTo>
                    <a:lnTo>
                      <a:pt x="0" y="121171"/>
                    </a:lnTo>
                    <a:cubicBezTo>
                      <a:pt x="28656" y="966111"/>
                      <a:pt x="429736" y="1878507"/>
                      <a:pt x="1169940" y="2601345"/>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1515554" y="2201862"/>
              <a:ext cx="2266545" cy="2654493"/>
              <a:chOff x="1515554" y="2061969"/>
              <a:chExt cx="2266545" cy="2654493"/>
            </a:xfrm>
          </p:grpSpPr>
          <p:sp>
            <p:nvSpPr>
              <p:cNvPr id="16" name="TextBox 15"/>
              <p:cNvSpPr txBox="1"/>
              <p:nvPr/>
            </p:nvSpPr>
            <p:spPr>
              <a:xfrm>
                <a:off x="1515554" y="2061969"/>
                <a:ext cx="2266545" cy="1430687"/>
              </a:xfrm>
              <a:prstGeom prst="rect">
                <a:avLst/>
              </a:prstGeom>
              <a:noFill/>
            </p:spPr>
            <p:txBody>
              <a:bodyPr wrap="none" lIns="182880" tIns="146304" rIns="182880" bIns="146304" rtlCol="0">
                <a:spAutoFit/>
              </a:bodyPr>
              <a:lstStyle/>
              <a:p>
                <a:pPr>
                  <a:lnSpc>
                    <a:spcPct val="90000"/>
                  </a:lnSpc>
                  <a:spcAft>
                    <a:spcPts val="600"/>
                  </a:spcAft>
                </a:pPr>
                <a:r>
                  <a:rPr lang="en-US" sz="6600" dirty="0" smtClean="0">
                    <a:solidFill>
                      <a:srgbClr val="00BCF2">
                        <a:lumMod val="20000"/>
                        <a:lumOff val="80000"/>
                      </a:srgbClr>
                    </a:solidFill>
                  </a:rPr>
                  <a:t>DEV</a:t>
                </a:r>
                <a:endParaRPr lang="en-US" sz="7200" dirty="0" smtClean="0">
                  <a:solidFill>
                    <a:srgbClr val="00BCF2">
                      <a:lumMod val="20000"/>
                      <a:lumOff val="80000"/>
                    </a:srgbClr>
                  </a:solidFill>
                </a:endParaRPr>
              </a:p>
            </p:txBody>
          </p:sp>
          <p:grpSp>
            <p:nvGrpSpPr>
              <p:cNvPr id="15" name="Group 14"/>
              <p:cNvGrpSpPr/>
              <p:nvPr/>
            </p:nvGrpSpPr>
            <p:grpSpPr>
              <a:xfrm>
                <a:off x="1784139" y="3412515"/>
                <a:ext cx="1520124" cy="1303947"/>
                <a:chOff x="1845505" y="2896532"/>
                <a:chExt cx="2299318" cy="1972331"/>
              </a:xfrm>
            </p:grpSpPr>
            <p:grpSp>
              <p:nvGrpSpPr>
                <p:cNvPr id="13" name="Group 12"/>
                <p:cNvGrpSpPr/>
                <p:nvPr/>
              </p:nvGrpSpPr>
              <p:grpSpPr>
                <a:xfrm>
                  <a:off x="2624699" y="2896532"/>
                  <a:ext cx="740930" cy="1972331"/>
                  <a:chOff x="1902902" y="3149888"/>
                  <a:chExt cx="740930" cy="1972331"/>
                </a:xfrm>
                <a:solidFill>
                  <a:schemeClr val="tx2"/>
                </a:solidFill>
              </p:grpSpPr>
              <p:sp>
                <p:nvSpPr>
                  <p:cNvPr id="7" name="Freeform 741"/>
                  <p:cNvSpPr>
                    <a:spLocks/>
                  </p:cNvSpPr>
                  <p:nvPr/>
                </p:nvSpPr>
                <p:spPr bwMode="auto">
                  <a:xfrm>
                    <a:off x="1902902" y="3636883"/>
                    <a:ext cx="740930" cy="1485336"/>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8" name="Oval 742"/>
                  <p:cNvSpPr>
                    <a:spLocks noChangeArrowheads="1"/>
                  </p:cNvSpPr>
                  <p:nvPr/>
                </p:nvSpPr>
                <p:spPr bwMode="auto">
                  <a:xfrm>
                    <a:off x="2052479" y="3149888"/>
                    <a:ext cx="441775" cy="44525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grpSp>
            <p:grpSp>
              <p:nvGrpSpPr>
                <p:cNvPr id="14" name="Group 13"/>
                <p:cNvGrpSpPr/>
                <p:nvPr/>
              </p:nvGrpSpPr>
              <p:grpSpPr>
                <a:xfrm>
                  <a:off x="3522164" y="3021759"/>
                  <a:ext cx="622659" cy="1683613"/>
                  <a:chOff x="2800367" y="3275115"/>
                  <a:chExt cx="622659" cy="1683613"/>
                </a:xfrm>
                <a:solidFill>
                  <a:schemeClr val="accent1"/>
                </a:solidFill>
              </p:grpSpPr>
              <p:sp>
                <p:nvSpPr>
                  <p:cNvPr id="9" name="Freeform 743"/>
                  <p:cNvSpPr>
                    <a:spLocks/>
                  </p:cNvSpPr>
                  <p:nvPr/>
                </p:nvSpPr>
                <p:spPr bwMode="auto">
                  <a:xfrm>
                    <a:off x="2800367" y="3692540"/>
                    <a:ext cx="622659" cy="126618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10" name="Oval 744"/>
                  <p:cNvSpPr>
                    <a:spLocks noChangeArrowheads="1"/>
                  </p:cNvSpPr>
                  <p:nvPr/>
                </p:nvSpPr>
                <p:spPr bwMode="auto">
                  <a:xfrm>
                    <a:off x="2922116" y="3275115"/>
                    <a:ext cx="379161" cy="37568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grpSp>
            <p:grpSp>
              <p:nvGrpSpPr>
                <p:cNvPr id="3" name="Group 2"/>
                <p:cNvGrpSpPr/>
                <p:nvPr/>
              </p:nvGrpSpPr>
              <p:grpSpPr>
                <a:xfrm>
                  <a:off x="1845505" y="3021759"/>
                  <a:ext cx="622659" cy="1683613"/>
                  <a:chOff x="1123708" y="3275115"/>
                  <a:chExt cx="622659" cy="1683613"/>
                </a:xfrm>
                <a:solidFill>
                  <a:schemeClr val="accent1"/>
                </a:solidFill>
              </p:grpSpPr>
              <p:sp>
                <p:nvSpPr>
                  <p:cNvPr id="11" name="Freeform 745"/>
                  <p:cNvSpPr>
                    <a:spLocks/>
                  </p:cNvSpPr>
                  <p:nvPr/>
                </p:nvSpPr>
                <p:spPr bwMode="auto">
                  <a:xfrm>
                    <a:off x="1123708" y="3692540"/>
                    <a:ext cx="622659" cy="126618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12" name="Oval 746"/>
                  <p:cNvSpPr>
                    <a:spLocks noChangeArrowheads="1"/>
                  </p:cNvSpPr>
                  <p:nvPr/>
                </p:nvSpPr>
                <p:spPr bwMode="auto">
                  <a:xfrm>
                    <a:off x="1245457" y="3275115"/>
                    <a:ext cx="379161" cy="37568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grpSp>
          </p:grpSp>
          <p:sp>
            <p:nvSpPr>
              <p:cNvPr id="43" name="Freeform 42"/>
              <p:cNvSpPr/>
              <p:nvPr/>
            </p:nvSpPr>
            <p:spPr bwMode="auto">
              <a:xfrm rot="13859307" flipH="1">
                <a:off x="2543871" y="3195779"/>
                <a:ext cx="660" cy="4896"/>
              </a:xfrm>
              <a:custGeom>
                <a:avLst/>
                <a:gdLst>
                  <a:gd name="connsiteX0" fmla="*/ 0 w 660"/>
                  <a:gd name="connsiteY0" fmla="*/ 4896 h 4896"/>
                  <a:gd name="connsiteX1" fmla="*/ 660 w 660"/>
                  <a:gd name="connsiteY1" fmla="*/ 0 h 4896"/>
                  <a:gd name="connsiteX2" fmla="*/ 0 w 660"/>
                  <a:gd name="connsiteY2" fmla="*/ 4896 h 4896"/>
                  <a:gd name="connsiteX3" fmla="*/ 0 w 660"/>
                  <a:gd name="connsiteY3" fmla="*/ 4896 h 4896"/>
                </a:gdLst>
                <a:ahLst/>
                <a:cxnLst>
                  <a:cxn ang="0">
                    <a:pos x="connsiteX0" y="connsiteY0"/>
                  </a:cxn>
                  <a:cxn ang="0">
                    <a:pos x="connsiteX1" y="connsiteY1"/>
                  </a:cxn>
                  <a:cxn ang="0">
                    <a:pos x="connsiteX2" y="connsiteY2"/>
                  </a:cxn>
                  <a:cxn ang="0">
                    <a:pos x="connsiteX3" y="connsiteY3"/>
                  </a:cxn>
                </a:cxnLst>
                <a:rect l="l" t="t" r="r" b="b"/>
                <a:pathLst>
                  <a:path w="660" h="4896">
                    <a:moveTo>
                      <a:pt x="0" y="4896"/>
                    </a:moveTo>
                    <a:lnTo>
                      <a:pt x="660" y="0"/>
                    </a:lnTo>
                    <a:lnTo>
                      <a:pt x="0" y="4896"/>
                    </a:lnTo>
                    <a:lnTo>
                      <a:pt x="0" y="4896"/>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Title 1"/>
              <p:cNvSpPr txBox="1">
                <a:spLocks/>
              </p:cNvSpPr>
              <p:nvPr/>
            </p:nvSpPr>
            <p:spPr>
              <a:xfrm>
                <a:off x="1657993" y="2955100"/>
                <a:ext cx="1772416" cy="566152"/>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sz="2400" dirty="0">
                  <a:gradFill>
                    <a:gsLst>
                      <a:gs pos="1250">
                        <a:srgbClr val="FFFFFF"/>
                      </a:gs>
                      <a:gs pos="100000">
                        <a:srgbClr val="FFFFFF"/>
                      </a:gs>
                    </a:gsLst>
                    <a:lin ang="5400000" scaled="0"/>
                  </a:gradFill>
                </a:endParaRPr>
              </a:p>
            </p:txBody>
          </p:sp>
        </p:grpSp>
        <p:grpSp>
          <p:nvGrpSpPr>
            <p:cNvPr id="4" name="Group 3"/>
            <p:cNvGrpSpPr/>
            <p:nvPr/>
          </p:nvGrpSpPr>
          <p:grpSpPr>
            <a:xfrm>
              <a:off x="8351837" y="2201862"/>
              <a:ext cx="2285504" cy="2710010"/>
              <a:chOff x="8351837" y="2125662"/>
              <a:chExt cx="2285504" cy="2710010"/>
            </a:xfrm>
          </p:grpSpPr>
          <p:sp>
            <p:nvSpPr>
              <p:cNvPr id="27" name="TextBox 26"/>
              <p:cNvSpPr txBox="1"/>
              <p:nvPr/>
            </p:nvSpPr>
            <p:spPr>
              <a:xfrm>
                <a:off x="8351837" y="2125662"/>
                <a:ext cx="2285504" cy="1430687"/>
              </a:xfrm>
              <a:prstGeom prst="rect">
                <a:avLst/>
              </a:prstGeom>
              <a:noFill/>
            </p:spPr>
            <p:txBody>
              <a:bodyPr wrap="none" lIns="182880" tIns="146304" rIns="182880" bIns="146304" rtlCol="0">
                <a:spAutoFit/>
              </a:bodyPr>
              <a:lstStyle/>
              <a:p>
                <a:pPr>
                  <a:lnSpc>
                    <a:spcPct val="90000"/>
                  </a:lnSpc>
                  <a:spcAft>
                    <a:spcPts val="600"/>
                  </a:spcAft>
                </a:pPr>
                <a:r>
                  <a:rPr lang="en-US" sz="6600" dirty="0" smtClean="0">
                    <a:solidFill>
                      <a:srgbClr val="00B294">
                        <a:lumMod val="20000"/>
                        <a:lumOff val="80000"/>
                      </a:srgbClr>
                    </a:solidFill>
                  </a:rPr>
                  <a:t>OPS</a:t>
                </a:r>
                <a:endParaRPr lang="en-US" sz="7200" dirty="0" smtClean="0">
                  <a:solidFill>
                    <a:srgbClr val="00B294">
                      <a:lumMod val="20000"/>
                      <a:lumOff val="80000"/>
                    </a:srgbClr>
                  </a:solidFill>
                </a:endParaRPr>
              </a:p>
            </p:txBody>
          </p:sp>
          <p:grpSp>
            <p:nvGrpSpPr>
              <p:cNvPr id="6" name="Group 5"/>
              <p:cNvGrpSpPr/>
              <p:nvPr/>
            </p:nvGrpSpPr>
            <p:grpSpPr>
              <a:xfrm>
                <a:off x="8628437" y="3531725"/>
                <a:ext cx="1520124" cy="1303947"/>
                <a:chOff x="7589838" y="2896532"/>
                <a:chExt cx="2299318" cy="1972331"/>
              </a:xfrm>
            </p:grpSpPr>
            <p:grpSp>
              <p:nvGrpSpPr>
                <p:cNvPr id="18" name="Group 17"/>
                <p:cNvGrpSpPr/>
                <p:nvPr/>
              </p:nvGrpSpPr>
              <p:grpSpPr>
                <a:xfrm>
                  <a:off x="8369032" y="2896532"/>
                  <a:ext cx="740930" cy="1972331"/>
                  <a:chOff x="1902902" y="3149888"/>
                  <a:chExt cx="740930" cy="1972331"/>
                </a:xfrm>
                <a:solidFill>
                  <a:schemeClr val="accent6">
                    <a:lumMod val="40000"/>
                    <a:lumOff val="60000"/>
                  </a:schemeClr>
                </a:solidFill>
              </p:grpSpPr>
              <p:sp>
                <p:nvSpPr>
                  <p:cNvPr id="25" name="Freeform 741"/>
                  <p:cNvSpPr>
                    <a:spLocks/>
                  </p:cNvSpPr>
                  <p:nvPr/>
                </p:nvSpPr>
                <p:spPr bwMode="auto">
                  <a:xfrm>
                    <a:off x="1902902" y="3636883"/>
                    <a:ext cx="740930" cy="1485336"/>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26" name="Oval 742"/>
                  <p:cNvSpPr>
                    <a:spLocks noChangeArrowheads="1"/>
                  </p:cNvSpPr>
                  <p:nvPr/>
                </p:nvSpPr>
                <p:spPr bwMode="auto">
                  <a:xfrm>
                    <a:off x="2052479" y="3149888"/>
                    <a:ext cx="441775" cy="44525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grpSp>
            <p:grpSp>
              <p:nvGrpSpPr>
                <p:cNvPr id="19" name="Group 18"/>
                <p:cNvGrpSpPr/>
                <p:nvPr/>
              </p:nvGrpSpPr>
              <p:grpSpPr>
                <a:xfrm>
                  <a:off x="9266497" y="3021759"/>
                  <a:ext cx="622659" cy="1683613"/>
                  <a:chOff x="2800367" y="3275115"/>
                  <a:chExt cx="622659" cy="1683613"/>
                </a:xfrm>
                <a:solidFill>
                  <a:schemeClr val="accent6"/>
                </a:solidFill>
              </p:grpSpPr>
              <p:sp>
                <p:nvSpPr>
                  <p:cNvPr id="23" name="Freeform 743"/>
                  <p:cNvSpPr>
                    <a:spLocks/>
                  </p:cNvSpPr>
                  <p:nvPr/>
                </p:nvSpPr>
                <p:spPr bwMode="auto">
                  <a:xfrm>
                    <a:off x="2800367" y="3692540"/>
                    <a:ext cx="622659" cy="126618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24" name="Oval 744"/>
                  <p:cNvSpPr>
                    <a:spLocks noChangeArrowheads="1"/>
                  </p:cNvSpPr>
                  <p:nvPr/>
                </p:nvSpPr>
                <p:spPr bwMode="auto">
                  <a:xfrm>
                    <a:off x="2922116" y="3275115"/>
                    <a:ext cx="379161" cy="37568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grpSp>
            <p:grpSp>
              <p:nvGrpSpPr>
                <p:cNvPr id="20" name="Group 19"/>
                <p:cNvGrpSpPr/>
                <p:nvPr/>
              </p:nvGrpSpPr>
              <p:grpSpPr>
                <a:xfrm>
                  <a:off x="7589838" y="3021759"/>
                  <a:ext cx="622659" cy="1683613"/>
                  <a:chOff x="1123708" y="3275115"/>
                  <a:chExt cx="622659" cy="1683613"/>
                </a:xfrm>
                <a:solidFill>
                  <a:schemeClr val="accent6"/>
                </a:solidFill>
              </p:grpSpPr>
              <p:sp>
                <p:nvSpPr>
                  <p:cNvPr id="21" name="Freeform 745"/>
                  <p:cNvSpPr>
                    <a:spLocks/>
                  </p:cNvSpPr>
                  <p:nvPr/>
                </p:nvSpPr>
                <p:spPr bwMode="auto">
                  <a:xfrm>
                    <a:off x="1123708" y="3692540"/>
                    <a:ext cx="622659" cy="1266188"/>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22" name="Oval 746"/>
                  <p:cNvSpPr>
                    <a:spLocks noChangeArrowheads="1"/>
                  </p:cNvSpPr>
                  <p:nvPr/>
                </p:nvSpPr>
                <p:spPr bwMode="auto">
                  <a:xfrm>
                    <a:off x="1245457" y="3275115"/>
                    <a:ext cx="379161" cy="37568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grpSp>
          </p:grpSp>
          <p:sp>
            <p:nvSpPr>
              <p:cNvPr id="40" name="Title 1"/>
              <p:cNvSpPr txBox="1">
                <a:spLocks/>
              </p:cNvSpPr>
              <p:nvPr/>
            </p:nvSpPr>
            <p:spPr>
              <a:xfrm>
                <a:off x="8460610" y="3049057"/>
                <a:ext cx="1855779" cy="566152"/>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sz="2400" dirty="0">
                  <a:gradFill>
                    <a:gsLst>
                      <a:gs pos="1250">
                        <a:srgbClr val="FFFFFF"/>
                      </a:gs>
                      <a:gs pos="100000">
                        <a:srgbClr val="FFFFFF"/>
                      </a:gs>
                    </a:gsLst>
                    <a:lin ang="5400000" scaled="0"/>
                  </a:gradFill>
                </a:endParaRPr>
              </a:p>
            </p:txBody>
          </p:sp>
        </p:grpSp>
      </p:grpSp>
      <p:sp>
        <p:nvSpPr>
          <p:cNvPr id="30" name="TextBox 29"/>
          <p:cNvSpPr txBox="1"/>
          <p:nvPr/>
        </p:nvSpPr>
        <p:spPr>
          <a:xfrm>
            <a:off x="1060328" y="4542902"/>
            <a:ext cx="4472109" cy="144655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Release Management</a:t>
            </a:r>
          </a:p>
          <a:p>
            <a:pPr algn="ctr">
              <a:lnSpc>
                <a:spcPct val="90000"/>
              </a:lnSpc>
              <a:spcAft>
                <a:spcPts val="600"/>
              </a:spcAft>
            </a:pPr>
            <a:r>
              <a:rPr lang="en-US" sz="2400" dirty="0">
                <a:gradFill>
                  <a:gsLst>
                    <a:gs pos="2917">
                      <a:schemeClr val="tx1"/>
                    </a:gs>
                    <a:gs pos="30000">
                      <a:schemeClr val="tx1"/>
                    </a:gs>
                  </a:gsLst>
                  <a:lin ang="5400000" scaled="0"/>
                </a:gradFill>
              </a:rPr>
              <a:t>Configuration Management</a:t>
            </a:r>
          </a:p>
          <a:p>
            <a:pPr algn="ctr">
              <a:lnSpc>
                <a:spcPct val="90000"/>
              </a:lnSpc>
              <a:spcAft>
                <a:spcPts val="600"/>
              </a:spcAft>
            </a:pPr>
            <a:r>
              <a:rPr lang="en-US" sz="2400" dirty="0">
                <a:gradFill>
                  <a:gsLst>
                    <a:gs pos="2917">
                      <a:schemeClr val="tx1"/>
                    </a:gs>
                    <a:gs pos="30000">
                      <a:schemeClr val="tx1"/>
                    </a:gs>
                  </a:gsLst>
                  <a:lin ang="5400000" scaled="0"/>
                </a:gradFill>
              </a:rPr>
              <a:t>Provisioning</a:t>
            </a:r>
            <a:endParaRPr lang="en-US" sz="2400" dirty="0" smtClean="0">
              <a:gradFill>
                <a:gsLst>
                  <a:gs pos="2917">
                    <a:schemeClr val="tx1"/>
                  </a:gs>
                  <a:gs pos="30000">
                    <a:schemeClr val="tx1"/>
                  </a:gs>
                </a:gsLst>
                <a:lin ang="5400000" scaled="0"/>
              </a:gradFill>
            </a:endParaRPr>
          </a:p>
        </p:txBody>
      </p:sp>
      <p:sp>
        <p:nvSpPr>
          <p:cNvPr id="45" name="TextBox 44"/>
          <p:cNvSpPr txBox="1"/>
          <p:nvPr/>
        </p:nvSpPr>
        <p:spPr>
          <a:xfrm>
            <a:off x="6904037" y="4542902"/>
            <a:ext cx="4472109" cy="144655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Monitoring</a:t>
            </a:r>
          </a:p>
          <a:p>
            <a:pPr algn="ctr">
              <a:lnSpc>
                <a:spcPct val="90000"/>
              </a:lnSpc>
              <a:spcAft>
                <a:spcPts val="600"/>
              </a:spcAft>
            </a:pPr>
            <a:r>
              <a:rPr lang="en-US" sz="2400" dirty="0" smtClean="0">
                <a:gradFill>
                  <a:gsLst>
                    <a:gs pos="2917">
                      <a:schemeClr val="tx1"/>
                    </a:gs>
                    <a:gs pos="30000">
                      <a:schemeClr val="tx1"/>
                    </a:gs>
                  </a:gsLst>
                  <a:lin ang="5400000" scaled="0"/>
                </a:gradFill>
              </a:rPr>
              <a:t>Analytics</a:t>
            </a:r>
          </a:p>
          <a:p>
            <a:pPr algn="ctr">
              <a:lnSpc>
                <a:spcPct val="90000"/>
              </a:lnSpc>
              <a:spcAft>
                <a:spcPts val="600"/>
              </a:spcAft>
            </a:pPr>
            <a:r>
              <a:rPr lang="en-US" sz="2400" dirty="0">
                <a:gradFill>
                  <a:gsLst>
                    <a:gs pos="2917">
                      <a:schemeClr val="tx1"/>
                    </a:gs>
                    <a:gs pos="30000">
                      <a:schemeClr val="tx1"/>
                    </a:gs>
                  </a:gsLst>
                  <a:lin ang="5400000" scaled="0"/>
                </a:gradFill>
              </a:rPr>
              <a:t>Incident </a:t>
            </a:r>
            <a:r>
              <a:rPr lang="en-US" sz="2400" dirty="0" smtClean="0">
                <a:gradFill>
                  <a:gsLst>
                    <a:gs pos="2917">
                      <a:schemeClr val="tx1"/>
                    </a:gs>
                    <a:gs pos="30000">
                      <a:schemeClr val="tx1"/>
                    </a:gs>
                  </a:gsLst>
                  <a:lin ang="5400000" scaled="0"/>
                </a:gradFill>
              </a:rPr>
              <a:t>Resolution</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7453496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96" dirty="0" smtClean="0"/>
              <a:t>Release Management for Visual Studio</a:t>
            </a:r>
            <a:endParaRPr lang="en-US" sz="4896" dirty="0"/>
          </a:p>
        </p:txBody>
      </p:sp>
      <p:sp>
        <p:nvSpPr>
          <p:cNvPr id="2" name="TextBox 1"/>
          <p:cNvSpPr txBox="1"/>
          <p:nvPr/>
        </p:nvSpPr>
        <p:spPr>
          <a:xfrm>
            <a:off x="274320" y="978400"/>
            <a:ext cx="10738280" cy="1071062"/>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solidFill>
                  <a:srgbClr val="FFFF00"/>
                </a:solidFill>
                <a:effectLst>
                  <a:outerShdw blurRad="38100" dist="38100" dir="2700000" algn="tl">
                    <a:srgbClr val="000000">
                      <a:alpha val="43137"/>
                    </a:srgbClr>
                  </a:outerShdw>
                </a:effectLst>
              </a:rPr>
              <a:t>Release management is the process of managing software releases from development to production. </a:t>
            </a:r>
          </a:p>
        </p:txBody>
      </p:sp>
      <p:grpSp>
        <p:nvGrpSpPr>
          <p:cNvPr id="55" name="Group 54"/>
          <p:cNvGrpSpPr/>
          <p:nvPr/>
        </p:nvGrpSpPr>
        <p:grpSpPr>
          <a:xfrm>
            <a:off x="899568" y="2665986"/>
            <a:ext cx="10487936" cy="4046729"/>
            <a:chOff x="249146" y="1205511"/>
            <a:chExt cx="12203140" cy="5361726"/>
          </a:xfrm>
        </p:grpSpPr>
        <p:grpSp>
          <p:nvGrpSpPr>
            <p:cNvPr id="56" name="Group 55"/>
            <p:cNvGrpSpPr/>
            <p:nvPr/>
          </p:nvGrpSpPr>
          <p:grpSpPr>
            <a:xfrm>
              <a:off x="3843998" y="1205511"/>
              <a:ext cx="4381246" cy="1577988"/>
              <a:chOff x="3959407" y="1548127"/>
              <a:chExt cx="4295729" cy="1547187"/>
            </a:xfrm>
          </p:grpSpPr>
          <p:grpSp>
            <p:nvGrpSpPr>
              <p:cNvPr id="106" name="Group 105"/>
              <p:cNvGrpSpPr/>
              <p:nvPr/>
            </p:nvGrpSpPr>
            <p:grpSpPr>
              <a:xfrm>
                <a:off x="5676406" y="1548127"/>
                <a:ext cx="841371" cy="914401"/>
                <a:chOff x="6301929" y="1834031"/>
                <a:chExt cx="841371" cy="914401"/>
              </a:xfrm>
            </p:grpSpPr>
            <p:sp>
              <p:nvSpPr>
                <p:cNvPr id="109" name="Rectangle 108"/>
                <p:cNvSpPr/>
                <p:nvPr/>
              </p:nvSpPr>
              <p:spPr bwMode="auto">
                <a:xfrm>
                  <a:off x="6301929" y="1881707"/>
                  <a:ext cx="841371" cy="841371"/>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244"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10" name="Picture 5" descr="\\MAGNUM\Projects\Microsoft\Cloud Power FY12\Design\ICONS_PNG\Productivity.png"/>
                <p:cNvPicPr>
                  <a:picLocks noChangeAspect="1" noChangeArrowheads="1"/>
                </p:cNvPicPr>
                <p:nvPr/>
              </p:nvPicPr>
              <p:blipFill rotWithShape="1">
                <a:blip r:embed="rId3" cstate="print">
                  <a:lum bright="100000"/>
                </a:blip>
                <a:srcRect l="44008"/>
                <a:stretch/>
              </p:blipFill>
              <p:spPr bwMode="auto">
                <a:xfrm>
                  <a:off x="6466617" y="1834031"/>
                  <a:ext cx="511995" cy="914401"/>
                </a:xfrm>
                <a:prstGeom prst="rect">
                  <a:avLst/>
                </a:prstGeom>
                <a:noFill/>
              </p:spPr>
            </p:pic>
          </p:grpSp>
          <p:sp>
            <p:nvSpPr>
              <p:cNvPr id="107" name="Right Brace 106"/>
              <p:cNvSpPr/>
              <p:nvPr/>
            </p:nvSpPr>
            <p:spPr>
              <a:xfrm rot="16200000">
                <a:off x="5923775" y="840044"/>
                <a:ext cx="290902" cy="421963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836">
                  <a:solidFill>
                    <a:srgbClr val="FFFFFF"/>
                  </a:solidFill>
                </a:endParaRPr>
              </a:p>
            </p:txBody>
          </p:sp>
          <p:sp>
            <p:nvSpPr>
              <p:cNvPr id="108" name="TextBox 107"/>
              <p:cNvSpPr txBox="1"/>
              <p:nvPr/>
            </p:nvSpPr>
            <p:spPr>
              <a:xfrm>
                <a:off x="6566026" y="1822588"/>
                <a:ext cx="1689110" cy="431817"/>
              </a:xfrm>
              <a:prstGeom prst="rect">
                <a:avLst/>
              </a:prstGeom>
              <a:noFill/>
            </p:spPr>
            <p:txBody>
              <a:bodyPr wrap="none" lIns="0" tIns="0" rIns="0" bIns="0" rtlCol="0">
                <a:spAutoFit/>
              </a:bodyPr>
              <a:lstStyle/>
              <a:p>
                <a:pPr defTabSz="932597">
                  <a:lnSpc>
                    <a:spcPct val="90000"/>
                  </a:lnSpc>
                </a:pPr>
                <a:r>
                  <a:rPr lang="en-US" sz="2400" spc="-71" dirty="0">
                    <a:latin typeface="Segoe UI Light"/>
                  </a:rPr>
                  <a:t>Testing Time</a:t>
                </a:r>
              </a:p>
            </p:txBody>
          </p:sp>
        </p:grpSp>
        <p:grpSp>
          <p:nvGrpSpPr>
            <p:cNvPr id="57" name="Group 56"/>
            <p:cNvGrpSpPr/>
            <p:nvPr/>
          </p:nvGrpSpPr>
          <p:grpSpPr>
            <a:xfrm>
              <a:off x="249146" y="2646850"/>
              <a:ext cx="12203140" cy="3920387"/>
              <a:chOff x="276831" y="2646850"/>
              <a:chExt cx="12203140" cy="3920387"/>
            </a:xfrm>
          </p:grpSpPr>
          <p:grpSp>
            <p:nvGrpSpPr>
              <p:cNvPr id="58" name="Group 57"/>
              <p:cNvGrpSpPr/>
              <p:nvPr/>
            </p:nvGrpSpPr>
            <p:grpSpPr>
              <a:xfrm>
                <a:off x="3791990" y="3148424"/>
                <a:ext cx="1399404" cy="1397025"/>
                <a:chOff x="4097383" y="2986274"/>
                <a:chExt cx="1372089" cy="1369757"/>
              </a:xfrm>
            </p:grpSpPr>
            <p:sp>
              <p:nvSpPr>
                <p:cNvPr id="100" name="Tile"/>
                <p:cNvSpPr/>
                <p:nvPr/>
              </p:nvSpPr>
              <p:spPr>
                <a:xfrm>
                  <a:off x="4097872" y="2986274"/>
                  <a:ext cx="1371600" cy="1369757"/>
                </a:xfrm>
                <a:prstGeom prst="rect">
                  <a:avLst/>
                </a:prstGeom>
                <a:solidFill>
                  <a:schemeClr val="accent1"/>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algn="ctr"/>
                  <a:endParaRPr lang="en-US" sz="2040" dirty="0">
                    <a:solidFill>
                      <a:srgbClr val="FFFFFF"/>
                    </a:solidFill>
                  </a:endParaRPr>
                </a:p>
              </p:txBody>
            </p:sp>
            <p:sp>
              <p:nvSpPr>
                <p:cNvPr id="101" name="TextBox 100"/>
                <p:cNvSpPr txBox="1"/>
                <p:nvPr/>
              </p:nvSpPr>
              <p:spPr>
                <a:xfrm>
                  <a:off x="4097383" y="3900673"/>
                  <a:ext cx="1371598" cy="359847"/>
                </a:xfrm>
                <a:prstGeom prst="rect">
                  <a:avLst/>
                </a:prstGeom>
                <a:noFill/>
              </p:spPr>
              <p:txBody>
                <a:bodyPr wrap="square" lIns="0" tIns="0" rIns="0" bIns="0" rtlCol="0">
                  <a:spAutoFit/>
                </a:bodyPr>
                <a:lstStyle/>
                <a:p>
                  <a:pPr algn="ctr">
                    <a:lnSpc>
                      <a:spcPct val="90000"/>
                    </a:lnSpc>
                  </a:pPr>
                  <a:r>
                    <a:rPr lang="en-US" sz="2000" spc="-71" dirty="0">
                      <a:solidFill>
                        <a:srgbClr val="FFFFFF"/>
                      </a:solidFill>
                      <a:ea typeface="Segoe UI" pitchFamily="34" charset="0"/>
                      <a:cs typeface="Segoe UI" pitchFamily="34" charset="0"/>
                    </a:rPr>
                    <a:t>DEV</a:t>
                  </a:r>
                </a:p>
              </p:txBody>
            </p:sp>
            <p:grpSp>
              <p:nvGrpSpPr>
                <p:cNvPr id="102" name="Group 101"/>
                <p:cNvGrpSpPr/>
                <p:nvPr/>
              </p:nvGrpSpPr>
              <p:grpSpPr>
                <a:xfrm>
                  <a:off x="4388286" y="3291074"/>
                  <a:ext cx="790775" cy="492444"/>
                  <a:chOff x="8381991" y="4918138"/>
                  <a:chExt cx="653401" cy="352834"/>
                </a:xfrm>
              </p:grpSpPr>
              <p:sp>
                <p:nvSpPr>
                  <p:cNvPr id="103"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sp>
                <p:nvSpPr>
                  <p:cNvPr id="104"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sp>
                <p:nvSpPr>
                  <p:cNvPr id="105"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grpSp>
          </p:grpSp>
          <p:grpSp>
            <p:nvGrpSpPr>
              <p:cNvPr id="59" name="Group 58"/>
              <p:cNvGrpSpPr/>
              <p:nvPr/>
            </p:nvGrpSpPr>
            <p:grpSpPr>
              <a:xfrm>
                <a:off x="6861132" y="3152380"/>
                <a:ext cx="1398905" cy="1397416"/>
                <a:chOff x="7161212" y="2990152"/>
                <a:chExt cx="1371600" cy="1370140"/>
              </a:xfrm>
            </p:grpSpPr>
            <p:sp>
              <p:nvSpPr>
                <p:cNvPr id="94" name="Tile"/>
                <p:cNvSpPr/>
                <p:nvPr/>
              </p:nvSpPr>
              <p:spPr>
                <a:xfrm>
                  <a:off x="7161212" y="2990152"/>
                  <a:ext cx="1371600" cy="1370140"/>
                </a:xfrm>
                <a:prstGeom prst="rect">
                  <a:avLst/>
                </a:prstGeom>
                <a:solidFill>
                  <a:schemeClr val="accent1"/>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algn="ctr"/>
                  <a:endParaRPr lang="en-US" sz="2040" dirty="0">
                    <a:solidFill>
                      <a:srgbClr val="FFFFFF"/>
                    </a:solidFill>
                  </a:endParaRPr>
                </a:p>
              </p:txBody>
            </p:sp>
            <p:sp>
              <p:nvSpPr>
                <p:cNvPr id="95" name="TextBox 94"/>
                <p:cNvSpPr txBox="1"/>
                <p:nvPr/>
              </p:nvSpPr>
              <p:spPr>
                <a:xfrm>
                  <a:off x="7161213" y="3903092"/>
                  <a:ext cx="1371599" cy="359847"/>
                </a:xfrm>
                <a:prstGeom prst="rect">
                  <a:avLst/>
                </a:prstGeom>
                <a:noFill/>
              </p:spPr>
              <p:txBody>
                <a:bodyPr wrap="square" lIns="0" tIns="0" rIns="0" bIns="0" rtlCol="0">
                  <a:spAutoFit/>
                </a:bodyPr>
                <a:lstStyle/>
                <a:p>
                  <a:pPr algn="ctr">
                    <a:lnSpc>
                      <a:spcPct val="90000"/>
                    </a:lnSpc>
                  </a:pPr>
                  <a:r>
                    <a:rPr lang="en-US" sz="2000" spc="-71" dirty="0">
                      <a:solidFill>
                        <a:srgbClr val="FFFFFF"/>
                      </a:solidFill>
                      <a:ea typeface="Segoe UI" pitchFamily="34" charset="0"/>
                      <a:cs typeface="Segoe UI" pitchFamily="34" charset="0"/>
                    </a:rPr>
                    <a:t>QA</a:t>
                  </a:r>
                </a:p>
              </p:txBody>
            </p:sp>
            <p:grpSp>
              <p:nvGrpSpPr>
                <p:cNvPr id="96" name="Group 95"/>
                <p:cNvGrpSpPr/>
                <p:nvPr/>
              </p:nvGrpSpPr>
              <p:grpSpPr>
                <a:xfrm>
                  <a:off x="7482054" y="3295335"/>
                  <a:ext cx="790775" cy="492444"/>
                  <a:chOff x="8381991" y="4918138"/>
                  <a:chExt cx="653401" cy="352834"/>
                </a:xfrm>
              </p:grpSpPr>
              <p:sp>
                <p:nvSpPr>
                  <p:cNvPr id="97"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sp>
                <p:nvSpPr>
                  <p:cNvPr id="98"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sp>
                <p:nvSpPr>
                  <p:cNvPr id="99"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grpSp>
          </p:grpSp>
          <p:grpSp>
            <p:nvGrpSpPr>
              <p:cNvPr id="60" name="Group 59"/>
              <p:cNvGrpSpPr/>
              <p:nvPr/>
            </p:nvGrpSpPr>
            <p:grpSpPr>
              <a:xfrm>
                <a:off x="5284757" y="3147582"/>
                <a:ext cx="1441603" cy="1397416"/>
                <a:chOff x="5561013" y="2971800"/>
                <a:chExt cx="1413465" cy="1370140"/>
              </a:xfrm>
            </p:grpSpPr>
            <p:sp>
              <p:nvSpPr>
                <p:cNvPr id="88" name="Tile"/>
                <p:cNvSpPr/>
                <p:nvPr/>
              </p:nvSpPr>
              <p:spPr>
                <a:xfrm>
                  <a:off x="5602878" y="2971800"/>
                  <a:ext cx="1371600" cy="1370140"/>
                </a:xfrm>
                <a:prstGeom prst="rect">
                  <a:avLst/>
                </a:prstGeom>
                <a:solidFill>
                  <a:schemeClr val="accent1"/>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algn="ctr"/>
                  <a:endParaRPr lang="en-US" sz="2040" dirty="0">
                    <a:solidFill>
                      <a:srgbClr val="FFFFFF"/>
                    </a:solidFill>
                  </a:endParaRPr>
                </a:p>
              </p:txBody>
            </p:sp>
            <p:sp>
              <p:nvSpPr>
                <p:cNvPr id="89" name="TextBox 88"/>
                <p:cNvSpPr txBox="1"/>
                <p:nvPr/>
              </p:nvSpPr>
              <p:spPr>
                <a:xfrm>
                  <a:off x="5561013" y="3886201"/>
                  <a:ext cx="1371599" cy="359847"/>
                </a:xfrm>
                <a:prstGeom prst="rect">
                  <a:avLst/>
                </a:prstGeom>
                <a:noFill/>
              </p:spPr>
              <p:txBody>
                <a:bodyPr wrap="square" lIns="0" tIns="0" rIns="0" bIns="0" rtlCol="0">
                  <a:spAutoFit/>
                </a:bodyPr>
                <a:lstStyle/>
                <a:p>
                  <a:pPr algn="ctr">
                    <a:lnSpc>
                      <a:spcPct val="90000"/>
                    </a:lnSpc>
                  </a:pPr>
                  <a:r>
                    <a:rPr lang="en-US" sz="2000" spc="-71" dirty="0">
                      <a:solidFill>
                        <a:srgbClr val="FFFFFF"/>
                      </a:solidFill>
                      <a:ea typeface="Segoe UI" pitchFamily="34" charset="0"/>
                      <a:cs typeface="Segoe UI" pitchFamily="34" charset="0"/>
                    </a:rPr>
                    <a:t>INT</a:t>
                  </a:r>
                </a:p>
              </p:txBody>
            </p:sp>
            <p:grpSp>
              <p:nvGrpSpPr>
                <p:cNvPr id="90" name="Group 89"/>
                <p:cNvGrpSpPr/>
                <p:nvPr/>
              </p:nvGrpSpPr>
              <p:grpSpPr>
                <a:xfrm>
                  <a:off x="5881854" y="3278443"/>
                  <a:ext cx="790775" cy="492444"/>
                  <a:chOff x="8381991" y="4918138"/>
                  <a:chExt cx="653401" cy="352834"/>
                </a:xfrm>
              </p:grpSpPr>
              <p:sp>
                <p:nvSpPr>
                  <p:cNvPr id="91"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sp>
                <p:nvSpPr>
                  <p:cNvPr id="92"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sp>
                <p:nvSpPr>
                  <p:cNvPr id="93"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grpSp>
          </p:grpSp>
          <p:grpSp>
            <p:nvGrpSpPr>
              <p:cNvPr id="61" name="Group 60"/>
              <p:cNvGrpSpPr/>
              <p:nvPr/>
            </p:nvGrpSpPr>
            <p:grpSpPr>
              <a:xfrm>
                <a:off x="8392391" y="3147582"/>
                <a:ext cx="1398905" cy="1397416"/>
                <a:chOff x="8853654" y="2971800"/>
                <a:chExt cx="1371600" cy="1370140"/>
              </a:xfrm>
            </p:grpSpPr>
            <p:sp>
              <p:nvSpPr>
                <p:cNvPr id="82" name="Tile"/>
                <p:cNvSpPr/>
                <p:nvPr/>
              </p:nvSpPr>
              <p:spPr>
                <a:xfrm>
                  <a:off x="8853654" y="2971800"/>
                  <a:ext cx="1371600" cy="1370140"/>
                </a:xfrm>
                <a:prstGeom prst="rect">
                  <a:avLst/>
                </a:prstGeom>
                <a:solidFill>
                  <a:schemeClr val="accent1"/>
                </a:solidFill>
                <a:ln w="57150">
                  <a:noFill/>
                </a:ln>
              </p:spPr>
              <p:style>
                <a:lnRef idx="2">
                  <a:srgbClr val="4F81BD">
                    <a:shade val="50000"/>
                  </a:srgbClr>
                </a:lnRef>
                <a:fillRef idx="1">
                  <a:srgbClr val="4F81BD"/>
                </a:fillRef>
                <a:effectRef idx="0">
                  <a:srgbClr val="4F81BD"/>
                </a:effectRef>
                <a:fontRef idx="minor">
                  <a:srgbClr val="000000"/>
                </a:fontRef>
              </p:style>
              <p:txBody>
                <a:bodyPr rtlCol="0" anchor="b" anchorCtr="0"/>
                <a:lstStyle/>
                <a:p>
                  <a:pPr algn="ctr"/>
                  <a:endParaRPr lang="en-US" sz="2040" dirty="0">
                    <a:solidFill>
                      <a:srgbClr val="FFFFFF"/>
                    </a:solidFill>
                  </a:endParaRPr>
                </a:p>
              </p:txBody>
            </p:sp>
            <p:sp>
              <p:nvSpPr>
                <p:cNvPr id="83" name="TextBox 82"/>
                <p:cNvSpPr txBox="1"/>
                <p:nvPr/>
              </p:nvSpPr>
              <p:spPr>
                <a:xfrm>
                  <a:off x="8853655" y="3884740"/>
                  <a:ext cx="1371599" cy="359847"/>
                </a:xfrm>
                <a:prstGeom prst="rect">
                  <a:avLst/>
                </a:prstGeom>
                <a:noFill/>
              </p:spPr>
              <p:txBody>
                <a:bodyPr wrap="square" lIns="0" tIns="0" rIns="0" bIns="0" rtlCol="0">
                  <a:spAutoFit/>
                </a:bodyPr>
                <a:lstStyle/>
                <a:p>
                  <a:pPr algn="ctr">
                    <a:lnSpc>
                      <a:spcPct val="90000"/>
                    </a:lnSpc>
                  </a:pPr>
                  <a:r>
                    <a:rPr lang="en-US" sz="2000" spc="-71" dirty="0">
                      <a:solidFill>
                        <a:srgbClr val="FFFFFF"/>
                      </a:solidFill>
                      <a:ea typeface="Segoe UI" pitchFamily="34" charset="0"/>
                      <a:cs typeface="Segoe UI" pitchFamily="34" charset="0"/>
                    </a:rPr>
                    <a:t>PROD</a:t>
                  </a:r>
                </a:p>
              </p:txBody>
            </p:sp>
            <p:grpSp>
              <p:nvGrpSpPr>
                <p:cNvPr id="84" name="Group 83"/>
                <p:cNvGrpSpPr/>
                <p:nvPr/>
              </p:nvGrpSpPr>
              <p:grpSpPr>
                <a:xfrm>
                  <a:off x="9174496" y="3276983"/>
                  <a:ext cx="790775" cy="492444"/>
                  <a:chOff x="8381991" y="4918138"/>
                  <a:chExt cx="653401" cy="352834"/>
                </a:xfrm>
              </p:grpSpPr>
              <p:sp>
                <p:nvSpPr>
                  <p:cNvPr id="85" name="Freeform 597"/>
                  <p:cNvSpPr>
                    <a:spLocks noChangeAspect="1" noEditPoints="1"/>
                  </p:cNvSpPr>
                  <p:nvPr/>
                </p:nvSpPr>
                <p:spPr bwMode="auto">
                  <a:xfrm>
                    <a:off x="8865213"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sp>
                <p:nvSpPr>
                  <p:cNvPr id="86" name="Freeform 597"/>
                  <p:cNvSpPr>
                    <a:spLocks noChangeAspect="1" noEditPoints="1"/>
                  </p:cNvSpPr>
                  <p:nvPr/>
                </p:nvSpPr>
                <p:spPr bwMode="auto">
                  <a:xfrm>
                    <a:off x="862360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sp>
                <p:nvSpPr>
                  <p:cNvPr id="87" name="Freeform 597"/>
                  <p:cNvSpPr>
                    <a:spLocks noChangeAspect="1" noEditPoints="1"/>
                  </p:cNvSpPr>
                  <p:nvPr/>
                </p:nvSpPr>
                <p:spPr bwMode="auto">
                  <a:xfrm>
                    <a:off x="8381991" y="4918138"/>
                    <a:ext cx="170179" cy="352834"/>
                  </a:xfrm>
                  <a:custGeom>
                    <a:avLst/>
                    <a:gdLst>
                      <a:gd name="T0" fmla="*/ 0 w 243"/>
                      <a:gd name="T1" fmla="*/ 0 h 390"/>
                      <a:gd name="T2" fmla="*/ 0 w 243"/>
                      <a:gd name="T3" fmla="*/ 378 h 390"/>
                      <a:gd name="T4" fmla="*/ 23 w 243"/>
                      <a:gd name="T5" fmla="*/ 378 h 390"/>
                      <a:gd name="T6" fmla="*/ 23 w 243"/>
                      <a:gd name="T7" fmla="*/ 390 h 390"/>
                      <a:gd name="T8" fmla="*/ 73 w 243"/>
                      <a:gd name="T9" fmla="*/ 390 h 390"/>
                      <a:gd name="T10" fmla="*/ 73 w 243"/>
                      <a:gd name="T11" fmla="*/ 378 h 390"/>
                      <a:gd name="T12" fmla="*/ 170 w 243"/>
                      <a:gd name="T13" fmla="*/ 378 h 390"/>
                      <a:gd name="T14" fmla="*/ 170 w 243"/>
                      <a:gd name="T15" fmla="*/ 390 h 390"/>
                      <a:gd name="T16" fmla="*/ 217 w 243"/>
                      <a:gd name="T17" fmla="*/ 390 h 390"/>
                      <a:gd name="T18" fmla="*/ 217 w 243"/>
                      <a:gd name="T19" fmla="*/ 378 h 390"/>
                      <a:gd name="T20" fmla="*/ 243 w 243"/>
                      <a:gd name="T21" fmla="*/ 378 h 390"/>
                      <a:gd name="T22" fmla="*/ 243 w 243"/>
                      <a:gd name="T23" fmla="*/ 0 h 390"/>
                      <a:gd name="T24" fmla="*/ 0 w 243"/>
                      <a:gd name="T25" fmla="*/ 0 h 390"/>
                      <a:gd name="T26" fmla="*/ 73 w 243"/>
                      <a:gd name="T27" fmla="*/ 73 h 390"/>
                      <a:gd name="T28" fmla="*/ 23 w 243"/>
                      <a:gd name="T29" fmla="*/ 73 h 390"/>
                      <a:gd name="T30" fmla="*/ 23 w 243"/>
                      <a:gd name="T31" fmla="*/ 61 h 390"/>
                      <a:gd name="T32" fmla="*/ 73 w 243"/>
                      <a:gd name="T33" fmla="*/ 61 h 390"/>
                      <a:gd name="T34" fmla="*/ 73 w 243"/>
                      <a:gd name="T35" fmla="*/ 73 h 390"/>
                      <a:gd name="T36" fmla="*/ 163 w 243"/>
                      <a:gd name="T37" fmla="*/ 300 h 390"/>
                      <a:gd name="T38" fmla="*/ 80 w 243"/>
                      <a:gd name="T39" fmla="*/ 300 h 390"/>
                      <a:gd name="T40" fmla="*/ 80 w 243"/>
                      <a:gd name="T41" fmla="*/ 286 h 390"/>
                      <a:gd name="T42" fmla="*/ 163 w 243"/>
                      <a:gd name="T43" fmla="*/ 286 h 390"/>
                      <a:gd name="T44" fmla="*/ 163 w 243"/>
                      <a:gd name="T45" fmla="*/ 300 h 390"/>
                      <a:gd name="T46" fmla="*/ 163 w 243"/>
                      <a:gd name="T47" fmla="*/ 253 h 390"/>
                      <a:gd name="T48" fmla="*/ 80 w 243"/>
                      <a:gd name="T49" fmla="*/ 253 h 390"/>
                      <a:gd name="T50" fmla="*/ 80 w 243"/>
                      <a:gd name="T51" fmla="*/ 241 h 390"/>
                      <a:gd name="T52" fmla="*/ 163 w 243"/>
                      <a:gd name="T53" fmla="*/ 241 h 390"/>
                      <a:gd name="T54" fmla="*/ 163 w 243"/>
                      <a:gd name="T55" fmla="*/ 253 h 390"/>
                      <a:gd name="T56" fmla="*/ 163 w 243"/>
                      <a:gd name="T57" fmla="*/ 208 h 390"/>
                      <a:gd name="T58" fmla="*/ 80 w 243"/>
                      <a:gd name="T59" fmla="*/ 208 h 390"/>
                      <a:gd name="T60" fmla="*/ 80 w 243"/>
                      <a:gd name="T61" fmla="*/ 196 h 390"/>
                      <a:gd name="T62" fmla="*/ 163 w 243"/>
                      <a:gd name="T63" fmla="*/ 196 h 390"/>
                      <a:gd name="T64" fmla="*/ 163 w 243"/>
                      <a:gd name="T65" fmla="*/ 20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 h="390">
                        <a:moveTo>
                          <a:pt x="0" y="0"/>
                        </a:moveTo>
                        <a:lnTo>
                          <a:pt x="0" y="378"/>
                        </a:lnTo>
                        <a:lnTo>
                          <a:pt x="23" y="378"/>
                        </a:lnTo>
                        <a:lnTo>
                          <a:pt x="23" y="390"/>
                        </a:lnTo>
                        <a:lnTo>
                          <a:pt x="73" y="390"/>
                        </a:lnTo>
                        <a:lnTo>
                          <a:pt x="73" y="378"/>
                        </a:lnTo>
                        <a:lnTo>
                          <a:pt x="170" y="378"/>
                        </a:lnTo>
                        <a:lnTo>
                          <a:pt x="170" y="390"/>
                        </a:lnTo>
                        <a:lnTo>
                          <a:pt x="217" y="390"/>
                        </a:lnTo>
                        <a:lnTo>
                          <a:pt x="217" y="378"/>
                        </a:lnTo>
                        <a:lnTo>
                          <a:pt x="243" y="378"/>
                        </a:lnTo>
                        <a:lnTo>
                          <a:pt x="243" y="0"/>
                        </a:lnTo>
                        <a:lnTo>
                          <a:pt x="0" y="0"/>
                        </a:lnTo>
                        <a:close/>
                        <a:moveTo>
                          <a:pt x="73" y="73"/>
                        </a:moveTo>
                        <a:lnTo>
                          <a:pt x="23" y="73"/>
                        </a:lnTo>
                        <a:lnTo>
                          <a:pt x="23" y="61"/>
                        </a:lnTo>
                        <a:lnTo>
                          <a:pt x="73" y="61"/>
                        </a:lnTo>
                        <a:lnTo>
                          <a:pt x="73" y="73"/>
                        </a:lnTo>
                        <a:close/>
                        <a:moveTo>
                          <a:pt x="163" y="300"/>
                        </a:moveTo>
                        <a:lnTo>
                          <a:pt x="80" y="300"/>
                        </a:lnTo>
                        <a:lnTo>
                          <a:pt x="80" y="286"/>
                        </a:lnTo>
                        <a:lnTo>
                          <a:pt x="163" y="286"/>
                        </a:lnTo>
                        <a:lnTo>
                          <a:pt x="163" y="300"/>
                        </a:lnTo>
                        <a:close/>
                        <a:moveTo>
                          <a:pt x="163" y="253"/>
                        </a:moveTo>
                        <a:lnTo>
                          <a:pt x="80" y="253"/>
                        </a:lnTo>
                        <a:lnTo>
                          <a:pt x="80" y="241"/>
                        </a:lnTo>
                        <a:lnTo>
                          <a:pt x="163" y="241"/>
                        </a:lnTo>
                        <a:lnTo>
                          <a:pt x="163" y="253"/>
                        </a:lnTo>
                        <a:close/>
                        <a:moveTo>
                          <a:pt x="163" y="208"/>
                        </a:moveTo>
                        <a:lnTo>
                          <a:pt x="80" y="208"/>
                        </a:lnTo>
                        <a:lnTo>
                          <a:pt x="80" y="196"/>
                        </a:lnTo>
                        <a:lnTo>
                          <a:pt x="163" y="196"/>
                        </a:lnTo>
                        <a:lnTo>
                          <a:pt x="163" y="20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FFFFFF"/>
                      </a:solidFill>
                    </a:endParaRPr>
                  </a:p>
                </p:txBody>
              </p:sp>
            </p:grpSp>
          </p:grpSp>
          <p:sp>
            <p:nvSpPr>
              <p:cNvPr id="62" name="TextBox 61"/>
              <p:cNvSpPr txBox="1"/>
              <p:nvPr/>
            </p:nvSpPr>
            <p:spPr>
              <a:xfrm>
                <a:off x="296935" y="3990177"/>
                <a:ext cx="1410973" cy="440413"/>
              </a:xfrm>
              <a:prstGeom prst="rect">
                <a:avLst/>
              </a:prstGeom>
              <a:solidFill>
                <a:schemeClr val="accent1"/>
              </a:solidFill>
            </p:spPr>
            <p:txBody>
              <a:bodyPr wrap="square" lIns="0" tIns="0" rIns="0" bIns="0" rtlCol="0">
                <a:spAutoFit/>
              </a:bodyPr>
              <a:lstStyle/>
              <a:p>
                <a:pPr algn="ctr">
                  <a:lnSpc>
                    <a:spcPct val="90000"/>
                  </a:lnSpc>
                </a:pPr>
                <a:r>
                  <a:rPr lang="en-US" sz="2400" spc="-71" dirty="0" smtClean="0">
                    <a:solidFill>
                      <a:srgbClr val="FFFFFF"/>
                    </a:solidFill>
                    <a:ea typeface="Segoe UI" pitchFamily="34" charset="0"/>
                    <a:cs typeface="Segoe UI" pitchFamily="34" charset="0"/>
                  </a:rPr>
                  <a:t>Code</a:t>
                </a:r>
                <a:endParaRPr lang="en-US" sz="2400" spc="-71" dirty="0">
                  <a:solidFill>
                    <a:srgbClr val="FFFFFF"/>
                  </a:solidFill>
                  <a:ea typeface="Segoe UI" pitchFamily="34" charset="0"/>
                  <a:cs typeface="Segoe UI" pitchFamily="34" charset="0"/>
                </a:endParaRPr>
              </a:p>
            </p:txBody>
          </p:sp>
          <p:sp>
            <p:nvSpPr>
              <p:cNvPr id="63" name="Rectangle 62"/>
              <p:cNvSpPr/>
              <p:nvPr/>
            </p:nvSpPr>
            <p:spPr bwMode="auto">
              <a:xfrm>
                <a:off x="296935" y="3096498"/>
                <a:ext cx="1410973" cy="8936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244"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64" name="Picture 6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2779" y="3200183"/>
                <a:ext cx="756441" cy="595373"/>
              </a:xfrm>
              <a:prstGeom prst="rect">
                <a:avLst/>
              </a:prstGeom>
            </p:spPr>
          </p:pic>
          <p:sp>
            <p:nvSpPr>
              <p:cNvPr id="65" name="Freeform 104"/>
              <p:cNvSpPr>
                <a:spLocks noEditPoints="1"/>
              </p:cNvSpPr>
              <p:nvPr/>
            </p:nvSpPr>
            <p:spPr bwMode="black">
              <a:xfrm>
                <a:off x="2389587" y="3541715"/>
                <a:ext cx="544019" cy="4663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9518" tIns="49759" rIns="99518" bIns="49759" numCol="1" anchor="t" anchorCtr="0" compatLnSpc="1">
                <a:prstTxWarp prst="textNoShape">
                  <a:avLst/>
                </a:prstTxWarp>
              </a:bodyPr>
              <a:lstStyle/>
              <a:p>
                <a:endParaRPr lang="en-US" sz="1836">
                  <a:solidFill>
                    <a:srgbClr val="000000"/>
                  </a:solidFill>
                </a:endParaRPr>
              </a:p>
            </p:txBody>
          </p:sp>
          <p:cxnSp>
            <p:nvCxnSpPr>
              <p:cNvPr id="66" name="Straight Arrow Connector 65"/>
              <p:cNvCxnSpPr/>
              <p:nvPr/>
            </p:nvCxnSpPr>
            <p:spPr>
              <a:xfrm>
                <a:off x="1910527" y="3795556"/>
                <a:ext cx="429193"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069239" y="3782891"/>
                <a:ext cx="429193"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Freeform 104"/>
              <p:cNvSpPr>
                <a:spLocks noEditPoints="1"/>
              </p:cNvSpPr>
              <p:nvPr/>
            </p:nvSpPr>
            <p:spPr bwMode="black">
              <a:xfrm>
                <a:off x="2384222" y="3552430"/>
                <a:ext cx="544019" cy="4663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9518" tIns="49759" rIns="99518" bIns="49759" numCol="1" anchor="t" anchorCtr="0" compatLnSpc="1">
                <a:prstTxWarp prst="textNoShape">
                  <a:avLst/>
                </a:prstTxWarp>
              </a:bodyPr>
              <a:lstStyle/>
              <a:p>
                <a:endParaRPr lang="en-US" sz="1836">
                  <a:solidFill>
                    <a:srgbClr val="000000"/>
                  </a:solidFill>
                </a:endParaRPr>
              </a:p>
            </p:txBody>
          </p:sp>
          <p:sp>
            <p:nvSpPr>
              <p:cNvPr id="69" name="Freeform 104"/>
              <p:cNvSpPr>
                <a:spLocks noEditPoints="1"/>
              </p:cNvSpPr>
              <p:nvPr/>
            </p:nvSpPr>
            <p:spPr bwMode="black">
              <a:xfrm>
                <a:off x="2384222" y="3552430"/>
                <a:ext cx="544019" cy="4663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9518" tIns="49759" rIns="99518" bIns="49759" numCol="1" anchor="t" anchorCtr="0" compatLnSpc="1">
                <a:prstTxWarp prst="textNoShape">
                  <a:avLst/>
                </a:prstTxWarp>
              </a:bodyPr>
              <a:lstStyle/>
              <a:p>
                <a:endParaRPr lang="en-US" sz="1836">
                  <a:solidFill>
                    <a:srgbClr val="000000"/>
                  </a:solidFill>
                </a:endParaRPr>
              </a:p>
            </p:txBody>
          </p:sp>
          <p:sp>
            <p:nvSpPr>
              <p:cNvPr id="70" name="Freeform 104"/>
              <p:cNvSpPr>
                <a:spLocks noEditPoints="1"/>
              </p:cNvSpPr>
              <p:nvPr/>
            </p:nvSpPr>
            <p:spPr bwMode="black">
              <a:xfrm>
                <a:off x="2389328" y="3547066"/>
                <a:ext cx="544019" cy="4663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9518" tIns="49759" rIns="99518" bIns="49759" numCol="1" anchor="t" anchorCtr="0" compatLnSpc="1">
                <a:prstTxWarp prst="textNoShape">
                  <a:avLst/>
                </a:prstTxWarp>
              </a:bodyPr>
              <a:lstStyle/>
              <a:p>
                <a:endParaRPr lang="en-US" sz="1836">
                  <a:solidFill>
                    <a:srgbClr val="000000"/>
                  </a:solidFill>
                </a:endParaRPr>
              </a:p>
            </p:txBody>
          </p:sp>
          <p:sp>
            <p:nvSpPr>
              <p:cNvPr id="71" name="Freeform 70"/>
              <p:cNvSpPr>
                <a:spLocks noEditPoints="1"/>
              </p:cNvSpPr>
              <p:nvPr/>
            </p:nvSpPr>
            <p:spPr bwMode="black">
              <a:xfrm>
                <a:off x="2393195" y="3534479"/>
                <a:ext cx="544019" cy="466302"/>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chemeClr val="tx1"/>
              </a:solidFill>
              <a:ln>
                <a:noFill/>
              </a:ln>
              <a:extLst/>
            </p:spPr>
            <p:txBody>
              <a:bodyPr vert="horz" wrap="square" lIns="99518" tIns="49759" rIns="99518" bIns="49759" numCol="1" anchor="t" anchorCtr="0" compatLnSpc="1">
                <a:prstTxWarp prst="textNoShape">
                  <a:avLst/>
                </a:prstTxWarp>
              </a:bodyPr>
              <a:lstStyle/>
              <a:p>
                <a:endParaRPr lang="en-US" sz="1836">
                  <a:solidFill>
                    <a:srgbClr val="000000"/>
                  </a:solidFill>
                </a:endParaRPr>
              </a:p>
            </p:txBody>
          </p:sp>
          <p:sp>
            <p:nvSpPr>
              <p:cNvPr id="72" name="TextBox 71"/>
              <p:cNvSpPr txBox="1"/>
              <p:nvPr/>
            </p:nvSpPr>
            <p:spPr>
              <a:xfrm>
                <a:off x="276831" y="5980021"/>
                <a:ext cx="12203140" cy="587216"/>
              </a:xfrm>
              <a:prstGeom prst="rect">
                <a:avLst/>
              </a:prstGeom>
              <a:noFill/>
            </p:spPr>
            <p:txBody>
              <a:bodyPr wrap="none" lIns="0" tIns="0" rIns="0" bIns="0" rtlCol="0">
                <a:spAutoFit/>
              </a:bodyPr>
              <a:lstStyle/>
              <a:p>
                <a:pPr>
                  <a:lnSpc>
                    <a:spcPct val="90000"/>
                  </a:lnSpc>
                </a:pPr>
                <a:r>
                  <a:rPr lang="en-CA" sz="3200" spc="-71" dirty="0" smtClean="0">
                    <a:effectLst>
                      <a:outerShdw blurRad="38100" dist="38100" dir="2700000" algn="tl">
                        <a:srgbClr val="000000">
                          <a:alpha val="43137"/>
                        </a:srgbClr>
                      </a:outerShdw>
                    </a:effectLst>
                    <a:latin typeface="Segoe UI Light" pitchFamily="34" charset="0"/>
                  </a:rPr>
                  <a:t>Deploy the same code every time, every where, in the same way</a:t>
                </a:r>
                <a:endParaRPr lang="en-CA" sz="3200" spc="-71" dirty="0">
                  <a:effectLst>
                    <a:outerShdw blurRad="38100" dist="38100" dir="2700000" algn="tl">
                      <a:srgbClr val="000000">
                        <a:alpha val="43137"/>
                      </a:srgbClr>
                    </a:outerShdw>
                  </a:effectLst>
                  <a:latin typeface="Segoe UI Light" pitchFamily="34" charset="0"/>
                </a:endParaRPr>
              </a:p>
            </p:txBody>
          </p:sp>
          <p:grpSp>
            <p:nvGrpSpPr>
              <p:cNvPr id="73" name="Group 72"/>
              <p:cNvGrpSpPr/>
              <p:nvPr/>
            </p:nvGrpSpPr>
            <p:grpSpPr>
              <a:xfrm>
                <a:off x="3871683" y="5196333"/>
                <a:ext cx="5944629" cy="614269"/>
                <a:chOff x="3959407" y="5461050"/>
                <a:chExt cx="5828597" cy="602279"/>
              </a:xfrm>
            </p:grpSpPr>
            <p:cxnSp>
              <p:nvCxnSpPr>
                <p:cNvPr id="80" name="Straight Arrow Connector 79"/>
                <p:cNvCxnSpPr/>
                <p:nvPr/>
              </p:nvCxnSpPr>
              <p:spPr>
                <a:xfrm>
                  <a:off x="3959407" y="5461050"/>
                  <a:ext cx="5828597"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937626" y="5631512"/>
                  <a:ext cx="1788521" cy="431817"/>
                </a:xfrm>
                <a:prstGeom prst="rect">
                  <a:avLst/>
                </a:prstGeom>
                <a:noFill/>
              </p:spPr>
              <p:txBody>
                <a:bodyPr wrap="none" lIns="0" tIns="0" rIns="0" bIns="0" rtlCol="0">
                  <a:spAutoFit/>
                </a:bodyPr>
                <a:lstStyle/>
                <a:p>
                  <a:pPr defTabSz="932597">
                    <a:lnSpc>
                      <a:spcPct val="90000"/>
                    </a:lnSpc>
                  </a:pPr>
                  <a:r>
                    <a:rPr lang="en-US" sz="2400" spc="-71" dirty="0">
                      <a:latin typeface="Segoe UI Light"/>
                    </a:rPr>
                    <a:t>Coordination</a:t>
                  </a:r>
                </a:p>
              </p:txBody>
            </p:sp>
          </p:grpSp>
          <p:grpSp>
            <p:nvGrpSpPr>
              <p:cNvPr id="74" name="Group 73"/>
              <p:cNvGrpSpPr/>
              <p:nvPr/>
            </p:nvGrpSpPr>
            <p:grpSpPr>
              <a:xfrm>
                <a:off x="10001519" y="2646850"/>
                <a:ext cx="1760431" cy="1959718"/>
                <a:chOff x="9969593" y="2961330"/>
                <a:chExt cx="1726069" cy="1921466"/>
              </a:xfrm>
            </p:grpSpPr>
            <p:grpSp>
              <p:nvGrpSpPr>
                <p:cNvPr id="75" name="Group 74"/>
                <p:cNvGrpSpPr/>
                <p:nvPr/>
              </p:nvGrpSpPr>
              <p:grpSpPr>
                <a:xfrm>
                  <a:off x="10668795" y="2961330"/>
                  <a:ext cx="841371" cy="1084522"/>
                  <a:chOff x="6301929" y="1760130"/>
                  <a:chExt cx="841371" cy="1084522"/>
                </a:xfrm>
              </p:grpSpPr>
              <p:sp>
                <p:nvSpPr>
                  <p:cNvPr id="78" name="Rectangle 77"/>
                  <p:cNvSpPr/>
                  <p:nvPr/>
                </p:nvSpPr>
                <p:spPr bwMode="auto">
                  <a:xfrm>
                    <a:off x="6301929" y="1881707"/>
                    <a:ext cx="841371" cy="841371"/>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93260" bIns="93260"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244"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79" name="Picture 5" descr="\\MAGNUM\Projects\Microsoft\Cloud Power FY12\Design\ICONS_PNG\Productivity.png"/>
                  <p:cNvPicPr>
                    <a:picLocks noChangeAspect="1" noChangeArrowheads="1"/>
                  </p:cNvPicPr>
                  <p:nvPr/>
                </p:nvPicPr>
                <p:blipFill rotWithShape="1">
                  <a:blip r:embed="rId3" cstate="print">
                    <a:lum bright="100000"/>
                  </a:blip>
                  <a:srcRect l="44008"/>
                  <a:stretch/>
                </p:blipFill>
                <p:spPr bwMode="auto">
                  <a:xfrm>
                    <a:off x="6456235" y="1760130"/>
                    <a:ext cx="607250" cy="1084522"/>
                  </a:xfrm>
                  <a:prstGeom prst="rect">
                    <a:avLst/>
                  </a:prstGeom>
                  <a:noFill/>
                </p:spPr>
              </p:pic>
            </p:grpSp>
            <p:sp>
              <p:nvSpPr>
                <p:cNvPr id="76" name="Right Brace 75"/>
                <p:cNvSpPr/>
                <p:nvPr/>
              </p:nvSpPr>
              <p:spPr>
                <a:xfrm rot="10800000" flipH="1">
                  <a:off x="9969593" y="3475671"/>
                  <a:ext cx="290902" cy="137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836">
                    <a:solidFill>
                      <a:srgbClr val="FFFFFF"/>
                    </a:solidFill>
                  </a:endParaRPr>
                </a:p>
              </p:txBody>
            </p:sp>
            <p:sp>
              <p:nvSpPr>
                <p:cNvPr id="77" name="TextBox 76"/>
                <p:cNvSpPr txBox="1"/>
                <p:nvPr/>
              </p:nvSpPr>
              <p:spPr>
                <a:xfrm>
                  <a:off x="10468496" y="4019164"/>
                  <a:ext cx="1227166" cy="863632"/>
                </a:xfrm>
                <a:prstGeom prst="rect">
                  <a:avLst/>
                </a:prstGeom>
                <a:noFill/>
              </p:spPr>
              <p:txBody>
                <a:bodyPr wrap="none" lIns="0" tIns="0" rIns="0" bIns="0" rtlCol="0">
                  <a:spAutoFit/>
                </a:bodyPr>
                <a:lstStyle/>
                <a:p>
                  <a:pPr algn="ctr" defTabSz="932597">
                    <a:lnSpc>
                      <a:spcPct val="90000"/>
                    </a:lnSpc>
                  </a:pPr>
                  <a:r>
                    <a:rPr lang="en-US" sz="2400" spc="-71" dirty="0">
                      <a:latin typeface="Segoe UI Light"/>
                    </a:rPr>
                    <a:t>Provision</a:t>
                  </a:r>
                </a:p>
                <a:p>
                  <a:pPr algn="ctr" defTabSz="932597">
                    <a:lnSpc>
                      <a:spcPct val="90000"/>
                    </a:lnSpc>
                  </a:pPr>
                  <a:r>
                    <a:rPr lang="en-US" sz="2400" spc="-71" dirty="0">
                      <a:latin typeface="Segoe UI Light"/>
                    </a:rPr>
                    <a:t>Deploy</a:t>
                  </a:r>
                </a:p>
              </p:txBody>
            </p:sp>
          </p:grpSp>
        </p:grpSp>
      </p:grpSp>
    </p:spTree>
    <p:extLst>
      <p:ext uri="{BB962C8B-B14F-4D97-AF65-F5344CB8AC3E}">
        <p14:creationId xmlns:p14="http://schemas.microsoft.com/office/powerpoint/2010/main" val="2318634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7391" y="1463080"/>
            <a:ext cx="11395517" cy="3898888"/>
          </a:xfrm>
        </p:spPr>
        <p:txBody>
          <a:bodyPr/>
          <a:lstStyle/>
          <a:p>
            <a:pPr marL="0" indent="0">
              <a:buNone/>
            </a:pPr>
            <a:r>
              <a:rPr lang="en-US" sz="2652" dirty="0" smtClean="0"/>
              <a:t>Enables </a:t>
            </a:r>
            <a:r>
              <a:rPr lang="en-US" sz="2652" dirty="0"/>
              <a:t>you to </a:t>
            </a:r>
            <a:r>
              <a:rPr lang="en-US" sz="2652" b="1" dirty="0">
                <a:solidFill>
                  <a:srgbClr val="FFC000"/>
                </a:solidFill>
              </a:rPr>
              <a:t>ensure</a:t>
            </a:r>
            <a:r>
              <a:rPr lang="en-US" sz="2652" b="1" dirty="0">
                <a:solidFill>
                  <a:schemeClr val="bg2">
                    <a:lumMod val="50000"/>
                    <a:lumOff val="50000"/>
                  </a:schemeClr>
                </a:solidFill>
              </a:rPr>
              <a:t> </a:t>
            </a:r>
            <a:r>
              <a:rPr lang="en-US" sz="2652" dirty="0"/>
              <a:t>that the components of your data center have the </a:t>
            </a:r>
            <a:r>
              <a:rPr lang="en-US" sz="2652" b="1" dirty="0">
                <a:solidFill>
                  <a:srgbClr val="FFC000"/>
                </a:solidFill>
              </a:rPr>
              <a:t>correct </a:t>
            </a:r>
            <a:r>
              <a:rPr lang="en-US" sz="2652" b="1" dirty="0" smtClean="0">
                <a:solidFill>
                  <a:srgbClr val="FFC000"/>
                </a:solidFill>
              </a:rPr>
              <a:t>configuration</a:t>
            </a:r>
            <a:endParaRPr lang="en-US" sz="2652" dirty="0">
              <a:solidFill>
                <a:srgbClr val="FFC000"/>
              </a:solidFill>
            </a:endParaRPr>
          </a:p>
          <a:p>
            <a:pPr marL="0" indent="0">
              <a:buNone/>
            </a:pPr>
            <a:endParaRPr lang="en-US" sz="2652" dirty="0"/>
          </a:p>
          <a:p>
            <a:pPr marL="0" indent="0">
              <a:buNone/>
            </a:pPr>
            <a:r>
              <a:rPr lang="en-US" sz="2652" dirty="0" smtClean="0">
                <a:solidFill>
                  <a:schemeClr val="tx1"/>
                </a:solidFill>
              </a:rPr>
              <a:t>Allows </a:t>
            </a:r>
            <a:r>
              <a:rPr lang="en-US" sz="2652" b="1" dirty="0" smtClean="0">
                <a:solidFill>
                  <a:srgbClr val="FFC000"/>
                </a:solidFill>
              </a:rPr>
              <a:t>“continuous </a:t>
            </a:r>
            <a:r>
              <a:rPr lang="en-US" sz="2652" b="1" dirty="0">
                <a:solidFill>
                  <a:srgbClr val="FFC000"/>
                </a:solidFill>
              </a:rPr>
              <a:t>deployment” </a:t>
            </a:r>
            <a:r>
              <a:rPr lang="en-US" sz="2652" dirty="0" smtClean="0">
                <a:solidFill>
                  <a:schemeClr val="tx1"/>
                </a:solidFill>
              </a:rPr>
              <a:t>and </a:t>
            </a:r>
            <a:r>
              <a:rPr lang="en-US" sz="2652" dirty="0">
                <a:solidFill>
                  <a:schemeClr val="tx1"/>
                </a:solidFill>
              </a:rPr>
              <a:t>p</a:t>
            </a:r>
            <a:r>
              <a:rPr lang="en-US" sz="2652" dirty="0" smtClean="0">
                <a:solidFill>
                  <a:schemeClr val="tx1"/>
                </a:solidFill>
              </a:rPr>
              <a:t>revents</a:t>
            </a:r>
            <a:r>
              <a:rPr lang="en-US" sz="2652" b="1" dirty="0" smtClean="0">
                <a:solidFill>
                  <a:schemeClr val="accent1">
                    <a:lumMod val="75000"/>
                  </a:schemeClr>
                </a:solidFill>
              </a:rPr>
              <a:t> </a:t>
            </a:r>
            <a:r>
              <a:rPr lang="en-US" sz="2652" b="1" dirty="0" smtClean="0">
                <a:solidFill>
                  <a:srgbClr val="FFC000"/>
                </a:solidFill>
              </a:rPr>
              <a:t>“configuration drift”</a:t>
            </a:r>
            <a:endParaRPr lang="en-US" sz="2652" dirty="0" smtClean="0">
              <a:solidFill>
                <a:srgbClr val="FFC000"/>
              </a:solidFill>
            </a:endParaRPr>
          </a:p>
          <a:p>
            <a:pPr marL="0" indent="0">
              <a:buNone/>
            </a:pPr>
            <a:endParaRPr lang="en-US" sz="2652" dirty="0" smtClean="0"/>
          </a:p>
          <a:p>
            <a:pPr marL="0" indent="0">
              <a:buNone/>
            </a:pPr>
            <a:r>
              <a:rPr lang="en-US" sz="2652" dirty="0" smtClean="0"/>
              <a:t>Uses </a:t>
            </a:r>
            <a:r>
              <a:rPr lang="en-US" sz="2652" dirty="0"/>
              <a:t>language extensions and providers </a:t>
            </a:r>
            <a:r>
              <a:rPr lang="en-US" sz="2652" dirty="0" smtClean="0"/>
              <a:t>to </a:t>
            </a:r>
            <a:r>
              <a:rPr lang="en-US" sz="2652" dirty="0"/>
              <a:t>enable declarative, autonomous and idempotent (repeatable) Deployment, Configuration and Conformance of </a:t>
            </a:r>
            <a:r>
              <a:rPr lang="en-US" sz="2652" b="1" dirty="0">
                <a:solidFill>
                  <a:srgbClr val="FFC000"/>
                </a:solidFill>
              </a:rPr>
              <a:t>s</a:t>
            </a:r>
            <a:r>
              <a:rPr lang="en-US" sz="2652" b="1" dirty="0" smtClean="0">
                <a:solidFill>
                  <a:srgbClr val="FFC000"/>
                </a:solidFill>
              </a:rPr>
              <a:t>tandards-based </a:t>
            </a:r>
            <a:r>
              <a:rPr lang="en-US" sz="2652" b="1" dirty="0">
                <a:solidFill>
                  <a:srgbClr val="FFC000"/>
                </a:solidFill>
              </a:rPr>
              <a:t>managed </a:t>
            </a:r>
            <a:r>
              <a:rPr lang="en-US" sz="2652" b="1" dirty="0" smtClean="0">
                <a:solidFill>
                  <a:srgbClr val="FFC000"/>
                </a:solidFill>
              </a:rPr>
              <a:t>elements</a:t>
            </a:r>
            <a:endParaRPr lang="en-US" sz="2652" dirty="0">
              <a:solidFill>
                <a:srgbClr val="FFC000"/>
              </a:solidFill>
            </a:endParaRPr>
          </a:p>
          <a:p>
            <a:pPr marL="0" indent="0">
              <a:buNone/>
            </a:pPr>
            <a:endParaRPr lang="en-US" sz="2652" b="1" dirty="0"/>
          </a:p>
        </p:txBody>
      </p:sp>
      <p:sp>
        <p:nvSpPr>
          <p:cNvPr id="3" name="Title 2"/>
          <p:cNvSpPr>
            <a:spLocks noGrp="1"/>
          </p:cNvSpPr>
          <p:nvPr>
            <p:ph type="title"/>
          </p:nvPr>
        </p:nvSpPr>
        <p:spPr/>
        <p:txBody>
          <a:bodyPr/>
          <a:lstStyle/>
          <a:p>
            <a:r>
              <a:rPr lang="en-US" dirty="0" smtClean="0"/>
              <a:t>PowerShell Desired State Configuration</a:t>
            </a:r>
            <a:endParaRPr lang="en-US" dirty="0"/>
          </a:p>
        </p:txBody>
      </p:sp>
    </p:spTree>
    <p:extLst>
      <p:ext uri="{BB962C8B-B14F-4D97-AF65-F5344CB8AC3E}">
        <p14:creationId xmlns:p14="http://schemas.microsoft.com/office/powerpoint/2010/main" val="3763304534"/>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dirty="0" smtClean="0"/>
              <a:t>Release Management and DSC</a:t>
            </a:r>
            <a:endParaRPr lang="en-US" dirty="0"/>
          </a:p>
        </p:txBody>
      </p:sp>
      <p:sp>
        <p:nvSpPr>
          <p:cNvPr id="14" name="Content Placeholder 13"/>
          <p:cNvSpPr>
            <a:spLocks noGrp="1"/>
          </p:cNvSpPr>
          <p:nvPr>
            <p:ph idx="4294967295"/>
          </p:nvPr>
        </p:nvSpPr>
        <p:spPr>
          <a:xfrm>
            <a:off x="575552" y="1520837"/>
            <a:ext cx="5562600" cy="4995518"/>
          </a:xfrm>
          <a:prstGeom prst="rect">
            <a:avLst/>
          </a:prstGeom>
        </p:spPr>
        <p:txBody>
          <a:bodyPr>
            <a:normAutofit/>
          </a:bodyPr>
          <a:lstStyle/>
          <a:p>
            <a:pPr marL="0" indent="0">
              <a:lnSpc>
                <a:spcPct val="100000"/>
              </a:lnSpc>
              <a:spcAft>
                <a:spcPts val="1224"/>
              </a:spcAft>
              <a:buNone/>
            </a:pPr>
            <a:r>
              <a:rPr lang="en-US" sz="2652" dirty="0" smtClean="0">
                <a:solidFill>
                  <a:srgbClr val="FFFF00"/>
                </a:solidFill>
                <a:latin typeface="+mn-lt"/>
              </a:rPr>
              <a:t>Coming in Visual Studio 2013 	Update 3: </a:t>
            </a:r>
            <a:endParaRPr lang="en-US" sz="2652" dirty="0">
              <a:solidFill>
                <a:srgbClr val="FFFF00"/>
              </a:solidFill>
              <a:latin typeface="+mn-lt"/>
            </a:endParaRPr>
          </a:p>
          <a:p>
            <a:pPr marL="0" indent="0">
              <a:lnSpc>
                <a:spcPct val="100000"/>
              </a:lnSpc>
              <a:spcAft>
                <a:spcPts val="1224"/>
              </a:spcAft>
              <a:buNone/>
            </a:pPr>
            <a:r>
              <a:rPr lang="en-US" sz="2652" dirty="0"/>
              <a:t>Integration between Release Management and PowerShell DSC</a:t>
            </a:r>
          </a:p>
          <a:p>
            <a:pPr>
              <a:lnSpc>
                <a:spcPct val="100000"/>
              </a:lnSpc>
              <a:spcAft>
                <a:spcPts val="1224"/>
              </a:spcAft>
            </a:pPr>
            <a:r>
              <a:rPr lang="en-US" sz="2652" dirty="0"/>
              <a:t>Supports deployments to on-premises, cloud, and hybrid </a:t>
            </a:r>
            <a:r>
              <a:rPr lang="en-US" sz="2652" dirty="0" smtClean="0"/>
              <a:t>environments</a:t>
            </a:r>
            <a:endParaRPr lang="en-US" sz="2652" dirty="0"/>
          </a:p>
        </p:txBody>
      </p:sp>
      <p:sp>
        <p:nvSpPr>
          <p:cNvPr id="5" name="Rectangle 4"/>
          <p:cNvSpPr/>
          <p:nvPr/>
        </p:nvSpPr>
        <p:spPr>
          <a:xfrm>
            <a:off x="7898612" y="2049462"/>
            <a:ext cx="2754919" cy="518338"/>
          </a:xfrm>
          <a:prstGeom prst="rect">
            <a:avLst/>
          </a:prstGeom>
          <a:solidFill>
            <a:srgbClr val="01019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Application </a:t>
            </a:r>
            <a:r>
              <a:rPr lang="en-US" sz="1600" dirty="0" smtClean="0"/>
              <a:t>Lifecycle </a:t>
            </a:r>
            <a:r>
              <a:rPr lang="en-US" sz="1600" dirty="0"/>
              <a:t>Management</a:t>
            </a:r>
          </a:p>
        </p:txBody>
      </p:sp>
      <p:sp>
        <p:nvSpPr>
          <p:cNvPr id="6" name="Rectangle 5"/>
          <p:cNvSpPr/>
          <p:nvPr/>
        </p:nvSpPr>
        <p:spPr>
          <a:xfrm>
            <a:off x="7898614" y="2772259"/>
            <a:ext cx="2754917" cy="412016"/>
          </a:xfrm>
          <a:prstGeom prst="rect">
            <a:avLst/>
          </a:prstGeom>
          <a:solidFill>
            <a:srgbClr val="01019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Release Management</a:t>
            </a:r>
          </a:p>
        </p:txBody>
      </p:sp>
      <p:sp>
        <p:nvSpPr>
          <p:cNvPr id="7" name="Rectangle 6"/>
          <p:cNvSpPr/>
          <p:nvPr/>
        </p:nvSpPr>
        <p:spPr>
          <a:xfrm>
            <a:off x="7898613" y="3747775"/>
            <a:ext cx="2754918" cy="412016"/>
          </a:xfrm>
          <a:prstGeom prst="rect">
            <a:avLst/>
          </a:prstGeom>
          <a:solidFill>
            <a:srgbClr val="01019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Desired State Configuration</a:t>
            </a:r>
          </a:p>
        </p:txBody>
      </p:sp>
      <p:sp>
        <p:nvSpPr>
          <p:cNvPr id="8" name="Rectangle 7"/>
          <p:cNvSpPr/>
          <p:nvPr/>
        </p:nvSpPr>
        <p:spPr>
          <a:xfrm>
            <a:off x="7898613" y="4685446"/>
            <a:ext cx="2754918" cy="412016"/>
          </a:xfrm>
          <a:prstGeom prst="rect">
            <a:avLst/>
          </a:prstGeom>
          <a:solidFill>
            <a:srgbClr val="01019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Windows</a:t>
            </a:r>
            <a:endParaRPr lang="en-US" sz="1200" dirty="0"/>
          </a:p>
        </p:txBody>
      </p:sp>
      <p:sp>
        <p:nvSpPr>
          <p:cNvPr id="9" name="Left Brace 8"/>
          <p:cNvSpPr/>
          <p:nvPr/>
        </p:nvSpPr>
        <p:spPr>
          <a:xfrm>
            <a:off x="7410450" y="2049462"/>
            <a:ext cx="451730" cy="11993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p:cNvCxnSpPr/>
          <p:nvPr/>
        </p:nvCxnSpPr>
        <p:spPr>
          <a:xfrm>
            <a:off x="7013245" y="3421882"/>
            <a:ext cx="453899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71530" y="4407919"/>
            <a:ext cx="448070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7385068" y="3692112"/>
            <a:ext cx="451730" cy="529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a:off x="7410450" y="4637676"/>
            <a:ext cx="451730" cy="529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5909552" y="2440642"/>
            <a:ext cx="1595385" cy="584775"/>
          </a:xfrm>
          <a:prstGeom prst="rect">
            <a:avLst/>
          </a:prstGeom>
          <a:noFill/>
        </p:spPr>
        <p:txBody>
          <a:bodyPr wrap="square" rtlCol="0">
            <a:spAutoFit/>
          </a:bodyPr>
          <a:lstStyle/>
          <a:p>
            <a:pPr algn="ctr"/>
            <a:r>
              <a:rPr lang="en-US" sz="1600" dirty="0"/>
              <a:t>Developer and workflow tools </a:t>
            </a:r>
          </a:p>
        </p:txBody>
      </p:sp>
      <p:sp>
        <p:nvSpPr>
          <p:cNvPr id="21" name="TextBox 20"/>
          <p:cNvSpPr txBox="1"/>
          <p:nvPr/>
        </p:nvSpPr>
        <p:spPr>
          <a:xfrm>
            <a:off x="5917310" y="3659842"/>
            <a:ext cx="1493139" cy="584775"/>
          </a:xfrm>
          <a:prstGeom prst="rect">
            <a:avLst/>
          </a:prstGeom>
          <a:noFill/>
        </p:spPr>
        <p:txBody>
          <a:bodyPr wrap="square" rtlCol="0">
            <a:spAutoFit/>
          </a:bodyPr>
          <a:lstStyle/>
          <a:p>
            <a:pPr algn="ctr"/>
            <a:r>
              <a:rPr lang="en-US" sz="1600" dirty="0"/>
              <a:t>Configuration as </a:t>
            </a:r>
            <a:r>
              <a:rPr lang="en-US" sz="1600" dirty="0" smtClean="0"/>
              <a:t>code</a:t>
            </a:r>
            <a:endParaRPr lang="en-US" sz="1600" dirty="0"/>
          </a:p>
        </p:txBody>
      </p:sp>
      <p:sp>
        <p:nvSpPr>
          <p:cNvPr id="22" name="TextBox 21"/>
          <p:cNvSpPr txBox="1"/>
          <p:nvPr/>
        </p:nvSpPr>
        <p:spPr>
          <a:xfrm>
            <a:off x="5939405" y="4587398"/>
            <a:ext cx="1565531" cy="830997"/>
          </a:xfrm>
          <a:prstGeom prst="rect">
            <a:avLst/>
          </a:prstGeom>
          <a:noFill/>
        </p:spPr>
        <p:txBody>
          <a:bodyPr wrap="square" rtlCol="0">
            <a:spAutoFit/>
          </a:bodyPr>
          <a:lstStyle/>
          <a:p>
            <a:pPr algn="ctr"/>
            <a:r>
              <a:rPr lang="en-US" sz="1600" dirty="0" smtClean="0"/>
              <a:t>Deployment and Configuration</a:t>
            </a:r>
            <a:endParaRPr lang="en-US" sz="1600" dirty="0"/>
          </a:p>
        </p:txBody>
      </p:sp>
    </p:spTree>
    <p:extLst>
      <p:ext uri="{BB962C8B-B14F-4D97-AF65-F5344CB8AC3E}">
        <p14:creationId xmlns:p14="http://schemas.microsoft.com/office/powerpoint/2010/main" val="115355808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Release Management + DSC</a:t>
            </a:r>
            <a:endParaRPr lang="en-US" dirty="0"/>
          </a:p>
        </p:txBody>
      </p:sp>
    </p:spTree>
    <p:extLst>
      <p:ext uri="{BB962C8B-B14F-4D97-AF65-F5344CB8AC3E}">
        <p14:creationId xmlns:p14="http://schemas.microsoft.com/office/powerpoint/2010/main" val="357307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6330208" y="5762285"/>
            <a:ext cx="1839753" cy="448583"/>
            <a:chOff x="1606732" y="2629518"/>
            <a:chExt cx="1840014" cy="448646"/>
          </a:xfrm>
        </p:grpSpPr>
        <p:sp>
          <p:nvSpPr>
            <p:cNvPr id="62" name="Rectangle 61"/>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sp>
          <p:nvSpPr>
            <p:cNvPr id="63" name="Rectangle 62"/>
            <p:cNvSpPr/>
            <p:nvPr/>
          </p:nvSpPr>
          <p:spPr>
            <a:xfrm>
              <a:off x="1606732" y="2719988"/>
              <a:ext cx="1786451" cy="345342"/>
            </a:xfrm>
            <a:prstGeom prst="rect">
              <a:avLst/>
            </a:prstGeom>
          </p:spPr>
          <p:txBody>
            <a:bodyPr wrap="square">
              <a:spAutoFit/>
            </a:bodyPr>
            <a:lstStyle/>
            <a:p>
              <a:pPr defTabSz="672162">
                <a:lnSpc>
                  <a:spcPct val="80000"/>
                </a:lnSpc>
                <a:defRPr/>
              </a:pPr>
              <a:r>
                <a:rPr lang="en-US" sz="2000" b="1" kern="0" dirty="0">
                  <a:solidFill>
                    <a:schemeClr val="bg1"/>
                  </a:solidFill>
                </a:rPr>
                <a:t>IT Admin</a:t>
              </a:r>
            </a:p>
          </p:txBody>
        </p:sp>
      </p:grpSp>
      <p:grpSp>
        <p:nvGrpSpPr>
          <p:cNvPr id="60" name="Group 59"/>
          <p:cNvGrpSpPr/>
          <p:nvPr/>
        </p:nvGrpSpPr>
        <p:grpSpPr>
          <a:xfrm>
            <a:off x="1408590" y="2574816"/>
            <a:ext cx="2013153" cy="541446"/>
            <a:chOff x="1606732" y="2629518"/>
            <a:chExt cx="1840014" cy="478322"/>
          </a:xfrm>
        </p:grpSpPr>
        <p:sp>
          <p:nvSpPr>
            <p:cNvPr id="59" name="Rectangle 58"/>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400" spc="-50" dirty="0">
                <a:gradFill>
                  <a:gsLst>
                    <a:gs pos="1250">
                      <a:schemeClr val="bg1"/>
                    </a:gs>
                    <a:gs pos="10417">
                      <a:schemeClr val="bg1"/>
                    </a:gs>
                  </a:gsLst>
                  <a:lin ang="5400000" scaled="0"/>
                </a:gradFill>
              </a:endParaRPr>
            </a:p>
          </p:txBody>
        </p:sp>
        <p:sp>
          <p:nvSpPr>
            <p:cNvPr id="33" name="Rectangle 32"/>
            <p:cNvSpPr/>
            <p:nvPr/>
          </p:nvSpPr>
          <p:spPr>
            <a:xfrm>
              <a:off x="1606732" y="2719988"/>
              <a:ext cx="1786451" cy="387852"/>
            </a:xfrm>
            <a:prstGeom prst="rect">
              <a:avLst/>
            </a:prstGeom>
          </p:spPr>
          <p:txBody>
            <a:bodyPr wrap="square">
              <a:spAutoFit/>
            </a:bodyPr>
            <a:lstStyle/>
            <a:p>
              <a:pPr defTabSz="672162">
                <a:lnSpc>
                  <a:spcPct val="80000"/>
                </a:lnSpc>
                <a:defRPr/>
              </a:pPr>
              <a:r>
                <a:rPr lang="en-US" sz="2400" b="1" kern="0" dirty="0">
                  <a:solidFill>
                    <a:schemeClr val="bg1"/>
                  </a:solidFill>
                </a:rPr>
                <a:t>Developers</a:t>
              </a:r>
            </a:p>
          </p:txBody>
        </p:sp>
      </p:grpSp>
      <p:grpSp>
        <p:nvGrpSpPr>
          <p:cNvPr id="67" name="Group 66"/>
          <p:cNvGrpSpPr/>
          <p:nvPr/>
        </p:nvGrpSpPr>
        <p:grpSpPr>
          <a:xfrm>
            <a:off x="275483" y="4178913"/>
            <a:ext cx="5942759" cy="2515028"/>
            <a:chOff x="274639" y="4179009"/>
            <a:chExt cx="5943602" cy="2515385"/>
          </a:xfrm>
        </p:grpSpPr>
        <p:sp>
          <p:nvSpPr>
            <p:cNvPr id="52" name="Freeform 18"/>
            <p:cNvSpPr>
              <a:spLocks noEditPoints="1"/>
            </p:cNvSpPr>
            <p:nvPr/>
          </p:nvSpPr>
          <p:spPr bwMode="auto">
            <a:xfrm>
              <a:off x="274639" y="4179009"/>
              <a:ext cx="5943602" cy="2515385"/>
            </a:xfrm>
            <a:prstGeom prst="rect">
              <a:avLst/>
            </a:prstGeom>
            <a:solidFill>
              <a:schemeClr val="accent2">
                <a:lumMod val="75000"/>
              </a:schemeClr>
            </a:solidFill>
            <a:ln>
              <a:noFill/>
            </a:ln>
          </p:spPr>
          <p:txBody>
            <a:bodyPr vert="horz" wrap="square" lIns="91427" tIns="45713" rIns="91427" bIns="45713" numCol="1" anchor="t" anchorCtr="0" compatLnSpc="1">
              <a:prstTxWarp prst="textNoShape">
                <a:avLst/>
              </a:prstTxWarp>
            </a:bodyPr>
            <a:lstStyle/>
            <a:p>
              <a:r>
                <a:rPr lang="en-US" sz="2400" dirty="0">
                  <a:effectLst>
                    <a:outerShdw blurRad="38100" dist="38100" dir="2700000" algn="tl">
                      <a:srgbClr val="000000">
                        <a:alpha val="43137"/>
                      </a:srgbClr>
                    </a:outerShdw>
                  </a:effectLst>
                </a:rPr>
                <a:t>Your Datacenter</a:t>
              </a:r>
            </a:p>
          </p:txBody>
        </p:sp>
        <p:grpSp>
          <p:nvGrpSpPr>
            <p:cNvPr id="65" name="Group 64"/>
            <p:cNvGrpSpPr/>
            <p:nvPr/>
          </p:nvGrpSpPr>
          <p:grpSpPr>
            <a:xfrm>
              <a:off x="2794084" y="4469639"/>
              <a:ext cx="2647041" cy="2017932"/>
              <a:chOff x="2794084" y="4469639"/>
              <a:chExt cx="2647041" cy="2017932"/>
            </a:xfrm>
          </p:grpSpPr>
          <p:sp>
            <p:nvSpPr>
              <p:cNvPr id="18" name="Rounded Rectangle 17"/>
              <p:cNvSpPr/>
              <p:nvPr/>
            </p:nvSpPr>
            <p:spPr bwMode="auto">
              <a:xfrm>
                <a:off x="2794084" y="4469639"/>
                <a:ext cx="2647041"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800" spc="-50" dirty="0">
                  <a:gradFill>
                    <a:gsLst>
                      <a:gs pos="36283">
                        <a:schemeClr val="tx1"/>
                      </a:gs>
                      <a:gs pos="28000">
                        <a:schemeClr val="tx1"/>
                      </a:gs>
                    </a:gsLst>
                    <a:lin ang="5400000" scaled="0"/>
                  </a:gradFill>
                </a:endParaRPr>
              </a:p>
            </p:txBody>
          </p:sp>
          <p:grpSp>
            <p:nvGrpSpPr>
              <p:cNvPr id="15" name="Group 14"/>
              <p:cNvGrpSpPr/>
              <p:nvPr/>
            </p:nvGrpSpPr>
            <p:grpSpPr>
              <a:xfrm>
                <a:off x="3128392" y="4694779"/>
                <a:ext cx="2030576" cy="1573112"/>
                <a:chOff x="3180644" y="4680514"/>
                <a:chExt cx="2030576" cy="1573112"/>
              </a:xfrm>
            </p:grpSpPr>
            <p:sp>
              <p:nvSpPr>
                <p:cNvPr id="4" name="Freeform 5"/>
                <p:cNvSpPr>
                  <a:spLocks noEditPoints="1"/>
                </p:cNvSpPr>
                <p:nvPr/>
              </p:nvSpPr>
              <p:spPr bwMode="auto">
                <a:xfrm>
                  <a:off x="318064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p>
              </p:txBody>
            </p:sp>
            <p:sp>
              <p:nvSpPr>
                <p:cNvPr id="6" name="Freeform 5"/>
                <p:cNvSpPr>
                  <a:spLocks noEditPoints="1"/>
                </p:cNvSpPr>
                <p:nvPr/>
              </p:nvSpPr>
              <p:spPr bwMode="auto">
                <a:xfrm>
                  <a:off x="426846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p>
              </p:txBody>
            </p:sp>
            <p:sp>
              <p:nvSpPr>
                <p:cNvPr id="8" name="Freeform 5"/>
                <p:cNvSpPr>
                  <a:spLocks noEditPoints="1"/>
                </p:cNvSpPr>
                <p:nvPr/>
              </p:nvSpPr>
              <p:spPr bwMode="auto">
                <a:xfrm>
                  <a:off x="318064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p>
              </p:txBody>
            </p:sp>
            <p:sp>
              <p:nvSpPr>
                <p:cNvPr id="9" name="Freeform 8"/>
                <p:cNvSpPr>
                  <a:spLocks noEditPoints="1"/>
                </p:cNvSpPr>
                <p:nvPr/>
              </p:nvSpPr>
              <p:spPr bwMode="auto">
                <a:xfrm>
                  <a:off x="426846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p>
              </p:txBody>
            </p:sp>
            <p:sp>
              <p:nvSpPr>
                <p:cNvPr id="11" name="Freeform 5"/>
                <p:cNvSpPr>
                  <a:spLocks noEditPoints="1"/>
                </p:cNvSpPr>
                <p:nvPr/>
              </p:nvSpPr>
              <p:spPr bwMode="auto">
                <a:xfrm>
                  <a:off x="318064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p>
              </p:txBody>
            </p:sp>
            <p:sp>
              <p:nvSpPr>
                <p:cNvPr id="12" name="Freeform 11"/>
                <p:cNvSpPr>
                  <a:spLocks noEditPoints="1"/>
                </p:cNvSpPr>
                <p:nvPr/>
              </p:nvSpPr>
              <p:spPr bwMode="auto">
                <a:xfrm>
                  <a:off x="426846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sz="2000"/>
                </a:p>
              </p:txBody>
            </p:sp>
          </p:grpSp>
        </p:grpSp>
      </p:grpSp>
      <p:grpSp>
        <p:nvGrpSpPr>
          <p:cNvPr id="57" name="Group 56"/>
          <p:cNvGrpSpPr/>
          <p:nvPr/>
        </p:nvGrpSpPr>
        <p:grpSpPr>
          <a:xfrm>
            <a:off x="3195456" y="1300834"/>
            <a:ext cx="2245779" cy="2245779"/>
            <a:chOff x="3379883" y="1211263"/>
            <a:chExt cx="2246098" cy="2246098"/>
          </a:xfrm>
        </p:grpSpPr>
        <p:sp>
          <p:nvSpPr>
            <p:cNvPr id="54" name="Oval 53"/>
            <p:cNvSpPr/>
            <p:nvPr/>
          </p:nvSpPr>
          <p:spPr bwMode="auto">
            <a:xfrm>
              <a:off x="3379883" y="121126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34"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37"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0"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1"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2"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3"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4"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grpSp>
      </p:grpSp>
      <p:sp>
        <p:nvSpPr>
          <p:cNvPr id="48" name="TextBox 47"/>
          <p:cNvSpPr txBox="1"/>
          <p:nvPr/>
        </p:nvSpPr>
        <p:spPr>
          <a:xfrm>
            <a:off x="526536" y="5414661"/>
            <a:ext cx="2016981" cy="860450"/>
          </a:xfrm>
          <a:prstGeom prst="rect">
            <a:avLst/>
          </a:prstGeom>
          <a:noFill/>
        </p:spPr>
        <p:txBody>
          <a:bodyPr wrap="square" lIns="0" tIns="146283" rIns="0" bIns="146283"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r>
              <a:rPr lang="en-US" sz="2000" dirty="0">
                <a:solidFill>
                  <a:schemeClr val="bg1"/>
                </a:solidFill>
                <a:latin typeface="+mn-lt"/>
              </a:rPr>
              <a:t>VMs in dev &amp; test environment</a:t>
            </a:r>
          </a:p>
        </p:txBody>
      </p:sp>
      <p:sp>
        <p:nvSpPr>
          <p:cNvPr id="36" name="TextBox 35"/>
          <p:cNvSpPr txBox="1"/>
          <p:nvPr/>
        </p:nvSpPr>
        <p:spPr>
          <a:xfrm>
            <a:off x="6218237" y="5021262"/>
            <a:ext cx="1722407" cy="544722"/>
          </a:xfrm>
          <a:prstGeom prst="rect">
            <a:avLst/>
          </a:prstGeom>
          <a:noFill/>
        </p:spPr>
        <p:txBody>
          <a:bodyPr wrap="none" lIns="182854" tIns="146283" rIns="182854" bIns="146283" rtlCol="0">
            <a:spAutoFit/>
          </a:bodyPr>
          <a:lstStyle/>
          <a:p>
            <a:pPr>
              <a:lnSpc>
                <a:spcPct val="90000"/>
              </a:lnSpc>
            </a:pPr>
            <a:r>
              <a:rPr lang="en-US" spc="-50" dirty="0">
                <a:gradFill>
                  <a:gsLst>
                    <a:gs pos="2917">
                      <a:schemeClr val="tx1"/>
                    </a:gs>
                    <a:gs pos="30000">
                      <a:schemeClr val="tx1"/>
                    </a:gs>
                  </a:gsLst>
                  <a:lin ang="5400000" scaled="0"/>
                </a:gradFill>
              </a:rPr>
              <a:t>Provision VMs</a:t>
            </a:r>
          </a:p>
        </p:txBody>
      </p:sp>
      <p:sp>
        <p:nvSpPr>
          <p:cNvPr id="39" name="TextBox 38"/>
          <p:cNvSpPr txBox="1"/>
          <p:nvPr/>
        </p:nvSpPr>
        <p:spPr>
          <a:xfrm>
            <a:off x="1408590" y="3100321"/>
            <a:ext cx="1210856" cy="544722"/>
          </a:xfrm>
          <a:prstGeom prst="rect">
            <a:avLst/>
          </a:prstGeom>
          <a:noFill/>
        </p:spPr>
        <p:txBody>
          <a:bodyPr wrap="none" lIns="182854" tIns="146283" rIns="182854" bIns="146283" rtlCol="0">
            <a:spAutoFit/>
          </a:bodyPr>
          <a:lstStyle/>
          <a:p>
            <a:pPr>
              <a:lnSpc>
                <a:spcPct val="90000"/>
              </a:lnSpc>
            </a:pPr>
            <a:r>
              <a:rPr lang="en-US" spc="-50" dirty="0">
                <a:gradFill>
                  <a:gsLst>
                    <a:gs pos="2917">
                      <a:schemeClr val="tx1"/>
                    </a:gs>
                    <a:gs pos="30000">
                      <a:schemeClr val="tx1"/>
                    </a:gs>
                  </a:gsLst>
                  <a:lin ang="5400000" scaled="0"/>
                </a:gradFill>
              </a:rPr>
              <a:t>Use VMs</a:t>
            </a:r>
          </a:p>
        </p:txBody>
      </p:sp>
      <p:cxnSp>
        <p:nvCxnSpPr>
          <p:cNvPr id="47" name="Straight Connector 46"/>
          <p:cNvCxnSpPr/>
          <p:nvPr/>
        </p:nvCxnSpPr>
        <p:spPr>
          <a:xfrm>
            <a:off x="738370" y="6224449"/>
            <a:ext cx="1693200" cy="0"/>
          </a:xfrm>
          <a:prstGeom prst="line">
            <a:avLst/>
          </a:prstGeom>
          <a:ln w="476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794570" y="3083084"/>
            <a:ext cx="0" cy="1052528"/>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32493" y="5494596"/>
            <a:ext cx="1371405" cy="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7833585" y="4291771"/>
            <a:ext cx="2245779" cy="2245779"/>
            <a:chOff x="7833814" y="4291883"/>
            <a:chExt cx="2246098" cy="2246098"/>
          </a:xfrm>
        </p:grpSpPr>
        <p:sp>
          <p:nvSpPr>
            <p:cNvPr id="55" name="Oval 54"/>
            <p:cNvSpPr/>
            <p:nvPr/>
          </p:nvSpPr>
          <p:spPr bwMode="auto">
            <a:xfrm>
              <a:off x="7833814" y="429188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3" name="Group 2"/>
            <p:cNvGrpSpPr/>
            <p:nvPr/>
          </p:nvGrpSpPr>
          <p:grpSpPr>
            <a:xfrm>
              <a:off x="8658828" y="4582427"/>
              <a:ext cx="596070" cy="1665010"/>
              <a:chOff x="8164721" y="700282"/>
              <a:chExt cx="151053" cy="421938"/>
            </a:xfrm>
          </p:grpSpPr>
          <p:sp>
            <p:nvSpPr>
              <p:cNvPr id="45" name="Freeform 745"/>
              <p:cNvSpPr>
                <a:spLocks/>
              </p:cNvSpPr>
              <p:nvPr/>
            </p:nvSpPr>
            <p:spPr bwMode="auto">
              <a:xfrm>
                <a:off x="8164721" y="815049"/>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46" name="Oval 746"/>
              <p:cNvSpPr>
                <a:spLocks noChangeArrowheads="1"/>
              </p:cNvSpPr>
              <p:nvPr/>
            </p:nvSpPr>
            <p:spPr bwMode="auto">
              <a:xfrm>
                <a:off x="8194257" y="700282"/>
                <a:ext cx="91982" cy="91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grpSp>
      <p:sp>
        <p:nvSpPr>
          <p:cNvPr id="53" name="TextBox 52"/>
          <p:cNvSpPr txBox="1"/>
          <p:nvPr/>
        </p:nvSpPr>
        <p:spPr>
          <a:xfrm>
            <a:off x="6730132" y="1981893"/>
            <a:ext cx="5584078" cy="1879796"/>
          </a:xfrm>
          <a:prstGeom prst="rect">
            <a:avLst/>
          </a:prstGeom>
          <a:noFill/>
        </p:spPr>
        <p:txBody>
          <a:bodyPr wrap="square" lIns="179260" tIns="143408" rIns="179260" bIns="14340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00"/>
              </a:spcAft>
            </a:pPr>
            <a:r>
              <a:rPr lang="en-US" sz="2000" spc="-49" dirty="0" smtClean="0">
                <a:gradFill>
                  <a:gsLst>
                    <a:gs pos="2917">
                      <a:schemeClr val="tx1"/>
                    </a:gs>
                    <a:gs pos="30000">
                      <a:schemeClr val="tx1"/>
                    </a:gs>
                  </a:gsLst>
                  <a:lin ang="5400000" scaled="0"/>
                </a:gradFill>
              </a:rPr>
              <a:t>Longer Infrastructure Wait Time</a:t>
            </a:r>
          </a:p>
          <a:p>
            <a:pPr>
              <a:lnSpc>
                <a:spcPct val="90000"/>
              </a:lnSpc>
              <a:spcAft>
                <a:spcPts val="400"/>
              </a:spcAft>
            </a:pPr>
            <a:r>
              <a:rPr lang="en-US" sz="2000" spc="-49" dirty="0" smtClean="0">
                <a:gradFill>
                  <a:gsLst>
                    <a:gs pos="2917">
                      <a:schemeClr val="tx1"/>
                    </a:gs>
                    <a:gs pos="30000">
                      <a:schemeClr val="tx1"/>
                    </a:gs>
                  </a:gsLst>
                  <a:lin ang="5400000" scaled="0"/>
                </a:gradFill>
              </a:rPr>
              <a:t>Higher Infrastructure Costs</a:t>
            </a:r>
          </a:p>
          <a:p>
            <a:pPr>
              <a:lnSpc>
                <a:spcPct val="90000"/>
              </a:lnSpc>
              <a:spcAft>
                <a:spcPts val="400"/>
              </a:spcAft>
            </a:pPr>
            <a:r>
              <a:rPr lang="en-US" sz="2000" spc="-49" dirty="0" smtClean="0">
                <a:gradFill>
                  <a:gsLst>
                    <a:gs pos="2917">
                      <a:schemeClr val="tx1"/>
                    </a:gs>
                    <a:gs pos="30000">
                      <a:schemeClr val="tx1"/>
                    </a:gs>
                  </a:gsLst>
                  <a:lin ang="5400000" scaled="0"/>
                </a:gradFill>
              </a:rPr>
              <a:t>Lower Developer Productivity</a:t>
            </a:r>
          </a:p>
          <a:p>
            <a:pPr>
              <a:lnSpc>
                <a:spcPct val="90000"/>
              </a:lnSpc>
              <a:spcAft>
                <a:spcPts val="400"/>
              </a:spcAft>
            </a:pPr>
            <a:endParaRPr lang="en-US" sz="2000" spc="-49" dirty="0" smtClean="0">
              <a:gradFill>
                <a:gsLst>
                  <a:gs pos="2917">
                    <a:schemeClr val="tx1"/>
                  </a:gs>
                  <a:gs pos="30000">
                    <a:schemeClr val="tx1"/>
                  </a:gs>
                </a:gsLst>
                <a:lin ang="5400000" scaled="0"/>
              </a:gradFill>
            </a:endParaRPr>
          </a:p>
          <a:p>
            <a:pPr>
              <a:lnSpc>
                <a:spcPct val="90000"/>
              </a:lnSpc>
              <a:spcAft>
                <a:spcPts val="400"/>
              </a:spcAft>
            </a:pPr>
            <a:endParaRPr lang="en-US" sz="2000" spc="-49" dirty="0">
              <a:gradFill>
                <a:gsLst>
                  <a:gs pos="2917">
                    <a:schemeClr val="tx1"/>
                  </a:gs>
                  <a:gs pos="30000">
                    <a:schemeClr val="tx1"/>
                  </a:gs>
                </a:gsLst>
                <a:lin ang="5400000" scaled="0"/>
              </a:gradFill>
            </a:endParaRPr>
          </a:p>
        </p:txBody>
      </p:sp>
      <p:sp>
        <p:nvSpPr>
          <p:cNvPr id="56" name="TextBox 55"/>
          <p:cNvSpPr txBox="1"/>
          <p:nvPr/>
        </p:nvSpPr>
        <p:spPr>
          <a:xfrm>
            <a:off x="6686416" y="1579374"/>
            <a:ext cx="6216754" cy="533712"/>
          </a:xfrm>
          <a:prstGeom prst="rect">
            <a:avLst/>
          </a:prstGeom>
          <a:noFill/>
        </p:spPr>
        <p:txBody>
          <a:bodyPr wrap="square" lIns="182854" tIns="146283" rIns="182854" bIns="146283" rtlCol="0">
            <a:noAutofit/>
          </a:bodyPr>
          <a:lstStyle/>
          <a:p>
            <a:pPr>
              <a:lnSpc>
                <a:spcPct val="90000"/>
              </a:lnSpc>
              <a:spcBef>
                <a:spcPct val="20000"/>
              </a:spcBef>
              <a:buSzPct val="80000"/>
            </a:pPr>
            <a:r>
              <a:rPr lang="en-US" sz="2448" b="1" spc="-49" dirty="0">
                <a:gradFill>
                  <a:gsLst>
                    <a:gs pos="2917">
                      <a:schemeClr val="tx1"/>
                    </a:gs>
                    <a:gs pos="30000">
                      <a:schemeClr val="tx1"/>
                    </a:gs>
                  </a:gsLst>
                  <a:lin ang="5400000" scaled="0"/>
                </a:gradFill>
              </a:rPr>
              <a:t>Challenges</a:t>
            </a:r>
          </a:p>
        </p:txBody>
      </p:sp>
      <p:sp>
        <p:nvSpPr>
          <p:cNvPr id="58" name="Title 1"/>
          <p:cNvSpPr>
            <a:spLocks noGrp="1"/>
          </p:cNvSpPr>
          <p:nvPr>
            <p:ph type="title"/>
          </p:nvPr>
        </p:nvSpPr>
        <p:spPr>
          <a:xfrm>
            <a:off x="160218" y="114402"/>
            <a:ext cx="11373923" cy="932431"/>
          </a:xfrm>
        </p:spPr>
        <p:txBody>
          <a:bodyPr/>
          <a:lstStyle/>
          <a:p>
            <a:r>
              <a:rPr lang="en-US" dirty="0" smtClean="0"/>
              <a:t>Dev &amp; Test On Premises</a:t>
            </a:r>
            <a:endParaRPr lang="en-US" dirty="0"/>
          </a:p>
        </p:txBody>
      </p:sp>
    </p:spTree>
    <p:extLst>
      <p:ext uri="{BB962C8B-B14F-4D97-AF65-F5344CB8AC3E}">
        <p14:creationId xmlns:p14="http://schemas.microsoft.com/office/powerpoint/2010/main" val="1223173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250" fill="hold"/>
                                        <p:tgtEl>
                                          <p:spTgt spid="57"/>
                                        </p:tgtEl>
                                        <p:attrNameLst>
                                          <p:attrName>ppt_w</p:attrName>
                                        </p:attrNameLst>
                                      </p:cBhvr>
                                      <p:tavLst>
                                        <p:tav tm="0">
                                          <p:val>
                                            <p:fltVal val="0"/>
                                          </p:val>
                                        </p:tav>
                                        <p:tav tm="100000">
                                          <p:val>
                                            <p:strVal val="#ppt_w"/>
                                          </p:val>
                                        </p:tav>
                                      </p:tavLst>
                                    </p:anim>
                                    <p:anim calcmode="lin" valueType="num">
                                      <p:cBhvr>
                                        <p:cTn id="8" dur="250" fill="hold"/>
                                        <p:tgtEl>
                                          <p:spTgt spid="57"/>
                                        </p:tgtEl>
                                        <p:attrNameLst>
                                          <p:attrName>ppt_h</p:attrName>
                                        </p:attrNameLst>
                                      </p:cBhvr>
                                      <p:tavLst>
                                        <p:tav tm="0">
                                          <p:val>
                                            <p:fltVal val="0"/>
                                          </p:val>
                                        </p:tav>
                                        <p:tav tm="100000">
                                          <p:val>
                                            <p:strVal val="#ppt_h"/>
                                          </p:val>
                                        </p:tav>
                                      </p:tavLst>
                                    </p:anim>
                                    <p:animEffect transition="in" filter="fade">
                                      <p:cBhvr>
                                        <p:cTn id="9" dur="250"/>
                                        <p:tgtEl>
                                          <p:spTgt spid="57"/>
                                        </p:tgtEl>
                                      </p:cBhvr>
                                    </p:animEffect>
                                  </p:childTnLst>
                                </p:cTn>
                              </p:par>
                              <p:par>
                                <p:cTn id="10" presetID="6" presetClass="emph" presetSubtype="0" decel="100000" fill="hold" nodeType="withEffect">
                                  <p:stCondLst>
                                    <p:cond delay="200"/>
                                  </p:stCondLst>
                                  <p:childTnLst>
                                    <p:animScale>
                                      <p:cBhvr>
                                        <p:cTn id="11" dur="250" fill="hold"/>
                                        <p:tgtEl>
                                          <p:spTgt spid="57"/>
                                        </p:tgtEl>
                                      </p:cBhvr>
                                      <p:by x="110000" y="110000"/>
                                    </p:animScale>
                                  </p:childTnLst>
                                </p:cTn>
                              </p:par>
                              <p:par>
                                <p:cTn id="12" presetID="6" presetClass="emph" presetSubtype="0" decel="100000" fill="hold" nodeType="withEffect">
                                  <p:stCondLst>
                                    <p:cond delay="300"/>
                                  </p:stCondLst>
                                  <p:childTnLst>
                                    <p:animScale>
                                      <p:cBhvr>
                                        <p:cTn id="13" dur="250" fill="hold"/>
                                        <p:tgtEl>
                                          <p:spTgt spid="57"/>
                                        </p:tgtEl>
                                      </p:cBhvr>
                                      <p:by x="91000" y="91000"/>
                                    </p:animScale>
                                  </p:childTnLst>
                                </p:cTn>
                              </p:par>
                              <p:par>
                                <p:cTn id="14" presetID="10" presetClass="entr" presetSubtype="0" fill="hold" nodeType="withEffect">
                                  <p:stCondLst>
                                    <p:cond delay="30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600"/>
                                        <p:tgtEl>
                                          <p:spTgt spid="60"/>
                                        </p:tgtEl>
                                      </p:cBhvr>
                                    </p:animEffect>
                                  </p:childTnLst>
                                </p:cTn>
                              </p:par>
                              <p:par>
                                <p:cTn id="17" presetID="35" presetClass="path" presetSubtype="0" decel="100000" fill="hold" nodeType="withEffect">
                                  <p:stCondLst>
                                    <p:cond delay="100"/>
                                  </p:stCondLst>
                                  <p:childTnLst>
                                    <p:animMotion origin="layout" path="M 0.0877 -0.00091 L -3.68905E-6 0.00023 " pathEditMode="relative" rAng="0" ptsTypes="AA">
                                      <p:cBhvr>
                                        <p:cTn id="18" dur="800" fill="hold"/>
                                        <p:tgtEl>
                                          <p:spTgt spid="60"/>
                                        </p:tgtEl>
                                        <p:attrNameLst>
                                          <p:attrName>ppt_x</p:attrName>
                                          <p:attrName>ppt_y</p:attrName>
                                        </p:attrNameLst>
                                      </p:cBhvr>
                                      <p:rCtr x="-4391" y="45"/>
                                    </p:animMotion>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250" fill="hold"/>
                                        <p:tgtEl>
                                          <p:spTgt spid="66"/>
                                        </p:tgtEl>
                                        <p:attrNameLst>
                                          <p:attrName>ppt_w</p:attrName>
                                        </p:attrNameLst>
                                      </p:cBhvr>
                                      <p:tavLst>
                                        <p:tav tm="0">
                                          <p:val>
                                            <p:fltVal val="0"/>
                                          </p:val>
                                        </p:tav>
                                        <p:tav tm="100000">
                                          <p:val>
                                            <p:strVal val="#ppt_w"/>
                                          </p:val>
                                        </p:tav>
                                      </p:tavLst>
                                    </p:anim>
                                    <p:anim calcmode="lin" valueType="num">
                                      <p:cBhvr>
                                        <p:cTn id="23" dur="250" fill="hold"/>
                                        <p:tgtEl>
                                          <p:spTgt spid="66"/>
                                        </p:tgtEl>
                                        <p:attrNameLst>
                                          <p:attrName>ppt_h</p:attrName>
                                        </p:attrNameLst>
                                      </p:cBhvr>
                                      <p:tavLst>
                                        <p:tav tm="0">
                                          <p:val>
                                            <p:fltVal val="0"/>
                                          </p:val>
                                        </p:tav>
                                        <p:tav tm="100000">
                                          <p:val>
                                            <p:strVal val="#ppt_h"/>
                                          </p:val>
                                        </p:tav>
                                      </p:tavLst>
                                    </p:anim>
                                    <p:animEffect transition="in" filter="fade">
                                      <p:cBhvr>
                                        <p:cTn id="24" dur="250"/>
                                        <p:tgtEl>
                                          <p:spTgt spid="66"/>
                                        </p:tgtEl>
                                      </p:cBhvr>
                                    </p:animEffect>
                                  </p:childTnLst>
                                </p:cTn>
                              </p:par>
                              <p:par>
                                <p:cTn id="25" presetID="6" presetClass="emph" presetSubtype="0" decel="100000" fill="hold" nodeType="withEffect">
                                  <p:stCondLst>
                                    <p:cond delay="200"/>
                                  </p:stCondLst>
                                  <p:childTnLst>
                                    <p:animScale>
                                      <p:cBhvr>
                                        <p:cTn id="26" dur="250" fill="hold"/>
                                        <p:tgtEl>
                                          <p:spTgt spid="66"/>
                                        </p:tgtEl>
                                      </p:cBhvr>
                                      <p:by x="110000" y="110000"/>
                                    </p:animScale>
                                  </p:childTnLst>
                                </p:cTn>
                              </p:par>
                              <p:par>
                                <p:cTn id="27" presetID="6" presetClass="emph" presetSubtype="0" decel="100000" fill="hold" nodeType="withEffect">
                                  <p:stCondLst>
                                    <p:cond delay="300"/>
                                  </p:stCondLst>
                                  <p:childTnLst>
                                    <p:animScale>
                                      <p:cBhvr>
                                        <p:cTn id="28" dur="250" fill="hold"/>
                                        <p:tgtEl>
                                          <p:spTgt spid="66"/>
                                        </p:tgtEl>
                                      </p:cBhvr>
                                      <p:by x="91000" y="91000"/>
                                    </p:animScale>
                                  </p:childTnLst>
                                </p:cTn>
                              </p:par>
                              <p:par>
                                <p:cTn id="29" presetID="10" presetClass="entr" presetSubtype="0" fill="hold" nodeType="withEffect">
                                  <p:stCondLst>
                                    <p:cond delay="3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600"/>
                                        <p:tgtEl>
                                          <p:spTgt spid="61"/>
                                        </p:tgtEl>
                                      </p:cBhvr>
                                    </p:animEffect>
                                  </p:childTnLst>
                                </p:cTn>
                              </p:par>
                              <p:par>
                                <p:cTn id="32" presetID="35" presetClass="path" presetSubtype="0" decel="100000" fill="hold" nodeType="withEffect">
                                  <p:stCondLst>
                                    <p:cond delay="100"/>
                                  </p:stCondLst>
                                  <p:childTnLst>
                                    <p:animMotion origin="layout" path="M 0.08769 -0.0009 L 3.28057E-6 0.00023 " pathEditMode="relative" rAng="0" ptsTypes="AA">
                                      <p:cBhvr>
                                        <p:cTn id="33" dur="800" fill="hold"/>
                                        <p:tgtEl>
                                          <p:spTgt spid="61"/>
                                        </p:tgtEl>
                                        <p:attrNameLst>
                                          <p:attrName>ppt_x</p:attrName>
                                          <p:attrName>ppt_y</p:attrName>
                                        </p:attrNameLst>
                                      </p:cBhvr>
                                      <p:rCtr x="-4391" y="45"/>
                                    </p:animMotion>
                                  </p:childTnLst>
                                </p:cTn>
                              </p:par>
                            </p:childTnLst>
                          </p:cTn>
                        </p:par>
                        <p:par>
                          <p:cTn id="34" fill="hold">
                            <p:stCondLst>
                              <p:cond delay="1800"/>
                            </p:stCondLst>
                            <p:childTnLst>
                              <p:par>
                                <p:cTn id="35" presetID="53" presetClass="entr" presetSubtype="16"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250" fill="hold"/>
                                        <p:tgtEl>
                                          <p:spTgt spid="67"/>
                                        </p:tgtEl>
                                        <p:attrNameLst>
                                          <p:attrName>ppt_w</p:attrName>
                                        </p:attrNameLst>
                                      </p:cBhvr>
                                      <p:tavLst>
                                        <p:tav tm="0">
                                          <p:val>
                                            <p:fltVal val="0"/>
                                          </p:val>
                                        </p:tav>
                                        <p:tav tm="100000">
                                          <p:val>
                                            <p:strVal val="#ppt_w"/>
                                          </p:val>
                                        </p:tav>
                                      </p:tavLst>
                                    </p:anim>
                                    <p:anim calcmode="lin" valueType="num">
                                      <p:cBhvr>
                                        <p:cTn id="38" dur="250" fill="hold"/>
                                        <p:tgtEl>
                                          <p:spTgt spid="67"/>
                                        </p:tgtEl>
                                        <p:attrNameLst>
                                          <p:attrName>ppt_h</p:attrName>
                                        </p:attrNameLst>
                                      </p:cBhvr>
                                      <p:tavLst>
                                        <p:tav tm="0">
                                          <p:val>
                                            <p:fltVal val="0"/>
                                          </p:val>
                                        </p:tav>
                                        <p:tav tm="100000">
                                          <p:val>
                                            <p:strVal val="#ppt_h"/>
                                          </p:val>
                                        </p:tav>
                                      </p:tavLst>
                                    </p:anim>
                                    <p:animEffect transition="in" filter="fade">
                                      <p:cBhvr>
                                        <p:cTn id="39" dur="250"/>
                                        <p:tgtEl>
                                          <p:spTgt spid="67"/>
                                        </p:tgtEl>
                                      </p:cBhvr>
                                    </p:animEffect>
                                  </p:childTnLst>
                                </p:cTn>
                              </p:par>
                              <p:par>
                                <p:cTn id="40" presetID="6" presetClass="emph" presetSubtype="0" decel="100000" fill="hold" nodeType="withEffect">
                                  <p:stCondLst>
                                    <p:cond delay="200"/>
                                  </p:stCondLst>
                                  <p:childTnLst>
                                    <p:animScale>
                                      <p:cBhvr>
                                        <p:cTn id="41" dur="250" fill="hold"/>
                                        <p:tgtEl>
                                          <p:spTgt spid="67"/>
                                        </p:tgtEl>
                                      </p:cBhvr>
                                      <p:by x="110000" y="110000"/>
                                    </p:animScale>
                                  </p:childTnLst>
                                </p:cTn>
                              </p:par>
                              <p:par>
                                <p:cTn id="42" presetID="6" presetClass="emph" presetSubtype="0" decel="100000" fill="hold" nodeType="withEffect">
                                  <p:stCondLst>
                                    <p:cond delay="300"/>
                                  </p:stCondLst>
                                  <p:childTnLst>
                                    <p:animScale>
                                      <p:cBhvr>
                                        <p:cTn id="43" dur="250" fill="hold"/>
                                        <p:tgtEl>
                                          <p:spTgt spid="67"/>
                                        </p:tgtEl>
                                      </p:cBhvr>
                                      <p:by x="91000" y="91000"/>
                                    </p:animScale>
                                  </p:childTnLst>
                                </p:cTn>
                              </p:par>
                              <p:par>
                                <p:cTn id="44" presetID="22" presetClass="entr" presetSubtype="2" fill="hold" nodeType="withEffect">
                                  <p:stCondLst>
                                    <p:cond delay="300"/>
                                  </p:stCondLst>
                                  <p:childTnLst>
                                    <p:set>
                                      <p:cBhvr>
                                        <p:cTn id="45" dur="1" fill="hold">
                                          <p:stCondLst>
                                            <p:cond delay="0"/>
                                          </p:stCondLst>
                                        </p:cTn>
                                        <p:tgtEl>
                                          <p:spTgt spid="47"/>
                                        </p:tgtEl>
                                        <p:attrNameLst>
                                          <p:attrName>style.visibility</p:attrName>
                                        </p:attrNameLst>
                                      </p:cBhvr>
                                      <p:to>
                                        <p:strVal val="visible"/>
                                      </p:to>
                                    </p:set>
                                    <p:animEffect transition="in" filter="wipe(right)">
                                      <p:cBhvr>
                                        <p:cTn id="46" dur="750"/>
                                        <p:tgtEl>
                                          <p:spTgt spid="47"/>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600"/>
                                        <p:tgtEl>
                                          <p:spTgt spid="48"/>
                                        </p:tgtEl>
                                      </p:cBhvr>
                                    </p:animEffect>
                                  </p:childTnLst>
                                </p:cTn>
                              </p:par>
                              <p:par>
                                <p:cTn id="50" presetID="35" presetClass="path" presetSubtype="0" decel="100000" fill="hold" grpId="1" nodeType="withEffect">
                                  <p:stCondLst>
                                    <p:cond delay="100"/>
                                  </p:stCondLst>
                                  <p:childTnLst>
                                    <p:animMotion origin="layout" path="M -0.05547 0.00023 L 2.70833E-6 0.00023 " pathEditMode="relative" rAng="0" ptsTypes="AA">
                                      <p:cBhvr>
                                        <p:cTn id="51" dur="800" fill="hold"/>
                                        <p:tgtEl>
                                          <p:spTgt spid="48"/>
                                        </p:tgtEl>
                                        <p:attrNameLst>
                                          <p:attrName>ppt_x</p:attrName>
                                          <p:attrName>ppt_y</p:attrName>
                                        </p:attrNameLst>
                                      </p:cBhvr>
                                      <p:rCtr x="2773" y="0"/>
                                    </p:animMotion>
                                  </p:childTnLst>
                                </p:cTn>
                              </p:par>
                            </p:childTnLst>
                          </p:cTn>
                        </p:par>
                        <p:par>
                          <p:cTn id="52" fill="hold">
                            <p:stCondLst>
                              <p:cond delay="2850"/>
                            </p:stCondLst>
                            <p:childTnLst>
                              <p:par>
                                <p:cTn id="53" presetID="22" presetClass="entr" presetSubtype="1"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22" presetClass="entr" presetSubtype="2"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right)">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grpId="0" nodeType="withEffect">
                                  <p:stCondLst>
                                    <p:cond delay="30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600"/>
                                        <p:tgtEl>
                                          <p:spTgt spid="56"/>
                                        </p:tgtEl>
                                      </p:cBhvr>
                                    </p:animEffect>
                                  </p:childTnLst>
                                </p:cTn>
                              </p:par>
                              <p:par>
                                <p:cTn id="68" presetID="35" presetClass="path" presetSubtype="0" decel="100000" fill="hold" grpId="1" nodeType="withEffect">
                                  <p:stCondLst>
                                    <p:cond delay="100"/>
                                  </p:stCondLst>
                                  <p:childTnLst>
                                    <p:animMotion origin="layout" path="M -0.05552 0.00022 L -3.65586E-6 0.00022 " pathEditMode="relative" rAng="0" ptsTypes="AA">
                                      <p:cBhvr>
                                        <p:cTn id="69" dur="800" fill="hold"/>
                                        <p:tgtEl>
                                          <p:spTgt spid="56"/>
                                        </p:tgtEl>
                                        <p:attrNameLst>
                                          <p:attrName>ppt_x</p:attrName>
                                          <p:attrName>ppt_y</p:attrName>
                                        </p:attrNameLst>
                                      </p:cBhvr>
                                      <p:rCtr x="2770" y="0"/>
                                    </p:animMotion>
                                  </p:childTnLst>
                                </p:cTn>
                              </p:par>
                            </p:childTnLst>
                          </p:cTn>
                        </p:par>
                        <p:par>
                          <p:cTn id="70" fill="hold">
                            <p:stCondLst>
                              <p:cond delay="3750"/>
                            </p:stCondLst>
                            <p:childTnLst>
                              <p:par>
                                <p:cTn id="71" presetID="10"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36" grpId="0"/>
      <p:bldP spid="39" grpId="0"/>
      <p:bldP spid="53" grpId="0"/>
      <p:bldP spid="56" grpId="0"/>
      <p:bldP spid="5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2"/>
          <p:cNvGrpSpPr/>
          <p:nvPr/>
        </p:nvGrpSpPr>
        <p:grpSpPr>
          <a:xfrm>
            <a:off x="1408590" y="2574816"/>
            <a:ext cx="2013153" cy="541446"/>
            <a:chOff x="1606732" y="2629518"/>
            <a:chExt cx="1840014" cy="478322"/>
          </a:xfrm>
        </p:grpSpPr>
        <p:sp>
          <p:nvSpPr>
            <p:cNvPr id="79" name="Rectangle 78"/>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400" spc="-50" dirty="0">
                <a:gradFill>
                  <a:gsLst>
                    <a:gs pos="1250">
                      <a:schemeClr val="bg1"/>
                    </a:gs>
                    <a:gs pos="10417">
                      <a:schemeClr val="bg1"/>
                    </a:gs>
                  </a:gsLst>
                  <a:lin ang="5400000" scaled="0"/>
                </a:gradFill>
              </a:endParaRPr>
            </a:p>
          </p:txBody>
        </p:sp>
        <p:sp>
          <p:nvSpPr>
            <p:cNvPr id="80" name="Rectangle 79"/>
            <p:cNvSpPr/>
            <p:nvPr/>
          </p:nvSpPr>
          <p:spPr>
            <a:xfrm>
              <a:off x="1606732" y="2719988"/>
              <a:ext cx="1786451" cy="387852"/>
            </a:xfrm>
            <a:prstGeom prst="rect">
              <a:avLst/>
            </a:prstGeom>
          </p:spPr>
          <p:txBody>
            <a:bodyPr wrap="square">
              <a:spAutoFit/>
            </a:bodyPr>
            <a:lstStyle/>
            <a:p>
              <a:pPr defTabSz="672162">
                <a:lnSpc>
                  <a:spcPct val="80000"/>
                </a:lnSpc>
                <a:defRPr/>
              </a:pPr>
              <a:r>
                <a:rPr lang="en-US" sz="2400" b="1" kern="0" dirty="0">
                  <a:solidFill>
                    <a:schemeClr val="bg1"/>
                  </a:solidFill>
                </a:rPr>
                <a:t>Developers</a:t>
              </a:r>
            </a:p>
          </p:txBody>
        </p:sp>
      </p:grpSp>
      <p:grpSp>
        <p:nvGrpSpPr>
          <p:cNvPr id="70" name="Group 69"/>
          <p:cNvGrpSpPr/>
          <p:nvPr/>
        </p:nvGrpSpPr>
        <p:grpSpPr>
          <a:xfrm>
            <a:off x="6330208" y="5762285"/>
            <a:ext cx="1839753" cy="448583"/>
            <a:chOff x="1606732" y="2629518"/>
            <a:chExt cx="1840014" cy="448646"/>
          </a:xfrm>
        </p:grpSpPr>
        <p:sp>
          <p:nvSpPr>
            <p:cNvPr id="71" name="Rectangle 70"/>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b="1" spc="-50" dirty="0">
                <a:solidFill>
                  <a:schemeClr val="accent1">
                    <a:lumMod val="50000"/>
                  </a:schemeClr>
                </a:solidFill>
              </a:endParaRPr>
            </a:p>
          </p:txBody>
        </p:sp>
        <p:sp>
          <p:nvSpPr>
            <p:cNvPr id="72" name="Rectangle 71"/>
            <p:cNvSpPr/>
            <p:nvPr/>
          </p:nvSpPr>
          <p:spPr>
            <a:xfrm>
              <a:off x="1606732" y="2719988"/>
              <a:ext cx="1786451" cy="345342"/>
            </a:xfrm>
            <a:prstGeom prst="rect">
              <a:avLst/>
            </a:prstGeom>
          </p:spPr>
          <p:txBody>
            <a:bodyPr wrap="square">
              <a:spAutoFit/>
            </a:bodyPr>
            <a:lstStyle/>
            <a:p>
              <a:pPr defTabSz="672162">
                <a:lnSpc>
                  <a:spcPct val="80000"/>
                </a:lnSpc>
                <a:defRPr/>
              </a:pPr>
              <a:r>
                <a:rPr lang="en-US" sz="2000" b="1" kern="0" dirty="0">
                  <a:solidFill>
                    <a:schemeClr val="bg1"/>
                  </a:solidFill>
                </a:rPr>
                <a:t>IT Admin</a:t>
              </a:r>
            </a:p>
          </p:txBody>
        </p:sp>
      </p:grpSp>
      <p:sp>
        <p:nvSpPr>
          <p:cNvPr id="2" name="Title 1"/>
          <p:cNvSpPr>
            <a:spLocks noGrp="1"/>
          </p:cNvSpPr>
          <p:nvPr>
            <p:ph type="title"/>
          </p:nvPr>
        </p:nvSpPr>
        <p:spPr>
          <a:xfrm>
            <a:off x="160218" y="114402"/>
            <a:ext cx="11373923" cy="932431"/>
          </a:xfrm>
        </p:spPr>
        <p:txBody>
          <a:bodyPr/>
          <a:lstStyle/>
          <a:p>
            <a:r>
              <a:rPr lang="en-US" dirty="0"/>
              <a:t>Dev &amp; Test in the </a:t>
            </a:r>
            <a:r>
              <a:rPr lang="en-US" dirty="0" smtClean="0"/>
              <a:t>Cloud</a:t>
            </a:r>
            <a:endParaRPr lang="en-US" dirty="0"/>
          </a:p>
        </p:txBody>
      </p:sp>
      <p:sp>
        <p:nvSpPr>
          <p:cNvPr id="40" name="TextBox 39"/>
          <p:cNvSpPr txBox="1"/>
          <p:nvPr/>
        </p:nvSpPr>
        <p:spPr>
          <a:xfrm>
            <a:off x="517182" y="4231394"/>
            <a:ext cx="5625203" cy="1885602"/>
          </a:xfrm>
          <a:prstGeom prst="rect">
            <a:avLst/>
          </a:prstGeom>
          <a:noFill/>
        </p:spPr>
        <p:txBody>
          <a:bodyPr wrap="square" lIns="182854" tIns="146283" rIns="182854" bIns="146283" rtlCol="0">
            <a:spAutoFit/>
          </a:bodyPr>
          <a:lstStyle/>
          <a:p>
            <a:pPr>
              <a:lnSpc>
                <a:spcPct val="90000"/>
              </a:lnSpc>
              <a:spcAft>
                <a:spcPts val="400"/>
              </a:spcAft>
            </a:pPr>
            <a:r>
              <a:rPr lang="en-US" sz="2000" spc="-49" dirty="0" smtClean="0">
                <a:gradFill>
                  <a:gsLst>
                    <a:gs pos="2917">
                      <a:schemeClr val="tx1"/>
                    </a:gs>
                    <a:gs pos="30000">
                      <a:schemeClr val="tx1"/>
                    </a:gs>
                  </a:gsLst>
                  <a:lin ang="5400000" scaled="0"/>
                </a:gradFill>
              </a:rPr>
              <a:t>Shorter Infrastructure </a:t>
            </a:r>
            <a:r>
              <a:rPr lang="en-US" sz="2000" spc="-49" dirty="0">
                <a:gradFill>
                  <a:gsLst>
                    <a:gs pos="2917">
                      <a:schemeClr val="tx1"/>
                    </a:gs>
                    <a:gs pos="30000">
                      <a:schemeClr val="tx1"/>
                    </a:gs>
                  </a:gsLst>
                  <a:lin ang="5400000" scaled="0"/>
                </a:gradFill>
              </a:rPr>
              <a:t>Wait Time</a:t>
            </a:r>
          </a:p>
          <a:p>
            <a:pPr>
              <a:lnSpc>
                <a:spcPct val="90000"/>
              </a:lnSpc>
              <a:spcAft>
                <a:spcPts val="400"/>
              </a:spcAft>
            </a:pPr>
            <a:r>
              <a:rPr lang="en-US" sz="2000" spc="-49" dirty="0" smtClean="0">
                <a:gradFill>
                  <a:gsLst>
                    <a:gs pos="2917">
                      <a:schemeClr val="tx1"/>
                    </a:gs>
                    <a:gs pos="30000">
                      <a:schemeClr val="tx1"/>
                    </a:gs>
                  </a:gsLst>
                  <a:lin ang="5400000" scaled="0"/>
                </a:gradFill>
              </a:rPr>
              <a:t>Lower Infrastructure </a:t>
            </a:r>
            <a:r>
              <a:rPr lang="en-US" sz="2000" spc="-49" dirty="0">
                <a:gradFill>
                  <a:gsLst>
                    <a:gs pos="2917">
                      <a:schemeClr val="tx1"/>
                    </a:gs>
                    <a:gs pos="30000">
                      <a:schemeClr val="tx1"/>
                    </a:gs>
                  </a:gsLst>
                  <a:lin ang="5400000" scaled="0"/>
                </a:gradFill>
              </a:rPr>
              <a:t>Costs</a:t>
            </a:r>
          </a:p>
          <a:p>
            <a:pPr>
              <a:lnSpc>
                <a:spcPct val="90000"/>
              </a:lnSpc>
              <a:spcAft>
                <a:spcPts val="400"/>
              </a:spcAft>
            </a:pPr>
            <a:r>
              <a:rPr lang="en-US" sz="2000" spc="-49" dirty="0" smtClean="0">
                <a:gradFill>
                  <a:gsLst>
                    <a:gs pos="2917">
                      <a:schemeClr val="tx1"/>
                    </a:gs>
                    <a:gs pos="30000">
                      <a:schemeClr val="tx1"/>
                    </a:gs>
                  </a:gsLst>
                  <a:lin ang="5400000" scaled="0"/>
                </a:gradFill>
              </a:rPr>
              <a:t>Higher Developer </a:t>
            </a:r>
            <a:r>
              <a:rPr lang="en-US" sz="2000" spc="-49" dirty="0">
                <a:gradFill>
                  <a:gsLst>
                    <a:gs pos="2917">
                      <a:schemeClr val="tx1"/>
                    </a:gs>
                    <a:gs pos="30000">
                      <a:schemeClr val="tx1"/>
                    </a:gs>
                  </a:gsLst>
                  <a:lin ang="5400000" scaled="0"/>
                </a:gradFill>
              </a:rPr>
              <a:t>Productivity</a:t>
            </a:r>
          </a:p>
          <a:p>
            <a:pPr>
              <a:lnSpc>
                <a:spcPct val="90000"/>
              </a:lnSpc>
              <a:spcAft>
                <a:spcPts val="400"/>
              </a:spcAft>
            </a:pPr>
            <a:endParaRPr lang="en-US" sz="2000" spc="-49" dirty="0">
              <a:gradFill>
                <a:gsLst>
                  <a:gs pos="2917">
                    <a:schemeClr val="tx1"/>
                  </a:gs>
                  <a:gs pos="30000">
                    <a:schemeClr val="tx1"/>
                  </a:gs>
                </a:gsLst>
                <a:lin ang="5400000" scaled="0"/>
              </a:gradFill>
            </a:endParaRPr>
          </a:p>
          <a:p>
            <a:pPr>
              <a:lnSpc>
                <a:spcPct val="90000"/>
              </a:lnSpc>
              <a:spcAft>
                <a:spcPts val="400"/>
              </a:spcAft>
            </a:pPr>
            <a:endParaRPr lang="en-US" sz="2000" spc="-49" dirty="0">
              <a:gradFill>
                <a:gsLst>
                  <a:gs pos="2917">
                    <a:schemeClr val="tx1"/>
                  </a:gs>
                  <a:gs pos="30000">
                    <a:schemeClr val="tx1"/>
                  </a:gs>
                </a:gsLst>
                <a:lin ang="5400000" scaled="0"/>
              </a:gradFill>
            </a:endParaRPr>
          </a:p>
        </p:txBody>
      </p:sp>
      <p:sp>
        <p:nvSpPr>
          <p:cNvPr id="41" name="TextBox 40"/>
          <p:cNvSpPr txBox="1"/>
          <p:nvPr/>
        </p:nvSpPr>
        <p:spPr>
          <a:xfrm>
            <a:off x="492895" y="3781361"/>
            <a:ext cx="7031685" cy="533712"/>
          </a:xfrm>
          <a:prstGeom prst="rect">
            <a:avLst/>
          </a:prstGeom>
          <a:noFill/>
        </p:spPr>
        <p:txBody>
          <a:bodyPr wrap="square" lIns="182854" tIns="146283" rIns="182854" bIns="146283" rtlCol="0">
            <a:noAutofit/>
          </a:bodyPr>
          <a:lstStyle/>
          <a:p>
            <a:pPr>
              <a:lnSpc>
                <a:spcPct val="90000"/>
              </a:lnSpc>
              <a:spcBef>
                <a:spcPct val="20000"/>
              </a:spcBef>
              <a:buSzPct val="80000"/>
            </a:pPr>
            <a:r>
              <a:rPr lang="en-US" sz="2448" b="1" spc="-49" dirty="0">
                <a:gradFill>
                  <a:gsLst>
                    <a:gs pos="2917">
                      <a:schemeClr val="tx1"/>
                    </a:gs>
                    <a:gs pos="30000">
                      <a:schemeClr val="tx1"/>
                    </a:gs>
                  </a:gsLst>
                  <a:lin ang="5400000" scaled="0"/>
                </a:gradFill>
              </a:rPr>
              <a:t>Benefits</a:t>
            </a:r>
          </a:p>
        </p:txBody>
      </p:sp>
      <p:grpSp>
        <p:nvGrpSpPr>
          <p:cNvPr id="15" name="Group 14"/>
          <p:cNvGrpSpPr/>
          <p:nvPr/>
        </p:nvGrpSpPr>
        <p:grpSpPr>
          <a:xfrm>
            <a:off x="6596947" y="704199"/>
            <a:ext cx="5577427" cy="3071287"/>
            <a:chOff x="6597001" y="703802"/>
            <a:chExt cx="5578218" cy="3071723"/>
          </a:xfrm>
        </p:grpSpPr>
        <p:sp>
          <p:nvSpPr>
            <p:cNvPr id="42" name="Freeform 128"/>
            <p:cNvSpPr>
              <a:spLocks noChangeAspect="1"/>
            </p:cNvSpPr>
            <p:nvPr/>
          </p:nvSpPr>
          <p:spPr bwMode="black">
            <a:xfrm>
              <a:off x="6597001" y="703802"/>
              <a:ext cx="5578218" cy="307172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27" tIns="45713" rIns="91427" bIns="45713" numCol="1" anchor="t" anchorCtr="0" compatLnSpc="1">
              <a:prstTxWarp prst="textNoShape">
                <a:avLst/>
              </a:prstTxWarp>
            </a:bodyPr>
            <a:lstStyle/>
            <a:p>
              <a:endParaRPr lang="en-US"/>
            </a:p>
          </p:txBody>
        </p:sp>
        <p:sp>
          <p:nvSpPr>
            <p:cNvPr id="43" name="Rounded Rectangle 42"/>
            <p:cNvSpPr/>
            <p:nvPr/>
          </p:nvSpPr>
          <p:spPr bwMode="auto">
            <a:xfrm>
              <a:off x="7951763" y="1542492"/>
              <a:ext cx="3626069"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44" name="Group 43"/>
            <p:cNvGrpSpPr/>
            <p:nvPr/>
          </p:nvGrpSpPr>
          <p:grpSpPr>
            <a:xfrm>
              <a:off x="8242758" y="1767632"/>
              <a:ext cx="3087733" cy="1573112"/>
              <a:chOff x="2658144" y="4680514"/>
              <a:chExt cx="3087733" cy="1573112"/>
            </a:xfrm>
          </p:grpSpPr>
          <p:sp>
            <p:nvSpPr>
              <p:cNvPr id="45" name="Freeform 5"/>
              <p:cNvSpPr>
                <a:spLocks noEditPoints="1"/>
              </p:cNvSpPr>
              <p:nvPr/>
            </p:nvSpPr>
            <p:spPr bwMode="auto">
              <a:xfrm>
                <a:off x="265814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46" name="Freeform 45"/>
              <p:cNvSpPr>
                <a:spLocks noEditPoints="1"/>
              </p:cNvSpPr>
              <p:nvPr/>
            </p:nvSpPr>
            <p:spPr bwMode="auto">
              <a:xfrm>
                <a:off x="374596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47" name="Freeform 46"/>
              <p:cNvSpPr>
                <a:spLocks noEditPoints="1"/>
              </p:cNvSpPr>
              <p:nvPr/>
            </p:nvSpPr>
            <p:spPr bwMode="auto">
              <a:xfrm>
                <a:off x="4803121"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48" name="Freeform 5"/>
              <p:cNvSpPr>
                <a:spLocks noEditPoints="1"/>
              </p:cNvSpPr>
              <p:nvPr/>
            </p:nvSpPr>
            <p:spPr bwMode="auto">
              <a:xfrm>
                <a:off x="265814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49" name="Freeform 48"/>
              <p:cNvSpPr>
                <a:spLocks noEditPoints="1"/>
              </p:cNvSpPr>
              <p:nvPr/>
            </p:nvSpPr>
            <p:spPr bwMode="auto">
              <a:xfrm>
                <a:off x="374596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50" name="Freeform 49"/>
              <p:cNvSpPr>
                <a:spLocks noEditPoints="1"/>
              </p:cNvSpPr>
              <p:nvPr/>
            </p:nvSpPr>
            <p:spPr bwMode="auto">
              <a:xfrm>
                <a:off x="4803121"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51" name="Freeform 5"/>
              <p:cNvSpPr>
                <a:spLocks noEditPoints="1"/>
              </p:cNvSpPr>
              <p:nvPr/>
            </p:nvSpPr>
            <p:spPr bwMode="auto">
              <a:xfrm>
                <a:off x="265814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52" name="Freeform 51"/>
              <p:cNvSpPr>
                <a:spLocks noEditPoints="1"/>
              </p:cNvSpPr>
              <p:nvPr/>
            </p:nvSpPr>
            <p:spPr bwMode="auto">
              <a:xfrm>
                <a:off x="374596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sp>
            <p:nvSpPr>
              <p:cNvPr id="53" name="Freeform 52"/>
              <p:cNvSpPr>
                <a:spLocks noEditPoints="1"/>
              </p:cNvSpPr>
              <p:nvPr/>
            </p:nvSpPr>
            <p:spPr bwMode="auto">
              <a:xfrm>
                <a:off x="4803121"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p>
            </p:txBody>
          </p:sp>
        </p:grpSp>
      </p:grpSp>
      <p:grpSp>
        <p:nvGrpSpPr>
          <p:cNvPr id="54" name="Group 53"/>
          <p:cNvGrpSpPr/>
          <p:nvPr/>
        </p:nvGrpSpPr>
        <p:grpSpPr>
          <a:xfrm>
            <a:off x="3195456" y="1300834"/>
            <a:ext cx="2245779" cy="2245779"/>
            <a:chOff x="3379883" y="1211263"/>
            <a:chExt cx="2246098" cy="2246098"/>
          </a:xfrm>
        </p:grpSpPr>
        <p:sp>
          <p:nvSpPr>
            <p:cNvPr id="55" name="Oval 54"/>
            <p:cNvSpPr/>
            <p:nvPr/>
          </p:nvSpPr>
          <p:spPr bwMode="auto">
            <a:xfrm>
              <a:off x="3379883" y="121126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56"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57"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58"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59"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0"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1"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2"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grpSp>
      </p:grpSp>
      <p:sp>
        <p:nvSpPr>
          <p:cNvPr id="66" name="Oval 65"/>
          <p:cNvSpPr/>
          <p:nvPr/>
        </p:nvSpPr>
        <p:spPr bwMode="auto">
          <a:xfrm>
            <a:off x="7833585" y="4291771"/>
            <a:ext cx="2245779" cy="2245779"/>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67" name="Group 66"/>
          <p:cNvGrpSpPr/>
          <p:nvPr/>
        </p:nvGrpSpPr>
        <p:grpSpPr>
          <a:xfrm>
            <a:off x="8658482" y="4582274"/>
            <a:ext cx="595986" cy="1664773"/>
            <a:chOff x="8164721" y="700282"/>
            <a:chExt cx="151053" cy="421938"/>
          </a:xfrm>
        </p:grpSpPr>
        <p:sp>
          <p:nvSpPr>
            <p:cNvPr id="68" name="Freeform 745"/>
            <p:cNvSpPr>
              <a:spLocks/>
            </p:cNvSpPr>
            <p:nvPr/>
          </p:nvSpPr>
          <p:spPr bwMode="auto">
            <a:xfrm>
              <a:off x="8164721" y="815049"/>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sp>
          <p:nvSpPr>
            <p:cNvPr id="69" name="Oval 746"/>
            <p:cNvSpPr>
              <a:spLocks noChangeArrowheads="1"/>
            </p:cNvSpPr>
            <p:nvPr/>
          </p:nvSpPr>
          <p:spPr bwMode="auto">
            <a:xfrm>
              <a:off x="8194257" y="700282"/>
              <a:ext cx="91982" cy="91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p>
          </p:txBody>
        </p:sp>
      </p:grpSp>
      <p:sp>
        <p:nvSpPr>
          <p:cNvPr id="73" name="TextBox 72"/>
          <p:cNvSpPr txBox="1"/>
          <p:nvPr/>
        </p:nvSpPr>
        <p:spPr>
          <a:xfrm>
            <a:off x="10073411" y="4097033"/>
            <a:ext cx="2189201" cy="517022"/>
          </a:xfrm>
          <a:prstGeom prst="rect">
            <a:avLst/>
          </a:prstGeom>
          <a:noFill/>
        </p:spPr>
        <p:txBody>
          <a:bodyPr wrap="none" lIns="182854" tIns="146283" rIns="182854" bIns="146283" rtlCol="0">
            <a:spAutoFit/>
          </a:bodyPr>
          <a:lstStyle/>
          <a:p>
            <a:pPr>
              <a:lnSpc>
                <a:spcPct val="90000"/>
              </a:lnSpc>
            </a:pPr>
            <a:r>
              <a:rPr lang="en-US" sz="1600" spc="-50" dirty="0">
                <a:gradFill>
                  <a:gsLst>
                    <a:gs pos="2917">
                      <a:schemeClr val="tx1"/>
                    </a:gs>
                    <a:gs pos="30000">
                      <a:schemeClr val="tx1"/>
                    </a:gs>
                  </a:gsLst>
                  <a:lin ang="5400000" scaled="0"/>
                </a:gradFill>
              </a:rPr>
              <a:t>Manage environment</a:t>
            </a:r>
          </a:p>
        </p:txBody>
      </p:sp>
      <p:sp>
        <p:nvSpPr>
          <p:cNvPr id="74" name="TextBox 73"/>
          <p:cNvSpPr txBox="1"/>
          <p:nvPr/>
        </p:nvSpPr>
        <p:spPr>
          <a:xfrm>
            <a:off x="5291408" y="2687094"/>
            <a:ext cx="1238934" cy="517022"/>
          </a:xfrm>
          <a:prstGeom prst="rect">
            <a:avLst/>
          </a:prstGeom>
          <a:noFill/>
        </p:spPr>
        <p:txBody>
          <a:bodyPr wrap="square" lIns="182854" tIns="146283" rIns="182854" bIns="146283" rtlCol="0">
            <a:spAutoFit/>
          </a:bodyPr>
          <a:lstStyle/>
          <a:p>
            <a:pPr>
              <a:lnSpc>
                <a:spcPct val="90000"/>
              </a:lnSpc>
            </a:pPr>
            <a:r>
              <a:rPr lang="en-US" sz="1600" spc="-50" dirty="0">
                <a:gradFill>
                  <a:gsLst>
                    <a:gs pos="2917">
                      <a:schemeClr val="tx1"/>
                    </a:gs>
                    <a:gs pos="30000">
                      <a:schemeClr val="tx1"/>
                    </a:gs>
                  </a:gsLst>
                  <a:lin ang="5400000" scaled="0"/>
                </a:gradFill>
              </a:rPr>
              <a:t>Use VMs</a:t>
            </a:r>
          </a:p>
        </p:txBody>
      </p:sp>
      <p:cxnSp>
        <p:nvCxnSpPr>
          <p:cNvPr id="75" name="Straight Arrow Connector 74"/>
          <p:cNvCxnSpPr/>
          <p:nvPr/>
        </p:nvCxnSpPr>
        <p:spPr>
          <a:xfrm flipH="1">
            <a:off x="5281746" y="3178256"/>
            <a:ext cx="1092719" cy="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0076387" y="3848739"/>
            <a:ext cx="0" cy="1005697"/>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41761" y="3186477"/>
            <a:ext cx="1565633" cy="517022"/>
          </a:xfrm>
          <a:prstGeom prst="rect">
            <a:avLst/>
          </a:prstGeom>
          <a:noFill/>
        </p:spPr>
        <p:txBody>
          <a:bodyPr wrap="none" lIns="182854" tIns="146283" rIns="182854" bIns="146283" rtlCol="0">
            <a:spAutoFit/>
          </a:bodyPr>
          <a:lstStyle/>
          <a:p>
            <a:pPr>
              <a:lnSpc>
                <a:spcPct val="90000"/>
              </a:lnSpc>
            </a:pPr>
            <a:r>
              <a:rPr lang="en-US" sz="1600" spc="-50" dirty="0">
                <a:gradFill>
                  <a:gsLst>
                    <a:gs pos="2917">
                      <a:schemeClr val="tx1"/>
                    </a:gs>
                    <a:gs pos="30000">
                      <a:schemeClr val="tx1"/>
                    </a:gs>
                  </a:gsLst>
                  <a:lin ang="5400000" scaled="0"/>
                </a:gradFill>
              </a:rPr>
              <a:t>Provision VMs</a:t>
            </a:r>
          </a:p>
        </p:txBody>
      </p:sp>
    </p:spTree>
    <p:extLst>
      <p:ext uri="{BB962C8B-B14F-4D97-AF65-F5344CB8AC3E}">
        <p14:creationId xmlns:p14="http://schemas.microsoft.com/office/powerpoint/2010/main" val="553726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par>
                                <p:cTn id="8" presetID="22" presetClass="entr" presetSubtype="4"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250" fill="hold"/>
                                        <p:tgtEl>
                                          <p:spTgt spid="15"/>
                                        </p:tgtEl>
                                        <p:attrNameLst>
                                          <p:attrName>ppt_w</p:attrName>
                                        </p:attrNameLst>
                                      </p:cBhvr>
                                      <p:tavLst>
                                        <p:tav tm="0">
                                          <p:val>
                                            <p:fltVal val="0"/>
                                          </p:val>
                                        </p:tav>
                                        <p:tav tm="100000">
                                          <p:val>
                                            <p:strVal val="#ppt_w"/>
                                          </p:val>
                                        </p:tav>
                                      </p:tavLst>
                                    </p:anim>
                                    <p:anim calcmode="lin" valueType="num">
                                      <p:cBhvr>
                                        <p:cTn id="21" dur="250" fill="hold"/>
                                        <p:tgtEl>
                                          <p:spTgt spid="15"/>
                                        </p:tgtEl>
                                        <p:attrNameLst>
                                          <p:attrName>ppt_h</p:attrName>
                                        </p:attrNameLst>
                                      </p:cBhvr>
                                      <p:tavLst>
                                        <p:tav tm="0">
                                          <p:val>
                                            <p:fltVal val="0"/>
                                          </p:val>
                                        </p:tav>
                                        <p:tav tm="100000">
                                          <p:val>
                                            <p:strVal val="#ppt_h"/>
                                          </p:val>
                                        </p:tav>
                                      </p:tavLst>
                                    </p:anim>
                                    <p:animEffect transition="in" filter="fade">
                                      <p:cBhvr>
                                        <p:cTn id="22" dur="250"/>
                                        <p:tgtEl>
                                          <p:spTgt spid="15"/>
                                        </p:tgtEl>
                                      </p:cBhvr>
                                    </p:animEffect>
                                  </p:childTnLst>
                                </p:cTn>
                              </p:par>
                              <p:par>
                                <p:cTn id="23" presetID="6" presetClass="emph" presetSubtype="0" decel="100000" fill="hold" nodeType="withEffect">
                                  <p:stCondLst>
                                    <p:cond delay="200"/>
                                  </p:stCondLst>
                                  <p:childTnLst>
                                    <p:animScale>
                                      <p:cBhvr>
                                        <p:cTn id="24" dur="250" fill="hold"/>
                                        <p:tgtEl>
                                          <p:spTgt spid="15"/>
                                        </p:tgtEl>
                                      </p:cBhvr>
                                      <p:by x="110000" y="110000"/>
                                    </p:animScale>
                                  </p:childTnLst>
                                </p:cTn>
                              </p:par>
                              <p:par>
                                <p:cTn id="25" presetID="6" presetClass="emph" presetSubtype="0" decel="100000" fill="hold" nodeType="withEffect">
                                  <p:stCondLst>
                                    <p:cond delay="300"/>
                                  </p:stCondLst>
                                  <p:childTnLst>
                                    <p:animScale>
                                      <p:cBhvr>
                                        <p:cTn id="26" dur="250" fill="hold"/>
                                        <p:tgtEl>
                                          <p:spTgt spid="15"/>
                                        </p:tgtEl>
                                      </p:cBhvr>
                                      <p:by x="91000" y="91000"/>
                                    </p:animScale>
                                  </p:childTnLst>
                                </p:cTn>
                              </p:par>
                              <p:par>
                                <p:cTn id="27" presetID="10" presetClass="entr" presetSubtype="0" fill="hold" grpId="0" nodeType="withEffect">
                                  <p:stCondLst>
                                    <p:cond delay="30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600"/>
                                        <p:tgtEl>
                                          <p:spTgt spid="41"/>
                                        </p:tgtEl>
                                      </p:cBhvr>
                                    </p:animEffect>
                                  </p:childTnLst>
                                </p:cTn>
                              </p:par>
                              <p:par>
                                <p:cTn id="30" presetID="35" presetClass="path" presetSubtype="0" decel="100000" fill="hold" grpId="1" nodeType="withEffect">
                                  <p:stCondLst>
                                    <p:cond delay="100"/>
                                  </p:stCondLst>
                                  <p:childTnLst>
                                    <p:animMotion origin="layout" path="M -0.05547 0.00024 L 4.375E-6 0.00024 " pathEditMode="relative" rAng="0" ptsTypes="AA">
                                      <p:cBhvr>
                                        <p:cTn id="31" dur="800" fill="hold"/>
                                        <p:tgtEl>
                                          <p:spTgt spid="41"/>
                                        </p:tgtEl>
                                        <p:attrNameLst>
                                          <p:attrName>ppt_x</p:attrName>
                                          <p:attrName>ppt_y</p:attrName>
                                        </p:attrNameLst>
                                      </p:cBhvr>
                                      <p:rCtr x="2773" y="0"/>
                                    </p:animMotion>
                                  </p:childTnLst>
                                </p:cTn>
                              </p:par>
                              <p:par>
                                <p:cTn id="32" presetID="10" presetClass="entr" presetSubtype="0" fill="hold" grpId="0" nodeType="withEffect">
                                  <p:stCondLst>
                                    <p:cond delay="75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1" grpId="1"/>
      <p:bldP spid="73" grpId="0"/>
      <p:bldP spid="74"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p:cNvSpPr/>
          <p:nvPr/>
        </p:nvSpPr>
        <p:spPr bwMode="auto">
          <a:xfrm>
            <a:off x="2108351" y="1398554"/>
            <a:ext cx="4059360" cy="26056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89" fontAlgn="base">
              <a:lnSpc>
                <a:spcPct val="90000"/>
              </a:lnSpc>
              <a:spcBef>
                <a:spcPct val="0"/>
              </a:spcBef>
              <a:spcAft>
                <a:spcPct val="0"/>
              </a:spcAft>
            </a:pPr>
            <a:r>
              <a:rPr lang="en-US" sz="3199" spc="-153" dirty="0">
                <a:gradFill>
                  <a:gsLst>
                    <a:gs pos="7000">
                      <a:srgbClr val="68217A"/>
                    </a:gs>
                    <a:gs pos="100000">
                      <a:srgbClr val="68217A"/>
                    </a:gs>
                  </a:gsLst>
                  <a:lin ang="5400000" scaled="0"/>
                </a:gradFill>
                <a:latin typeface="Segoe UI Light"/>
              </a:rPr>
              <a:t>Plan</a:t>
            </a:r>
          </a:p>
        </p:txBody>
      </p:sp>
      <p:sp>
        <p:nvSpPr>
          <p:cNvPr id="159" name="Rectangle 158"/>
          <p:cNvSpPr/>
          <p:nvPr/>
        </p:nvSpPr>
        <p:spPr bwMode="auto">
          <a:xfrm>
            <a:off x="6222568" y="1398554"/>
            <a:ext cx="4105557" cy="26056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r" defTabSz="932289" fontAlgn="base">
              <a:lnSpc>
                <a:spcPct val="90000"/>
              </a:lnSpc>
              <a:spcBef>
                <a:spcPct val="0"/>
              </a:spcBef>
              <a:spcAft>
                <a:spcPct val="0"/>
              </a:spcAft>
            </a:pPr>
            <a:r>
              <a:rPr lang="en-US" sz="3199" spc="-153" dirty="0">
                <a:gradFill>
                  <a:gsLst>
                    <a:gs pos="7000">
                      <a:srgbClr val="68217A"/>
                    </a:gs>
                    <a:gs pos="100000">
                      <a:srgbClr val="68217A"/>
                    </a:gs>
                  </a:gsLst>
                  <a:lin ang="5400000" scaled="0"/>
                </a:gradFill>
                <a:latin typeface="Segoe UI Light"/>
              </a:rPr>
              <a:t>Monitor + Learn </a:t>
            </a:r>
          </a:p>
        </p:txBody>
      </p:sp>
      <p:sp>
        <p:nvSpPr>
          <p:cNvPr id="157" name="Rectangle 156"/>
          <p:cNvSpPr/>
          <p:nvPr/>
        </p:nvSpPr>
        <p:spPr bwMode="auto">
          <a:xfrm>
            <a:off x="6222568" y="4073981"/>
            <a:ext cx="4105557" cy="26513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algn="r" defTabSz="932289" fontAlgn="base">
              <a:lnSpc>
                <a:spcPct val="90000"/>
              </a:lnSpc>
              <a:spcBef>
                <a:spcPct val="0"/>
              </a:spcBef>
              <a:spcAft>
                <a:spcPct val="0"/>
              </a:spcAft>
            </a:pPr>
            <a:r>
              <a:rPr lang="en-US" sz="3199" spc="-153" dirty="0">
                <a:gradFill>
                  <a:gsLst>
                    <a:gs pos="7000">
                      <a:srgbClr val="68217A"/>
                    </a:gs>
                    <a:gs pos="100000">
                      <a:srgbClr val="68217A"/>
                    </a:gs>
                  </a:gsLst>
                  <a:lin ang="5400000" scaled="0"/>
                </a:gradFill>
                <a:latin typeface="Segoe UI Light"/>
              </a:rPr>
              <a:t>Release</a:t>
            </a:r>
          </a:p>
        </p:txBody>
      </p:sp>
      <p:sp>
        <p:nvSpPr>
          <p:cNvPr id="160" name="Rectangle 159"/>
          <p:cNvSpPr/>
          <p:nvPr/>
        </p:nvSpPr>
        <p:spPr bwMode="auto">
          <a:xfrm>
            <a:off x="2108351" y="4073981"/>
            <a:ext cx="4059360" cy="26513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b" anchorCtr="0" forceAA="0" compatLnSpc="1">
            <a:prstTxWarp prst="textNoShape">
              <a:avLst/>
            </a:prstTxWarp>
            <a:noAutofit/>
          </a:bodyPr>
          <a:lstStyle/>
          <a:p>
            <a:pPr defTabSz="932289" fontAlgn="base">
              <a:lnSpc>
                <a:spcPct val="90000"/>
              </a:lnSpc>
              <a:spcBef>
                <a:spcPct val="0"/>
              </a:spcBef>
              <a:spcAft>
                <a:spcPct val="0"/>
              </a:spcAft>
            </a:pPr>
            <a:r>
              <a:rPr lang="en-US" sz="3199" spc="-153" dirty="0">
                <a:gradFill>
                  <a:gsLst>
                    <a:gs pos="7000">
                      <a:srgbClr val="68217A"/>
                    </a:gs>
                    <a:gs pos="100000">
                      <a:srgbClr val="68217A"/>
                    </a:gs>
                  </a:gsLst>
                  <a:lin ang="5400000" scaled="0"/>
                </a:gradFill>
                <a:latin typeface="Segoe UI Light"/>
              </a:rPr>
              <a:t>Develop + Test</a:t>
            </a:r>
          </a:p>
        </p:txBody>
      </p:sp>
      <p:grpSp>
        <p:nvGrpSpPr>
          <p:cNvPr id="167" name="Group 166"/>
          <p:cNvGrpSpPr/>
          <p:nvPr/>
        </p:nvGrpSpPr>
        <p:grpSpPr>
          <a:xfrm>
            <a:off x="2829865" y="1983127"/>
            <a:ext cx="6783613" cy="4111953"/>
            <a:chOff x="1735491" y="1223620"/>
            <a:chExt cx="8963289" cy="5563422"/>
          </a:xfrm>
        </p:grpSpPr>
        <p:grpSp>
          <p:nvGrpSpPr>
            <p:cNvPr id="168" name="Group 4"/>
            <p:cNvGrpSpPr>
              <a:grpSpLocks noChangeAspect="1"/>
            </p:cNvGrpSpPr>
            <p:nvPr/>
          </p:nvGrpSpPr>
          <p:grpSpPr bwMode="auto">
            <a:xfrm>
              <a:off x="1908175" y="1480628"/>
              <a:ext cx="8626973" cy="5178656"/>
              <a:chOff x="1050" y="734"/>
              <a:chExt cx="5584" cy="3352"/>
            </a:xfrm>
            <a:solidFill>
              <a:schemeClr val="accent4"/>
            </a:solidFill>
          </p:grpSpPr>
          <p:sp>
            <p:nvSpPr>
              <p:cNvPr id="210" name="Freeform 5"/>
              <p:cNvSpPr>
                <a:spLocks noEditPoints="1"/>
              </p:cNvSpPr>
              <p:nvPr/>
            </p:nvSpPr>
            <p:spPr bwMode="auto">
              <a:xfrm>
                <a:off x="1050" y="734"/>
                <a:ext cx="5580" cy="3352"/>
              </a:xfrm>
              <a:custGeom>
                <a:avLst/>
                <a:gdLst>
                  <a:gd name="T0" fmla="*/ 650 w 1300"/>
                  <a:gd name="T1" fmla="*/ 0 h 780"/>
                  <a:gd name="T2" fmla="*/ 0 w 1300"/>
                  <a:gd name="T3" fmla="*/ 390 h 780"/>
                  <a:gd name="T4" fmla="*/ 650 w 1300"/>
                  <a:gd name="T5" fmla="*/ 780 h 780"/>
                  <a:gd name="T6" fmla="*/ 1300 w 1300"/>
                  <a:gd name="T7" fmla="*/ 390 h 780"/>
                  <a:gd name="T8" fmla="*/ 650 w 1300"/>
                  <a:gd name="T9" fmla="*/ 0 h 780"/>
                  <a:gd name="T10" fmla="*/ 650 w 1300"/>
                  <a:gd name="T11" fmla="*/ 761 h 780"/>
                  <a:gd name="T12" fmla="*/ 14 w 1300"/>
                  <a:gd name="T13" fmla="*/ 390 h 780"/>
                  <a:gd name="T14" fmla="*/ 650 w 1300"/>
                  <a:gd name="T15" fmla="*/ 20 h 780"/>
                  <a:gd name="T16" fmla="*/ 1285 w 1300"/>
                  <a:gd name="T17" fmla="*/ 390 h 780"/>
                  <a:gd name="T18" fmla="*/ 650 w 1300"/>
                  <a:gd name="T19" fmla="*/ 76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0" h="780">
                    <a:moveTo>
                      <a:pt x="650" y="0"/>
                    </a:moveTo>
                    <a:cubicBezTo>
                      <a:pt x="291" y="0"/>
                      <a:pt x="0" y="175"/>
                      <a:pt x="0" y="390"/>
                    </a:cubicBezTo>
                    <a:cubicBezTo>
                      <a:pt x="0" y="606"/>
                      <a:pt x="291" y="780"/>
                      <a:pt x="650" y="780"/>
                    </a:cubicBezTo>
                    <a:cubicBezTo>
                      <a:pt x="1009" y="780"/>
                      <a:pt x="1300" y="606"/>
                      <a:pt x="1300" y="390"/>
                    </a:cubicBezTo>
                    <a:cubicBezTo>
                      <a:pt x="1300" y="175"/>
                      <a:pt x="1009" y="0"/>
                      <a:pt x="650" y="0"/>
                    </a:cubicBezTo>
                    <a:close/>
                    <a:moveTo>
                      <a:pt x="650" y="761"/>
                    </a:moveTo>
                    <a:cubicBezTo>
                      <a:pt x="299" y="761"/>
                      <a:pt x="14" y="595"/>
                      <a:pt x="14" y="390"/>
                    </a:cubicBezTo>
                    <a:cubicBezTo>
                      <a:pt x="14" y="186"/>
                      <a:pt x="299" y="20"/>
                      <a:pt x="650" y="20"/>
                    </a:cubicBezTo>
                    <a:cubicBezTo>
                      <a:pt x="1001" y="20"/>
                      <a:pt x="1285" y="186"/>
                      <a:pt x="1285" y="390"/>
                    </a:cubicBezTo>
                    <a:cubicBezTo>
                      <a:pt x="1285" y="595"/>
                      <a:pt x="1001" y="761"/>
                      <a:pt x="650" y="76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289"/>
                <a:endParaRPr lang="en-US" sz="1836">
                  <a:solidFill>
                    <a:srgbClr val="000000"/>
                  </a:solidFill>
                </a:endParaRPr>
              </a:p>
            </p:txBody>
          </p:sp>
          <p:sp>
            <p:nvSpPr>
              <p:cNvPr id="211" name="Freeform 6"/>
              <p:cNvSpPr>
                <a:spLocks noEditPoints="1"/>
              </p:cNvSpPr>
              <p:nvPr/>
            </p:nvSpPr>
            <p:spPr bwMode="auto">
              <a:xfrm>
                <a:off x="1050" y="1490"/>
                <a:ext cx="1854" cy="1857"/>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289"/>
                <a:endParaRPr lang="en-US" sz="1836">
                  <a:solidFill>
                    <a:srgbClr val="000000"/>
                  </a:solidFill>
                </a:endParaRPr>
              </a:p>
            </p:txBody>
          </p:sp>
          <p:sp>
            <p:nvSpPr>
              <p:cNvPr id="212" name="Freeform 7"/>
              <p:cNvSpPr>
                <a:spLocks noEditPoints="1"/>
              </p:cNvSpPr>
              <p:nvPr/>
            </p:nvSpPr>
            <p:spPr bwMode="auto">
              <a:xfrm>
                <a:off x="4780" y="1490"/>
                <a:ext cx="1854" cy="1857"/>
              </a:xfrm>
              <a:custGeom>
                <a:avLst/>
                <a:gdLst>
                  <a:gd name="T0" fmla="*/ 216 w 432"/>
                  <a:gd name="T1" fmla="*/ 0 h 432"/>
                  <a:gd name="T2" fmla="*/ 0 w 432"/>
                  <a:gd name="T3" fmla="*/ 216 h 432"/>
                  <a:gd name="T4" fmla="*/ 216 w 432"/>
                  <a:gd name="T5" fmla="*/ 432 h 432"/>
                  <a:gd name="T6" fmla="*/ 432 w 432"/>
                  <a:gd name="T7" fmla="*/ 216 h 432"/>
                  <a:gd name="T8" fmla="*/ 216 w 432"/>
                  <a:gd name="T9" fmla="*/ 0 h 432"/>
                  <a:gd name="T10" fmla="*/ 216 w 432"/>
                  <a:gd name="T11" fmla="*/ 415 h 432"/>
                  <a:gd name="T12" fmla="*/ 17 w 432"/>
                  <a:gd name="T13" fmla="*/ 216 h 432"/>
                  <a:gd name="T14" fmla="*/ 216 w 432"/>
                  <a:gd name="T15" fmla="*/ 18 h 432"/>
                  <a:gd name="T16" fmla="*/ 414 w 432"/>
                  <a:gd name="T17" fmla="*/ 216 h 432"/>
                  <a:gd name="T18" fmla="*/ 216 w 432"/>
                  <a:gd name="T19" fmla="*/ 41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216" y="415"/>
                    </a:moveTo>
                    <a:cubicBezTo>
                      <a:pt x="106" y="415"/>
                      <a:pt x="17" y="326"/>
                      <a:pt x="17" y="216"/>
                    </a:cubicBezTo>
                    <a:cubicBezTo>
                      <a:pt x="17" y="106"/>
                      <a:pt x="106" y="18"/>
                      <a:pt x="216" y="18"/>
                    </a:cubicBezTo>
                    <a:cubicBezTo>
                      <a:pt x="326" y="18"/>
                      <a:pt x="414" y="106"/>
                      <a:pt x="414" y="216"/>
                    </a:cubicBezTo>
                    <a:cubicBezTo>
                      <a:pt x="414" y="326"/>
                      <a:pt x="326" y="415"/>
                      <a:pt x="216" y="41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289"/>
                <a:endParaRPr lang="en-US" sz="1836">
                  <a:solidFill>
                    <a:srgbClr val="000000"/>
                  </a:solidFill>
                </a:endParaRPr>
              </a:p>
            </p:txBody>
          </p:sp>
        </p:grpSp>
        <p:grpSp>
          <p:nvGrpSpPr>
            <p:cNvPr id="169" name="Group 168"/>
            <p:cNvGrpSpPr/>
            <p:nvPr/>
          </p:nvGrpSpPr>
          <p:grpSpPr>
            <a:xfrm rot="10800000">
              <a:off x="1735491" y="4019697"/>
              <a:ext cx="467388" cy="284336"/>
              <a:chOff x="1473341" y="3774232"/>
              <a:chExt cx="480262" cy="292168"/>
            </a:xfrm>
          </p:grpSpPr>
          <p:sp>
            <p:nvSpPr>
              <p:cNvPr id="208" name="Isosceles Triangle 207"/>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9" name="Isosceles Triangle 208"/>
              <p:cNvSpPr/>
              <p:nvPr/>
            </p:nvSpPr>
            <p:spPr bwMode="auto">
              <a:xfrm>
                <a:off x="1512304" y="3822560"/>
                <a:ext cx="402336" cy="243840"/>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70" name="Group 169"/>
            <p:cNvGrpSpPr/>
            <p:nvPr/>
          </p:nvGrpSpPr>
          <p:grpSpPr>
            <a:xfrm>
              <a:off x="10231392" y="4019697"/>
              <a:ext cx="467388" cy="284336"/>
              <a:chOff x="1473341" y="3774232"/>
              <a:chExt cx="480262" cy="292168"/>
            </a:xfrm>
          </p:grpSpPr>
          <p:sp>
            <p:nvSpPr>
              <p:cNvPr id="206" name="Isosceles Triangle 205"/>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7" name="Isosceles Triangle 206"/>
              <p:cNvSpPr/>
              <p:nvPr/>
            </p:nvSpPr>
            <p:spPr bwMode="auto">
              <a:xfrm>
                <a:off x="1512304" y="3822560"/>
                <a:ext cx="402336" cy="243840"/>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71" name="Group 170"/>
            <p:cNvGrpSpPr/>
            <p:nvPr/>
          </p:nvGrpSpPr>
          <p:grpSpPr>
            <a:xfrm rot="16200000">
              <a:off x="8813441" y="2577630"/>
              <a:ext cx="467388" cy="284336"/>
              <a:chOff x="1473341" y="3774232"/>
              <a:chExt cx="480262" cy="292168"/>
            </a:xfrm>
          </p:grpSpPr>
          <p:sp>
            <p:nvSpPr>
              <p:cNvPr id="204" name="Isosceles Triangle 203"/>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5" name="Isosceles Triangle 204"/>
              <p:cNvSpPr/>
              <p:nvPr/>
            </p:nvSpPr>
            <p:spPr bwMode="auto">
              <a:xfrm>
                <a:off x="1512304" y="3822560"/>
                <a:ext cx="402336" cy="243840"/>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72" name="Group 171"/>
            <p:cNvGrpSpPr/>
            <p:nvPr/>
          </p:nvGrpSpPr>
          <p:grpSpPr>
            <a:xfrm rot="5400000">
              <a:off x="3134065" y="5294755"/>
              <a:ext cx="467388" cy="284336"/>
              <a:chOff x="1473341" y="3774232"/>
              <a:chExt cx="480262" cy="292168"/>
            </a:xfrm>
          </p:grpSpPr>
          <p:sp>
            <p:nvSpPr>
              <p:cNvPr id="202" name="Isosceles Triangle 201"/>
              <p:cNvSpPr/>
              <p:nvPr/>
            </p:nvSpPr>
            <p:spPr bwMode="auto">
              <a:xfrm>
                <a:off x="1473341" y="3774232"/>
                <a:ext cx="480262" cy="29106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3" name="Isosceles Triangle 202"/>
              <p:cNvSpPr/>
              <p:nvPr/>
            </p:nvSpPr>
            <p:spPr bwMode="auto">
              <a:xfrm>
                <a:off x="1512304" y="3822560"/>
                <a:ext cx="402336" cy="243840"/>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73" name="Rectangle 17"/>
            <p:cNvSpPr/>
            <p:nvPr/>
          </p:nvSpPr>
          <p:spPr bwMode="auto">
            <a:xfrm>
              <a:off x="3818849" y="1315476"/>
              <a:ext cx="2140994" cy="1060109"/>
            </a:xfrm>
            <a:custGeom>
              <a:avLst/>
              <a:gdLst>
                <a:gd name="connsiteX0" fmla="*/ 0 w 2565727"/>
                <a:gd name="connsiteY0" fmla="*/ 0 h 967389"/>
                <a:gd name="connsiteX1" fmla="*/ 2565727 w 2565727"/>
                <a:gd name="connsiteY1" fmla="*/ 0 h 967389"/>
                <a:gd name="connsiteX2" fmla="*/ 2565727 w 2565727"/>
                <a:gd name="connsiteY2" fmla="*/ 967389 h 967389"/>
                <a:gd name="connsiteX3" fmla="*/ 0 w 2565727"/>
                <a:gd name="connsiteY3" fmla="*/ 967389 h 967389"/>
                <a:gd name="connsiteX4" fmla="*/ 0 w 2565727"/>
                <a:gd name="connsiteY4" fmla="*/ 0 h 967389"/>
                <a:gd name="connsiteX0" fmla="*/ 0 w 2565727"/>
                <a:gd name="connsiteY0" fmla="*/ 0 h 1016157"/>
                <a:gd name="connsiteX1" fmla="*/ 2565727 w 2565727"/>
                <a:gd name="connsiteY1" fmla="*/ 0 h 1016157"/>
                <a:gd name="connsiteX2" fmla="*/ 2565727 w 2565727"/>
                <a:gd name="connsiteY2" fmla="*/ 967389 h 1016157"/>
                <a:gd name="connsiteX3" fmla="*/ 182880 w 2565727"/>
                <a:gd name="connsiteY3" fmla="*/ 1016157 h 1016157"/>
                <a:gd name="connsiteX4" fmla="*/ 0 w 2565727"/>
                <a:gd name="connsiteY4" fmla="*/ 0 h 1016157"/>
                <a:gd name="connsiteX0" fmla="*/ 0 w 3089983"/>
                <a:gd name="connsiteY0" fmla="*/ 463296 h 1016157"/>
                <a:gd name="connsiteX1" fmla="*/ 3089983 w 3089983"/>
                <a:gd name="connsiteY1" fmla="*/ 0 h 1016157"/>
                <a:gd name="connsiteX2" fmla="*/ 3089983 w 3089983"/>
                <a:gd name="connsiteY2" fmla="*/ 967389 h 1016157"/>
                <a:gd name="connsiteX3" fmla="*/ 707136 w 3089983"/>
                <a:gd name="connsiteY3" fmla="*/ 1016157 h 1016157"/>
                <a:gd name="connsiteX4" fmla="*/ 0 w 3089983"/>
                <a:gd name="connsiteY4" fmla="*/ 463296 h 1016157"/>
                <a:gd name="connsiteX0" fmla="*/ 0 w 3089983"/>
                <a:gd name="connsiteY0" fmla="*/ 463296 h 1077117"/>
                <a:gd name="connsiteX1" fmla="*/ 3089983 w 3089983"/>
                <a:gd name="connsiteY1" fmla="*/ 0 h 1077117"/>
                <a:gd name="connsiteX2" fmla="*/ 3089983 w 3089983"/>
                <a:gd name="connsiteY2" fmla="*/ 967389 h 1077117"/>
                <a:gd name="connsiteX3" fmla="*/ 609600 w 3089983"/>
                <a:gd name="connsiteY3" fmla="*/ 1077117 h 1077117"/>
                <a:gd name="connsiteX4" fmla="*/ 0 w 3089983"/>
                <a:gd name="connsiteY4" fmla="*/ 463296 h 1077117"/>
                <a:gd name="connsiteX0" fmla="*/ 0 w 2980255"/>
                <a:gd name="connsiteY0" fmla="*/ 463296 h 1077117"/>
                <a:gd name="connsiteX1" fmla="*/ 2980255 w 2980255"/>
                <a:gd name="connsiteY1" fmla="*/ 0 h 1077117"/>
                <a:gd name="connsiteX2" fmla="*/ 2980255 w 2980255"/>
                <a:gd name="connsiteY2" fmla="*/ 967389 h 1077117"/>
                <a:gd name="connsiteX3" fmla="*/ 499872 w 2980255"/>
                <a:gd name="connsiteY3" fmla="*/ 1077117 h 1077117"/>
                <a:gd name="connsiteX4" fmla="*/ 0 w 2980255"/>
                <a:gd name="connsiteY4" fmla="*/ 463296 h 1077117"/>
                <a:gd name="connsiteX0" fmla="*/ 280416 w 2480383"/>
                <a:gd name="connsiteY0" fmla="*/ 365760 h 1077117"/>
                <a:gd name="connsiteX1" fmla="*/ 2480383 w 2480383"/>
                <a:gd name="connsiteY1" fmla="*/ 0 h 1077117"/>
                <a:gd name="connsiteX2" fmla="*/ 2480383 w 2480383"/>
                <a:gd name="connsiteY2" fmla="*/ 967389 h 1077117"/>
                <a:gd name="connsiteX3" fmla="*/ 0 w 2480383"/>
                <a:gd name="connsiteY3" fmla="*/ 1077117 h 1077117"/>
                <a:gd name="connsiteX4" fmla="*/ 280416 w 2480383"/>
                <a:gd name="connsiteY4" fmla="*/ 365760 h 1077117"/>
                <a:gd name="connsiteX0" fmla="*/ 0 w 2199967"/>
                <a:gd name="connsiteY0" fmla="*/ 365760 h 1101501"/>
                <a:gd name="connsiteX1" fmla="*/ 2199967 w 2199967"/>
                <a:gd name="connsiteY1" fmla="*/ 0 h 1101501"/>
                <a:gd name="connsiteX2" fmla="*/ 2199967 w 2199967"/>
                <a:gd name="connsiteY2" fmla="*/ 967389 h 1101501"/>
                <a:gd name="connsiteX3" fmla="*/ 97536 w 2199967"/>
                <a:gd name="connsiteY3" fmla="*/ 1101501 h 1101501"/>
                <a:gd name="connsiteX4" fmla="*/ 0 w 2199967"/>
                <a:gd name="connsiteY4" fmla="*/ 365760 h 1101501"/>
                <a:gd name="connsiteX0" fmla="*/ 0 w 2199967"/>
                <a:gd name="connsiteY0" fmla="*/ 365760 h 1089309"/>
                <a:gd name="connsiteX1" fmla="*/ 2199967 w 2199967"/>
                <a:gd name="connsiteY1" fmla="*/ 0 h 1089309"/>
                <a:gd name="connsiteX2" fmla="*/ 2199967 w 2199967"/>
                <a:gd name="connsiteY2" fmla="*/ 967389 h 1089309"/>
                <a:gd name="connsiteX3" fmla="*/ 158496 w 2199967"/>
                <a:gd name="connsiteY3" fmla="*/ 1089309 h 1089309"/>
                <a:gd name="connsiteX4" fmla="*/ 0 w 2199967"/>
                <a:gd name="connsiteY4" fmla="*/ 365760 h 10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67" h="1089309">
                  <a:moveTo>
                    <a:pt x="0" y="365760"/>
                  </a:moveTo>
                  <a:lnTo>
                    <a:pt x="2199967" y="0"/>
                  </a:lnTo>
                  <a:lnTo>
                    <a:pt x="2199967" y="967389"/>
                  </a:lnTo>
                  <a:lnTo>
                    <a:pt x="158496" y="1089309"/>
                  </a:lnTo>
                  <a:lnTo>
                    <a:pt x="0" y="36576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4" name="Isosceles Triangle 173"/>
            <p:cNvSpPr/>
            <p:nvPr/>
          </p:nvSpPr>
          <p:spPr bwMode="auto">
            <a:xfrm rot="16200000">
              <a:off x="5788128" y="1430516"/>
              <a:ext cx="391551" cy="237304"/>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5" name="TextBox 174"/>
            <p:cNvSpPr txBox="1"/>
            <p:nvPr/>
          </p:nvSpPr>
          <p:spPr>
            <a:xfrm>
              <a:off x="7773066" y="3822178"/>
              <a:ext cx="2613660" cy="424708"/>
            </a:xfrm>
            <a:prstGeom prst="rect">
              <a:avLst/>
            </a:prstGeom>
            <a:noFill/>
          </p:spPr>
          <p:txBody>
            <a:bodyPr wrap="squar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a:defRPr/>
              </a:pPr>
              <a:r>
                <a:rPr lang="en-US" kern="0" spc="0" dirty="0">
                  <a:gradFill>
                    <a:gsLst>
                      <a:gs pos="20354">
                        <a:srgbClr val="0072C6"/>
                      </a:gs>
                      <a:gs pos="54000">
                        <a:srgbClr val="0072C6"/>
                      </a:gs>
                    </a:gsLst>
                    <a:lin ang="5400000" scaled="0"/>
                  </a:gradFill>
                  <a:cs typeface="Segoe UI" panose="020B0502040204020203" pitchFamily="34" charset="0"/>
                </a:rPr>
                <a:t>Production</a:t>
              </a:r>
            </a:p>
          </p:txBody>
        </p:sp>
        <p:sp>
          <p:nvSpPr>
            <p:cNvPr id="176" name="TextBox 175"/>
            <p:cNvSpPr txBox="1"/>
            <p:nvPr/>
          </p:nvSpPr>
          <p:spPr>
            <a:xfrm>
              <a:off x="2012191" y="3852303"/>
              <a:ext cx="2633872" cy="424708"/>
            </a:xfrm>
            <a:prstGeom prst="rect">
              <a:avLst/>
            </a:prstGeom>
            <a:noFill/>
          </p:spPr>
          <p:txBody>
            <a:bodyPr wrap="square" lIns="0" tIns="0" rIns="0" bIns="0" rtlCol="0" anchor="ctr">
              <a:spAutoFit/>
            </a:bodyPr>
            <a:lstStyle/>
            <a:p>
              <a:pPr algn="ctr" defTabSz="932289">
                <a:defRPr/>
              </a:pPr>
              <a:r>
                <a:rPr lang="en-US" sz="2000" kern="0" dirty="0">
                  <a:gradFill>
                    <a:gsLst>
                      <a:gs pos="20354">
                        <a:srgbClr val="0072C6"/>
                      </a:gs>
                      <a:gs pos="54000">
                        <a:srgbClr val="0072C6"/>
                      </a:gs>
                    </a:gsLst>
                    <a:lin ang="5400000" scaled="0"/>
                  </a:gradFill>
                  <a:cs typeface="Segoe UI" panose="020B0502040204020203" pitchFamily="34" charset="0"/>
                </a:rPr>
                <a:t>Development </a:t>
              </a:r>
            </a:p>
          </p:txBody>
        </p:sp>
        <p:grpSp>
          <p:nvGrpSpPr>
            <p:cNvPr id="177" name="Group 176"/>
            <p:cNvGrpSpPr/>
            <p:nvPr/>
          </p:nvGrpSpPr>
          <p:grpSpPr>
            <a:xfrm>
              <a:off x="3962270" y="1223620"/>
              <a:ext cx="1794370" cy="1137431"/>
              <a:chOff x="3793792" y="1670808"/>
              <a:chExt cx="1709514" cy="1252810"/>
            </a:xfrm>
          </p:grpSpPr>
          <p:sp>
            <p:nvSpPr>
              <p:cNvPr id="197" name="Rounded Rectangle 196"/>
              <p:cNvSpPr/>
              <p:nvPr/>
            </p:nvSpPr>
            <p:spPr bwMode="auto">
              <a:xfrm>
                <a:off x="3838320" y="1670808"/>
                <a:ext cx="1620458" cy="1252810"/>
              </a:xfrm>
              <a:prstGeom prst="roundRect">
                <a:avLst>
                  <a:gd name="adj" fmla="val 809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 tIns="0" rIns="46623" bIns="46623"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1099" dirty="0">
                    <a:gradFill>
                      <a:gsLst>
                        <a:gs pos="0">
                          <a:srgbClr val="FFFFFF"/>
                        </a:gs>
                        <a:gs pos="100000">
                          <a:srgbClr val="FFFFFF"/>
                        </a:gs>
                      </a:gsLst>
                      <a:lin ang="5400000" scaled="0"/>
                    </a:gradFill>
                    <a:ea typeface="Segoe UI" pitchFamily="34" charset="0"/>
                    <a:cs typeface="Segoe UI" pitchFamily="34" charset="0"/>
                  </a:rPr>
                  <a:t>BACKLOG</a:t>
                </a:r>
              </a:p>
            </p:txBody>
          </p:sp>
          <p:grpSp>
            <p:nvGrpSpPr>
              <p:cNvPr id="198" name="Group 197"/>
              <p:cNvGrpSpPr/>
              <p:nvPr/>
            </p:nvGrpSpPr>
            <p:grpSpPr>
              <a:xfrm>
                <a:off x="3793792" y="2016087"/>
                <a:ext cx="1709514" cy="611020"/>
                <a:chOff x="578131" y="1919339"/>
                <a:chExt cx="1540601" cy="713554"/>
              </a:xfrm>
            </p:grpSpPr>
            <p:cxnSp>
              <p:nvCxnSpPr>
                <p:cNvPr id="199" name="Straight Connector 198"/>
                <p:cNvCxnSpPr/>
                <p:nvPr/>
              </p:nvCxnSpPr>
              <p:spPr>
                <a:xfrm>
                  <a:off x="578131" y="1919339"/>
                  <a:ext cx="1540601"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578131" y="2276116"/>
                  <a:ext cx="1540601"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578131" y="2632893"/>
                  <a:ext cx="1540601"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78" name="Rectangle 1"/>
            <p:cNvSpPr/>
            <p:nvPr/>
          </p:nvSpPr>
          <p:spPr bwMode="auto">
            <a:xfrm>
              <a:off x="4491285" y="6143163"/>
              <a:ext cx="3225378" cy="643879"/>
            </a:xfrm>
            <a:custGeom>
              <a:avLst/>
              <a:gdLst>
                <a:gd name="connsiteX0" fmla="*/ 0 w 2930774"/>
                <a:gd name="connsiteY0" fmla="*/ 0 h 631311"/>
                <a:gd name="connsiteX1" fmla="*/ 2930774 w 2930774"/>
                <a:gd name="connsiteY1" fmla="*/ 0 h 631311"/>
                <a:gd name="connsiteX2" fmla="*/ 2930774 w 2930774"/>
                <a:gd name="connsiteY2" fmla="*/ 631311 h 631311"/>
                <a:gd name="connsiteX3" fmla="*/ 0 w 2930774"/>
                <a:gd name="connsiteY3" fmla="*/ 631311 h 631311"/>
                <a:gd name="connsiteX4" fmla="*/ 0 w 2930774"/>
                <a:gd name="connsiteY4" fmla="*/ 0 h 631311"/>
                <a:gd name="connsiteX0" fmla="*/ 0 w 3016118"/>
                <a:gd name="connsiteY0" fmla="*/ 0 h 631311"/>
                <a:gd name="connsiteX1" fmla="*/ 2930774 w 3016118"/>
                <a:gd name="connsiteY1" fmla="*/ 0 h 631311"/>
                <a:gd name="connsiteX2" fmla="*/ 3016118 w 3016118"/>
                <a:gd name="connsiteY2" fmla="*/ 631311 h 631311"/>
                <a:gd name="connsiteX3" fmla="*/ 0 w 3016118"/>
                <a:gd name="connsiteY3" fmla="*/ 631311 h 631311"/>
                <a:gd name="connsiteX4" fmla="*/ 0 w 3016118"/>
                <a:gd name="connsiteY4" fmla="*/ 0 h 631311"/>
                <a:gd name="connsiteX0" fmla="*/ 146304 w 3162422"/>
                <a:gd name="connsiteY0" fmla="*/ 0 h 631311"/>
                <a:gd name="connsiteX1" fmla="*/ 3077078 w 3162422"/>
                <a:gd name="connsiteY1" fmla="*/ 0 h 631311"/>
                <a:gd name="connsiteX2" fmla="*/ 3162422 w 3162422"/>
                <a:gd name="connsiteY2" fmla="*/ 631311 h 631311"/>
                <a:gd name="connsiteX3" fmla="*/ 0 w 3162422"/>
                <a:gd name="connsiteY3" fmla="*/ 631311 h 631311"/>
                <a:gd name="connsiteX4" fmla="*/ 146304 w 3162422"/>
                <a:gd name="connsiteY4" fmla="*/ 0 h 631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422" h="631311">
                  <a:moveTo>
                    <a:pt x="146304" y="0"/>
                  </a:moveTo>
                  <a:lnTo>
                    <a:pt x="3077078" y="0"/>
                  </a:lnTo>
                  <a:lnTo>
                    <a:pt x="3162422" y="631311"/>
                  </a:lnTo>
                  <a:lnTo>
                    <a:pt x="0" y="631311"/>
                  </a:lnTo>
                  <a:lnTo>
                    <a:pt x="146304" y="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9" name="Freeform 178"/>
            <p:cNvSpPr>
              <a:spLocks noEditPoints="1"/>
            </p:cNvSpPr>
            <p:nvPr/>
          </p:nvSpPr>
          <p:spPr bwMode="auto">
            <a:xfrm>
              <a:off x="4571573" y="5969707"/>
              <a:ext cx="770601" cy="620689"/>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accent4"/>
            </a:solidFill>
            <a:ln>
              <a:noFill/>
            </a:ln>
          </p:spPr>
          <p:txBody>
            <a:bodyPr vert="horz" wrap="square" lIns="93247" tIns="46623" rIns="93247" bIns="46623" numCol="1" anchor="t" anchorCtr="0" compatLnSpc="1">
              <a:prstTxWarp prst="textNoShape">
                <a:avLst/>
              </a:prstTxWarp>
            </a:bodyPr>
            <a:lstStyle/>
            <a:p>
              <a:pPr defTabSz="932289"/>
              <a:endParaRPr lang="en-US" sz="1836">
                <a:solidFill>
                  <a:srgbClr val="000000"/>
                </a:solidFill>
              </a:endParaRPr>
            </a:p>
          </p:txBody>
        </p:sp>
        <p:sp>
          <p:nvSpPr>
            <p:cNvPr id="180" name="Freeform 179"/>
            <p:cNvSpPr>
              <a:spLocks noEditPoints="1"/>
            </p:cNvSpPr>
            <p:nvPr/>
          </p:nvSpPr>
          <p:spPr bwMode="auto">
            <a:xfrm flipH="1">
              <a:off x="6883079" y="6021202"/>
              <a:ext cx="770601" cy="620689"/>
            </a:xfrm>
            <a:custGeom>
              <a:avLst/>
              <a:gdLst>
                <a:gd name="T0" fmla="*/ 1867 w 2493"/>
                <a:gd name="T1" fmla="*/ 1229 h 2008"/>
                <a:gd name="T2" fmla="*/ 2483 w 2493"/>
                <a:gd name="T3" fmla="*/ 1066 h 2008"/>
                <a:gd name="T4" fmla="*/ 2483 w 2493"/>
                <a:gd name="T5" fmla="*/ 1345 h 2008"/>
                <a:gd name="T6" fmla="*/ 2311 w 2493"/>
                <a:gd name="T7" fmla="*/ 1492 h 2008"/>
                <a:gd name="T8" fmla="*/ 2364 w 2493"/>
                <a:gd name="T9" fmla="*/ 1659 h 2008"/>
                <a:gd name="T10" fmla="*/ 2055 w 2493"/>
                <a:gd name="T11" fmla="*/ 1780 h 2008"/>
                <a:gd name="T12" fmla="*/ 1916 w 2493"/>
                <a:gd name="T13" fmla="*/ 1847 h 2008"/>
                <a:gd name="T14" fmla="*/ 1611 w 2493"/>
                <a:gd name="T15" fmla="*/ 2008 h 2008"/>
                <a:gd name="T16" fmla="*/ 1532 w 2493"/>
                <a:gd name="T17" fmla="*/ 1816 h 2008"/>
                <a:gd name="T18" fmla="*/ 1290 w 2493"/>
                <a:gd name="T19" fmla="*/ 1833 h 2008"/>
                <a:gd name="T20" fmla="*/ 1090 w 2493"/>
                <a:gd name="T21" fmla="*/ 1635 h 2008"/>
                <a:gd name="T22" fmla="*/ 1117 w 2493"/>
                <a:gd name="T23" fmla="*/ 1405 h 2008"/>
                <a:gd name="T24" fmla="*/ 947 w 2493"/>
                <a:gd name="T25" fmla="*/ 1323 h 2008"/>
                <a:gd name="T26" fmla="*/ 1096 w 2493"/>
                <a:gd name="T27" fmla="*/ 1021 h 2008"/>
                <a:gd name="T28" fmla="*/ 1151 w 2493"/>
                <a:gd name="T29" fmla="*/ 889 h 2008"/>
                <a:gd name="T30" fmla="*/ 1266 w 2493"/>
                <a:gd name="T31" fmla="*/ 569 h 2008"/>
                <a:gd name="T32" fmla="*/ 1444 w 2493"/>
                <a:gd name="T33" fmla="*/ 628 h 2008"/>
                <a:gd name="T34" fmla="*/ 1591 w 2493"/>
                <a:gd name="T35" fmla="*/ 469 h 2008"/>
                <a:gd name="T36" fmla="*/ 1871 w 2493"/>
                <a:gd name="T37" fmla="*/ 469 h 2008"/>
                <a:gd name="T38" fmla="*/ 2016 w 2493"/>
                <a:gd name="T39" fmla="*/ 626 h 2008"/>
                <a:gd name="T40" fmla="*/ 2192 w 2493"/>
                <a:gd name="T41" fmla="*/ 569 h 2008"/>
                <a:gd name="T42" fmla="*/ 2309 w 2493"/>
                <a:gd name="T43" fmla="*/ 885 h 2008"/>
                <a:gd name="T44" fmla="*/ 2364 w 2493"/>
                <a:gd name="T45" fmla="*/ 1021 h 2008"/>
                <a:gd name="T46" fmla="*/ 2117 w 2493"/>
                <a:gd name="T47" fmla="*/ 1229 h 2008"/>
                <a:gd name="T48" fmla="*/ 1730 w 2493"/>
                <a:gd name="T49" fmla="*/ 1614 h 2008"/>
                <a:gd name="T50" fmla="*/ 646 w 2493"/>
                <a:gd name="T51" fmla="*/ 536 h 2008"/>
                <a:gd name="T52" fmla="*/ 1076 w 2493"/>
                <a:gd name="T53" fmla="*/ 420 h 2008"/>
                <a:gd name="T54" fmla="*/ 1076 w 2493"/>
                <a:gd name="T55" fmla="*/ 616 h 2008"/>
                <a:gd name="T56" fmla="*/ 957 w 2493"/>
                <a:gd name="T57" fmla="*/ 718 h 2008"/>
                <a:gd name="T58" fmla="*/ 994 w 2493"/>
                <a:gd name="T59" fmla="*/ 836 h 2008"/>
                <a:gd name="T60" fmla="*/ 777 w 2493"/>
                <a:gd name="T61" fmla="*/ 922 h 2008"/>
                <a:gd name="T62" fmla="*/ 681 w 2493"/>
                <a:gd name="T63" fmla="*/ 968 h 2008"/>
                <a:gd name="T64" fmla="*/ 468 w 2493"/>
                <a:gd name="T65" fmla="*/ 1085 h 2008"/>
                <a:gd name="T66" fmla="*/ 409 w 2493"/>
                <a:gd name="T67" fmla="*/ 948 h 2008"/>
                <a:gd name="T68" fmla="*/ 241 w 2493"/>
                <a:gd name="T69" fmla="*/ 958 h 2008"/>
                <a:gd name="T70" fmla="*/ 102 w 2493"/>
                <a:gd name="T71" fmla="*/ 820 h 2008"/>
                <a:gd name="T72" fmla="*/ 121 w 2493"/>
                <a:gd name="T73" fmla="*/ 659 h 2008"/>
                <a:gd name="T74" fmla="*/ 0 w 2493"/>
                <a:gd name="T75" fmla="*/ 601 h 2008"/>
                <a:gd name="T76" fmla="*/ 108 w 2493"/>
                <a:gd name="T77" fmla="*/ 392 h 2008"/>
                <a:gd name="T78" fmla="*/ 147 w 2493"/>
                <a:gd name="T79" fmla="*/ 298 h 2008"/>
                <a:gd name="T80" fmla="*/ 223 w 2493"/>
                <a:gd name="T81" fmla="*/ 74 h 2008"/>
                <a:gd name="T82" fmla="*/ 350 w 2493"/>
                <a:gd name="T83" fmla="*/ 114 h 2008"/>
                <a:gd name="T84" fmla="*/ 454 w 2493"/>
                <a:gd name="T85" fmla="*/ 4 h 2008"/>
                <a:gd name="T86" fmla="*/ 650 w 2493"/>
                <a:gd name="T87" fmla="*/ 4 h 2008"/>
                <a:gd name="T88" fmla="*/ 753 w 2493"/>
                <a:gd name="T89" fmla="*/ 112 h 2008"/>
                <a:gd name="T90" fmla="*/ 875 w 2493"/>
                <a:gd name="T91" fmla="*/ 74 h 2008"/>
                <a:gd name="T92" fmla="*/ 955 w 2493"/>
                <a:gd name="T93" fmla="*/ 296 h 2008"/>
                <a:gd name="T94" fmla="*/ 994 w 2493"/>
                <a:gd name="T95" fmla="*/ 392 h 2008"/>
                <a:gd name="T96" fmla="*/ 820 w 2493"/>
                <a:gd name="T97" fmla="*/ 536 h 2008"/>
                <a:gd name="T98" fmla="*/ 550 w 2493"/>
                <a:gd name="T99" fmla="*/ 80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3" h="2008">
                  <a:moveTo>
                    <a:pt x="1591" y="1229"/>
                  </a:moveTo>
                  <a:cubicBezTo>
                    <a:pt x="1591" y="1154"/>
                    <a:pt x="1652" y="1093"/>
                    <a:pt x="1728" y="1093"/>
                  </a:cubicBezTo>
                  <a:cubicBezTo>
                    <a:pt x="1804" y="1093"/>
                    <a:pt x="1867" y="1154"/>
                    <a:pt x="1867" y="1229"/>
                  </a:cubicBezTo>
                  <a:cubicBezTo>
                    <a:pt x="1867" y="1305"/>
                    <a:pt x="1804" y="1366"/>
                    <a:pt x="1728" y="1366"/>
                  </a:cubicBezTo>
                  <a:cubicBezTo>
                    <a:pt x="1652" y="1366"/>
                    <a:pt x="1591" y="1305"/>
                    <a:pt x="1591" y="1229"/>
                  </a:cubicBezTo>
                  <a:close/>
                  <a:moveTo>
                    <a:pt x="2483" y="1066"/>
                  </a:moveTo>
                  <a:cubicBezTo>
                    <a:pt x="2491" y="1068"/>
                    <a:pt x="2493" y="1078"/>
                    <a:pt x="2493" y="1085"/>
                  </a:cubicBezTo>
                  <a:cubicBezTo>
                    <a:pt x="2493" y="1085"/>
                    <a:pt x="2493" y="1085"/>
                    <a:pt x="2493" y="1323"/>
                  </a:cubicBezTo>
                  <a:cubicBezTo>
                    <a:pt x="2493" y="1333"/>
                    <a:pt x="2491" y="1341"/>
                    <a:pt x="2483" y="1345"/>
                  </a:cubicBezTo>
                  <a:cubicBezTo>
                    <a:pt x="2483" y="1345"/>
                    <a:pt x="2483" y="1345"/>
                    <a:pt x="2366" y="1386"/>
                  </a:cubicBezTo>
                  <a:cubicBezTo>
                    <a:pt x="2360" y="1388"/>
                    <a:pt x="2350" y="1398"/>
                    <a:pt x="2348" y="1405"/>
                  </a:cubicBezTo>
                  <a:cubicBezTo>
                    <a:pt x="2348" y="1405"/>
                    <a:pt x="2348" y="1405"/>
                    <a:pt x="2311" y="1492"/>
                  </a:cubicBezTo>
                  <a:cubicBezTo>
                    <a:pt x="2309" y="1498"/>
                    <a:pt x="2309" y="1513"/>
                    <a:pt x="2311" y="1521"/>
                  </a:cubicBezTo>
                  <a:cubicBezTo>
                    <a:pt x="2311" y="1521"/>
                    <a:pt x="2311" y="1521"/>
                    <a:pt x="2366" y="1635"/>
                  </a:cubicBezTo>
                  <a:cubicBezTo>
                    <a:pt x="2372" y="1643"/>
                    <a:pt x="2370" y="1655"/>
                    <a:pt x="2364" y="1659"/>
                  </a:cubicBezTo>
                  <a:cubicBezTo>
                    <a:pt x="2364" y="1659"/>
                    <a:pt x="2364" y="1659"/>
                    <a:pt x="2192" y="1828"/>
                  </a:cubicBezTo>
                  <a:cubicBezTo>
                    <a:pt x="2188" y="1835"/>
                    <a:pt x="2176" y="1839"/>
                    <a:pt x="2170" y="1833"/>
                  </a:cubicBezTo>
                  <a:cubicBezTo>
                    <a:pt x="2170" y="1833"/>
                    <a:pt x="2170" y="1833"/>
                    <a:pt x="2055" y="1780"/>
                  </a:cubicBezTo>
                  <a:cubicBezTo>
                    <a:pt x="2049" y="1775"/>
                    <a:pt x="2037" y="1777"/>
                    <a:pt x="2027" y="1780"/>
                  </a:cubicBezTo>
                  <a:cubicBezTo>
                    <a:pt x="2027" y="1780"/>
                    <a:pt x="2027" y="1780"/>
                    <a:pt x="1935" y="1820"/>
                  </a:cubicBezTo>
                  <a:cubicBezTo>
                    <a:pt x="1924" y="1826"/>
                    <a:pt x="1918" y="1839"/>
                    <a:pt x="1916" y="1847"/>
                  </a:cubicBezTo>
                  <a:cubicBezTo>
                    <a:pt x="1916" y="1847"/>
                    <a:pt x="1916" y="1847"/>
                    <a:pt x="1871" y="1975"/>
                  </a:cubicBezTo>
                  <a:cubicBezTo>
                    <a:pt x="1869" y="1981"/>
                    <a:pt x="1859" y="2008"/>
                    <a:pt x="1853" y="2008"/>
                  </a:cubicBezTo>
                  <a:cubicBezTo>
                    <a:pt x="1853" y="2008"/>
                    <a:pt x="1853" y="2008"/>
                    <a:pt x="1611" y="2008"/>
                  </a:cubicBezTo>
                  <a:cubicBezTo>
                    <a:pt x="1603" y="2008"/>
                    <a:pt x="1593" y="1981"/>
                    <a:pt x="1591" y="1975"/>
                  </a:cubicBezTo>
                  <a:cubicBezTo>
                    <a:pt x="1591" y="1975"/>
                    <a:pt x="1591" y="1975"/>
                    <a:pt x="1550" y="1839"/>
                  </a:cubicBezTo>
                  <a:cubicBezTo>
                    <a:pt x="1548" y="1828"/>
                    <a:pt x="1538" y="1820"/>
                    <a:pt x="1532" y="1816"/>
                  </a:cubicBezTo>
                  <a:cubicBezTo>
                    <a:pt x="1532" y="1816"/>
                    <a:pt x="1532" y="1816"/>
                    <a:pt x="1433" y="1777"/>
                  </a:cubicBezTo>
                  <a:cubicBezTo>
                    <a:pt x="1427" y="1773"/>
                    <a:pt x="1413" y="1773"/>
                    <a:pt x="1405" y="1777"/>
                  </a:cubicBezTo>
                  <a:cubicBezTo>
                    <a:pt x="1405" y="1777"/>
                    <a:pt x="1405" y="1777"/>
                    <a:pt x="1290" y="1833"/>
                  </a:cubicBezTo>
                  <a:cubicBezTo>
                    <a:pt x="1282" y="1839"/>
                    <a:pt x="1270" y="1835"/>
                    <a:pt x="1266" y="1828"/>
                  </a:cubicBezTo>
                  <a:cubicBezTo>
                    <a:pt x="1266" y="1828"/>
                    <a:pt x="1266" y="1828"/>
                    <a:pt x="1094" y="1659"/>
                  </a:cubicBezTo>
                  <a:cubicBezTo>
                    <a:pt x="1090" y="1655"/>
                    <a:pt x="1086" y="1643"/>
                    <a:pt x="1090" y="1635"/>
                  </a:cubicBezTo>
                  <a:cubicBezTo>
                    <a:pt x="1090" y="1635"/>
                    <a:pt x="1090" y="1635"/>
                    <a:pt x="1149" y="1513"/>
                  </a:cubicBezTo>
                  <a:cubicBezTo>
                    <a:pt x="1151" y="1506"/>
                    <a:pt x="1151" y="1494"/>
                    <a:pt x="1149" y="1486"/>
                  </a:cubicBezTo>
                  <a:cubicBezTo>
                    <a:pt x="1149" y="1486"/>
                    <a:pt x="1149" y="1486"/>
                    <a:pt x="1117" y="1405"/>
                  </a:cubicBezTo>
                  <a:cubicBezTo>
                    <a:pt x="1110" y="1398"/>
                    <a:pt x="1100" y="1388"/>
                    <a:pt x="1094" y="1386"/>
                  </a:cubicBezTo>
                  <a:cubicBezTo>
                    <a:pt x="1094" y="1386"/>
                    <a:pt x="1094" y="1386"/>
                    <a:pt x="967" y="1345"/>
                  </a:cubicBezTo>
                  <a:cubicBezTo>
                    <a:pt x="961" y="1341"/>
                    <a:pt x="947" y="1333"/>
                    <a:pt x="947" y="1323"/>
                  </a:cubicBezTo>
                  <a:cubicBezTo>
                    <a:pt x="947" y="1323"/>
                    <a:pt x="947" y="1323"/>
                    <a:pt x="947" y="1085"/>
                  </a:cubicBezTo>
                  <a:cubicBezTo>
                    <a:pt x="947" y="1078"/>
                    <a:pt x="961" y="1068"/>
                    <a:pt x="967" y="1066"/>
                  </a:cubicBezTo>
                  <a:cubicBezTo>
                    <a:pt x="967" y="1066"/>
                    <a:pt x="967" y="1066"/>
                    <a:pt x="1096" y="1021"/>
                  </a:cubicBezTo>
                  <a:cubicBezTo>
                    <a:pt x="1106" y="1019"/>
                    <a:pt x="1112" y="1011"/>
                    <a:pt x="1117" y="1003"/>
                  </a:cubicBezTo>
                  <a:cubicBezTo>
                    <a:pt x="1117" y="1003"/>
                    <a:pt x="1117" y="1003"/>
                    <a:pt x="1151" y="915"/>
                  </a:cubicBezTo>
                  <a:cubicBezTo>
                    <a:pt x="1157" y="909"/>
                    <a:pt x="1153" y="897"/>
                    <a:pt x="1151" y="889"/>
                  </a:cubicBezTo>
                  <a:cubicBezTo>
                    <a:pt x="1151" y="889"/>
                    <a:pt x="1151" y="889"/>
                    <a:pt x="1092" y="762"/>
                  </a:cubicBezTo>
                  <a:cubicBezTo>
                    <a:pt x="1086" y="754"/>
                    <a:pt x="1090" y="746"/>
                    <a:pt x="1094" y="738"/>
                  </a:cubicBezTo>
                  <a:cubicBezTo>
                    <a:pt x="1094" y="738"/>
                    <a:pt x="1094" y="738"/>
                    <a:pt x="1266" y="569"/>
                  </a:cubicBezTo>
                  <a:cubicBezTo>
                    <a:pt x="1270" y="565"/>
                    <a:pt x="1282" y="563"/>
                    <a:pt x="1290" y="565"/>
                  </a:cubicBezTo>
                  <a:cubicBezTo>
                    <a:pt x="1290" y="565"/>
                    <a:pt x="1290" y="565"/>
                    <a:pt x="1415" y="628"/>
                  </a:cubicBezTo>
                  <a:cubicBezTo>
                    <a:pt x="1423" y="630"/>
                    <a:pt x="1438" y="632"/>
                    <a:pt x="1444" y="628"/>
                  </a:cubicBezTo>
                  <a:cubicBezTo>
                    <a:pt x="1444" y="628"/>
                    <a:pt x="1444" y="628"/>
                    <a:pt x="1532" y="595"/>
                  </a:cubicBezTo>
                  <a:cubicBezTo>
                    <a:pt x="1538" y="591"/>
                    <a:pt x="1548" y="587"/>
                    <a:pt x="1550" y="579"/>
                  </a:cubicBezTo>
                  <a:cubicBezTo>
                    <a:pt x="1550" y="579"/>
                    <a:pt x="1550" y="579"/>
                    <a:pt x="1591" y="469"/>
                  </a:cubicBezTo>
                  <a:cubicBezTo>
                    <a:pt x="1593" y="459"/>
                    <a:pt x="1603" y="469"/>
                    <a:pt x="1611" y="469"/>
                  </a:cubicBezTo>
                  <a:cubicBezTo>
                    <a:pt x="1611" y="469"/>
                    <a:pt x="1611" y="469"/>
                    <a:pt x="1853" y="469"/>
                  </a:cubicBezTo>
                  <a:cubicBezTo>
                    <a:pt x="1859" y="469"/>
                    <a:pt x="1869" y="459"/>
                    <a:pt x="1871" y="469"/>
                  </a:cubicBezTo>
                  <a:cubicBezTo>
                    <a:pt x="1871" y="469"/>
                    <a:pt x="1871" y="469"/>
                    <a:pt x="1916" y="573"/>
                  </a:cubicBezTo>
                  <a:cubicBezTo>
                    <a:pt x="1918" y="579"/>
                    <a:pt x="1924" y="589"/>
                    <a:pt x="1935" y="591"/>
                  </a:cubicBezTo>
                  <a:cubicBezTo>
                    <a:pt x="1935" y="591"/>
                    <a:pt x="1935" y="591"/>
                    <a:pt x="2016" y="626"/>
                  </a:cubicBezTo>
                  <a:cubicBezTo>
                    <a:pt x="2025" y="630"/>
                    <a:pt x="2039" y="628"/>
                    <a:pt x="2045" y="626"/>
                  </a:cubicBezTo>
                  <a:cubicBezTo>
                    <a:pt x="2045" y="626"/>
                    <a:pt x="2045" y="626"/>
                    <a:pt x="2170" y="565"/>
                  </a:cubicBezTo>
                  <a:cubicBezTo>
                    <a:pt x="2176" y="563"/>
                    <a:pt x="2188" y="563"/>
                    <a:pt x="2192" y="569"/>
                  </a:cubicBezTo>
                  <a:cubicBezTo>
                    <a:pt x="2192" y="569"/>
                    <a:pt x="2192" y="569"/>
                    <a:pt x="2364" y="738"/>
                  </a:cubicBezTo>
                  <a:cubicBezTo>
                    <a:pt x="2370" y="746"/>
                    <a:pt x="2372" y="754"/>
                    <a:pt x="2366" y="762"/>
                  </a:cubicBezTo>
                  <a:cubicBezTo>
                    <a:pt x="2366" y="762"/>
                    <a:pt x="2366" y="762"/>
                    <a:pt x="2309" y="885"/>
                  </a:cubicBezTo>
                  <a:cubicBezTo>
                    <a:pt x="2305" y="893"/>
                    <a:pt x="2305" y="905"/>
                    <a:pt x="2309" y="911"/>
                  </a:cubicBezTo>
                  <a:cubicBezTo>
                    <a:pt x="2309" y="911"/>
                    <a:pt x="2309" y="911"/>
                    <a:pt x="2346" y="1003"/>
                  </a:cubicBezTo>
                  <a:cubicBezTo>
                    <a:pt x="2350" y="1011"/>
                    <a:pt x="2358" y="1019"/>
                    <a:pt x="2364" y="1021"/>
                  </a:cubicBezTo>
                  <a:cubicBezTo>
                    <a:pt x="2364" y="1021"/>
                    <a:pt x="2364" y="1021"/>
                    <a:pt x="2483" y="1066"/>
                  </a:cubicBezTo>
                  <a:close/>
                  <a:moveTo>
                    <a:pt x="1730" y="1614"/>
                  </a:moveTo>
                  <a:cubicBezTo>
                    <a:pt x="1943" y="1614"/>
                    <a:pt x="2117" y="1441"/>
                    <a:pt x="2117" y="1229"/>
                  </a:cubicBezTo>
                  <a:cubicBezTo>
                    <a:pt x="2117" y="1017"/>
                    <a:pt x="1943" y="844"/>
                    <a:pt x="1730" y="844"/>
                  </a:cubicBezTo>
                  <a:cubicBezTo>
                    <a:pt x="1517" y="844"/>
                    <a:pt x="1344" y="1017"/>
                    <a:pt x="1344" y="1229"/>
                  </a:cubicBezTo>
                  <a:cubicBezTo>
                    <a:pt x="1344" y="1441"/>
                    <a:pt x="1517" y="1614"/>
                    <a:pt x="1730" y="1614"/>
                  </a:cubicBezTo>
                  <a:close/>
                  <a:moveTo>
                    <a:pt x="454" y="536"/>
                  </a:moveTo>
                  <a:cubicBezTo>
                    <a:pt x="454" y="589"/>
                    <a:pt x="497" y="632"/>
                    <a:pt x="550" y="632"/>
                  </a:cubicBezTo>
                  <a:cubicBezTo>
                    <a:pt x="603" y="632"/>
                    <a:pt x="646" y="589"/>
                    <a:pt x="646" y="536"/>
                  </a:cubicBezTo>
                  <a:cubicBezTo>
                    <a:pt x="646" y="483"/>
                    <a:pt x="603" y="440"/>
                    <a:pt x="550" y="440"/>
                  </a:cubicBezTo>
                  <a:cubicBezTo>
                    <a:pt x="497" y="440"/>
                    <a:pt x="454" y="483"/>
                    <a:pt x="454" y="536"/>
                  </a:cubicBezTo>
                  <a:close/>
                  <a:moveTo>
                    <a:pt x="1076" y="420"/>
                  </a:moveTo>
                  <a:cubicBezTo>
                    <a:pt x="1082" y="422"/>
                    <a:pt x="1082" y="430"/>
                    <a:pt x="1082" y="434"/>
                  </a:cubicBezTo>
                  <a:cubicBezTo>
                    <a:pt x="1082" y="434"/>
                    <a:pt x="1082" y="434"/>
                    <a:pt x="1082" y="601"/>
                  </a:cubicBezTo>
                  <a:cubicBezTo>
                    <a:pt x="1082" y="608"/>
                    <a:pt x="1082" y="616"/>
                    <a:pt x="1076" y="616"/>
                  </a:cubicBezTo>
                  <a:cubicBezTo>
                    <a:pt x="1076" y="616"/>
                    <a:pt x="1076" y="616"/>
                    <a:pt x="996" y="646"/>
                  </a:cubicBezTo>
                  <a:cubicBezTo>
                    <a:pt x="992" y="646"/>
                    <a:pt x="984" y="655"/>
                    <a:pt x="982" y="659"/>
                  </a:cubicBezTo>
                  <a:cubicBezTo>
                    <a:pt x="982" y="659"/>
                    <a:pt x="982" y="659"/>
                    <a:pt x="957" y="718"/>
                  </a:cubicBezTo>
                  <a:cubicBezTo>
                    <a:pt x="955" y="726"/>
                    <a:pt x="955" y="734"/>
                    <a:pt x="957" y="740"/>
                  </a:cubicBezTo>
                  <a:cubicBezTo>
                    <a:pt x="957" y="740"/>
                    <a:pt x="957" y="740"/>
                    <a:pt x="996" y="820"/>
                  </a:cubicBezTo>
                  <a:cubicBezTo>
                    <a:pt x="998" y="824"/>
                    <a:pt x="998" y="834"/>
                    <a:pt x="994" y="836"/>
                  </a:cubicBezTo>
                  <a:cubicBezTo>
                    <a:pt x="994" y="836"/>
                    <a:pt x="994" y="836"/>
                    <a:pt x="875" y="956"/>
                  </a:cubicBezTo>
                  <a:cubicBezTo>
                    <a:pt x="871" y="958"/>
                    <a:pt x="863" y="962"/>
                    <a:pt x="859" y="958"/>
                  </a:cubicBezTo>
                  <a:cubicBezTo>
                    <a:pt x="859" y="958"/>
                    <a:pt x="859" y="958"/>
                    <a:pt x="777" y="922"/>
                  </a:cubicBezTo>
                  <a:cubicBezTo>
                    <a:pt x="771" y="917"/>
                    <a:pt x="765" y="917"/>
                    <a:pt x="757" y="924"/>
                  </a:cubicBezTo>
                  <a:cubicBezTo>
                    <a:pt x="757" y="924"/>
                    <a:pt x="757" y="924"/>
                    <a:pt x="693" y="952"/>
                  </a:cubicBezTo>
                  <a:cubicBezTo>
                    <a:pt x="687" y="952"/>
                    <a:pt x="681" y="964"/>
                    <a:pt x="681" y="968"/>
                  </a:cubicBezTo>
                  <a:cubicBezTo>
                    <a:pt x="681" y="968"/>
                    <a:pt x="681" y="968"/>
                    <a:pt x="650" y="1060"/>
                  </a:cubicBezTo>
                  <a:cubicBezTo>
                    <a:pt x="648" y="1064"/>
                    <a:pt x="642" y="1085"/>
                    <a:pt x="636" y="1085"/>
                  </a:cubicBezTo>
                  <a:cubicBezTo>
                    <a:pt x="636" y="1085"/>
                    <a:pt x="636" y="1085"/>
                    <a:pt x="468" y="1085"/>
                  </a:cubicBezTo>
                  <a:cubicBezTo>
                    <a:pt x="462" y="1085"/>
                    <a:pt x="456" y="1064"/>
                    <a:pt x="454" y="1060"/>
                  </a:cubicBezTo>
                  <a:cubicBezTo>
                    <a:pt x="454" y="1060"/>
                    <a:pt x="454" y="1060"/>
                    <a:pt x="423" y="962"/>
                  </a:cubicBezTo>
                  <a:cubicBezTo>
                    <a:pt x="421" y="954"/>
                    <a:pt x="417" y="950"/>
                    <a:pt x="409" y="948"/>
                  </a:cubicBezTo>
                  <a:cubicBezTo>
                    <a:pt x="409" y="948"/>
                    <a:pt x="409" y="948"/>
                    <a:pt x="341" y="917"/>
                  </a:cubicBezTo>
                  <a:cubicBezTo>
                    <a:pt x="337" y="915"/>
                    <a:pt x="329" y="915"/>
                    <a:pt x="323" y="917"/>
                  </a:cubicBezTo>
                  <a:cubicBezTo>
                    <a:pt x="323" y="917"/>
                    <a:pt x="323" y="917"/>
                    <a:pt x="241" y="958"/>
                  </a:cubicBezTo>
                  <a:cubicBezTo>
                    <a:pt x="235" y="962"/>
                    <a:pt x="229" y="958"/>
                    <a:pt x="223" y="956"/>
                  </a:cubicBezTo>
                  <a:cubicBezTo>
                    <a:pt x="223" y="956"/>
                    <a:pt x="223" y="956"/>
                    <a:pt x="106" y="836"/>
                  </a:cubicBezTo>
                  <a:cubicBezTo>
                    <a:pt x="100" y="834"/>
                    <a:pt x="100" y="824"/>
                    <a:pt x="102" y="820"/>
                  </a:cubicBezTo>
                  <a:cubicBezTo>
                    <a:pt x="102" y="820"/>
                    <a:pt x="102" y="820"/>
                    <a:pt x="145" y="736"/>
                  </a:cubicBezTo>
                  <a:cubicBezTo>
                    <a:pt x="147" y="730"/>
                    <a:pt x="147" y="722"/>
                    <a:pt x="145" y="716"/>
                  </a:cubicBezTo>
                  <a:cubicBezTo>
                    <a:pt x="145" y="716"/>
                    <a:pt x="145" y="716"/>
                    <a:pt x="121" y="659"/>
                  </a:cubicBezTo>
                  <a:cubicBezTo>
                    <a:pt x="119" y="655"/>
                    <a:pt x="110" y="646"/>
                    <a:pt x="102" y="646"/>
                  </a:cubicBezTo>
                  <a:cubicBezTo>
                    <a:pt x="102" y="646"/>
                    <a:pt x="102" y="646"/>
                    <a:pt x="16" y="616"/>
                  </a:cubicBezTo>
                  <a:cubicBezTo>
                    <a:pt x="12" y="616"/>
                    <a:pt x="0" y="608"/>
                    <a:pt x="0" y="601"/>
                  </a:cubicBezTo>
                  <a:cubicBezTo>
                    <a:pt x="0" y="601"/>
                    <a:pt x="0" y="601"/>
                    <a:pt x="0" y="434"/>
                  </a:cubicBezTo>
                  <a:cubicBezTo>
                    <a:pt x="0" y="430"/>
                    <a:pt x="12" y="422"/>
                    <a:pt x="16" y="420"/>
                  </a:cubicBezTo>
                  <a:cubicBezTo>
                    <a:pt x="16" y="420"/>
                    <a:pt x="16" y="420"/>
                    <a:pt x="108" y="392"/>
                  </a:cubicBezTo>
                  <a:cubicBezTo>
                    <a:pt x="112" y="390"/>
                    <a:pt x="121" y="383"/>
                    <a:pt x="121" y="377"/>
                  </a:cubicBezTo>
                  <a:cubicBezTo>
                    <a:pt x="121" y="377"/>
                    <a:pt x="121" y="377"/>
                    <a:pt x="147" y="316"/>
                  </a:cubicBezTo>
                  <a:cubicBezTo>
                    <a:pt x="149" y="312"/>
                    <a:pt x="149" y="302"/>
                    <a:pt x="147" y="298"/>
                  </a:cubicBezTo>
                  <a:cubicBezTo>
                    <a:pt x="147" y="298"/>
                    <a:pt x="147" y="298"/>
                    <a:pt x="102" y="208"/>
                  </a:cubicBezTo>
                  <a:cubicBezTo>
                    <a:pt x="100" y="204"/>
                    <a:pt x="100" y="196"/>
                    <a:pt x="106" y="192"/>
                  </a:cubicBezTo>
                  <a:cubicBezTo>
                    <a:pt x="106" y="192"/>
                    <a:pt x="106" y="192"/>
                    <a:pt x="223" y="74"/>
                  </a:cubicBezTo>
                  <a:cubicBezTo>
                    <a:pt x="229" y="69"/>
                    <a:pt x="235" y="69"/>
                    <a:pt x="241" y="72"/>
                  </a:cubicBezTo>
                  <a:cubicBezTo>
                    <a:pt x="241" y="72"/>
                    <a:pt x="241" y="72"/>
                    <a:pt x="329" y="114"/>
                  </a:cubicBezTo>
                  <a:cubicBezTo>
                    <a:pt x="335" y="116"/>
                    <a:pt x="346" y="116"/>
                    <a:pt x="350" y="114"/>
                  </a:cubicBezTo>
                  <a:cubicBezTo>
                    <a:pt x="350" y="114"/>
                    <a:pt x="350" y="114"/>
                    <a:pt x="409" y="94"/>
                  </a:cubicBezTo>
                  <a:cubicBezTo>
                    <a:pt x="417" y="90"/>
                    <a:pt x="421" y="88"/>
                    <a:pt x="423" y="82"/>
                  </a:cubicBezTo>
                  <a:cubicBezTo>
                    <a:pt x="423" y="82"/>
                    <a:pt x="423" y="82"/>
                    <a:pt x="454" y="4"/>
                  </a:cubicBezTo>
                  <a:cubicBezTo>
                    <a:pt x="456" y="0"/>
                    <a:pt x="462" y="6"/>
                    <a:pt x="468" y="6"/>
                  </a:cubicBezTo>
                  <a:cubicBezTo>
                    <a:pt x="468" y="6"/>
                    <a:pt x="468" y="6"/>
                    <a:pt x="636" y="6"/>
                  </a:cubicBezTo>
                  <a:cubicBezTo>
                    <a:pt x="642" y="6"/>
                    <a:pt x="648" y="0"/>
                    <a:pt x="650" y="4"/>
                  </a:cubicBezTo>
                  <a:cubicBezTo>
                    <a:pt x="650" y="4"/>
                    <a:pt x="650" y="4"/>
                    <a:pt x="681" y="76"/>
                  </a:cubicBezTo>
                  <a:cubicBezTo>
                    <a:pt x="681" y="82"/>
                    <a:pt x="687" y="88"/>
                    <a:pt x="693" y="88"/>
                  </a:cubicBezTo>
                  <a:cubicBezTo>
                    <a:pt x="693" y="88"/>
                    <a:pt x="693" y="88"/>
                    <a:pt x="753" y="112"/>
                  </a:cubicBezTo>
                  <a:cubicBezTo>
                    <a:pt x="757" y="114"/>
                    <a:pt x="765" y="114"/>
                    <a:pt x="771" y="112"/>
                  </a:cubicBezTo>
                  <a:cubicBezTo>
                    <a:pt x="771" y="112"/>
                    <a:pt x="771" y="112"/>
                    <a:pt x="859" y="72"/>
                  </a:cubicBezTo>
                  <a:cubicBezTo>
                    <a:pt x="863" y="69"/>
                    <a:pt x="871" y="69"/>
                    <a:pt x="875" y="74"/>
                  </a:cubicBezTo>
                  <a:cubicBezTo>
                    <a:pt x="875" y="74"/>
                    <a:pt x="875" y="74"/>
                    <a:pt x="994" y="192"/>
                  </a:cubicBezTo>
                  <a:cubicBezTo>
                    <a:pt x="998" y="196"/>
                    <a:pt x="998" y="204"/>
                    <a:pt x="996" y="208"/>
                  </a:cubicBezTo>
                  <a:cubicBezTo>
                    <a:pt x="996" y="208"/>
                    <a:pt x="996" y="208"/>
                    <a:pt x="955" y="296"/>
                  </a:cubicBezTo>
                  <a:cubicBezTo>
                    <a:pt x="953" y="300"/>
                    <a:pt x="953" y="308"/>
                    <a:pt x="955" y="314"/>
                  </a:cubicBezTo>
                  <a:cubicBezTo>
                    <a:pt x="955" y="314"/>
                    <a:pt x="955" y="314"/>
                    <a:pt x="982" y="377"/>
                  </a:cubicBezTo>
                  <a:cubicBezTo>
                    <a:pt x="984" y="383"/>
                    <a:pt x="990" y="390"/>
                    <a:pt x="994" y="392"/>
                  </a:cubicBezTo>
                  <a:cubicBezTo>
                    <a:pt x="994" y="392"/>
                    <a:pt x="994" y="392"/>
                    <a:pt x="1076" y="420"/>
                  </a:cubicBezTo>
                  <a:close/>
                  <a:moveTo>
                    <a:pt x="550" y="805"/>
                  </a:moveTo>
                  <a:cubicBezTo>
                    <a:pt x="699" y="805"/>
                    <a:pt x="820" y="685"/>
                    <a:pt x="820" y="536"/>
                  </a:cubicBezTo>
                  <a:cubicBezTo>
                    <a:pt x="820" y="387"/>
                    <a:pt x="699" y="267"/>
                    <a:pt x="550" y="267"/>
                  </a:cubicBezTo>
                  <a:cubicBezTo>
                    <a:pt x="401" y="267"/>
                    <a:pt x="280" y="387"/>
                    <a:pt x="280" y="536"/>
                  </a:cubicBezTo>
                  <a:cubicBezTo>
                    <a:pt x="280" y="685"/>
                    <a:pt x="401" y="805"/>
                    <a:pt x="550" y="805"/>
                  </a:cubicBezTo>
                  <a:close/>
                </a:path>
              </a:pathLst>
            </a:custGeom>
            <a:solidFill>
              <a:schemeClr val="accent4"/>
            </a:solidFill>
            <a:ln>
              <a:noFill/>
            </a:ln>
          </p:spPr>
          <p:txBody>
            <a:bodyPr vert="horz" wrap="square" lIns="93247" tIns="46623" rIns="93247" bIns="46623" numCol="1" anchor="t" anchorCtr="0" compatLnSpc="1">
              <a:prstTxWarp prst="textNoShape">
                <a:avLst/>
              </a:prstTxWarp>
            </a:bodyPr>
            <a:lstStyle/>
            <a:p>
              <a:pPr defTabSz="932289"/>
              <a:endParaRPr lang="en-US" sz="1836">
                <a:solidFill>
                  <a:srgbClr val="000000"/>
                </a:solidFill>
              </a:endParaRPr>
            </a:p>
          </p:txBody>
        </p:sp>
        <p:grpSp>
          <p:nvGrpSpPr>
            <p:cNvPr id="181" name="Group 180"/>
            <p:cNvGrpSpPr/>
            <p:nvPr/>
          </p:nvGrpSpPr>
          <p:grpSpPr>
            <a:xfrm>
              <a:off x="5409163" y="5816693"/>
              <a:ext cx="1406928" cy="786661"/>
              <a:chOff x="5309547" y="5703159"/>
              <a:chExt cx="1379466" cy="771306"/>
            </a:xfrm>
            <a:solidFill>
              <a:schemeClr val="accent4">
                <a:lumMod val="75000"/>
              </a:schemeClr>
            </a:solidFill>
          </p:grpSpPr>
          <p:sp>
            <p:nvSpPr>
              <p:cNvPr id="194" name="Freeform 9"/>
              <p:cNvSpPr>
                <a:spLocks noEditPoints="1"/>
              </p:cNvSpPr>
              <p:nvPr/>
            </p:nvSpPr>
            <p:spPr bwMode="auto">
              <a:xfrm>
                <a:off x="5309547" y="5703159"/>
                <a:ext cx="448364" cy="771306"/>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289"/>
                <a:endParaRPr lang="en-US" sz="1836">
                  <a:solidFill>
                    <a:srgbClr val="000000"/>
                  </a:solidFill>
                </a:endParaRPr>
              </a:p>
            </p:txBody>
          </p:sp>
          <p:sp>
            <p:nvSpPr>
              <p:cNvPr id="195" name="Freeform 9"/>
              <p:cNvSpPr>
                <a:spLocks noEditPoints="1"/>
              </p:cNvSpPr>
              <p:nvPr/>
            </p:nvSpPr>
            <p:spPr bwMode="auto">
              <a:xfrm>
                <a:off x="5775098" y="5703159"/>
                <a:ext cx="448364" cy="771306"/>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289"/>
                <a:endParaRPr lang="en-US" sz="1836">
                  <a:solidFill>
                    <a:srgbClr val="000000"/>
                  </a:solidFill>
                </a:endParaRPr>
              </a:p>
            </p:txBody>
          </p:sp>
          <p:sp>
            <p:nvSpPr>
              <p:cNvPr id="196" name="Freeform 9"/>
              <p:cNvSpPr>
                <a:spLocks noEditPoints="1"/>
              </p:cNvSpPr>
              <p:nvPr/>
            </p:nvSpPr>
            <p:spPr bwMode="auto">
              <a:xfrm>
                <a:off x="6240649" y="5703159"/>
                <a:ext cx="448364" cy="771306"/>
              </a:xfrm>
              <a:custGeom>
                <a:avLst/>
                <a:gdLst>
                  <a:gd name="T0" fmla="*/ 2929 w 3010"/>
                  <a:gd name="T1" fmla="*/ 0 h 5178"/>
                  <a:gd name="T2" fmla="*/ 2257 w 3010"/>
                  <a:gd name="T3" fmla="*/ 556 h 5178"/>
                  <a:gd name="T4" fmla="*/ 0 w 3010"/>
                  <a:gd name="T5" fmla="*/ 556 h 5178"/>
                  <a:gd name="T6" fmla="*/ 858 w 3010"/>
                  <a:gd name="T7" fmla="*/ 0 h 5178"/>
                  <a:gd name="T8" fmla="*/ 2929 w 3010"/>
                  <a:gd name="T9" fmla="*/ 0 h 5178"/>
                  <a:gd name="T10" fmla="*/ 2929 w 3010"/>
                  <a:gd name="T11" fmla="*/ 0 h 5178"/>
                  <a:gd name="T12" fmla="*/ 2929 w 3010"/>
                  <a:gd name="T13" fmla="*/ 0 h 5178"/>
                  <a:gd name="T14" fmla="*/ 2345 w 3010"/>
                  <a:gd name="T15" fmla="*/ 601 h 5178"/>
                  <a:gd name="T16" fmla="*/ 2345 w 3010"/>
                  <a:gd name="T17" fmla="*/ 5178 h 5178"/>
                  <a:gd name="T18" fmla="*/ 3010 w 3010"/>
                  <a:gd name="T19" fmla="*/ 4319 h 5178"/>
                  <a:gd name="T20" fmla="*/ 3010 w 3010"/>
                  <a:gd name="T21" fmla="*/ 61 h 5178"/>
                  <a:gd name="T22" fmla="*/ 2345 w 3010"/>
                  <a:gd name="T23" fmla="*/ 601 h 5178"/>
                  <a:gd name="T24" fmla="*/ 2345 w 3010"/>
                  <a:gd name="T25" fmla="*/ 601 h 5178"/>
                  <a:gd name="T26" fmla="*/ 2345 w 3010"/>
                  <a:gd name="T27" fmla="*/ 601 h 5178"/>
                  <a:gd name="T28" fmla="*/ 0 w 3010"/>
                  <a:gd name="T29" fmla="*/ 646 h 5178"/>
                  <a:gd name="T30" fmla="*/ 2257 w 3010"/>
                  <a:gd name="T31" fmla="*/ 646 h 5178"/>
                  <a:gd name="T32" fmla="*/ 2257 w 3010"/>
                  <a:gd name="T33" fmla="*/ 5178 h 5178"/>
                  <a:gd name="T34" fmla="*/ 0 w 3010"/>
                  <a:gd name="T35" fmla="*/ 5178 h 5178"/>
                  <a:gd name="T36" fmla="*/ 0 w 3010"/>
                  <a:gd name="T37" fmla="*/ 646 h 5178"/>
                  <a:gd name="T38" fmla="*/ 0 w 3010"/>
                  <a:gd name="T39" fmla="*/ 646 h 5178"/>
                  <a:gd name="T40" fmla="*/ 0 w 3010"/>
                  <a:gd name="T41" fmla="*/ 646 h 5178"/>
                  <a:gd name="T42" fmla="*/ 168 w 3010"/>
                  <a:gd name="T43" fmla="*/ 1060 h 5178"/>
                  <a:gd name="T44" fmla="*/ 2089 w 3010"/>
                  <a:gd name="T45" fmla="*/ 1060 h 5178"/>
                  <a:gd name="T46" fmla="*/ 2089 w 3010"/>
                  <a:gd name="T47" fmla="*/ 830 h 5178"/>
                  <a:gd name="T48" fmla="*/ 168 w 3010"/>
                  <a:gd name="T49" fmla="*/ 830 h 5178"/>
                  <a:gd name="T50" fmla="*/ 168 w 3010"/>
                  <a:gd name="T51" fmla="*/ 1060 h 5178"/>
                  <a:gd name="T52" fmla="*/ 168 w 3010"/>
                  <a:gd name="T53" fmla="*/ 1060 h 5178"/>
                  <a:gd name="T54" fmla="*/ 168 w 3010"/>
                  <a:gd name="T55" fmla="*/ 1060 h 5178"/>
                  <a:gd name="T56" fmla="*/ 168 w 3010"/>
                  <a:gd name="T57" fmla="*/ 1457 h 5178"/>
                  <a:gd name="T58" fmla="*/ 2089 w 3010"/>
                  <a:gd name="T59" fmla="*/ 1457 h 5178"/>
                  <a:gd name="T60" fmla="*/ 2089 w 3010"/>
                  <a:gd name="T61" fmla="*/ 1228 h 5178"/>
                  <a:gd name="T62" fmla="*/ 168 w 3010"/>
                  <a:gd name="T63" fmla="*/ 1228 h 5178"/>
                  <a:gd name="T64" fmla="*/ 168 w 3010"/>
                  <a:gd name="T65" fmla="*/ 1457 h 5178"/>
                  <a:gd name="T66" fmla="*/ 168 w 3010"/>
                  <a:gd name="T67" fmla="*/ 1457 h 5178"/>
                  <a:gd name="T68" fmla="*/ 168 w 3010"/>
                  <a:gd name="T69" fmla="*/ 1457 h 5178"/>
                  <a:gd name="T70" fmla="*/ 168 w 3010"/>
                  <a:gd name="T71" fmla="*/ 1854 h 5178"/>
                  <a:gd name="T72" fmla="*/ 2089 w 3010"/>
                  <a:gd name="T73" fmla="*/ 1854 h 5178"/>
                  <a:gd name="T74" fmla="*/ 2089 w 3010"/>
                  <a:gd name="T75" fmla="*/ 1625 h 5178"/>
                  <a:gd name="T76" fmla="*/ 168 w 3010"/>
                  <a:gd name="T77" fmla="*/ 1625 h 5178"/>
                  <a:gd name="T78" fmla="*/ 168 w 3010"/>
                  <a:gd name="T79" fmla="*/ 1854 h 5178"/>
                  <a:gd name="T80" fmla="*/ 168 w 3010"/>
                  <a:gd name="T81" fmla="*/ 1854 h 5178"/>
                  <a:gd name="T82" fmla="*/ 168 w 3010"/>
                  <a:gd name="T83" fmla="*/ 1854 h 5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0" h="5178">
                    <a:moveTo>
                      <a:pt x="2929" y="0"/>
                    </a:moveTo>
                    <a:lnTo>
                      <a:pt x="2257" y="556"/>
                    </a:lnTo>
                    <a:lnTo>
                      <a:pt x="0" y="556"/>
                    </a:lnTo>
                    <a:lnTo>
                      <a:pt x="858" y="0"/>
                    </a:lnTo>
                    <a:lnTo>
                      <a:pt x="2929" y="0"/>
                    </a:lnTo>
                    <a:lnTo>
                      <a:pt x="2929" y="0"/>
                    </a:lnTo>
                    <a:lnTo>
                      <a:pt x="2929" y="0"/>
                    </a:lnTo>
                    <a:close/>
                    <a:moveTo>
                      <a:pt x="2345" y="601"/>
                    </a:moveTo>
                    <a:lnTo>
                      <a:pt x="2345" y="5178"/>
                    </a:lnTo>
                    <a:lnTo>
                      <a:pt x="3010" y="4319"/>
                    </a:lnTo>
                    <a:lnTo>
                      <a:pt x="3010" y="61"/>
                    </a:lnTo>
                    <a:lnTo>
                      <a:pt x="2345" y="601"/>
                    </a:lnTo>
                    <a:lnTo>
                      <a:pt x="2345" y="601"/>
                    </a:lnTo>
                    <a:lnTo>
                      <a:pt x="2345" y="601"/>
                    </a:lnTo>
                    <a:close/>
                    <a:moveTo>
                      <a:pt x="0" y="646"/>
                    </a:moveTo>
                    <a:lnTo>
                      <a:pt x="2257" y="646"/>
                    </a:lnTo>
                    <a:lnTo>
                      <a:pt x="2257" y="5178"/>
                    </a:lnTo>
                    <a:lnTo>
                      <a:pt x="0" y="5178"/>
                    </a:lnTo>
                    <a:lnTo>
                      <a:pt x="0" y="646"/>
                    </a:lnTo>
                    <a:lnTo>
                      <a:pt x="0" y="646"/>
                    </a:lnTo>
                    <a:lnTo>
                      <a:pt x="0" y="646"/>
                    </a:lnTo>
                    <a:close/>
                    <a:moveTo>
                      <a:pt x="168" y="1060"/>
                    </a:moveTo>
                    <a:lnTo>
                      <a:pt x="2089" y="1060"/>
                    </a:lnTo>
                    <a:lnTo>
                      <a:pt x="2089" y="830"/>
                    </a:lnTo>
                    <a:lnTo>
                      <a:pt x="168" y="830"/>
                    </a:lnTo>
                    <a:lnTo>
                      <a:pt x="168" y="1060"/>
                    </a:lnTo>
                    <a:lnTo>
                      <a:pt x="168" y="1060"/>
                    </a:lnTo>
                    <a:lnTo>
                      <a:pt x="168" y="1060"/>
                    </a:lnTo>
                    <a:close/>
                    <a:moveTo>
                      <a:pt x="168" y="1457"/>
                    </a:moveTo>
                    <a:lnTo>
                      <a:pt x="2089" y="1457"/>
                    </a:lnTo>
                    <a:lnTo>
                      <a:pt x="2089" y="1228"/>
                    </a:lnTo>
                    <a:lnTo>
                      <a:pt x="168" y="1228"/>
                    </a:lnTo>
                    <a:lnTo>
                      <a:pt x="168" y="1457"/>
                    </a:lnTo>
                    <a:lnTo>
                      <a:pt x="168" y="1457"/>
                    </a:lnTo>
                    <a:lnTo>
                      <a:pt x="168" y="1457"/>
                    </a:lnTo>
                    <a:close/>
                    <a:moveTo>
                      <a:pt x="168" y="1854"/>
                    </a:moveTo>
                    <a:lnTo>
                      <a:pt x="2089" y="1854"/>
                    </a:lnTo>
                    <a:lnTo>
                      <a:pt x="2089" y="1625"/>
                    </a:lnTo>
                    <a:lnTo>
                      <a:pt x="168" y="1625"/>
                    </a:lnTo>
                    <a:lnTo>
                      <a:pt x="168" y="1854"/>
                    </a:lnTo>
                    <a:lnTo>
                      <a:pt x="168" y="1854"/>
                    </a:lnTo>
                    <a:lnTo>
                      <a:pt x="168" y="185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289"/>
                <a:endParaRPr lang="en-US" sz="1836">
                  <a:solidFill>
                    <a:srgbClr val="000000"/>
                  </a:solidFill>
                </a:endParaRPr>
              </a:p>
            </p:txBody>
          </p:sp>
        </p:grpSp>
        <p:grpSp>
          <p:nvGrpSpPr>
            <p:cNvPr id="182" name="Group 181"/>
            <p:cNvGrpSpPr/>
            <p:nvPr/>
          </p:nvGrpSpPr>
          <p:grpSpPr>
            <a:xfrm>
              <a:off x="4856726" y="3838759"/>
              <a:ext cx="2696621" cy="391551"/>
              <a:chOff x="4710849" y="3819956"/>
              <a:chExt cx="2770898" cy="402336"/>
            </a:xfrm>
          </p:grpSpPr>
          <p:sp>
            <p:nvSpPr>
              <p:cNvPr id="191" name="Rectangle 190"/>
              <p:cNvSpPr/>
              <p:nvPr/>
            </p:nvSpPr>
            <p:spPr bwMode="auto">
              <a:xfrm>
                <a:off x="4953297" y="3960918"/>
                <a:ext cx="2285999" cy="12040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2" name="Isosceles Triangle 191"/>
              <p:cNvSpPr/>
              <p:nvPr/>
            </p:nvSpPr>
            <p:spPr bwMode="auto">
              <a:xfrm rot="16200000">
                <a:off x="4631602" y="3899203"/>
                <a:ext cx="402334" cy="243839"/>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3" name="Isosceles Triangle 192"/>
              <p:cNvSpPr/>
              <p:nvPr/>
            </p:nvSpPr>
            <p:spPr bwMode="auto">
              <a:xfrm rot="5400000">
                <a:off x="7158659" y="3899205"/>
                <a:ext cx="402335" cy="243840"/>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83" name="TextBox 182"/>
            <p:cNvSpPr txBox="1"/>
            <p:nvPr/>
          </p:nvSpPr>
          <p:spPr>
            <a:xfrm>
              <a:off x="4772504" y="4330803"/>
              <a:ext cx="2898317" cy="421503"/>
            </a:xfrm>
            <a:prstGeom prst="rect">
              <a:avLst/>
            </a:prstGeom>
            <a:noFill/>
          </p:spPr>
          <p:txBody>
            <a:bodyPr wrap="square" lIns="0" tIns="0" rIns="0" bIns="0" rtlCol="0" anchor="ctr">
              <a:spAutoFit/>
            </a:bodyPr>
            <a:lstStyle/>
            <a:p>
              <a:pPr algn="ctr" defTabSz="932289">
                <a:defRPr/>
              </a:pPr>
              <a:r>
                <a:rPr lang="en-US" sz="2000" kern="0" dirty="0">
                  <a:gradFill>
                    <a:gsLst>
                      <a:gs pos="20354">
                        <a:srgbClr val="0072C6"/>
                      </a:gs>
                      <a:gs pos="54000">
                        <a:srgbClr val="0072C6"/>
                      </a:gs>
                    </a:gsLst>
                    <a:lin ang="5400000" scaled="0"/>
                  </a:gradFill>
                  <a:cs typeface="Segoe UI" panose="020B0502040204020203" pitchFamily="34" charset="0"/>
                </a:rPr>
                <a:t>Collaboration</a:t>
              </a:r>
            </a:p>
          </p:txBody>
        </p:sp>
        <p:grpSp>
          <p:nvGrpSpPr>
            <p:cNvPr id="184" name="Group 740"/>
            <p:cNvGrpSpPr>
              <a:grpSpLocks noChangeAspect="1"/>
            </p:cNvGrpSpPr>
            <p:nvPr/>
          </p:nvGrpSpPr>
          <p:grpSpPr bwMode="auto">
            <a:xfrm>
              <a:off x="5840200" y="3283735"/>
              <a:ext cx="729673" cy="625904"/>
              <a:chOff x="7349" y="-2816"/>
              <a:chExt cx="661" cy="567"/>
            </a:xfrm>
            <a:solidFill>
              <a:schemeClr val="bg1">
                <a:lumMod val="50000"/>
              </a:schemeClr>
            </a:solidFill>
          </p:grpSpPr>
          <p:sp>
            <p:nvSpPr>
              <p:cNvPr id="185"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734">
                  <a:solidFill>
                    <a:srgbClr val="FFFFFF"/>
                  </a:solidFill>
                </a:endParaRPr>
              </a:p>
            </p:txBody>
          </p:sp>
          <p:sp>
            <p:nvSpPr>
              <p:cNvPr id="186" name="Oval 742"/>
              <p:cNvSpPr>
                <a:spLocks noChangeArrowheads="1"/>
              </p:cNvSpPr>
              <p:nvPr/>
            </p:nvSpPr>
            <p:spPr bwMode="auto">
              <a:xfrm>
                <a:off x="7616" y="-2816"/>
                <a:ext cx="127" cy="12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734">
                  <a:solidFill>
                    <a:srgbClr val="FFFFFF"/>
                  </a:solidFill>
                </a:endParaRPr>
              </a:p>
            </p:txBody>
          </p:sp>
          <p:sp>
            <p:nvSpPr>
              <p:cNvPr id="187"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734">
                  <a:solidFill>
                    <a:srgbClr val="FFFFFF"/>
                  </a:solidFill>
                </a:endParaRPr>
              </a:p>
            </p:txBody>
          </p:sp>
          <p:sp>
            <p:nvSpPr>
              <p:cNvPr id="188" name="Oval 744"/>
              <p:cNvSpPr>
                <a:spLocks noChangeArrowheads="1"/>
              </p:cNvSpPr>
              <p:nvPr/>
            </p:nvSpPr>
            <p:spPr bwMode="auto">
              <a:xfrm>
                <a:off x="7866" y="-2780"/>
                <a:ext cx="109" cy="10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734">
                  <a:solidFill>
                    <a:srgbClr val="FFFFFF"/>
                  </a:solidFill>
                </a:endParaRPr>
              </a:p>
            </p:txBody>
          </p:sp>
          <p:sp>
            <p:nvSpPr>
              <p:cNvPr id="189"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734">
                  <a:solidFill>
                    <a:srgbClr val="FFFFFF"/>
                  </a:solidFill>
                </a:endParaRPr>
              </a:p>
            </p:txBody>
          </p:sp>
          <p:sp>
            <p:nvSpPr>
              <p:cNvPr id="190" name="Oval 746"/>
              <p:cNvSpPr>
                <a:spLocks noChangeArrowheads="1"/>
              </p:cNvSpPr>
              <p:nvPr/>
            </p:nvSpPr>
            <p:spPr bwMode="auto">
              <a:xfrm>
                <a:off x="7384" y="-2780"/>
                <a:ext cx="109" cy="10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380"/>
                <a:endParaRPr lang="en-US" sz="1734">
                  <a:solidFill>
                    <a:srgbClr val="FFFFFF"/>
                  </a:solidFill>
                </a:endParaRPr>
              </a:p>
            </p:txBody>
          </p:sp>
        </p:grpSp>
      </p:grpSp>
      <p:sp>
        <p:nvSpPr>
          <p:cNvPr id="57" name="Pentagon 56"/>
          <p:cNvSpPr/>
          <p:nvPr/>
        </p:nvSpPr>
        <p:spPr bwMode="auto">
          <a:xfrm>
            <a:off x="882" y="2965"/>
            <a:ext cx="12925719" cy="1339574"/>
          </a:xfrm>
          <a:prstGeom prst="homePlate">
            <a:avLst>
              <a:gd name="adj" fmla="val 36229"/>
            </a:avLst>
          </a:prstGeom>
          <a:gradFill>
            <a:gsLst>
              <a:gs pos="0">
                <a:schemeClr val="accent2">
                  <a:lumMod val="70000"/>
                </a:schemeClr>
              </a:gs>
              <a:gs pos="100000">
                <a:schemeClr val="accent2">
                  <a:lumMod val="7000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defTabSz="913923" fontAlgn="base">
              <a:lnSpc>
                <a:spcPct val="90000"/>
              </a:lnSpc>
              <a:spcBef>
                <a:spcPct val="0"/>
              </a:spcBef>
              <a:spcAft>
                <a:spcPct val="0"/>
              </a:spcAft>
            </a:pPr>
            <a:endParaRPr lang="en-US" sz="3599" spc="-50" dirty="0">
              <a:gradFill>
                <a:gsLst>
                  <a:gs pos="1250">
                    <a:srgbClr val="FFFFFF"/>
                  </a:gs>
                  <a:gs pos="100000">
                    <a:srgbClr val="FFFFFF"/>
                  </a:gs>
                </a:gsLst>
                <a:lin ang="5400000" scaled="0"/>
              </a:gradFill>
              <a:latin typeface="Segoe UI Light"/>
            </a:endParaRPr>
          </a:p>
        </p:txBody>
      </p:sp>
      <p:sp>
        <p:nvSpPr>
          <p:cNvPr id="2" name="Title 1"/>
          <p:cNvSpPr>
            <a:spLocks noGrp="1"/>
          </p:cNvSpPr>
          <p:nvPr>
            <p:ph type="title"/>
          </p:nvPr>
        </p:nvSpPr>
        <p:spPr/>
        <p:txBody>
          <a:bodyPr/>
          <a:lstStyle/>
          <a:p>
            <a:r>
              <a:rPr lang="en-US" dirty="0" smtClean="0">
                <a:gradFill>
                  <a:gsLst>
                    <a:gs pos="1250">
                      <a:schemeClr val="bg1"/>
                    </a:gs>
                    <a:gs pos="100000">
                      <a:schemeClr val="bg1"/>
                    </a:gs>
                  </a:gsLst>
                  <a:lin ang="5400000" scaled="0"/>
                </a:gradFill>
              </a:rPr>
              <a:t>Modern Application Lifecycle</a:t>
            </a:r>
            <a:endParaRPr lang="en-US" dirty="0">
              <a:gradFill>
                <a:gsLst>
                  <a:gs pos="1250">
                    <a:schemeClr val="bg1"/>
                  </a:gs>
                  <a:gs pos="100000">
                    <a:schemeClr val="bg1"/>
                  </a:gs>
                </a:gsLst>
                <a:lin ang="5400000" scaled="0"/>
              </a:gradFill>
            </a:endParaRPr>
          </a:p>
        </p:txBody>
      </p:sp>
    </p:spTree>
    <p:extLst>
      <p:ext uri="{BB962C8B-B14F-4D97-AF65-F5344CB8AC3E}">
        <p14:creationId xmlns:p14="http://schemas.microsoft.com/office/powerpoint/2010/main" val="1846899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67"/>
                                        </p:tgtEl>
                                        <p:attrNameLst>
                                          <p:attrName>style.visibility</p:attrName>
                                        </p:attrNameLst>
                                      </p:cBhvr>
                                      <p:to>
                                        <p:strVal val="visible"/>
                                      </p:to>
                                    </p:set>
                                  </p:childTnLst>
                                </p:cTn>
                              </p:par>
                              <p:par>
                                <p:cTn id="7" presetID="6" presetClass="emph" presetSubtype="0" accel="100000" autoRev="1" fill="hold" nodeType="withEffect">
                                  <p:stCondLst>
                                    <p:cond delay="0"/>
                                  </p:stCondLst>
                                  <p:childTnLst>
                                    <p:animScale>
                                      <p:cBhvr>
                                        <p:cTn id="8" dur="250" fill="hold"/>
                                        <p:tgtEl>
                                          <p:spTgt spid="167"/>
                                        </p:tgtEl>
                                      </p:cBhvr>
                                      <p:by x="0" y="0"/>
                                    </p:animScale>
                                  </p:childTnLst>
                                </p:cTn>
                              </p:par>
                              <p:par>
                                <p:cTn id="9" presetID="6" presetClass="emph" presetSubtype="0" decel="100000" fill="hold" nodeType="withEffect">
                                  <p:stCondLst>
                                    <p:cond delay="400"/>
                                  </p:stCondLst>
                                  <p:childTnLst>
                                    <p:animScale>
                                      <p:cBhvr>
                                        <p:cTn id="10" dur="250" fill="hold"/>
                                        <p:tgtEl>
                                          <p:spTgt spid="167"/>
                                        </p:tgtEl>
                                      </p:cBhvr>
                                      <p:by x="110000" y="110000"/>
                                    </p:animScale>
                                  </p:childTnLst>
                                </p:cTn>
                              </p:par>
                              <p:par>
                                <p:cTn id="11" presetID="6" presetClass="emph" presetSubtype="0" decel="100000" fill="hold" nodeType="withEffect">
                                  <p:stCondLst>
                                    <p:cond delay="550"/>
                                  </p:stCondLst>
                                  <p:childTnLst>
                                    <p:animScale>
                                      <p:cBhvr>
                                        <p:cTn id="12" dur="250" fill="hold"/>
                                        <p:tgtEl>
                                          <p:spTgt spid="167"/>
                                        </p:tgtEl>
                                      </p:cBhvr>
                                      <p:by x="91000" y="91000"/>
                                    </p:animScale>
                                  </p:childTnLst>
                                </p:cTn>
                              </p:par>
                              <p:par>
                                <p:cTn id="13" presetID="10" presetClass="entr" presetSubtype="0" fill="hold" grpId="0" nodeType="with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par>
                                <p:cTn id="16" presetID="35" presetClass="path" presetSubtype="0" decel="100000" fill="hold" grpId="1" nodeType="withEffect">
                                  <p:stCondLst>
                                    <p:cond delay="0"/>
                                  </p:stCondLst>
                                  <p:childTnLst>
                                    <p:animMotion origin="layout" path="M 0.04493 -3.03677E-6 L 2.21598E-6 -3.03677E-6 " pathEditMode="relative" rAng="0" ptsTypes="AA">
                                      <p:cBhvr>
                                        <p:cTn id="17" dur="600" fill="hold"/>
                                        <p:tgtEl>
                                          <p:spTgt spid="159"/>
                                        </p:tgtEl>
                                        <p:attrNameLst>
                                          <p:attrName>ppt_x</p:attrName>
                                          <p:attrName>ppt_y</p:attrName>
                                        </p:attrNameLst>
                                      </p:cBhvr>
                                      <p:rCtr x="-2221" y="0"/>
                                    </p:animMotion>
                                  </p:childTnLst>
                                </p:cTn>
                              </p:par>
                              <p:par>
                                <p:cTn id="18" presetID="10" presetClass="entr" presetSubtype="0" fill="hold" grpId="0" nodeType="with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500"/>
                                        <p:tgtEl>
                                          <p:spTgt spid="157"/>
                                        </p:tgtEl>
                                      </p:cBhvr>
                                    </p:animEffect>
                                  </p:childTnLst>
                                </p:cTn>
                              </p:par>
                              <p:par>
                                <p:cTn id="21" presetID="35" presetClass="path" presetSubtype="0" decel="100000" fill="hold" grpId="1" nodeType="withEffect">
                                  <p:stCondLst>
                                    <p:cond delay="0"/>
                                  </p:stCondLst>
                                  <p:childTnLst>
                                    <p:animMotion origin="layout" path="M 0.04493 -3.03677E-6 L 2.21598E-6 -3.03677E-6 " pathEditMode="relative" rAng="0" ptsTypes="AA">
                                      <p:cBhvr>
                                        <p:cTn id="22" dur="600" fill="hold"/>
                                        <p:tgtEl>
                                          <p:spTgt spid="157"/>
                                        </p:tgtEl>
                                        <p:attrNameLst>
                                          <p:attrName>ppt_x</p:attrName>
                                          <p:attrName>ppt_y</p:attrName>
                                        </p:attrNameLst>
                                      </p:cBhvr>
                                      <p:rCtr x="-2221" y="0"/>
                                    </p:animMotion>
                                  </p:childTnLst>
                                </p:cTn>
                              </p:par>
                              <p:par>
                                <p:cTn id="23" presetID="10" presetClass="entr" presetSubtype="0"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35" presetClass="path" presetSubtype="0" decel="100000" fill="hold" grpId="1" nodeType="withEffect">
                                  <p:stCondLst>
                                    <p:cond delay="0"/>
                                  </p:stCondLst>
                                  <p:childTnLst>
                                    <p:animMotion origin="layout" path="M 0.04493 -3.03677E-6 L 2.21598E-6 -3.03677E-6 " pathEditMode="relative" rAng="0" ptsTypes="AA">
                                      <p:cBhvr>
                                        <p:cTn id="27" dur="600" fill="hold"/>
                                        <p:tgtEl>
                                          <p:spTgt spid="158"/>
                                        </p:tgtEl>
                                        <p:attrNameLst>
                                          <p:attrName>ppt_x</p:attrName>
                                          <p:attrName>ppt_y</p:attrName>
                                        </p:attrNameLst>
                                      </p:cBhvr>
                                      <p:rCtr x="-2221" y="0"/>
                                    </p:animMotion>
                                  </p:childTnLst>
                                </p:cTn>
                              </p:par>
                              <p:par>
                                <p:cTn id="28" presetID="10" presetClass="entr" presetSubtype="0" fill="hold" grpId="0" nodeType="withEffect">
                                  <p:stCondLst>
                                    <p:cond delay="0"/>
                                  </p:stCondLst>
                                  <p:childTnLst>
                                    <p:set>
                                      <p:cBhvr>
                                        <p:cTn id="29" dur="1" fill="hold">
                                          <p:stCondLst>
                                            <p:cond delay="0"/>
                                          </p:stCondLst>
                                        </p:cTn>
                                        <p:tgtEl>
                                          <p:spTgt spid="160"/>
                                        </p:tgtEl>
                                        <p:attrNameLst>
                                          <p:attrName>style.visibility</p:attrName>
                                        </p:attrNameLst>
                                      </p:cBhvr>
                                      <p:to>
                                        <p:strVal val="visible"/>
                                      </p:to>
                                    </p:set>
                                    <p:animEffect transition="in" filter="fade">
                                      <p:cBhvr>
                                        <p:cTn id="30" dur="500"/>
                                        <p:tgtEl>
                                          <p:spTgt spid="160"/>
                                        </p:tgtEl>
                                      </p:cBhvr>
                                    </p:animEffect>
                                  </p:childTnLst>
                                </p:cTn>
                              </p:par>
                              <p:par>
                                <p:cTn id="31" presetID="35" presetClass="path" presetSubtype="0" decel="100000" fill="hold" grpId="1" nodeType="withEffect">
                                  <p:stCondLst>
                                    <p:cond delay="0"/>
                                  </p:stCondLst>
                                  <p:childTnLst>
                                    <p:animMotion origin="layout" path="M 0.04493 -3.03677E-6 L 2.21598E-6 -3.03677E-6 " pathEditMode="relative" rAng="0" ptsTypes="AA">
                                      <p:cBhvr>
                                        <p:cTn id="32" dur="600" fill="hold"/>
                                        <p:tgtEl>
                                          <p:spTgt spid="160"/>
                                        </p:tgtEl>
                                        <p:attrNameLst>
                                          <p:attrName>ppt_x</p:attrName>
                                          <p:attrName>ppt_y</p:attrName>
                                        </p:attrNameLst>
                                      </p:cBhvr>
                                      <p:rCtr x="-22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8" grpId="1"/>
      <p:bldP spid="159" grpId="0"/>
      <p:bldP spid="159" grpId="1"/>
      <p:bldP spid="157" grpId="0"/>
      <p:bldP spid="157" grpId="1"/>
      <p:bldP spid="160" grpId="0"/>
      <p:bldP spid="16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bwMode="auto">
          <a:xfrm>
            <a:off x="883" y="3038170"/>
            <a:ext cx="6035059" cy="1241824"/>
          </a:xfrm>
          <a:prstGeom prst="rect">
            <a:avLst/>
          </a:prstGeom>
          <a:solidFill>
            <a:schemeClr val="tx2"/>
          </a:solidFill>
        </p:spPr>
        <p:txBody>
          <a:bodyPr vert="horz" wrap="square" lIns="91427" tIns="45713" rIns="91427" bIns="45713" numCol="1" anchor="t" anchorCtr="0" compatLnSpc="1">
            <a:prstTxWarp prst="textNoShape">
              <a:avLst/>
            </a:prstTxWarp>
          </a:bodyPr>
          <a:lstStyle/>
          <a:p>
            <a:endParaRPr lang="en-US" dirty="0">
              <a:solidFill>
                <a:schemeClr val="tx1"/>
              </a:solidFill>
            </a:endParaRPr>
          </a:p>
        </p:txBody>
      </p:sp>
      <p:sp>
        <p:nvSpPr>
          <p:cNvPr id="19" name="Title 1"/>
          <p:cNvSpPr txBox="1">
            <a:spLocks/>
          </p:cNvSpPr>
          <p:nvPr/>
        </p:nvSpPr>
        <p:spPr>
          <a:xfrm>
            <a:off x="198437" y="449262"/>
            <a:ext cx="7051922" cy="83086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483" algn="l"/>
              </a:tabLst>
            </a:pPr>
            <a:r>
              <a:rPr sz="5999" dirty="0" smtClean="0">
                <a:solidFill>
                  <a:srgbClr val="FFFFFF"/>
                </a:solidFill>
              </a:rPr>
              <a:t>MSDN </a:t>
            </a:r>
            <a:r>
              <a:rPr sz="5999" dirty="0">
                <a:solidFill>
                  <a:srgbClr val="FFFFFF"/>
                </a:solidFill>
              </a:rPr>
              <a:t>Credits</a:t>
            </a:r>
          </a:p>
        </p:txBody>
      </p:sp>
      <p:cxnSp>
        <p:nvCxnSpPr>
          <p:cNvPr id="35" name="Straight Connector 34"/>
          <p:cNvCxnSpPr/>
          <p:nvPr/>
        </p:nvCxnSpPr>
        <p:spPr>
          <a:xfrm>
            <a:off x="7450832" y="2433106"/>
            <a:ext cx="4787205" cy="10465"/>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288" name="Group 287"/>
          <p:cNvGrpSpPr/>
          <p:nvPr/>
        </p:nvGrpSpPr>
        <p:grpSpPr>
          <a:xfrm>
            <a:off x="728170" y="1611793"/>
            <a:ext cx="3995210" cy="1227208"/>
            <a:chOff x="727391" y="2144295"/>
            <a:chExt cx="3995777" cy="1227382"/>
          </a:xfrm>
        </p:grpSpPr>
        <p:sp>
          <p:nvSpPr>
            <p:cNvPr id="25" name="TextBox 24"/>
            <p:cNvSpPr txBox="1"/>
            <p:nvPr/>
          </p:nvSpPr>
          <p:spPr>
            <a:xfrm>
              <a:off x="727391" y="2144295"/>
              <a:ext cx="3255673" cy="1227382"/>
            </a:xfrm>
            <a:prstGeom prst="rect">
              <a:avLst/>
            </a:prstGeom>
            <a:noFill/>
            <a:effectLst>
              <a:glow rad="228600">
                <a:schemeClr val="accent5">
                  <a:satMod val="175000"/>
                  <a:alpha val="40000"/>
                </a:schemeClr>
              </a:glow>
            </a:effectLst>
          </p:spPr>
          <p:txBody>
            <a:bodyPr wrap="square" lIns="182780" tIns="146225" rIns="182780" bIns="146225" rtlCol="0">
              <a:spAutoFit/>
            </a:bodyPr>
            <a:lstStyle/>
            <a:p>
              <a:pPr defTabSz="1243006">
                <a:lnSpc>
                  <a:spcPct val="90000"/>
                </a:lnSpc>
                <a:spcAft>
                  <a:spcPts val="600"/>
                </a:spcAft>
              </a:pPr>
              <a:r>
                <a:rPr lang="en-US" sz="6597" spc="-150" dirty="0">
                  <a:solidFill>
                    <a:srgbClr val="FFFFFF"/>
                  </a:solidFill>
                </a:rPr>
                <a:t>$50/</a:t>
              </a:r>
              <a:r>
                <a:rPr lang="en-US" sz="2800" spc="-150" dirty="0">
                  <a:solidFill>
                    <a:srgbClr val="FFFFFF"/>
                  </a:solidFill>
                </a:rPr>
                <a:t> </a:t>
              </a:r>
              <a:r>
                <a:rPr lang="en-US" sz="2400" spc="-150" dirty="0">
                  <a:solidFill>
                    <a:srgbClr val="FFFFFF"/>
                  </a:solidFill>
                </a:rPr>
                <a:t>month</a:t>
              </a:r>
              <a:endParaRPr lang="en-US" sz="5397" dirty="0">
                <a:solidFill>
                  <a:srgbClr val="FFFFFF"/>
                </a:solidFill>
              </a:endParaRPr>
            </a:p>
          </p:txBody>
        </p:sp>
        <p:sp>
          <p:nvSpPr>
            <p:cNvPr id="36" name="Rounded Rectangle 35"/>
            <p:cNvSpPr/>
            <p:nvPr/>
          </p:nvSpPr>
          <p:spPr bwMode="auto">
            <a:xfrm>
              <a:off x="2363504" y="2250071"/>
              <a:ext cx="2359664" cy="618922"/>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b" anchorCtr="0" forceAA="0" compatLnSpc="1">
              <a:prstTxWarp prst="textNoShape">
                <a:avLst/>
              </a:prstTxWarp>
              <a:noAutofit/>
            </a:bodyPr>
            <a:lstStyle/>
            <a:p>
              <a:pPr algn="ctr" defTabSz="931924" fontAlgn="base">
                <a:lnSpc>
                  <a:spcPct val="90000"/>
                </a:lnSpc>
                <a:spcBef>
                  <a:spcPct val="0"/>
                </a:spcBef>
                <a:spcAft>
                  <a:spcPct val="0"/>
                </a:spcAft>
              </a:pPr>
              <a:r>
                <a:rPr lang="en-US" sz="2000" b="1" cap="all" dirty="0">
                  <a:gradFill>
                    <a:gsLst>
                      <a:gs pos="0">
                        <a:srgbClr val="FFFFFF"/>
                      </a:gs>
                      <a:gs pos="100000">
                        <a:srgbClr val="FFFFFF"/>
                      </a:gs>
                    </a:gsLst>
                    <a:lin ang="5400000" scaled="0"/>
                  </a:gradFill>
                  <a:ea typeface="Segoe UI" pitchFamily="34" charset="0"/>
                  <a:cs typeface="Segoe UI" pitchFamily="34" charset="0"/>
                </a:rPr>
                <a:t>professional</a:t>
              </a:r>
            </a:p>
          </p:txBody>
        </p:sp>
      </p:grpSp>
      <p:grpSp>
        <p:nvGrpSpPr>
          <p:cNvPr id="289" name="Group 288"/>
          <p:cNvGrpSpPr/>
          <p:nvPr/>
        </p:nvGrpSpPr>
        <p:grpSpPr>
          <a:xfrm>
            <a:off x="728169" y="3083923"/>
            <a:ext cx="4506581" cy="1227208"/>
            <a:chOff x="727391" y="3616634"/>
            <a:chExt cx="4507220" cy="1227382"/>
          </a:xfrm>
        </p:grpSpPr>
        <p:sp>
          <p:nvSpPr>
            <p:cNvPr id="37" name="TextBox 36"/>
            <p:cNvSpPr txBox="1"/>
            <p:nvPr/>
          </p:nvSpPr>
          <p:spPr>
            <a:xfrm>
              <a:off x="727391" y="3616634"/>
              <a:ext cx="4073267" cy="1227382"/>
            </a:xfrm>
            <a:prstGeom prst="rect">
              <a:avLst/>
            </a:prstGeom>
            <a:noFill/>
            <a:effectLst>
              <a:glow rad="228600">
                <a:schemeClr val="accent5">
                  <a:satMod val="175000"/>
                  <a:alpha val="40000"/>
                </a:schemeClr>
              </a:glow>
            </a:effectLst>
          </p:spPr>
          <p:txBody>
            <a:bodyPr wrap="square" lIns="182780" tIns="146225" rIns="182780" bIns="146225" rtlCol="0">
              <a:spAutoFit/>
            </a:bodyPr>
            <a:lstStyle/>
            <a:p>
              <a:pPr defTabSz="1243006">
                <a:lnSpc>
                  <a:spcPct val="90000"/>
                </a:lnSpc>
                <a:spcAft>
                  <a:spcPts val="600"/>
                </a:spcAft>
              </a:pPr>
              <a:r>
                <a:rPr lang="en-US" sz="6597" spc="-150" dirty="0">
                  <a:solidFill>
                    <a:srgbClr val="FFFFFF"/>
                  </a:solidFill>
                </a:rPr>
                <a:t>$100/</a:t>
              </a:r>
              <a:r>
                <a:rPr lang="en-US" sz="2800" spc="-150" dirty="0">
                  <a:solidFill>
                    <a:srgbClr val="FFFFFF"/>
                  </a:solidFill>
                </a:rPr>
                <a:t> </a:t>
              </a:r>
              <a:r>
                <a:rPr lang="en-US" sz="2400" spc="-150" dirty="0">
                  <a:solidFill>
                    <a:srgbClr val="FFFFFF"/>
                  </a:solidFill>
                </a:rPr>
                <a:t>month</a:t>
              </a:r>
              <a:endParaRPr lang="en-US" sz="5397" dirty="0">
                <a:solidFill>
                  <a:srgbClr val="FFFFFF"/>
                </a:solidFill>
              </a:endParaRPr>
            </a:p>
          </p:txBody>
        </p:sp>
        <p:sp>
          <p:nvSpPr>
            <p:cNvPr id="38" name="Rounded Rectangle 37"/>
            <p:cNvSpPr/>
            <p:nvPr/>
          </p:nvSpPr>
          <p:spPr bwMode="auto">
            <a:xfrm>
              <a:off x="2874947" y="3722410"/>
              <a:ext cx="2359664" cy="618922"/>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b" anchorCtr="0" forceAA="0" compatLnSpc="1">
              <a:prstTxWarp prst="textNoShape">
                <a:avLst/>
              </a:prstTxWarp>
              <a:noAutofit/>
            </a:bodyPr>
            <a:lstStyle/>
            <a:p>
              <a:pPr defTabSz="931924" fontAlgn="base">
                <a:lnSpc>
                  <a:spcPct val="90000"/>
                </a:lnSpc>
                <a:spcBef>
                  <a:spcPct val="0"/>
                </a:spcBef>
                <a:spcAft>
                  <a:spcPct val="0"/>
                </a:spcAft>
              </a:pPr>
              <a:r>
                <a:rPr lang="en-US" sz="2000" b="1" cap="all" dirty="0">
                  <a:gradFill>
                    <a:gsLst>
                      <a:gs pos="0">
                        <a:srgbClr val="FFFFFF"/>
                      </a:gs>
                      <a:gs pos="100000">
                        <a:srgbClr val="FFFFFF"/>
                      </a:gs>
                    </a:gsLst>
                    <a:lin ang="5400000" scaled="0"/>
                  </a:gradFill>
                  <a:ea typeface="Segoe UI" pitchFamily="34" charset="0"/>
                  <a:cs typeface="Segoe UI" pitchFamily="34" charset="0"/>
                </a:rPr>
                <a:t>PREMIUM</a:t>
              </a:r>
            </a:p>
          </p:txBody>
        </p:sp>
      </p:grpSp>
      <p:grpSp>
        <p:nvGrpSpPr>
          <p:cNvPr id="290" name="Group 289"/>
          <p:cNvGrpSpPr/>
          <p:nvPr/>
        </p:nvGrpSpPr>
        <p:grpSpPr>
          <a:xfrm>
            <a:off x="728170" y="4556054"/>
            <a:ext cx="4584062" cy="1227208"/>
            <a:chOff x="727391" y="5088973"/>
            <a:chExt cx="4584712" cy="1227382"/>
          </a:xfrm>
        </p:grpSpPr>
        <p:sp>
          <p:nvSpPr>
            <p:cNvPr id="39" name="TextBox 38"/>
            <p:cNvSpPr txBox="1"/>
            <p:nvPr/>
          </p:nvSpPr>
          <p:spPr>
            <a:xfrm>
              <a:off x="727391" y="5088973"/>
              <a:ext cx="4584712" cy="1227382"/>
            </a:xfrm>
            <a:prstGeom prst="rect">
              <a:avLst/>
            </a:prstGeom>
            <a:noFill/>
            <a:effectLst>
              <a:glow rad="228600">
                <a:schemeClr val="accent5">
                  <a:satMod val="175000"/>
                  <a:alpha val="40000"/>
                </a:schemeClr>
              </a:glow>
            </a:effectLst>
          </p:spPr>
          <p:txBody>
            <a:bodyPr wrap="square" lIns="182780" tIns="146225" rIns="182780" bIns="146225" rtlCol="0">
              <a:spAutoFit/>
            </a:bodyPr>
            <a:lstStyle/>
            <a:p>
              <a:pPr defTabSz="1243006">
                <a:lnSpc>
                  <a:spcPct val="90000"/>
                </a:lnSpc>
                <a:spcAft>
                  <a:spcPts val="600"/>
                </a:spcAft>
              </a:pPr>
              <a:r>
                <a:rPr lang="en-US" sz="6597" spc="-150" dirty="0">
                  <a:solidFill>
                    <a:srgbClr val="FFFFFF"/>
                  </a:solidFill>
                </a:rPr>
                <a:t>$150/</a:t>
              </a:r>
              <a:r>
                <a:rPr lang="en-US" sz="2800" spc="-150" dirty="0">
                  <a:solidFill>
                    <a:srgbClr val="FFFFFF"/>
                  </a:solidFill>
                </a:rPr>
                <a:t> </a:t>
              </a:r>
              <a:r>
                <a:rPr lang="en-US" sz="2400" spc="-150" dirty="0">
                  <a:solidFill>
                    <a:srgbClr val="FFFFFF"/>
                  </a:solidFill>
                </a:rPr>
                <a:t>month</a:t>
              </a:r>
              <a:endParaRPr lang="en-US" sz="5397" dirty="0">
                <a:solidFill>
                  <a:srgbClr val="FFFFFF"/>
                </a:solidFill>
              </a:endParaRPr>
            </a:p>
          </p:txBody>
        </p:sp>
        <p:sp>
          <p:nvSpPr>
            <p:cNvPr id="40" name="Rounded Rectangle 39"/>
            <p:cNvSpPr/>
            <p:nvPr/>
          </p:nvSpPr>
          <p:spPr bwMode="auto">
            <a:xfrm>
              <a:off x="2859451" y="5194749"/>
              <a:ext cx="2359664" cy="618922"/>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b" anchorCtr="0" forceAA="0" compatLnSpc="1">
              <a:prstTxWarp prst="textNoShape">
                <a:avLst/>
              </a:prstTxWarp>
              <a:noAutofit/>
            </a:bodyPr>
            <a:lstStyle/>
            <a:p>
              <a:pPr defTabSz="931924" fontAlgn="base">
                <a:lnSpc>
                  <a:spcPct val="90000"/>
                </a:lnSpc>
                <a:spcBef>
                  <a:spcPct val="0"/>
                </a:spcBef>
                <a:spcAft>
                  <a:spcPct val="0"/>
                </a:spcAft>
              </a:pPr>
              <a:r>
                <a:rPr lang="en-US" sz="2000" b="1" cap="all" dirty="0">
                  <a:gradFill>
                    <a:gsLst>
                      <a:gs pos="0">
                        <a:srgbClr val="FFFFFF"/>
                      </a:gs>
                      <a:gs pos="100000">
                        <a:srgbClr val="FFFFFF"/>
                      </a:gs>
                    </a:gsLst>
                    <a:lin ang="5400000" scaled="0"/>
                  </a:gradFill>
                  <a:ea typeface="Segoe UI" pitchFamily="34" charset="0"/>
                  <a:cs typeface="Segoe UI" pitchFamily="34" charset="0"/>
                </a:rPr>
                <a:t>ULTIMATE</a:t>
              </a:r>
            </a:p>
          </p:txBody>
        </p:sp>
      </p:grpSp>
      <p:cxnSp>
        <p:nvCxnSpPr>
          <p:cNvPr id="106" name="Straight Connector 105"/>
          <p:cNvCxnSpPr/>
          <p:nvPr/>
        </p:nvCxnSpPr>
        <p:spPr>
          <a:xfrm>
            <a:off x="7450832" y="4487862"/>
            <a:ext cx="4787205" cy="10465"/>
          </a:xfrm>
          <a:prstGeom prst="line">
            <a:avLst/>
          </a:prstGeom>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296700" y="995240"/>
            <a:ext cx="3698672" cy="1587622"/>
            <a:chOff x="7697937" y="2653264"/>
            <a:chExt cx="3970536" cy="1704317"/>
          </a:xfrm>
        </p:grpSpPr>
        <p:grpSp>
          <p:nvGrpSpPr>
            <p:cNvPr id="5" name="Group 4"/>
            <p:cNvGrpSpPr/>
            <p:nvPr/>
          </p:nvGrpSpPr>
          <p:grpSpPr>
            <a:xfrm>
              <a:off x="7892427" y="2653264"/>
              <a:ext cx="1057619" cy="957010"/>
              <a:chOff x="7601351" y="1849769"/>
              <a:chExt cx="1775053" cy="16061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 name="Group 5"/>
            <p:cNvGrpSpPr/>
            <p:nvPr/>
          </p:nvGrpSpPr>
          <p:grpSpPr>
            <a:xfrm>
              <a:off x="9180310" y="2653264"/>
              <a:ext cx="1057619" cy="957010"/>
              <a:chOff x="7601351" y="1849769"/>
              <a:chExt cx="1775053" cy="1606196"/>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7" name="Group 6"/>
            <p:cNvGrpSpPr/>
            <p:nvPr/>
          </p:nvGrpSpPr>
          <p:grpSpPr>
            <a:xfrm>
              <a:off x="10468194" y="2666298"/>
              <a:ext cx="1057619" cy="957010"/>
              <a:chOff x="7601351" y="1849769"/>
              <a:chExt cx="1775053" cy="160619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sp>
          <p:nvSpPr>
            <p:cNvPr id="8" name="TextBox 7"/>
            <p:cNvSpPr txBox="1"/>
            <p:nvPr/>
          </p:nvSpPr>
          <p:spPr>
            <a:xfrm>
              <a:off x="7697937" y="3737290"/>
              <a:ext cx="3970536" cy="620291"/>
            </a:xfrm>
            <a:prstGeom prst="rect">
              <a:avLst/>
            </a:prstGeom>
            <a:noFill/>
          </p:spPr>
          <p:txBody>
            <a:bodyPr wrap="square" lIns="182780" tIns="146225" rIns="182780" bIns="146225" rtlCol="0">
              <a:spAutoFit/>
            </a:bodyPr>
            <a:lstStyle/>
            <a:p>
              <a:pPr defTabSz="1243006">
                <a:lnSpc>
                  <a:spcPct val="90000"/>
                </a:lnSpc>
                <a:spcAft>
                  <a:spcPts val="600"/>
                </a:spcAft>
              </a:pPr>
              <a:r>
                <a:rPr lang="en-US" sz="2000" dirty="0">
                  <a:solidFill>
                    <a:srgbClr val="BDCD40"/>
                  </a:solidFill>
                </a:rPr>
                <a:t>3</a:t>
              </a:r>
              <a:r>
                <a:rPr lang="en-US" sz="2000" dirty="0">
                  <a:solidFill>
                    <a:srgbClr val="FFC000"/>
                  </a:solidFill>
                </a:rPr>
                <a:t> </a:t>
              </a:r>
              <a:r>
                <a:rPr lang="en-US" sz="2000" dirty="0">
                  <a:solidFill>
                    <a:srgbClr val="FFFFFF"/>
                  </a:solidFill>
                </a:rPr>
                <a:t>VMs for </a:t>
              </a:r>
              <a:r>
                <a:rPr lang="en-US" sz="2000" dirty="0">
                  <a:solidFill>
                    <a:srgbClr val="BDCD40"/>
                  </a:solidFill>
                </a:rPr>
                <a:t>16 </a:t>
              </a:r>
              <a:r>
                <a:rPr lang="en-US" sz="2000" dirty="0">
                  <a:gradFill>
                    <a:gsLst>
                      <a:gs pos="2917">
                        <a:srgbClr val="FFFFFF"/>
                      </a:gs>
                      <a:gs pos="30000">
                        <a:srgbClr val="FFFFFF"/>
                      </a:gs>
                    </a:gsLst>
                    <a:lin ang="5400000" scaled="0"/>
                  </a:gradFill>
                </a:rPr>
                <a:t>hours a day</a:t>
              </a:r>
            </a:p>
          </p:txBody>
        </p:sp>
      </p:grpSp>
      <p:grpSp>
        <p:nvGrpSpPr>
          <p:cNvPr id="41" name="Group 40"/>
          <p:cNvGrpSpPr/>
          <p:nvPr/>
        </p:nvGrpSpPr>
        <p:grpSpPr>
          <a:xfrm>
            <a:off x="7252110" y="2595602"/>
            <a:ext cx="3978870" cy="2008514"/>
            <a:chOff x="7519569" y="3251992"/>
            <a:chExt cx="4271329" cy="2156146"/>
          </a:xfrm>
        </p:grpSpPr>
        <p:grpSp>
          <p:nvGrpSpPr>
            <p:cNvPr id="42" name="Group 41"/>
            <p:cNvGrpSpPr/>
            <p:nvPr/>
          </p:nvGrpSpPr>
          <p:grpSpPr>
            <a:xfrm>
              <a:off x="7697054" y="3251992"/>
              <a:ext cx="447504" cy="404934"/>
              <a:chOff x="7601351" y="1849769"/>
              <a:chExt cx="1775053" cy="1606196"/>
            </a:xfrm>
          </p:grpSpPr>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5" name="Picture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3" name="Group 42"/>
            <p:cNvGrpSpPr/>
            <p:nvPr/>
          </p:nvGrpSpPr>
          <p:grpSpPr>
            <a:xfrm>
              <a:off x="8267502" y="3251992"/>
              <a:ext cx="447504" cy="404934"/>
              <a:chOff x="7601351" y="1849769"/>
              <a:chExt cx="1775053" cy="1606196"/>
            </a:xfrm>
          </p:grpSpPr>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4" name="Group 43"/>
            <p:cNvGrpSpPr/>
            <p:nvPr/>
          </p:nvGrpSpPr>
          <p:grpSpPr>
            <a:xfrm>
              <a:off x="9408398" y="3251992"/>
              <a:ext cx="447504" cy="404934"/>
              <a:chOff x="7601351" y="1849769"/>
              <a:chExt cx="1775053" cy="1606196"/>
            </a:xfrm>
          </p:grpSpPr>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1" name="Picture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5" name="Group 44"/>
            <p:cNvGrpSpPr/>
            <p:nvPr/>
          </p:nvGrpSpPr>
          <p:grpSpPr>
            <a:xfrm>
              <a:off x="11119741" y="3251992"/>
              <a:ext cx="447504" cy="404934"/>
              <a:chOff x="7601351" y="1849769"/>
              <a:chExt cx="1775053" cy="1606196"/>
            </a:xfrm>
          </p:grpSpPr>
          <p:pic>
            <p:nvPicPr>
              <p:cNvPr id="98"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6" name="Group 45"/>
            <p:cNvGrpSpPr/>
            <p:nvPr/>
          </p:nvGrpSpPr>
          <p:grpSpPr>
            <a:xfrm>
              <a:off x="10549294" y="3251992"/>
              <a:ext cx="447504" cy="404934"/>
              <a:chOff x="7601351" y="1849769"/>
              <a:chExt cx="1775053" cy="1606196"/>
            </a:xfrm>
          </p:grpSpPr>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7" name="Group 46"/>
            <p:cNvGrpSpPr/>
            <p:nvPr/>
          </p:nvGrpSpPr>
          <p:grpSpPr>
            <a:xfrm>
              <a:off x="9978846" y="3251992"/>
              <a:ext cx="447504" cy="404934"/>
              <a:chOff x="7601351" y="1849769"/>
              <a:chExt cx="1775053" cy="1606196"/>
            </a:xfrm>
          </p:grpSpPr>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5" name="Picture 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8" name="Group 47"/>
            <p:cNvGrpSpPr/>
            <p:nvPr/>
          </p:nvGrpSpPr>
          <p:grpSpPr>
            <a:xfrm>
              <a:off x="8837950" y="3251992"/>
              <a:ext cx="447504" cy="404934"/>
              <a:chOff x="7601351" y="1849769"/>
              <a:chExt cx="1775053" cy="1606196"/>
            </a:xfrm>
          </p:grpSpPr>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9" name="Group 48"/>
            <p:cNvGrpSpPr/>
            <p:nvPr/>
          </p:nvGrpSpPr>
          <p:grpSpPr>
            <a:xfrm>
              <a:off x="7697054" y="3794086"/>
              <a:ext cx="447504" cy="404934"/>
              <a:chOff x="7601351" y="1849769"/>
              <a:chExt cx="1775053" cy="1606196"/>
            </a:xfrm>
          </p:grpSpPr>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0" name="Group 49"/>
            <p:cNvGrpSpPr/>
            <p:nvPr/>
          </p:nvGrpSpPr>
          <p:grpSpPr>
            <a:xfrm>
              <a:off x="8267502" y="3794086"/>
              <a:ext cx="447504" cy="404934"/>
              <a:chOff x="7601351" y="1849769"/>
              <a:chExt cx="1775053" cy="1606196"/>
            </a:xfrm>
          </p:grpSpPr>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1" name="Group 50"/>
            <p:cNvGrpSpPr/>
            <p:nvPr/>
          </p:nvGrpSpPr>
          <p:grpSpPr>
            <a:xfrm>
              <a:off x="9408398" y="3794086"/>
              <a:ext cx="447504" cy="404934"/>
              <a:chOff x="7601351" y="1849769"/>
              <a:chExt cx="1775053" cy="1606196"/>
            </a:xfrm>
          </p:grpSpPr>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2" name="Group 51"/>
            <p:cNvGrpSpPr/>
            <p:nvPr/>
          </p:nvGrpSpPr>
          <p:grpSpPr>
            <a:xfrm>
              <a:off x="11119741" y="3794086"/>
              <a:ext cx="447504" cy="404934"/>
              <a:chOff x="7601351" y="1849769"/>
              <a:chExt cx="1775053" cy="1606196"/>
            </a:xfrm>
          </p:grpSpPr>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3" name="Group 52"/>
            <p:cNvGrpSpPr/>
            <p:nvPr/>
          </p:nvGrpSpPr>
          <p:grpSpPr>
            <a:xfrm>
              <a:off x="10549294" y="3794086"/>
              <a:ext cx="447504" cy="404934"/>
              <a:chOff x="7601351" y="1849769"/>
              <a:chExt cx="1775053" cy="1606196"/>
            </a:xfrm>
          </p:grpSpPr>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4" name="Group 53"/>
            <p:cNvGrpSpPr/>
            <p:nvPr/>
          </p:nvGrpSpPr>
          <p:grpSpPr>
            <a:xfrm>
              <a:off x="9978846" y="3794086"/>
              <a:ext cx="447504" cy="404934"/>
              <a:chOff x="7601351" y="1849769"/>
              <a:chExt cx="1775053" cy="1606196"/>
            </a:xfrm>
          </p:grpSpPr>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5" name="Group 54"/>
            <p:cNvGrpSpPr/>
            <p:nvPr/>
          </p:nvGrpSpPr>
          <p:grpSpPr>
            <a:xfrm>
              <a:off x="8837950" y="3794086"/>
              <a:ext cx="447504" cy="404934"/>
              <a:chOff x="7601351" y="1849769"/>
              <a:chExt cx="1775053" cy="1606196"/>
            </a:xfrm>
          </p:grpSpPr>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6" name="Group 55"/>
            <p:cNvGrpSpPr/>
            <p:nvPr/>
          </p:nvGrpSpPr>
          <p:grpSpPr>
            <a:xfrm>
              <a:off x="7697054" y="4303635"/>
              <a:ext cx="447504" cy="404934"/>
              <a:chOff x="7601351" y="1849769"/>
              <a:chExt cx="1775053" cy="1606196"/>
            </a:xfrm>
          </p:grpSpPr>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7" name="Group 56"/>
            <p:cNvGrpSpPr/>
            <p:nvPr/>
          </p:nvGrpSpPr>
          <p:grpSpPr>
            <a:xfrm>
              <a:off x="8267502" y="4303635"/>
              <a:ext cx="447504" cy="404934"/>
              <a:chOff x="7601351" y="1849769"/>
              <a:chExt cx="1775053" cy="1606196"/>
            </a:xfrm>
          </p:grpSpPr>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8" name="Group 57"/>
            <p:cNvGrpSpPr/>
            <p:nvPr/>
          </p:nvGrpSpPr>
          <p:grpSpPr>
            <a:xfrm>
              <a:off x="9408398" y="4303635"/>
              <a:ext cx="447504" cy="404934"/>
              <a:chOff x="7601351" y="1849769"/>
              <a:chExt cx="1775053" cy="1606196"/>
            </a:xfrm>
          </p:grpSpPr>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9" name="Group 58"/>
            <p:cNvGrpSpPr/>
            <p:nvPr/>
          </p:nvGrpSpPr>
          <p:grpSpPr>
            <a:xfrm>
              <a:off x="11119741" y="4303635"/>
              <a:ext cx="447504" cy="404934"/>
              <a:chOff x="7601351" y="1849769"/>
              <a:chExt cx="1775053" cy="1606196"/>
            </a:xfrm>
          </p:grpSpPr>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0" name="Group 59"/>
            <p:cNvGrpSpPr/>
            <p:nvPr/>
          </p:nvGrpSpPr>
          <p:grpSpPr>
            <a:xfrm>
              <a:off x="10549294" y="4303635"/>
              <a:ext cx="447504" cy="404934"/>
              <a:chOff x="7601351" y="1849769"/>
              <a:chExt cx="1775053" cy="1606196"/>
            </a:xfrm>
          </p:grpSpPr>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1" name="Group 60"/>
            <p:cNvGrpSpPr/>
            <p:nvPr/>
          </p:nvGrpSpPr>
          <p:grpSpPr>
            <a:xfrm>
              <a:off x="9978846" y="4303635"/>
              <a:ext cx="447504" cy="404934"/>
              <a:chOff x="7601351" y="1849769"/>
              <a:chExt cx="1775053" cy="1606196"/>
            </a:xfrm>
          </p:grpSpPr>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2" name="Group 61"/>
            <p:cNvGrpSpPr/>
            <p:nvPr/>
          </p:nvGrpSpPr>
          <p:grpSpPr>
            <a:xfrm>
              <a:off x="8837950" y="4303635"/>
              <a:ext cx="447504" cy="404934"/>
              <a:chOff x="7601351" y="1849769"/>
              <a:chExt cx="1775053" cy="1606196"/>
            </a:xfrm>
          </p:grpSpPr>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sp>
          <p:nvSpPr>
            <p:cNvPr id="63" name="TextBox 62"/>
            <p:cNvSpPr txBox="1"/>
            <p:nvPr/>
          </p:nvSpPr>
          <p:spPr>
            <a:xfrm>
              <a:off x="7519569" y="4780266"/>
              <a:ext cx="4271329" cy="627872"/>
            </a:xfrm>
            <a:prstGeom prst="rect">
              <a:avLst/>
            </a:prstGeom>
            <a:noFill/>
          </p:spPr>
          <p:txBody>
            <a:bodyPr wrap="square" lIns="182780" tIns="146225" rIns="182780" bIns="146225" rtlCol="0">
              <a:spAutoFit/>
            </a:bodyPr>
            <a:lstStyle/>
            <a:p>
              <a:pPr defTabSz="1243006">
                <a:lnSpc>
                  <a:spcPct val="90000"/>
                </a:lnSpc>
                <a:spcAft>
                  <a:spcPts val="600"/>
                </a:spcAft>
              </a:pPr>
              <a:r>
                <a:rPr lang="en-US" sz="2000" dirty="0">
                  <a:solidFill>
                    <a:srgbClr val="BDCD40"/>
                  </a:solidFill>
                </a:rPr>
                <a:t>80 </a:t>
              </a:r>
              <a:r>
                <a:rPr lang="en-US" sz="2000" dirty="0">
                  <a:gradFill>
                    <a:gsLst>
                      <a:gs pos="2917">
                        <a:srgbClr val="FFFFFF"/>
                      </a:gs>
                      <a:gs pos="30000">
                        <a:srgbClr val="FFFFFF"/>
                      </a:gs>
                    </a:gsLst>
                    <a:lin ang="5400000" scaled="0"/>
                  </a:gradFill>
                </a:rPr>
                <a:t>VMs for</a:t>
              </a:r>
              <a:r>
                <a:rPr lang="en-US" sz="2000" dirty="0">
                  <a:solidFill>
                    <a:srgbClr val="00B0F0"/>
                  </a:solidFill>
                </a:rPr>
                <a:t> </a:t>
              </a:r>
              <a:r>
                <a:rPr lang="en-US" sz="2000" dirty="0">
                  <a:solidFill>
                    <a:srgbClr val="BDCD40"/>
                  </a:solidFill>
                </a:rPr>
                <a:t>20 </a:t>
              </a:r>
              <a:r>
                <a:rPr lang="en-US" sz="2000" dirty="0" smtClean="0">
                  <a:gradFill>
                    <a:gsLst>
                      <a:gs pos="2917">
                        <a:srgbClr val="FFFFFF"/>
                      </a:gs>
                      <a:gs pos="30000">
                        <a:srgbClr val="FFFFFF"/>
                      </a:gs>
                    </a:gsLst>
                    <a:lin ang="5400000" scaled="0"/>
                  </a:gradFill>
                </a:rPr>
                <a:t>hours</a:t>
              </a:r>
              <a:endParaRPr lang="en-US" sz="2000" dirty="0">
                <a:gradFill>
                  <a:gsLst>
                    <a:gs pos="2917">
                      <a:srgbClr val="FFFFFF"/>
                    </a:gs>
                    <a:gs pos="30000">
                      <a:srgbClr val="FFFFFF"/>
                    </a:gs>
                  </a:gsLst>
                  <a:lin ang="5400000" scaled="0"/>
                </a:gradFill>
              </a:endParaRPr>
            </a:p>
          </p:txBody>
        </p:sp>
      </p:grpSp>
      <p:grpSp>
        <p:nvGrpSpPr>
          <p:cNvPr id="3" name="Group 2"/>
          <p:cNvGrpSpPr/>
          <p:nvPr/>
        </p:nvGrpSpPr>
        <p:grpSpPr>
          <a:xfrm>
            <a:off x="7268702" y="4657886"/>
            <a:ext cx="4847401" cy="1815691"/>
            <a:chOff x="7439162" y="4884693"/>
            <a:chExt cx="4848088" cy="1815949"/>
          </a:xfrm>
        </p:grpSpPr>
        <p:grpSp>
          <p:nvGrpSpPr>
            <p:cNvPr id="2" name="Group 1"/>
            <p:cNvGrpSpPr/>
            <p:nvPr/>
          </p:nvGrpSpPr>
          <p:grpSpPr>
            <a:xfrm>
              <a:off x="7621319" y="4884693"/>
              <a:ext cx="3923266" cy="1211306"/>
              <a:chOff x="7923603" y="2665416"/>
              <a:chExt cx="4733633" cy="1461506"/>
            </a:xfrm>
          </p:grpSpPr>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35201" y="2665416"/>
                <a:ext cx="1122035" cy="1461506"/>
              </a:xfrm>
              <a:prstGeom prst="rect">
                <a:avLst/>
              </a:prstGeom>
            </p:spPr>
          </p:pic>
          <p:grpSp>
            <p:nvGrpSpPr>
              <p:cNvPr id="153" name="Group 152"/>
              <p:cNvGrpSpPr/>
              <p:nvPr/>
            </p:nvGrpSpPr>
            <p:grpSpPr>
              <a:xfrm>
                <a:off x="10808515" y="3185504"/>
                <a:ext cx="538859" cy="538859"/>
                <a:chOff x="5773271" y="1992850"/>
                <a:chExt cx="539076" cy="539076"/>
              </a:xfrm>
              <a:solidFill>
                <a:srgbClr val="7FBA00"/>
              </a:solidFill>
            </p:grpSpPr>
            <p:sp>
              <p:nvSpPr>
                <p:cNvPr id="154" name="Rectangle 153"/>
                <p:cNvSpPr/>
                <p:nvPr/>
              </p:nvSpPr>
              <p:spPr bwMode="auto">
                <a:xfrm>
                  <a:off x="5991555" y="1992850"/>
                  <a:ext cx="102310" cy="5390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rot="5400000">
                  <a:off x="5991654" y="1992850"/>
                  <a:ext cx="102310" cy="5390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6" name="Group 155"/>
              <p:cNvGrpSpPr/>
              <p:nvPr/>
            </p:nvGrpSpPr>
            <p:grpSpPr>
              <a:xfrm>
                <a:off x="7923603" y="2722726"/>
                <a:ext cx="2634471" cy="1282267"/>
                <a:chOff x="7924287" y="998522"/>
                <a:chExt cx="4814754" cy="2343470"/>
              </a:xfrm>
            </p:grpSpPr>
            <p:pic>
              <p:nvPicPr>
                <p:cNvPr id="157" name="Picture 1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287" y="2212961"/>
                  <a:ext cx="1547702" cy="1129031"/>
                </a:xfrm>
                <a:prstGeom prst="rect">
                  <a:avLst/>
                </a:prstGeom>
              </p:spPr>
            </p:pic>
            <p:pic>
              <p:nvPicPr>
                <p:cNvPr id="158" name="Picture 1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4287" y="998522"/>
                  <a:ext cx="1547702" cy="1129031"/>
                </a:xfrm>
                <a:prstGeom prst="rect">
                  <a:avLst/>
                </a:prstGeom>
              </p:spPr>
            </p:pic>
            <p:pic>
              <p:nvPicPr>
                <p:cNvPr id="160" name="Picture 1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3062" y="2212961"/>
                  <a:ext cx="1547702" cy="1129031"/>
                </a:xfrm>
                <a:prstGeom prst="rect">
                  <a:avLst/>
                </a:prstGeom>
              </p:spPr>
            </p:pic>
            <p:pic>
              <p:nvPicPr>
                <p:cNvPr id="161" name="Picture 1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3062" y="998522"/>
                  <a:ext cx="1547702" cy="1129031"/>
                </a:xfrm>
                <a:prstGeom prst="rect">
                  <a:avLst/>
                </a:prstGeom>
              </p:spPr>
            </p:pic>
            <p:pic>
              <p:nvPicPr>
                <p:cNvPr id="165" name="Picture 1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1339" y="2212961"/>
                  <a:ext cx="1547702" cy="1129031"/>
                </a:xfrm>
                <a:prstGeom prst="rect">
                  <a:avLst/>
                </a:prstGeom>
              </p:spPr>
            </p:pic>
            <p:pic>
              <p:nvPicPr>
                <p:cNvPr id="166" name="Picture 1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1339" y="998522"/>
                  <a:ext cx="1547702" cy="1129031"/>
                </a:xfrm>
                <a:prstGeom prst="rect">
                  <a:avLst/>
                </a:prstGeom>
              </p:spPr>
            </p:pic>
          </p:grpSp>
        </p:grpSp>
        <p:sp>
          <p:nvSpPr>
            <p:cNvPr id="164" name="TextBox 163"/>
            <p:cNvSpPr txBox="1"/>
            <p:nvPr/>
          </p:nvSpPr>
          <p:spPr>
            <a:xfrm>
              <a:off x="7439162" y="6128295"/>
              <a:ext cx="4848088" cy="572347"/>
            </a:xfrm>
            <a:prstGeom prst="rect">
              <a:avLst/>
            </a:prstGeom>
            <a:noFill/>
          </p:spPr>
          <p:txBody>
            <a:bodyPr wrap="square" lIns="182780" tIns="146225" rIns="182780" bIns="146225" rtlCol="0">
              <a:spAutoFit/>
            </a:bodyPr>
            <a:lstStyle/>
            <a:p>
              <a:pPr defTabSz="1243006">
                <a:lnSpc>
                  <a:spcPct val="90000"/>
                </a:lnSpc>
                <a:spcAft>
                  <a:spcPts val="600"/>
                </a:spcAft>
              </a:pPr>
              <a:r>
                <a:rPr lang="en-US" sz="2000" dirty="0"/>
                <a:t>Up to</a:t>
              </a:r>
              <a:r>
                <a:rPr lang="en-US" sz="2000" dirty="0">
                  <a:solidFill>
                    <a:srgbClr val="BDCD40"/>
                  </a:solidFill>
                </a:rPr>
                <a:t> 500 </a:t>
              </a:r>
              <a:r>
                <a:rPr lang="en-US" sz="2000" dirty="0">
                  <a:gradFill>
                    <a:gsLst>
                      <a:gs pos="2917">
                        <a:srgbClr val="FFFFFF"/>
                      </a:gs>
                      <a:gs pos="30000">
                        <a:srgbClr val="FFFFFF"/>
                      </a:gs>
                    </a:gsLst>
                    <a:lin ang="5400000" scaled="0"/>
                  </a:gradFill>
                </a:rPr>
                <a:t>web sites plus </a:t>
              </a:r>
              <a:r>
                <a:rPr lang="en-US" sz="2000" dirty="0">
                  <a:solidFill>
                    <a:srgbClr val="BDCD40"/>
                  </a:solidFill>
                </a:rPr>
                <a:t>SQL DB</a:t>
              </a:r>
              <a:endParaRPr lang="en-US" sz="2000" dirty="0">
                <a:gradFill>
                  <a:gsLst>
                    <a:gs pos="2917">
                      <a:srgbClr val="FFFFFF"/>
                    </a:gs>
                    <a:gs pos="30000">
                      <a:srgbClr val="FFFFFF"/>
                    </a:gs>
                  </a:gsLst>
                  <a:lin ang="5400000" scaled="0"/>
                </a:gradFill>
              </a:endParaRPr>
            </a:p>
          </p:txBody>
        </p:sp>
      </p:grpSp>
      <p:sp>
        <p:nvSpPr>
          <p:cNvPr id="24" name="TextBox 23"/>
          <p:cNvSpPr txBox="1"/>
          <p:nvPr/>
        </p:nvSpPr>
        <p:spPr>
          <a:xfrm>
            <a:off x="4999037" y="-929528"/>
            <a:ext cx="2086537" cy="8536183"/>
          </a:xfrm>
          <a:prstGeom prst="rect">
            <a:avLst/>
          </a:prstGeom>
          <a:noFill/>
        </p:spPr>
        <p:txBody>
          <a:bodyPr wrap="square" lIns="182880" tIns="146304" rIns="182880" bIns="146304" rtlCol="0">
            <a:spAutoFit/>
          </a:bodyPr>
          <a:lstStyle/>
          <a:p>
            <a:pPr>
              <a:lnSpc>
                <a:spcPct val="90000"/>
              </a:lnSpc>
              <a:spcAft>
                <a:spcPts val="600"/>
              </a:spcAft>
            </a:pPr>
            <a:r>
              <a:rPr lang="en-US" sz="59500" dirty="0" smtClean="0">
                <a:solidFill>
                  <a:schemeClr val="tx2"/>
                </a:solidFill>
              </a:rPr>
              <a:t>{</a:t>
            </a:r>
          </a:p>
        </p:txBody>
      </p:sp>
    </p:spTree>
    <p:extLst>
      <p:ext uri="{BB962C8B-B14F-4D97-AF65-F5344CB8AC3E}">
        <p14:creationId xmlns:p14="http://schemas.microsoft.com/office/powerpoint/2010/main" val="181112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88"/>
                                        </p:tgtEl>
                                        <p:attrNameLst>
                                          <p:attrName>style.visibility</p:attrName>
                                        </p:attrNameLst>
                                      </p:cBhvr>
                                      <p:to>
                                        <p:strVal val="visible"/>
                                      </p:to>
                                    </p:set>
                                    <p:animEffect transition="in" filter="fade">
                                      <p:cBhvr>
                                        <p:cTn id="11" dur="500"/>
                                        <p:tgtEl>
                                          <p:spTgt spid="288"/>
                                        </p:tgtEl>
                                      </p:cBhvr>
                                    </p:animEffect>
                                  </p:childTnLst>
                                </p:cTn>
                              </p:par>
                              <p:par>
                                <p:cTn id="12" presetID="10" presetClass="entr" presetSubtype="0" fill="hold" nodeType="withEffect">
                                  <p:stCondLst>
                                    <p:cond delay="100"/>
                                  </p:stCondLst>
                                  <p:childTnLst>
                                    <p:set>
                                      <p:cBhvr>
                                        <p:cTn id="13" dur="1" fill="hold">
                                          <p:stCondLst>
                                            <p:cond delay="0"/>
                                          </p:stCondLst>
                                        </p:cTn>
                                        <p:tgtEl>
                                          <p:spTgt spid="289"/>
                                        </p:tgtEl>
                                        <p:attrNameLst>
                                          <p:attrName>style.visibility</p:attrName>
                                        </p:attrNameLst>
                                      </p:cBhvr>
                                      <p:to>
                                        <p:strVal val="visible"/>
                                      </p:to>
                                    </p:set>
                                    <p:animEffect transition="in" filter="fade">
                                      <p:cBhvr>
                                        <p:cTn id="14" dur="500"/>
                                        <p:tgtEl>
                                          <p:spTgt spid="289"/>
                                        </p:tgtEl>
                                      </p:cBhvr>
                                    </p:animEffect>
                                  </p:childTnLst>
                                </p:cTn>
                              </p:par>
                              <p:par>
                                <p:cTn id="15" presetID="10" presetClass="entr" presetSubtype="0" fill="hold" nodeType="withEffect">
                                  <p:stCondLst>
                                    <p:cond delay="20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500"/>
                                        <p:tgtEl>
                                          <p:spTgt spid="290"/>
                                        </p:tgtEl>
                                      </p:cBhvr>
                                    </p:animEffect>
                                  </p:childTnLst>
                                </p:cTn>
                              </p:par>
                            </p:childTnLst>
                          </p:cTn>
                        </p:par>
                        <p:par>
                          <p:cTn id="18" fill="hold">
                            <p:stCondLst>
                              <p:cond delay="950"/>
                            </p:stCondLst>
                            <p:childTnLst>
                              <p:par>
                                <p:cTn id="19" presetID="10" presetClass="entr" presetSubtype="0" fill="hold" grpId="0" nodeType="afterEffect">
                                  <p:stCondLst>
                                    <p:cond delay="500"/>
                                  </p:stCondLst>
                                  <p:childTnLst>
                                    <p:set>
                                      <p:cBhvr>
                                        <p:cTn id="20" dur="1" fill="hold">
                                          <p:stCondLst>
                                            <p:cond delay="0"/>
                                          </p:stCondLst>
                                        </p:cTn>
                                        <p:tgtEl>
                                          <p:spTgt spid="287"/>
                                        </p:tgtEl>
                                        <p:attrNameLst>
                                          <p:attrName>style.visibility</p:attrName>
                                        </p:attrNameLst>
                                      </p:cBhvr>
                                      <p:to>
                                        <p:strVal val="visible"/>
                                      </p:to>
                                    </p:set>
                                    <p:animEffect transition="in" filter="fade">
                                      <p:cBhvr>
                                        <p:cTn id="21" dur="500"/>
                                        <p:tgtEl>
                                          <p:spTgt spid="287"/>
                                        </p:tgtEl>
                                      </p:cBhvr>
                                    </p:animEffect>
                                  </p:childTnLst>
                                </p:cTn>
                              </p:par>
                            </p:childTnLst>
                          </p:cTn>
                        </p:par>
                        <p:par>
                          <p:cTn id="22" fill="hold">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45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2950"/>
                            </p:stCondLst>
                            <p:childTnLst>
                              <p:par>
                                <p:cTn id="31" presetID="22" presetClass="entr" presetSubtype="8"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3950"/>
                            </p:stCondLst>
                            <p:childTnLst>
                              <p:par>
                                <p:cTn id="39" presetID="22" presetClass="entr" presetSubtype="8" fill="hold"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left)">
                                      <p:cBhvr>
                                        <p:cTn id="41" dur="500"/>
                                        <p:tgtEl>
                                          <p:spTgt spid="106"/>
                                        </p:tgtEl>
                                      </p:cBhvr>
                                    </p:animEffect>
                                  </p:childTnLst>
                                </p:cTn>
                              </p:par>
                            </p:childTnLst>
                          </p:cTn>
                        </p:par>
                        <p:par>
                          <p:cTn id="42" fill="hold">
                            <p:stCondLst>
                              <p:cond delay="4450"/>
                            </p:stCondLst>
                            <p:childTnLst>
                              <p:par>
                                <p:cTn id="43" presetID="10"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19"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4639" y="144462"/>
            <a:ext cx="11889564" cy="917575"/>
          </a:xfrm>
        </p:spPr>
        <p:txBody>
          <a:bodyPr>
            <a:normAutofit fontScale="90000"/>
          </a:bodyPr>
          <a:lstStyle/>
          <a:p>
            <a:r>
              <a:rPr lang="en-US" sz="6000" dirty="0" smtClean="0"/>
              <a:t>Announcing</a:t>
            </a:r>
            <a:r>
              <a:rPr lang="en-US" dirty="0" smtClean="0"/>
              <a:t/>
            </a:r>
            <a:br>
              <a:rPr lang="en-US" dirty="0" smtClean="0"/>
            </a:br>
            <a:r>
              <a:rPr lang="en-US" dirty="0" smtClean="0"/>
              <a:t>Windows Client VMs for MSDN</a:t>
            </a:r>
            <a:endParaRPr lang="en-US" dirty="0"/>
          </a:p>
        </p:txBody>
      </p:sp>
      <p:pic>
        <p:nvPicPr>
          <p:cNvPr id="2" name="Picture 1"/>
          <p:cNvPicPr>
            <a:picLocks noChangeAspect="1"/>
          </p:cNvPicPr>
          <p:nvPr/>
        </p:nvPicPr>
        <p:blipFill>
          <a:blip r:embed="rId3"/>
          <a:stretch>
            <a:fillRect/>
          </a:stretch>
        </p:blipFill>
        <p:spPr>
          <a:xfrm>
            <a:off x="282150" y="2278062"/>
            <a:ext cx="5798927" cy="3722284"/>
          </a:xfrm>
          <a:prstGeom prst="rect">
            <a:avLst/>
          </a:prstGeom>
        </p:spPr>
      </p:pic>
      <p:sp>
        <p:nvSpPr>
          <p:cNvPr id="6" name="Rectangle 5"/>
          <p:cNvSpPr/>
          <p:nvPr/>
        </p:nvSpPr>
        <p:spPr>
          <a:xfrm>
            <a:off x="6425565" y="2353091"/>
            <a:ext cx="5613347" cy="2355773"/>
          </a:xfrm>
          <a:prstGeom prst="rect">
            <a:avLst/>
          </a:prstGeom>
        </p:spPr>
        <p:txBody>
          <a:bodyPr wrap="square">
            <a:spAutoFit/>
          </a:bodyPr>
          <a:lstStyle/>
          <a:p>
            <a:pPr marL="291436" indent="-291436">
              <a:lnSpc>
                <a:spcPct val="140000"/>
              </a:lnSpc>
              <a:spcAft>
                <a:spcPts val="1224"/>
              </a:spcAft>
              <a:buFont typeface="Arial" panose="020B0604020202020204" pitchFamily="34" charset="0"/>
              <a:buChar char="•"/>
            </a:pPr>
            <a:r>
              <a:rPr lang="en-US" sz="2448" dirty="0"/>
              <a:t>Windows 7, Windows 8.1, and Windows 8.1 + Visual Studio 2013.2</a:t>
            </a:r>
          </a:p>
          <a:p>
            <a:pPr marL="291436" indent="-291436">
              <a:lnSpc>
                <a:spcPct val="140000"/>
              </a:lnSpc>
              <a:spcAft>
                <a:spcPts val="1224"/>
              </a:spcAft>
              <a:buFont typeface="Arial" panose="020B0604020202020204" pitchFamily="34" charset="0"/>
              <a:buChar char="•"/>
            </a:pPr>
            <a:r>
              <a:rPr lang="en-US" sz="2448" dirty="0" smtClean="0"/>
              <a:t>Available </a:t>
            </a:r>
            <a:r>
              <a:rPr lang="en-US" sz="2448" dirty="0"/>
              <a:t>to MSDN subscribers with Azure benefits</a:t>
            </a:r>
          </a:p>
        </p:txBody>
      </p:sp>
    </p:spTree>
    <p:extLst>
      <p:ext uri="{BB962C8B-B14F-4D97-AF65-F5344CB8AC3E}">
        <p14:creationId xmlns:p14="http://schemas.microsoft.com/office/powerpoint/2010/main" val="267816791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Release Management + </a:t>
            </a:r>
            <a:r>
              <a:rPr lang="en-US" dirty="0" err="1" smtClean="0"/>
              <a:t>IaaS</a:t>
            </a:r>
            <a:endParaRPr lang="en-US" dirty="0"/>
          </a:p>
        </p:txBody>
      </p:sp>
    </p:spTree>
    <p:extLst>
      <p:ext uri="{BB962C8B-B14F-4D97-AF65-F5344CB8AC3E}">
        <p14:creationId xmlns:p14="http://schemas.microsoft.com/office/powerpoint/2010/main" val="308860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Release Management @ TechEd</a:t>
            </a:r>
            <a:endParaRPr lang="en-US" dirty="0"/>
          </a:p>
        </p:txBody>
      </p:sp>
      <p:sp>
        <p:nvSpPr>
          <p:cNvPr id="34" name="Content Placeholder 6"/>
          <p:cNvSpPr>
            <a:spLocks noGrp="1"/>
          </p:cNvSpPr>
          <p:nvPr>
            <p:ph idx="4294967295"/>
          </p:nvPr>
        </p:nvSpPr>
        <p:spPr>
          <a:xfrm>
            <a:off x="-87312" y="5210798"/>
            <a:ext cx="6400799" cy="1371600"/>
          </a:xfrm>
          <a:prstGeom prst="rect">
            <a:avLst/>
          </a:prstGeom>
        </p:spPr>
        <p:txBody>
          <a:bodyPr>
            <a:normAutofit/>
          </a:bodyPr>
          <a:lstStyle/>
          <a:p>
            <a:pPr marL="0" indent="0" algn="ctr">
              <a:buNone/>
            </a:pPr>
            <a:r>
              <a:rPr lang="en-US" sz="2600" b="1" dirty="0">
                <a:solidFill>
                  <a:srgbClr val="FFFF00"/>
                </a:solidFill>
              </a:rPr>
              <a:t>DEV-B349 A Practical View of Release Management for Visual Studio 2013</a:t>
            </a:r>
          </a:p>
          <a:p>
            <a:pPr marL="0" indent="0" algn="ctr">
              <a:buNone/>
            </a:pPr>
            <a:r>
              <a:rPr lang="en-US" sz="2400" b="1" dirty="0"/>
              <a:t>Wednesday, May 14 3:15 PM – 4:30 PM</a:t>
            </a:r>
          </a:p>
        </p:txBody>
      </p:sp>
      <p:sp>
        <p:nvSpPr>
          <p:cNvPr id="3" name="TextBox 2"/>
          <p:cNvSpPr txBox="1"/>
          <p:nvPr/>
        </p:nvSpPr>
        <p:spPr>
          <a:xfrm>
            <a:off x="281148" y="6316662"/>
            <a:ext cx="5663878"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t>Claude Remillard, Donovan Brown</a:t>
            </a:r>
          </a:p>
        </p:txBody>
      </p:sp>
      <p:sp>
        <p:nvSpPr>
          <p:cNvPr id="7" name="Content Placeholder 6"/>
          <p:cNvSpPr txBox="1">
            <a:spLocks/>
          </p:cNvSpPr>
          <p:nvPr/>
        </p:nvSpPr>
        <p:spPr>
          <a:xfrm>
            <a:off x="5837238" y="3573462"/>
            <a:ext cx="6400799" cy="1371600"/>
          </a:xfrm>
          <a:prstGeom prst="rect">
            <a:avLst/>
          </a:prstGeom>
        </p:spPr>
        <p:txBody>
          <a:bodyPr vert="horz" wrap="square" lIns="146304" tIns="91440" rIns="146304" bIns="91440" rtlCol="0">
            <a:normAutofit fontScale="85000" lnSpcReduction="10000"/>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b="1" dirty="0">
                <a:solidFill>
                  <a:srgbClr val="FFFF00"/>
                </a:solidFill>
              </a:rPr>
              <a:t>DEV-B216 Implementing a Release Pipeline </a:t>
            </a:r>
            <a:r>
              <a:rPr lang="en-US" sz="3000" b="1" dirty="0" smtClean="0">
                <a:solidFill>
                  <a:srgbClr val="FFFF00"/>
                </a:solidFill>
              </a:rPr>
              <a:t>w/ Release </a:t>
            </a:r>
            <a:r>
              <a:rPr lang="en-US" sz="3000" b="1" dirty="0">
                <a:solidFill>
                  <a:srgbClr val="FFFF00"/>
                </a:solidFill>
              </a:rPr>
              <a:t>Management for Visual </a:t>
            </a:r>
            <a:r>
              <a:rPr lang="en-US" sz="3000" b="1" dirty="0" smtClean="0">
                <a:solidFill>
                  <a:srgbClr val="FFFF00"/>
                </a:solidFill>
              </a:rPr>
              <a:t>Studio</a:t>
            </a:r>
          </a:p>
          <a:p>
            <a:pPr marL="0" indent="0" algn="ctr">
              <a:buNone/>
            </a:pPr>
            <a:r>
              <a:rPr lang="en-US" sz="2800" b="1" dirty="0" smtClean="0"/>
              <a:t>Tuesday, May 13 8:30 AM – 9:45 AM</a:t>
            </a:r>
          </a:p>
        </p:txBody>
      </p:sp>
      <p:sp>
        <p:nvSpPr>
          <p:cNvPr id="9" name="TextBox 8"/>
          <p:cNvSpPr txBox="1"/>
          <p:nvPr/>
        </p:nvSpPr>
        <p:spPr>
          <a:xfrm>
            <a:off x="6065837" y="4524998"/>
            <a:ext cx="59436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t>Claude Remillard, Arun Chandrasekhar</a:t>
            </a:r>
            <a:endParaRPr lang="en-US" sz="2000" dirty="0"/>
          </a:p>
        </p:txBody>
      </p:sp>
      <p:sp>
        <p:nvSpPr>
          <p:cNvPr id="14" name="Content Placeholder 6"/>
          <p:cNvSpPr txBox="1">
            <a:spLocks/>
          </p:cNvSpPr>
          <p:nvPr/>
        </p:nvSpPr>
        <p:spPr>
          <a:xfrm>
            <a:off x="-87312" y="1439862"/>
            <a:ext cx="6400799" cy="1371600"/>
          </a:xfrm>
          <a:prstGeom prst="rect">
            <a:avLst/>
          </a:prstGeom>
        </p:spPr>
        <p:txBody>
          <a:bodyPr vert="horz" wrap="square" lIns="146304" tIns="91440" rIns="146304" bIns="91440" rtlCol="0">
            <a:norm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FFFF00"/>
                </a:solidFill>
              </a:rPr>
              <a:t>DCIM-B324 PowerShell Desired State Configuration and DevOps in </a:t>
            </a:r>
            <a:r>
              <a:rPr lang="en-US" sz="2800" b="1" dirty="0" smtClean="0">
                <a:solidFill>
                  <a:srgbClr val="FFFF00"/>
                </a:solidFill>
              </a:rPr>
              <a:t>Azure</a:t>
            </a:r>
          </a:p>
          <a:p>
            <a:pPr marL="0" indent="0" algn="ctr">
              <a:buNone/>
            </a:pPr>
            <a:r>
              <a:rPr lang="en-US" sz="2400" b="1" dirty="0"/>
              <a:t>Monday, May 12 4:45 PM - 6:00 PM </a:t>
            </a:r>
          </a:p>
        </p:txBody>
      </p:sp>
      <p:sp>
        <p:nvSpPr>
          <p:cNvPr id="15" name="TextBox 14"/>
          <p:cNvSpPr txBox="1"/>
          <p:nvPr/>
        </p:nvSpPr>
        <p:spPr>
          <a:xfrm>
            <a:off x="-258763" y="2582862"/>
            <a:ext cx="67437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t>Hemant Mahawar, Narayanan </a:t>
            </a:r>
            <a:r>
              <a:rPr lang="en-US" sz="2000" dirty="0" err="1"/>
              <a:t>Lakshmanan</a:t>
            </a:r>
            <a:r>
              <a:rPr lang="en-US" sz="2000" dirty="0"/>
              <a:t> </a:t>
            </a:r>
          </a:p>
        </p:txBody>
      </p:sp>
    </p:spTree>
    <p:extLst>
      <p:ext uri="{BB962C8B-B14F-4D97-AF65-F5344CB8AC3E}">
        <p14:creationId xmlns:p14="http://schemas.microsoft.com/office/powerpoint/2010/main" val="327222272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2158889" y="4539845"/>
            <a:ext cx="0" cy="590657"/>
          </a:xfrm>
          <a:prstGeom prst="line">
            <a:avLst/>
          </a:prstGeom>
          <a:ln w="57150">
            <a:solidFill>
              <a:schemeClr val="accent4"/>
            </a:solidFill>
          </a:ln>
        </p:spPr>
        <p:style>
          <a:lnRef idx="3">
            <a:schemeClr val="accent3"/>
          </a:lnRef>
          <a:fillRef idx="0">
            <a:schemeClr val="accent3"/>
          </a:fillRef>
          <a:effectRef idx="2">
            <a:schemeClr val="accent3"/>
          </a:effectRef>
          <a:fontRef idx="minor">
            <a:schemeClr val="tx1"/>
          </a:fontRef>
        </p:style>
      </p:cxnSp>
      <p:sp>
        <p:nvSpPr>
          <p:cNvPr id="5" name="Right Arrow 4"/>
          <p:cNvSpPr/>
          <p:nvPr/>
        </p:nvSpPr>
        <p:spPr>
          <a:xfrm>
            <a:off x="643751" y="4639237"/>
            <a:ext cx="10920836" cy="417610"/>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468" tIns="149175" rIns="186468" bIns="149175" numCol="1" spcCol="0" rtlCol="0" fromWordArt="0" anchor="t" anchorCtr="0" forceAA="0" compatLnSpc="1">
            <a:prstTxWarp prst="textNoShape">
              <a:avLst/>
            </a:prstTxWarp>
            <a:noAutofit/>
          </a:bodyPr>
          <a:lstStyle/>
          <a:p>
            <a:pPr algn="ctr" defTabSz="950663" fontAlgn="base">
              <a:lnSpc>
                <a:spcPct val="90000"/>
              </a:lnSpc>
              <a:spcBef>
                <a:spcPct val="0"/>
              </a:spcBef>
              <a:spcAft>
                <a:spcPct val="0"/>
              </a:spcAft>
            </a:pPr>
            <a:endParaRPr lang="en-US" sz="2448" dirty="0">
              <a:solidFill>
                <a:schemeClr val="tx1"/>
              </a:solidFill>
              <a:ea typeface="Segoe UI" pitchFamily="34" charset="0"/>
              <a:cs typeface="Segoe UI" pitchFamily="34" charset="0"/>
            </a:endParaRPr>
          </a:p>
        </p:txBody>
      </p:sp>
      <p:grpSp>
        <p:nvGrpSpPr>
          <p:cNvPr id="6" name="Group 5"/>
          <p:cNvGrpSpPr/>
          <p:nvPr/>
        </p:nvGrpSpPr>
        <p:grpSpPr>
          <a:xfrm>
            <a:off x="527755" y="4118278"/>
            <a:ext cx="3258149" cy="2226202"/>
            <a:chOff x="1077633" y="4217744"/>
            <a:chExt cx="1955769" cy="2005722"/>
          </a:xfrm>
        </p:grpSpPr>
        <p:sp>
          <p:nvSpPr>
            <p:cNvPr id="7" name="TextBox 5"/>
            <p:cNvSpPr txBox="1"/>
            <p:nvPr/>
          </p:nvSpPr>
          <p:spPr>
            <a:xfrm>
              <a:off x="1410757" y="4217744"/>
              <a:ext cx="1289520" cy="367608"/>
            </a:xfrm>
            <a:prstGeom prst="rect">
              <a:avLst/>
            </a:prstGeom>
            <a:noFill/>
          </p:spPr>
          <p:txBody>
            <a:bodyPr wrap="square" rtlCol="0" anchor="b">
              <a:spAutoFit/>
            </a:bodyPr>
            <a:lstStyle/>
            <a:p>
              <a:pPr algn="ctr" defTabSz="932239"/>
              <a:r>
                <a:rPr lang="en-US" sz="2000" dirty="0"/>
                <a:t>Available</a:t>
              </a:r>
            </a:p>
          </p:txBody>
        </p:sp>
        <p:sp>
          <p:nvSpPr>
            <p:cNvPr id="8" name="TextBox 11"/>
            <p:cNvSpPr txBox="1"/>
            <p:nvPr/>
          </p:nvSpPr>
          <p:spPr>
            <a:xfrm>
              <a:off x="1077633" y="5545160"/>
              <a:ext cx="1955769" cy="678306"/>
            </a:xfrm>
            <a:prstGeom prst="rect">
              <a:avLst/>
            </a:prstGeom>
            <a:noFill/>
          </p:spPr>
          <p:txBody>
            <a:bodyPr wrap="square" rtlCol="0" anchor="t">
              <a:spAutoFit/>
            </a:bodyPr>
            <a:lstStyle/>
            <a:p>
              <a:pPr algn="ctr" defTabSz="932239"/>
              <a:r>
                <a:rPr lang="en-US" sz="1398" dirty="0"/>
                <a:t>Is my application available and </a:t>
              </a:r>
            </a:p>
            <a:p>
              <a:pPr algn="ctr" defTabSz="932239"/>
              <a:r>
                <a:rPr lang="en-US" sz="1398" dirty="0"/>
                <a:t>performing for users?</a:t>
              </a:r>
            </a:p>
            <a:p>
              <a:pPr algn="ctr" defTabSz="932239"/>
              <a:r>
                <a:rPr lang="en-US" sz="1398" dirty="0"/>
                <a:t>One Dashboard</a:t>
              </a:r>
            </a:p>
          </p:txBody>
        </p:sp>
      </p:grpSp>
      <p:pic>
        <p:nvPicPr>
          <p:cNvPr id="9" name="Picture 8"/>
          <p:cNvPicPr>
            <a:picLocks noChangeAspect="1"/>
          </p:cNvPicPr>
          <p:nvPr/>
        </p:nvPicPr>
        <p:blipFill>
          <a:blip r:embed="rId3"/>
          <a:stretch>
            <a:fillRect/>
          </a:stretch>
        </p:blipFill>
        <p:spPr>
          <a:xfrm>
            <a:off x="527753" y="1696630"/>
            <a:ext cx="3441784" cy="2002416"/>
          </a:xfrm>
          <a:prstGeom prst="rect">
            <a:avLst/>
          </a:prstGeom>
        </p:spPr>
      </p:pic>
      <p:sp>
        <p:nvSpPr>
          <p:cNvPr id="10" name="TextBox 5"/>
          <p:cNvSpPr txBox="1"/>
          <p:nvPr/>
        </p:nvSpPr>
        <p:spPr>
          <a:xfrm>
            <a:off x="9353415" y="4124565"/>
            <a:ext cx="1512624" cy="408075"/>
          </a:xfrm>
          <a:prstGeom prst="rect">
            <a:avLst/>
          </a:prstGeom>
          <a:noFill/>
        </p:spPr>
        <p:txBody>
          <a:bodyPr wrap="none" rtlCol="0" anchor="b">
            <a:spAutoFit/>
          </a:bodyPr>
          <a:lstStyle/>
          <a:p>
            <a:pPr algn="ctr" defTabSz="932239"/>
            <a:r>
              <a:rPr lang="en-US" sz="2000" dirty="0"/>
              <a:t>Succeeding</a:t>
            </a:r>
          </a:p>
        </p:txBody>
      </p:sp>
      <p:grpSp>
        <p:nvGrpSpPr>
          <p:cNvPr id="11" name="Group 10"/>
          <p:cNvGrpSpPr/>
          <p:nvPr/>
        </p:nvGrpSpPr>
        <p:grpSpPr>
          <a:xfrm>
            <a:off x="4324781" y="1672406"/>
            <a:ext cx="3483688" cy="4458518"/>
            <a:chOff x="3063141" y="1896262"/>
            <a:chExt cx="3416659" cy="4372732"/>
          </a:xfrm>
        </p:grpSpPr>
        <p:cxnSp>
          <p:nvCxnSpPr>
            <p:cNvPr id="12" name="Straight Connector 26"/>
            <p:cNvCxnSpPr/>
            <p:nvPr/>
          </p:nvCxnSpPr>
          <p:spPr>
            <a:xfrm>
              <a:off x="4764604" y="4708534"/>
              <a:ext cx="0" cy="579292"/>
            </a:xfrm>
            <a:prstGeom prst="line">
              <a:avLst/>
            </a:prstGeom>
            <a:ln w="57150">
              <a:solidFill>
                <a:schemeClr val="accent4"/>
              </a:solidFill>
            </a:ln>
          </p:spPr>
          <p:style>
            <a:lnRef idx="3">
              <a:schemeClr val="accent3"/>
            </a:lnRef>
            <a:fillRef idx="0">
              <a:schemeClr val="accent3"/>
            </a:fillRef>
            <a:effectRef idx="2">
              <a:schemeClr val="accent3"/>
            </a:effectRef>
            <a:fontRef idx="minor">
              <a:schemeClr val="tx1"/>
            </a:fontRef>
          </p:style>
        </p:cxnSp>
        <p:sp>
          <p:nvSpPr>
            <p:cNvPr id="13" name="TextBox 27"/>
            <p:cNvSpPr txBox="1"/>
            <p:nvPr/>
          </p:nvSpPr>
          <p:spPr>
            <a:xfrm>
              <a:off x="4039947" y="4296166"/>
              <a:ext cx="1449320" cy="400167"/>
            </a:xfrm>
            <a:prstGeom prst="rect">
              <a:avLst/>
            </a:prstGeom>
            <a:noFill/>
          </p:spPr>
          <p:txBody>
            <a:bodyPr wrap="none" rtlCol="0" anchor="b">
              <a:spAutoFit/>
            </a:bodyPr>
            <a:lstStyle/>
            <a:p>
              <a:pPr algn="ctr" defTabSz="932239"/>
              <a:r>
                <a:rPr lang="en-US" sz="2000" dirty="0"/>
                <a:t>Performing</a:t>
              </a:r>
            </a:p>
          </p:txBody>
        </p:sp>
        <p:sp>
          <p:nvSpPr>
            <p:cNvPr id="14" name="TextBox 28"/>
            <p:cNvSpPr txBox="1"/>
            <p:nvPr/>
          </p:nvSpPr>
          <p:spPr>
            <a:xfrm>
              <a:off x="3065524" y="5746267"/>
              <a:ext cx="3414276" cy="522727"/>
            </a:xfrm>
            <a:prstGeom prst="rect">
              <a:avLst/>
            </a:prstGeom>
            <a:noFill/>
          </p:spPr>
          <p:txBody>
            <a:bodyPr wrap="none" rtlCol="0" anchor="t">
              <a:spAutoFit/>
            </a:bodyPr>
            <a:lstStyle/>
            <a:p>
              <a:pPr algn="ctr" defTabSz="932239"/>
              <a:r>
                <a:rPr lang="en-US" sz="1398" dirty="0"/>
                <a:t>What’s wrong?</a:t>
              </a:r>
            </a:p>
            <a:p>
              <a:pPr algn="ctr" defTabSz="932239"/>
              <a:r>
                <a:rPr lang="en-US" sz="1398" dirty="0"/>
                <a:t>Show me suspicious code and test cases </a:t>
              </a:r>
            </a:p>
          </p:txBody>
        </p:sp>
        <p:pic>
          <p:nvPicPr>
            <p:cNvPr id="15" name="Picture 14"/>
            <p:cNvPicPr>
              <a:picLocks noChangeAspect="1"/>
            </p:cNvPicPr>
            <p:nvPr/>
          </p:nvPicPr>
          <p:blipFill rotWithShape="1">
            <a:blip r:embed="rId4"/>
            <a:srcRect l="-1" r="-40950"/>
            <a:stretch/>
          </p:blipFill>
          <p:spPr>
            <a:xfrm>
              <a:off x="3063141" y="1896262"/>
              <a:ext cx="2253909" cy="1621872"/>
            </a:xfrm>
            <a:prstGeom prst="rect">
              <a:avLst/>
            </a:prstGeom>
          </p:spPr>
        </p:pic>
      </p:grpSp>
      <p:sp>
        <p:nvSpPr>
          <p:cNvPr id="16" name="TextBox 60"/>
          <p:cNvSpPr txBox="1"/>
          <p:nvPr/>
        </p:nvSpPr>
        <p:spPr>
          <a:xfrm>
            <a:off x="8544103" y="5584183"/>
            <a:ext cx="3117716" cy="761806"/>
          </a:xfrm>
          <a:prstGeom prst="rect">
            <a:avLst/>
          </a:prstGeom>
          <a:noFill/>
        </p:spPr>
        <p:txBody>
          <a:bodyPr wrap="none" rtlCol="0" anchor="t">
            <a:spAutoFit/>
          </a:bodyPr>
          <a:lstStyle/>
          <a:p>
            <a:pPr algn="ctr" defTabSz="932239"/>
            <a:r>
              <a:rPr lang="en-US" sz="1428" dirty="0"/>
              <a:t>Where do we invest next?</a:t>
            </a:r>
          </a:p>
          <a:p>
            <a:pPr algn="ctr" defTabSz="932239"/>
            <a:r>
              <a:rPr lang="en-US" sz="1428" dirty="0"/>
              <a:t>Show </a:t>
            </a:r>
            <a:r>
              <a:rPr lang="en-US" sz="1398" dirty="0"/>
              <a:t>me top features and customer</a:t>
            </a:r>
          </a:p>
          <a:p>
            <a:pPr algn="ctr" defTabSz="932239"/>
            <a:r>
              <a:rPr lang="en-US" sz="1398" dirty="0"/>
              <a:t>Usage patterns</a:t>
            </a:r>
          </a:p>
        </p:txBody>
      </p:sp>
      <p:pic>
        <p:nvPicPr>
          <p:cNvPr id="17" name="Picture 16"/>
          <p:cNvPicPr>
            <a:picLocks noChangeAspect="1"/>
          </p:cNvPicPr>
          <p:nvPr/>
        </p:nvPicPr>
        <p:blipFill rotWithShape="1">
          <a:blip r:embed="rId5"/>
          <a:srcRect l="-868" r="53260"/>
          <a:stretch/>
        </p:blipFill>
        <p:spPr>
          <a:xfrm>
            <a:off x="5911559" y="1675382"/>
            <a:ext cx="1714460" cy="1784632"/>
          </a:xfrm>
          <a:prstGeom prst="rect">
            <a:avLst/>
          </a:prstGeom>
        </p:spPr>
      </p:pic>
      <p:sp>
        <p:nvSpPr>
          <p:cNvPr id="19" name="TextBox 5"/>
          <p:cNvSpPr txBox="1"/>
          <p:nvPr/>
        </p:nvSpPr>
        <p:spPr>
          <a:xfrm>
            <a:off x="527754" y="5162010"/>
            <a:ext cx="3258151" cy="408017"/>
          </a:xfrm>
          <a:prstGeom prst="rect">
            <a:avLst/>
          </a:prstGeom>
          <a:noFill/>
        </p:spPr>
        <p:txBody>
          <a:bodyPr wrap="square" rtlCol="0" anchor="b">
            <a:spAutoFit/>
          </a:bodyPr>
          <a:lstStyle/>
          <a:p>
            <a:pPr algn="ctr" defTabSz="932239"/>
            <a:r>
              <a:rPr lang="en-US" sz="2000" dirty="0"/>
              <a:t>Health Dashboards</a:t>
            </a:r>
          </a:p>
        </p:txBody>
      </p:sp>
      <p:sp>
        <p:nvSpPr>
          <p:cNvPr id="20" name="TextBox 27"/>
          <p:cNvSpPr txBox="1"/>
          <p:nvPr/>
        </p:nvSpPr>
        <p:spPr>
          <a:xfrm>
            <a:off x="4379311" y="5161952"/>
            <a:ext cx="3355172" cy="408075"/>
          </a:xfrm>
          <a:prstGeom prst="rect">
            <a:avLst/>
          </a:prstGeom>
          <a:noFill/>
        </p:spPr>
        <p:txBody>
          <a:bodyPr wrap="none" rtlCol="0" anchor="b">
            <a:spAutoFit/>
          </a:bodyPr>
          <a:lstStyle/>
          <a:p>
            <a:pPr algn="ctr" defTabSz="932239"/>
            <a:r>
              <a:rPr lang="en-US" sz="1836" dirty="0"/>
              <a:t>Notifications &amp; </a:t>
            </a:r>
            <a:r>
              <a:rPr lang="en-US" sz="2000" dirty="0"/>
              <a:t>Deep</a:t>
            </a:r>
            <a:r>
              <a:rPr lang="en-US" sz="1836" dirty="0"/>
              <a:t> Insights</a:t>
            </a:r>
          </a:p>
        </p:txBody>
      </p:sp>
      <p:cxnSp>
        <p:nvCxnSpPr>
          <p:cNvPr id="21" name="Straight Connector 26"/>
          <p:cNvCxnSpPr/>
          <p:nvPr/>
        </p:nvCxnSpPr>
        <p:spPr>
          <a:xfrm>
            <a:off x="10102952" y="4539845"/>
            <a:ext cx="0" cy="590657"/>
          </a:xfrm>
          <a:prstGeom prst="line">
            <a:avLst/>
          </a:prstGeom>
          <a:ln w="57150">
            <a:solidFill>
              <a:schemeClr val="accent4"/>
            </a:solidFill>
          </a:ln>
        </p:spPr>
        <p:style>
          <a:lnRef idx="3">
            <a:schemeClr val="accent3"/>
          </a:lnRef>
          <a:fillRef idx="0">
            <a:schemeClr val="accent3"/>
          </a:fillRef>
          <a:effectRef idx="2">
            <a:schemeClr val="accent3"/>
          </a:effectRef>
          <a:fontRef idx="minor">
            <a:schemeClr val="tx1"/>
          </a:fontRef>
        </p:style>
      </p:cxnSp>
      <p:sp>
        <p:nvSpPr>
          <p:cNvPr id="22" name="TextBox 5"/>
          <p:cNvSpPr txBox="1"/>
          <p:nvPr/>
        </p:nvSpPr>
        <p:spPr>
          <a:xfrm>
            <a:off x="8851424" y="5162010"/>
            <a:ext cx="2521058" cy="408017"/>
          </a:xfrm>
          <a:prstGeom prst="rect">
            <a:avLst/>
          </a:prstGeom>
          <a:noFill/>
        </p:spPr>
        <p:txBody>
          <a:bodyPr wrap="square" rtlCol="0" anchor="b">
            <a:spAutoFit/>
          </a:bodyPr>
          <a:lstStyle/>
          <a:p>
            <a:pPr algn="ctr" defTabSz="932239"/>
            <a:r>
              <a:rPr lang="en-US" sz="1836" dirty="0"/>
              <a:t>Usage </a:t>
            </a:r>
            <a:r>
              <a:rPr lang="en-US" sz="2000" dirty="0"/>
              <a:t>Dashboards</a:t>
            </a:r>
          </a:p>
        </p:txBody>
      </p:sp>
      <p:pic>
        <p:nvPicPr>
          <p:cNvPr id="23" name="Picture 22"/>
          <p:cNvPicPr>
            <a:picLocks noChangeAspect="1"/>
          </p:cNvPicPr>
          <p:nvPr/>
        </p:nvPicPr>
        <p:blipFill>
          <a:blip r:embed="rId6"/>
          <a:stretch>
            <a:fillRect/>
          </a:stretch>
        </p:blipFill>
        <p:spPr>
          <a:xfrm>
            <a:off x="7867301" y="1631068"/>
            <a:ext cx="4043295" cy="2169817"/>
          </a:xfrm>
          <a:prstGeom prst="rect">
            <a:avLst/>
          </a:prstGeom>
        </p:spPr>
      </p:pic>
      <p:pic>
        <p:nvPicPr>
          <p:cNvPr id="24" name="Picture 23" descr="Machine generated alternative text:&#10;4 WebTest4 [2:30 PM] - Microsoft Visual Studio ÇJ !‘ 1 Quick Launch (CtrI÷Q) P =&#10;FILE EDIT VIEW PROJECT DEBUG TEAM TOOLS TEST ARCHITECTURE ANALYZE WINDOW HELP VladJoanovic Vi&#10;Attach...&#10;WebTest4[230PM] - X Performance_Team F...elntelliTraceFile 7ace7alb-d933-4b2...4c2241c2 [1:51 PM] -- ---&#10;t’ 4-&#10;0 Completed&#10;Request Status Total Time Request Time Request Bytes Rsponse Bytes&#10;J I&gt; I https:/fa4a.visualstudio.com/_appanalytics/_overviews/dashboards 200 0K 0.781 sec 0295 sec 0 1,071,058 &#10;J I&gt; I https:/fa4a.visualstudio.com/_appanalyticsf_overviewsfalerts 200 OK 0.889 sec 0.186 sec 0 3.81,716&#10;J A  https:/feus-tcsl.tofino.windowsazure.com/237498f3-1212-4637-bdff-351d5d5c36dc1--fwidget 2000K 0.782sec 0.348sec 1,009 631,617&#10;J  https//ajax.aspnetcdn.com/aja’jQueryfjqueiy-1.7.1.min.js 2000K - 0.OO5sec 0 42,060&#10;J  httpsf/ajax.aspnetcdn.com/ajaxfjquery.ui/1.8.18fjquery-ui.min.js 2000K - 0.OlOsec 0 71,598&#10;J  https/feus-tŒ1.tofino.windowsazure.com/Scripts/2.0/Dynamic/ComponentTemplatesf3c3134f6.j 200 0K - 0.175 sec 0 517&#10;J  httpsffeus-tcsl.tofino.windowsazure.com/Content/2.0/Dynamic/ComponentStylesheetsfo806c2a 200 OK - 0.182 sec 0 39,108&#10;https://eus-tcsl .tofino.windowsazure.com/Scripts/2.0/DynamiclComponentScriptsf78ed9dl 1 .js?Ic 200 0K . 0.429 sec 0 475,958&#10;. 1&#10;Web Browser esponse ISte I Details _________________ ______________ k L_______________________________________________________________________&#10;Failure L [&#10;Name Value&#10;Headers _________________ __________&#10;Cookies&#10;QueryString Parameters&#10;Form Post Parameters&#10;• Show raw dat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48463" y="2309519"/>
            <a:ext cx="1929691" cy="1628535"/>
          </a:xfrm>
          <a:prstGeom prst="rect">
            <a:avLst/>
          </a:prstGeom>
          <a:noFill/>
          <a:ln>
            <a:noFill/>
          </a:ln>
        </p:spPr>
      </p:pic>
      <p:sp>
        <p:nvSpPr>
          <p:cNvPr id="2" name="Title 1"/>
          <p:cNvSpPr>
            <a:spLocks noGrp="1"/>
          </p:cNvSpPr>
          <p:nvPr>
            <p:ph type="title"/>
          </p:nvPr>
        </p:nvSpPr>
        <p:spPr/>
        <p:txBody>
          <a:bodyPr/>
          <a:lstStyle/>
          <a:p>
            <a:r>
              <a:rPr lang="en-US" dirty="0" smtClean="0"/>
              <a:t>Visual Studio Online - Application Insights</a:t>
            </a:r>
            <a:endParaRPr lang="en-US" dirty="0"/>
          </a:p>
        </p:txBody>
      </p:sp>
    </p:spTree>
    <p:extLst>
      <p:ext uri="{BB962C8B-B14F-4D97-AF65-F5344CB8AC3E}">
        <p14:creationId xmlns:p14="http://schemas.microsoft.com/office/powerpoint/2010/main" val="367918961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Application Insights</a:t>
            </a:r>
            <a:endParaRPr lang="en-US" dirty="0"/>
          </a:p>
        </p:txBody>
      </p:sp>
    </p:spTree>
    <p:extLst>
      <p:ext uri="{BB962C8B-B14F-4D97-AF65-F5344CB8AC3E}">
        <p14:creationId xmlns:p14="http://schemas.microsoft.com/office/powerpoint/2010/main" val="4514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Application Insights @ TechEd</a:t>
            </a:r>
          </a:p>
        </p:txBody>
      </p:sp>
      <p:sp>
        <p:nvSpPr>
          <p:cNvPr id="7" name="Content Placeholder 6"/>
          <p:cNvSpPr txBox="1">
            <a:spLocks/>
          </p:cNvSpPr>
          <p:nvPr/>
        </p:nvSpPr>
        <p:spPr>
          <a:xfrm>
            <a:off x="46037" y="1248398"/>
            <a:ext cx="6400799" cy="13716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FFFF00"/>
                </a:solidFill>
              </a:rPr>
              <a:t>DEV-B309 Make Data-Driven, High-Impact Improvements to an Application with Application </a:t>
            </a:r>
            <a:r>
              <a:rPr lang="en-US" sz="2800" b="1" dirty="0" smtClean="0">
                <a:solidFill>
                  <a:srgbClr val="FFFF00"/>
                </a:solidFill>
              </a:rPr>
              <a:t>Insights</a:t>
            </a:r>
          </a:p>
          <a:p>
            <a:pPr marL="0" indent="0" algn="ctr">
              <a:buNone/>
            </a:pPr>
            <a:r>
              <a:rPr lang="en-US" sz="2400" b="1" dirty="0"/>
              <a:t>Monday, May 12 4:45 PM - 6:00 PM </a:t>
            </a:r>
            <a:endParaRPr lang="en-US" sz="2400" dirty="0">
              <a:solidFill>
                <a:schemeClr val="tx1"/>
              </a:solidFill>
              <a:latin typeface="+mn-lt"/>
            </a:endParaRPr>
          </a:p>
        </p:txBody>
      </p:sp>
      <p:sp>
        <p:nvSpPr>
          <p:cNvPr id="9" name="TextBox 8"/>
          <p:cNvSpPr txBox="1"/>
          <p:nvPr/>
        </p:nvSpPr>
        <p:spPr>
          <a:xfrm>
            <a:off x="274636" y="2772398"/>
            <a:ext cx="59436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t>Bret Grinslade </a:t>
            </a:r>
          </a:p>
        </p:txBody>
      </p:sp>
      <p:sp>
        <p:nvSpPr>
          <p:cNvPr id="10" name="Content Placeholder 6"/>
          <p:cNvSpPr txBox="1">
            <a:spLocks/>
          </p:cNvSpPr>
          <p:nvPr/>
        </p:nvSpPr>
        <p:spPr>
          <a:xfrm>
            <a:off x="46037" y="4905998"/>
            <a:ext cx="6400799" cy="13716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FFFF00"/>
                </a:solidFill>
              </a:rPr>
              <a:t>DEV-B222 Rapidly Detect Application Outages with Visual Studio Online Application </a:t>
            </a:r>
            <a:r>
              <a:rPr lang="en-US" sz="2800" b="1" dirty="0" smtClean="0">
                <a:solidFill>
                  <a:srgbClr val="FFFF00"/>
                </a:solidFill>
              </a:rPr>
              <a:t>Insights</a:t>
            </a:r>
          </a:p>
          <a:p>
            <a:pPr marL="0" indent="0" algn="ctr">
              <a:buNone/>
            </a:pPr>
            <a:r>
              <a:rPr lang="en-US" sz="2400" b="1" dirty="0"/>
              <a:t>Wednesday, May 14 1:30 PM - 2:45 PM </a:t>
            </a:r>
            <a:endParaRPr lang="en-US" sz="2400" dirty="0">
              <a:solidFill>
                <a:schemeClr val="tx1"/>
              </a:solidFill>
              <a:latin typeface="+mn-lt"/>
            </a:endParaRPr>
          </a:p>
        </p:txBody>
      </p:sp>
      <p:sp>
        <p:nvSpPr>
          <p:cNvPr id="12" name="TextBox 11"/>
          <p:cNvSpPr txBox="1"/>
          <p:nvPr/>
        </p:nvSpPr>
        <p:spPr>
          <a:xfrm>
            <a:off x="274636" y="6429998"/>
            <a:ext cx="59436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t>Vlad Joanovic</a:t>
            </a:r>
          </a:p>
        </p:txBody>
      </p:sp>
      <p:sp>
        <p:nvSpPr>
          <p:cNvPr id="13" name="Content Placeholder 6"/>
          <p:cNvSpPr txBox="1">
            <a:spLocks/>
          </p:cNvSpPr>
          <p:nvPr/>
        </p:nvSpPr>
        <p:spPr>
          <a:xfrm>
            <a:off x="5989638" y="2848598"/>
            <a:ext cx="6400799" cy="13716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FFFF00"/>
                </a:solidFill>
              </a:rPr>
              <a:t>DEV-B391 See How </a:t>
            </a:r>
            <a:r>
              <a:rPr lang="en-US" sz="2800" b="1" dirty="0" smtClean="0">
                <a:solidFill>
                  <a:srgbClr val="FFFF00"/>
                </a:solidFill>
              </a:rPr>
              <a:t>MS Game </a:t>
            </a:r>
            <a:r>
              <a:rPr lang="en-US" sz="2800" b="1" dirty="0">
                <a:solidFill>
                  <a:srgbClr val="FFFF00"/>
                </a:solidFill>
              </a:rPr>
              <a:t>Studios Uses </a:t>
            </a:r>
            <a:r>
              <a:rPr lang="en-US" sz="2800" b="1" dirty="0" smtClean="0">
                <a:solidFill>
                  <a:srgbClr val="FFFF00"/>
                </a:solidFill>
              </a:rPr>
              <a:t>Application </a:t>
            </a:r>
            <a:r>
              <a:rPr lang="en-US" sz="2800" b="1" dirty="0">
                <a:solidFill>
                  <a:srgbClr val="FFFF00"/>
                </a:solidFill>
              </a:rPr>
              <a:t>Insights to Gain Early Warning of Performance Issues, Failures, and Pinpoint the Root Causes</a:t>
            </a:r>
          </a:p>
          <a:p>
            <a:pPr marL="0" indent="0" algn="ctr">
              <a:buNone/>
            </a:pPr>
            <a:r>
              <a:rPr lang="en-US" sz="2400" b="1" dirty="0"/>
              <a:t>Tuesday, May 13 3:15 PM - 4:30 PM</a:t>
            </a:r>
          </a:p>
          <a:p>
            <a:pPr marL="0" indent="0" algn="ctr">
              <a:buNone/>
            </a:pPr>
            <a:endParaRPr lang="en-US" sz="2400" dirty="0">
              <a:solidFill>
                <a:schemeClr val="tx1"/>
              </a:solidFill>
              <a:latin typeface="+mn-lt"/>
            </a:endParaRPr>
          </a:p>
        </p:txBody>
      </p:sp>
      <p:sp>
        <p:nvSpPr>
          <p:cNvPr id="16" name="TextBox 15"/>
          <p:cNvSpPr txBox="1"/>
          <p:nvPr/>
        </p:nvSpPr>
        <p:spPr>
          <a:xfrm>
            <a:off x="6218237" y="4753598"/>
            <a:ext cx="59436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t>Kyle McClellan, Vlad Joanovic</a:t>
            </a:r>
          </a:p>
        </p:txBody>
      </p:sp>
    </p:spTree>
    <p:extLst>
      <p:ext uri="{BB962C8B-B14F-4D97-AF65-F5344CB8AC3E}">
        <p14:creationId xmlns:p14="http://schemas.microsoft.com/office/powerpoint/2010/main" val="199497249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vision for the future of DevOps</a:t>
            </a:r>
          </a:p>
        </p:txBody>
      </p:sp>
      <p:pic>
        <p:nvPicPr>
          <p:cNvPr id="21" name="Picture 20"/>
          <p:cNvPicPr>
            <a:picLocks noChangeAspect="1"/>
          </p:cNvPicPr>
          <p:nvPr/>
        </p:nvPicPr>
        <p:blipFill>
          <a:blip r:embed="rId2"/>
          <a:stretch>
            <a:fillRect/>
          </a:stretch>
        </p:blipFill>
        <p:spPr>
          <a:xfrm>
            <a:off x="757479" y="1325834"/>
            <a:ext cx="11115757" cy="4796807"/>
          </a:xfrm>
          <a:prstGeom prst="rect">
            <a:avLst/>
          </a:prstGeom>
        </p:spPr>
      </p:pic>
      <p:pic>
        <p:nvPicPr>
          <p:cNvPr id="23" name="Picture 22"/>
          <p:cNvPicPr>
            <a:picLocks noChangeAspect="1"/>
          </p:cNvPicPr>
          <p:nvPr/>
        </p:nvPicPr>
        <p:blipFill>
          <a:blip r:embed="rId3"/>
          <a:stretch>
            <a:fillRect/>
          </a:stretch>
        </p:blipFill>
        <p:spPr>
          <a:xfrm>
            <a:off x="757479" y="1325833"/>
            <a:ext cx="11115757" cy="4793259"/>
          </a:xfrm>
          <a:prstGeom prst="rect">
            <a:avLst/>
          </a:prstGeom>
        </p:spPr>
      </p:pic>
      <p:grpSp>
        <p:nvGrpSpPr>
          <p:cNvPr id="24" name="Group 4"/>
          <p:cNvGrpSpPr>
            <a:grpSpLocks noChangeAspect="1"/>
          </p:cNvGrpSpPr>
          <p:nvPr/>
        </p:nvGrpSpPr>
        <p:grpSpPr bwMode="auto">
          <a:xfrm>
            <a:off x="927008" y="2004449"/>
            <a:ext cx="10776750" cy="3984613"/>
            <a:chOff x="572" y="1238"/>
            <a:chExt cx="6656" cy="2461"/>
          </a:xfrm>
        </p:grpSpPr>
        <p:sp>
          <p:nvSpPr>
            <p:cNvPr id="25" name="AutoShape 3"/>
            <p:cNvSpPr>
              <a:spLocks noChangeAspect="1" noChangeArrowheads="1" noTextEdit="1"/>
            </p:cNvSpPr>
            <p:nvPr/>
          </p:nvSpPr>
          <p:spPr bwMode="auto">
            <a:xfrm>
              <a:off x="572" y="1238"/>
              <a:ext cx="6656" cy="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26" name="Rectangle 25"/>
            <p:cNvSpPr>
              <a:spLocks noChangeArrowheads="1"/>
            </p:cNvSpPr>
            <p:nvPr/>
          </p:nvSpPr>
          <p:spPr bwMode="auto">
            <a:xfrm>
              <a:off x="572" y="1240"/>
              <a:ext cx="6656" cy="2459"/>
            </a:xfrm>
            <a:prstGeom prst="rect">
              <a:avLst/>
            </a:prstGeom>
            <a:solidFill>
              <a:srgbClr val="27A8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36" name="Rectangle 6"/>
            <p:cNvSpPr>
              <a:spLocks noChangeArrowheads="1"/>
            </p:cNvSpPr>
            <p:nvPr/>
          </p:nvSpPr>
          <p:spPr bwMode="auto">
            <a:xfrm>
              <a:off x="572" y="1240"/>
              <a:ext cx="6656" cy="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37" name="Rectangle 7"/>
            <p:cNvSpPr>
              <a:spLocks noChangeArrowheads="1"/>
            </p:cNvSpPr>
            <p:nvPr/>
          </p:nvSpPr>
          <p:spPr bwMode="auto">
            <a:xfrm>
              <a:off x="572" y="1240"/>
              <a:ext cx="191" cy="2459"/>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38" name="Rectangle 8"/>
            <p:cNvSpPr>
              <a:spLocks noChangeArrowheads="1"/>
            </p:cNvSpPr>
            <p:nvPr/>
          </p:nvSpPr>
          <p:spPr bwMode="auto">
            <a:xfrm>
              <a:off x="572" y="1240"/>
              <a:ext cx="191" cy="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39" name="Rectangle 9"/>
            <p:cNvSpPr>
              <a:spLocks noChangeArrowheads="1"/>
            </p:cNvSpPr>
            <p:nvPr/>
          </p:nvSpPr>
          <p:spPr bwMode="auto">
            <a:xfrm>
              <a:off x="2774" y="1405"/>
              <a:ext cx="130" cy="13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0" name="Rectangle 10"/>
            <p:cNvSpPr>
              <a:spLocks noChangeArrowheads="1"/>
            </p:cNvSpPr>
            <p:nvPr/>
          </p:nvSpPr>
          <p:spPr bwMode="auto">
            <a:xfrm>
              <a:off x="2432" y="1623"/>
              <a:ext cx="476" cy="4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1" name="Rectangle 11"/>
            <p:cNvSpPr>
              <a:spLocks noChangeArrowheads="1"/>
            </p:cNvSpPr>
            <p:nvPr/>
          </p:nvSpPr>
          <p:spPr bwMode="auto">
            <a:xfrm>
              <a:off x="2432" y="2147"/>
              <a:ext cx="476" cy="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2" name="Rectangle 12"/>
            <p:cNvSpPr>
              <a:spLocks noChangeArrowheads="1"/>
            </p:cNvSpPr>
            <p:nvPr/>
          </p:nvSpPr>
          <p:spPr bwMode="auto">
            <a:xfrm>
              <a:off x="921" y="2661"/>
              <a:ext cx="476" cy="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3" name="Rectangle 13"/>
            <p:cNvSpPr>
              <a:spLocks noChangeArrowheads="1"/>
            </p:cNvSpPr>
            <p:nvPr/>
          </p:nvSpPr>
          <p:spPr bwMode="auto">
            <a:xfrm>
              <a:off x="2432" y="2661"/>
              <a:ext cx="476" cy="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4" name="Rectangle 14"/>
            <p:cNvSpPr>
              <a:spLocks noChangeArrowheads="1"/>
            </p:cNvSpPr>
            <p:nvPr/>
          </p:nvSpPr>
          <p:spPr bwMode="auto">
            <a:xfrm>
              <a:off x="1420" y="2661"/>
              <a:ext cx="978" cy="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5" name="Rectangle 15"/>
            <p:cNvSpPr>
              <a:spLocks noChangeArrowheads="1"/>
            </p:cNvSpPr>
            <p:nvPr/>
          </p:nvSpPr>
          <p:spPr bwMode="auto">
            <a:xfrm>
              <a:off x="1420" y="2661"/>
              <a:ext cx="978"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6" name="Rectangle 16"/>
            <p:cNvSpPr>
              <a:spLocks noChangeArrowheads="1"/>
            </p:cNvSpPr>
            <p:nvPr/>
          </p:nvSpPr>
          <p:spPr bwMode="auto">
            <a:xfrm>
              <a:off x="921" y="1623"/>
              <a:ext cx="1477" cy="10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7" name="Rectangle 17"/>
            <p:cNvSpPr>
              <a:spLocks noChangeArrowheads="1"/>
            </p:cNvSpPr>
            <p:nvPr/>
          </p:nvSpPr>
          <p:spPr bwMode="auto">
            <a:xfrm>
              <a:off x="987" y="2520"/>
              <a:ext cx="1367" cy="21"/>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8" name="Freeform 18"/>
            <p:cNvSpPr>
              <a:spLocks/>
            </p:cNvSpPr>
            <p:nvPr/>
          </p:nvSpPr>
          <p:spPr bwMode="auto">
            <a:xfrm>
              <a:off x="987" y="2520"/>
              <a:ext cx="1367" cy="21"/>
            </a:xfrm>
            <a:custGeom>
              <a:avLst/>
              <a:gdLst>
                <a:gd name="T0" fmla="*/ 0 w 1367"/>
                <a:gd name="T1" fmla="*/ 21 h 21"/>
                <a:gd name="T2" fmla="*/ 1367 w 1367"/>
                <a:gd name="T3" fmla="*/ 21 h 21"/>
                <a:gd name="T4" fmla="*/ 1367 w 1367"/>
                <a:gd name="T5" fmla="*/ 0 h 21"/>
                <a:gd name="T6" fmla="*/ 0 w 1367"/>
                <a:gd name="T7" fmla="*/ 0 h 21"/>
              </a:gdLst>
              <a:ahLst/>
              <a:cxnLst>
                <a:cxn ang="0">
                  <a:pos x="T0" y="T1"/>
                </a:cxn>
                <a:cxn ang="0">
                  <a:pos x="T2" y="T3"/>
                </a:cxn>
                <a:cxn ang="0">
                  <a:pos x="T4" y="T5"/>
                </a:cxn>
                <a:cxn ang="0">
                  <a:pos x="T6" y="T7"/>
                </a:cxn>
              </a:cxnLst>
              <a:rect l="0" t="0" r="r" b="b"/>
              <a:pathLst>
                <a:path w="1367" h="21">
                  <a:moveTo>
                    <a:pt x="0" y="21"/>
                  </a:moveTo>
                  <a:lnTo>
                    <a:pt x="1367" y="21"/>
                  </a:lnTo>
                  <a:lnTo>
                    <a:pt x="136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49" name="Rectangle 19"/>
            <p:cNvSpPr>
              <a:spLocks noChangeArrowheads="1"/>
            </p:cNvSpPr>
            <p:nvPr/>
          </p:nvSpPr>
          <p:spPr bwMode="auto">
            <a:xfrm>
              <a:off x="987" y="2312"/>
              <a:ext cx="1367" cy="7"/>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0" name="Freeform 20"/>
            <p:cNvSpPr>
              <a:spLocks/>
            </p:cNvSpPr>
            <p:nvPr/>
          </p:nvSpPr>
          <p:spPr bwMode="auto">
            <a:xfrm>
              <a:off x="987" y="2312"/>
              <a:ext cx="1367" cy="7"/>
            </a:xfrm>
            <a:custGeom>
              <a:avLst/>
              <a:gdLst>
                <a:gd name="T0" fmla="*/ 0 w 1367"/>
                <a:gd name="T1" fmla="*/ 7 h 7"/>
                <a:gd name="T2" fmla="*/ 1367 w 1367"/>
                <a:gd name="T3" fmla="*/ 7 h 7"/>
                <a:gd name="T4" fmla="*/ 1367 w 1367"/>
                <a:gd name="T5" fmla="*/ 0 h 7"/>
                <a:gd name="T6" fmla="*/ 0 w 1367"/>
                <a:gd name="T7" fmla="*/ 0 h 7"/>
              </a:gdLst>
              <a:ahLst/>
              <a:cxnLst>
                <a:cxn ang="0">
                  <a:pos x="T0" y="T1"/>
                </a:cxn>
                <a:cxn ang="0">
                  <a:pos x="T2" y="T3"/>
                </a:cxn>
                <a:cxn ang="0">
                  <a:pos x="T4" y="T5"/>
                </a:cxn>
                <a:cxn ang="0">
                  <a:pos x="T6" y="T7"/>
                </a:cxn>
              </a:cxnLst>
              <a:rect l="0" t="0" r="r" b="b"/>
              <a:pathLst>
                <a:path w="1367" h="7">
                  <a:moveTo>
                    <a:pt x="0" y="7"/>
                  </a:moveTo>
                  <a:lnTo>
                    <a:pt x="1367" y="7"/>
                  </a:lnTo>
                  <a:lnTo>
                    <a:pt x="136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1" name="Rectangle 21"/>
            <p:cNvSpPr>
              <a:spLocks noChangeArrowheads="1"/>
            </p:cNvSpPr>
            <p:nvPr/>
          </p:nvSpPr>
          <p:spPr bwMode="auto">
            <a:xfrm>
              <a:off x="987" y="2098"/>
              <a:ext cx="1367" cy="7"/>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2" name="Freeform 22"/>
            <p:cNvSpPr>
              <a:spLocks/>
            </p:cNvSpPr>
            <p:nvPr/>
          </p:nvSpPr>
          <p:spPr bwMode="auto">
            <a:xfrm>
              <a:off x="987" y="2098"/>
              <a:ext cx="1367" cy="7"/>
            </a:xfrm>
            <a:custGeom>
              <a:avLst/>
              <a:gdLst>
                <a:gd name="T0" fmla="*/ 0 w 1367"/>
                <a:gd name="T1" fmla="*/ 7 h 7"/>
                <a:gd name="T2" fmla="*/ 1367 w 1367"/>
                <a:gd name="T3" fmla="*/ 7 h 7"/>
                <a:gd name="T4" fmla="*/ 1367 w 1367"/>
                <a:gd name="T5" fmla="*/ 0 h 7"/>
                <a:gd name="T6" fmla="*/ 0 w 1367"/>
                <a:gd name="T7" fmla="*/ 0 h 7"/>
              </a:gdLst>
              <a:ahLst/>
              <a:cxnLst>
                <a:cxn ang="0">
                  <a:pos x="T0" y="T1"/>
                </a:cxn>
                <a:cxn ang="0">
                  <a:pos x="T2" y="T3"/>
                </a:cxn>
                <a:cxn ang="0">
                  <a:pos x="T4" y="T5"/>
                </a:cxn>
                <a:cxn ang="0">
                  <a:pos x="T6" y="T7"/>
                </a:cxn>
              </a:cxnLst>
              <a:rect l="0" t="0" r="r" b="b"/>
              <a:pathLst>
                <a:path w="1367" h="7">
                  <a:moveTo>
                    <a:pt x="0" y="7"/>
                  </a:moveTo>
                  <a:lnTo>
                    <a:pt x="1367" y="7"/>
                  </a:lnTo>
                  <a:lnTo>
                    <a:pt x="136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3" name="Rectangle 23"/>
            <p:cNvSpPr>
              <a:spLocks noChangeArrowheads="1"/>
            </p:cNvSpPr>
            <p:nvPr/>
          </p:nvSpPr>
          <p:spPr bwMode="auto">
            <a:xfrm>
              <a:off x="987" y="1885"/>
              <a:ext cx="1367" cy="7"/>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4" name="Freeform 24"/>
            <p:cNvSpPr>
              <a:spLocks/>
            </p:cNvSpPr>
            <p:nvPr/>
          </p:nvSpPr>
          <p:spPr bwMode="auto">
            <a:xfrm>
              <a:off x="987" y="1885"/>
              <a:ext cx="1367" cy="7"/>
            </a:xfrm>
            <a:custGeom>
              <a:avLst/>
              <a:gdLst>
                <a:gd name="T0" fmla="*/ 0 w 1367"/>
                <a:gd name="T1" fmla="*/ 7 h 7"/>
                <a:gd name="T2" fmla="*/ 1367 w 1367"/>
                <a:gd name="T3" fmla="*/ 7 h 7"/>
                <a:gd name="T4" fmla="*/ 1367 w 1367"/>
                <a:gd name="T5" fmla="*/ 0 h 7"/>
                <a:gd name="T6" fmla="*/ 0 w 1367"/>
                <a:gd name="T7" fmla="*/ 0 h 7"/>
              </a:gdLst>
              <a:ahLst/>
              <a:cxnLst>
                <a:cxn ang="0">
                  <a:pos x="T0" y="T1"/>
                </a:cxn>
                <a:cxn ang="0">
                  <a:pos x="T2" y="T3"/>
                </a:cxn>
                <a:cxn ang="0">
                  <a:pos x="T4" y="T5"/>
                </a:cxn>
                <a:cxn ang="0">
                  <a:pos x="T6" y="T7"/>
                </a:cxn>
              </a:cxnLst>
              <a:rect l="0" t="0" r="r" b="b"/>
              <a:pathLst>
                <a:path w="1367" h="7">
                  <a:moveTo>
                    <a:pt x="0" y="7"/>
                  </a:moveTo>
                  <a:lnTo>
                    <a:pt x="1367" y="7"/>
                  </a:lnTo>
                  <a:lnTo>
                    <a:pt x="136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5" name="Rectangle 25"/>
            <p:cNvSpPr>
              <a:spLocks noChangeArrowheads="1"/>
            </p:cNvSpPr>
            <p:nvPr/>
          </p:nvSpPr>
          <p:spPr bwMode="auto">
            <a:xfrm>
              <a:off x="987" y="1671"/>
              <a:ext cx="1367" cy="7"/>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6" name="Freeform 26"/>
            <p:cNvSpPr>
              <a:spLocks/>
            </p:cNvSpPr>
            <p:nvPr/>
          </p:nvSpPr>
          <p:spPr bwMode="auto">
            <a:xfrm>
              <a:off x="987" y="1671"/>
              <a:ext cx="1367" cy="7"/>
            </a:xfrm>
            <a:custGeom>
              <a:avLst/>
              <a:gdLst>
                <a:gd name="T0" fmla="*/ 0 w 1367"/>
                <a:gd name="T1" fmla="*/ 7 h 7"/>
                <a:gd name="T2" fmla="*/ 1367 w 1367"/>
                <a:gd name="T3" fmla="*/ 7 h 7"/>
                <a:gd name="T4" fmla="*/ 1367 w 1367"/>
                <a:gd name="T5" fmla="*/ 0 h 7"/>
                <a:gd name="T6" fmla="*/ 0 w 1367"/>
                <a:gd name="T7" fmla="*/ 0 h 7"/>
              </a:gdLst>
              <a:ahLst/>
              <a:cxnLst>
                <a:cxn ang="0">
                  <a:pos x="T0" y="T1"/>
                </a:cxn>
                <a:cxn ang="0">
                  <a:pos x="T2" y="T3"/>
                </a:cxn>
                <a:cxn ang="0">
                  <a:pos x="T4" y="T5"/>
                </a:cxn>
                <a:cxn ang="0">
                  <a:pos x="T6" y="T7"/>
                </a:cxn>
              </a:cxnLst>
              <a:rect l="0" t="0" r="r" b="b"/>
              <a:pathLst>
                <a:path w="1367" h="7">
                  <a:moveTo>
                    <a:pt x="0" y="7"/>
                  </a:moveTo>
                  <a:lnTo>
                    <a:pt x="1367" y="7"/>
                  </a:lnTo>
                  <a:lnTo>
                    <a:pt x="136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7" name="Freeform 27"/>
            <p:cNvSpPr>
              <a:spLocks/>
            </p:cNvSpPr>
            <p:nvPr/>
          </p:nvSpPr>
          <p:spPr bwMode="auto">
            <a:xfrm>
              <a:off x="973" y="1698"/>
              <a:ext cx="1406" cy="321"/>
            </a:xfrm>
            <a:custGeom>
              <a:avLst/>
              <a:gdLst>
                <a:gd name="T0" fmla="*/ 14 w 830"/>
                <a:gd name="T1" fmla="*/ 182 h 184"/>
                <a:gd name="T2" fmla="*/ 381 w 830"/>
                <a:gd name="T3" fmla="*/ 91 h 184"/>
                <a:gd name="T4" fmla="*/ 718 w 830"/>
                <a:gd name="T5" fmla="*/ 134 h 184"/>
                <a:gd name="T6" fmla="*/ 727 w 830"/>
                <a:gd name="T7" fmla="*/ 131 h 184"/>
                <a:gd name="T8" fmla="*/ 827 w 830"/>
                <a:gd name="T9" fmla="*/ 19 h 184"/>
                <a:gd name="T10" fmla="*/ 826 w 830"/>
                <a:gd name="T11" fmla="*/ 4 h 184"/>
                <a:gd name="T12" fmla="*/ 811 w 830"/>
                <a:gd name="T13" fmla="*/ 5 h 184"/>
                <a:gd name="T14" fmla="*/ 715 w 830"/>
                <a:gd name="T15" fmla="*/ 113 h 184"/>
                <a:gd name="T16" fmla="*/ 382 w 830"/>
                <a:gd name="T17" fmla="*/ 71 h 184"/>
                <a:gd name="T18" fmla="*/ 378 w 830"/>
                <a:gd name="T19" fmla="*/ 71 h 184"/>
                <a:gd name="T20" fmla="*/ 9 w 830"/>
                <a:gd name="T21" fmla="*/ 162 h 184"/>
                <a:gd name="T22" fmla="*/ 2 w 830"/>
                <a:gd name="T23" fmla="*/ 175 h 184"/>
                <a:gd name="T24" fmla="*/ 14 w 830"/>
                <a:gd name="T25"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0" h="184">
                  <a:moveTo>
                    <a:pt x="14" y="182"/>
                  </a:moveTo>
                  <a:cubicBezTo>
                    <a:pt x="381" y="91"/>
                    <a:pt x="381" y="91"/>
                    <a:pt x="381" y="91"/>
                  </a:cubicBezTo>
                  <a:cubicBezTo>
                    <a:pt x="718" y="134"/>
                    <a:pt x="718" y="134"/>
                    <a:pt x="718" y="134"/>
                  </a:cubicBezTo>
                  <a:cubicBezTo>
                    <a:pt x="721" y="135"/>
                    <a:pt x="724" y="134"/>
                    <a:pt x="727" y="131"/>
                  </a:cubicBezTo>
                  <a:cubicBezTo>
                    <a:pt x="827" y="19"/>
                    <a:pt x="827" y="19"/>
                    <a:pt x="827" y="19"/>
                  </a:cubicBezTo>
                  <a:cubicBezTo>
                    <a:pt x="830" y="14"/>
                    <a:pt x="830" y="8"/>
                    <a:pt x="826" y="4"/>
                  </a:cubicBezTo>
                  <a:cubicBezTo>
                    <a:pt x="822" y="0"/>
                    <a:pt x="815" y="1"/>
                    <a:pt x="811" y="5"/>
                  </a:cubicBezTo>
                  <a:cubicBezTo>
                    <a:pt x="715" y="113"/>
                    <a:pt x="715" y="113"/>
                    <a:pt x="715" y="113"/>
                  </a:cubicBezTo>
                  <a:cubicBezTo>
                    <a:pt x="382" y="71"/>
                    <a:pt x="382" y="71"/>
                    <a:pt x="382" y="71"/>
                  </a:cubicBezTo>
                  <a:cubicBezTo>
                    <a:pt x="381" y="71"/>
                    <a:pt x="380" y="71"/>
                    <a:pt x="378" y="71"/>
                  </a:cubicBezTo>
                  <a:cubicBezTo>
                    <a:pt x="9" y="162"/>
                    <a:pt x="9" y="162"/>
                    <a:pt x="9" y="162"/>
                  </a:cubicBezTo>
                  <a:cubicBezTo>
                    <a:pt x="4" y="164"/>
                    <a:pt x="0" y="169"/>
                    <a:pt x="2" y="175"/>
                  </a:cubicBezTo>
                  <a:cubicBezTo>
                    <a:pt x="3" y="180"/>
                    <a:pt x="9" y="184"/>
                    <a:pt x="14" y="182"/>
                  </a:cubicBezTo>
                  <a:close/>
                </a:path>
              </a:pathLst>
            </a:custGeom>
            <a:solidFill>
              <a:srgbClr val="1C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8" name="Freeform 28"/>
            <p:cNvSpPr>
              <a:spLocks/>
            </p:cNvSpPr>
            <p:nvPr/>
          </p:nvSpPr>
          <p:spPr bwMode="auto">
            <a:xfrm>
              <a:off x="973" y="2005"/>
              <a:ext cx="1406" cy="452"/>
            </a:xfrm>
            <a:custGeom>
              <a:avLst/>
              <a:gdLst>
                <a:gd name="T0" fmla="*/ 8 w 830"/>
                <a:gd name="T1" fmla="*/ 122 h 259"/>
                <a:gd name="T2" fmla="*/ 377 w 830"/>
                <a:gd name="T3" fmla="*/ 258 h 259"/>
                <a:gd name="T4" fmla="*/ 384 w 830"/>
                <a:gd name="T5" fmla="*/ 258 h 259"/>
                <a:gd name="T6" fmla="*/ 723 w 830"/>
                <a:gd name="T7" fmla="*/ 130 h 259"/>
                <a:gd name="T8" fmla="*/ 727 w 830"/>
                <a:gd name="T9" fmla="*/ 127 h 259"/>
                <a:gd name="T10" fmla="*/ 827 w 830"/>
                <a:gd name="T11" fmla="*/ 18 h 259"/>
                <a:gd name="T12" fmla="*/ 826 w 830"/>
                <a:gd name="T13" fmla="*/ 3 h 259"/>
                <a:gd name="T14" fmla="*/ 811 w 830"/>
                <a:gd name="T15" fmla="*/ 4 h 259"/>
                <a:gd name="T16" fmla="*/ 713 w 830"/>
                <a:gd name="T17" fmla="*/ 111 h 259"/>
                <a:gd name="T18" fmla="*/ 381 w 830"/>
                <a:gd name="T19" fmla="*/ 237 h 259"/>
                <a:gd name="T20" fmla="*/ 15 w 830"/>
                <a:gd name="T21" fmla="*/ 103 h 259"/>
                <a:gd name="T22" fmla="*/ 2 w 830"/>
                <a:gd name="T23" fmla="*/ 109 h 259"/>
                <a:gd name="T24" fmla="*/ 8 w 830"/>
                <a:gd name="T25" fmla="*/ 1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0" h="259">
                  <a:moveTo>
                    <a:pt x="8" y="122"/>
                  </a:moveTo>
                  <a:cubicBezTo>
                    <a:pt x="377" y="258"/>
                    <a:pt x="377" y="258"/>
                    <a:pt x="377" y="258"/>
                  </a:cubicBezTo>
                  <a:cubicBezTo>
                    <a:pt x="380" y="259"/>
                    <a:pt x="382" y="259"/>
                    <a:pt x="384" y="258"/>
                  </a:cubicBezTo>
                  <a:cubicBezTo>
                    <a:pt x="723" y="130"/>
                    <a:pt x="723" y="130"/>
                    <a:pt x="723" y="130"/>
                  </a:cubicBezTo>
                  <a:cubicBezTo>
                    <a:pt x="724" y="129"/>
                    <a:pt x="725" y="128"/>
                    <a:pt x="727" y="127"/>
                  </a:cubicBezTo>
                  <a:cubicBezTo>
                    <a:pt x="827" y="18"/>
                    <a:pt x="827" y="18"/>
                    <a:pt x="827" y="18"/>
                  </a:cubicBezTo>
                  <a:cubicBezTo>
                    <a:pt x="830" y="14"/>
                    <a:pt x="830" y="7"/>
                    <a:pt x="826" y="3"/>
                  </a:cubicBezTo>
                  <a:cubicBezTo>
                    <a:pt x="822" y="0"/>
                    <a:pt x="815" y="0"/>
                    <a:pt x="811" y="4"/>
                  </a:cubicBezTo>
                  <a:cubicBezTo>
                    <a:pt x="713" y="111"/>
                    <a:pt x="713" y="111"/>
                    <a:pt x="713" y="111"/>
                  </a:cubicBezTo>
                  <a:cubicBezTo>
                    <a:pt x="381" y="237"/>
                    <a:pt x="381" y="237"/>
                    <a:pt x="381" y="237"/>
                  </a:cubicBezTo>
                  <a:cubicBezTo>
                    <a:pt x="15" y="103"/>
                    <a:pt x="15" y="103"/>
                    <a:pt x="15" y="103"/>
                  </a:cubicBezTo>
                  <a:cubicBezTo>
                    <a:pt x="10" y="101"/>
                    <a:pt x="4" y="104"/>
                    <a:pt x="2" y="109"/>
                  </a:cubicBezTo>
                  <a:cubicBezTo>
                    <a:pt x="0" y="114"/>
                    <a:pt x="3" y="120"/>
                    <a:pt x="8" y="122"/>
                  </a:cubicBez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59" name="Rectangle 29"/>
            <p:cNvSpPr>
              <a:spLocks noChangeArrowheads="1"/>
            </p:cNvSpPr>
            <p:nvPr/>
          </p:nvSpPr>
          <p:spPr bwMode="auto">
            <a:xfrm>
              <a:off x="2460" y="2265"/>
              <a:ext cx="34" cy="347"/>
            </a:xfrm>
            <a:prstGeom prst="rect">
              <a:avLst/>
            </a:prstGeom>
            <a:solidFill>
              <a:srgbClr val="00B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0" name="Rectangle 30"/>
            <p:cNvSpPr>
              <a:spLocks noChangeArrowheads="1"/>
            </p:cNvSpPr>
            <p:nvPr/>
          </p:nvSpPr>
          <p:spPr bwMode="auto">
            <a:xfrm>
              <a:off x="2516" y="2368"/>
              <a:ext cx="34" cy="244"/>
            </a:xfrm>
            <a:prstGeom prst="rect">
              <a:avLst/>
            </a:prstGeom>
            <a:solidFill>
              <a:srgbClr val="00B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1" name="Rectangle 31"/>
            <p:cNvSpPr>
              <a:spLocks noChangeArrowheads="1"/>
            </p:cNvSpPr>
            <p:nvPr/>
          </p:nvSpPr>
          <p:spPr bwMode="auto">
            <a:xfrm>
              <a:off x="2572" y="2175"/>
              <a:ext cx="34" cy="437"/>
            </a:xfrm>
            <a:prstGeom prst="rect">
              <a:avLst/>
            </a:prstGeom>
            <a:solidFill>
              <a:srgbClr val="00B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2" name="Rectangle 32"/>
            <p:cNvSpPr>
              <a:spLocks noChangeArrowheads="1"/>
            </p:cNvSpPr>
            <p:nvPr/>
          </p:nvSpPr>
          <p:spPr bwMode="auto">
            <a:xfrm>
              <a:off x="2628" y="2323"/>
              <a:ext cx="34" cy="289"/>
            </a:xfrm>
            <a:prstGeom prst="rect">
              <a:avLst/>
            </a:prstGeom>
            <a:solidFill>
              <a:srgbClr val="00B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3" name="Rectangle 33"/>
            <p:cNvSpPr>
              <a:spLocks noChangeArrowheads="1"/>
            </p:cNvSpPr>
            <p:nvPr/>
          </p:nvSpPr>
          <p:spPr bwMode="auto">
            <a:xfrm>
              <a:off x="2682" y="2201"/>
              <a:ext cx="34" cy="411"/>
            </a:xfrm>
            <a:prstGeom prst="rect">
              <a:avLst/>
            </a:prstGeom>
            <a:solidFill>
              <a:srgbClr val="00B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4" name="Rectangle 34"/>
            <p:cNvSpPr>
              <a:spLocks noChangeArrowheads="1"/>
            </p:cNvSpPr>
            <p:nvPr/>
          </p:nvSpPr>
          <p:spPr bwMode="auto">
            <a:xfrm>
              <a:off x="2738" y="2359"/>
              <a:ext cx="34" cy="253"/>
            </a:xfrm>
            <a:prstGeom prst="rect">
              <a:avLst/>
            </a:prstGeom>
            <a:solidFill>
              <a:srgbClr val="00B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5" name="Rectangle 35"/>
            <p:cNvSpPr>
              <a:spLocks noChangeArrowheads="1"/>
            </p:cNvSpPr>
            <p:nvPr/>
          </p:nvSpPr>
          <p:spPr bwMode="auto">
            <a:xfrm>
              <a:off x="2794" y="2244"/>
              <a:ext cx="34" cy="368"/>
            </a:xfrm>
            <a:prstGeom prst="rect">
              <a:avLst/>
            </a:prstGeom>
            <a:solidFill>
              <a:srgbClr val="00B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6" name="Rectangle 36"/>
            <p:cNvSpPr>
              <a:spLocks noChangeArrowheads="1"/>
            </p:cNvSpPr>
            <p:nvPr/>
          </p:nvSpPr>
          <p:spPr bwMode="auto">
            <a:xfrm>
              <a:off x="2850" y="2190"/>
              <a:ext cx="34" cy="422"/>
            </a:xfrm>
            <a:prstGeom prst="rect">
              <a:avLst/>
            </a:prstGeom>
            <a:solidFill>
              <a:srgbClr val="00BB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7" name="Oval 37"/>
            <p:cNvSpPr>
              <a:spLocks noChangeArrowheads="1"/>
            </p:cNvSpPr>
            <p:nvPr/>
          </p:nvSpPr>
          <p:spPr bwMode="auto">
            <a:xfrm>
              <a:off x="2628" y="2986"/>
              <a:ext cx="112" cy="1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68" name="Rectangle 38"/>
            <p:cNvSpPr>
              <a:spLocks noChangeArrowheads="1"/>
            </p:cNvSpPr>
            <p:nvPr/>
          </p:nvSpPr>
          <p:spPr bwMode="auto">
            <a:xfrm>
              <a:off x="2461" y="2938"/>
              <a:ext cx="14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938" b="1">
                  <a:solidFill>
                    <a:srgbClr val="000000"/>
                  </a:solidFill>
                  <a:latin typeface="Segoe UI Semibold" panose="020B0702040204020203" pitchFamily="34" charset="0"/>
                </a:rPr>
                <a:t>10</a:t>
              </a:r>
              <a:endParaRPr lang="en-US" altLang="en-US" sz="1836">
                <a:solidFill>
                  <a:srgbClr val="000000"/>
                </a:solidFill>
              </a:endParaRPr>
            </a:p>
          </p:txBody>
        </p:sp>
        <p:sp>
          <p:nvSpPr>
            <p:cNvPr id="69" name="Oval 39"/>
            <p:cNvSpPr>
              <a:spLocks noChangeArrowheads="1"/>
            </p:cNvSpPr>
            <p:nvPr/>
          </p:nvSpPr>
          <p:spPr bwMode="auto">
            <a:xfrm>
              <a:off x="1493" y="2724"/>
              <a:ext cx="353" cy="363"/>
            </a:xfrm>
            <a:prstGeom prst="ellipse">
              <a:avLst/>
            </a:pr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0" name="Freeform 40"/>
            <p:cNvSpPr>
              <a:spLocks/>
            </p:cNvSpPr>
            <p:nvPr/>
          </p:nvSpPr>
          <p:spPr bwMode="auto">
            <a:xfrm>
              <a:off x="1459" y="2693"/>
              <a:ext cx="210" cy="362"/>
            </a:xfrm>
            <a:custGeom>
              <a:avLst/>
              <a:gdLst>
                <a:gd name="T0" fmla="*/ 124 w 124"/>
                <a:gd name="T1" fmla="*/ 0 h 208"/>
                <a:gd name="T2" fmla="*/ 4 w 124"/>
                <a:gd name="T3" fmla="*/ 40 h 208"/>
                <a:gd name="T4" fmla="*/ 0 w 124"/>
                <a:gd name="T5" fmla="*/ 208 h 208"/>
                <a:gd name="T6" fmla="*/ 42 w 124"/>
                <a:gd name="T7" fmla="*/ 185 h 208"/>
                <a:gd name="T8" fmla="*/ 20 w 124"/>
                <a:gd name="T9" fmla="*/ 122 h 208"/>
                <a:gd name="T10" fmla="*/ 124 w 124"/>
                <a:gd name="T11" fmla="*/ 18 h 208"/>
                <a:gd name="T12" fmla="*/ 124 w 124"/>
                <a:gd name="T13" fmla="*/ 18 h 208"/>
                <a:gd name="T14" fmla="*/ 124 w 124"/>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08">
                  <a:moveTo>
                    <a:pt x="124" y="0"/>
                  </a:moveTo>
                  <a:cubicBezTo>
                    <a:pt x="4" y="40"/>
                    <a:pt x="4" y="40"/>
                    <a:pt x="4" y="40"/>
                  </a:cubicBezTo>
                  <a:cubicBezTo>
                    <a:pt x="0" y="208"/>
                    <a:pt x="0" y="208"/>
                    <a:pt x="0" y="208"/>
                  </a:cubicBezTo>
                  <a:cubicBezTo>
                    <a:pt x="42" y="185"/>
                    <a:pt x="42" y="185"/>
                    <a:pt x="42" y="185"/>
                  </a:cubicBezTo>
                  <a:cubicBezTo>
                    <a:pt x="28" y="168"/>
                    <a:pt x="20" y="146"/>
                    <a:pt x="20" y="122"/>
                  </a:cubicBezTo>
                  <a:cubicBezTo>
                    <a:pt x="20" y="65"/>
                    <a:pt x="67" y="18"/>
                    <a:pt x="124" y="18"/>
                  </a:cubicBezTo>
                  <a:cubicBezTo>
                    <a:pt x="124" y="18"/>
                    <a:pt x="124" y="18"/>
                    <a:pt x="124" y="18"/>
                  </a:cubicBezTo>
                  <a:cubicBezTo>
                    <a:pt x="124" y="0"/>
                    <a:pt x="124" y="0"/>
                    <a:pt x="1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1" name="Freeform 41"/>
            <p:cNvSpPr>
              <a:spLocks/>
            </p:cNvSpPr>
            <p:nvPr/>
          </p:nvSpPr>
          <p:spPr bwMode="auto">
            <a:xfrm>
              <a:off x="1493" y="2724"/>
              <a:ext cx="176" cy="291"/>
            </a:xfrm>
            <a:custGeom>
              <a:avLst/>
              <a:gdLst>
                <a:gd name="T0" fmla="*/ 104 w 104"/>
                <a:gd name="T1" fmla="*/ 0 h 167"/>
                <a:gd name="T2" fmla="*/ 0 w 104"/>
                <a:gd name="T3" fmla="*/ 104 h 167"/>
                <a:gd name="T4" fmla="*/ 22 w 104"/>
                <a:gd name="T5" fmla="*/ 167 h 167"/>
                <a:gd name="T6" fmla="*/ 104 w 104"/>
                <a:gd name="T7" fmla="*/ 122 h 167"/>
                <a:gd name="T8" fmla="*/ 104 w 104"/>
                <a:gd name="T9" fmla="*/ 0 h 167"/>
                <a:gd name="T10" fmla="*/ 104 w 104"/>
                <a:gd name="T11" fmla="*/ 0 h 167"/>
              </a:gdLst>
              <a:ahLst/>
              <a:cxnLst>
                <a:cxn ang="0">
                  <a:pos x="T0" y="T1"/>
                </a:cxn>
                <a:cxn ang="0">
                  <a:pos x="T2" y="T3"/>
                </a:cxn>
                <a:cxn ang="0">
                  <a:pos x="T4" y="T5"/>
                </a:cxn>
                <a:cxn ang="0">
                  <a:pos x="T6" y="T7"/>
                </a:cxn>
                <a:cxn ang="0">
                  <a:pos x="T8" y="T9"/>
                </a:cxn>
                <a:cxn ang="0">
                  <a:pos x="T10" y="T11"/>
                </a:cxn>
              </a:cxnLst>
              <a:rect l="0" t="0" r="r" b="b"/>
              <a:pathLst>
                <a:path w="104" h="167">
                  <a:moveTo>
                    <a:pt x="104" y="0"/>
                  </a:moveTo>
                  <a:cubicBezTo>
                    <a:pt x="47" y="0"/>
                    <a:pt x="0" y="47"/>
                    <a:pt x="0" y="104"/>
                  </a:cubicBezTo>
                  <a:cubicBezTo>
                    <a:pt x="0" y="128"/>
                    <a:pt x="8" y="150"/>
                    <a:pt x="22" y="167"/>
                  </a:cubicBezTo>
                  <a:cubicBezTo>
                    <a:pt x="104" y="122"/>
                    <a:pt x="104" y="122"/>
                    <a:pt x="104" y="122"/>
                  </a:cubicBezTo>
                  <a:cubicBezTo>
                    <a:pt x="104" y="0"/>
                    <a:pt x="104" y="0"/>
                    <a:pt x="104" y="0"/>
                  </a:cubicBezTo>
                  <a:cubicBezTo>
                    <a:pt x="104" y="0"/>
                    <a:pt x="104" y="0"/>
                    <a:pt x="104" y="0"/>
                  </a:cubicBezTo>
                </a:path>
              </a:pathLst>
            </a:custGeom>
            <a:solidFill>
              <a:srgbClr val="D5E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2" name="Oval 42"/>
            <p:cNvSpPr>
              <a:spLocks noChangeArrowheads="1"/>
            </p:cNvSpPr>
            <p:nvPr/>
          </p:nvSpPr>
          <p:spPr bwMode="auto">
            <a:xfrm>
              <a:off x="1566" y="2799"/>
              <a:ext cx="207" cy="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3" name="Rectangle 43"/>
            <p:cNvSpPr>
              <a:spLocks noChangeArrowheads="1"/>
            </p:cNvSpPr>
            <p:nvPr/>
          </p:nvSpPr>
          <p:spPr bwMode="auto">
            <a:xfrm>
              <a:off x="1932" y="2799"/>
              <a:ext cx="337" cy="51"/>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4" name="Rectangle 44"/>
            <p:cNvSpPr>
              <a:spLocks noChangeArrowheads="1"/>
            </p:cNvSpPr>
            <p:nvPr/>
          </p:nvSpPr>
          <p:spPr bwMode="auto">
            <a:xfrm>
              <a:off x="1004" y="3033"/>
              <a:ext cx="337" cy="52"/>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5" name="Rectangle 45"/>
            <p:cNvSpPr>
              <a:spLocks noChangeArrowheads="1"/>
            </p:cNvSpPr>
            <p:nvPr/>
          </p:nvSpPr>
          <p:spPr bwMode="auto">
            <a:xfrm>
              <a:off x="1932" y="2879"/>
              <a:ext cx="337" cy="52"/>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6" name="Rectangle 46"/>
            <p:cNvSpPr>
              <a:spLocks noChangeArrowheads="1"/>
            </p:cNvSpPr>
            <p:nvPr/>
          </p:nvSpPr>
          <p:spPr bwMode="auto">
            <a:xfrm>
              <a:off x="1932" y="2959"/>
              <a:ext cx="337" cy="53"/>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7" name="Freeform 47"/>
            <p:cNvSpPr>
              <a:spLocks/>
            </p:cNvSpPr>
            <p:nvPr/>
          </p:nvSpPr>
          <p:spPr bwMode="auto">
            <a:xfrm>
              <a:off x="1039" y="2755"/>
              <a:ext cx="266" cy="243"/>
            </a:xfrm>
            <a:custGeom>
              <a:avLst/>
              <a:gdLst>
                <a:gd name="T0" fmla="*/ 121 w 157"/>
                <a:gd name="T1" fmla="*/ 125 h 139"/>
                <a:gd name="T2" fmla="*/ 78 w 157"/>
                <a:gd name="T3" fmla="*/ 139 h 139"/>
                <a:gd name="T4" fmla="*/ 23 w 157"/>
                <a:gd name="T5" fmla="*/ 112 h 139"/>
                <a:gd name="T6" fmla="*/ 36 w 157"/>
                <a:gd name="T7" fmla="*/ 15 h 139"/>
                <a:gd name="T8" fmla="*/ 78 w 157"/>
                <a:gd name="T9" fmla="*/ 0 h 139"/>
                <a:gd name="T10" fmla="*/ 134 w 157"/>
                <a:gd name="T11" fmla="*/ 27 h 139"/>
                <a:gd name="T12" fmla="*/ 121 w 157"/>
                <a:gd name="T13" fmla="*/ 125 h 139"/>
              </a:gdLst>
              <a:ahLst/>
              <a:cxnLst>
                <a:cxn ang="0">
                  <a:pos x="T0" y="T1"/>
                </a:cxn>
                <a:cxn ang="0">
                  <a:pos x="T2" y="T3"/>
                </a:cxn>
                <a:cxn ang="0">
                  <a:pos x="T4" y="T5"/>
                </a:cxn>
                <a:cxn ang="0">
                  <a:pos x="T6" y="T7"/>
                </a:cxn>
                <a:cxn ang="0">
                  <a:pos x="T8" y="T9"/>
                </a:cxn>
                <a:cxn ang="0">
                  <a:pos x="T10" y="T11"/>
                </a:cxn>
                <a:cxn ang="0">
                  <a:pos x="T12" y="T13"/>
                </a:cxn>
              </a:cxnLst>
              <a:rect l="0" t="0" r="r" b="b"/>
              <a:pathLst>
                <a:path w="157" h="139">
                  <a:moveTo>
                    <a:pt x="121" y="125"/>
                  </a:moveTo>
                  <a:cubicBezTo>
                    <a:pt x="108" y="134"/>
                    <a:pt x="93" y="139"/>
                    <a:pt x="78" y="139"/>
                  </a:cubicBezTo>
                  <a:cubicBezTo>
                    <a:pt x="58" y="139"/>
                    <a:pt x="37" y="130"/>
                    <a:pt x="23" y="112"/>
                  </a:cubicBezTo>
                  <a:cubicBezTo>
                    <a:pt x="0" y="81"/>
                    <a:pt x="6" y="38"/>
                    <a:pt x="36" y="15"/>
                  </a:cubicBezTo>
                  <a:cubicBezTo>
                    <a:pt x="49" y="5"/>
                    <a:pt x="64" y="0"/>
                    <a:pt x="78" y="0"/>
                  </a:cubicBezTo>
                  <a:cubicBezTo>
                    <a:pt x="99" y="0"/>
                    <a:pt x="120" y="10"/>
                    <a:pt x="134" y="27"/>
                  </a:cubicBezTo>
                  <a:cubicBezTo>
                    <a:pt x="157" y="58"/>
                    <a:pt x="151" y="102"/>
                    <a:pt x="121" y="125"/>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8" name="Freeform 48"/>
            <p:cNvSpPr>
              <a:spLocks/>
            </p:cNvSpPr>
            <p:nvPr/>
          </p:nvSpPr>
          <p:spPr bwMode="auto">
            <a:xfrm>
              <a:off x="1039" y="2755"/>
              <a:ext cx="266" cy="243"/>
            </a:xfrm>
            <a:custGeom>
              <a:avLst/>
              <a:gdLst>
                <a:gd name="T0" fmla="*/ 121 w 157"/>
                <a:gd name="T1" fmla="*/ 125 h 139"/>
                <a:gd name="T2" fmla="*/ 78 w 157"/>
                <a:gd name="T3" fmla="*/ 139 h 139"/>
                <a:gd name="T4" fmla="*/ 23 w 157"/>
                <a:gd name="T5" fmla="*/ 112 h 139"/>
                <a:gd name="T6" fmla="*/ 36 w 157"/>
                <a:gd name="T7" fmla="*/ 15 h 139"/>
                <a:gd name="T8" fmla="*/ 78 w 157"/>
                <a:gd name="T9" fmla="*/ 0 h 139"/>
                <a:gd name="T10" fmla="*/ 134 w 157"/>
                <a:gd name="T11" fmla="*/ 27 h 139"/>
                <a:gd name="T12" fmla="*/ 121 w 157"/>
                <a:gd name="T13" fmla="*/ 125 h 139"/>
              </a:gdLst>
              <a:ahLst/>
              <a:cxnLst>
                <a:cxn ang="0">
                  <a:pos x="T0" y="T1"/>
                </a:cxn>
                <a:cxn ang="0">
                  <a:pos x="T2" y="T3"/>
                </a:cxn>
                <a:cxn ang="0">
                  <a:pos x="T4" y="T5"/>
                </a:cxn>
                <a:cxn ang="0">
                  <a:pos x="T6" y="T7"/>
                </a:cxn>
                <a:cxn ang="0">
                  <a:pos x="T8" y="T9"/>
                </a:cxn>
                <a:cxn ang="0">
                  <a:pos x="T10" y="T11"/>
                </a:cxn>
                <a:cxn ang="0">
                  <a:pos x="T12" y="T13"/>
                </a:cxn>
              </a:cxnLst>
              <a:rect l="0" t="0" r="r" b="b"/>
              <a:pathLst>
                <a:path w="157" h="139">
                  <a:moveTo>
                    <a:pt x="121" y="125"/>
                  </a:moveTo>
                  <a:cubicBezTo>
                    <a:pt x="108" y="134"/>
                    <a:pt x="93" y="139"/>
                    <a:pt x="78" y="139"/>
                  </a:cubicBezTo>
                  <a:cubicBezTo>
                    <a:pt x="58" y="139"/>
                    <a:pt x="37" y="130"/>
                    <a:pt x="23" y="112"/>
                  </a:cubicBezTo>
                  <a:cubicBezTo>
                    <a:pt x="0" y="81"/>
                    <a:pt x="6" y="38"/>
                    <a:pt x="36" y="15"/>
                  </a:cubicBezTo>
                  <a:cubicBezTo>
                    <a:pt x="49" y="5"/>
                    <a:pt x="64" y="0"/>
                    <a:pt x="78" y="0"/>
                  </a:cubicBezTo>
                  <a:cubicBezTo>
                    <a:pt x="99" y="0"/>
                    <a:pt x="120" y="10"/>
                    <a:pt x="134" y="27"/>
                  </a:cubicBezTo>
                  <a:cubicBezTo>
                    <a:pt x="157" y="58"/>
                    <a:pt x="151" y="102"/>
                    <a:pt x="121" y="125"/>
                  </a:cubicBez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79" name="Freeform 49"/>
            <p:cNvSpPr>
              <a:spLocks/>
            </p:cNvSpPr>
            <p:nvPr/>
          </p:nvSpPr>
          <p:spPr bwMode="auto">
            <a:xfrm>
              <a:off x="1072" y="2792"/>
              <a:ext cx="32" cy="87"/>
            </a:xfrm>
            <a:custGeom>
              <a:avLst/>
              <a:gdLst>
                <a:gd name="T0" fmla="*/ 12 w 19"/>
                <a:gd name="T1" fmla="*/ 50 h 50"/>
                <a:gd name="T2" fmla="*/ 19 w 19"/>
                <a:gd name="T3" fmla="*/ 38 h 50"/>
                <a:gd name="T4" fmla="*/ 10 w 19"/>
                <a:gd name="T5" fmla="*/ 0 h 50"/>
                <a:gd name="T6" fmla="*/ 2 w 19"/>
                <a:gd name="T7" fmla="*/ 9 h 50"/>
                <a:gd name="T8" fmla="*/ 12 w 19"/>
                <a:gd name="T9" fmla="*/ 50 h 50"/>
              </a:gdLst>
              <a:ahLst/>
              <a:cxnLst>
                <a:cxn ang="0">
                  <a:pos x="T0" y="T1"/>
                </a:cxn>
                <a:cxn ang="0">
                  <a:pos x="T2" y="T3"/>
                </a:cxn>
                <a:cxn ang="0">
                  <a:pos x="T4" y="T5"/>
                </a:cxn>
                <a:cxn ang="0">
                  <a:pos x="T6" y="T7"/>
                </a:cxn>
                <a:cxn ang="0">
                  <a:pos x="T8" y="T9"/>
                </a:cxn>
              </a:cxnLst>
              <a:rect l="0" t="0" r="r" b="b"/>
              <a:pathLst>
                <a:path w="19" h="50">
                  <a:moveTo>
                    <a:pt x="12" y="50"/>
                  </a:moveTo>
                  <a:cubicBezTo>
                    <a:pt x="14" y="46"/>
                    <a:pt x="16" y="42"/>
                    <a:pt x="19" y="38"/>
                  </a:cubicBezTo>
                  <a:cubicBezTo>
                    <a:pt x="8" y="21"/>
                    <a:pt x="8" y="7"/>
                    <a:pt x="10" y="0"/>
                  </a:cubicBezTo>
                  <a:cubicBezTo>
                    <a:pt x="7" y="3"/>
                    <a:pt x="4" y="6"/>
                    <a:pt x="2" y="9"/>
                  </a:cubicBezTo>
                  <a:cubicBezTo>
                    <a:pt x="0" y="18"/>
                    <a:pt x="0" y="33"/>
                    <a:pt x="12"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0" name="Freeform 50"/>
            <p:cNvSpPr>
              <a:spLocks/>
            </p:cNvSpPr>
            <p:nvPr/>
          </p:nvSpPr>
          <p:spPr bwMode="auto">
            <a:xfrm>
              <a:off x="1111" y="2883"/>
              <a:ext cx="159" cy="82"/>
            </a:xfrm>
            <a:custGeom>
              <a:avLst/>
              <a:gdLst>
                <a:gd name="T0" fmla="*/ 20 w 94"/>
                <a:gd name="T1" fmla="*/ 12 h 47"/>
                <a:gd name="T2" fmla="*/ 7 w 94"/>
                <a:gd name="T3" fmla="*/ 0 h 47"/>
                <a:gd name="T4" fmla="*/ 0 w 94"/>
                <a:gd name="T5" fmla="*/ 11 h 47"/>
                <a:gd name="T6" fmla="*/ 12 w 94"/>
                <a:gd name="T7" fmla="*/ 22 h 47"/>
                <a:gd name="T8" fmla="*/ 85 w 94"/>
                <a:gd name="T9" fmla="*/ 47 h 47"/>
                <a:gd name="T10" fmla="*/ 94 w 94"/>
                <a:gd name="T11" fmla="*/ 36 h 47"/>
                <a:gd name="T12" fmla="*/ 20 w 94"/>
                <a:gd name="T13" fmla="*/ 12 h 47"/>
              </a:gdLst>
              <a:ahLst/>
              <a:cxnLst>
                <a:cxn ang="0">
                  <a:pos x="T0" y="T1"/>
                </a:cxn>
                <a:cxn ang="0">
                  <a:pos x="T2" y="T3"/>
                </a:cxn>
                <a:cxn ang="0">
                  <a:pos x="T4" y="T5"/>
                </a:cxn>
                <a:cxn ang="0">
                  <a:pos x="T6" y="T7"/>
                </a:cxn>
                <a:cxn ang="0">
                  <a:pos x="T8" y="T9"/>
                </a:cxn>
                <a:cxn ang="0">
                  <a:pos x="T10" y="T11"/>
                </a:cxn>
                <a:cxn ang="0">
                  <a:pos x="T12" y="T13"/>
                </a:cxn>
              </a:cxnLst>
              <a:rect l="0" t="0" r="r" b="b"/>
              <a:pathLst>
                <a:path w="94" h="47">
                  <a:moveTo>
                    <a:pt x="20" y="12"/>
                  </a:moveTo>
                  <a:cubicBezTo>
                    <a:pt x="15" y="8"/>
                    <a:pt x="11" y="4"/>
                    <a:pt x="7" y="0"/>
                  </a:cubicBezTo>
                  <a:cubicBezTo>
                    <a:pt x="4" y="4"/>
                    <a:pt x="2" y="8"/>
                    <a:pt x="0" y="11"/>
                  </a:cubicBezTo>
                  <a:cubicBezTo>
                    <a:pt x="4" y="15"/>
                    <a:pt x="8" y="18"/>
                    <a:pt x="12" y="22"/>
                  </a:cubicBezTo>
                  <a:cubicBezTo>
                    <a:pt x="41" y="44"/>
                    <a:pt x="69" y="47"/>
                    <a:pt x="85" y="47"/>
                  </a:cubicBezTo>
                  <a:cubicBezTo>
                    <a:pt x="86" y="47"/>
                    <a:pt x="91" y="40"/>
                    <a:pt x="94" y="36"/>
                  </a:cubicBezTo>
                  <a:cubicBezTo>
                    <a:pt x="87" y="37"/>
                    <a:pt x="56" y="41"/>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1" name="Freeform 51"/>
            <p:cNvSpPr>
              <a:spLocks/>
            </p:cNvSpPr>
            <p:nvPr/>
          </p:nvSpPr>
          <p:spPr bwMode="auto">
            <a:xfrm>
              <a:off x="1175" y="2822"/>
              <a:ext cx="112" cy="97"/>
            </a:xfrm>
            <a:custGeom>
              <a:avLst/>
              <a:gdLst>
                <a:gd name="T0" fmla="*/ 0 w 66"/>
                <a:gd name="T1" fmla="*/ 6 h 56"/>
                <a:gd name="T2" fmla="*/ 64 w 66"/>
                <a:gd name="T3" fmla="*/ 56 h 56"/>
                <a:gd name="T4" fmla="*/ 66 w 66"/>
                <a:gd name="T5" fmla="*/ 50 h 56"/>
                <a:gd name="T6" fmla="*/ 9 w 66"/>
                <a:gd name="T7" fmla="*/ 0 h 56"/>
                <a:gd name="T8" fmla="*/ 0 w 66"/>
                <a:gd name="T9" fmla="*/ 6 h 56"/>
              </a:gdLst>
              <a:ahLst/>
              <a:cxnLst>
                <a:cxn ang="0">
                  <a:pos x="T0" y="T1"/>
                </a:cxn>
                <a:cxn ang="0">
                  <a:pos x="T2" y="T3"/>
                </a:cxn>
                <a:cxn ang="0">
                  <a:pos x="T4" y="T5"/>
                </a:cxn>
                <a:cxn ang="0">
                  <a:pos x="T6" y="T7"/>
                </a:cxn>
                <a:cxn ang="0">
                  <a:pos x="T8" y="T9"/>
                </a:cxn>
              </a:cxnLst>
              <a:rect l="0" t="0" r="r" b="b"/>
              <a:pathLst>
                <a:path w="66" h="56">
                  <a:moveTo>
                    <a:pt x="0" y="6"/>
                  </a:moveTo>
                  <a:cubicBezTo>
                    <a:pt x="26" y="30"/>
                    <a:pt x="56" y="50"/>
                    <a:pt x="64" y="56"/>
                  </a:cubicBezTo>
                  <a:cubicBezTo>
                    <a:pt x="65" y="54"/>
                    <a:pt x="66" y="52"/>
                    <a:pt x="66" y="50"/>
                  </a:cubicBezTo>
                  <a:cubicBezTo>
                    <a:pt x="58" y="44"/>
                    <a:pt x="36" y="26"/>
                    <a:pt x="9" y="0"/>
                  </a:cubicBezTo>
                  <a:cubicBezTo>
                    <a:pt x="6" y="2"/>
                    <a:pt x="3"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2" name="Freeform 52"/>
            <p:cNvSpPr>
              <a:spLocks/>
            </p:cNvSpPr>
            <p:nvPr/>
          </p:nvSpPr>
          <p:spPr bwMode="auto">
            <a:xfrm>
              <a:off x="1121" y="2761"/>
              <a:ext cx="47" cy="48"/>
            </a:xfrm>
            <a:custGeom>
              <a:avLst/>
              <a:gdLst>
                <a:gd name="T0" fmla="*/ 28 w 28"/>
                <a:gd name="T1" fmla="*/ 22 h 28"/>
                <a:gd name="T2" fmla="*/ 9 w 28"/>
                <a:gd name="T3" fmla="*/ 0 h 28"/>
                <a:gd name="T4" fmla="*/ 0 w 28"/>
                <a:gd name="T5" fmla="*/ 4 h 28"/>
                <a:gd name="T6" fmla="*/ 18 w 28"/>
                <a:gd name="T7" fmla="*/ 28 h 28"/>
                <a:gd name="T8" fmla="*/ 28 w 28"/>
                <a:gd name="T9" fmla="*/ 22 h 28"/>
              </a:gdLst>
              <a:ahLst/>
              <a:cxnLst>
                <a:cxn ang="0">
                  <a:pos x="T0" y="T1"/>
                </a:cxn>
                <a:cxn ang="0">
                  <a:pos x="T2" y="T3"/>
                </a:cxn>
                <a:cxn ang="0">
                  <a:pos x="T4" y="T5"/>
                </a:cxn>
                <a:cxn ang="0">
                  <a:pos x="T6" y="T7"/>
                </a:cxn>
                <a:cxn ang="0">
                  <a:pos x="T8" y="T9"/>
                </a:cxn>
              </a:cxnLst>
              <a:rect l="0" t="0" r="r" b="b"/>
              <a:pathLst>
                <a:path w="28" h="28">
                  <a:moveTo>
                    <a:pt x="28" y="22"/>
                  </a:moveTo>
                  <a:cubicBezTo>
                    <a:pt x="22" y="15"/>
                    <a:pt x="16" y="8"/>
                    <a:pt x="9" y="0"/>
                  </a:cubicBezTo>
                  <a:cubicBezTo>
                    <a:pt x="6" y="1"/>
                    <a:pt x="3" y="3"/>
                    <a:pt x="0" y="4"/>
                  </a:cubicBezTo>
                  <a:cubicBezTo>
                    <a:pt x="5" y="12"/>
                    <a:pt x="11" y="20"/>
                    <a:pt x="18" y="28"/>
                  </a:cubicBezTo>
                  <a:cubicBezTo>
                    <a:pt x="22" y="26"/>
                    <a:pt x="25" y="24"/>
                    <a:pt x="28"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3" name="Freeform 53"/>
            <p:cNvSpPr>
              <a:spLocks/>
            </p:cNvSpPr>
            <p:nvPr/>
          </p:nvSpPr>
          <p:spPr bwMode="auto">
            <a:xfrm>
              <a:off x="1075" y="2879"/>
              <a:ext cx="36" cy="93"/>
            </a:xfrm>
            <a:custGeom>
              <a:avLst/>
              <a:gdLst>
                <a:gd name="T0" fmla="*/ 10 w 21"/>
                <a:gd name="T1" fmla="*/ 0 h 53"/>
                <a:gd name="T2" fmla="*/ 0 w 21"/>
                <a:gd name="T3" fmla="*/ 39 h 53"/>
                <a:gd name="T4" fmla="*/ 2 w 21"/>
                <a:gd name="T5" fmla="*/ 41 h 53"/>
                <a:gd name="T6" fmla="*/ 13 w 21"/>
                <a:gd name="T7" fmla="*/ 53 h 53"/>
                <a:gd name="T8" fmla="*/ 21 w 21"/>
                <a:gd name="T9" fmla="*/ 13 h 53"/>
                <a:gd name="T10" fmla="*/ 10 w 21"/>
                <a:gd name="T11" fmla="*/ 0 h 53"/>
              </a:gdLst>
              <a:ahLst/>
              <a:cxnLst>
                <a:cxn ang="0">
                  <a:pos x="T0" y="T1"/>
                </a:cxn>
                <a:cxn ang="0">
                  <a:pos x="T2" y="T3"/>
                </a:cxn>
                <a:cxn ang="0">
                  <a:pos x="T4" y="T5"/>
                </a:cxn>
                <a:cxn ang="0">
                  <a:pos x="T6" y="T7"/>
                </a:cxn>
                <a:cxn ang="0">
                  <a:pos x="T8" y="T9"/>
                </a:cxn>
                <a:cxn ang="0">
                  <a:pos x="T10" y="T11"/>
                </a:cxn>
              </a:cxnLst>
              <a:rect l="0" t="0" r="r" b="b"/>
              <a:pathLst>
                <a:path w="21" h="53">
                  <a:moveTo>
                    <a:pt x="10" y="0"/>
                  </a:moveTo>
                  <a:cubicBezTo>
                    <a:pt x="3" y="14"/>
                    <a:pt x="1" y="28"/>
                    <a:pt x="0" y="39"/>
                  </a:cubicBezTo>
                  <a:cubicBezTo>
                    <a:pt x="1" y="40"/>
                    <a:pt x="1" y="40"/>
                    <a:pt x="2" y="41"/>
                  </a:cubicBezTo>
                  <a:cubicBezTo>
                    <a:pt x="5" y="45"/>
                    <a:pt x="9" y="50"/>
                    <a:pt x="13" y="53"/>
                  </a:cubicBezTo>
                  <a:cubicBezTo>
                    <a:pt x="13" y="44"/>
                    <a:pt x="14" y="29"/>
                    <a:pt x="21" y="13"/>
                  </a:cubicBezTo>
                  <a:cubicBezTo>
                    <a:pt x="17" y="9"/>
                    <a:pt x="13" y="4"/>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4" name="Freeform 54"/>
            <p:cNvSpPr>
              <a:spLocks/>
            </p:cNvSpPr>
            <p:nvPr/>
          </p:nvSpPr>
          <p:spPr bwMode="auto">
            <a:xfrm>
              <a:off x="1092" y="2809"/>
              <a:ext cx="83" cy="93"/>
            </a:xfrm>
            <a:custGeom>
              <a:avLst/>
              <a:gdLst>
                <a:gd name="T0" fmla="*/ 35 w 49"/>
                <a:gd name="T1" fmla="*/ 0 h 53"/>
                <a:gd name="T2" fmla="*/ 16 w 49"/>
                <a:gd name="T3" fmla="*/ 17 h 53"/>
                <a:gd name="T4" fmla="*/ 7 w 49"/>
                <a:gd name="T5" fmla="*/ 28 h 53"/>
                <a:gd name="T6" fmla="*/ 7 w 49"/>
                <a:gd name="T7" fmla="*/ 28 h 53"/>
                <a:gd name="T8" fmla="*/ 0 w 49"/>
                <a:gd name="T9" fmla="*/ 40 h 53"/>
                <a:gd name="T10" fmla="*/ 11 w 49"/>
                <a:gd name="T11" fmla="*/ 53 h 53"/>
                <a:gd name="T12" fmla="*/ 18 w 49"/>
                <a:gd name="T13" fmla="*/ 42 h 53"/>
                <a:gd name="T14" fmla="*/ 18 w 49"/>
                <a:gd name="T15" fmla="*/ 42 h 53"/>
                <a:gd name="T16" fmla="*/ 31 w 49"/>
                <a:gd name="T17" fmla="*/ 28 h 53"/>
                <a:gd name="T18" fmla="*/ 49 w 49"/>
                <a:gd name="T19" fmla="*/ 13 h 53"/>
                <a:gd name="T20" fmla="*/ 35 w 49"/>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3">
                  <a:moveTo>
                    <a:pt x="35" y="0"/>
                  </a:moveTo>
                  <a:cubicBezTo>
                    <a:pt x="29" y="4"/>
                    <a:pt x="23" y="10"/>
                    <a:pt x="16" y="17"/>
                  </a:cubicBezTo>
                  <a:cubicBezTo>
                    <a:pt x="13" y="21"/>
                    <a:pt x="10" y="24"/>
                    <a:pt x="7" y="28"/>
                  </a:cubicBezTo>
                  <a:cubicBezTo>
                    <a:pt x="7" y="28"/>
                    <a:pt x="7" y="28"/>
                    <a:pt x="7" y="28"/>
                  </a:cubicBezTo>
                  <a:cubicBezTo>
                    <a:pt x="4" y="32"/>
                    <a:pt x="2" y="36"/>
                    <a:pt x="0" y="40"/>
                  </a:cubicBezTo>
                  <a:cubicBezTo>
                    <a:pt x="3" y="44"/>
                    <a:pt x="7" y="49"/>
                    <a:pt x="11" y="53"/>
                  </a:cubicBezTo>
                  <a:cubicBezTo>
                    <a:pt x="13" y="50"/>
                    <a:pt x="15" y="46"/>
                    <a:pt x="18" y="42"/>
                  </a:cubicBezTo>
                  <a:cubicBezTo>
                    <a:pt x="18" y="42"/>
                    <a:pt x="18" y="42"/>
                    <a:pt x="18" y="42"/>
                  </a:cubicBezTo>
                  <a:cubicBezTo>
                    <a:pt x="21" y="37"/>
                    <a:pt x="26" y="32"/>
                    <a:pt x="31" y="28"/>
                  </a:cubicBezTo>
                  <a:cubicBezTo>
                    <a:pt x="37" y="22"/>
                    <a:pt x="43" y="17"/>
                    <a:pt x="49" y="13"/>
                  </a:cubicBezTo>
                  <a:cubicBezTo>
                    <a:pt x="44" y="9"/>
                    <a:pt x="40" y="4"/>
                    <a:pt x="3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5" name="Freeform 55"/>
            <p:cNvSpPr>
              <a:spLocks/>
            </p:cNvSpPr>
            <p:nvPr/>
          </p:nvSpPr>
          <p:spPr bwMode="auto">
            <a:xfrm>
              <a:off x="1151" y="2782"/>
              <a:ext cx="114" cy="50"/>
            </a:xfrm>
            <a:custGeom>
              <a:avLst/>
              <a:gdLst>
                <a:gd name="T0" fmla="*/ 57 w 67"/>
                <a:gd name="T1" fmla="*/ 1 h 29"/>
                <a:gd name="T2" fmla="*/ 10 w 67"/>
                <a:gd name="T3" fmla="*/ 10 h 29"/>
                <a:gd name="T4" fmla="*/ 10 w 67"/>
                <a:gd name="T5" fmla="*/ 10 h 29"/>
                <a:gd name="T6" fmla="*/ 0 w 67"/>
                <a:gd name="T7" fmla="*/ 16 h 29"/>
                <a:gd name="T8" fmla="*/ 14 w 67"/>
                <a:gd name="T9" fmla="*/ 29 h 29"/>
                <a:gd name="T10" fmla="*/ 23 w 67"/>
                <a:gd name="T11" fmla="*/ 23 h 29"/>
                <a:gd name="T12" fmla="*/ 23 w 67"/>
                <a:gd name="T13" fmla="*/ 23 h 29"/>
                <a:gd name="T14" fmla="*/ 67 w 67"/>
                <a:gd name="T15" fmla="*/ 11 h 29"/>
                <a:gd name="T16" fmla="*/ 57 w 67"/>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9">
                  <a:moveTo>
                    <a:pt x="57" y="1"/>
                  </a:moveTo>
                  <a:cubicBezTo>
                    <a:pt x="46" y="0"/>
                    <a:pt x="29" y="0"/>
                    <a:pt x="10" y="10"/>
                  </a:cubicBezTo>
                  <a:cubicBezTo>
                    <a:pt x="10" y="10"/>
                    <a:pt x="10" y="10"/>
                    <a:pt x="10" y="10"/>
                  </a:cubicBezTo>
                  <a:cubicBezTo>
                    <a:pt x="7" y="12"/>
                    <a:pt x="4" y="14"/>
                    <a:pt x="0" y="16"/>
                  </a:cubicBezTo>
                  <a:cubicBezTo>
                    <a:pt x="5" y="20"/>
                    <a:pt x="9" y="25"/>
                    <a:pt x="14" y="29"/>
                  </a:cubicBezTo>
                  <a:cubicBezTo>
                    <a:pt x="17" y="27"/>
                    <a:pt x="20" y="25"/>
                    <a:pt x="23" y="23"/>
                  </a:cubicBezTo>
                  <a:cubicBezTo>
                    <a:pt x="23" y="23"/>
                    <a:pt x="23" y="23"/>
                    <a:pt x="23" y="23"/>
                  </a:cubicBezTo>
                  <a:cubicBezTo>
                    <a:pt x="49" y="9"/>
                    <a:pt x="67" y="11"/>
                    <a:pt x="67" y="11"/>
                  </a:cubicBezTo>
                  <a:cubicBezTo>
                    <a:pt x="64" y="8"/>
                    <a:pt x="60" y="4"/>
                    <a:pt x="5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6" name="Freeform 56"/>
            <p:cNvSpPr>
              <a:spLocks/>
            </p:cNvSpPr>
            <p:nvPr/>
          </p:nvSpPr>
          <p:spPr bwMode="auto">
            <a:xfrm>
              <a:off x="1214" y="2853"/>
              <a:ext cx="57" cy="59"/>
            </a:xfrm>
            <a:custGeom>
              <a:avLst/>
              <a:gdLst>
                <a:gd name="T0" fmla="*/ 8 w 34"/>
                <a:gd name="T1" fmla="*/ 5 h 34"/>
                <a:gd name="T2" fmla="*/ 5 w 34"/>
                <a:gd name="T3" fmla="*/ 26 h 34"/>
                <a:gd name="T4" fmla="*/ 26 w 34"/>
                <a:gd name="T5" fmla="*/ 29 h 34"/>
                <a:gd name="T6" fmla="*/ 29 w 34"/>
                <a:gd name="T7" fmla="*/ 8 h 34"/>
                <a:gd name="T8" fmla="*/ 8 w 34"/>
                <a:gd name="T9" fmla="*/ 5 h 34"/>
              </a:gdLst>
              <a:ahLst/>
              <a:cxnLst>
                <a:cxn ang="0">
                  <a:pos x="T0" y="T1"/>
                </a:cxn>
                <a:cxn ang="0">
                  <a:pos x="T2" y="T3"/>
                </a:cxn>
                <a:cxn ang="0">
                  <a:pos x="T4" y="T5"/>
                </a:cxn>
                <a:cxn ang="0">
                  <a:pos x="T6" y="T7"/>
                </a:cxn>
                <a:cxn ang="0">
                  <a:pos x="T8" y="T9"/>
                </a:cxn>
              </a:cxnLst>
              <a:rect l="0" t="0" r="r" b="b"/>
              <a:pathLst>
                <a:path w="34" h="34">
                  <a:moveTo>
                    <a:pt x="8" y="5"/>
                  </a:moveTo>
                  <a:cubicBezTo>
                    <a:pt x="1" y="10"/>
                    <a:pt x="0" y="19"/>
                    <a:pt x="5" y="26"/>
                  </a:cubicBezTo>
                  <a:cubicBezTo>
                    <a:pt x="10" y="32"/>
                    <a:pt x="19" y="34"/>
                    <a:pt x="26" y="29"/>
                  </a:cubicBezTo>
                  <a:cubicBezTo>
                    <a:pt x="32" y="24"/>
                    <a:pt x="34" y="14"/>
                    <a:pt x="29" y="8"/>
                  </a:cubicBezTo>
                  <a:cubicBezTo>
                    <a:pt x="24" y="1"/>
                    <a:pt x="14" y="0"/>
                    <a:pt x="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7" name="Freeform 57"/>
            <p:cNvSpPr>
              <a:spLocks/>
            </p:cNvSpPr>
            <p:nvPr/>
          </p:nvSpPr>
          <p:spPr bwMode="auto">
            <a:xfrm>
              <a:off x="1163" y="2919"/>
              <a:ext cx="53" cy="54"/>
            </a:xfrm>
            <a:custGeom>
              <a:avLst/>
              <a:gdLst>
                <a:gd name="T0" fmla="*/ 7 w 31"/>
                <a:gd name="T1" fmla="*/ 4 h 31"/>
                <a:gd name="T2" fmla="*/ 4 w 31"/>
                <a:gd name="T3" fmla="*/ 24 h 31"/>
                <a:gd name="T4" fmla="*/ 24 w 31"/>
                <a:gd name="T5" fmla="*/ 26 h 31"/>
                <a:gd name="T6" fmla="*/ 26 w 31"/>
                <a:gd name="T7" fmla="*/ 7 h 31"/>
                <a:gd name="T8" fmla="*/ 7 w 31"/>
                <a:gd name="T9" fmla="*/ 4 h 31"/>
              </a:gdLst>
              <a:ahLst/>
              <a:cxnLst>
                <a:cxn ang="0">
                  <a:pos x="T0" y="T1"/>
                </a:cxn>
                <a:cxn ang="0">
                  <a:pos x="T2" y="T3"/>
                </a:cxn>
                <a:cxn ang="0">
                  <a:pos x="T4" y="T5"/>
                </a:cxn>
                <a:cxn ang="0">
                  <a:pos x="T6" y="T7"/>
                </a:cxn>
                <a:cxn ang="0">
                  <a:pos x="T8" y="T9"/>
                </a:cxn>
              </a:cxnLst>
              <a:rect l="0" t="0" r="r" b="b"/>
              <a:pathLst>
                <a:path w="31" h="31">
                  <a:moveTo>
                    <a:pt x="7" y="4"/>
                  </a:moveTo>
                  <a:cubicBezTo>
                    <a:pt x="1" y="9"/>
                    <a:pt x="0" y="18"/>
                    <a:pt x="4" y="24"/>
                  </a:cubicBezTo>
                  <a:cubicBezTo>
                    <a:pt x="9" y="30"/>
                    <a:pt x="18" y="31"/>
                    <a:pt x="24" y="26"/>
                  </a:cubicBezTo>
                  <a:cubicBezTo>
                    <a:pt x="30" y="22"/>
                    <a:pt x="31" y="13"/>
                    <a:pt x="26" y="7"/>
                  </a:cubicBezTo>
                  <a:cubicBezTo>
                    <a:pt x="22" y="1"/>
                    <a:pt x="13" y="0"/>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8" name="Freeform 58"/>
            <p:cNvSpPr>
              <a:spLocks/>
            </p:cNvSpPr>
            <p:nvPr/>
          </p:nvSpPr>
          <p:spPr bwMode="auto">
            <a:xfrm>
              <a:off x="1068" y="2837"/>
              <a:ext cx="80" cy="84"/>
            </a:xfrm>
            <a:custGeom>
              <a:avLst/>
              <a:gdLst>
                <a:gd name="T0" fmla="*/ 11 w 47"/>
                <a:gd name="T1" fmla="*/ 7 h 48"/>
                <a:gd name="T2" fmla="*/ 7 w 47"/>
                <a:gd name="T3" fmla="*/ 37 h 48"/>
                <a:gd name="T4" fmla="*/ 36 w 47"/>
                <a:gd name="T5" fmla="*/ 40 h 48"/>
                <a:gd name="T6" fmla="*/ 40 w 47"/>
                <a:gd name="T7" fmla="*/ 11 h 48"/>
                <a:gd name="T8" fmla="*/ 11 w 47"/>
                <a:gd name="T9" fmla="*/ 7 h 48"/>
              </a:gdLst>
              <a:ahLst/>
              <a:cxnLst>
                <a:cxn ang="0">
                  <a:pos x="T0" y="T1"/>
                </a:cxn>
                <a:cxn ang="0">
                  <a:pos x="T2" y="T3"/>
                </a:cxn>
                <a:cxn ang="0">
                  <a:pos x="T4" y="T5"/>
                </a:cxn>
                <a:cxn ang="0">
                  <a:pos x="T6" y="T7"/>
                </a:cxn>
                <a:cxn ang="0">
                  <a:pos x="T8" y="T9"/>
                </a:cxn>
              </a:cxnLst>
              <a:rect l="0" t="0" r="r" b="b"/>
              <a:pathLst>
                <a:path w="47" h="48">
                  <a:moveTo>
                    <a:pt x="11" y="7"/>
                  </a:moveTo>
                  <a:cubicBezTo>
                    <a:pt x="2" y="14"/>
                    <a:pt x="0" y="27"/>
                    <a:pt x="7" y="37"/>
                  </a:cubicBezTo>
                  <a:cubicBezTo>
                    <a:pt x="14" y="46"/>
                    <a:pt x="27" y="48"/>
                    <a:pt x="36" y="40"/>
                  </a:cubicBezTo>
                  <a:cubicBezTo>
                    <a:pt x="46" y="33"/>
                    <a:pt x="47" y="20"/>
                    <a:pt x="40" y="11"/>
                  </a:cubicBezTo>
                  <a:cubicBezTo>
                    <a:pt x="33" y="2"/>
                    <a:pt x="20" y="0"/>
                    <a:pt x="1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89" name="Rectangle 59"/>
            <p:cNvSpPr>
              <a:spLocks noChangeArrowheads="1"/>
            </p:cNvSpPr>
            <p:nvPr/>
          </p:nvSpPr>
          <p:spPr bwMode="auto">
            <a:xfrm>
              <a:off x="2808" y="1416"/>
              <a:ext cx="7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918" b="1">
                  <a:solidFill>
                    <a:srgbClr val="FFFFFF"/>
                  </a:solidFill>
                  <a:latin typeface="Segoe UI Semibold" panose="020B0702040204020203" pitchFamily="34" charset="0"/>
                </a:rPr>
                <a:t>:-)</a:t>
              </a:r>
              <a:endParaRPr lang="en-US" altLang="en-US" sz="1836">
                <a:solidFill>
                  <a:srgbClr val="000000"/>
                </a:solidFill>
              </a:endParaRPr>
            </a:p>
          </p:txBody>
        </p:sp>
        <p:sp>
          <p:nvSpPr>
            <p:cNvPr id="90" name="Freeform 60"/>
            <p:cNvSpPr>
              <a:spLocks/>
            </p:cNvSpPr>
            <p:nvPr/>
          </p:nvSpPr>
          <p:spPr bwMode="auto">
            <a:xfrm>
              <a:off x="2423" y="1754"/>
              <a:ext cx="507" cy="279"/>
            </a:xfrm>
            <a:custGeom>
              <a:avLst/>
              <a:gdLst>
                <a:gd name="T0" fmla="*/ 15 w 507"/>
                <a:gd name="T1" fmla="*/ 279 h 279"/>
                <a:gd name="T2" fmla="*/ 87 w 507"/>
                <a:gd name="T3" fmla="*/ 194 h 279"/>
                <a:gd name="T4" fmla="*/ 139 w 507"/>
                <a:gd name="T5" fmla="*/ 217 h 279"/>
                <a:gd name="T6" fmla="*/ 178 w 507"/>
                <a:gd name="T7" fmla="*/ 168 h 279"/>
                <a:gd name="T8" fmla="*/ 220 w 507"/>
                <a:gd name="T9" fmla="*/ 224 h 279"/>
                <a:gd name="T10" fmla="*/ 237 w 507"/>
                <a:gd name="T11" fmla="*/ 124 h 279"/>
                <a:gd name="T12" fmla="*/ 313 w 507"/>
                <a:gd name="T13" fmla="*/ 46 h 279"/>
                <a:gd name="T14" fmla="*/ 361 w 507"/>
                <a:gd name="T15" fmla="*/ 89 h 279"/>
                <a:gd name="T16" fmla="*/ 412 w 507"/>
                <a:gd name="T17" fmla="*/ 33 h 279"/>
                <a:gd name="T18" fmla="*/ 459 w 507"/>
                <a:gd name="T19" fmla="*/ 105 h 279"/>
                <a:gd name="T20" fmla="*/ 507 w 507"/>
                <a:gd name="T21" fmla="*/ 105 h 279"/>
                <a:gd name="T22" fmla="*/ 507 w 507"/>
                <a:gd name="T23" fmla="*/ 84 h 279"/>
                <a:gd name="T24" fmla="*/ 471 w 507"/>
                <a:gd name="T25" fmla="*/ 84 h 279"/>
                <a:gd name="T26" fmla="*/ 413 w 507"/>
                <a:gd name="T27" fmla="*/ 0 h 279"/>
                <a:gd name="T28" fmla="*/ 359 w 507"/>
                <a:gd name="T29" fmla="*/ 60 h 279"/>
                <a:gd name="T30" fmla="*/ 312 w 507"/>
                <a:gd name="T31" fmla="*/ 16 h 279"/>
                <a:gd name="T32" fmla="*/ 219 w 507"/>
                <a:gd name="T33" fmla="*/ 115 h 279"/>
                <a:gd name="T34" fmla="*/ 207 w 507"/>
                <a:gd name="T35" fmla="*/ 173 h 279"/>
                <a:gd name="T36" fmla="*/ 178 w 507"/>
                <a:gd name="T37" fmla="*/ 135 h 279"/>
                <a:gd name="T38" fmla="*/ 134 w 507"/>
                <a:gd name="T39" fmla="*/ 190 h 279"/>
                <a:gd name="T40" fmla="*/ 80 w 507"/>
                <a:gd name="T41" fmla="*/ 168 h 279"/>
                <a:gd name="T42" fmla="*/ 0 w 507"/>
                <a:gd name="T43" fmla="*/ 265 h 279"/>
                <a:gd name="T44" fmla="*/ 15 w 507"/>
                <a:gd name="T45" fmla="*/ 279 h 279"/>
                <a:gd name="T46" fmla="*/ 15 w 507"/>
                <a:gd name="T4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7" h="279">
                  <a:moveTo>
                    <a:pt x="15" y="279"/>
                  </a:moveTo>
                  <a:lnTo>
                    <a:pt x="87" y="194"/>
                  </a:lnTo>
                  <a:lnTo>
                    <a:pt x="139" y="217"/>
                  </a:lnTo>
                  <a:lnTo>
                    <a:pt x="178" y="168"/>
                  </a:lnTo>
                  <a:lnTo>
                    <a:pt x="220" y="224"/>
                  </a:lnTo>
                  <a:lnTo>
                    <a:pt x="237" y="124"/>
                  </a:lnTo>
                  <a:lnTo>
                    <a:pt x="313" y="46"/>
                  </a:lnTo>
                  <a:lnTo>
                    <a:pt x="361" y="89"/>
                  </a:lnTo>
                  <a:lnTo>
                    <a:pt x="412" y="33"/>
                  </a:lnTo>
                  <a:lnTo>
                    <a:pt x="459" y="105"/>
                  </a:lnTo>
                  <a:lnTo>
                    <a:pt x="507" y="105"/>
                  </a:lnTo>
                  <a:lnTo>
                    <a:pt x="507" y="84"/>
                  </a:lnTo>
                  <a:lnTo>
                    <a:pt x="471" y="84"/>
                  </a:lnTo>
                  <a:lnTo>
                    <a:pt x="413" y="0"/>
                  </a:lnTo>
                  <a:lnTo>
                    <a:pt x="359" y="60"/>
                  </a:lnTo>
                  <a:lnTo>
                    <a:pt x="312" y="16"/>
                  </a:lnTo>
                  <a:lnTo>
                    <a:pt x="219" y="115"/>
                  </a:lnTo>
                  <a:lnTo>
                    <a:pt x="207" y="173"/>
                  </a:lnTo>
                  <a:lnTo>
                    <a:pt x="178" y="135"/>
                  </a:lnTo>
                  <a:lnTo>
                    <a:pt x="134" y="190"/>
                  </a:lnTo>
                  <a:lnTo>
                    <a:pt x="80" y="168"/>
                  </a:lnTo>
                  <a:lnTo>
                    <a:pt x="0" y="265"/>
                  </a:lnTo>
                  <a:lnTo>
                    <a:pt x="15" y="279"/>
                  </a:lnTo>
                  <a:lnTo>
                    <a:pt x="15" y="279"/>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91" name="Rectangle 61"/>
            <p:cNvSpPr>
              <a:spLocks noChangeArrowheads="1"/>
            </p:cNvSpPr>
            <p:nvPr/>
          </p:nvSpPr>
          <p:spPr bwMode="auto">
            <a:xfrm>
              <a:off x="921" y="1365"/>
              <a:ext cx="21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UI Light" panose="020B0502040204020203" pitchFamily="34" charset="0"/>
                </a:rPr>
                <a:t>Mic</a:t>
              </a:r>
              <a:endParaRPr lang="en-US" altLang="en-US" sz="1836">
                <a:solidFill>
                  <a:srgbClr val="000000"/>
                </a:solidFill>
              </a:endParaRPr>
            </a:p>
          </p:txBody>
        </p:sp>
        <p:sp>
          <p:nvSpPr>
            <p:cNvPr id="92" name="Rectangle 62"/>
            <p:cNvSpPr>
              <a:spLocks noChangeArrowheads="1"/>
            </p:cNvSpPr>
            <p:nvPr/>
          </p:nvSpPr>
          <p:spPr bwMode="auto">
            <a:xfrm>
              <a:off x="1135" y="1365"/>
              <a:ext cx="4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UI Light" panose="020B0502040204020203" pitchFamily="34" charset="0"/>
                </a:rPr>
                <a:t>r</a:t>
              </a:r>
              <a:endParaRPr lang="en-US" altLang="en-US" sz="1836">
                <a:solidFill>
                  <a:srgbClr val="000000"/>
                </a:solidFill>
              </a:endParaRPr>
            </a:p>
          </p:txBody>
        </p:sp>
        <p:sp>
          <p:nvSpPr>
            <p:cNvPr id="93" name="Rectangle 63"/>
            <p:cNvSpPr>
              <a:spLocks noChangeArrowheads="1"/>
            </p:cNvSpPr>
            <p:nvPr/>
          </p:nvSpPr>
          <p:spPr bwMode="auto">
            <a:xfrm>
              <a:off x="1179" y="1365"/>
              <a:ext cx="14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UI Light" panose="020B0502040204020203" pitchFamily="34" charset="0"/>
                </a:rPr>
                <a:t>os</a:t>
              </a:r>
              <a:endParaRPr lang="en-US" altLang="en-US" sz="1836">
                <a:solidFill>
                  <a:srgbClr val="000000"/>
                </a:solidFill>
              </a:endParaRPr>
            </a:p>
          </p:txBody>
        </p:sp>
        <p:sp>
          <p:nvSpPr>
            <p:cNvPr id="94" name="Rectangle 64"/>
            <p:cNvSpPr>
              <a:spLocks noChangeArrowheads="1"/>
            </p:cNvSpPr>
            <p:nvPr/>
          </p:nvSpPr>
          <p:spPr bwMode="auto">
            <a:xfrm>
              <a:off x="1316" y="1365"/>
              <a:ext cx="8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UI Light" panose="020B0502040204020203" pitchFamily="34" charset="0"/>
                </a:rPr>
                <a:t>o</a:t>
              </a:r>
              <a:endParaRPr lang="en-US" altLang="en-US" sz="1836">
                <a:solidFill>
                  <a:srgbClr val="000000"/>
                </a:solidFill>
              </a:endParaRPr>
            </a:p>
          </p:txBody>
        </p:sp>
        <p:sp>
          <p:nvSpPr>
            <p:cNvPr id="95" name="Rectangle 65"/>
            <p:cNvSpPr>
              <a:spLocks noChangeArrowheads="1"/>
            </p:cNvSpPr>
            <p:nvPr/>
          </p:nvSpPr>
          <p:spPr bwMode="auto">
            <a:xfrm>
              <a:off x="1393" y="1365"/>
              <a:ext cx="4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UI Light" panose="020B0502040204020203" pitchFamily="34" charset="0"/>
                </a:rPr>
                <a:t>f</a:t>
              </a:r>
              <a:endParaRPr lang="en-US" altLang="en-US" sz="1836">
                <a:solidFill>
                  <a:srgbClr val="000000"/>
                </a:solidFill>
              </a:endParaRPr>
            </a:p>
          </p:txBody>
        </p:sp>
        <p:sp>
          <p:nvSpPr>
            <p:cNvPr id="96" name="Rectangle 66"/>
            <p:cNvSpPr>
              <a:spLocks noChangeArrowheads="1"/>
            </p:cNvSpPr>
            <p:nvPr/>
          </p:nvSpPr>
          <p:spPr bwMode="auto">
            <a:xfrm>
              <a:off x="1437" y="1365"/>
              <a:ext cx="32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UI Light" panose="020B0502040204020203" pitchFamily="34" charset="0"/>
                </a:rPr>
                <a:t>t Azu</a:t>
              </a:r>
              <a:endParaRPr lang="en-US" altLang="en-US" sz="1836">
                <a:solidFill>
                  <a:srgbClr val="000000"/>
                </a:solidFill>
              </a:endParaRPr>
            </a:p>
          </p:txBody>
        </p:sp>
        <p:sp>
          <p:nvSpPr>
            <p:cNvPr id="97" name="Rectangle 67"/>
            <p:cNvSpPr>
              <a:spLocks noChangeArrowheads="1"/>
            </p:cNvSpPr>
            <p:nvPr/>
          </p:nvSpPr>
          <p:spPr bwMode="auto">
            <a:xfrm>
              <a:off x="1754" y="1365"/>
              <a:ext cx="4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UI Light" panose="020B0502040204020203" pitchFamily="34" charset="0"/>
                </a:rPr>
                <a:t>r</a:t>
              </a:r>
              <a:endParaRPr lang="en-US" altLang="en-US" sz="1836">
                <a:solidFill>
                  <a:srgbClr val="000000"/>
                </a:solidFill>
              </a:endParaRPr>
            </a:p>
          </p:txBody>
        </p:sp>
        <p:sp>
          <p:nvSpPr>
            <p:cNvPr id="98" name="Rectangle 68"/>
            <p:cNvSpPr>
              <a:spLocks noChangeArrowheads="1"/>
            </p:cNvSpPr>
            <p:nvPr/>
          </p:nvSpPr>
          <p:spPr bwMode="auto">
            <a:xfrm>
              <a:off x="1798" y="1365"/>
              <a:ext cx="7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597"/>
              <a:r>
                <a:rPr lang="en-US" altLang="en-US" sz="1836">
                  <a:solidFill>
                    <a:srgbClr val="FFFFFF"/>
                  </a:solidFill>
                  <a:latin typeface="Segoe UI Light" panose="020B0502040204020203" pitchFamily="34" charset="0"/>
                </a:rPr>
                <a:t>e</a:t>
              </a:r>
              <a:endParaRPr lang="en-US" altLang="en-US" sz="1836">
                <a:solidFill>
                  <a:srgbClr val="000000"/>
                </a:solidFill>
              </a:endParaRPr>
            </a:p>
          </p:txBody>
        </p:sp>
        <p:sp>
          <p:nvSpPr>
            <p:cNvPr id="99" name="Rectangle 69"/>
            <p:cNvSpPr>
              <a:spLocks noChangeArrowheads="1"/>
            </p:cNvSpPr>
            <p:nvPr/>
          </p:nvSpPr>
          <p:spPr bwMode="auto">
            <a:xfrm>
              <a:off x="2530" y="1405"/>
              <a:ext cx="235" cy="51"/>
            </a:xfrm>
            <a:prstGeom prst="rect">
              <a:avLst/>
            </a:prstGeom>
            <a:solidFill>
              <a:srgbClr val="93D4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0" name="Rectangle 70"/>
            <p:cNvSpPr>
              <a:spLocks noChangeArrowheads="1"/>
            </p:cNvSpPr>
            <p:nvPr/>
          </p:nvSpPr>
          <p:spPr bwMode="auto">
            <a:xfrm>
              <a:off x="2530" y="1405"/>
              <a:ext cx="235"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1" name="Rectangle 71"/>
            <p:cNvSpPr>
              <a:spLocks noChangeArrowheads="1"/>
            </p:cNvSpPr>
            <p:nvPr/>
          </p:nvSpPr>
          <p:spPr bwMode="auto">
            <a:xfrm>
              <a:off x="2572" y="1503"/>
              <a:ext cx="193" cy="21"/>
            </a:xfrm>
            <a:prstGeom prst="rect">
              <a:avLst/>
            </a:prstGeom>
            <a:solidFill>
              <a:srgbClr val="93D4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2" name="Rectangle 72"/>
            <p:cNvSpPr>
              <a:spLocks noChangeArrowheads="1"/>
            </p:cNvSpPr>
            <p:nvPr/>
          </p:nvSpPr>
          <p:spPr bwMode="auto">
            <a:xfrm>
              <a:off x="2572" y="1503"/>
              <a:ext cx="193"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3" name="Rectangle 73"/>
            <p:cNvSpPr>
              <a:spLocks noChangeArrowheads="1"/>
            </p:cNvSpPr>
            <p:nvPr/>
          </p:nvSpPr>
          <p:spPr bwMode="auto">
            <a:xfrm>
              <a:off x="613" y="1637"/>
              <a:ext cx="111" cy="114"/>
            </a:xfrm>
            <a:prstGeom prst="rect">
              <a:avLst/>
            </a:prstGeom>
            <a:solidFill>
              <a:srgbClr val="65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4" name="Rectangle 74"/>
            <p:cNvSpPr>
              <a:spLocks noChangeArrowheads="1"/>
            </p:cNvSpPr>
            <p:nvPr/>
          </p:nvSpPr>
          <p:spPr bwMode="auto">
            <a:xfrm>
              <a:off x="613" y="1637"/>
              <a:ext cx="11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5" name="Rectangle 75"/>
            <p:cNvSpPr>
              <a:spLocks noChangeArrowheads="1"/>
            </p:cNvSpPr>
            <p:nvPr/>
          </p:nvSpPr>
          <p:spPr bwMode="auto">
            <a:xfrm>
              <a:off x="613" y="1805"/>
              <a:ext cx="111" cy="113"/>
            </a:xfrm>
            <a:prstGeom prst="rect">
              <a:avLst/>
            </a:prstGeom>
            <a:solidFill>
              <a:srgbClr val="65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6" name="Rectangle 76"/>
            <p:cNvSpPr>
              <a:spLocks noChangeArrowheads="1"/>
            </p:cNvSpPr>
            <p:nvPr/>
          </p:nvSpPr>
          <p:spPr bwMode="auto">
            <a:xfrm>
              <a:off x="613" y="1805"/>
              <a:ext cx="111"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7" name="Rectangle 77"/>
            <p:cNvSpPr>
              <a:spLocks noChangeArrowheads="1"/>
            </p:cNvSpPr>
            <p:nvPr/>
          </p:nvSpPr>
          <p:spPr bwMode="auto">
            <a:xfrm>
              <a:off x="613" y="1972"/>
              <a:ext cx="111" cy="115"/>
            </a:xfrm>
            <a:prstGeom prst="rect">
              <a:avLst/>
            </a:prstGeom>
            <a:solidFill>
              <a:srgbClr val="65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8" name="Rectangle 78"/>
            <p:cNvSpPr>
              <a:spLocks noChangeArrowheads="1"/>
            </p:cNvSpPr>
            <p:nvPr/>
          </p:nvSpPr>
          <p:spPr bwMode="auto">
            <a:xfrm>
              <a:off x="613" y="1972"/>
              <a:ext cx="1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09" name="Rectangle 79"/>
            <p:cNvSpPr>
              <a:spLocks noChangeArrowheads="1"/>
            </p:cNvSpPr>
            <p:nvPr/>
          </p:nvSpPr>
          <p:spPr bwMode="auto">
            <a:xfrm>
              <a:off x="613" y="2141"/>
              <a:ext cx="111" cy="114"/>
            </a:xfrm>
            <a:prstGeom prst="rect">
              <a:avLst/>
            </a:prstGeom>
            <a:solidFill>
              <a:srgbClr val="656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10" name="Rectangle 80"/>
            <p:cNvSpPr>
              <a:spLocks noChangeArrowheads="1"/>
            </p:cNvSpPr>
            <p:nvPr/>
          </p:nvSpPr>
          <p:spPr bwMode="auto">
            <a:xfrm>
              <a:off x="613" y="2141"/>
              <a:ext cx="11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11" name="Rectangle 81"/>
            <p:cNvSpPr>
              <a:spLocks noChangeArrowheads="1"/>
            </p:cNvSpPr>
            <p:nvPr/>
          </p:nvSpPr>
          <p:spPr bwMode="auto">
            <a:xfrm>
              <a:off x="653" y="3530"/>
              <a:ext cx="29" cy="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sp>
          <p:nvSpPr>
            <p:cNvPr id="112" name="Rectangle 82"/>
            <p:cNvSpPr>
              <a:spLocks noChangeArrowheads="1"/>
            </p:cNvSpPr>
            <p:nvPr/>
          </p:nvSpPr>
          <p:spPr bwMode="auto">
            <a:xfrm>
              <a:off x="614" y="3572"/>
              <a:ext cx="107"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000000"/>
                </a:solidFill>
              </a:endParaRPr>
            </a:p>
          </p:txBody>
        </p:sp>
      </p:grpSp>
      <p:pic>
        <p:nvPicPr>
          <p:cNvPr id="113" name="Picture 112"/>
          <p:cNvPicPr>
            <a:picLocks noChangeAspect="1"/>
          </p:cNvPicPr>
          <p:nvPr/>
        </p:nvPicPr>
        <p:blipFill>
          <a:blip r:embed="rId4"/>
          <a:stretch>
            <a:fillRect/>
          </a:stretch>
        </p:blipFill>
        <p:spPr>
          <a:xfrm>
            <a:off x="8696778" y="2016259"/>
            <a:ext cx="2648497" cy="4011067"/>
          </a:xfrm>
          <a:prstGeom prst="rect">
            <a:avLst/>
          </a:prstGeom>
        </p:spPr>
      </p:pic>
      <p:pic>
        <p:nvPicPr>
          <p:cNvPr id="114" name="Picture 113"/>
          <p:cNvPicPr>
            <a:picLocks noChangeAspect="1"/>
          </p:cNvPicPr>
          <p:nvPr/>
        </p:nvPicPr>
        <p:blipFill>
          <a:blip r:embed="rId5"/>
          <a:stretch>
            <a:fillRect/>
          </a:stretch>
        </p:blipFill>
        <p:spPr>
          <a:xfrm>
            <a:off x="7491034" y="2016259"/>
            <a:ext cx="1230949" cy="3998464"/>
          </a:xfrm>
          <a:prstGeom prst="rect">
            <a:avLst/>
          </a:prstGeom>
        </p:spPr>
      </p:pic>
      <p:sp>
        <p:nvSpPr>
          <p:cNvPr id="115" name="Rectangle 114"/>
          <p:cNvSpPr/>
          <p:nvPr/>
        </p:nvSpPr>
        <p:spPr>
          <a:xfrm>
            <a:off x="1488006" y="4310140"/>
            <a:ext cx="781370" cy="76876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116" name="Picture 115"/>
          <p:cNvPicPr>
            <a:picLocks noChangeAspect="1"/>
          </p:cNvPicPr>
          <p:nvPr/>
        </p:nvPicPr>
        <p:blipFill>
          <a:blip r:embed="rId6"/>
          <a:stretch>
            <a:fillRect/>
          </a:stretch>
        </p:blipFill>
        <p:spPr>
          <a:xfrm>
            <a:off x="4925544" y="2016259"/>
            <a:ext cx="2642106" cy="4587580"/>
          </a:xfrm>
          <a:prstGeom prst="rect">
            <a:avLst/>
          </a:prstGeom>
        </p:spPr>
      </p:pic>
      <p:sp>
        <p:nvSpPr>
          <p:cNvPr id="117" name="Rectangle 116"/>
          <p:cNvSpPr/>
          <p:nvPr/>
        </p:nvSpPr>
        <p:spPr>
          <a:xfrm>
            <a:off x="5016776" y="4335345"/>
            <a:ext cx="781370" cy="3780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18" name="Rectangle 117"/>
          <p:cNvSpPr/>
          <p:nvPr/>
        </p:nvSpPr>
        <p:spPr>
          <a:xfrm>
            <a:off x="7592855" y="3654796"/>
            <a:ext cx="1015703" cy="113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11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8850" y="5293769"/>
            <a:ext cx="179073" cy="320933"/>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514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500"/>
                                  </p:stCondLst>
                                  <p:childTnLst>
                                    <p:animMotion origin="layout" path="M 4.16667E-7 -1.11111E-6 L -0.09792 -0.07616 " pathEditMode="relative" rAng="0" ptsTypes="AA">
                                      <p:cBhvr>
                                        <p:cTn id="6" dur="1000" fill="hold"/>
                                        <p:tgtEl>
                                          <p:spTgt spid="119"/>
                                        </p:tgtEl>
                                        <p:attrNameLst>
                                          <p:attrName>ppt_x</p:attrName>
                                          <p:attrName>ppt_y</p:attrName>
                                        </p:attrNameLst>
                                      </p:cBhvr>
                                      <p:rCtr x="-4896" y="-3819"/>
                                    </p:animMotion>
                                  </p:childTnLst>
                                </p:cTn>
                              </p:par>
                            </p:childTnLst>
                          </p:cTn>
                        </p:par>
                        <p:par>
                          <p:cTn id="7" fill="hold">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500"/>
                                        <p:tgtEl>
                                          <p:spTgt spid="115"/>
                                        </p:tgtEl>
                                      </p:cBhvr>
                                    </p:animEffect>
                                  </p:childTnLst>
                                </p:cTn>
                              </p:par>
                            </p:childTnLst>
                          </p:cTn>
                        </p:par>
                        <p:par>
                          <p:cTn id="11" fill="hold">
                            <p:stCondLst>
                              <p:cond delay="2000"/>
                            </p:stCondLst>
                            <p:childTnLst>
                              <p:par>
                                <p:cTn id="12" presetID="12" presetClass="entr" presetSubtype="8" fill="hold" nodeType="afterEffect">
                                  <p:stCondLst>
                                    <p:cond delay="0"/>
                                  </p:stCondLst>
                                  <p:childTnLst>
                                    <p:set>
                                      <p:cBhvr>
                                        <p:cTn id="13" dur="1" fill="hold">
                                          <p:stCondLst>
                                            <p:cond delay="0"/>
                                          </p:stCondLst>
                                        </p:cTn>
                                        <p:tgtEl>
                                          <p:spTgt spid="116"/>
                                        </p:tgtEl>
                                        <p:attrNameLst>
                                          <p:attrName>style.visibility</p:attrName>
                                        </p:attrNameLst>
                                      </p:cBhvr>
                                      <p:to>
                                        <p:strVal val="visible"/>
                                      </p:to>
                                    </p:set>
                                    <p:anim calcmode="lin" valueType="num">
                                      <p:cBhvr additive="base">
                                        <p:cTn id="14" dur="500"/>
                                        <p:tgtEl>
                                          <p:spTgt spid="116"/>
                                        </p:tgtEl>
                                        <p:attrNameLst>
                                          <p:attrName>ppt_x</p:attrName>
                                        </p:attrNameLst>
                                      </p:cBhvr>
                                      <p:tavLst>
                                        <p:tav tm="0">
                                          <p:val>
                                            <p:strVal val="#ppt_x-#ppt_w*1.125000"/>
                                          </p:val>
                                        </p:tav>
                                        <p:tav tm="100000">
                                          <p:val>
                                            <p:strVal val="#ppt_x"/>
                                          </p:val>
                                        </p:tav>
                                      </p:tavLst>
                                    </p:anim>
                                    <p:animEffect transition="in" filter="wipe(right)">
                                      <p:cBhvr>
                                        <p:cTn id="15" dur="500"/>
                                        <p:tgtEl>
                                          <p:spTgt spid="116"/>
                                        </p:tgtEl>
                                      </p:cBhvr>
                                    </p:animEffect>
                                  </p:childTnLst>
                                </p:cTn>
                              </p:par>
                            </p:childTnLst>
                          </p:cTn>
                        </p:par>
                        <p:par>
                          <p:cTn id="16" fill="hold">
                            <p:stCondLst>
                              <p:cond delay="2500"/>
                            </p:stCondLst>
                            <p:childTnLst>
                              <p:par>
                                <p:cTn id="17" presetID="42" presetClass="path" presetSubtype="0" accel="50000" decel="50000" fill="hold" nodeType="afterEffect">
                                  <p:stCondLst>
                                    <p:cond delay="500"/>
                                  </p:stCondLst>
                                  <p:childTnLst>
                                    <p:animMotion origin="layout" path="M -0.09792 -0.07616 L 0.16315 -0.10602 " pathEditMode="relative" rAng="0" ptsTypes="AA">
                                      <p:cBhvr>
                                        <p:cTn id="18" dur="1250" fill="hold"/>
                                        <p:tgtEl>
                                          <p:spTgt spid="119"/>
                                        </p:tgtEl>
                                        <p:attrNameLst>
                                          <p:attrName>ppt_x</p:attrName>
                                          <p:attrName>ppt_y</p:attrName>
                                        </p:attrNameLst>
                                      </p:cBhvr>
                                      <p:rCtr x="13047" y="-1505"/>
                                    </p:animMotion>
                                  </p:childTnLst>
                                </p:cTn>
                              </p:par>
                            </p:childTnLst>
                          </p:cTn>
                        </p:par>
                        <p:par>
                          <p:cTn id="19" fill="hold">
                            <p:stCondLst>
                              <p:cond delay="4250"/>
                            </p:stCondLst>
                            <p:childTnLst>
                              <p:par>
                                <p:cTn id="20" presetID="10" presetClass="entr" presetSubtype="0" fill="hold" grpId="0" nodeType="after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childTnLst>
                          </p:cTn>
                        </p:par>
                        <p:par>
                          <p:cTn id="23" fill="hold">
                            <p:stCondLst>
                              <p:cond delay="4750"/>
                            </p:stCondLst>
                            <p:childTnLst>
                              <p:par>
                                <p:cTn id="24" presetID="12" presetClass="entr" presetSubtype="8"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p:tgtEl>
                                          <p:spTgt spid="114"/>
                                        </p:tgtEl>
                                        <p:attrNameLst>
                                          <p:attrName>ppt_x</p:attrName>
                                        </p:attrNameLst>
                                      </p:cBhvr>
                                      <p:tavLst>
                                        <p:tav tm="0">
                                          <p:val>
                                            <p:strVal val="#ppt_x-#ppt_w*1.125000"/>
                                          </p:val>
                                        </p:tav>
                                        <p:tav tm="100000">
                                          <p:val>
                                            <p:strVal val="#ppt_x"/>
                                          </p:val>
                                        </p:tav>
                                      </p:tavLst>
                                    </p:anim>
                                    <p:animEffect transition="in" filter="wipe(right)">
                                      <p:cBhvr>
                                        <p:cTn id="27" dur="500"/>
                                        <p:tgtEl>
                                          <p:spTgt spid="114"/>
                                        </p:tgtEl>
                                      </p:cBhvr>
                                    </p:animEffect>
                                  </p:childTnLst>
                                </p:cTn>
                              </p:par>
                            </p:childTnLst>
                          </p:cTn>
                        </p:par>
                        <p:par>
                          <p:cTn id="28" fill="hold">
                            <p:stCondLst>
                              <p:cond delay="5250"/>
                            </p:stCondLst>
                            <p:childTnLst>
                              <p:par>
                                <p:cTn id="29" presetID="42" presetClass="path" presetSubtype="0" accel="50000" decel="50000" fill="hold" nodeType="afterEffect">
                                  <p:stCondLst>
                                    <p:cond delay="0"/>
                                  </p:stCondLst>
                                  <p:childTnLst>
                                    <p:animMotion origin="layout" path="M 0.16315 -0.10602 L 0.35885 -0.2294 " pathEditMode="relative" rAng="0" ptsTypes="AA">
                                      <p:cBhvr>
                                        <p:cTn id="30" dur="1250" fill="hold"/>
                                        <p:tgtEl>
                                          <p:spTgt spid="119"/>
                                        </p:tgtEl>
                                        <p:attrNameLst>
                                          <p:attrName>ppt_x</p:attrName>
                                          <p:attrName>ppt_y</p:attrName>
                                        </p:attrNameLst>
                                      </p:cBhvr>
                                      <p:rCtr x="9779" y="-6181"/>
                                    </p:animMotion>
                                  </p:childTnLst>
                                </p:cTn>
                              </p:par>
                            </p:childTnLst>
                          </p:cTn>
                        </p:par>
                        <p:par>
                          <p:cTn id="31" fill="hold">
                            <p:stCondLst>
                              <p:cond delay="6500"/>
                            </p:stCondLst>
                            <p:childTnLst>
                              <p:par>
                                <p:cTn id="32" presetID="10" presetClass="entr" presetSubtype="0" fill="hold" grpId="0" nodeType="after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childTnLst>
                          </p:cTn>
                        </p:par>
                        <p:par>
                          <p:cTn id="35" fill="hold">
                            <p:stCondLst>
                              <p:cond delay="7000"/>
                            </p:stCondLst>
                            <p:childTnLst>
                              <p:par>
                                <p:cTn id="36" presetID="12" presetClass="entr" presetSubtype="8" fill="hold" nodeType="afterEffect">
                                  <p:stCondLst>
                                    <p:cond delay="0"/>
                                  </p:stCondLst>
                                  <p:childTnLst>
                                    <p:set>
                                      <p:cBhvr>
                                        <p:cTn id="37" dur="1" fill="hold">
                                          <p:stCondLst>
                                            <p:cond delay="0"/>
                                          </p:stCondLst>
                                        </p:cTn>
                                        <p:tgtEl>
                                          <p:spTgt spid="113"/>
                                        </p:tgtEl>
                                        <p:attrNameLst>
                                          <p:attrName>style.visibility</p:attrName>
                                        </p:attrNameLst>
                                      </p:cBhvr>
                                      <p:to>
                                        <p:strVal val="visible"/>
                                      </p:to>
                                    </p:set>
                                    <p:anim calcmode="lin" valueType="num">
                                      <p:cBhvr additive="base">
                                        <p:cTn id="38" dur="500"/>
                                        <p:tgtEl>
                                          <p:spTgt spid="113"/>
                                        </p:tgtEl>
                                        <p:attrNameLst>
                                          <p:attrName>ppt_x</p:attrName>
                                        </p:attrNameLst>
                                      </p:cBhvr>
                                      <p:tavLst>
                                        <p:tav tm="0">
                                          <p:val>
                                            <p:strVal val="#ppt_x-#ppt_w*1.125000"/>
                                          </p:val>
                                        </p:tav>
                                        <p:tav tm="100000">
                                          <p:val>
                                            <p:strVal val="#ppt_x"/>
                                          </p:val>
                                        </p:tav>
                                      </p:tavLst>
                                    </p:anim>
                                    <p:animEffect transition="in" filter="wipe(right)">
                                      <p:cBhvr>
                                        <p:cTn id="3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7" grpId="0" animBg="1"/>
      <p:bldP spid="1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Azure Preview Portal</a:t>
            </a:r>
            <a:endParaRPr lang="en-US" dirty="0"/>
          </a:p>
        </p:txBody>
      </p:sp>
    </p:spTree>
    <p:extLst>
      <p:ext uri="{BB962C8B-B14F-4D97-AF65-F5344CB8AC3E}">
        <p14:creationId xmlns:p14="http://schemas.microsoft.com/office/powerpoint/2010/main" val="116274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Azure Preview Portal @ </a:t>
            </a:r>
            <a:r>
              <a:rPr lang="en-US" dirty="0"/>
              <a:t>TechEd</a:t>
            </a:r>
          </a:p>
        </p:txBody>
      </p:sp>
      <p:sp>
        <p:nvSpPr>
          <p:cNvPr id="7" name="Content Placeholder 6"/>
          <p:cNvSpPr txBox="1">
            <a:spLocks/>
          </p:cNvSpPr>
          <p:nvPr/>
        </p:nvSpPr>
        <p:spPr>
          <a:xfrm>
            <a:off x="3132138" y="1857998"/>
            <a:ext cx="6400799" cy="13716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FFFF00"/>
                </a:solidFill>
              </a:rPr>
              <a:t>DCIM-B223 The Future of Microsoft Azure DevOps: Building, Deploying, Managing, and Monitoring Your Cloud Applications in the New Azure Portal </a:t>
            </a:r>
            <a:r>
              <a:rPr lang="en-US" sz="2400" b="1" dirty="0"/>
              <a:t>Monday, May 12 4:45 PM - 6:00 PM </a:t>
            </a:r>
            <a:endParaRPr lang="en-US" sz="2400" dirty="0">
              <a:solidFill>
                <a:schemeClr val="tx1"/>
              </a:solidFill>
              <a:latin typeface="+mn-lt"/>
            </a:endParaRPr>
          </a:p>
        </p:txBody>
      </p:sp>
      <p:sp>
        <p:nvSpPr>
          <p:cNvPr id="9" name="TextBox 8"/>
          <p:cNvSpPr txBox="1"/>
          <p:nvPr/>
        </p:nvSpPr>
        <p:spPr>
          <a:xfrm>
            <a:off x="3360737" y="3762998"/>
            <a:ext cx="5943600"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a:t>Bradley Millington, Chandrika Shankar </a:t>
            </a:r>
          </a:p>
        </p:txBody>
      </p:sp>
      <p:sp>
        <p:nvSpPr>
          <p:cNvPr id="13" name="Content Placeholder 6"/>
          <p:cNvSpPr txBox="1">
            <a:spLocks/>
          </p:cNvSpPr>
          <p:nvPr/>
        </p:nvSpPr>
        <p:spPr>
          <a:xfrm>
            <a:off x="3132138" y="4868862"/>
            <a:ext cx="6400799" cy="1371600"/>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FFFF00"/>
                </a:solidFill>
              </a:rPr>
              <a:t>DEV-B224 Microsoft Azure Resource </a:t>
            </a:r>
            <a:r>
              <a:rPr lang="en-US" sz="2800" b="1" dirty="0" smtClean="0">
                <a:solidFill>
                  <a:srgbClr val="FFFF00"/>
                </a:solidFill>
              </a:rPr>
              <a:t>Manager</a:t>
            </a:r>
          </a:p>
          <a:p>
            <a:pPr marL="0" indent="0" algn="ctr">
              <a:buNone/>
            </a:pPr>
            <a:r>
              <a:rPr lang="en-US" sz="2400" b="1" dirty="0"/>
              <a:t>Thursday, May 15 2:45 PM - 4:00 </a:t>
            </a:r>
            <a:r>
              <a:rPr lang="en-US" sz="2400" b="1" dirty="0" smtClean="0"/>
              <a:t>PM</a:t>
            </a:r>
            <a:endParaRPr lang="en-US" sz="2400" dirty="0">
              <a:solidFill>
                <a:schemeClr val="tx1"/>
              </a:solidFill>
              <a:latin typeface="+mn-lt"/>
            </a:endParaRPr>
          </a:p>
        </p:txBody>
      </p:sp>
      <p:sp>
        <p:nvSpPr>
          <p:cNvPr id="16" name="TextBox 15"/>
          <p:cNvSpPr txBox="1"/>
          <p:nvPr/>
        </p:nvSpPr>
        <p:spPr>
          <a:xfrm>
            <a:off x="3360737" y="6050926"/>
            <a:ext cx="5943600" cy="572464"/>
          </a:xfrm>
          <a:prstGeom prst="rect">
            <a:avLst/>
          </a:prstGeom>
          <a:noFill/>
        </p:spPr>
        <p:txBody>
          <a:bodyPr wrap="square" lIns="182880" tIns="146304" rIns="182880" bIns="146304" rtlCol="0">
            <a:spAutoFit/>
          </a:bodyPr>
          <a:lstStyle/>
          <a:p>
            <a:pPr algn="ctr">
              <a:lnSpc>
                <a:spcPct val="90000"/>
              </a:lnSpc>
              <a:spcAft>
                <a:spcPts val="600"/>
              </a:spcAft>
            </a:pPr>
            <a:r>
              <a:rPr lang="fr-FR" sz="2000" dirty="0"/>
              <a:t>Charles Lamanna, Gautam Thapar, Kevin </a:t>
            </a:r>
            <a:r>
              <a:rPr lang="fr-FR" sz="2000" dirty="0" err="1"/>
              <a:t>Lam</a:t>
            </a:r>
            <a:r>
              <a:rPr lang="fr-FR" sz="2000" dirty="0"/>
              <a:t> </a:t>
            </a:r>
            <a:endParaRPr lang="en-US" sz="2000" dirty="0"/>
          </a:p>
        </p:txBody>
      </p:sp>
    </p:spTree>
    <p:extLst>
      <p:ext uri="{BB962C8B-B14F-4D97-AF65-F5344CB8AC3E}">
        <p14:creationId xmlns:p14="http://schemas.microsoft.com/office/powerpoint/2010/main" val="36820634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1"/>
          </p:nvPr>
        </p:nvSpPr>
        <p:spPr>
          <a:xfrm>
            <a:off x="274639" y="1212849"/>
            <a:ext cx="11889564" cy="5139869"/>
          </a:xfrm>
        </p:spPr>
        <p:txBody>
          <a:bodyPr/>
          <a:lstStyle/>
          <a:p>
            <a:r>
              <a:rPr lang="en-US" dirty="0" smtClean="0"/>
              <a:t>Year in Review</a:t>
            </a:r>
          </a:p>
          <a:p>
            <a:pPr lvl="1"/>
            <a:r>
              <a:rPr lang="en-US" dirty="0" smtClean="0"/>
              <a:t>Updates since last TechEd</a:t>
            </a:r>
          </a:p>
          <a:p>
            <a:r>
              <a:rPr lang="en-US" dirty="0" smtClean="0"/>
              <a:t>Migrating to Visual Studio Online</a:t>
            </a:r>
          </a:p>
          <a:p>
            <a:r>
              <a:rPr lang="en-US" dirty="0" smtClean="0"/>
              <a:t>Visual Studio Online Extensibility</a:t>
            </a:r>
          </a:p>
          <a:p>
            <a:pPr lvl="1"/>
            <a:r>
              <a:rPr lang="en-US" dirty="0" smtClean="0"/>
              <a:t>REST API’s</a:t>
            </a:r>
          </a:p>
          <a:p>
            <a:pPr lvl="1"/>
            <a:r>
              <a:rPr lang="en-US" dirty="0" smtClean="0"/>
              <a:t>Service Hooks</a:t>
            </a:r>
          </a:p>
          <a:p>
            <a:pPr lvl="1"/>
            <a:r>
              <a:rPr lang="en-US" dirty="0" smtClean="0"/>
              <a:t>OAuth</a:t>
            </a:r>
          </a:p>
          <a:p>
            <a:r>
              <a:rPr lang="en-US" dirty="0" smtClean="0"/>
              <a:t>DevOps</a:t>
            </a:r>
          </a:p>
          <a:p>
            <a:pPr lvl="1"/>
            <a:r>
              <a:rPr lang="en-US" dirty="0" smtClean="0"/>
              <a:t>Release Management</a:t>
            </a:r>
          </a:p>
          <a:p>
            <a:pPr lvl="1"/>
            <a:r>
              <a:rPr lang="en-US" dirty="0" smtClean="0"/>
              <a:t>Application Insights</a:t>
            </a:r>
          </a:p>
          <a:p>
            <a:pPr lvl="1"/>
            <a:r>
              <a:rPr lang="en-US" dirty="0" smtClean="0"/>
              <a:t>Azure Preview Portal</a:t>
            </a:r>
          </a:p>
        </p:txBody>
      </p:sp>
    </p:spTree>
    <p:extLst>
      <p:ext uri="{BB962C8B-B14F-4D97-AF65-F5344CB8AC3E}">
        <p14:creationId xmlns:p14="http://schemas.microsoft.com/office/powerpoint/2010/main" val="1842464210"/>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375269720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63917347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9" name="Content Placeholder 2"/>
          <p:cNvSpPr txBox="1">
            <a:spLocks/>
          </p:cNvSpPr>
          <p:nvPr/>
        </p:nvSpPr>
        <p:spPr>
          <a:xfrm>
            <a:off x="574169" y="2464340"/>
            <a:ext cx="4621016"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2C6"/>
                </a:solidFill>
              </a:rPr>
              <a:t>Configurable CFD Dates</a:t>
            </a:r>
            <a:endParaRPr lang="en-US" dirty="0">
              <a:solidFill>
                <a:srgbClr val="0072C6"/>
              </a:solidFill>
            </a:endParaRPr>
          </a:p>
        </p:txBody>
      </p:sp>
      <p:sp>
        <p:nvSpPr>
          <p:cNvPr id="13" name="Content Placeholder 2"/>
          <p:cNvSpPr txBox="1">
            <a:spLocks/>
          </p:cNvSpPr>
          <p:nvPr/>
        </p:nvSpPr>
        <p:spPr>
          <a:xfrm>
            <a:off x="64860" y="2862157"/>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Backlog Mapping</a:t>
            </a:r>
            <a:endParaRPr lang="en-US" sz="2856" dirty="0">
              <a:solidFill>
                <a:srgbClr val="0072C6"/>
              </a:solidFill>
            </a:endParaRPr>
          </a:p>
        </p:txBody>
      </p:sp>
      <p:sp>
        <p:nvSpPr>
          <p:cNvPr id="16" name="Content Placeholder 2"/>
          <p:cNvSpPr txBox="1">
            <a:spLocks/>
          </p:cNvSpPr>
          <p:nvPr/>
        </p:nvSpPr>
        <p:spPr>
          <a:xfrm>
            <a:off x="6102444" y="261651"/>
            <a:ext cx="6179975" cy="664354"/>
          </a:xfrm>
          <a:prstGeom prst="rect">
            <a:avLst/>
          </a:prstGeom>
        </p:spPr>
        <p:txBody>
          <a:bodyPr vert="horz" lIns="93260" tIns="46630" rIns="93260" bIns="4663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72" dirty="0" smtClean="0">
                <a:solidFill>
                  <a:srgbClr val="0072C6"/>
                </a:solidFill>
              </a:rPr>
              <a:t>Removing Weekends from </a:t>
            </a:r>
            <a:r>
              <a:rPr lang="en-US" sz="3672" dirty="0" err="1" smtClean="0">
                <a:solidFill>
                  <a:srgbClr val="0072C6"/>
                </a:solidFill>
              </a:rPr>
              <a:t>Burndowns</a:t>
            </a:r>
            <a:endParaRPr lang="en-US" sz="3672" dirty="0">
              <a:solidFill>
                <a:srgbClr val="0072C6"/>
              </a:solidFill>
            </a:endParaRPr>
          </a:p>
        </p:txBody>
      </p:sp>
      <p:sp>
        <p:nvSpPr>
          <p:cNvPr id="18" name="Content Placeholder 2"/>
          <p:cNvSpPr txBox="1">
            <a:spLocks/>
          </p:cNvSpPr>
          <p:nvPr/>
        </p:nvSpPr>
        <p:spPr>
          <a:xfrm>
            <a:off x="6291176" y="3840204"/>
            <a:ext cx="6295344" cy="778082"/>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Agile Portfolio Management Updates</a:t>
            </a:r>
            <a:endParaRPr lang="en-US" sz="2856" dirty="0">
              <a:solidFill>
                <a:srgbClr val="0072C6"/>
              </a:solidFill>
            </a:endParaRPr>
          </a:p>
        </p:txBody>
      </p:sp>
      <p:sp>
        <p:nvSpPr>
          <p:cNvPr id="19" name="Content Placeholder 2"/>
          <p:cNvSpPr txBox="1">
            <a:spLocks/>
          </p:cNvSpPr>
          <p:nvPr/>
        </p:nvSpPr>
        <p:spPr>
          <a:xfrm>
            <a:off x="218982" y="3558443"/>
            <a:ext cx="4289235" cy="427433"/>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2C6"/>
                </a:solidFill>
                <a:latin typeface="+mj-lt"/>
              </a:rPr>
              <a:t>Work Item Chart Pinning</a:t>
            </a:r>
            <a:endParaRPr lang="en-US" dirty="0">
              <a:solidFill>
                <a:srgbClr val="0072C6"/>
              </a:solidFill>
              <a:latin typeface="+mj-lt"/>
            </a:endParaRPr>
          </a:p>
        </p:txBody>
      </p:sp>
      <p:sp>
        <p:nvSpPr>
          <p:cNvPr id="20" name="Content Placeholder 2"/>
          <p:cNvSpPr txBox="1">
            <a:spLocks/>
          </p:cNvSpPr>
          <p:nvPr/>
        </p:nvSpPr>
        <p:spPr>
          <a:xfrm>
            <a:off x="8706764" y="5405397"/>
            <a:ext cx="3729711" cy="531072"/>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FFFFFF"/>
                </a:solidFill>
              </a:rPr>
              <a:t>Java in Hosted Builds</a:t>
            </a:r>
            <a:endParaRPr lang="en-US" sz="2856" dirty="0">
              <a:solidFill>
                <a:srgbClr val="FFFFFF"/>
              </a:solidFill>
            </a:endParaRPr>
          </a:p>
        </p:txBody>
      </p:sp>
      <p:sp>
        <p:nvSpPr>
          <p:cNvPr id="21" name="Content Placeholder 2"/>
          <p:cNvSpPr txBox="1">
            <a:spLocks/>
          </p:cNvSpPr>
          <p:nvPr/>
        </p:nvSpPr>
        <p:spPr>
          <a:xfrm>
            <a:off x="56563" y="4176732"/>
            <a:ext cx="5981411" cy="827619"/>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Shared Parameters for Test Cases</a:t>
            </a:r>
            <a:endParaRPr lang="en-US" sz="2856" dirty="0">
              <a:solidFill>
                <a:srgbClr val="0072C6"/>
              </a:solidFill>
            </a:endParaRPr>
          </a:p>
        </p:txBody>
      </p:sp>
      <p:sp>
        <p:nvSpPr>
          <p:cNvPr id="23" name="Content Placeholder 2"/>
          <p:cNvSpPr txBox="1">
            <a:spLocks/>
          </p:cNvSpPr>
          <p:nvPr/>
        </p:nvSpPr>
        <p:spPr>
          <a:xfrm>
            <a:off x="6469164" y="1492249"/>
            <a:ext cx="5216397" cy="539181"/>
          </a:xfrm>
          <a:prstGeom prst="rect">
            <a:avLst/>
          </a:prstGeom>
        </p:spPr>
        <p:txBody>
          <a:bodyPr vert="horz" lIns="93260" tIns="46630" rIns="93260" bIns="4663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Work Items from Code Discussions</a:t>
            </a:r>
            <a:endParaRPr lang="en-US" sz="2856" dirty="0">
              <a:solidFill>
                <a:srgbClr val="0072C6"/>
              </a:solidFill>
            </a:endParaRPr>
          </a:p>
        </p:txBody>
      </p:sp>
      <p:sp>
        <p:nvSpPr>
          <p:cNvPr id="25" name="Content Placeholder 2"/>
          <p:cNvSpPr txBox="1">
            <a:spLocks/>
          </p:cNvSpPr>
          <p:nvPr/>
        </p:nvSpPr>
        <p:spPr>
          <a:xfrm>
            <a:off x="4333476" y="1216468"/>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Query Tags</a:t>
            </a:r>
            <a:endParaRPr lang="en-US" sz="2856" dirty="0">
              <a:solidFill>
                <a:srgbClr val="0072C6"/>
              </a:solidFill>
            </a:endParaRPr>
          </a:p>
        </p:txBody>
      </p:sp>
      <p:sp>
        <p:nvSpPr>
          <p:cNvPr id="26" name="Content Placeholder 2"/>
          <p:cNvSpPr txBox="1">
            <a:spLocks/>
          </p:cNvSpPr>
          <p:nvPr/>
        </p:nvSpPr>
        <p:spPr>
          <a:xfrm>
            <a:off x="2457201" y="2065763"/>
            <a:ext cx="3865771" cy="4994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Team Project Deletion</a:t>
            </a:r>
            <a:endParaRPr lang="en-US" sz="2856" dirty="0">
              <a:solidFill>
                <a:srgbClr val="0072C6"/>
              </a:solidFill>
            </a:endParaRPr>
          </a:p>
        </p:txBody>
      </p:sp>
      <p:sp>
        <p:nvSpPr>
          <p:cNvPr id="27" name="Content Placeholder 2"/>
          <p:cNvSpPr txBox="1">
            <a:spLocks/>
          </p:cNvSpPr>
          <p:nvPr/>
        </p:nvSpPr>
        <p:spPr>
          <a:xfrm>
            <a:off x="47555" y="5860848"/>
            <a:ext cx="3798333" cy="645526"/>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Paste Images via Web</a:t>
            </a:r>
            <a:endParaRPr lang="en-US" sz="2856" dirty="0">
              <a:solidFill>
                <a:srgbClr val="0072C6"/>
              </a:solidFill>
            </a:endParaRPr>
          </a:p>
        </p:txBody>
      </p:sp>
      <p:sp>
        <p:nvSpPr>
          <p:cNvPr id="28" name="Content Placeholder 2"/>
          <p:cNvSpPr txBox="1">
            <a:spLocks/>
          </p:cNvSpPr>
          <p:nvPr/>
        </p:nvSpPr>
        <p:spPr>
          <a:xfrm>
            <a:off x="351827" y="1631922"/>
            <a:ext cx="4646572" cy="485382"/>
          </a:xfrm>
          <a:prstGeom prst="rect">
            <a:avLst/>
          </a:prstGeom>
        </p:spPr>
        <p:txBody>
          <a:bodyPr vert="horz" lIns="93260" tIns="46630" rIns="93260" bIns="4663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t>Windows 8.1 in Hosted Builds</a:t>
            </a:r>
            <a:endParaRPr lang="en-US" sz="2856" dirty="0"/>
          </a:p>
        </p:txBody>
      </p:sp>
      <p:sp>
        <p:nvSpPr>
          <p:cNvPr id="29" name="Content Placeholder 2"/>
          <p:cNvSpPr txBox="1">
            <a:spLocks/>
          </p:cNvSpPr>
          <p:nvPr/>
        </p:nvSpPr>
        <p:spPr>
          <a:xfrm>
            <a:off x="6037974" y="2252581"/>
            <a:ext cx="6446481" cy="654000"/>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0072C6"/>
                </a:solidFill>
              </a:rPr>
              <a:t>New Languages for Code Syntax Highlighting</a:t>
            </a:r>
            <a:endParaRPr lang="en-US" sz="2400" dirty="0">
              <a:solidFill>
                <a:srgbClr val="0072C6"/>
              </a:solidFill>
            </a:endParaRPr>
          </a:p>
        </p:txBody>
      </p:sp>
      <p:sp>
        <p:nvSpPr>
          <p:cNvPr id="30" name="Content Placeholder 2"/>
          <p:cNvSpPr txBox="1">
            <a:spLocks/>
          </p:cNvSpPr>
          <p:nvPr/>
        </p:nvSpPr>
        <p:spPr>
          <a:xfrm>
            <a:off x="4939227" y="5541148"/>
            <a:ext cx="3705281" cy="566262"/>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48" dirty="0" smtClean="0">
                <a:solidFill>
                  <a:srgbClr val="0072C6"/>
                </a:solidFill>
              </a:rPr>
              <a:t>Exporting Test Artifacts</a:t>
            </a:r>
            <a:endParaRPr lang="en-US" sz="2448" dirty="0">
              <a:solidFill>
                <a:srgbClr val="0072C6"/>
              </a:solidFill>
            </a:endParaRPr>
          </a:p>
        </p:txBody>
      </p:sp>
      <p:sp>
        <p:nvSpPr>
          <p:cNvPr id="39" name="Content Placeholder 2"/>
          <p:cNvSpPr txBox="1">
            <a:spLocks/>
          </p:cNvSpPr>
          <p:nvPr/>
        </p:nvSpPr>
        <p:spPr>
          <a:xfrm>
            <a:off x="2549936" y="6236991"/>
            <a:ext cx="4241932" cy="585962"/>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FFFFFF"/>
                </a:solidFill>
              </a:rPr>
              <a:t>Azure Preview Portal</a:t>
            </a:r>
            <a:endParaRPr lang="en-US" sz="2856" dirty="0">
              <a:solidFill>
                <a:srgbClr val="FFFFFF"/>
              </a:solidFill>
            </a:endParaRPr>
          </a:p>
        </p:txBody>
      </p:sp>
      <p:sp>
        <p:nvSpPr>
          <p:cNvPr id="50" name="Content Placeholder 2"/>
          <p:cNvSpPr txBox="1">
            <a:spLocks/>
          </p:cNvSpPr>
          <p:nvPr/>
        </p:nvSpPr>
        <p:spPr>
          <a:xfrm>
            <a:off x="-65425" y="6619987"/>
            <a:ext cx="4603805" cy="49911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40" dirty="0" smtClean="0">
                <a:solidFill>
                  <a:srgbClr val="0072C6"/>
                </a:solidFill>
              </a:rPr>
              <a:t>Improved Code Commenting</a:t>
            </a:r>
            <a:endParaRPr lang="en-US" sz="2040" dirty="0">
              <a:solidFill>
                <a:srgbClr val="0072C6"/>
              </a:solidFill>
            </a:endParaRPr>
          </a:p>
        </p:txBody>
      </p:sp>
      <p:sp>
        <p:nvSpPr>
          <p:cNvPr id="54" name="Content Placeholder 2"/>
          <p:cNvSpPr txBox="1">
            <a:spLocks/>
          </p:cNvSpPr>
          <p:nvPr/>
        </p:nvSpPr>
        <p:spPr>
          <a:xfrm>
            <a:off x="29576" y="4815087"/>
            <a:ext cx="6284236" cy="738386"/>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solidFill>
                  <a:srgbClr val="FFFFFF"/>
                </a:solidFill>
              </a:rPr>
              <a:t>Application Insights Preview</a:t>
            </a:r>
            <a:endParaRPr lang="en-US" sz="3600" dirty="0">
              <a:solidFill>
                <a:srgbClr val="FFFFFF"/>
              </a:solidFill>
            </a:endParaRPr>
          </a:p>
        </p:txBody>
      </p:sp>
      <p:sp>
        <p:nvSpPr>
          <p:cNvPr id="55" name="Content Placeholder 2"/>
          <p:cNvSpPr txBox="1">
            <a:spLocks/>
          </p:cNvSpPr>
          <p:nvPr/>
        </p:nvSpPr>
        <p:spPr>
          <a:xfrm>
            <a:off x="8456650" y="6481538"/>
            <a:ext cx="4464235" cy="404024"/>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FFFF"/>
                </a:solidFill>
              </a:rPr>
              <a:t>VSO General Availability</a:t>
            </a:r>
            <a:endParaRPr lang="en-US" dirty="0">
              <a:solidFill>
                <a:srgbClr val="FFFFFF"/>
              </a:solidFill>
            </a:endParaRPr>
          </a:p>
        </p:txBody>
      </p:sp>
      <p:sp>
        <p:nvSpPr>
          <p:cNvPr id="57" name="Content Placeholder 2"/>
          <p:cNvSpPr txBox="1">
            <a:spLocks/>
          </p:cNvSpPr>
          <p:nvPr/>
        </p:nvSpPr>
        <p:spPr>
          <a:xfrm>
            <a:off x="8456650" y="2964393"/>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Work Item Charts</a:t>
            </a:r>
            <a:endParaRPr lang="en-US" sz="2856" dirty="0">
              <a:solidFill>
                <a:srgbClr val="0072C6"/>
              </a:solidFill>
            </a:endParaRPr>
          </a:p>
        </p:txBody>
      </p:sp>
      <p:sp>
        <p:nvSpPr>
          <p:cNvPr id="59" name="Content Placeholder 2"/>
          <p:cNvSpPr txBox="1">
            <a:spLocks/>
          </p:cNvSpPr>
          <p:nvPr/>
        </p:nvSpPr>
        <p:spPr>
          <a:xfrm>
            <a:off x="8105818" y="3530894"/>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40" dirty="0" smtClean="0">
                <a:solidFill>
                  <a:srgbClr val="0072C6"/>
                </a:solidFill>
              </a:rPr>
              <a:t>Color Picking in Charts</a:t>
            </a:r>
            <a:endParaRPr lang="en-US" sz="2040" dirty="0">
              <a:solidFill>
                <a:srgbClr val="0072C6"/>
              </a:solidFill>
            </a:endParaRPr>
          </a:p>
        </p:txBody>
      </p:sp>
      <p:sp>
        <p:nvSpPr>
          <p:cNvPr id="60" name="Content Placeholder 2"/>
          <p:cNvSpPr txBox="1">
            <a:spLocks/>
          </p:cNvSpPr>
          <p:nvPr/>
        </p:nvSpPr>
        <p:spPr>
          <a:xfrm>
            <a:off x="3742988" y="6573328"/>
            <a:ext cx="4262259"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Improved Git Permissions</a:t>
            </a:r>
            <a:endParaRPr lang="en-US" sz="2856" dirty="0">
              <a:solidFill>
                <a:srgbClr val="0072C6"/>
              </a:solidFill>
            </a:endParaRPr>
          </a:p>
        </p:txBody>
      </p:sp>
      <p:sp>
        <p:nvSpPr>
          <p:cNvPr id="75" name="Content Placeholder 2"/>
          <p:cNvSpPr txBox="1">
            <a:spLocks/>
          </p:cNvSpPr>
          <p:nvPr/>
        </p:nvSpPr>
        <p:spPr>
          <a:xfrm>
            <a:off x="7859577" y="1268545"/>
            <a:ext cx="4376911" cy="447408"/>
          </a:xfrm>
          <a:prstGeom prst="rect">
            <a:avLst/>
          </a:prstGeom>
        </p:spPr>
        <p:txBody>
          <a:bodyPr vert="horz" lIns="93260" tIns="46630" rIns="93260" bIns="4663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FFFFFF"/>
                </a:solidFill>
              </a:rPr>
              <a:t>Build Images Updated for VS2013</a:t>
            </a:r>
            <a:endParaRPr lang="en-US" sz="2856" dirty="0">
              <a:solidFill>
                <a:srgbClr val="FFFFFF"/>
              </a:solidFill>
            </a:endParaRPr>
          </a:p>
        </p:txBody>
      </p:sp>
      <p:sp>
        <p:nvSpPr>
          <p:cNvPr id="78" name="Content Placeholder 2"/>
          <p:cNvSpPr txBox="1">
            <a:spLocks/>
          </p:cNvSpPr>
          <p:nvPr/>
        </p:nvSpPr>
        <p:spPr>
          <a:xfrm>
            <a:off x="5144508" y="717490"/>
            <a:ext cx="4330493" cy="525050"/>
          </a:xfrm>
          <a:prstGeom prst="rect">
            <a:avLst/>
          </a:prstGeom>
        </p:spPr>
        <p:txBody>
          <a:bodyPr vert="horz" lIns="93260" tIns="46630" rIns="93260" bIns="4663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72" dirty="0" smtClean="0">
                <a:solidFill>
                  <a:srgbClr val="0072C6"/>
                </a:solidFill>
              </a:rPr>
              <a:t>Bulk Edit of Test Cases</a:t>
            </a:r>
            <a:endParaRPr lang="en-US" sz="3672" dirty="0">
              <a:solidFill>
                <a:srgbClr val="0072C6"/>
              </a:solidFill>
            </a:endParaRPr>
          </a:p>
        </p:txBody>
      </p:sp>
      <p:sp>
        <p:nvSpPr>
          <p:cNvPr id="82" name="Content Placeholder 2"/>
          <p:cNvSpPr txBox="1">
            <a:spLocks/>
          </p:cNvSpPr>
          <p:nvPr/>
        </p:nvSpPr>
        <p:spPr>
          <a:xfrm>
            <a:off x="6446570" y="5809660"/>
            <a:ext cx="5261587" cy="1059884"/>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FFFF00"/>
                </a:solidFill>
              </a:rPr>
              <a:t>Visual Studio 2013</a:t>
            </a:r>
          </a:p>
        </p:txBody>
      </p:sp>
      <p:sp>
        <p:nvSpPr>
          <p:cNvPr id="83" name="Content Placeholder 2"/>
          <p:cNvSpPr txBox="1">
            <a:spLocks/>
          </p:cNvSpPr>
          <p:nvPr/>
        </p:nvSpPr>
        <p:spPr>
          <a:xfrm>
            <a:off x="47555" y="49078"/>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Work Item Tags</a:t>
            </a:r>
            <a:endParaRPr lang="en-US" sz="2856" dirty="0">
              <a:solidFill>
                <a:srgbClr val="0072C6"/>
              </a:solidFill>
            </a:endParaRPr>
          </a:p>
        </p:txBody>
      </p:sp>
      <p:sp>
        <p:nvSpPr>
          <p:cNvPr id="87" name="Content Placeholder 2"/>
          <p:cNvSpPr txBox="1">
            <a:spLocks/>
          </p:cNvSpPr>
          <p:nvPr/>
        </p:nvSpPr>
        <p:spPr>
          <a:xfrm>
            <a:off x="8113755" y="4924985"/>
            <a:ext cx="6046561" cy="669673"/>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Maven Support for Builds</a:t>
            </a:r>
            <a:endParaRPr lang="en-US" sz="2856" dirty="0">
              <a:solidFill>
                <a:srgbClr val="0072C6"/>
              </a:solidFill>
            </a:endParaRPr>
          </a:p>
        </p:txBody>
      </p:sp>
      <p:sp>
        <p:nvSpPr>
          <p:cNvPr id="88" name="Content Placeholder 2"/>
          <p:cNvSpPr txBox="1">
            <a:spLocks/>
          </p:cNvSpPr>
          <p:nvPr/>
        </p:nvSpPr>
        <p:spPr>
          <a:xfrm>
            <a:off x="455351" y="5317720"/>
            <a:ext cx="6042042" cy="618749"/>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Team Room Git push events</a:t>
            </a:r>
            <a:endParaRPr lang="en-US" sz="2856" dirty="0">
              <a:solidFill>
                <a:srgbClr val="0072C6"/>
              </a:solidFill>
            </a:endParaRPr>
          </a:p>
        </p:txBody>
      </p:sp>
      <p:sp>
        <p:nvSpPr>
          <p:cNvPr id="90" name="Content Placeholder 2"/>
          <p:cNvSpPr txBox="1">
            <a:spLocks/>
          </p:cNvSpPr>
          <p:nvPr/>
        </p:nvSpPr>
        <p:spPr>
          <a:xfrm>
            <a:off x="6102444" y="1652569"/>
            <a:ext cx="5597776" cy="831957"/>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a:solidFill>
                  <a:srgbClr val="FFFFFF"/>
                </a:solidFill>
              </a:rPr>
              <a:t>Visual Studio Online</a:t>
            </a:r>
          </a:p>
        </p:txBody>
      </p:sp>
      <p:sp>
        <p:nvSpPr>
          <p:cNvPr id="67" name="Content Placeholder 2"/>
          <p:cNvSpPr txBox="1">
            <a:spLocks/>
          </p:cNvSpPr>
          <p:nvPr/>
        </p:nvSpPr>
        <p:spPr>
          <a:xfrm>
            <a:off x="3845102" y="2711503"/>
            <a:ext cx="4241309" cy="1028361"/>
          </a:xfrm>
          <a:prstGeom prst="rect">
            <a:avLst/>
          </a:prstGeom>
          <a:solidFill>
            <a:schemeClr val="accent2">
              <a:lumMod val="20000"/>
              <a:lumOff val="80000"/>
              <a:alpha val="15000"/>
            </a:schemeClr>
          </a:solidFill>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343" dirty="0">
                <a:solidFill>
                  <a:srgbClr val="00BCF2"/>
                </a:solidFill>
                <a:latin typeface="Segoe UI Light"/>
              </a:rPr>
              <a:t>12 months</a:t>
            </a:r>
          </a:p>
        </p:txBody>
      </p:sp>
      <p:sp>
        <p:nvSpPr>
          <p:cNvPr id="68" name="Content Placeholder 2"/>
          <p:cNvSpPr txBox="1">
            <a:spLocks/>
          </p:cNvSpPr>
          <p:nvPr/>
        </p:nvSpPr>
        <p:spPr>
          <a:xfrm>
            <a:off x="485514" y="656717"/>
            <a:ext cx="5871187" cy="807987"/>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72" dirty="0" smtClean="0">
                <a:solidFill>
                  <a:srgbClr val="FFFF00"/>
                </a:solidFill>
              </a:rPr>
              <a:t>Release Management</a:t>
            </a:r>
            <a:endParaRPr lang="en-US" sz="3672" dirty="0">
              <a:solidFill>
                <a:srgbClr val="FFFF00"/>
              </a:solidFill>
            </a:endParaRPr>
          </a:p>
        </p:txBody>
      </p:sp>
      <p:sp>
        <p:nvSpPr>
          <p:cNvPr id="69" name="Content Placeholder 2"/>
          <p:cNvSpPr txBox="1">
            <a:spLocks/>
          </p:cNvSpPr>
          <p:nvPr/>
        </p:nvSpPr>
        <p:spPr>
          <a:xfrm>
            <a:off x="3150056" y="4228096"/>
            <a:ext cx="8802374" cy="1059884"/>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smtClean="0">
                <a:solidFill>
                  <a:srgbClr val="FFFF00"/>
                </a:solidFill>
              </a:rPr>
              <a:t>Team Foundation Server 2013</a:t>
            </a:r>
            <a:endParaRPr lang="en-US" sz="4800" dirty="0">
              <a:solidFill>
                <a:srgbClr val="FFFF00"/>
              </a:solidFill>
            </a:endParaRPr>
          </a:p>
        </p:txBody>
      </p:sp>
      <p:sp>
        <p:nvSpPr>
          <p:cNvPr id="70" name="Content Placeholder 2"/>
          <p:cNvSpPr txBox="1">
            <a:spLocks/>
          </p:cNvSpPr>
          <p:nvPr/>
        </p:nvSpPr>
        <p:spPr>
          <a:xfrm>
            <a:off x="184491" y="3267519"/>
            <a:ext cx="4376911" cy="447408"/>
          </a:xfrm>
          <a:prstGeom prst="rect">
            <a:avLst/>
          </a:prstGeom>
        </p:spPr>
        <p:txBody>
          <a:bodyPr vert="horz" lIns="93260" tIns="46630" rIns="93260" bIns="4663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FFFFFF"/>
                </a:solidFill>
              </a:rPr>
              <a:t>Cloud-Based Load Testing</a:t>
            </a:r>
            <a:endParaRPr lang="en-US" sz="2856" dirty="0">
              <a:solidFill>
                <a:srgbClr val="FFFFFF"/>
              </a:solidFill>
            </a:endParaRPr>
          </a:p>
        </p:txBody>
      </p:sp>
      <p:sp>
        <p:nvSpPr>
          <p:cNvPr id="71" name="Content Placeholder 2"/>
          <p:cNvSpPr txBox="1">
            <a:spLocks/>
          </p:cNvSpPr>
          <p:nvPr/>
        </p:nvSpPr>
        <p:spPr>
          <a:xfrm>
            <a:off x="1685621" y="1188923"/>
            <a:ext cx="2215068"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2C6"/>
                </a:solidFill>
              </a:rPr>
              <a:t>Team Rooms</a:t>
            </a:r>
            <a:endParaRPr lang="en-US" dirty="0">
              <a:solidFill>
                <a:srgbClr val="0072C6"/>
              </a:solidFill>
            </a:endParaRPr>
          </a:p>
        </p:txBody>
      </p:sp>
      <p:sp>
        <p:nvSpPr>
          <p:cNvPr id="36" name="Content Placeholder 2"/>
          <p:cNvSpPr txBox="1">
            <a:spLocks/>
          </p:cNvSpPr>
          <p:nvPr/>
        </p:nvSpPr>
        <p:spPr>
          <a:xfrm>
            <a:off x="4084637" y="5870574"/>
            <a:ext cx="2238201"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Git Annotate</a:t>
            </a:r>
            <a:endParaRPr lang="en-US" sz="2856" dirty="0">
              <a:solidFill>
                <a:srgbClr val="0072C6"/>
              </a:solidFill>
            </a:endParaRPr>
          </a:p>
        </p:txBody>
      </p:sp>
      <p:sp>
        <p:nvSpPr>
          <p:cNvPr id="37" name="Content Placeholder 2"/>
          <p:cNvSpPr txBox="1">
            <a:spLocks/>
          </p:cNvSpPr>
          <p:nvPr/>
        </p:nvSpPr>
        <p:spPr>
          <a:xfrm>
            <a:off x="1949851" y="413687"/>
            <a:ext cx="4295268" cy="499485"/>
          </a:xfrm>
          <a:prstGeom prst="rect">
            <a:avLst/>
          </a:prstGeom>
        </p:spPr>
        <p:txBody>
          <a:bodyPr vert="horz" lIns="93260" tIns="46630" rIns="93260" bIns="4663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Push to Multiple Remotes (Git)</a:t>
            </a:r>
            <a:endParaRPr lang="en-US" sz="2856" dirty="0">
              <a:solidFill>
                <a:srgbClr val="0072C6"/>
              </a:solidFill>
            </a:endParaRPr>
          </a:p>
        </p:txBody>
      </p:sp>
      <p:sp>
        <p:nvSpPr>
          <p:cNvPr id="38" name="Content Placeholder 2"/>
          <p:cNvSpPr txBox="1">
            <a:spLocks/>
          </p:cNvSpPr>
          <p:nvPr/>
        </p:nvSpPr>
        <p:spPr>
          <a:xfrm>
            <a:off x="5898383" y="4962561"/>
            <a:ext cx="2106864" cy="530022"/>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rgbClr val="0072C6"/>
                </a:solidFill>
              </a:rPr>
              <a:t>Git Revert</a:t>
            </a:r>
            <a:endParaRPr lang="en-US" sz="3200" dirty="0">
              <a:solidFill>
                <a:srgbClr val="0072C6"/>
              </a:solidFill>
            </a:endParaRPr>
          </a:p>
        </p:txBody>
      </p:sp>
    </p:spTree>
    <p:extLst>
      <p:ext uri="{BB962C8B-B14F-4D97-AF65-F5344CB8AC3E}">
        <p14:creationId xmlns:p14="http://schemas.microsoft.com/office/powerpoint/2010/main" val="210150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750"/>
                                        <p:tgtEl>
                                          <p:spTgt spid="78">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750"/>
                                        <p:tgtEl>
                                          <p:spTgt spid="82"/>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750"/>
                                        <p:tgtEl>
                                          <p:spTgt spid="83"/>
                                        </p:tgtEl>
                                      </p:cBhvr>
                                    </p:animEffect>
                                  </p:childTnLst>
                                </p:cTn>
                              </p:par>
                              <p:par>
                                <p:cTn id="14" presetID="10" presetClass="entr" presetSubtype="0" fill="hold" grpId="0" nodeType="withEffect">
                                  <p:stCondLst>
                                    <p:cond delay="220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750"/>
                                        <p:tgtEl>
                                          <p:spTgt spid="87"/>
                                        </p:tgtEl>
                                      </p:cBhvr>
                                    </p:animEffect>
                                  </p:childTnLst>
                                </p:cTn>
                              </p:par>
                              <p:par>
                                <p:cTn id="17" presetID="10" presetClass="entr" presetSubtype="0" fill="hold" grpId="0" nodeType="withEffect">
                                  <p:stCondLst>
                                    <p:cond delay="250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750"/>
                                        <p:tgtEl>
                                          <p:spTgt spid="88"/>
                                        </p:tgtEl>
                                      </p:cBhvr>
                                    </p:animEffect>
                                  </p:childTnLst>
                                </p:cTn>
                              </p:par>
                              <p:par>
                                <p:cTn id="20" presetID="10" presetClass="entr" presetSubtype="0" fill="hold" grpId="0" nodeType="withEffect">
                                  <p:stCondLst>
                                    <p:cond delay="32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750"/>
                                        <p:tgtEl>
                                          <p:spTgt spid="9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500"/>
                                        <p:tgtEl>
                                          <p:spTgt spid="9"/>
                                        </p:tgtEl>
                                      </p:cBhvr>
                                    </p:animEffect>
                                  </p:childTnLst>
                                </p:cTn>
                              </p:par>
                              <p:par>
                                <p:cTn id="26" presetID="10" presetClass="entr" presetSubtype="0" fill="hold" grpId="0" nodeType="withEffect">
                                  <p:stCondLst>
                                    <p:cond delay="28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500"/>
                                        <p:tgtEl>
                                          <p:spTgt spid="13"/>
                                        </p:tgtEl>
                                      </p:cBhvr>
                                    </p:animEffect>
                                  </p:childTnLst>
                                </p:cTn>
                              </p:par>
                              <p:par>
                                <p:cTn id="29" presetID="10" presetClass="entr" presetSubtype="0" fill="hold" grpId="0" nodeType="withEffect">
                                  <p:stCondLst>
                                    <p:cond delay="22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500"/>
                                        <p:tgtEl>
                                          <p:spTgt spid="16"/>
                                        </p:tgtEl>
                                      </p:cBhvr>
                                    </p:animEffect>
                                  </p:childTnLst>
                                </p:cTn>
                              </p:par>
                              <p:par>
                                <p:cTn id="32" presetID="10" presetClass="entr" presetSubtype="0" fill="hold" grpId="0" nodeType="withEffect">
                                  <p:stCondLst>
                                    <p:cond delay="28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500"/>
                                        <p:tgtEl>
                                          <p:spTgt spid="18"/>
                                        </p:tgtEl>
                                      </p:cBhvr>
                                    </p:animEffect>
                                  </p:childTnLst>
                                </p:cTn>
                              </p:par>
                              <p:par>
                                <p:cTn id="35" presetID="10" presetClass="entr" presetSubtype="0" fill="hold" grpId="0" nodeType="withEffect">
                                  <p:stCondLst>
                                    <p:cond delay="31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500"/>
                                        <p:tgtEl>
                                          <p:spTgt spid="19"/>
                                        </p:tgtEl>
                                      </p:cBhvr>
                                    </p:animEffect>
                                  </p:childTnLst>
                                </p:cTn>
                              </p:par>
                              <p:par>
                                <p:cTn id="38" presetID="10" presetClass="entr" presetSubtype="0" fill="hold" grpId="0" nodeType="withEffect">
                                  <p:stCondLst>
                                    <p:cond delay="3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500"/>
                                        <p:tgtEl>
                                          <p:spTgt spid="20"/>
                                        </p:tgtEl>
                                      </p:cBhvr>
                                    </p:animEffect>
                                  </p:childTnLst>
                                </p:cTn>
                              </p:par>
                              <p:par>
                                <p:cTn id="41" presetID="10" presetClass="entr" presetSubtype="0" fill="hold" grpId="0" nodeType="withEffect">
                                  <p:stCondLst>
                                    <p:cond delay="38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500"/>
                                        <p:tgtEl>
                                          <p:spTgt spid="21"/>
                                        </p:tgtEl>
                                      </p:cBhvr>
                                    </p:animEffect>
                                  </p:childTnLst>
                                </p:cTn>
                              </p:par>
                              <p:par>
                                <p:cTn id="44" presetID="10" presetClass="entr" presetSubtype="0" fill="hold" grpId="0" nodeType="withEffect">
                                  <p:stCondLst>
                                    <p:cond delay="4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500"/>
                                        <p:tgtEl>
                                          <p:spTgt spid="23"/>
                                        </p:tgtEl>
                                      </p:cBhvr>
                                    </p:animEffect>
                                  </p:childTnLst>
                                </p:cTn>
                              </p:par>
                              <p:par>
                                <p:cTn id="47" presetID="10" presetClass="entr" presetSubtype="0" fill="hold" grpId="0" nodeType="withEffect">
                                  <p:stCondLst>
                                    <p:cond delay="53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500"/>
                                        <p:tgtEl>
                                          <p:spTgt spid="25"/>
                                        </p:tgtEl>
                                      </p:cBhvr>
                                    </p:animEffect>
                                  </p:childTnLst>
                                </p:cTn>
                              </p:par>
                              <p:par>
                                <p:cTn id="50" presetID="10" presetClass="entr" presetSubtype="0" fill="hold" grpId="0" nodeType="withEffect">
                                  <p:stCondLst>
                                    <p:cond delay="570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500"/>
                                        <p:tgtEl>
                                          <p:spTgt spid="26"/>
                                        </p:tgtEl>
                                      </p:cBhvr>
                                    </p:animEffect>
                                  </p:childTnLst>
                                </p:cTn>
                              </p:par>
                              <p:par>
                                <p:cTn id="53" presetID="10" presetClass="entr" presetSubtype="0" fill="hold" grpId="0" nodeType="withEffect">
                                  <p:stCondLst>
                                    <p:cond delay="61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500"/>
                                        <p:tgtEl>
                                          <p:spTgt spid="27"/>
                                        </p:tgtEl>
                                      </p:cBhvr>
                                    </p:animEffect>
                                  </p:childTnLst>
                                </p:cTn>
                              </p:par>
                              <p:par>
                                <p:cTn id="56" presetID="10" presetClass="entr" presetSubtype="0" fill="hold" grpId="0" nodeType="withEffect">
                                  <p:stCondLst>
                                    <p:cond delay="650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500"/>
                                        <p:tgtEl>
                                          <p:spTgt spid="28"/>
                                        </p:tgtEl>
                                      </p:cBhvr>
                                    </p:animEffect>
                                  </p:childTnLst>
                                </p:cTn>
                              </p:par>
                              <p:par>
                                <p:cTn id="59" presetID="10" presetClass="entr" presetSubtype="0" fill="hold" grpId="0" nodeType="withEffect">
                                  <p:stCondLst>
                                    <p:cond delay="700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500"/>
                                        <p:tgtEl>
                                          <p:spTgt spid="29"/>
                                        </p:tgtEl>
                                      </p:cBhvr>
                                    </p:animEffect>
                                  </p:childTnLst>
                                </p:cTn>
                              </p:par>
                              <p:par>
                                <p:cTn id="62" presetID="10" presetClass="entr" presetSubtype="0" fill="hold" grpId="0" nodeType="withEffect">
                                  <p:stCondLst>
                                    <p:cond delay="730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500"/>
                                        <p:tgtEl>
                                          <p:spTgt spid="30"/>
                                        </p:tgtEl>
                                      </p:cBhvr>
                                    </p:animEffect>
                                  </p:childTnLst>
                                </p:cTn>
                              </p:par>
                              <p:par>
                                <p:cTn id="65" presetID="10" presetClass="entr" presetSubtype="0" fill="hold" grpId="0" nodeType="withEffect">
                                  <p:stCondLst>
                                    <p:cond delay="770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500"/>
                                        <p:tgtEl>
                                          <p:spTgt spid="39"/>
                                        </p:tgtEl>
                                      </p:cBhvr>
                                    </p:animEffect>
                                  </p:childTnLst>
                                </p:cTn>
                              </p:par>
                              <p:par>
                                <p:cTn id="68" presetID="10" presetClass="entr" presetSubtype="0" fill="hold" grpId="0" nodeType="withEffect">
                                  <p:stCondLst>
                                    <p:cond delay="550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500"/>
                                        <p:tgtEl>
                                          <p:spTgt spid="50"/>
                                        </p:tgtEl>
                                      </p:cBhvr>
                                    </p:animEffect>
                                  </p:childTnLst>
                                </p:cTn>
                              </p:par>
                              <p:par>
                                <p:cTn id="71" presetID="10" presetClass="entr" presetSubtype="0" fill="hold" grpId="0" nodeType="withEffect">
                                  <p:stCondLst>
                                    <p:cond delay="470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1500"/>
                                        <p:tgtEl>
                                          <p:spTgt spid="54"/>
                                        </p:tgtEl>
                                      </p:cBhvr>
                                    </p:animEffect>
                                  </p:childTnLst>
                                </p:cTn>
                              </p:par>
                              <p:par>
                                <p:cTn id="74" presetID="10" presetClass="entr" presetSubtype="0" fill="hold" grpId="0" nodeType="withEffect">
                                  <p:stCondLst>
                                    <p:cond delay="430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500"/>
                                        <p:tgtEl>
                                          <p:spTgt spid="55"/>
                                        </p:tgtEl>
                                      </p:cBhvr>
                                    </p:animEffect>
                                  </p:childTnLst>
                                </p:cTn>
                              </p:par>
                              <p:par>
                                <p:cTn id="77" presetID="10" presetClass="entr" presetSubtype="0" fill="hold" grpId="0" nodeType="withEffect">
                                  <p:stCondLst>
                                    <p:cond delay="500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1500"/>
                                        <p:tgtEl>
                                          <p:spTgt spid="57"/>
                                        </p:tgtEl>
                                      </p:cBhvr>
                                    </p:animEffect>
                                  </p:childTnLst>
                                </p:cTn>
                              </p:par>
                              <p:par>
                                <p:cTn id="80" presetID="10" presetClass="entr" presetSubtype="0" fill="hold" grpId="0" nodeType="withEffect">
                                  <p:stCondLst>
                                    <p:cond delay="550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500"/>
                                        <p:tgtEl>
                                          <p:spTgt spid="59"/>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500"/>
                                        <p:tgtEl>
                                          <p:spTgt spid="60"/>
                                        </p:tgtEl>
                                      </p:cBhvr>
                                    </p:animEffect>
                                  </p:childTnLst>
                                </p:cTn>
                              </p:par>
                              <p:par>
                                <p:cTn id="86" presetID="10" presetClass="entr" presetSubtype="0" fill="hold" grpId="0" nodeType="withEffect">
                                  <p:stCondLst>
                                    <p:cond delay="820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500"/>
                                        <p:tgtEl>
                                          <p:spTgt spid="75"/>
                                        </p:tgtEl>
                                      </p:cBhvr>
                                    </p:animEffect>
                                  </p:childTnLst>
                                </p:cTn>
                              </p:par>
                              <p:par>
                                <p:cTn id="89" presetID="10" presetClass="entr" presetSubtype="0" fill="hold" grpId="0" nodeType="withEffect">
                                  <p:stCondLst>
                                    <p:cond delay="1000"/>
                                  </p:stCondLst>
                                  <p:childTnLst>
                                    <p:set>
                                      <p:cBhvr>
                                        <p:cTn id="90" dur="1" fill="hold">
                                          <p:stCondLst>
                                            <p:cond delay="0"/>
                                          </p:stCondLst>
                                        </p:cTn>
                                        <p:tgtEl>
                                          <p:spTgt spid="68"/>
                                        </p:tgtEl>
                                        <p:attrNameLst>
                                          <p:attrName>style.visibility</p:attrName>
                                        </p:attrNameLst>
                                      </p:cBhvr>
                                      <p:to>
                                        <p:strVal val="visible"/>
                                      </p:to>
                                    </p:set>
                                    <p:animEffect transition="in" filter="fade">
                                      <p:cBhvr>
                                        <p:cTn id="91" dur="750"/>
                                        <p:tgtEl>
                                          <p:spTgt spid="68"/>
                                        </p:tgtEl>
                                      </p:cBhvr>
                                    </p:animEffect>
                                  </p:childTnLst>
                                </p:cTn>
                              </p:par>
                              <p:par>
                                <p:cTn id="92" presetID="10" presetClass="entr" presetSubtype="0" fill="hold" grpId="0" nodeType="withEffect">
                                  <p:stCondLst>
                                    <p:cond delay="100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750"/>
                                        <p:tgtEl>
                                          <p:spTgt spid="69"/>
                                        </p:tgtEl>
                                      </p:cBhvr>
                                    </p:animEffect>
                                  </p:childTnLst>
                                </p:cTn>
                              </p:par>
                              <p:par>
                                <p:cTn id="95" presetID="10" presetClass="entr" presetSubtype="0" fill="hold" grpId="0" nodeType="withEffect">
                                  <p:stCondLst>
                                    <p:cond delay="820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1500"/>
                                        <p:tgtEl>
                                          <p:spTgt spid="70"/>
                                        </p:tgtEl>
                                      </p:cBhvr>
                                    </p:animEffect>
                                  </p:childTnLst>
                                </p:cTn>
                              </p:par>
                              <p:par>
                                <p:cTn id="98" presetID="10" presetClass="entr" presetSubtype="0" fill="hold" grpId="0" nodeType="withEffect">
                                  <p:stCondLst>
                                    <p:cond delay="300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1500"/>
                                        <p:tgtEl>
                                          <p:spTgt spid="71"/>
                                        </p:tgtEl>
                                      </p:cBhvr>
                                    </p:animEffect>
                                  </p:childTnLst>
                                </p:cTn>
                              </p:par>
                              <p:par>
                                <p:cTn id="101" presetID="10" presetClass="entr" presetSubtype="0" fill="hold" grpId="0" nodeType="withEffect">
                                  <p:stCondLst>
                                    <p:cond delay="500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500"/>
                                        <p:tgtEl>
                                          <p:spTgt spid="36"/>
                                        </p:tgtEl>
                                      </p:cBhvr>
                                    </p:animEffect>
                                  </p:childTnLst>
                                </p:cTn>
                              </p:par>
                              <p:par>
                                <p:cTn id="104" presetID="10" presetClass="entr" presetSubtype="0" fill="hold" grpId="0" nodeType="withEffect">
                                  <p:stCondLst>
                                    <p:cond delay="500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1500"/>
                                        <p:tgtEl>
                                          <p:spTgt spid="37"/>
                                        </p:tgtEl>
                                      </p:cBhvr>
                                    </p:animEffect>
                                  </p:childTnLst>
                                </p:cTn>
                              </p:par>
                              <p:par>
                                <p:cTn id="107" presetID="10" presetClass="entr" presetSubtype="0" fill="hold" grpId="0" nodeType="withEffect">
                                  <p:stCondLst>
                                    <p:cond delay="730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P spid="18" grpId="0"/>
      <p:bldP spid="19" grpId="0"/>
      <p:bldP spid="20" grpId="0"/>
      <p:bldP spid="21" grpId="0"/>
      <p:bldP spid="23" grpId="0"/>
      <p:bldP spid="25" grpId="0"/>
      <p:bldP spid="26" grpId="0"/>
      <p:bldP spid="27" grpId="0"/>
      <p:bldP spid="28" grpId="0"/>
      <p:bldP spid="29" grpId="0"/>
      <p:bldP spid="30" grpId="0"/>
      <p:bldP spid="39" grpId="0"/>
      <p:bldP spid="50" grpId="0"/>
      <p:bldP spid="54" grpId="0"/>
      <p:bldP spid="55" grpId="0"/>
      <p:bldP spid="57" grpId="0"/>
      <p:bldP spid="59" grpId="0"/>
      <p:bldP spid="60" grpId="0"/>
      <p:bldP spid="75" grpId="0"/>
      <p:bldP spid="78" grpId="0" build="p"/>
      <p:bldP spid="82" grpId="0"/>
      <p:bldP spid="83" grpId="0"/>
      <p:bldP spid="87" grpId="0"/>
      <p:bldP spid="88" grpId="0"/>
      <p:bldP spid="90" grpId="0"/>
      <p:bldP spid="68" grpId="0"/>
      <p:bldP spid="69" grpId="0"/>
      <p:bldP spid="70" grpId="0"/>
      <p:bldP spid="71"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9" name="Content Placeholder 2"/>
          <p:cNvSpPr txBox="1">
            <a:spLocks/>
          </p:cNvSpPr>
          <p:nvPr/>
        </p:nvSpPr>
        <p:spPr>
          <a:xfrm>
            <a:off x="574169" y="2464340"/>
            <a:ext cx="4621016"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2C6"/>
                </a:solidFill>
              </a:rPr>
              <a:t>Configurable CFD Dates</a:t>
            </a:r>
            <a:endParaRPr lang="en-US" dirty="0">
              <a:solidFill>
                <a:srgbClr val="0072C6"/>
              </a:solidFill>
            </a:endParaRPr>
          </a:p>
        </p:txBody>
      </p:sp>
      <p:sp>
        <p:nvSpPr>
          <p:cNvPr id="13" name="Content Placeholder 2"/>
          <p:cNvSpPr txBox="1">
            <a:spLocks/>
          </p:cNvSpPr>
          <p:nvPr/>
        </p:nvSpPr>
        <p:spPr>
          <a:xfrm>
            <a:off x="64860" y="2862157"/>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Backlog Mapping</a:t>
            </a:r>
            <a:endParaRPr lang="en-US" sz="2856" dirty="0">
              <a:solidFill>
                <a:srgbClr val="0072C6"/>
              </a:solidFill>
            </a:endParaRPr>
          </a:p>
        </p:txBody>
      </p:sp>
      <p:sp>
        <p:nvSpPr>
          <p:cNvPr id="16" name="Content Placeholder 2"/>
          <p:cNvSpPr txBox="1">
            <a:spLocks/>
          </p:cNvSpPr>
          <p:nvPr/>
        </p:nvSpPr>
        <p:spPr>
          <a:xfrm>
            <a:off x="6102444" y="261651"/>
            <a:ext cx="6179975" cy="664354"/>
          </a:xfrm>
          <a:prstGeom prst="rect">
            <a:avLst/>
          </a:prstGeom>
        </p:spPr>
        <p:txBody>
          <a:bodyPr vert="horz" lIns="93260" tIns="46630" rIns="93260" bIns="4663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72" dirty="0" smtClean="0">
                <a:solidFill>
                  <a:srgbClr val="0072C6"/>
                </a:solidFill>
              </a:rPr>
              <a:t>Removing Weekends from </a:t>
            </a:r>
            <a:r>
              <a:rPr lang="en-US" sz="3672" dirty="0" err="1" smtClean="0">
                <a:solidFill>
                  <a:srgbClr val="0072C6"/>
                </a:solidFill>
              </a:rPr>
              <a:t>Burndowns</a:t>
            </a:r>
            <a:endParaRPr lang="en-US" sz="3672" dirty="0">
              <a:solidFill>
                <a:srgbClr val="0072C6"/>
              </a:solidFill>
            </a:endParaRPr>
          </a:p>
        </p:txBody>
      </p:sp>
      <p:sp>
        <p:nvSpPr>
          <p:cNvPr id="18" name="Content Placeholder 2"/>
          <p:cNvSpPr txBox="1">
            <a:spLocks/>
          </p:cNvSpPr>
          <p:nvPr/>
        </p:nvSpPr>
        <p:spPr>
          <a:xfrm>
            <a:off x="6291176" y="3840204"/>
            <a:ext cx="6295344" cy="778082"/>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Agile Portfolio Management Updates</a:t>
            </a:r>
            <a:endParaRPr lang="en-US" sz="2856" dirty="0">
              <a:solidFill>
                <a:srgbClr val="0072C6"/>
              </a:solidFill>
            </a:endParaRPr>
          </a:p>
        </p:txBody>
      </p:sp>
      <p:sp>
        <p:nvSpPr>
          <p:cNvPr id="19" name="Content Placeholder 2"/>
          <p:cNvSpPr txBox="1">
            <a:spLocks/>
          </p:cNvSpPr>
          <p:nvPr/>
        </p:nvSpPr>
        <p:spPr>
          <a:xfrm>
            <a:off x="218982" y="3558443"/>
            <a:ext cx="4289235" cy="427433"/>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2C6"/>
                </a:solidFill>
                <a:latin typeface="+mj-lt"/>
              </a:rPr>
              <a:t>Work Item Chart Pinning</a:t>
            </a:r>
            <a:endParaRPr lang="en-US" dirty="0">
              <a:solidFill>
                <a:srgbClr val="0072C6"/>
              </a:solidFill>
              <a:latin typeface="+mj-lt"/>
            </a:endParaRPr>
          </a:p>
        </p:txBody>
      </p:sp>
      <p:sp>
        <p:nvSpPr>
          <p:cNvPr id="21" name="Content Placeholder 2"/>
          <p:cNvSpPr txBox="1">
            <a:spLocks/>
          </p:cNvSpPr>
          <p:nvPr/>
        </p:nvSpPr>
        <p:spPr>
          <a:xfrm>
            <a:off x="56563" y="4176732"/>
            <a:ext cx="5981411" cy="827619"/>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Shared Parameters for Test Cases</a:t>
            </a:r>
            <a:endParaRPr lang="en-US" sz="2856" dirty="0">
              <a:solidFill>
                <a:srgbClr val="0072C6"/>
              </a:solidFill>
            </a:endParaRPr>
          </a:p>
        </p:txBody>
      </p:sp>
      <p:sp>
        <p:nvSpPr>
          <p:cNvPr id="23" name="Content Placeholder 2"/>
          <p:cNvSpPr txBox="1">
            <a:spLocks/>
          </p:cNvSpPr>
          <p:nvPr/>
        </p:nvSpPr>
        <p:spPr>
          <a:xfrm>
            <a:off x="6469164" y="1492249"/>
            <a:ext cx="5216397" cy="539181"/>
          </a:xfrm>
          <a:prstGeom prst="rect">
            <a:avLst/>
          </a:prstGeom>
        </p:spPr>
        <p:txBody>
          <a:bodyPr vert="horz" lIns="93260" tIns="46630" rIns="93260" bIns="4663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Work Items from Code Discussions</a:t>
            </a:r>
            <a:endParaRPr lang="en-US" sz="2856" dirty="0">
              <a:solidFill>
                <a:srgbClr val="0072C6"/>
              </a:solidFill>
            </a:endParaRPr>
          </a:p>
        </p:txBody>
      </p:sp>
      <p:sp>
        <p:nvSpPr>
          <p:cNvPr id="25" name="Content Placeholder 2"/>
          <p:cNvSpPr txBox="1">
            <a:spLocks/>
          </p:cNvSpPr>
          <p:nvPr/>
        </p:nvSpPr>
        <p:spPr>
          <a:xfrm>
            <a:off x="4333476" y="1216468"/>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Query Tags</a:t>
            </a:r>
            <a:endParaRPr lang="en-US" sz="2856" dirty="0">
              <a:solidFill>
                <a:srgbClr val="0072C6"/>
              </a:solidFill>
            </a:endParaRPr>
          </a:p>
        </p:txBody>
      </p:sp>
      <p:sp>
        <p:nvSpPr>
          <p:cNvPr id="27" name="Content Placeholder 2"/>
          <p:cNvSpPr txBox="1">
            <a:spLocks/>
          </p:cNvSpPr>
          <p:nvPr/>
        </p:nvSpPr>
        <p:spPr>
          <a:xfrm>
            <a:off x="47555" y="5860848"/>
            <a:ext cx="3798333" cy="645526"/>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Paste Images via Web</a:t>
            </a:r>
            <a:endParaRPr lang="en-US" sz="2856" dirty="0">
              <a:solidFill>
                <a:srgbClr val="0072C6"/>
              </a:solidFill>
            </a:endParaRPr>
          </a:p>
        </p:txBody>
      </p:sp>
      <p:sp>
        <p:nvSpPr>
          <p:cNvPr id="30" name="Content Placeholder 2"/>
          <p:cNvSpPr txBox="1">
            <a:spLocks/>
          </p:cNvSpPr>
          <p:nvPr/>
        </p:nvSpPr>
        <p:spPr>
          <a:xfrm>
            <a:off x="4939227" y="5541148"/>
            <a:ext cx="3705281" cy="566262"/>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48" dirty="0" smtClean="0">
                <a:solidFill>
                  <a:srgbClr val="0072C6"/>
                </a:solidFill>
              </a:rPr>
              <a:t>Exporting Test Artifacts</a:t>
            </a:r>
            <a:endParaRPr lang="en-US" sz="2448" dirty="0">
              <a:solidFill>
                <a:srgbClr val="0072C6"/>
              </a:solidFill>
            </a:endParaRPr>
          </a:p>
        </p:txBody>
      </p:sp>
      <p:sp>
        <p:nvSpPr>
          <p:cNvPr id="57" name="Content Placeholder 2"/>
          <p:cNvSpPr txBox="1">
            <a:spLocks/>
          </p:cNvSpPr>
          <p:nvPr/>
        </p:nvSpPr>
        <p:spPr>
          <a:xfrm>
            <a:off x="8456650" y="2964393"/>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Work Item Charts</a:t>
            </a:r>
            <a:endParaRPr lang="en-US" sz="2856" dirty="0">
              <a:solidFill>
                <a:srgbClr val="0072C6"/>
              </a:solidFill>
            </a:endParaRPr>
          </a:p>
        </p:txBody>
      </p:sp>
      <p:sp>
        <p:nvSpPr>
          <p:cNvPr id="59" name="Content Placeholder 2"/>
          <p:cNvSpPr txBox="1">
            <a:spLocks/>
          </p:cNvSpPr>
          <p:nvPr/>
        </p:nvSpPr>
        <p:spPr>
          <a:xfrm>
            <a:off x="8105818" y="3530894"/>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40" dirty="0" smtClean="0">
                <a:solidFill>
                  <a:srgbClr val="0072C6"/>
                </a:solidFill>
              </a:rPr>
              <a:t>Color Picking in Charts</a:t>
            </a:r>
            <a:endParaRPr lang="en-US" sz="2040" dirty="0">
              <a:solidFill>
                <a:srgbClr val="0072C6"/>
              </a:solidFill>
            </a:endParaRPr>
          </a:p>
        </p:txBody>
      </p:sp>
      <p:sp>
        <p:nvSpPr>
          <p:cNvPr id="78" name="Content Placeholder 2"/>
          <p:cNvSpPr txBox="1">
            <a:spLocks/>
          </p:cNvSpPr>
          <p:nvPr/>
        </p:nvSpPr>
        <p:spPr>
          <a:xfrm>
            <a:off x="5144508" y="717490"/>
            <a:ext cx="4330493" cy="525050"/>
          </a:xfrm>
          <a:prstGeom prst="rect">
            <a:avLst/>
          </a:prstGeom>
        </p:spPr>
        <p:txBody>
          <a:bodyPr vert="horz" lIns="93260" tIns="46630" rIns="93260" bIns="4663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72" dirty="0" smtClean="0">
                <a:solidFill>
                  <a:srgbClr val="0072C6"/>
                </a:solidFill>
              </a:rPr>
              <a:t>Bulk Edit of Test Cases</a:t>
            </a:r>
            <a:endParaRPr lang="en-US" sz="3672" dirty="0">
              <a:solidFill>
                <a:srgbClr val="0072C6"/>
              </a:solidFill>
            </a:endParaRPr>
          </a:p>
        </p:txBody>
      </p:sp>
      <p:sp>
        <p:nvSpPr>
          <p:cNvPr id="83" name="Content Placeholder 2"/>
          <p:cNvSpPr txBox="1">
            <a:spLocks/>
          </p:cNvSpPr>
          <p:nvPr/>
        </p:nvSpPr>
        <p:spPr>
          <a:xfrm>
            <a:off x="47555" y="49078"/>
            <a:ext cx="3217767"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Work Item Tags</a:t>
            </a:r>
            <a:endParaRPr lang="en-US" sz="2856" dirty="0">
              <a:solidFill>
                <a:srgbClr val="0072C6"/>
              </a:solidFill>
            </a:endParaRPr>
          </a:p>
        </p:txBody>
      </p:sp>
      <p:sp>
        <p:nvSpPr>
          <p:cNvPr id="67" name="Content Placeholder 2"/>
          <p:cNvSpPr txBox="1">
            <a:spLocks/>
          </p:cNvSpPr>
          <p:nvPr/>
        </p:nvSpPr>
        <p:spPr>
          <a:xfrm>
            <a:off x="3845102" y="2711503"/>
            <a:ext cx="4241309" cy="1028361"/>
          </a:xfrm>
          <a:prstGeom prst="rect">
            <a:avLst/>
          </a:prstGeom>
          <a:solidFill>
            <a:schemeClr val="accent2">
              <a:lumMod val="20000"/>
              <a:lumOff val="80000"/>
              <a:alpha val="15000"/>
            </a:schemeClr>
          </a:solidFill>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343" dirty="0">
                <a:solidFill>
                  <a:srgbClr val="00BCF2"/>
                </a:solidFill>
                <a:latin typeface="Segoe UI Light"/>
              </a:rPr>
              <a:t>12 months</a:t>
            </a:r>
          </a:p>
        </p:txBody>
      </p:sp>
    </p:spTree>
    <p:extLst>
      <p:ext uri="{BB962C8B-B14F-4D97-AF65-F5344CB8AC3E}">
        <p14:creationId xmlns:p14="http://schemas.microsoft.com/office/powerpoint/2010/main" val="270646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60" name="Content Placeholder 2"/>
          <p:cNvSpPr txBox="1">
            <a:spLocks/>
          </p:cNvSpPr>
          <p:nvPr/>
        </p:nvSpPr>
        <p:spPr>
          <a:xfrm>
            <a:off x="3742988" y="6573328"/>
            <a:ext cx="4262259"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Improved Git Permissions</a:t>
            </a:r>
            <a:endParaRPr lang="en-US" sz="2856" dirty="0">
              <a:solidFill>
                <a:srgbClr val="0072C6"/>
              </a:solidFill>
            </a:endParaRPr>
          </a:p>
        </p:txBody>
      </p:sp>
      <p:sp>
        <p:nvSpPr>
          <p:cNvPr id="88" name="Content Placeholder 2"/>
          <p:cNvSpPr txBox="1">
            <a:spLocks/>
          </p:cNvSpPr>
          <p:nvPr/>
        </p:nvSpPr>
        <p:spPr>
          <a:xfrm>
            <a:off x="455351" y="5317720"/>
            <a:ext cx="6042042" cy="618749"/>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Team Room Git push events</a:t>
            </a:r>
            <a:endParaRPr lang="en-US" sz="2856" dirty="0">
              <a:solidFill>
                <a:srgbClr val="0072C6"/>
              </a:solidFill>
            </a:endParaRPr>
          </a:p>
        </p:txBody>
      </p:sp>
      <p:sp>
        <p:nvSpPr>
          <p:cNvPr id="67" name="Content Placeholder 2"/>
          <p:cNvSpPr txBox="1">
            <a:spLocks/>
          </p:cNvSpPr>
          <p:nvPr/>
        </p:nvSpPr>
        <p:spPr>
          <a:xfrm>
            <a:off x="3845102" y="2711503"/>
            <a:ext cx="4241309" cy="1028361"/>
          </a:xfrm>
          <a:prstGeom prst="rect">
            <a:avLst/>
          </a:prstGeom>
          <a:solidFill>
            <a:schemeClr val="accent2">
              <a:lumMod val="20000"/>
              <a:lumOff val="80000"/>
              <a:alpha val="15000"/>
            </a:schemeClr>
          </a:solidFill>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343" dirty="0">
                <a:solidFill>
                  <a:srgbClr val="00BCF2"/>
                </a:solidFill>
                <a:latin typeface="Segoe UI Light"/>
              </a:rPr>
              <a:t>12 months</a:t>
            </a:r>
          </a:p>
        </p:txBody>
      </p:sp>
      <p:sp>
        <p:nvSpPr>
          <p:cNvPr id="36" name="Content Placeholder 2"/>
          <p:cNvSpPr txBox="1">
            <a:spLocks/>
          </p:cNvSpPr>
          <p:nvPr/>
        </p:nvSpPr>
        <p:spPr>
          <a:xfrm>
            <a:off x="4084637" y="5870574"/>
            <a:ext cx="2238201" cy="49948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Git Annotate</a:t>
            </a:r>
            <a:endParaRPr lang="en-US" sz="2856" dirty="0">
              <a:solidFill>
                <a:srgbClr val="0072C6"/>
              </a:solidFill>
            </a:endParaRPr>
          </a:p>
        </p:txBody>
      </p:sp>
      <p:sp>
        <p:nvSpPr>
          <p:cNvPr id="37" name="Content Placeholder 2"/>
          <p:cNvSpPr txBox="1">
            <a:spLocks/>
          </p:cNvSpPr>
          <p:nvPr/>
        </p:nvSpPr>
        <p:spPr>
          <a:xfrm>
            <a:off x="1949851" y="413687"/>
            <a:ext cx="4295268" cy="499485"/>
          </a:xfrm>
          <a:prstGeom prst="rect">
            <a:avLst/>
          </a:prstGeom>
        </p:spPr>
        <p:txBody>
          <a:bodyPr vert="horz" lIns="93260" tIns="46630" rIns="93260" bIns="4663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Push to Multiple Remotes (Git)</a:t>
            </a:r>
            <a:endParaRPr lang="en-US" sz="2856" dirty="0">
              <a:solidFill>
                <a:srgbClr val="0072C6"/>
              </a:solidFill>
            </a:endParaRPr>
          </a:p>
        </p:txBody>
      </p:sp>
      <p:sp>
        <p:nvSpPr>
          <p:cNvPr id="38" name="Content Placeholder 2"/>
          <p:cNvSpPr txBox="1">
            <a:spLocks/>
          </p:cNvSpPr>
          <p:nvPr/>
        </p:nvSpPr>
        <p:spPr>
          <a:xfrm>
            <a:off x="5898383" y="4962561"/>
            <a:ext cx="2106864" cy="530022"/>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rgbClr val="0072C6"/>
                </a:solidFill>
              </a:rPr>
              <a:t>Git Revert</a:t>
            </a:r>
            <a:endParaRPr lang="en-US" sz="3200" dirty="0">
              <a:solidFill>
                <a:srgbClr val="0072C6"/>
              </a:solidFill>
            </a:endParaRPr>
          </a:p>
        </p:txBody>
      </p:sp>
    </p:spTree>
    <p:extLst>
      <p:ext uri="{BB962C8B-B14F-4D97-AF65-F5344CB8AC3E}">
        <p14:creationId xmlns:p14="http://schemas.microsoft.com/office/powerpoint/2010/main" val="410698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20" name="Content Placeholder 2"/>
          <p:cNvSpPr txBox="1">
            <a:spLocks/>
          </p:cNvSpPr>
          <p:nvPr/>
        </p:nvSpPr>
        <p:spPr>
          <a:xfrm>
            <a:off x="8706764" y="5405397"/>
            <a:ext cx="3729711" cy="531072"/>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FFFFFF"/>
                </a:solidFill>
              </a:rPr>
              <a:t>Java in Hosted Builds</a:t>
            </a:r>
            <a:endParaRPr lang="en-US" sz="2856" dirty="0">
              <a:solidFill>
                <a:srgbClr val="FFFFFF"/>
              </a:solidFill>
            </a:endParaRPr>
          </a:p>
        </p:txBody>
      </p:sp>
      <p:sp>
        <p:nvSpPr>
          <p:cNvPr id="28" name="Content Placeholder 2"/>
          <p:cNvSpPr txBox="1">
            <a:spLocks/>
          </p:cNvSpPr>
          <p:nvPr/>
        </p:nvSpPr>
        <p:spPr>
          <a:xfrm>
            <a:off x="351827" y="1631922"/>
            <a:ext cx="4646572" cy="485382"/>
          </a:xfrm>
          <a:prstGeom prst="rect">
            <a:avLst/>
          </a:prstGeom>
        </p:spPr>
        <p:txBody>
          <a:bodyPr vert="horz" lIns="93260" tIns="46630" rIns="93260" bIns="4663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t>Windows 8.1 in Hosted Builds</a:t>
            </a:r>
            <a:endParaRPr lang="en-US" sz="2856" dirty="0"/>
          </a:p>
        </p:txBody>
      </p:sp>
      <p:sp>
        <p:nvSpPr>
          <p:cNvPr id="75" name="Content Placeholder 2"/>
          <p:cNvSpPr txBox="1">
            <a:spLocks/>
          </p:cNvSpPr>
          <p:nvPr/>
        </p:nvSpPr>
        <p:spPr>
          <a:xfrm>
            <a:off x="7859577" y="1268545"/>
            <a:ext cx="4376911" cy="447408"/>
          </a:xfrm>
          <a:prstGeom prst="rect">
            <a:avLst/>
          </a:prstGeom>
        </p:spPr>
        <p:txBody>
          <a:bodyPr vert="horz" lIns="93260" tIns="46630" rIns="93260" bIns="4663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FFFFFF"/>
                </a:solidFill>
              </a:rPr>
              <a:t>Build Images Updated for VS2013</a:t>
            </a:r>
            <a:endParaRPr lang="en-US" sz="2856" dirty="0">
              <a:solidFill>
                <a:srgbClr val="FFFFFF"/>
              </a:solidFill>
            </a:endParaRPr>
          </a:p>
        </p:txBody>
      </p:sp>
      <p:sp>
        <p:nvSpPr>
          <p:cNvPr id="87" name="Content Placeholder 2"/>
          <p:cNvSpPr txBox="1">
            <a:spLocks/>
          </p:cNvSpPr>
          <p:nvPr/>
        </p:nvSpPr>
        <p:spPr>
          <a:xfrm>
            <a:off x="8113755" y="4924985"/>
            <a:ext cx="6046561" cy="669673"/>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smtClean="0">
                <a:solidFill>
                  <a:srgbClr val="0072C6"/>
                </a:solidFill>
              </a:rPr>
              <a:t>Maven Support for Builds</a:t>
            </a:r>
            <a:endParaRPr lang="en-US" sz="2856" dirty="0">
              <a:solidFill>
                <a:srgbClr val="0072C6"/>
              </a:solidFill>
            </a:endParaRPr>
          </a:p>
        </p:txBody>
      </p:sp>
      <p:sp>
        <p:nvSpPr>
          <p:cNvPr id="67" name="Content Placeholder 2"/>
          <p:cNvSpPr txBox="1">
            <a:spLocks/>
          </p:cNvSpPr>
          <p:nvPr/>
        </p:nvSpPr>
        <p:spPr>
          <a:xfrm>
            <a:off x="3845102" y="2711503"/>
            <a:ext cx="4241309" cy="1028361"/>
          </a:xfrm>
          <a:prstGeom prst="rect">
            <a:avLst/>
          </a:prstGeom>
          <a:solidFill>
            <a:schemeClr val="accent2">
              <a:lumMod val="20000"/>
              <a:lumOff val="80000"/>
              <a:alpha val="15000"/>
            </a:schemeClr>
          </a:solidFill>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343" dirty="0">
                <a:solidFill>
                  <a:srgbClr val="00BCF2"/>
                </a:solidFill>
                <a:latin typeface="Segoe UI Light"/>
              </a:rPr>
              <a:t>12 months</a:t>
            </a:r>
          </a:p>
        </p:txBody>
      </p:sp>
    </p:spTree>
    <p:extLst>
      <p:ext uri="{BB962C8B-B14F-4D97-AF65-F5344CB8AC3E}">
        <p14:creationId xmlns:p14="http://schemas.microsoft.com/office/powerpoint/2010/main" val="394935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5398253" y="1363662"/>
            <a:ext cx="6755408" cy="386388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Visual Studio Online*</a:t>
            </a:r>
            <a:endParaRPr lang="en-US" dirty="0"/>
          </a:p>
        </p:txBody>
      </p:sp>
      <p:sp>
        <p:nvSpPr>
          <p:cNvPr id="6" name="Rectangle 5"/>
          <p:cNvSpPr/>
          <p:nvPr/>
        </p:nvSpPr>
        <p:spPr bwMode="auto">
          <a:xfrm>
            <a:off x="280785" y="1363663"/>
            <a:ext cx="5028486" cy="447939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3672"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2"/>
          <p:cNvSpPr txBox="1">
            <a:spLocks/>
          </p:cNvSpPr>
          <p:nvPr/>
        </p:nvSpPr>
        <p:spPr>
          <a:xfrm>
            <a:off x="5597806" y="2124876"/>
            <a:ext cx="6581760" cy="762786"/>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defRPr/>
            </a:pPr>
            <a:r>
              <a:rPr lang="en-US" sz="2700" dirty="0">
                <a:gradFill>
                  <a:gsLst>
                    <a:gs pos="0">
                      <a:srgbClr val="FFFFFF"/>
                    </a:gs>
                    <a:gs pos="100000">
                      <a:srgbClr val="FFFFFF"/>
                    </a:gs>
                  </a:gsLst>
                  <a:lin ang="5400000" scaled="0"/>
                </a:gradFill>
                <a:latin typeface="Segoe UI Light"/>
              </a:rPr>
              <a:t>Included for certain </a:t>
            </a:r>
            <a:br>
              <a:rPr lang="en-US" sz="2700" dirty="0">
                <a:gradFill>
                  <a:gsLst>
                    <a:gs pos="0">
                      <a:srgbClr val="FFFFFF"/>
                    </a:gs>
                    <a:gs pos="100000">
                      <a:srgbClr val="FFFFFF"/>
                    </a:gs>
                  </a:gsLst>
                  <a:lin ang="5400000" scaled="0"/>
                </a:gradFill>
                <a:latin typeface="Segoe UI Light"/>
              </a:rPr>
            </a:br>
            <a:r>
              <a:rPr lang="en-US" sz="2700" dirty="0">
                <a:gradFill>
                  <a:gsLst>
                    <a:gs pos="0">
                      <a:srgbClr val="FFFFFF"/>
                    </a:gs>
                    <a:gs pos="100000">
                      <a:srgbClr val="FFFFFF"/>
                    </a:gs>
                  </a:gsLst>
                  <a:lin ang="5400000" scaled="0"/>
                </a:gradFill>
                <a:latin typeface="Segoe UI Light"/>
              </a:rPr>
              <a:t>paid MSDN subscribers: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926" y="2960300"/>
            <a:ext cx="2057108" cy="2057108"/>
          </a:xfrm>
          <a:prstGeom prst="rect">
            <a:avLst/>
          </a:prstGeom>
          <a:ln>
            <a:solidFill>
              <a:schemeClr val="bg1"/>
            </a:solidFill>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3936" y="2960300"/>
            <a:ext cx="2057108" cy="2057108"/>
          </a:xfrm>
          <a:prstGeom prst="rect">
            <a:avLst/>
          </a:prstGeom>
          <a:ln>
            <a:solidFill>
              <a:schemeClr val="bg1"/>
            </a:solid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5916" y="2960300"/>
            <a:ext cx="2057108" cy="2057108"/>
          </a:xfrm>
          <a:prstGeom prst="rect">
            <a:avLst/>
          </a:prstGeom>
          <a:ln>
            <a:solidFill>
              <a:schemeClr val="bg1"/>
            </a:solidFill>
          </a:ln>
        </p:spPr>
      </p:pic>
      <p:sp>
        <p:nvSpPr>
          <p:cNvPr id="17" name="Text Placeholder 2"/>
          <p:cNvSpPr txBox="1">
            <a:spLocks/>
          </p:cNvSpPr>
          <p:nvPr/>
        </p:nvSpPr>
        <p:spPr>
          <a:xfrm>
            <a:off x="5589173" y="1559110"/>
            <a:ext cx="4698894" cy="470202"/>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7000"/>
              </a:lnSpc>
              <a:spcBef>
                <a:spcPts val="0"/>
              </a:spcBef>
              <a:spcAft>
                <a:spcPts val="375"/>
              </a:spcAft>
              <a:buNone/>
            </a:pPr>
            <a:r>
              <a:rPr lang="en-US" sz="2800" dirty="0">
                <a:gradFill>
                  <a:gsLst>
                    <a:gs pos="0">
                      <a:srgbClr val="FFFFFF"/>
                    </a:gs>
                    <a:gs pos="100000">
                      <a:srgbClr val="FFFFFF"/>
                    </a:gs>
                  </a:gsLst>
                  <a:lin ang="5400000" scaled="0"/>
                </a:gradFill>
                <a:latin typeface="Segoe UI Light"/>
              </a:rPr>
              <a:t>Free Plan for up to 5 users</a:t>
            </a:r>
            <a:endParaRPr lang="en-US" sz="2800"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endParaRPr>
          </a:p>
        </p:txBody>
      </p:sp>
      <p:grpSp>
        <p:nvGrpSpPr>
          <p:cNvPr id="3" name="Group 2"/>
          <p:cNvGrpSpPr/>
          <p:nvPr/>
        </p:nvGrpSpPr>
        <p:grpSpPr>
          <a:xfrm>
            <a:off x="5398252" y="5326062"/>
            <a:ext cx="6755409" cy="516992"/>
            <a:chOff x="5398252" y="5342470"/>
            <a:chExt cx="6755409" cy="516992"/>
          </a:xfrm>
        </p:grpSpPr>
        <p:sp>
          <p:nvSpPr>
            <p:cNvPr id="24" name="Rectangle 23"/>
            <p:cNvSpPr/>
            <p:nvPr/>
          </p:nvSpPr>
          <p:spPr bwMode="auto">
            <a:xfrm flipH="1">
              <a:off x="5398252" y="5342470"/>
              <a:ext cx="6755408" cy="516992"/>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ctr" anchorCtr="0" compatLnSpc="1">
              <a:prstTxWarp prst="textNoShape">
                <a:avLst/>
              </a:prstTxWarp>
            </a:bodyPr>
            <a:lstStyle/>
            <a:p>
              <a:pPr algn="ctr" defTabSz="932111" fontAlgn="base">
                <a:lnSpc>
                  <a:spcPct val="90000"/>
                </a:lnSpc>
                <a:spcBef>
                  <a:spcPct val="0"/>
                </a:spcBef>
                <a:spcAft>
                  <a:spcPct val="0"/>
                </a:spcAft>
              </a:pPr>
              <a:endParaRPr lang="en-US" sz="2040" spc="-51" dirty="0">
                <a:solidFill>
                  <a:schemeClr val="accent1">
                    <a:alpha val="99000"/>
                  </a:schemeClr>
                </a:solidFill>
              </a:endParaRPr>
            </a:p>
          </p:txBody>
        </p:sp>
        <p:sp>
          <p:nvSpPr>
            <p:cNvPr id="19" name="Text Placeholder 2"/>
            <p:cNvSpPr txBox="1">
              <a:spLocks/>
            </p:cNvSpPr>
            <p:nvPr/>
          </p:nvSpPr>
          <p:spPr>
            <a:xfrm>
              <a:off x="5398253" y="5423533"/>
              <a:ext cx="6755408" cy="403040"/>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ct val="107000"/>
                </a:lnSpc>
                <a:spcBef>
                  <a:spcPts val="0"/>
                </a:spcBef>
                <a:spcAft>
                  <a:spcPts val="375"/>
                </a:spcAft>
                <a:buNone/>
              </a:pPr>
              <a:r>
                <a:rPr lang="en-US" dirty="0">
                  <a:gradFill>
                    <a:gsLst>
                      <a:gs pos="0">
                        <a:srgbClr val="FFFFFF"/>
                      </a:gs>
                      <a:gs pos="100000">
                        <a:srgbClr val="FFFFFF"/>
                      </a:gs>
                    </a:gsLst>
                    <a:lin ang="5400000" scaled="0"/>
                  </a:gradFill>
                  <a:latin typeface="Segoe UI Light"/>
                </a:rPr>
                <a:t>http://yourname.visualstudio.com</a:t>
              </a:r>
              <a:endParaRPr lang="en-US"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endParaRPr>
            </a:p>
          </p:txBody>
        </p:sp>
      </p:grpSp>
      <p:sp>
        <p:nvSpPr>
          <p:cNvPr id="20" name="Text Placeholder 2"/>
          <p:cNvSpPr txBox="1">
            <a:spLocks/>
          </p:cNvSpPr>
          <p:nvPr/>
        </p:nvSpPr>
        <p:spPr>
          <a:xfrm>
            <a:off x="455225" y="6528825"/>
            <a:ext cx="5767867" cy="274078"/>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7000"/>
              </a:lnSpc>
              <a:spcBef>
                <a:spcPts val="0"/>
              </a:spcBef>
              <a:spcAft>
                <a:spcPts val="375"/>
              </a:spcAft>
              <a:buNone/>
            </a:pPr>
            <a:r>
              <a:rPr lang="en-US" sz="1632" dirty="0">
                <a:gradFill>
                  <a:gsLst>
                    <a:gs pos="0">
                      <a:schemeClr val="tx1"/>
                    </a:gs>
                    <a:gs pos="100000">
                      <a:schemeClr val="tx1"/>
                    </a:gs>
                  </a:gsLst>
                  <a:lin ang="0" scaled="0"/>
                </a:gradFill>
              </a:rPr>
              <a:t>*The artist formerly known as “Team Foundation </a:t>
            </a:r>
            <a:r>
              <a:rPr lang="en-US" sz="1632" i="1" dirty="0">
                <a:gradFill>
                  <a:gsLst>
                    <a:gs pos="0">
                      <a:schemeClr val="tx1"/>
                    </a:gs>
                    <a:gs pos="100000">
                      <a:schemeClr val="tx1"/>
                    </a:gs>
                  </a:gsLst>
                  <a:lin ang="0" scaled="0"/>
                </a:gradFill>
              </a:rPr>
              <a:t>Service</a:t>
            </a:r>
            <a:r>
              <a:rPr lang="en-US" sz="1632" dirty="0">
                <a:gradFill>
                  <a:gsLst>
                    <a:gs pos="0">
                      <a:schemeClr val="tx1"/>
                    </a:gs>
                    <a:gs pos="100000">
                      <a:schemeClr val="tx1"/>
                    </a:gs>
                  </a:gsLst>
                  <a:lin ang="0" scaled="0"/>
                </a:gradFill>
              </a:rPr>
              <a:t>” </a:t>
            </a:r>
            <a:endParaRPr lang="en-US" sz="1632" dirty="0">
              <a:gradFill>
                <a:gsLst>
                  <a:gs pos="0">
                    <a:schemeClr val="tx1"/>
                  </a:gs>
                  <a:gs pos="100000">
                    <a:schemeClr val="tx1"/>
                  </a:gs>
                </a:gsLst>
                <a:lin ang="0" scaled="0"/>
              </a:gradFill>
              <a:ea typeface="Calibri" panose="020F0502020204030204" pitchFamily="34" charset="0"/>
              <a:cs typeface="Times New Roman" panose="02020603050405020304" pitchFamily="18" charset="0"/>
            </a:endParaRPr>
          </a:p>
        </p:txBody>
      </p:sp>
      <p:sp>
        <p:nvSpPr>
          <p:cNvPr id="18" name="TextBox 17"/>
          <p:cNvSpPr txBox="1"/>
          <p:nvPr/>
        </p:nvSpPr>
        <p:spPr>
          <a:xfrm>
            <a:off x="483118" y="1911211"/>
            <a:ext cx="4807924" cy="3493486"/>
          </a:xfrm>
          <a:prstGeom prst="rect">
            <a:avLst/>
          </a:prstGeom>
          <a:noFill/>
        </p:spPr>
        <p:txBody>
          <a:bodyPr wrap="square" lIns="0" tIns="0" rIns="0" bIns="0" rtlCol="0">
            <a:spAutoFit/>
          </a:bodyPr>
          <a:lstStyle/>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rPr>
              <a:t>Version control (TFVC or </a:t>
            </a:r>
            <a:r>
              <a:rPr lang="en-US" dirty="0" err="1">
                <a:gradFill>
                  <a:gsLst>
                    <a:gs pos="0">
                      <a:srgbClr val="FFFFFF"/>
                    </a:gs>
                    <a:gs pos="100000">
                      <a:srgbClr val="FFFFFF"/>
                    </a:gs>
                  </a:gsLst>
                  <a:lin ang="5400000" scaled="0"/>
                </a:gradFill>
              </a:rPr>
              <a:t>Git</a:t>
            </a:r>
            <a:r>
              <a:rPr lang="en-US" dirty="0">
                <a:gradFill>
                  <a:gsLst>
                    <a:gs pos="0">
                      <a:srgbClr val="FFFFFF"/>
                    </a:gs>
                    <a:gs pos="100000">
                      <a:srgbClr val="FFFFFF"/>
                    </a:gs>
                  </a:gsLst>
                  <a:lin ang="5400000" scaled="0"/>
                </a:gradFill>
              </a:rPr>
              <a:t>)</a:t>
            </a: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ea typeface="Calibri" panose="020F0502020204030204" pitchFamily="34" charset="0"/>
                <a:cs typeface="Times New Roman" panose="02020603050405020304" pitchFamily="18" charset="0"/>
              </a:rPr>
              <a:t>Comment on </a:t>
            </a:r>
            <a:r>
              <a:rPr lang="en-US" dirty="0" err="1">
                <a:gradFill>
                  <a:gsLst>
                    <a:gs pos="0">
                      <a:srgbClr val="FFFFFF"/>
                    </a:gs>
                    <a:gs pos="100000">
                      <a:srgbClr val="FFFFFF"/>
                    </a:gs>
                  </a:gsLst>
                  <a:lin ang="5400000" scaled="0"/>
                </a:gradFill>
                <a:ea typeface="Calibri" panose="020F0502020204030204" pitchFamily="34" charset="0"/>
                <a:cs typeface="Times New Roman" panose="02020603050405020304" pitchFamily="18" charset="0"/>
              </a:rPr>
              <a:t>changesets</a:t>
            </a:r>
            <a:r>
              <a:rPr lang="en-US" dirty="0">
                <a:gradFill>
                  <a:gsLst>
                    <a:gs pos="0">
                      <a:srgbClr val="FFFFFF"/>
                    </a:gs>
                    <a:gs pos="100000">
                      <a:srgbClr val="FFFFFF"/>
                    </a:gs>
                  </a:gsLst>
                  <a:lin ang="5400000" scaled="0"/>
                </a:gradFill>
                <a:ea typeface="Calibri" panose="020F0502020204030204" pitchFamily="34" charset="0"/>
                <a:cs typeface="Times New Roman" panose="02020603050405020304" pitchFamily="18" charset="0"/>
              </a:rPr>
              <a:t> &amp; commits</a:t>
            </a:r>
            <a:endParaRPr lang="en-US" dirty="0">
              <a:gradFill>
                <a:gsLst>
                  <a:gs pos="0">
                    <a:srgbClr val="FFFFFF"/>
                  </a:gs>
                  <a:gs pos="100000">
                    <a:srgbClr val="FFFFFF"/>
                  </a:gs>
                </a:gsLst>
                <a:lin ang="5400000" scaled="0"/>
              </a:gradFill>
            </a:endParaRP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rPr>
              <a:t>Work item tracking and tagging</a:t>
            </a: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ea typeface="Calibri" panose="020F0502020204030204" pitchFamily="34" charset="0"/>
                <a:cs typeface="Times New Roman" panose="02020603050405020304" pitchFamily="18" charset="0"/>
              </a:rPr>
              <a:t>Team rooms</a:t>
            </a:r>
            <a:endParaRPr lang="en-US" dirty="0">
              <a:gradFill>
                <a:gsLst>
                  <a:gs pos="0">
                    <a:srgbClr val="FFFFFF"/>
                  </a:gs>
                  <a:gs pos="100000">
                    <a:srgbClr val="FFFFFF"/>
                  </a:gs>
                </a:gsLst>
                <a:lin ang="5400000" scaled="0"/>
              </a:gradFill>
            </a:endParaRP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rPr>
              <a:t>Agile planning tools</a:t>
            </a: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rPr>
              <a:t>Feedback Management</a:t>
            </a: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ea typeface="Calibri" panose="020F0502020204030204" pitchFamily="34" charset="0"/>
                <a:cs typeface="Times New Roman" panose="02020603050405020304" pitchFamily="18" charset="0"/>
              </a:rPr>
              <a:t>Agile Portfolio Management</a:t>
            </a:r>
            <a:endParaRPr lang="en-US" dirty="0">
              <a:gradFill>
                <a:gsLst>
                  <a:gs pos="0">
                    <a:srgbClr val="FFFFFF"/>
                  </a:gs>
                  <a:gs pos="100000">
                    <a:srgbClr val="FFFFFF"/>
                  </a:gs>
                </a:gsLst>
                <a:lin ang="5400000" scaled="0"/>
              </a:gradFill>
            </a:endParaRP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rPr>
              <a:t>Build service</a:t>
            </a: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ea typeface="Calibri" panose="020F0502020204030204" pitchFamily="34" charset="0"/>
                <a:cs typeface="Times New Roman" panose="02020603050405020304" pitchFamily="18" charset="0"/>
              </a:rPr>
              <a:t>Web-based test case management</a:t>
            </a:r>
          </a:p>
          <a:p>
            <a:pPr marL="342834" indent="-342834">
              <a:lnSpc>
                <a:spcPct val="107000"/>
              </a:lnSpc>
              <a:spcAft>
                <a:spcPts val="375"/>
              </a:spcAft>
              <a:buFont typeface="Wingdings" panose="05000000000000000000" pitchFamily="2" charset="2"/>
              <a:buChar char=""/>
            </a:pPr>
            <a:r>
              <a:rPr lang="en-US" dirty="0">
                <a:gradFill>
                  <a:gsLst>
                    <a:gs pos="0">
                      <a:srgbClr val="FFFFFF"/>
                    </a:gs>
                    <a:gs pos="100000">
                      <a:srgbClr val="FFFFFF"/>
                    </a:gs>
                  </a:gsLst>
                  <a:lin ang="5400000" scaled="0"/>
                </a:gradFill>
                <a:ea typeface="Calibri" panose="020F0502020204030204" pitchFamily="34" charset="0"/>
                <a:cs typeface="Times New Roman" panose="02020603050405020304" pitchFamily="18" charset="0"/>
              </a:rPr>
              <a:t>Cloud-based load testing</a:t>
            </a:r>
          </a:p>
        </p:txBody>
      </p:sp>
    </p:spTree>
    <p:extLst>
      <p:ext uri="{BB962C8B-B14F-4D97-AF65-F5344CB8AC3E}">
        <p14:creationId xmlns:p14="http://schemas.microsoft.com/office/powerpoint/2010/main" val="97805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10.xml><?xml version="1.0" encoding="utf-8"?>
<a:theme xmlns:a="http://schemas.openxmlformats.org/drawingml/2006/main" name="8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1.xml><?xml version="1.0" encoding="utf-8"?>
<a:theme xmlns:a="http://schemas.openxmlformats.org/drawingml/2006/main" name="9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2.xml><?xml version="1.0" encoding="utf-8"?>
<a:theme xmlns:a="http://schemas.openxmlformats.org/drawingml/2006/main" name="10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3.xml><?xml version="1.0" encoding="utf-8"?>
<a:theme xmlns:a="http://schemas.openxmlformats.org/drawingml/2006/main" name="11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4.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 id="{67FAA352-B2C8-44C1-9D64-1BBF1A5C5A77}" vid="{6DB45715-9256-4D34-9929-871A11C9B374}"/>
    </a:ext>
  </a:extLst>
</a:theme>
</file>

<file path=ppt/theme/theme15.xml><?xml version="1.0" encoding="utf-8"?>
<a:theme xmlns:a="http://schemas.openxmlformats.org/drawingml/2006/main" name="12_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6.xml><?xml version="1.0" encoding="utf-8"?>
<a:theme xmlns:a="http://schemas.openxmlformats.org/drawingml/2006/main" name="13_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7.xml><?xml version="1.0" encoding="utf-8"?>
<a:theme xmlns:a="http://schemas.openxmlformats.org/drawingml/2006/main" name="14_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8.xml><?xml version="1.0" encoding="utf-8"?>
<a:theme xmlns:a="http://schemas.openxmlformats.org/drawingml/2006/main" name="15_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19.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2.xml><?xml version="1.0" encoding="utf-8"?>
<a:theme xmlns:a="http://schemas.openxmlformats.org/drawingml/2006/main" name="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2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3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4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7.xml><?xml version="1.0" encoding="utf-8"?>
<a:theme xmlns:a="http://schemas.openxmlformats.org/drawingml/2006/main" name="5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8.xml><?xml version="1.0" encoding="utf-8"?>
<a:theme xmlns:a="http://schemas.openxmlformats.org/drawingml/2006/main" name="6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9.xml><?xml version="1.0" encoding="utf-8"?>
<a:theme xmlns:a="http://schemas.openxmlformats.org/drawingml/2006/main" name="7_MSVID_White_16x9_2012-08-18">
  <a:themeElements>
    <a:clrScheme name="Custom 6">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FFFFF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Brian Harry; Brian Keller</External_x0020_Speaker>
    <Session_x0020_Code xmlns="e36bfbf9-5e42-489c-a259-4c54eb22cb57">FDN04</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infopath/2007/PartnerControls"/>
    <ds:schemaRef ds:uri="230e9df3-be65-4c73-a93b-d1236ebd677e"/>
    <ds:schemaRef ds:uri="http://schemas.microsoft.com/sharepoint/v3"/>
    <ds:schemaRef ds:uri="http://schemas.microsoft.com/office/2006/documentManagement/types"/>
    <ds:schemaRef ds:uri="http://purl.org/dc/dcmitype/"/>
    <ds:schemaRef ds:uri="http://www.w3.org/XML/1998/namespace"/>
    <ds:schemaRef ds:uri="http://purl.org/dc/elements/1.1/"/>
    <ds:schemaRef ds:uri="e36bfbf9-5e42-489c-a259-4c54eb22cb57"/>
    <ds:schemaRef ds:uri="http://schemas.microsoft.com/office/2006/metadata/propertie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1309</TotalTime>
  <Words>4750</Words>
  <Application>Microsoft Office PowerPoint</Application>
  <PresentationFormat>Custom</PresentationFormat>
  <Paragraphs>444</Paragraphs>
  <Slides>45</Slides>
  <Notes>37</Notes>
  <HiddenSlides>0</HiddenSlides>
  <MMClips>0</MMClips>
  <ScaleCrop>false</ScaleCrop>
  <HeadingPairs>
    <vt:vector size="8" baseType="variant">
      <vt:variant>
        <vt:lpstr>Fonts Used</vt:lpstr>
      </vt:variant>
      <vt:variant>
        <vt:i4>9</vt:i4>
      </vt:variant>
      <vt:variant>
        <vt:lpstr>Theme</vt:lpstr>
      </vt:variant>
      <vt:variant>
        <vt:i4>19</vt:i4>
      </vt:variant>
      <vt:variant>
        <vt:lpstr>Embedded OLE Servers</vt:lpstr>
      </vt:variant>
      <vt:variant>
        <vt:i4>1</vt:i4>
      </vt:variant>
      <vt:variant>
        <vt:lpstr>Slide Titles</vt:lpstr>
      </vt:variant>
      <vt:variant>
        <vt:i4>45</vt:i4>
      </vt:variant>
    </vt:vector>
  </HeadingPairs>
  <TitlesOfParts>
    <vt:vector size="74" baseType="lpstr">
      <vt:lpstr>ＭＳ Ｐゴシック</vt:lpstr>
      <vt:lpstr>Arial</vt:lpstr>
      <vt:lpstr>Calibri</vt:lpstr>
      <vt:lpstr>Consolas</vt:lpstr>
      <vt:lpstr>Segoe UI</vt:lpstr>
      <vt:lpstr>Segoe UI Light</vt:lpstr>
      <vt:lpstr>Segoe UI Semibold</vt:lpstr>
      <vt:lpstr>Times New Roman</vt:lpstr>
      <vt:lpstr>Wingdings</vt:lpstr>
      <vt:lpstr>TechEd 2014 Dk Blue</vt:lpstr>
      <vt:lpstr>MSVID_White_16x9_2012-08-18</vt:lpstr>
      <vt:lpstr>1_MSVID_White_16x9_2012-08-18</vt:lpstr>
      <vt:lpstr>2_MSVID_White_16x9_2012-08-18</vt:lpstr>
      <vt:lpstr>3_MSVID_White_16x9_2012-08-18</vt:lpstr>
      <vt:lpstr>4_MSVID_White_16x9_2012-08-18</vt:lpstr>
      <vt:lpstr>5_MSVID_White_16x9_2012-08-18</vt:lpstr>
      <vt:lpstr>6_MSVID_White_16x9_2012-08-18</vt:lpstr>
      <vt:lpstr>7_MSVID_White_16x9_2012-08-18</vt:lpstr>
      <vt:lpstr>8_MSVID_White_16x9_2012-08-18</vt:lpstr>
      <vt:lpstr>9_MSVID_White_16x9_2012-08-18</vt:lpstr>
      <vt:lpstr>10_MSVID_White_16x9_2012-08-18</vt:lpstr>
      <vt:lpstr>11_MSVID_White_16x9_2012-08-18</vt:lpstr>
      <vt:lpstr>1_TechEd 2014 Dk Blue</vt:lpstr>
      <vt:lpstr>12_MSVID_White_16x9_2012-08-18</vt:lpstr>
      <vt:lpstr>13_MSVID_White_16x9_2012-08-18</vt:lpstr>
      <vt:lpstr>14_MSVID_White_16x9_2012-08-18</vt:lpstr>
      <vt:lpstr>15_MSVID_White_16x9_2012-08-18</vt:lpstr>
      <vt:lpstr>2_TechEd 2014 Dk Blue</vt:lpstr>
      <vt:lpstr>Acrobat Document</vt:lpstr>
      <vt:lpstr>PowerPoint Presentation</vt:lpstr>
      <vt:lpstr>Modern Application Lifecycle Management</vt:lpstr>
      <vt:lpstr>Modern Application Lifecycle</vt:lpstr>
      <vt:lpstr>Agenda</vt:lpstr>
      <vt:lpstr>PowerPoint Presentation</vt:lpstr>
      <vt:lpstr>PowerPoint Presentation</vt:lpstr>
      <vt:lpstr>PowerPoint Presentation</vt:lpstr>
      <vt:lpstr>PowerPoint Presentation</vt:lpstr>
      <vt:lpstr>Visual Studio Online*</vt:lpstr>
      <vt:lpstr>Announcing OpsHub Visual Studio Online Migration Utility </vt:lpstr>
      <vt:lpstr>Capabilities and Limitations</vt:lpstr>
      <vt:lpstr>PowerPoint Presentation</vt:lpstr>
      <vt:lpstr>PowerPoint Presentation</vt:lpstr>
      <vt:lpstr>PowerPoint Presentation</vt:lpstr>
      <vt:lpstr>PowerPoint Presentation</vt:lpstr>
      <vt:lpstr>PowerPoint Presentation</vt:lpstr>
      <vt:lpstr>PowerPoint Presentation</vt:lpstr>
      <vt:lpstr>AAD Support for Visual Studio Online</vt:lpstr>
      <vt:lpstr>PowerPoint Presentation</vt:lpstr>
      <vt:lpstr>Demo</vt:lpstr>
      <vt:lpstr>Visual Studio Online APIs</vt:lpstr>
      <vt:lpstr>DevOps</vt:lpstr>
      <vt:lpstr>PowerPoint Presentation</vt:lpstr>
      <vt:lpstr>Release Management for Visual Studio</vt:lpstr>
      <vt:lpstr>PowerShell Desired State Configuration</vt:lpstr>
      <vt:lpstr>Release Management and DSC</vt:lpstr>
      <vt:lpstr>Demo</vt:lpstr>
      <vt:lpstr>Dev &amp; Test On Premises</vt:lpstr>
      <vt:lpstr>Dev &amp; Test in the Cloud</vt:lpstr>
      <vt:lpstr>PowerPoint Presentation</vt:lpstr>
      <vt:lpstr>Announcing Windows Client VMs for MSDN</vt:lpstr>
      <vt:lpstr>Demo</vt:lpstr>
      <vt:lpstr>Release Management @ TechEd</vt:lpstr>
      <vt:lpstr>Visual Studio Online - Application Insights</vt:lpstr>
      <vt:lpstr>Demo</vt:lpstr>
      <vt:lpstr>Application Insights @ TechEd</vt:lpstr>
      <vt:lpstr>A vision for the future of DevOps</vt:lpstr>
      <vt:lpstr>Demo</vt:lpstr>
      <vt:lpstr>Azure Preview Portal @ TechEd</vt:lpstr>
      <vt:lpstr>Visit the Developer Platform &amp; Tools Booth</vt:lpstr>
      <vt:lpstr>Resources</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Application Lifecycle Management</dc:title>
  <dc:subject>TechEd 2014</dc:subject>
  <dc:creator>Brian Keller (DPE)</dc:creator>
  <cp:keywords/>
  <dc:description>Template: Jordan Cayabyab, Artitudes Design
Formatting: 
Audience Type:</dc:description>
  <cp:lastModifiedBy>testadmin</cp:lastModifiedBy>
  <cp:revision>48</cp:revision>
  <dcterms:created xsi:type="dcterms:W3CDTF">2014-05-10T11:27:27Z</dcterms:created>
  <dcterms:modified xsi:type="dcterms:W3CDTF">2014-05-14T21:11:36Z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