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45"/>
  </p:notesMasterIdLst>
  <p:handoutMasterIdLst>
    <p:handoutMasterId r:id="rId46"/>
  </p:handout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C4DAB-E35E-4A57-B4B2-3C5690EA4FB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AU"/>
        </a:p>
      </dgm:t>
    </dgm:pt>
    <dgm:pt modelId="{04D20AC8-1781-46CC-B790-430ADD57004B}">
      <dgm:prSet phldrT="[Text]"/>
      <dgm:spPr/>
      <dgm:t>
        <a:bodyPr/>
        <a:lstStyle/>
        <a:p>
          <a:r>
            <a:rPr lang="en-AU" dirty="0" smtClean="0"/>
            <a:t>Data Acquisition</a:t>
          </a:r>
          <a:endParaRPr lang="en-AU" dirty="0"/>
        </a:p>
      </dgm:t>
    </dgm:pt>
    <dgm:pt modelId="{96865F5B-51D5-4A6F-854A-B2FD5FBD4A7B}" type="parTrans" cxnId="{29DE759D-A619-4A96-BC13-79D4B841D0D9}">
      <dgm:prSet/>
      <dgm:spPr/>
      <dgm:t>
        <a:bodyPr/>
        <a:lstStyle/>
        <a:p>
          <a:endParaRPr lang="en-AU"/>
        </a:p>
      </dgm:t>
    </dgm:pt>
    <dgm:pt modelId="{F97B0810-8777-45F0-AFA7-B633ACFD62AF}" type="sibTrans" cxnId="{29DE759D-A619-4A96-BC13-79D4B841D0D9}">
      <dgm:prSet/>
      <dgm:spPr/>
      <dgm:t>
        <a:bodyPr/>
        <a:lstStyle/>
        <a:p>
          <a:endParaRPr lang="en-AU"/>
        </a:p>
      </dgm:t>
    </dgm:pt>
    <dgm:pt modelId="{313F5E93-7660-4B29-B4D2-46398F4CD993}">
      <dgm:prSet phldrT="[Text]"/>
      <dgm:spPr/>
      <dgm:t>
        <a:bodyPr/>
        <a:lstStyle/>
        <a:p>
          <a:r>
            <a:rPr lang="en-AU" dirty="0" smtClean="0"/>
            <a:t>Data Preparation</a:t>
          </a:r>
          <a:endParaRPr lang="en-AU" dirty="0"/>
        </a:p>
      </dgm:t>
    </dgm:pt>
    <dgm:pt modelId="{6D1D1567-7793-4B48-9F8F-6EFAD3749628}" type="parTrans" cxnId="{4E6ABE7E-DD5A-4669-8EBF-2235A37BE395}">
      <dgm:prSet/>
      <dgm:spPr/>
      <dgm:t>
        <a:bodyPr/>
        <a:lstStyle/>
        <a:p>
          <a:endParaRPr lang="en-AU"/>
        </a:p>
      </dgm:t>
    </dgm:pt>
    <dgm:pt modelId="{D62C5BBD-76DB-4963-987D-19A10FA55EB4}" type="sibTrans" cxnId="{4E6ABE7E-DD5A-4669-8EBF-2235A37BE395}">
      <dgm:prSet/>
      <dgm:spPr/>
      <dgm:t>
        <a:bodyPr/>
        <a:lstStyle/>
        <a:p>
          <a:endParaRPr lang="en-AU"/>
        </a:p>
      </dgm:t>
    </dgm:pt>
    <dgm:pt modelId="{0C2AB27B-C8A3-49B2-A774-4642C5FDB750}">
      <dgm:prSet phldrT="[Text]"/>
      <dgm:spPr/>
      <dgm:t>
        <a:bodyPr/>
        <a:lstStyle/>
        <a:p>
          <a:r>
            <a:rPr lang="en-AU" dirty="0" err="1" smtClean="0"/>
            <a:t>Modeling</a:t>
          </a:r>
          <a:endParaRPr lang="en-AU" dirty="0"/>
        </a:p>
      </dgm:t>
    </dgm:pt>
    <dgm:pt modelId="{280933AF-11FB-4651-B331-4BFD33B7AB6A}" type="parTrans" cxnId="{BBE5ADB1-6FAF-4EC2-A652-D4A2268D31A8}">
      <dgm:prSet/>
      <dgm:spPr/>
      <dgm:t>
        <a:bodyPr/>
        <a:lstStyle/>
        <a:p>
          <a:endParaRPr lang="en-AU"/>
        </a:p>
      </dgm:t>
    </dgm:pt>
    <dgm:pt modelId="{D637F2EC-076B-4F4D-AC51-1A770E702C45}" type="sibTrans" cxnId="{BBE5ADB1-6FAF-4EC2-A652-D4A2268D31A8}">
      <dgm:prSet/>
      <dgm:spPr/>
      <dgm:t>
        <a:bodyPr/>
        <a:lstStyle/>
        <a:p>
          <a:endParaRPr lang="en-AU"/>
        </a:p>
      </dgm:t>
    </dgm:pt>
    <dgm:pt modelId="{DE21CF13-E7FD-4C63-A461-92F29819685E}">
      <dgm:prSet phldrT="[Text]"/>
      <dgm:spPr/>
      <dgm:t>
        <a:bodyPr/>
        <a:lstStyle/>
        <a:p>
          <a:r>
            <a:rPr lang="en-AU" dirty="0" smtClean="0"/>
            <a:t>Validation</a:t>
          </a:r>
          <a:endParaRPr lang="en-AU" dirty="0"/>
        </a:p>
      </dgm:t>
    </dgm:pt>
    <dgm:pt modelId="{F3CB837B-BBA9-40EB-A813-A96A06CD4A7F}" type="parTrans" cxnId="{592555B5-4337-4AFC-A122-924EF9A54EE5}">
      <dgm:prSet/>
      <dgm:spPr/>
      <dgm:t>
        <a:bodyPr/>
        <a:lstStyle/>
        <a:p>
          <a:endParaRPr lang="en-AU"/>
        </a:p>
      </dgm:t>
    </dgm:pt>
    <dgm:pt modelId="{9D51478E-BD68-4F0E-A392-DC6EA94F7F99}" type="sibTrans" cxnId="{592555B5-4337-4AFC-A122-924EF9A54EE5}">
      <dgm:prSet/>
      <dgm:spPr/>
      <dgm:t>
        <a:bodyPr/>
        <a:lstStyle/>
        <a:p>
          <a:endParaRPr lang="en-AU"/>
        </a:p>
      </dgm:t>
    </dgm:pt>
    <dgm:pt modelId="{260CDB6C-43CC-4E19-ADDE-8EF541167EBD}">
      <dgm:prSet phldrT="[Text]"/>
      <dgm:spPr/>
      <dgm:t>
        <a:bodyPr/>
        <a:lstStyle/>
        <a:p>
          <a:r>
            <a:rPr lang="en-AU" dirty="0" smtClean="0"/>
            <a:t>Application</a:t>
          </a:r>
          <a:endParaRPr lang="en-AU" dirty="0"/>
        </a:p>
      </dgm:t>
    </dgm:pt>
    <dgm:pt modelId="{C0BBE61D-4F96-42BB-8F39-F02F2D75110B}" type="parTrans" cxnId="{B6C5C858-D49F-499A-AB60-02D817E9BA61}">
      <dgm:prSet/>
      <dgm:spPr/>
      <dgm:t>
        <a:bodyPr/>
        <a:lstStyle/>
        <a:p>
          <a:endParaRPr lang="en-AU"/>
        </a:p>
      </dgm:t>
    </dgm:pt>
    <dgm:pt modelId="{B5AAED45-4E8D-4F5D-B1E4-E1F7A30D070A}" type="sibTrans" cxnId="{B6C5C858-D49F-499A-AB60-02D817E9BA61}">
      <dgm:prSet/>
      <dgm:spPr/>
      <dgm:t>
        <a:bodyPr/>
        <a:lstStyle/>
        <a:p>
          <a:endParaRPr lang="en-AU"/>
        </a:p>
      </dgm:t>
    </dgm:pt>
    <dgm:pt modelId="{C7B76731-8699-4577-9AAE-2EB161A87071}" type="pres">
      <dgm:prSet presAssocID="{5C0C4DAB-E35E-4A57-B4B2-3C5690EA4FB7}" presName="cycle" presStyleCnt="0">
        <dgm:presLayoutVars>
          <dgm:dir/>
          <dgm:resizeHandles val="exact"/>
        </dgm:presLayoutVars>
      </dgm:prSet>
      <dgm:spPr/>
      <dgm:t>
        <a:bodyPr/>
        <a:lstStyle/>
        <a:p>
          <a:endParaRPr lang="en-AU"/>
        </a:p>
      </dgm:t>
    </dgm:pt>
    <dgm:pt modelId="{281EA9BF-D41C-497E-8FEF-7563CC64F0FB}" type="pres">
      <dgm:prSet presAssocID="{04D20AC8-1781-46CC-B790-430ADD57004B}" presName="node" presStyleLbl="node1" presStyleIdx="0" presStyleCnt="5">
        <dgm:presLayoutVars>
          <dgm:bulletEnabled val="1"/>
        </dgm:presLayoutVars>
      </dgm:prSet>
      <dgm:spPr/>
      <dgm:t>
        <a:bodyPr/>
        <a:lstStyle/>
        <a:p>
          <a:endParaRPr lang="en-AU"/>
        </a:p>
      </dgm:t>
    </dgm:pt>
    <dgm:pt modelId="{D9C06026-85B0-474B-B350-68D7AF401553}" type="pres">
      <dgm:prSet presAssocID="{04D20AC8-1781-46CC-B790-430ADD57004B}" presName="spNode" presStyleCnt="0"/>
      <dgm:spPr/>
    </dgm:pt>
    <dgm:pt modelId="{D431B8EF-4929-4458-A637-CFD4E5354739}" type="pres">
      <dgm:prSet presAssocID="{F97B0810-8777-45F0-AFA7-B633ACFD62AF}" presName="sibTrans" presStyleLbl="sibTrans1D1" presStyleIdx="0" presStyleCnt="5"/>
      <dgm:spPr/>
      <dgm:t>
        <a:bodyPr/>
        <a:lstStyle/>
        <a:p>
          <a:endParaRPr lang="en-AU"/>
        </a:p>
      </dgm:t>
    </dgm:pt>
    <dgm:pt modelId="{93709D25-CF20-4585-9535-557A3A747D13}" type="pres">
      <dgm:prSet presAssocID="{313F5E93-7660-4B29-B4D2-46398F4CD993}" presName="node" presStyleLbl="node1" presStyleIdx="1" presStyleCnt="5">
        <dgm:presLayoutVars>
          <dgm:bulletEnabled val="1"/>
        </dgm:presLayoutVars>
      </dgm:prSet>
      <dgm:spPr/>
      <dgm:t>
        <a:bodyPr/>
        <a:lstStyle/>
        <a:p>
          <a:endParaRPr lang="en-AU"/>
        </a:p>
      </dgm:t>
    </dgm:pt>
    <dgm:pt modelId="{8170FAEA-4536-4233-BF43-34AAA5F19314}" type="pres">
      <dgm:prSet presAssocID="{313F5E93-7660-4B29-B4D2-46398F4CD993}" presName="spNode" presStyleCnt="0"/>
      <dgm:spPr/>
    </dgm:pt>
    <dgm:pt modelId="{E432BF37-B225-43DF-8CEB-AA05AA50F96D}" type="pres">
      <dgm:prSet presAssocID="{D62C5BBD-76DB-4963-987D-19A10FA55EB4}" presName="sibTrans" presStyleLbl="sibTrans1D1" presStyleIdx="1" presStyleCnt="5"/>
      <dgm:spPr/>
      <dgm:t>
        <a:bodyPr/>
        <a:lstStyle/>
        <a:p>
          <a:endParaRPr lang="en-AU"/>
        </a:p>
      </dgm:t>
    </dgm:pt>
    <dgm:pt modelId="{7C239949-B40E-4202-9F3F-3E14CF762486}" type="pres">
      <dgm:prSet presAssocID="{0C2AB27B-C8A3-49B2-A774-4642C5FDB750}" presName="node" presStyleLbl="node1" presStyleIdx="2" presStyleCnt="5">
        <dgm:presLayoutVars>
          <dgm:bulletEnabled val="1"/>
        </dgm:presLayoutVars>
      </dgm:prSet>
      <dgm:spPr/>
      <dgm:t>
        <a:bodyPr/>
        <a:lstStyle/>
        <a:p>
          <a:endParaRPr lang="en-AU"/>
        </a:p>
      </dgm:t>
    </dgm:pt>
    <dgm:pt modelId="{5E5C41D0-F593-46D9-8DD7-584FD421062D}" type="pres">
      <dgm:prSet presAssocID="{0C2AB27B-C8A3-49B2-A774-4642C5FDB750}" presName="spNode" presStyleCnt="0"/>
      <dgm:spPr/>
    </dgm:pt>
    <dgm:pt modelId="{19F6BB46-BCF3-44FD-8FAF-50BD3878710C}" type="pres">
      <dgm:prSet presAssocID="{D637F2EC-076B-4F4D-AC51-1A770E702C45}" presName="sibTrans" presStyleLbl="sibTrans1D1" presStyleIdx="2" presStyleCnt="5"/>
      <dgm:spPr/>
      <dgm:t>
        <a:bodyPr/>
        <a:lstStyle/>
        <a:p>
          <a:endParaRPr lang="en-AU"/>
        </a:p>
      </dgm:t>
    </dgm:pt>
    <dgm:pt modelId="{DAE7A86D-A0B6-442A-86DB-5945B0FBEDDA}" type="pres">
      <dgm:prSet presAssocID="{DE21CF13-E7FD-4C63-A461-92F29819685E}" presName="node" presStyleLbl="node1" presStyleIdx="3" presStyleCnt="5">
        <dgm:presLayoutVars>
          <dgm:bulletEnabled val="1"/>
        </dgm:presLayoutVars>
      </dgm:prSet>
      <dgm:spPr/>
      <dgm:t>
        <a:bodyPr/>
        <a:lstStyle/>
        <a:p>
          <a:endParaRPr lang="en-AU"/>
        </a:p>
      </dgm:t>
    </dgm:pt>
    <dgm:pt modelId="{D1320442-91E2-400B-BE5B-5FA543887673}" type="pres">
      <dgm:prSet presAssocID="{DE21CF13-E7FD-4C63-A461-92F29819685E}" presName="spNode" presStyleCnt="0"/>
      <dgm:spPr/>
    </dgm:pt>
    <dgm:pt modelId="{BFBB7529-3B38-4EC7-885C-4B3FFCFADB6A}" type="pres">
      <dgm:prSet presAssocID="{9D51478E-BD68-4F0E-A392-DC6EA94F7F99}" presName="sibTrans" presStyleLbl="sibTrans1D1" presStyleIdx="3" presStyleCnt="5"/>
      <dgm:spPr/>
      <dgm:t>
        <a:bodyPr/>
        <a:lstStyle/>
        <a:p>
          <a:endParaRPr lang="en-AU"/>
        </a:p>
      </dgm:t>
    </dgm:pt>
    <dgm:pt modelId="{5D92938C-29CE-460C-B857-A65323594001}" type="pres">
      <dgm:prSet presAssocID="{260CDB6C-43CC-4E19-ADDE-8EF541167EBD}" presName="node" presStyleLbl="node1" presStyleIdx="4" presStyleCnt="5">
        <dgm:presLayoutVars>
          <dgm:bulletEnabled val="1"/>
        </dgm:presLayoutVars>
      </dgm:prSet>
      <dgm:spPr/>
      <dgm:t>
        <a:bodyPr/>
        <a:lstStyle/>
        <a:p>
          <a:endParaRPr lang="en-AU"/>
        </a:p>
      </dgm:t>
    </dgm:pt>
    <dgm:pt modelId="{EF449C15-7B75-4498-8A87-CF9C4EEBB14E}" type="pres">
      <dgm:prSet presAssocID="{260CDB6C-43CC-4E19-ADDE-8EF541167EBD}" presName="spNode" presStyleCnt="0"/>
      <dgm:spPr/>
    </dgm:pt>
    <dgm:pt modelId="{DD788607-77C8-4AB8-957D-C7EF5FC49738}" type="pres">
      <dgm:prSet presAssocID="{B5AAED45-4E8D-4F5D-B1E4-E1F7A30D070A}" presName="sibTrans" presStyleLbl="sibTrans1D1" presStyleIdx="4" presStyleCnt="5"/>
      <dgm:spPr/>
      <dgm:t>
        <a:bodyPr/>
        <a:lstStyle/>
        <a:p>
          <a:endParaRPr lang="en-AU"/>
        </a:p>
      </dgm:t>
    </dgm:pt>
  </dgm:ptLst>
  <dgm:cxnLst>
    <dgm:cxn modelId="{76208282-9172-43F8-9C20-0985D72D41B2}" type="presOf" srcId="{D62C5BBD-76DB-4963-987D-19A10FA55EB4}" destId="{E432BF37-B225-43DF-8CEB-AA05AA50F96D}" srcOrd="0" destOrd="0" presId="urn:microsoft.com/office/officeart/2005/8/layout/cycle5"/>
    <dgm:cxn modelId="{36975AB9-1C19-407F-9680-A1D089C44B5C}" type="presOf" srcId="{260CDB6C-43CC-4E19-ADDE-8EF541167EBD}" destId="{5D92938C-29CE-460C-B857-A65323594001}" srcOrd="0" destOrd="0" presId="urn:microsoft.com/office/officeart/2005/8/layout/cycle5"/>
    <dgm:cxn modelId="{6F6F8A25-2017-488F-ABD9-07A522193EBC}" type="presOf" srcId="{F97B0810-8777-45F0-AFA7-B633ACFD62AF}" destId="{D431B8EF-4929-4458-A637-CFD4E5354739}" srcOrd="0" destOrd="0" presId="urn:microsoft.com/office/officeart/2005/8/layout/cycle5"/>
    <dgm:cxn modelId="{476ED0A2-EA07-4278-8552-3CABA35864D7}" type="presOf" srcId="{9D51478E-BD68-4F0E-A392-DC6EA94F7F99}" destId="{BFBB7529-3B38-4EC7-885C-4B3FFCFADB6A}" srcOrd="0" destOrd="0" presId="urn:microsoft.com/office/officeart/2005/8/layout/cycle5"/>
    <dgm:cxn modelId="{592555B5-4337-4AFC-A122-924EF9A54EE5}" srcId="{5C0C4DAB-E35E-4A57-B4B2-3C5690EA4FB7}" destId="{DE21CF13-E7FD-4C63-A461-92F29819685E}" srcOrd="3" destOrd="0" parTransId="{F3CB837B-BBA9-40EB-A813-A96A06CD4A7F}" sibTransId="{9D51478E-BD68-4F0E-A392-DC6EA94F7F99}"/>
    <dgm:cxn modelId="{B6C5C858-D49F-499A-AB60-02D817E9BA61}" srcId="{5C0C4DAB-E35E-4A57-B4B2-3C5690EA4FB7}" destId="{260CDB6C-43CC-4E19-ADDE-8EF541167EBD}" srcOrd="4" destOrd="0" parTransId="{C0BBE61D-4F96-42BB-8F39-F02F2D75110B}" sibTransId="{B5AAED45-4E8D-4F5D-B1E4-E1F7A30D070A}"/>
    <dgm:cxn modelId="{29DE759D-A619-4A96-BC13-79D4B841D0D9}" srcId="{5C0C4DAB-E35E-4A57-B4B2-3C5690EA4FB7}" destId="{04D20AC8-1781-46CC-B790-430ADD57004B}" srcOrd="0" destOrd="0" parTransId="{96865F5B-51D5-4A6F-854A-B2FD5FBD4A7B}" sibTransId="{F97B0810-8777-45F0-AFA7-B633ACFD62AF}"/>
    <dgm:cxn modelId="{703A236A-72E0-49C4-BE34-E992C96B9766}" type="presOf" srcId="{B5AAED45-4E8D-4F5D-B1E4-E1F7A30D070A}" destId="{DD788607-77C8-4AB8-957D-C7EF5FC49738}" srcOrd="0" destOrd="0" presId="urn:microsoft.com/office/officeart/2005/8/layout/cycle5"/>
    <dgm:cxn modelId="{4E6ABE7E-DD5A-4669-8EBF-2235A37BE395}" srcId="{5C0C4DAB-E35E-4A57-B4B2-3C5690EA4FB7}" destId="{313F5E93-7660-4B29-B4D2-46398F4CD993}" srcOrd="1" destOrd="0" parTransId="{6D1D1567-7793-4B48-9F8F-6EFAD3749628}" sibTransId="{D62C5BBD-76DB-4963-987D-19A10FA55EB4}"/>
    <dgm:cxn modelId="{CE5400D5-56BE-4719-BDF9-002DF8F0D53E}" type="presOf" srcId="{DE21CF13-E7FD-4C63-A461-92F29819685E}" destId="{DAE7A86D-A0B6-442A-86DB-5945B0FBEDDA}" srcOrd="0" destOrd="0" presId="urn:microsoft.com/office/officeart/2005/8/layout/cycle5"/>
    <dgm:cxn modelId="{BBE5ADB1-6FAF-4EC2-A652-D4A2268D31A8}" srcId="{5C0C4DAB-E35E-4A57-B4B2-3C5690EA4FB7}" destId="{0C2AB27B-C8A3-49B2-A774-4642C5FDB750}" srcOrd="2" destOrd="0" parTransId="{280933AF-11FB-4651-B331-4BFD33B7AB6A}" sibTransId="{D637F2EC-076B-4F4D-AC51-1A770E702C45}"/>
    <dgm:cxn modelId="{D0031A8D-0972-43F7-9F7B-2C2CBFC3FE16}" type="presOf" srcId="{313F5E93-7660-4B29-B4D2-46398F4CD993}" destId="{93709D25-CF20-4585-9535-557A3A747D13}" srcOrd="0" destOrd="0" presId="urn:microsoft.com/office/officeart/2005/8/layout/cycle5"/>
    <dgm:cxn modelId="{48B772BD-9CE9-4C48-BE4A-F6BF4C162C8B}" type="presOf" srcId="{5C0C4DAB-E35E-4A57-B4B2-3C5690EA4FB7}" destId="{C7B76731-8699-4577-9AAE-2EB161A87071}" srcOrd="0" destOrd="0" presId="urn:microsoft.com/office/officeart/2005/8/layout/cycle5"/>
    <dgm:cxn modelId="{A49F12BA-AF60-42CA-8506-F2E60D170945}" type="presOf" srcId="{0C2AB27B-C8A3-49B2-A774-4642C5FDB750}" destId="{7C239949-B40E-4202-9F3F-3E14CF762486}" srcOrd="0" destOrd="0" presId="urn:microsoft.com/office/officeart/2005/8/layout/cycle5"/>
    <dgm:cxn modelId="{4E98C816-3FE5-4059-9F86-2F34DF7476AF}" type="presOf" srcId="{D637F2EC-076B-4F4D-AC51-1A770E702C45}" destId="{19F6BB46-BCF3-44FD-8FAF-50BD3878710C}" srcOrd="0" destOrd="0" presId="urn:microsoft.com/office/officeart/2005/8/layout/cycle5"/>
    <dgm:cxn modelId="{0875BF65-76C3-4A6D-9B1B-7ECFE9C6D275}" type="presOf" srcId="{04D20AC8-1781-46CC-B790-430ADD57004B}" destId="{281EA9BF-D41C-497E-8FEF-7563CC64F0FB}" srcOrd="0" destOrd="0" presId="urn:microsoft.com/office/officeart/2005/8/layout/cycle5"/>
    <dgm:cxn modelId="{172D64A8-EFE9-4A6F-A5AD-6FE27CE15EFF}" type="presParOf" srcId="{C7B76731-8699-4577-9AAE-2EB161A87071}" destId="{281EA9BF-D41C-497E-8FEF-7563CC64F0FB}" srcOrd="0" destOrd="0" presId="urn:microsoft.com/office/officeart/2005/8/layout/cycle5"/>
    <dgm:cxn modelId="{B01C9B51-6F95-441D-9F31-B403DFDA8A39}" type="presParOf" srcId="{C7B76731-8699-4577-9AAE-2EB161A87071}" destId="{D9C06026-85B0-474B-B350-68D7AF401553}" srcOrd="1" destOrd="0" presId="urn:microsoft.com/office/officeart/2005/8/layout/cycle5"/>
    <dgm:cxn modelId="{B64ABCCB-0A43-4765-986B-3D911E5A988C}" type="presParOf" srcId="{C7B76731-8699-4577-9AAE-2EB161A87071}" destId="{D431B8EF-4929-4458-A637-CFD4E5354739}" srcOrd="2" destOrd="0" presId="urn:microsoft.com/office/officeart/2005/8/layout/cycle5"/>
    <dgm:cxn modelId="{575F2BFD-D1F5-4F53-B259-D79A9B369B4D}" type="presParOf" srcId="{C7B76731-8699-4577-9AAE-2EB161A87071}" destId="{93709D25-CF20-4585-9535-557A3A747D13}" srcOrd="3" destOrd="0" presId="urn:microsoft.com/office/officeart/2005/8/layout/cycle5"/>
    <dgm:cxn modelId="{83CD9CF8-00B8-4C3B-AF6B-1CC073E4BA59}" type="presParOf" srcId="{C7B76731-8699-4577-9AAE-2EB161A87071}" destId="{8170FAEA-4536-4233-BF43-34AAA5F19314}" srcOrd="4" destOrd="0" presId="urn:microsoft.com/office/officeart/2005/8/layout/cycle5"/>
    <dgm:cxn modelId="{7F9F492B-EB35-4DEF-A187-B21A6A1D477D}" type="presParOf" srcId="{C7B76731-8699-4577-9AAE-2EB161A87071}" destId="{E432BF37-B225-43DF-8CEB-AA05AA50F96D}" srcOrd="5" destOrd="0" presId="urn:microsoft.com/office/officeart/2005/8/layout/cycle5"/>
    <dgm:cxn modelId="{5AF056CE-9AD3-4724-BB53-23B46259B4BF}" type="presParOf" srcId="{C7B76731-8699-4577-9AAE-2EB161A87071}" destId="{7C239949-B40E-4202-9F3F-3E14CF762486}" srcOrd="6" destOrd="0" presId="urn:microsoft.com/office/officeart/2005/8/layout/cycle5"/>
    <dgm:cxn modelId="{58AD26D2-463F-4600-AC7F-C02079DCD503}" type="presParOf" srcId="{C7B76731-8699-4577-9AAE-2EB161A87071}" destId="{5E5C41D0-F593-46D9-8DD7-584FD421062D}" srcOrd="7" destOrd="0" presId="urn:microsoft.com/office/officeart/2005/8/layout/cycle5"/>
    <dgm:cxn modelId="{2CF60CC2-B37D-4B7E-88DA-3FFAD367C556}" type="presParOf" srcId="{C7B76731-8699-4577-9AAE-2EB161A87071}" destId="{19F6BB46-BCF3-44FD-8FAF-50BD3878710C}" srcOrd="8" destOrd="0" presId="urn:microsoft.com/office/officeart/2005/8/layout/cycle5"/>
    <dgm:cxn modelId="{6265C296-5056-412C-BFE2-B9B9F55EA735}" type="presParOf" srcId="{C7B76731-8699-4577-9AAE-2EB161A87071}" destId="{DAE7A86D-A0B6-442A-86DB-5945B0FBEDDA}" srcOrd="9" destOrd="0" presId="urn:microsoft.com/office/officeart/2005/8/layout/cycle5"/>
    <dgm:cxn modelId="{51F9C935-ABBE-4A7A-9271-838D42595DFA}" type="presParOf" srcId="{C7B76731-8699-4577-9AAE-2EB161A87071}" destId="{D1320442-91E2-400B-BE5B-5FA543887673}" srcOrd="10" destOrd="0" presId="urn:microsoft.com/office/officeart/2005/8/layout/cycle5"/>
    <dgm:cxn modelId="{7071D12D-CB15-425D-9AC8-8CAB7900207C}" type="presParOf" srcId="{C7B76731-8699-4577-9AAE-2EB161A87071}" destId="{BFBB7529-3B38-4EC7-885C-4B3FFCFADB6A}" srcOrd="11" destOrd="0" presId="urn:microsoft.com/office/officeart/2005/8/layout/cycle5"/>
    <dgm:cxn modelId="{3A62B9AD-ED1C-4160-850D-419C8C908E0F}" type="presParOf" srcId="{C7B76731-8699-4577-9AAE-2EB161A87071}" destId="{5D92938C-29CE-460C-B857-A65323594001}" srcOrd="12" destOrd="0" presId="urn:microsoft.com/office/officeart/2005/8/layout/cycle5"/>
    <dgm:cxn modelId="{C0C2E5BB-4D11-4A32-87A0-D2483B0B21C0}" type="presParOf" srcId="{C7B76731-8699-4577-9AAE-2EB161A87071}" destId="{EF449C15-7B75-4498-8A87-CF9C4EEBB14E}" srcOrd="13" destOrd="0" presId="urn:microsoft.com/office/officeart/2005/8/layout/cycle5"/>
    <dgm:cxn modelId="{DBA5FDE5-3A86-464A-898A-BA7912481B3E}" type="presParOf" srcId="{C7B76731-8699-4577-9AAE-2EB161A87071}" destId="{DD788607-77C8-4AB8-957D-C7EF5FC4973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EA9BF-D41C-497E-8FEF-7563CC64F0FB}">
      <dsp:nvSpPr>
        <dsp:cNvPr id="0" name=""/>
        <dsp:cNvSpPr/>
      </dsp:nvSpPr>
      <dsp:spPr>
        <a:xfrm>
          <a:off x="1285385" y="1684"/>
          <a:ext cx="981819" cy="6381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Data Acquisition</a:t>
          </a:r>
          <a:endParaRPr lang="en-AU" sz="1200" kern="1200" dirty="0"/>
        </a:p>
      </dsp:txBody>
      <dsp:txXfrm>
        <a:off x="1316538" y="32837"/>
        <a:ext cx="919513" cy="575876"/>
      </dsp:txXfrm>
    </dsp:sp>
    <dsp:sp modelId="{D431B8EF-4929-4458-A637-CFD4E5354739}">
      <dsp:nvSpPr>
        <dsp:cNvPr id="0" name=""/>
        <dsp:cNvSpPr/>
      </dsp:nvSpPr>
      <dsp:spPr>
        <a:xfrm>
          <a:off x="500268" y="320776"/>
          <a:ext cx="2552054" cy="2552054"/>
        </a:xfrm>
        <a:custGeom>
          <a:avLst/>
          <a:gdLst/>
          <a:ahLst/>
          <a:cxnLst/>
          <a:rect l="0" t="0" r="0" b="0"/>
          <a:pathLst>
            <a:path>
              <a:moveTo>
                <a:pt x="1898713" y="162246"/>
              </a:moveTo>
              <a:arcTo wR="1276027" hR="1276027" stAng="17952507" swAng="12130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709D25-CF20-4585-9535-557A3A747D13}">
      <dsp:nvSpPr>
        <dsp:cNvPr id="0" name=""/>
        <dsp:cNvSpPr/>
      </dsp:nvSpPr>
      <dsp:spPr>
        <a:xfrm>
          <a:off x="2498959" y="883397"/>
          <a:ext cx="981819" cy="6381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Data Preparation</a:t>
          </a:r>
          <a:endParaRPr lang="en-AU" sz="1200" kern="1200" dirty="0"/>
        </a:p>
      </dsp:txBody>
      <dsp:txXfrm>
        <a:off x="2530112" y="914550"/>
        <a:ext cx="919513" cy="575876"/>
      </dsp:txXfrm>
    </dsp:sp>
    <dsp:sp modelId="{E432BF37-B225-43DF-8CEB-AA05AA50F96D}">
      <dsp:nvSpPr>
        <dsp:cNvPr id="0" name=""/>
        <dsp:cNvSpPr/>
      </dsp:nvSpPr>
      <dsp:spPr>
        <a:xfrm>
          <a:off x="500268" y="320776"/>
          <a:ext cx="2552054" cy="2552054"/>
        </a:xfrm>
        <a:custGeom>
          <a:avLst/>
          <a:gdLst/>
          <a:ahLst/>
          <a:cxnLst/>
          <a:rect l="0" t="0" r="0" b="0"/>
          <a:pathLst>
            <a:path>
              <a:moveTo>
                <a:pt x="2549006" y="1364178"/>
              </a:moveTo>
              <a:arcTo wR="1276027" hR="1276027" stAng="21837677" swAng="13608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C239949-B40E-4202-9F3F-3E14CF762486}">
      <dsp:nvSpPr>
        <dsp:cNvPr id="0" name=""/>
        <dsp:cNvSpPr/>
      </dsp:nvSpPr>
      <dsp:spPr>
        <a:xfrm>
          <a:off x="2035415" y="2310040"/>
          <a:ext cx="981819" cy="6381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err="1" smtClean="0"/>
            <a:t>Modeling</a:t>
          </a:r>
          <a:endParaRPr lang="en-AU" sz="1200" kern="1200" dirty="0"/>
        </a:p>
      </dsp:txBody>
      <dsp:txXfrm>
        <a:off x="2066568" y="2341193"/>
        <a:ext cx="919513" cy="575876"/>
      </dsp:txXfrm>
    </dsp:sp>
    <dsp:sp modelId="{19F6BB46-BCF3-44FD-8FAF-50BD3878710C}">
      <dsp:nvSpPr>
        <dsp:cNvPr id="0" name=""/>
        <dsp:cNvSpPr/>
      </dsp:nvSpPr>
      <dsp:spPr>
        <a:xfrm>
          <a:off x="500268" y="320776"/>
          <a:ext cx="2552054" cy="2552054"/>
        </a:xfrm>
        <a:custGeom>
          <a:avLst/>
          <a:gdLst/>
          <a:ahLst/>
          <a:cxnLst/>
          <a:rect l="0" t="0" r="0" b="0"/>
          <a:pathLst>
            <a:path>
              <a:moveTo>
                <a:pt x="1432916" y="2542373"/>
              </a:moveTo>
              <a:arcTo wR="1276027" hR="1276027" stAng="4976253" swAng="8474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E7A86D-A0B6-442A-86DB-5945B0FBEDDA}">
      <dsp:nvSpPr>
        <dsp:cNvPr id="0" name=""/>
        <dsp:cNvSpPr/>
      </dsp:nvSpPr>
      <dsp:spPr>
        <a:xfrm>
          <a:off x="535355" y="2310040"/>
          <a:ext cx="981819" cy="6381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Validation</a:t>
          </a:r>
          <a:endParaRPr lang="en-AU" sz="1200" kern="1200" dirty="0"/>
        </a:p>
      </dsp:txBody>
      <dsp:txXfrm>
        <a:off x="566508" y="2341193"/>
        <a:ext cx="919513" cy="575876"/>
      </dsp:txXfrm>
    </dsp:sp>
    <dsp:sp modelId="{BFBB7529-3B38-4EC7-885C-4B3FFCFADB6A}">
      <dsp:nvSpPr>
        <dsp:cNvPr id="0" name=""/>
        <dsp:cNvSpPr/>
      </dsp:nvSpPr>
      <dsp:spPr>
        <a:xfrm>
          <a:off x="500268" y="320776"/>
          <a:ext cx="2552054" cy="2552054"/>
        </a:xfrm>
        <a:custGeom>
          <a:avLst/>
          <a:gdLst/>
          <a:ahLst/>
          <a:cxnLst/>
          <a:rect l="0" t="0" r="0" b="0"/>
          <a:pathLst>
            <a:path>
              <a:moveTo>
                <a:pt x="135485" y="1848224"/>
              </a:moveTo>
              <a:arcTo wR="1276027" hR="1276027" stAng="9201456" swAng="13608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92938C-29CE-460C-B857-A65323594001}">
      <dsp:nvSpPr>
        <dsp:cNvPr id="0" name=""/>
        <dsp:cNvSpPr/>
      </dsp:nvSpPr>
      <dsp:spPr>
        <a:xfrm>
          <a:off x="71811" y="883397"/>
          <a:ext cx="981819" cy="6381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Application</a:t>
          </a:r>
          <a:endParaRPr lang="en-AU" sz="1200" kern="1200" dirty="0"/>
        </a:p>
      </dsp:txBody>
      <dsp:txXfrm>
        <a:off x="102964" y="914550"/>
        <a:ext cx="919513" cy="575876"/>
      </dsp:txXfrm>
    </dsp:sp>
    <dsp:sp modelId="{DD788607-77C8-4AB8-957D-C7EF5FC49738}">
      <dsp:nvSpPr>
        <dsp:cNvPr id="0" name=""/>
        <dsp:cNvSpPr/>
      </dsp:nvSpPr>
      <dsp:spPr>
        <a:xfrm>
          <a:off x="500268" y="320776"/>
          <a:ext cx="2552054" cy="2552054"/>
        </a:xfrm>
        <a:custGeom>
          <a:avLst/>
          <a:gdLst/>
          <a:ahLst/>
          <a:cxnLst/>
          <a:rect l="0" t="0" r="0" b="0"/>
          <a:pathLst>
            <a:path>
              <a:moveTo>
                <a:pt x="306809" y="446050"/>
              </a:moveTo>
              <a:arcTo wR="1276027" hR="1276027" stAng="13234480" swAng="12130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07523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6425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0534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8933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1862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1212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4921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579495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32001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232753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53924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7749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97605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886715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24748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6888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8819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404"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7221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60271-D2EF-4F05-8156-BD32B902ADC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3422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60271-D2EF-4F05-8156-BD32B902ADC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6846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560271-D2EF-4F05-8156-BD32B902ADC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5290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60271-D2EF-4F05-8156-BD32B902AD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2369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2073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95284715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4279524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155860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146017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07356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8426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7745442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6019034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77992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4231531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998549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747222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673963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386566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341839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869666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024539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03835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048627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52486442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9565106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0704942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79163183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81257958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59739931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26732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45021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93688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93055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728634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164544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2"/>
            <a:ext cx="11375536" cy="2130904"/>
          </a:xfrm>
          <a:prstGeom prst="rect">
            <a:avLst/>
          </a:prstGeom>
        </p:spPr>
        <p:txBody>
          <a:bodyPr/>
          <a:lstStyle>
            <a:lvl1pPr marL="0" indent="0">
              <a:spcBef>
                <a:spcPts val="2444"/>
              </a:spcBef>
              <a:buNone/>
              <a:defRPr sz="4080" b="0" i="0">
                <a:gradFill>
                  <a:gsLst>
                    <a:gs pos="100000">
                      <a:schemeClr val="tx2"/>
                    </a:gs>
                    <a:gs pos="0">
                      <a:schemeClr val="tx2"/>
                    </a:gs>
                  </a:gsLst>
                  <a:lin ang="5400000" scaled="0"/>
                </a:gradFill>
                <a:latin typeface="+mn-lt"/>
                <a:cs typeface="Segoe Pro Light"/>
              </a:defRPr>
            </a:lvl1pPr>
            <a:lvl2pPr marL="0" indent="0">
              <a:buNone/>
              <a:defRPr sz="2040" b="0" i="0">
                <a:gradFill>
                  <a:gsLst>
                    <a:gs pos="100000">
                      <a:schemeClr val="bg2"/>
                    </a:gs>
                    <a:gs pos="6000">
                      <a:schemeClr val="bg2"/>
                    </a:gs>
                  </a:gsLst>
                  <a:lin ang="5400000" scaled="0"/>
                </a:gradFill>
                <a:latin typeface="+mn-lt"/>
                <a:cs typeface="Segoe Pro Light"/>
              </a:defRPr>
            </a:lvl2pPr>
            <a:lvl3pPr marL="236040" indent="0">
              <a:buNone/>
              <a:defRPr sz="2040" b="0" i="0">
                <a:gradFill>
                  <a:gsLst>
                    <a:gs pos="100000">
                      <a:schemeClr val="bg2"/>
                    </a:gs>
                    <a:gs pos="6000">
                      <a:schemeClr val="bg2"/>
                    </a:gs>
                  </a:gsLst>
                  <a:lin ang="5400000" scaled="0"/>
                </a:gradFill>
                <a:latin typeface="+mn-lt"/>
                <a:cs typeface="Segoe Pro Light"/>
              </a:defRPr>
            </a:lvl3pPr>
            <a:lvl4pPr marL="465615" indent="0">
              <a:buNone/>
              <a:defRPr sz="2040" b="0" i="0">
                <a:gradFill>
                  <a:gsLst>
                    <a:gs pos="100000">
                      <a:schemeClr val="bg2"/>
                    </a:gs>
                    <a:gs pos="6000">
                      <a:schemeClr val="bg2"/>
                    </a:gs>
                  </a:gsLst>
                  <a:lin ang="5400000" scaled="0"/>
                </a:gradFill>
                <a:latin typeface="+mn-lt"/>
                <a:cs typeface="Segoe Pro Light"/>
              </a:defRPr>
            </a:lvl4pPr>
            <a:lvl5pPr marL="706506" indent="0">
              <a:buNone/>
              <a:defRPr sz="2040" b="0" i="0">
                <a:gradFill>
                  <a:gsLst>
                    <a:gs pos="100000">
                      <a:schemeClr val="bg2"/>
                    </a:gs>
                    <a:gs pos="6000">
                      <a:schemeClr val="bg2"/>
                    </a:gs>
                  </a:gsLst>
                  <a:lin ang="5400000" scaled="0"/>
                </a:gradFill>
                <a:latin typeface="+mn-lt"/>
                <a:cs typeface="Segoe Pro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720" tIns="60860" rIns="121720" bIns="60860" anchor="ctr"/>
          <a:lstStyle>
            <a:lvl1pPr algn="l">
              <a:defRPr sz="1632">
                <a:gradFill>
                  <a:gsLst>
                    <a:gs pos="100000">
                      <a:schemeClr val="bg2"/>
                    </a:gs>
                    <a:gs pos="0">
                      <a:schemeClr val="bg2"/>
                    </a:gs>
                  </a:gsLst>
                  <a:lin ang="5400000" scaled="0"/>
                </a:gradFill>
              </a:defRPr>
            </a:lvl1pPr>
          </a:lstStyle>
          <a:p>
            <a:fld id="{727B4C2D-45E2-4621-8491-2995EB46A674}" type="slidenum">
              <a:rPr lang="en-US" smtClean="0">
                <a:gradFill>
                  <a:gsLst>
                    <a:gs pos="100000">
                      <a:srgbClr val="002050"/>
                    </a:gs>
                    <a:gs pos="0">
                      <a:srgbClr val="002050"/>
                    </a:gs>
                  </a:gsLst>
                  <a:lin ang="5400000" scaled="0"/>
                </a:gradFill>
              </a:rPr>
              <a:pPr/>
              <a:t>‹#›</a:t>
            </a:fld>
            <a:endParaRPr lang="en-US" dirty="0">
              <a:gradFill>
                <a:gsLst>
                  <a:gs pos="100000">
                    <a:srgbClr val="002050"/>
                  </a:gs>
                  <a:gs pos="0">
                    <a:srgbClr val="002050"/>
                  </a:gs>
                </a:gsLst>
                <a:lin ang="5400000" scaled="0"/>
              </a:gra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9516" y="6289176"/>
            <a:ext cx="1650744" cy="53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515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olor Block text w/Photo on Righ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9988341" y="6264565"/>
            <a:ext cx="2156437" cy="559562"/>
          </a:xfrm>
          <a:prstGeom prst="rect">
            <a:avLst/>
          </a:prstGeom>
        </p:spPr>
      </p:pic>
      <p:sp>
        <p:nvSpPr>
          <p:cNvPr id="7" name="Rectangle 6"/>
          <p:cNvSpPr/>
          <p:nvPr/>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3127930"/>
            <a:ext cx="6101615" cy="738664"/>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2132427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2.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1.png"/><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937991960"/>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xml"/><Relationship Id="rId7" Type="http://schemas.openxmlformats.org/officeDocument/2006/relationships/notesSlide" Target="../notesSlides/notesSlide1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50.xml"/><Relationship Id="rId11" Type="http://schemas.openxmlformats.org/officeDocument/2006/relationships/image" Target="../media/image42.png"/><Relationship Id="rId5" Type="http://schemas.openxmlformats.org/officeDocument/2006/relationships/tags" Target="../tags/tag6.xml"/><Relationship Id="rId10" Type="http://schemas.openxmlformats.org/officeDocument/2006/relationships/image" Target="../media/image41.png"/><Relationship Id="rId4" Type="http://schemas.openxmlformats.org/officeDocument/2006/relationships/tags" Target="../tags/tag5.xml"/><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hyperlink" Target="http://www.linkedin.com/in/peterjsmyers" TargetMode="External"/><Relationship Id="rId2" Type="http://schemas.openxmlformats.org/officeDocument/2006/relationships/hyperlink" Target="mailto:peter.myers@bitwisesolutions.com.au" TargetMode="External"/><Relationship Id="rId1" Type="http://schemas.openxmlformats.org/officeDocument/2006/relationships/slideLayout" Target="../slideLayouts/slideLayout4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office" TargetMode="External"/><Relationship Id="rId2" Type="http://schemas.openxmlformats.org/officeDocument/2006/relationships/hyperlink" Target="http://www.microsoft.com/bi" TargetMode="External"/><Relationship Id="rId1" Type="http://schemas.openxmlformats.org/officeDocument/2006/relationships/slideLayout" Target="../slideLayouts/slideLayout42.xml"/><Relationship Id="rId6" Type="http://schemas.openxmlformats.org/officeDocument/2006/relationships/hyperlink" Target="http://www.microsoft.com/en-us/download/details.aspx?id=35578" TargetMode="External"/><Relationship Id="rId5" Type="http://schemas.openxmlformats.org/officeDocument/2006/relationships/hyperlink" Target="http://www.powerbi.com/" TargetMode="External"/><Relationship Id="rId4" Type="http://schemas.openxmlformats.org/officeDocument/2006/relationships/hyperlink" Target="http://office.microsoft.com/exce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50.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50.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mailto:syrhee@microsoft.com" TargetMode="Externa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5.png"/><Relationship Id="rId11" Type="http://schemas.microsoft.com/office/2007/relationships/hdphoto" Target="../media/hdphoto2.wdp"/><Relationship Id="rId5" Type="http://schemas.openxmlformats.org/officeDocument/2006/relationships/image" Target="../media/image14.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3.xml"/><Relationship Id="rId1" Type="http://schemas.openxmlformats.org/officeDocument/2006/relationships/tags" Target="../tags/tag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72259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96" dirty="0">
                <a:solidFill>
                  <a:schemeClr val="tx1"/>
                </a:solidFill>
                <a:cs typeface="Segoe UI"/>
              </a:rPr>
              <a:t>Visualize</a:t>
            </a:r>
          </a:p>
        </p:txBody>
      </p:sp>
      <p:sp>
        <p:nvSpPr>
          <p:cNvPr id="5" name="Content Placeholder 4"/>
          <p:cNvSpPr>
            <a:spLocks noGrp="1"/>
          </p:cNvSpPr>
          <p:nvPr>
            <p:ph sz="quarter" idx="13"/>
          </p:nvPr>
        </p:nvSpPr>
        <p:spPr>
          <a:xfrm>
            <a:off x="533566" y="2620853"/>
            <a:ext cx="5552544" cy="1752820"/>
          </a:xfrm>
        </p:spPr>
        <p:txBody>
          <a:bodyPr/>
          <a:lstStyle/>
          <a:p>
            <a:pPr>
              <a:defRPr/>
            </a:pPr>
            <a:r>
              <a:rPr lang="en-US" sz="2448" dirty="0">
                <a:solidFill>
                  <a:schemeClr val="tx1"/>
                </a:solidFill>
              </a:rPr>
              <a:t>Perform interactive data exploration</a:t>
            </a:r>
          </a:p>
          <a:p>
            <a:pPr>
              <a:defRPr/>
            </a:pPr>
            <a:r>
              <a:rPr lang="en-US" sz="2448" dirty="0">
                <a:solidFill>
                  <a:schemeClr val="tx1"/>
                </a:solidFill>
              </a:rPr>
              <a:t>Share reports with your colleagues</a:t>
            </a:r>
          </a:p>
          <a:p>
            <a:pPr>
              <a:defRPr/>
            </a:pPr>
            <a:r>
              <a:rPr lang="en-US" sz="2448" dirty="0">
                <a:solidFill>
                  <a:schemeClr val="tx1"/>
                </a:solidFill>
              </a:rPr>
              <a:t>Work together to make decisions on dashboards</a:t>
            </a:r>
          </a:p>
          <a:p>
            <a:endParaRPr lang="en-US" sz="2448" dirty="0">
              <a:solidFill>
                <a:schemeClr val="tx1"/>
              </a:solidFill>
            </a:endParaRPr>
          </a:p>
        </p:txBody>
      </p:sp>
      <p:pic>
        <p:nvPicPr>
          <p:cNvPr id="9" name="Picture Placeholder 16"/>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3314" t="8889" r="46137"/>
          <a:stretch/>
        </p:blipFill>
        <p:spPr>
          <a:xfrm>
            <a:off x="6325804" y="-6926"/>
            <a:ext cx="6109790" cy="7001450"/>
          </a:xfrm>
        </p:spPr>
      </p:pic>
    </p:spTree>
    <p:extLst>
      <p:ext uri="{BB962C8B-B14F-4D97-AF65-F5344CB8AC3E}">
        <p14:creationId xmlns:p14="http://schemas.microsoft.com/office/powerpoint/2010/main" val="115284920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96" dirty="0">
                <a:solidFill>
                  <a:schemeClr val="tx1"/>
                </a:solidFill>
                <a:cs typeface="Segoe UI"/>
              </a:rPr>
              <a:t>Control</a:t>
            </a:r>
          </a:p>
        </p:txBody>
      </p:sp>
      <p:sp>
        <p:nvSpPr>
          <p:cNvPr id="5" name="Content Placeholder 4"/>
          <p:cNvSpPr>
            <a:spLocks noGrp="1"/>
          </p:cNvSpPr>
          <p:nvPr>
            <p:ph sz="quarter" idx="13"/>
          </p:nvPr>
        </p:nvSpPr>
        <p:spPr>
          <a:xfrm>
            <a:off x="533566" y="2620853"/>
            <a:ext cx="5552544" cy="1752820"/>
          </a:xfrm>
        </p:spPr>
        <p:txBody>
          <a:bodyPr/>
          <a:lstStyle/>
          <a:p>
            <a:pPr>
              <a:defRPr/>
            </a:pPr>
            <a:r>
              <a:rPr lang="en-US" sz="2448" dirty="0">
                <a:solidFill>
                  <a:schemeClr val="tx1"/>
                </a:solidFill>
              </a:rPr>
              <a:t>Consolidate and simplify management </a:t>
            </a:r>
          </a:p>
          <a:p>
            <a:pPr>
              <a:defRPr/>
            </a:pPr>
            <a:r>
              <a:rPr lang="en-US" sz="2448" dirty="0">
                <a:solidFill>
                  <a:schemeClr val="tx1"/>
                </a:solidFill>
              </a:rPr>
              <a:t>Manage spreadsheet integrity and compliance</a:t>
            </a:r>
          </a:p>
        </p:txBody>
      </p:sp>
      <p:sp>
        <p:nvSpPr>
          <p:cNvPr id="2" name="Picture Placeholder 1"/>
          <p:cNvSpPr>
            <a:spLocks noGrp="1"/>
          </p:cNvSpPr>
          <p:nvPr>
            <p:ph type="pic" sz="quarter" idx="14"/>
          </p:nvPr>
        </p:nvSpPr>
        <p:spPr/>
      </p:sp>
      <p:pic>
        <p:nvPicPr>
          <p:cNvPr id="6"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301" r="52393"/>
          <a:stretch/>
        </p:blipFill>
        <p:spPr>
          <a:xfrm>
            <a:off x="6334860" y="-1"/>
            <a:ext cx="6101615" cy="6997341"/>
          </a:xfrm>
          <a:prstGeom prst="rect">
            <a:avLst/>
          </a:prstGeom>
        </p:spPr>
      </p:pic>
    </p:spTree>
    <p:extLst>
      <p:ext uri="{BB962C8B-B14F-4D97-AF65-F5344CB8AC3E}">
        <p14:creationId xmlns:p14="http://schemas.microsoft.com/office/powerpoint/2010/main" val="1094720344"/>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Enabling Microsoft SSBI</a:t>
            </a:r>
            <a:endParaRPr lang="en-US" dirty="0"/>
          </a:p>
        </p:txBody>
      </p:sp>
      <p:sp>
        <p:nvSpPr>
          <p:cNvPr id="3" name="Text Placeholder 2"/>
          <p:cNvSpPr>
            <a:spLocks noGrp="1"/>
          </p:cNvSpPr>
          <p:nvPr>
            <p:ph type="body" sz="quarter" idx="11"/>
          </p:nvPr>
        </p:nvSpPr>
        <p:spPr>
          <a:xfrm>
            <a:off x="274639" y="1481038"/>
            <a:ext cx="11889564" cy="2769989"/>
          </a:xfrm>
        </p:spPr>
        <p:txBody>
          <a:bodyPr/>
          <a:lstStyle/>
          <a:p>
            <a:r>
              <a:rPr lang="en-US" dirty="0" smtClean="0"/>
              <a:t>Office</a:t>
            </a:r>
          </a:p>
          <a:p>
            <a:r>
              <a:rPr lang="en-US" dirty="0" smtClean="0"/>
              <a:t>SharePoint</a:t>
            </a:r>
          </a:p>
          <a:p>
            <a:r>
              <a:rPr lang="en-AU" dirty="0" smtClean="0"/>
              <a:t>SQL Server</a:t>
            </a:r>
            <a:endParaRPr lang="en-US" dirty="0" smtClean="0"/>
          </a:p>
          <a:p>
            <a:endParaRPr lang="en-US" dirty="0"/>
          </a:p>
        </p:txBody>
      </p:sp>
    </p:spTree>
    <p:extLst>
      <p:ext uri="{BB962C8B-B14F-4D97-AF65-F5344CB8AC3E}">
        <p14:creationId xmlns:p14="http://schemas.microsoft.com/office/powerpoint/2010/main" val="27263495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Office</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4893647"/>
          </a:xfrm>
        </p:spPr>
        <p:txBody>
          <a:bodyPr/>
          <a:lstStyle/>
          <a:p>
            <a:r>
              <a:rPr lang="en-AU" dirty="0" smtClean="0"/>
              <a:t>Office comprises a suite of productivity desktop applications, well suited for analysts</a:t>
            </a:r>
          </a:p>
          <a:p>
            <a:endParaRPr lang="en-AU" dirty="0" smtClean="0"/>
          </a:p>
          <a:p>
            <a:r>
              <a:rPr lang="en-US" dirty="0"/>
              <a:t>These applications:</a:t>
            </a:r>
          </a:p>
          <a:p>
            <a:pPr lvl="1"/>
            <a:r>
              <a:rPr lang="en-US" dirty="0"/>
              <a:t>Play a major role in realizing Microsoft’s </a:t>
            </a:r>
            <a:r>
              <a:rPr lang="en-US" dirty="0" smtClean="0"/>
              <a:t>visions</a:t>
            </a:r>
            <a:endParaRPr lang="en-US" dirty="0"/>
          </a:p>
          <a:p>
            <a:pPr lvl="1"/>
            <a:r>
              <a:rPr lang="en-US" dirty="0"/>
              <a:t>Are designed to help users easily find, analyze, and more securely share business information</a:t>
            </a:r>
          </a:p>
          <a:p>
            <a:r>
              <a:rPr lang="en-AU" dirty="0" smtClean="0"/>
              <a:t>Notably, Excel plays a major role in delivering SSBI with the Power BI and Data Mining add-ins</a:t>
            </a:r>
          </a:p>
          <a:p>
            <a:pPr lvl="1"/>
            <a:r>
              <a:rPr lang="en-AU" dirty="0" smtClean="0"/>
              <a:t>Visio plays a role also, albeit a lesser one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29" y="3209230"/>
            <a:ext cx="3650999" cy="512421"/>
          </a:xfrm>
          <a:prstGeom prst="rect">
            <a:avLst/>
          </a:prstGeom>
        </p:spPr>
      </p:pic>
    </p:spTree>
    <p:extLst>
      <p:ext uri="{BB962C8B-B14F-4D97-AF65-F5344CB8AC3E}">
        <p14:creationId xmlns:p14="http://schemas.microsoft.com/office/powerpoint/2010/main" val="9895021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solidFill>
                  <a:schemeClr val="tx1"/>
                </a:solidFill>
              </a:rPr>
              <a:t>Exploring the Power BI Add-ins</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6512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Microsoft SSBI</a:t>
            </a:r>
            <a:br>
              <a:rPr lang="en-US" dirty="0"/>
            </a:br>
            <a:r>
              <a:rPr lang="en-US" sz="3200" dirty="0" smtClean="0">
                <a:solidFill>
                  <a:schemeClr val="accent1"/>
                </a:solidFill>
              </a:rPr>
              <a:t>Office: Excel: Other Reporting Capabilities</a:t>
            </a:r>
            <a:endParaRPr lang="en-AU" dirty="0"/>
          </a:p>
        </p:txBody>
      </p:sp>
      <p:sp>
        <p:nvSpPr>
          <p:cNvPr id="3" name="Text Placeholder 2"/>
          <p:cNvSpPr>
            <a:spLocks noGrp="1"/>
          </p:cNvSpPr>
          <p:nvPr>
            <p:ph type="body" sz="quarter" idx="11"/>
          </p:nvPr>
        </p:nvSpPr>
        <p:spPr>
          <a:xfrm>
            <a:off x="274639" y="1697062"/>
            <a:ext cx="11889564" cy="3323987"/>
          </a:xfrm>
        </p:spPr>
        <p:txBody>
          <a:bodyPr/>
          <a:lstStyle/>
          <a:p>
            <a:r>
              <a:rPr lang="en-US" dirty="0"/>
              <a:t>Excel </a:t>
            </a:r>
            <a:r>
              <a:rPr lang="en-US" dirty="0" smtClean="0"/>
              <a:t>reporting based </a:t>
            </a:r>
            <a:r>
              <a:rPr lang="en-US" dirty="0"/>
              <a:t>on </a:t>
            </a:r>
            <a:r>
              <a:rPr lang="en-US" dirty="0" smtClean="0"/>
              <a:t>a Power </a:t>
            </a:r>
            <a:r>
              <a:rPr lang="en-US" dirty="0"/>
              <a:t>Pivot data model can be achieved by </a:t>
            </a:r>
            <a:r>
              <a:rPr lang="en-US" dirty="0" smtClean="0"/>
              <a:t>using:</a:t>
            </a:r>
            <a:endParaRPr lang="en-US" dirty="0"/>
          </a:p>
          <a:p>
            <a:pPr lvl="1"/>
            <a:r>
              <a:rPr lang="en-US" dirty="0"/>
              <a:t>PivotTables and </a:t>
            </a:r>
            <a:r>
              <a:rPr lang="en-US" dirty="0" err="1"/>
              <a:t>PivotCharts</a:t>
            </a:r>
            <a:endParaRPr lang="en-US" dirty="0"/>
          </a:p>
          <a:p>
            <a:pPr lvl="1"/>
            <a:r>
              <a:rPr lang="en-US" dirty="0"/>
              <a:t>CUBE functions</a:t>
            </a:r>
          </a:p>
          <a:p>
            <a:pPr lvl="1"/>
            <a:r>
              <a:rPr lang="en-US" dirty="0"/>
              <a:t>Apps for </a:t>
            </a:r>
            <a:r>
              <a:rPr lang="en-US" dirty="0" smtClean="0"/>
              <a:t>Office</a:t>
            </a:r>
          </a:p>
          <a:p>
            <a:pPr lvl="1"/>
            <a:r>
              <a:rPr lang="en-AU" dirty="0" smtClean="0"/>
              <a:t>Slicers and Timelines</a:t>
            </a:r>
            <a:endParaRPr lang="en-US" dirty="0"/>
          </a:p>
          <a:p>
            <a:r>
              <a:rPr lang="en-AU" dirty="0" smtClean="0"/>
              <a:t>Reports can be enhanced with:</a:t>
            </a:r>
            <a:endParaRPr lang="en-US" dirty="0"/>
          </a:p>
        </p:txBody>
      </p:sp>
      <p:sp>
        <p:nvSpPr>
          <p:cNvPr id="30" name="Content Placeholder 2"/>
          <p:cNvSpPr txBox="1">
            <a:spLocks/>
          </p:cNvSpPr>
          <p:nvPr/>
        </p:nvSpPr>
        <p:spPr>
          <a:xfrm>
            <a:off x="385589" y="4884527"/>
            <a:ext cx="10153128" cy="1205023"/>
          </a:xfrm>
          <a:prstGeom prst="rect">
            <a:avLst/>
          </a:prstGeom>
        </p:spPr>
        <p:txBody>
          <a:bodyPr vert="horz" lIns="91440" tIns="45720" rIns="91440" bIns="45720" numCol="3" rtlCol="0">
            <a:noAutofit/>
          </a:bodyPr>
          <a:lstStyle>
            <a:lvl1pPr marL="0" indent="0" algn="l" defTabSz="914400" rtl="0" eaLnBrk="1" latinLnBrk="0" hangingPunct="1">
              <a:spcBef>
                <a:spcPct val="20000"/>
              </a:spcBef>
              <a:buFont typeface="Arial"/>
              <a:buNone/>
              <a:defRPr sz="2400" kern="1200">
                <a:solidFill>
                  <a:srgbClr val="404040"/>
                </a:solidFill>
                <a:latin typeface="+mn-lt"/>
                <a:ea typeface="+mn-ea"/>
                <a:cs typeface="+mn-cs"/>
              </a:defRPr>
            </a:lvl1pPr>
            <a:lvl2pPr marL="271463" indent="-255588" algn="l" defTabSz="914400" rtl="0" eaLnBrk="1" latinLnBrk="0" hangingPunct="1">
              <a:spcBef>
                <a:spcPct val="20000"/>
              </a:spcBef>
              <a:buClr>
                <a:schemeClr val="accent4"/>
              </a:buClr>
              <a:buFont typeface="Arial"/>
              <a:buChar char="•"/>
              <a:defRPr lang="en-US" sz="2000" kern="1200">
                <a:solidFill>
                  <a:srgbClr val="404040"/>
                </a:solidFill>
                <a:latin typeface="+mn-lt"/>
                <a:ea typeface="+mn-ea"/>
                <a:cs typeface="+mn-cs"/>
              </a:defRPr>
            </a:lvl2pPr>
            <a:lvl3pPr marL="446088" indent="-162000" algn="l" defTabSz="914400" rtl="0" eaLnBrk="1" latinLnBrk="0" hangingPunct="1">
              <a:spcBef>
                <a:spcPct val="20000"/>
              </a:spcBef>
              <a:buClr>
                <a:schemeClr val="accent4"/>
              </a:buClr>
              <a:buFont typeface="Arial"/>
              <a:buChar char="•"/>
              <a:defRPr lang="en-US" sz="1800" kern="1200">
                <a:solidFill>
                  <a:srgbClr val="404040"/>
                </a:solidFill>
                <a:latin typeface="+mn-lt"/>
                <a:ea typeface="+mn-ea"/>
                <a:cs typeface="+mn-cs"/>
              </a:defRPr>
            </a:lvl3pPr>
            <a:lvl4pPr marL="715963" indent="-162000" algn="l" defTabSz="914400" rtl="0" eaLnBrk="1" latinLnBrk="0" hangingPunct="1">
              <a:spcBef>
                <a:spcPct val="20000"/>
              </a:spcBef>
              <a:buClr>
                <a:schemeClr val="accent4"/>
              </a:buClr>
              <a:buFont typeface="Arial"/>
              <a:buChar char="•"/>
              <a:defRPr lang="en-US" sz="1800" kern="1200">
                <a:solidFill>
                  <a:srgbClr val="404040"/>
                </a:solidFill>
                <a:latin typeface="+mn-lt"/>
                <a:ea typeface="+mn-ea"/>
                <a:cs typeface="+mn-cs"/>
              </a:defRPr>
            </a:lvl4pPr>
            <a:lvl5pPr marL="985838" indent="-162000" algn="l" defTabSz="914400" rtl="0" eaLnBrk="1" latinLnBrk="0" hangingPunct="1">
              <a:spcBef>
                <a:spcPct val="20000"/>
              </a:spcBef>
              <a:buClr>
                <a:schemeClr val="accent4"/>
              </a:buClr>
              <a:buFont typeface="Arial"/>
              <a:buChar char="•"/>
              <a:defRPr lang="en-US" sz="18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Clr>
                <a:srgbClr val="68217A"/>
              </a:buClr>
              <a:buFont typeface="Arial"/>
              <a:buNone/>
            </a:pPr>
            <a:r>
              <a:rPr sz="2000" dirty="0">
                <a:solidFill>
                  <a:srgbClr val="FFFFFF"/>
                </a:solidFill>
              </a:rPr>
              <a:t>Charts</a:t>
            </a:r>
          </a:p>
          <a:p>
            <a:pPr marL="0" lvl="2" indent="0">
              <a:buClr>
                <a:srgbClr val="68217A"/>
              </a:buClr>
              <a:buFont typeface="Arial"/>
              <a:buNone/>
            </a:pPr>
            <a:r>
              <a:rPr sz="2000" dirty="0">
                <a:solidFill>
                  <a:srgbClr val="FFFFFF"/>
                </a:solidFill>
              </a:rPr>
              <a:t>Embedded images</a:t>
            </a:r>
          </a:p>
          <a:p>
            <a:pPr marL="0" lvl="2" indent="0">
              <a:buClr>
                <a:srgbClr val="68217A"/>
              </a:buClr>
              <a:buFont typeface="Arial"/>
              <a:buNone/>
            </a:pPr>
            <a:r>
              <a:rPr sz="2000" dirty="0">
                <a:solidFill>
                  <a:srgbClr val="FFFFFF"/>
                </a:solidFill>
              </a:rPr>
              <a:t>Conditional formatting</a:t>
            </a:r>
          </a:p>
          <a:p>
            <a:pPr marL="0" lvl="2" indent="0">
              <a:buClr>
                <a:srgbClr val="68217A"/>
              </a:buClr>
              <a:buFont typeface="Arial"/>
              <a:buNone/>
            </a:pPr>
            <a:r>
              <a:rPr sz="2000" dirty="0">
                <a:solidFill>
                  <a:srgbClr val="FFFFFF"/>
                </a:solidFill>
              </a:rPr>
              <a:t>Slicers</a:t>
            </a:r>
          </a:p>
          <a:p>
            <a:pPr marL="0" lvl="2" indent="0">
              <a:buClr>
                <a:srgbClr val="68217A"/>
              </a:buClr>
              <a:buFont typeface="Arial"/>
              <a:buNone/>
            </a:pPr>
            <a:r>
              <a:rPr sz="2000" dirty="0">
                <a:solidFill>
                  <a:srgbClr val="FFFFFF"/>
                </a:solidFill>
              </a:rPr>
              <a:t>Timelines</a:t>
            </a:r>
          </a:p>
          <a:p>
            <a:pPr marL="0" lvl="2" indent="0">
              <a:buClr>
                <a:srgbClr val="68217A"/>
              </a:buClr>
              <a:buFont typeface="Arial"/>
              <a:buNone/>
            </a:pPr>
            <a:r>
              <a:rPr sz="2000" dirty="0">
                <a:solidFill>
                  <a:srgbClr val="FFFFFF"/>
                </a:solidFill>
              </a:rPr>
              <a:t>Sparklines</a:t>
            </a:r>
          </a:p>
          <a:p>
            <a:pPr marL="0" lvl="2" indent="0">
              <a:buClr>
                <a:srgbClr val="68217A"/>
              </a:buClr>
              <a:buFont typeface="Arial"/>
              <a:buNone/>
            </a:pPr>
            <a:r>
              <a:rPr sz="2000" dirty="0">
                <a:solidFill>
                  <a:srgbClr val="FFFFFF"/>
                </a:solidFill>
              </a:rPr>
              <a:t>Hyperlinks</a:t>
            </a:r>
          </a:p>
          <a:p>
            <a:pPr marL="0" lvl="2" indent="0">
              <a:buClr>
                <a:srgbClr val="68217A"/>
              </a:buClr>
              <a:buFont typeface="Arial"/>
              <a:buNone/>
            </a:pPr>
            <a:r>
              <a:rPr sz="2000" dirty="0">
                <a:solidFill>
                  <a:srgbClr val="FFFFFF"/>
                </a:solidFill>
              </a:rPr>
              <a:t>Outlining</a:t>
            </a:r>
          </a:p>
          <a:p>
            <a:pPr marL="0" lvl="2" indent="0">
              <a:buClr>
                <a:srgbClr val="68217A"/>
              </a:buClr>
              <a:buFont typeface="Arial"/>
              <a:buNone/>
            </a:pPr>
            <a:r>
              <a:rPr sz="2000" dirty="0">
                <a:solidFill>
                  <a:srgbClr val="FFFFFF"/>
                </a:solidFill>
              </a:rPr>
              <a:t>Apps for Office</a:t>
            </a:r>
          </a:p>
        </p:txBody>
      </p:sp>
    </p:spTree>
    <p:extLst>
      <p:ext uri="{BB962C8B-B14F-4D97-AF65-F5344CB8AC3E}">
        <p14:creationId xmlns:p14="http://schemas.microsoft.com/office/powerpoint/2010/main" val="35563000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AU" dirty="0" smtClean="0">
                <a:solidFill>
                  <a:schemeClr val="tx1"/>
                </a:solidFill>
              </a:rPr>
              <a:t>Producing an Excel Dashboard with the CUBE Functions and Apps for Office</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846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Microsoft SSBI</a:t>
            </a:r>
            <a:br>
              <a:rPr lang="en-US" dirty="0"/>
            </a:br>
            <a:r>
              <a:rPr lang="en-US" sz="3200" dirty="0" smtClean="0">
                <a:solidFill>
                  <a:schemeClr val="accent1"/>
                </a:solidFill>
              </a:rPr>
              <a:t>Office: Visio</a:t>
            </a:r>
            <a:endParaRPr lang="en-AU" dirty="0"/>
          </a:p>
        </p:txBody>
      </p:sp>
      <p:sp>
        <p:nvSpPr>
          <p:cNvPr id="3" name="Text Placeholder 2"/>
          <p:cNvSpPr>
            <a:spLocks noGrp="1"/>
          </p:cNvSpPr>
          <p:nvPr>
            <p:ph type="body" sz="quarter" idx="11"/>
          </p:nvPr>
        </p:nvSpPr>
        <p:spPr>
          <a:xfrm>
            <a:off x="1537717" y="1697062"/>
            <a:ext cx="10626486" cy="2523768"/>
          </a:xfrm>
        </p:spPr>
        <p:txBody>
          <a:bodyPr/>
          <a:lstStyle/>
          <a:p>
            <a:r>
              <a:rPr lang="en-US" dirty="0"/>
              <a:t>Visio allows creating diagrams, and this product plays a minor role in delivering SSBI</a:t>
            </a:r>
          </a:p>
          <a:p>
            <a:r>
              <a:rPr lang="en-US" dirty="0"/>
              <a:t>Diagrams can be connected to external data, and expressed through shape properties and graphics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4" y="1876298"/>
            <a:ext cx="731816" cy="731816"/>
          </a:xfrm>
          <a:prstGeom prst="rect">
            <a:avLst/>
          </a:prstGeom>
        </p:spPr>
      </p:pic>
    </p:spTree>
    <p:extLst>
      <p:ext uri="{BB962C8B-B14F-4D97-AF65-F5344CB8AC3E}">
        <p14:creationId xmlns:p14="http://schemas.microsoft.com/office/powerpoint/2010/main" val="10959949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AU" dirty="0" smtClean="0">
                <a:solidFill>
                  <a:schemeClr val="tx1"/>
                </a:solidFill>
              </a:rPr>
              <a:t>Producing a Visio Data-Driven Diagram</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9498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Office (Continued)</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1415772"/>
          </a:xfrm>
        </p:spPr>
        <p:txBody>
          <a:bodyPr/>
          <a:lstStyle/>
          <a:p>
            <a:r>
              <a:rPr lang="en-AU" dirty="0" smtClean="0"/>
              <a:t>Today</a:t>
            </a:r>
            <a:r>
              <a:rPr lang="en-AU" dirty="0"/>
              <a:t>, there is choice:</a:t>
            </a:r>
          </a:p>
          <a:p>
            <a:pPr lvl="1"/>
            <a:r>
              <a:rPr lang="en-AU" dirty="0" smtClean="0"/>
              <a:t>Office 2013</a:t>
            </a:r>
            <a:endParaRPr lang="en-AU" dirty="0"/>
          </a:p>
          <a:p>
            <a:pPr lvl="1"/>
            <a:r>
              <a:rPr lang="en-AU" dirty="0" smtClean="0"/>
              <a:t>Office 365</a:t>
            </a:r>
            <a:endParaRPr lang="en-US" dirty="0"/>
          </a:p>
        </p:txBody>
      </p:sp>
    </p:spTree>
    <p:extLst>
      <p:ext uri="{BB962C8B-B14F-4D97-AF65-F5344CB8AC3E}">
        <p14:creationId xmlns:p14="http://schemas.microsoft.com/office/powerpoint/2010/main" val="20801482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Overview of </a:t>
            </a:r>
            <a:r>
              <a:rPr lang="en-US" sz="4400" dirty="0" smtClean="0"/>
              <a:t>Business </a:t>
            </a:r>
            <a:r>
              <a:rPr lang="en-US" sz="4400" dirty="0"/>
              <a:t>Intelligence in Microsoft Office and Office </a:t>
            </a:r>
            <a:r>
              <a:rPr lang="en-US" sz="4400" dirty="0" smtClean="0"/>
              <a:t>365</a:t>
            </a:r>
            <a:endParaRPr lang="en-US" sz="4400" dirty="0"/>
          </a:p>
        </p:txBody>
      </p:sp>
      <p:sp>
        <p:nvSpPr>
          <p:cNvPr id="3" name="Text Placeholder 2"/>
          <p:cNvSpPr>
            <a:spLocks noGrp="1"/>
          </p:cNvSpPr>
          <p:nvPr>
            <p:ph type="body" sz="quarter" idx="14"/>
          </p:nvPr>
        </p:nvSpPr>
        <p:spPr/>
        <p:txBody>
          <a:bodyPr/>
          <a:lstStyle/>
          <a:p>
            <a:r>
              <a:rPr lang="en-US" sz="2400" b="1" dirty="0" smtClean="0"/>
              <a:t>Peter Myers</a:t>
            </a:r>
          </a:p>
          <a:p>
            <a:pPr>
              <a:spcAft>
                <a:spcPts val="600"/>
              </a:spcAft>
            </a:pPr>
            <a:r>
              <a:rPr lang="en-US" sz="2400" dirty="0" smtClean="0"/>
              <a:t>Bitwise Solutions Pty Ltd</a:t>
            </a:r>
          </a:p>
          <a:p>
            <a:r>
              <a:rPr lang="en-US" sz="2400" b="1" dirty="0" smtClean="0"/>
              <a:t>Seayoung Rhee</a:t>
            </a:r>
          </a:p>
          <a:p>
            <a:r>
              <a:rPr lang="en-AU" sz="2400" dirty="0" smtClean="0"/>
              <a:t>Microsoft</a:t>
            </a:r>
            <a:endParaRPr lang="en-US" sz="2400" dirty="0"/>
          </a:p>
        </p:txBody>
      </p:sp>
      <p:sp>
        <p:nvSpPr>
          <p:cNvPr id="4" name="Text Placeholder 3"/>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Clr>
                <a:srgbClr val="FFFFFF"/>
              </a:buClr>
              <a:buFontTx/>
              <a:buNone/>
            </a:pPr>
            <a:r>
              <a:rPr lang="en-US" sz="1400" dirty="0" smtClean="0">
                <a:gradFill>
                  <a:gsLst>
                    <a:gs pos="1250">
                      <a:srgbClr val="FFFFFF"/>
                    </a:gs>
                    <a:gs pos="100000">
                      <a:srgbClr val="FFFFFF"/>
                    </a:gs>
                  </a:gsLst>
                  <a:lin ang="5400000" scaled="0"/>
                </a:gradFill>
              </a:rPr>
              <a:t>OFC-B215</a:t>
            </a:r>
            <a:endParaRPr lang="en-US" sz="14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2013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Office: Office 2013</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4308872"/>
          </a:xfrm>
        </p:spPr>
        <p:txBody>
          <a:bodyPr/>
          <a:lstStyle/>
          <a:p>
            <a:r>
              <a:rPr lang="en-US" dirty="0"/>
              <a:t>Easily combine data from any source to create fully interactive reports and insights with guided </a:t>
            </a:r>
            <a:r>
              <a:rPr lang="en-US" dirty="0" smtClean="0"/>
              <a:t>exploration (Power Pivot)</a:t>
            </a:r>
            <a:endParaRPr lang="en-US" dirty="0"/>
          </a:p>
          <a:p>
            <a:r>
              <a:rPr lang="en-US" dirty="0"/>
              <a:t>Visually discover and share insights for collaborative decision making across the </a:t>
            </a:r>
            <a:r>
              <a:rPr lang="en-US" dirty="0" smtClean="0"/>
              <a:t>organization (Power View)</a:t>
            </a:r>
            <a:endParaRPr lang="en-US" dirty="0"/>
          </a:p>
          <a:p>
            <a:r>
              <a:rPr lang="en-US" dirty="0"/>
              <a:t>Manage self-service BI with control &amp; compliance for end user created </a:t>
            </a:r>
            <a:r>
              <a:rPr lang="en-US" dirty="0" smtClean="0"/>
              <a:t>assets (Inquire)</a:t>
            </a:r>
            <a:endParaRPr lang="en-US" dirty="0"/>
          </a:p>
        </p:txBody>
      </p:sp>
    </p:spTree>
    <p:extLst>
      <p:ext uri="{BB962C8B-B14F-4D97-AF65-F5344CB8AC3E}">
        <p14:creationId xmlns:p14="http://schemas.microsoft.com/office/powerpoint/2010/main" val="7248348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Office: Office 365</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3200876"/>
          </a:xfrm>
        </p:spPr>
        <p:txBody>
          <a:bodyPr/>
          <a:lstStyle/>
          <a:p>
            <a:r>
              <a:rPr lang="en-US" dirty="0" smtClean="0"/>
              <a:t>Office 365 is available as a subscription</a:t>
            </a:r>
          </a:p>
          <a:p>
            <a:r>
              <a:rPr lang="en-US" dirty="0" smtClean="0"/>
              <a:t>Deployed easily and </a:t>
            </a:r>
            <a:r>
              <a:rPr lang="en-US" dirty="0"/>
              <a:t>quickly </a:t>
            </a:r>
            <a:r>
              <a:rPr lang="en-US" dirty="0" smtClean="0"/>
              <a:t>by Click-to-Run (C2R) and maintained through automatic updates</a:t>
            </a:r>
          </a:p>
          <a:p>
            <a:r>
              <a:rPr lang="en-AU" dirty="0" smtClean="0"/>
              <a:t>Some newer features, including Power BI functionality, is only available with this licensing mode</a:t>
            </a:r>
            <a:endParaRPr lang="en-US" dirty="0"/>
          </a:p>
        </p:txBody>
      </p:sp>
    </p:spTree>
    <p:extLst>
      <p:ext uri="{BB962C8B-B14F-4D97-AF65-F5344CB8AC3E}">
        <p14:creationId xmlns:p14="http://schemas.microsoft.com/office/powerpoint/2010/main" val="1399477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SharePoint</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4985980"/>
          </a:xfrm>
        </p:spPr>
        <p:txBody>
          <a:bodyPr/>
          <a:lstStyle/>
          <a:p>
            <a:r>
              <a:rPr lang="en-AU" dirty="0" smtClean="0"/>
              <a:t>SharePoint delivers content management, and rich BI services and capabilities, including governance</a:t>
            </a:r>
          </a:p>
          <a:p>
            <a:r>
              <a:rPr lang="en-AU" dirty="0" smtClean="0"/>
              <a:t>Today, there is choice:</a:t>
            </a:r>
          </a:p>
          <a:p>
            <a:pPr lvl="1"/>
            <a:r>
              <a:rPr lang="en-AU" dirty="0" smtClean="0"/>
              <a:t>On-premises: SharePoint 2013</a:t>
            </a:r>
          </a:p>
          <a:p>
            <a:pPr lvl="1"/>
            <a:r>
              <a:rPr lang="en-AU" dirty="0" smtClean="0"/>
              <a:t>Cloud: SharePoint Online</a:t>
            </a:r>
            <a:endParaRPr lang="en-US" dirty="0" smtClean="0"/>
          </a:p>
          <a:p>
            <a:r>
              <a:rPr lang="en-US" dirty="0" smtClean="0"/>
              <a:t>SharePoint can be purchased in </a:t>
            </a:r>
            <a:r>
              <a:rPr lang="en-US" dirty="0"/>
              <a:t>the cloud as a standalone </a:t>
            </a:r>
            <a:r>
              <a:rPr lang="en-US" dirty="0" smtClean="0"/>
              <a:t>offering, </a:t>
            </a:r>
            <a:r>
              <a:rPr lang="en-US" dirty="0"/>
              <a:t>or as part of an Office 365 suite </a:t>
            </a:r>
            <a:r>
              <a:rPr lang="en-US" dirty="0" smtClean="0"/>
              <a:t>that provides access </a:t>
            </a:r>
            <a:r>
              <a:rPr lang="en-US" dirty="0"/>
              <a:t>to Exchange, Lync, the Office clients and web apps</a:t>
            </a:r>
          </a:p>
        </p:txBody>
      </p:sp>
    </p:spTree>
    <p:extLst>
      <p:ext uri="{BB962C8B-B14F-4D97-AF65-F5344CB8AC3E}">
        <p14:creationId xmlns:p14="http://schemas.microsoft.com/office/powerpoint/2010/main" val="16041607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SharePoint 2013 (On-premises)</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3785652"/>
          </a:xfrm>
        </p:spPr>
        <p:txBody>
          <a:bodyPr/>
          <a:lstStyle/>
          <a:p>
            <a:r>
              <a:rPr lang="en-AU" dirty="0" smtClean="0"/>
              <a:t>On-premises with SharePoint 2013:</a:t>
            </a:r>
          </a:p>
          <a:p>
            <a:pPr lvl="1"/>
            <a:r>
              <a:rPr lang="en-AU" dirty="0" smtClean="0"/>
              <a:t>Excel Services: Server-side workbook calculation and rendering</a:t>
            </a:r>
          </a:p>
          <a:p>
            <a:pPr lvl="1"/>
            <a:r>
              <a:rPr lang="en-AU" dirty="0" smtClean="0"/>
              <a:t>Visio Services: Server-side diagram rendering</a:t>
            </a:r>
          </a:p>
          <a:p>
            <a:pPr lvl="1"/>
            <a:r>
              <a:rPr lang="en-AU" dirty="0" smtClean="0"/>
              <a:t>PerformancePoint Services: Performance monitoring and analysis with scorecards and dashboards</a:t>
            </a:r>
          </a:p>
          <a:p>
            <a:pPr lvl="1"/>
            <a:r>
              <a:rPr lang="en-AU" dirty="0" smtClean="0"/>
              <a:t>Power Pivot: Data model querying and data refresh</a:t>
            </a:r>
          </a:p>
          <a:p>
            <a:pPr lvl="1"/>
            <a:r>
              <a:rPr lang="en-AU" dirty="0" smtClean="0"/>
              <a:t>Reporting Services: Rich report management and delivery</a:t>
            </a:r>
          </a:p>
          <a:p>
            <a:pPr lvl="1"/>
            <a:r>
              <a:rPr lang="en-AU" dirty="0" smtClean="0"/>
              <a:t>Power View: Interactive reporting based on Analysis Services data models (including Power Pivot)</a:t>
            </a:r>
          </a:p>
          <a:p>
            <a:pPr lvl="1"/>
            <a:r>
              <a:rPr lang="en-AU" dirty="0" smtClean="0"/>
              <a:t>Interactive web part dashboards</a:t>
            </a:r>
            <a:endParaRPr lang="en-US" dirty="0" smtClean="0"/>
          </a:p>
          <a:p>
            <a:endParaRPr lang="en-US" dirty="0"/>
          </a:p>
        </p:txBody>
      </p:sp>
    </p:spTree>
    <p:extLst>
      <p:ext uri="{BB962C8B-B14F-4D97-AF65-F5344CB8AC3E}">
        <p14:creationId xmlns:p14="http://schemas.microsoft.com/office/powerpoint/2010/main" val="20607434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SharePoint Online (Cloud)</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4893647"/>
          </a:xfrm>
        </p:spPr>
        <p:txBody>
          <a:bodyPr/>
          <a:lstStyle/>
          <a:p>
            <a:r>
              <a:rPr lang="en-US" dirty="0"/>
              <a:t>SharePoint Online delivers the powerful features of SharePoint without the associated overhead of managing the infrastructure on your own</a:t>
            </a:r>
            <a:r>
              <a:rPr lang="en-AU" dirty="0" smtClean="0"/>
              <a:t>:</a:t>
            </a:r>
          </a:p>
          <a:p>
            <a:pPr lvl="1"/>
            <a:r>
              <a:rPr lang="en-AU" dirty="0" smtClean="0"/>
              <a:t>Excel Online: Cloud workbook calculation and rendering</a:t>
            </a:r>
          </a:p>
          <a:p>
            <a:pPr lvl="1"/>
            <a:r>
              <a:rPr lang="en-AU" dirty="0" smtClean="0"/>
              <a:t>Visio Online: Cloud diagram rendering</a:t>
            </a:r>
          </a:p>
          <a:p>
            <a:pPr lvl="1"/>
            <a:r>
              <a:rPr lang="en-AU" dirty="0" smtClean="0"/>
              <a:t>Power BI:</a:t>
            </a:r>
          </a:p>
          <a:p>
            <a:pPr lvl="2"/>
            <a:r>
              <a:rPr lang="en-AU" dirty="0" smtClean="0"/>
              <a:t>Power Query (Data </a:t>
            </a:r>
            <a:r>
              <a:rPr lang="en-AU" dirty="0" err="1" smtClean="0"/>
              <a:t>Catalog</a:t>
            </a:r>
            <a:r>
              <a:rPr lang="en-AU" dirty="0" smtClean="0"/>
              <a:t>): Query storage, discover and monitoring</a:t>
            </a:r>
          </a:p>
          <a:p>
            <a:pPr lvl="2"/>
            <a:r>
              <a:rPr lang="en-AU" dirty="0" smtClean="0"/>
              <a:t>Power Pivot: Data model querying and </a:t>
            </a:r>
            <a:r>
              <a:rPr lang="en-AU" dirty="0"/>
              <a:t>data refresh</a:t>
            </a:r>
            <a:endParaRPr lang="en-AU" dirty="0" smtClean="0"/>
          </a:p>
          <a:p>
            <a:pPr lvl="2"/>
            <a:r>
              <a:rPr lang="en-AU" dirty="0" smtClean="0"/>
              <a:t>Power View: Interactive reporting</a:t>
            </a:r>
          </a:p>
          <a:p>
            <a:pPr lvl="2"/>
            <a:r>
              <a:rPr lang="en-AU" dirty="0" smtClean="0"/>
              <a:t>Power BI Sites: Storage and management of Excel workbooks</a:t>
            </a:r>
          </a:p>
          <a:p>
            <a:pPr lvl="2"/>
            <a:r>
              <a:rPr lang="en-AU" dirty="0" smtClean="0"/>
              <a:t>Power Q&amp;A: Natural language querying and discovery</a:t>
            </a:r>
          </a:p>
          <a:p>
            <a:pPr lvl="2"/>
            <a:r>
              <a:rPr lang="en-AU" dirty="0" smtClean="0"/>
              <a:t>Power BI Windows Store App: Connected mobile delivery</a:t>
            </a:r>
            <a:endParaRPr lang="en-US" dirty="0"/>
          </a:p>
        </p:txBody>
      </p:sp>
    </p:spTree>
    <p:extLst>
      <p:ext uri="{BB962C8B-B14F-4D97-AF65-F5344CB8AC3E}">
        <p14:creationId xmlns:p14="http://schemas.microsoft.com/office/powerpoint/2010/main" val="20831115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solidFill>
                  <a:schemeClr val="tx1"/>
                </a:solidFill>
              </a:rPr>
              <a:t>Exploring the SharePoint Online and the Power BI Site</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3521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SQL Server</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3200876"/>
          </a:xfrm>
        </p:spPr>
        <p:txBody>
          <a:bodyPr/>
          <a:lstStyle/>
          <a:p>
            <a:r>
              <a:rPr lang="en-AU" dirty="0" smtClean="0"/>
              <a:t>The SQL Server product team are responsible for the development of the Power BI add-ins</a:t>
            </a:r>
          </a:p>
          <a:p>
            <a:r>
              <a:rPr lang="en-AU" dirty="0" smtClean="0"/>
              <a:t>Not part of the Power BI family, the Excel data mining add-ins deliver predictive analytics to the Excel user</a:t>
            </a:r>
          </a:p>
          <a:p>
            <a:endParaRPr lang="en-US" dirty="0"/>
          </a:p>
        </p:txBody>
      </p:sp>
    </p:spTree>
    <p:extLst>
      <p:ext uri="{BB962C8B-B14F-4D97-AF65-F5344CB8AC3E}">
        <p14:creationId xmlns:p14="http://schemas.microsoft.com/office/powerpoint/2010/main" val="36678461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Microsoft SSBI</a:t>
            </a:r>
            <a:br>
              <a:rPr lang="en-US" dirty="0" smtClean="0"/>
            </a:br>
            <a:r>
              <a:rPr lang="en-US" sz="3200" dirty="0" smtClean="0">
                <a:solidFill>
                  <a:schemeClr val="accent1"/>
                </a:solidFill>
              </a:rPr>
              <a:t>SQL Server – Data Mining Add-ins</a:t>
            </a:r>
            <a:endParaRPr lang="en-US" sz="3200" dirty="0">
              <a:solidFill>
                <a:schemeClr val="accent1"/>
              </a:solidFill>
            </a:endParaRPr>
          </a:p>
        </p:txBody>
      </p:sp>
      <p:sp>
        <p:nvSpPr>
          <p:cNvPr id="3" name="Text Placeholder 2"/>
          <p:cNvSpPr>
            <a:spLocks noGrp="1"/>
          </p:cNvSpPr>
          <p:nvPr>
            <p:ph type="body" sz="quarter" idx="11"/>
          </p:nvPr>
        </p:nvSpPr>
        <p:spPr>
          <a:xfrm>
            <a:off x="274639" y="1913086"/>
            <a:ext cx="11889564" cy="4616648"/>
          </a:xfrm>
        </p:spPr>
        <p:txBody>
          <a:bodyPr/>
          <a:lstStyle/>
          <a:p>
            <a:r>
              <a:rPr lang="en-AU" dirty="0" smtClean="0"/>
              <a:t>Table Analysis Tools</a:t>
            </a:r>
          </a:p>
          <a:p>
            <a:pPr lvl="1"/>
            <a:r>
              <a:rPr lang="en-US" dirty="0" smtClean="0"/>
              <a:t>Provide </a:t>
            </a:r>
            <a:r>
              <a:rPr lang="en-US" dirty="0"/>
              <a:t>an easy-to-use </a:t>
            </a:r>
            <a:r>
              <a:rPr lang="en-US" dirty="0" smtClean="0"/>
              <a:t>interface to leverage </a:t>
            </a:r>
            <a:r>
              <a:rPr lang="en-US" dirty="0"/>
              <a:t>SQL Server </a:t>
            </a:r>
            <a:r>
              <a:rPr lang="en-US" dirty="0" smtClean="0"/>
              <a:t>data mining to </a:t>
            </a:r>
            <a:r>
              <a:rPr lang="en-US" dirty="0"/>
              <a:t>perform powerful end user analysis on </a:t>
            </a:r>
            <a:r>
              <a:rPr lang="en-US" dirty="0" smtClean="0"/>
              <a:t>workbook data</a:t>
            </a:r>
            <a:endParaRPr lang="en-US" dirty="0"/>
          </a:p>
          <a:p>
            <a:r>
              <a:rPr lang="en-AU" dirty="0" smtClean="0"/>
              <a:t>Client Tools</a:t>
            </a:r>
          </a:p>
          <a:p>
            <a:pPr lvl="1"/>
            <a:r>
              <a:rPr lang="en-US" dirty="0"/>
              <a:t>Offers a full data mining model development </a:t>
            </a:r>
            <a:r>
              <a:rPr lang="en-US" dirty="0" smtClean="0"/>
              <a:t/>
            </a:r>
            <a:br>
              <a:rPr lang="en-US" dirty="0" smtClean="0"/>
            </a:br>
            <a:r>
              <a:rPr lang="en-US" dirty="0" smtClean="0"/>
              <a:t>lifecycle </a:t>
            </a:r>
            <a:r>
              <a:rPr lang="en-US" dirty="0"/>
              <a:t>directly within </a:t>
            </a:r>
            <a:r>
              <a:rPr lang="en-US" dirty="0" smtClean="0"/>
              <a:t>Excel</a:t>
            </a:r>
            <a:endParaRPr lang="en-US" dirty="0"/>
          </a:p>
          <a:p>
            <a:pPr lvl="1"/>
            <a:r>
              <a:rPr lang="en-US" dirty="0"/>
              <a:t>Has been designed to </a:t>
            </a:r>
            <a:r>
              <a:rPr lang="en-US" dirty="0" smtClean="0"/>
              <a:t>work </a:t>
            </a:r>
            <a:r>
              <a:rPr lang="en-US" dirty="0"/>
              <a:t>through the entire </a:t>
            </a:r>
            <a:r>
              <a:rPr lang="en-US" dirty="0" smtClean="0"/>
              <a:t/>
            </a:r>
            <a:br>
              <a:rPr lang="en-US" dirty="0" smtClean="0"/>
            </a:br>
            <a:r>
              <a:rPr lang="en-US" dirty="0" smtClean="0"/>
              <a:t>data mining process</a:t>
            </a:r>
            <a:endParaRPr lang="en-US" dirty="0"/>
          </a:p>
          <a:p>
            <a:pPr lvl="1"/>
            <a:r>
              <a:rPr lang="en-US" dirty="0"/>
              <a:t>Include model </a:t>
            </a:r>
            <a:r>
              <a:rPr lang="en-US" dirty="0" smtClean="0"/>
              <a:t>and management </a:t>
            </a:r>
            <a:r>
              <a:rPr lang="en-US" dirty="0"/>
              <a:t>options</a:t>
            </a:r>
          </a:p>
          <a:p>
            <a:pPr lvl="1"/>
            <a:endParaRPr lang="en-AU" dirty="0" smtClean="0"/>
          </a:p>
          <a:p>
            <a:endParaRPr lang="en-US" dirty="0"/>
          </a:p>
        </p:txBody>
      </p:sp>
      <p:graphicFrame>
        <p:nvGraphicFramePr>
          <p:cNvPr id="4" name="Diagram 3"/>
          <p:cNvGraphicFramePr/>
          <p:nvPr>
            <p:extLst/>
          </p:nvPr>
        </p:nvGraphicFramePr>
        <p:xfrm>
          <a:off x="7154341" y="3522748"/>
          <a:ext cx="3552591" cy="299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0526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solidFill>
                  <a:schemeClr val="tx1"/>
                </a:solidFill>
              </a:rPr>
              <a:t>Exploring the Excel Data Mining Add-ins</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1662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US" dirty="0"/>
          </a:p>
        </p:txBody>
      </p:sp>
      <p:sp>
        <p:nvSpPr>
          <p:cNvPr id="14" name="TextBox 13"/>
          <p:cNvSpPr txBox="1"/>
          <p:nvPr>
            <p:custDataLst>
              <p:tags r:id="rId1"/>
            </p:custDataLst>
          </p:nvPr>
        </p:nvSpPr>
        <p:spPr>
          <a:xfrm>
            <a:off x="1182616" y="4628931"/>
            <a:ext cx="9823592" cy="1371600"/>
          </a:xfrm>
          <a:prstGeom prst="rect">
            <a:avLst/>
          </a:prstGeom>
          <a:solidFill>
            <a:srgbClr val="505050"/>
          </a:solidFill>
          <a:effectLst/>
        </p:spPr>
        <p:txBody>
          <a:bodyPr wrap="square" lIns="91440" tIns="91440" rIns="91440" bIns="91440" rtlCol="0" anchor="ctr" anchorCtr="0">
            <a:noAutofit/>
          </a:bodyPr>
          <a:lstStyle/>
          <a:p>
            <a:pPr marL="122238" defTabSz="914400">
              <a:buClr>
                <a:srgbClr val="0071BC"/>
              </a:buClr>
              <a:buSzPct val="90000"/>
              <a:defRPr/>
            </a:pPr>
            <a:r>
              <a:rPr lang="en-US" sz="2800" kern="0" dirty="0">
                <a:ln>
                  <a:solidFill>
                    <a:srgbClr val="FFFFFF">
                      <a:alpha val="0"/>
                    </a:srgbClr>
                  </a:solidFill>
                </a:ln>
                <a:solidFill>
                  <a:srgbClr val="FFFFFF">
                    <a:lumMod val="65000"/>
                    <a:lumOff val="35000"/>
                    <a:alpha val="99000"/>
                  </a:srgbClr>
                </a:solidFill>
                <a:latin typeface="Segoe UI Light" pitchFamily="34" charset="0"/>
                <a:ea typeface="Segoe UI" pitchFamily="34" charset="0"/>
                <a:cs typeface="Segoe UI" pitchFamily="34" charset="0"/>
              </a:rPr>
              <a:t>All users can transform </a:t>
            </a:r>
            <a:r>
              <a:rPr lang="en-US" sz="2800" kern="0" dirty="0" smtClean="0">
                <a:ln>
                  <a:solidFill>
                    <a:srgbClr val="FFFFFF">
                      <a:alpha val="0"/>
                    </a:srgbClr>
                  </a:solidFill>
                </a:ln>
                <a:solidFill>
                  <a:srgbClr val="FFFFFF">
                    <a:lumMod val="65000"/>
                    <a:lumOff val="35000"/>
                    <a:alpha val="99000"/>
                  </a:srgbClr>
                </a:solidFill>
                <a:latin typeface="Segoe UI Light" pitchFamily="34" charset="0"/>
                <a:ea typeface="Segoe UI" pitchFamily="34" charset="0"/>
                <a:cs typeface="Segoe UI" pitchFamily="34" charset="0"/>
              </a:rPr>
              <a:t>data into insight…</a:t>
            </a:r>
          </a:p>
          <a:p>
            <a:pPr marL="361950" defTabSz="914400">
              <a:buClr>
                <a:srgbClr val="0071BC"/>
              </a:buClr>
              <a:buSzPct val="90000"/>
              <a:defRPr/>
            </a:pPr>
            <a:r>
              <a:rPr lang="en-US" sz="2800" kern="0" dirty="0">
                <a:ln>
                  <a:solidFill>
                    <a:srgbClr val="FFFFFF">
                      <a:alpha val="0"/>
                    </a:srgbClr>
                  </a:solidFill>
                </a:ln>
                <a:solidFill>
                  <a:srgbClr val="FFFFFF">
                    <a:lumMod val="65000"/>
                    <a:lumOff val="35000"/>
                    <a:alpha val="99000"/>
                  </a:srgbClr>
                </a:solidFill>
                <a:latin typeface="Segoe UI Light" pitchFamily="34" charset="0"/>
              </a:rPr>
              <a:t>A</a:t>
            </a:r>
            <a:r>
              <a:rPr lang="en-US" sz="2800" kern="0" dirty="0" smtClean="0">
                <a:ln>
                  <a:solidFill>
                    <a:srgbClr val="FFFFFF">
                      <a:alpha val="0"/>
                    </a:srgbClr>
                  </a:solidFill>
                </a:ln>
                <a:solidFill>
                  <a:srgbClr val="FFFFFF">
                    <a:lumMod val="65000"/>
                    <a:lumOff val="35000"/>
                    <a:alpha val="99000"/>
                  </a:srgbClr>
                </a:solidFill>
                <a:latin typeface="Segoe UI Light" pitchFamily="34" charset="0"/>
              </a:rPr>
              <a:t>s </a:t>
            </a:r>
            <a:r>
              <a:rPr lang="en-US" sz="2800" kern="0" dirty="0">
                <a:ln>
                  <a:solidFill>
                    <a:srgbClr val="FFFFFF">
                      <a:alpha val="0"/>
                    </a:srgbClr>
                  </a:solidFill>
                </a:ln>
                <a:solidFill>
                  <a:srgbClr val="FFFFFF">
                    <a:lumMod val="65000"/>
                    <a:lumOff val="35000"/>
                    <a:alpha val="99000"/>
                  </a:srgbClr>
                </a:solidFill>
                <a:latin typeface="Segoe UI Light" pitchFamily="34" charset="0"/>
              </a:rPr>
              <a:t>a natural </a:t>
            </a:r>
            <a:r>
              <a:rPr lang="en-US" sz="2800" kern="0" dirty="0" smtClean="0">
                <a:ln>
                  <a:solidFill>
                    <a:srgbClr val="FFFFFF">
                      <a:alpha val="0"/>
                    </a:srgbClr>
                  </a:solidFill>
                </a:ln>
                <a:solidFill>
                  <a:srgbClr val="FFFFFF">
                    <a:lumMod val="65000"/>
                    <a:lumOff val="35000"/>
                    <a:alpha val="99000"/>
                  </a:srgbClr>
                </a:solidFill>
                <a:latin typeface="Segoe UI Light" pitchFamily="34" charset="0"/>
              </a:rPr>
              <a:t>part of </a:t>
            </a:r>
            <a:r>
              <a:rPr lang="en-US" sz="2800" kern="0" dirty="0">
                <a:ln>
                  <a:solidFill>
                    <a:srgbClr val="FFFFFF">
                      <a:alpha val="0"/>
                    </a:srgbClr>
                  </a:solidFill>
                </a:ln>
                <a:solidFill>
                  <a:srgbClr val="FFFFFF">
                    <a:lumMod val="65000"/>
                    <a:lumOff val="35000"/>
                    <a:alpha val="99000"/>
                  </a:srgbClr>
                </a:solidFill>
                <a:latin typeface="Segoe UI Light" pitchFamily="34" charset="0"/>
              </a:rPr>
              <a:t>their day to day </a:t>
            </a:r>
            <a:r>
              <a:rPr lang="en-US" sz="2800" kern="0" dirty="0" smtClean="0">
                <a:ln>
                  <a:solidFill>
                    <a:srgbClr val="FFFFFF">
                      <a:alpha val="0"/>
                    </a:srgbClr>
                  </a:solidFill>
                </a:ln>
                <a:solidFill>
                  <a:srgbClr val="FFFFFF">
                    <a:lumMod val="65000"/>
                    <a:lumOff val="35000"/>
                    <a:alpha val="99000"/>
                  </a:srgbClr>
                </a:solidFill>
                <a:latin typeface="Segoe UI Light" pitchFamily="34" charset="0"/>
              </a:rPr>
              <a:t>activities…</a:t>
            </a:r>
            <a:endParaRPr lang="en-US" sz="2800" kern="0" dirty="0">
              <a:ln>
                <a:solidFill>
                  <a:srgbClr val="FFFFFF">
                    <a:alpha val="0"/>
                  </a:srgbClr>
                </a:solidFill>
              </a:ln>
              <a:solidFill>
                <a:srgbClr val="FFFFFF">
                  <a:lumMod val="65000"/>
                  <a:lumOff val="35000"/>
                  <a:alpha val="99000"/>
                </a:srgbClr>
              </a:solidFill>
              <a:latin typeface="Segoe UI Light" pitchFamily="34" charset="0"/>
            </a:endParaRPr>
          </a:p>
          <a:p>
            <a:pPr marL="542925" defTabSz="914400">
              <a:buClr>
                <a:srgbClr val="0071BC"/>
              </a:buClr>
              <a:buSzPct val="90000"/>
              <a:defRPr/>
            </a:pPr>
            <a:r>
              <a:rPr lang="en-US" sz="2800" kern="0" dirty="0">
                <a:ln>
                  <a:solidFill>
                    <a:srgbClr val="FFFFFF">
                      <a:alpha val="0"/>
                    </a:srgbClr>
                  </a:solidFill>
                </a:ln>
                <a:solidFill>
                  <a:srgbClr val="FFFFFF">
                    <a:lumMod val="65000"/>
                    <a:lumOff val="35000"/>
                    <a:alpha val="99000"/>
                  </a:srgbClr>
                </a:solidFill>
                <a:latin typeface="Segoe UI Light" pitchFamily="34" charset="0"/>
              </a:rPr>
              <a:t>W</a:t>
            </a:r>
            <a:r>
              <a:rPr lang="en-US" sz="2800" kern="0" dirty="0" err="1" smtClean="0">
                <a:ln>
                  <a:solidFill>
                    <a:srgbClr val="FFFFFF">
                      <a:alpha val="0"/>
                    </a:srgbClr>
                  </a:solidFill>
                </a:ln>
                <a:solidFill>
                  <a:srgbClr val="FFFFFF">
                    <a:lumMod val="65000"/>
                    <a:lumOff val="35000"/>
                    <a:alpha val="99000"/>
                  </a:srgbClr>
                </a:solidFill>
                <a:latin typeface="Segoe UI Light" pitchFamily="34" charset="0"/>
              </a:rPr>
              <a:t>ith</a:t>
            </a:r>
            <a:r>
              <a:rPr lang="en-US" sz="2800" kern="0" dirty="0" smtClean="0">
                <a:ln>
                  <a:solidFill>
                    <a:srgbClr val="FFFFFF">
                      <a:alpha val="0"/>
                    </a:srgbClr>
                  </a:solidFill>
                </a:ln>
                <a:solidFill>
                  <a:srgbClr val="FFFFFF">
                    <a:lumMod val="65000"/>
                    <a:lumOff val="35000"/>
                    <a:alpha val="99000"/>
                  </a:srgbClr>
                </a:solidFill>
                <a:latin typeface="Segoe UI Light" pitchFamily="34" charset="0"/>
              </a:rPr>
              <a:t> </a:t>
            </a:r>
            <a:r>
              <a:rPr lang="en-US" sz="2800" kern="0" dirty="0">
                <a:ln>
                  <a:solidFill>
                    <a:srgbClr val="FFFFFF">
                      <a:alpha val="0"/>
                    </a:srgbClr>
                  </a:solidFill>
                </a:ln>
                <a:solidFill>
                  <a:srgbClr val="FFFFFF">
                    <a:lumMod val="65000"/>
                    <a:lumOff val="35000"/>
                    <a:alpha val="99000"/>
                  </a:srgbClr>
                </a:solidFill>
                <a:latin typeface="Segoe UI Light" pitchFamily="34" charset="0"/>
              </a:rPr>
              <a:t>the </a:t>
            </a:r>
            <a:r>
              <a:rPr lang="en-US" sz="2800" kern="0" dirty="0" smtClean="0">
                <a:ln>
                  <a:solidFill>
                    <a:srgbClr val="FFFFFF">
                      <a:alpha val="0"/>
                    </a:srgbClr>
                  </a:solidFill>
                </a:ln>
                <a:solidFill>
                  <a:srgbClr val="FFFFFF">
                    <a:lumMod val="65000"/>
                    <a:lumOff val="35000"/>
                    <a:alpha val="99000"/>
                  </a:srgbClr>
                </a:solidFill>
                <a:latin typeface="Segoe UI Light" pitchFamily="34" charset="0"/>
              </a:rPr>
              <a:t>tools they </a:t>
            </a:r>
            <a:r>
              <a:rPr lang="en-US" sz="2800" kern="0" dirty="0">
                <a:ln>
                  <a:solidFill>
                    <a:srgbClr val="FFFFFF">
                      <a:alpha val="0"/>
                    </a:srgbClr>
                  </a:solidFill>
                </a:ln>
                <a:solidFill>
                  <a:srgbClr val="FFFFFF">
                    <a:lumMod val="65000"/>
                    <a:lumOff val="35000"/>
                    <a:alpha val="99000"/>
                  </a:srgbClr>
                </a:solidFill>
                <a:latin typeface="Segoe UI Light" pitchFamily="34" charset="0"/>
              </a:rPr>
              <a:t>already </a:t>
            </a:r>
            <a:r>
              <a:rPr lang="en-US" sz="2800" kern="0" dirty="0" smtClean="0">
                <a:ln>
                  <a:solidFill>
                    <a:srgbClr val="FFFFFF">
                      <a:alpha val="0"/>
                    </a:srgbClr>
                  </a:solidFill>
                </a:ln>
                <a:solidFill>
                  <a:srgbClr val="FFFFFF">
                    <a:lumMod val="65000"/>
                    <a:lumOff val="35000"/>
                    <a:alpha val="99000"/>
                  </a:srgbClr>
                </a:solidFill>
                <a:latin typeface="Segoe UI Light" pitchFamily="34" charset="0"/>
              </a:rPr>
              <a:t>know and love</a:t>
            </a:r>
            <a:endParaRPr lang="en-US" sz="2800" kern="0" dirty="0">
              <a:ln>
                <a:solidFill>
                  <a:srgbClr val="FFFFFF">
                    <a:alpha val="0"/>
                  </a:srgbClr>
                </a:solidFill>
              </a:ln>
              <a:solidFill>
                <a:srgbClr val="FFFFFF">
                  <a:lumMod val="65000"/>
                  <a:lumOff val="35000"/>
                  <a:alpha val="99000"/>
                </a:srgbClr>
              </a:solidFill>
              <a:latin typeface="Segoe UI Light" pitchFamily="34" charset="0"/>
            </a:endParaRPr>
          </a:p>
        </p:txBody>
      </p:sp>
      <p:grpSp>
        <p:nvGrpSpPr>
          <p:cNvPr id="15" name="Group 14"/>
          <p:cNvGrpSpPr/>
          <p:nvPr/>
        </p:nvGrpSpPr>
        <p:grpSpPr>
          <a:xfrm>
            <a:off x="1182616" y="1416023"/>
            <a:ext cx="3200400" cy="3108960"/>
            <a:chOff x="1182616" y="1416023"/>
            <a:chExt cx="3200400" cy="3108960"/>
          </a:xfrm>
        </p:grpSpPr>
        <p:sp>
          <p:nvSpPr>
            <p:cNvPr id="16" name="Rectangle 15"/>
            <p:cNvSpPr/>
            <p:nvPr>
              <p:custDataLst>
                <p:tags r:id="rId4"/>
              </p:custDataLst>
            </p:nvPr>
          </p:nvSpPr>
          <p:spPr bwMode="auto">
            <a:xfrm>
              <a:off x="1182616" y="1416023"/>
              <a:ext cx="3200400" cy="31089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defRPr/>
              </a:pPr>
              <a:endParaRPr lang="en-US" kern="0" dirty="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2" descr="D:\Microsoft Product Logos\Excel 2010.png"/>
            <p:cNvPicPr>
              <a:picLocks noChangeAspect="1" noChangeArrowheads="1"/>
            </p:cNvPicPr>
            <p:nvPr>
              <p:custDataLst>
                <p:tags r:id="rId5"/>
              </p:custDataLst>
            </p:nvPr>
          </p:nvPicPr>
          <p:blipFill rotWithShape="1">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r="40160"/>
            <a:stretch/>
          </p:blipFill>
          <p:spPr bwMode="auto">
            <a:xfrm>
              <a:off x="2070858" y="2553602"/>
              <a:ext cx="1423916" cy="83380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4494212" y="1416023"/>
            <a:ext cx="3200400" cy="3108960"/>
            <a:chOff x="4494212" y="1416023"/>
            <a:chExt cx="3200400" cy="3108960"/>
          </a:xfrm>
        </p:grpSpPr>
        <p:sp>
          <p:nvSpPr>
            <p:cNvPr id="19" name="Rectangle 18"/>
            <p:cNvSpPr/>
            <p:nvPr>
              <p:custDataLst>
                <p:tags r:id="rId3"/>
              </p:custDataLst>
            </p:nvPr>
          </p:nvSpPr>
          <p:spPr bwMode="auto">
            <a:xfrm>
              <a:off x="4494212" y="1416023"/>
              <a:ext cx="3200400" cy="31089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defRPr/>
              </a:pPr>
              <a:endParaRPr lang="en-US" kern="0" dirty="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25775"/>
            <a:stretch/>
          </p:blipFill>
          <p:spPr bwMode="black">
            <a:xfrm>
              <a:off x="4869805" y="2530813"/>
              <a:ext cx="2449215" cy="879380"/>
            </a:xfrm>
            <a:prstGeom prst="rect">
              <a:avLst/>
            </a:prstGeom>
          </p:spPr>
        </p:pic>
      </p:grpSp>
      <p:grpSp>
        <p:nvGrpSpPr>
          <p:cNvPr id="21" name="Group 20"/>
          <p:cNvGrpSpPr/>
          <p:nvPr/>
        </p:nvGrpSpPr>
        <p:grpSpPr>
          <a:xfrm>
            <a:off x="7805808" y="1416023"/>
            <a:ext cx="3200400" cy="3108960"/>
            <a:chOff x="7805808" y="1416023"/>
            <a:chExt cx="3200400" cy="3108960"/>
          </a:xfrm>
        </p:grpSpPr>
        <p:sp>
          <p:nvSpPr>
            <p:cNvPr id="22" name="Rectangle 21"/>
            <p:cNvSpPr/>
            <p:nvPr>
              <p:custDataLst>
                <p:tags r:id="rId2"/>
              </p:custDataLst>
            </p:nvPr>
          </p:nvSpPr>
          <p:spPr bwMode="auto">
            <a:xfrm>
              <a:off x="7805808" y="1416023"/>
              <a:ext cx="3200400" cy="31089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defRPr/>
              </a:pPr>
              <a:endParaRPr lang="en-US" kern="0" dirty="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rotWithShape="1">
            <a:blip r:embed="rId11" cstate="print">
              <a:extLst>
                <a:ext uri="{28A0092B-C50C-407E-A947-70E740481C1C}">
                  <a14:useLocalDpi xmlns:a14="http://schemas.microsoft.com/office/drawing/2010/main"/>
                </a:ext>
              </a:extLst>
            </a:blip>
            <a:srcRect l="19110" r="20119"/>
            <a:stretch/>
          </p:blipFill>
          <p:spPr>
            <a:xfrm>
              <a:off x="8090227" y="2552457"/>
              <a:ext cx="2631562" cy="836093"/>
            </a:xfrm>
            <a:prstGeom prst="rect">
              <a:avLst/>
            </a:prstGeom>
            <a:noFill/>
            <a:ln>
              <a:noFill/>
            </a:ln>
          </p:spPr>
        </p:pic>
      </p:grpSp>
    </p:spTree>
    <p:extLst>
      <p:ext uri="{BB962C8B-B14F-4D97-AF65-F5344CB8AC3E}">
        <p14:creationId xmlns:p14="http://schemas.microsoft.com/office/powerpoint/2010/main" val="41893966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Presenter Introduction</a:t>
            </a:r>
            <a:endParaRPr lang="en-US" dirty="0"/>
          </a:p>
        </p:txBody>
      </p:sp>
      <p:sp>
        <p:nvSpPr>
          <p:cNvPr id="6" name="Text Placeholder 5"/>
          <p:cNvSpPr>
            <a:spLocks noGrp="1"/>
          </p:cNvSpPr>
          <p:nvPr>
            <p:ph type="body" sz="quarter" idx="11"/>
          </p:nvPr>
        </p:nvSpPr>
        <p:spPr>
          <a:xfrm>
            <a:off x="274639" y="1553046"/>
            <a:ext cx="11889564" cy="4633472"/>
          </a:xfrm>
        </p:spPr>
        <p:txBody>
          <a:bodyPr/>
          <a:lstStyle/>
          <a:p>
            <a:r>
              <a:rPr lang="en-US" b="1" dirty="0" smtClean="0"/>
              <a:t>Peter Myers</a:t>
            </a:r>
          </a:p>
          <a:p>
            <a:r>
              <a:rPr lang="en-US" sz="3200" dirty="0" smtClean="0"/>
              <a:t>BI Expert, Bitwise Solutions Pty Ltd</a:t>
            </a:r>
          </a:p>
          <a:p>
            <a:r>
              <a:rPr lang="en-US" sz="3200" dirty="0" err="1" smtClean="0"/>
              <a:t>BBus</a:t>
            </a:r>
            <a:r>
              <a:rPr lang="en-US" sz="3200" dirty="0" smtClean="0"/>
              <a:t>, SQL Server MCSE, MCT, SQL Server MVP (since 2007)</a:t>
            </a:r>
          </a:p>
          <a:p>
            <a:r>
              <a:rPr lang="en-US" sz="3200" dirty="0" smtClean="0"/>
              <a:t>Experienced in designing, developing and maintaining Microsoft database and application solutions, since 1997</a:t>
            </a:r>
          </a:p>
          <a:p>
            <a:r>
              <a:rPr lang="en-US" sz="3200" dirty="0" smtClean="0"/>
              <a:t>Focuses on education and mentoring</a:t>
            </a:r>
          </a:p>
          <a:p>
            <a:r>
              <a:rPr lang="en-US" sz="3200" dirty="0" smtClean="0"/>
              <a:t>Based in Melbourne, Australia</a:t>
            </a:r>
          </a:p>
          <a:p>
            <a:r>
              <a:rPr lang="en-US" sz="3200" dirty="0" smtClean="0">
                <a:hlinkClick r:id="rId2"/>
              </a:rPr>
              <a:t>peter.myers@bitwisesolutions.com.au</a:t>
            </a:r>
            <a:endParaRPr lang="en-US" sz="3200" dirty="0" smtClean="0"/>
          </a:p>
          <a:p>
            <a:r>
              <a:rPr lang="en-US" sz="3200" dirty="0" smtClean="0">
                <a:hlinkClick r:id="rId3"/>
              </a:rPr>
              <a:t>http://www.linkedin.com/in/peterjsmyers</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9377" y="5887122"/>
            <a:ext cx="1680932" cy="67984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8771" y="4626668"/>
            <a:ext cx="1109797" cy="127585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6828" y="4433366"/>
            <a:ext cx="1423416" cy="2133600"/>
          </a:xfrm>
          <a:prstGeom prst="rect">
            <a:avLst/>
          </a:prstGeom>
        </p:spPr>
      </p:pic>
    </p:spTree>
    <p:extLst>
      <p:ext uri="{BB962C8B-B14F-4D97-AF65-F5344CB8AC3E}">
        <p14:creationId xmlns:p14="http://schemas.microsoft.com/office/powerpoint/2010/main" val="115633483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US" dirty="0"/>
          </a:p>
        </p:txBody>
      </p:sp>
      <p:sp>
        <p:nvSpPr>
          <p:cNvPr id="3" name="Text Placeholder 2"/>
          <p:cNvSpPr>
            <a:spLocks noGrp="1"/>
          </p:cNvSpPr>
          <p:nvPr>
            <p:ph type="body" sz="quarter" idx="11"/>
          </p:nvPr>
        </p:nvSpPr>
        <p:spPr>
          <a:xfrm>
            <a:off x="291529" y="1553046"/>
            <a:ext cx="11889564" cy="4985980"/>
          </a:xfrm>
        </p:spPr>
        <p:txBody>
          <a:bodyPr/>
          <a:lstStyle/>
          <a:p>
            <a:r>
              <a:rPr lang="en-AU" dirty="0" smtClean="0"/>
              <a:t>Microsoft continues to deliver on its long term commitment to deliver BI to the masses</a:t>
            </a:r>
          </a:p>
          <a:p>
            <a:r>
              <a:rPr lang="en-AU" dirty="0" smtClean="0"/>
              <a:t>Office, and notably Excel, achieve this with native reporting capabilities and Power BI add-ins</a:t>
            </a:r>
          </a:p>
          <a:p>
            <a:r>
              <a:rPr lang="en-AU" dirty="0"/>
              <a:t>SharePoint delivers content management, and rich BI services and capabilities, including </a:t>
            </a:r>
            <a:r>
              <a:rPr lang="en-AU" dirty="0" smtClean="0"/>
              <a:t>governance</a:t>
            </a:r>
          </a:p>
          <a:p>
            <a:r>
              <a:rPr lang="en-AU" dirty="0" smtClean="0"/>
              <a:t>SQL Server contributes Power BI and the Data Mining add-ins</a:t>
            </a:r>
          </a:p>
        </p:txBody>
      </p:sp>
    </p:spTree>
    <p:extLst>
      <p:ext uri="{BB962C8B-B14F-4D97-AF65-F5344CB8AC3E}">
        <p14:creationId xmlns:p14="http://schemas.microsoft.com/office/powerpoint/2010/main" val="391263599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US" dirty="0"/>
          </a:p>
        </p:txBody>
      </p:sp>
      <p:sp>
        <p:nvSpPr>
          <p:cNvPr id="3" name="Text Placeholder 2"/>
          <p:cNvSpPr>
            <a:spLocks noGrp="1"/>
          </p:cNvSpPr>
          <p:nvPr>
            <p:ph type="body" sz="quarter" idx="11"/>
          </p:nvPr>
        </p:nvSpPr>
        <p:spPr>
          <a:xfrm>
            <a:off x="274639" y="1553046"/>
            <a:ext cx="11889564" cy="5287601"/>
          </a:xfrm>
        </p:spPr>
        <p:txBody>
          <a:bodyPr/>
          <a:lstStyle/>
          <a:p>
            <a:r>
              <a:rPr lang="en-US" sz="3600" dirty="0"/>
              <a:t>Microsoft Business Intelligence web site</a:t>
            </a:r>
          </a:p>
          <a:p>
            <a:pPr lvl="1"/>
            <a:r>
              <a:rPr lang="en-US" sz="1800" dirty="0">
                <a:hlinkClick r:id="rId2"/>
              </a:rPr>
              <a:t>http://</a:t>
            </a:r>
            <a:r>
              <a:rPr lang="en-US" sz="1800" dirty="0" smtClean="0">
                <a:hlinkClick r:id="rId2"/>
              </a:rPr>
              <a:t>www.microsoft.com/bi</a:t>
            </a:r>
            <a:endParaRPr lang="en-US" sz="1800" dirty="0" smtClean="0"/>
          </a:p>
          <a:p>
            <a:r>
              <a:rPr lang="en-AU" sz="3800" dirty="0" smtClean="0"/>
              <a:t>Microsoft Office web site</a:t>
            </a:r>
          </a:p>
          <a:p>
            <a:pPr lvl="1"/>
            <a:r>
              <a:rPr lang="en-US" sz="1800" dirty="0">
                <a:hlinkClick r:id="rId3"/>
              </a:rPr>
              <a:t>http://</a:t>
            </a:r>
            <a:r>
              <a:rPr lang="en-US" sz="1800" dirty="0" smtClean="0">
                <a:hlinkClick r:id="rId3"/>
              </a:rPr>
              <a:t>microsoft.com/office</a:t>
            </a:r>
            <a:endParaRPr lang="en-US" sz="1800" dirty="0" smtClean="0"/>
          </a:p>
          <a:p>
            <a:r>
              <a:rPr lang="en-US" sz="3600" dirty="0" smtClean="0"/>
              <a:t>Microsoft </a:t>
            </a:r>
            <a:r>
              <a:rPr lang="en-US" sz="3600" dirty="0"/>
              <a:t>Office Excel web site</a:t>
            </a:r>
          </a:p>
          <a:p>
            <a:pPr lvl="1"/>
            <a:r>
              <a:rPr lang="en-US" sz="1800" dirty="0">
                <a:hlinkClick r:id="rId4"/>
              </a:rPr>
              <a:t>http://office.microsoft.com/excel</a:t>
            </a:r>
            <a:endParaRPr lang="en-US" sz="1800" dirty="0"/>
          </a:p>
          <a:p>
            <a:r>
              <a:rPr lang="en-US" sz="3600" dirty="0" smtClean="0"/>
              <a:t>Microsoft </a:t>
            </a:r>
            <a:r>
              <a:rPr lang="en-US" sz="3600" dirty="0"/>
              <a:t>Power BI for Office 365 web site</a:t>
            </a:r>
          </a:p>
          <a:p>
            <a:pPr lvl="1"/>
            <a:r>
              <a:rPr lang="en-US" sz="1800" dirty="0">
                <a:hlinkClick r:id="rId5"/>
              </a:rPr>
              <a:t>http://</a:t>
            </a:r>
            <a:r>
              <a:rPr lang="en-US" sz="1800" dirty="0" smtClean="0">
                <a:hlinkClick r:id="rId5"/>
              </a:rPr>
              <a:t>www.powerbi.com</a:t>
            </a:r>
            <a:endParaRPr lang="en-US" sz="1800" dirty="0" smtClean="0"/>
          </a:p>
          <a:p>
            <a:pPr lvl="1"/>
            <a:r>
              <a:rPr lang="en-US" sz="1800" dirty="0"/>
              <a:t>Try a free one month trial today</a:t>
            </a:r>
          </a:p>
          <a:p>
            <a:r>
              <a:rPr lang="en-AU" sz="3600" dirty="0" smtClean="0"/>
              <a:t>SQL Server 2012 SP1 Data Mining Add-ins for Office</a:t>
            </a:r>
          </a:p>
          <a:p>
            <a:pPr lvl="1"/>
            <a:r>
              <a:rPr lang="en-US" sz="1800" dirty="0">
                <a:hlinkClick r:id="rId6"/>
              </a:rPr>
              <a:t>http://</a:t>
            </a:r>
            <a:r>
              <a:rPr lang="en-US" sz="1800" dirty="0" smtClean="0">
                <a:hlinkClick r:id="rId6"/>
              </a:rPr>
              <a:t>www.microsoft.com/en-us/download/details.aspx?id=35578</a:t>
            </a:r>
            <a:endParaRPr lang="en-US" sz="1800" dirty="0" smtClean="0"/>
          </a:p>
          <a:p>
            <a:pPr lvl="1"/>
            <a:endParaRPr lang="en-US" sz="1800" dirty="0"/>
          </a:p>
        </p:txBody>
      </p:sp>
    </p:spTree>
    <p:extLst>
      <p:ext uri="{BB962C8B-B14F-4D97-AF65-F5344CB8AC3E}">
        <p14:creationId xmlns:p14="http://schemas.microsoft.com/office/powerpoint/2010/main" val="424577826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74639" y="1553046"/>
            <a:ext cx="12070012" cy="406880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00BCF2"/>
              </a:buClr>
            </a:pPr>
            <a:r>
              <a:rPr lang="en-AU" sz="3800" dirty="0" smtClean="0">
                <a:gradFill>
                  <a:gsLst>
                    <a:gs pos="1250">
                      <a:srgbClr val="FFFFFF"/>
                    </a:gs>
                    <a:gs pos="100000">
                      <a:srgbClr val="FFFFFF"/>
                    </a:gs>
                  </a:gsLst>
                  <a:lin ang="5400000" scaled="0"/>
                </a:gradFill>
              </a:rPr>
              <a:t>Breakout Sessions</a:t>
            </a:r>
          </a:p>
          <a:p>
            <a:pPr lvl="1">
              <a:spcBef>
                <a:spcPts val="600"/>
              </a:spcBef>
              <a:buClr>
                <a:srgbClr val="FFFFFF"/>
              </a:buClr>
            </a:pPr>
            <a:r>
              <a:rPr lang="en-US" sz="2200" dirty="0">
                <a:gradFill>
                  <a:gsLst>
                    <a:gs pos="1250">
                      <a:srgbClr val="FFFFFF"/>
                    </a:gs>
                    <a:gs pos="100000">
                      <a:srgbClr val="FFFFFF"/>
                    </a:gs>
                  </a:gsLst>
                  <a:lin ang="5400000" scaled="0"/>
                </a:gradFill>
              </a:rPr>
              <a:t>DBI-B320 Interactive Data Visualization with Power View </a:t>
            </a:r>
            <a:r>
              <a:rPr lang="en-US" sz="2200" dirty="0" smtClean="0">
                <a:gradFill>
                  <a:gsLst>
                    <a:gs pos="1250">
                      <a:srgbClr val="FFFFFF"/>
                    </a:gs>
                    <a:gs pos="100000">
                      <a:srgbClr val="FFFFFF"/>
                    </a:gs>
                  </a:gsLst>
                  <a:lin ang="5400000" scaled="0"/>
                </a:gradFill>
              </a:rPr>
              <a:t>(Tue May 13 8:30AM)</a:t>
            </a:r>
          </a:p>
          <a:p>
            <a:pPr lvl="1">
              <a:spcBef>
                <a:spcPts val="600"/>
              </a:spcBef>
              <a:buClr>
                <a:srgbClr val="FFFFFF"/>
              </a:buClr>
            </a:pPr>
            <a:r>
              <a:rPr lang="en-US" sz="2200" dirty="0" smtClean="0">
                <a:gradFill>
                  <a:gsLst>
                    <a:gs pos="1250">
                      <a:srgbClr val="FFFFFF"/>
                    </a:gs>
                    <a:gs pos="100000">
                      <a:srgbClr val="FFFFFF"/>
                    </a:gs>
                  </a:gsLst>
                  <a:lin ang="5400000" scaled="0"/>
                </a:gradFill>
              </a:rPr>
              <a:t>DBI-B318 </a:t>
            </a:r>
            <a:r>
              <a:rPr lang="en-US" sz="2200" dirty="0">
                <a:gradFill>
                  <a:gsLst>
                    <a:gs pos="1250">
                      <a:srgbClr val="FFFFFF"/>
                    </a:gs>
                    <a:gs pos="100000">
                      <a:srgbClr val="FFFFFF"/>
                    </a:gs>
                  </a:gsLst>
                  <a:lin ang="5400000" scaled="0"/>
                </a:gradFill>
              </a:rPr>
              <a:t>Amazing Data Storytelling with Microsoft Power BI Q&amp;A </a:t>
            </a:r>
            <a:r>
              <a:rPr lang="en-US" sz="2200" dirty="0" smtClean="0">
                <a:gradFill>
                  <a:gsLst>
                    <a:gs pos="1250">
                      <a:srgbClr val="FFFFFF"/>
                    </a:gs>
                    <a:gs pos="100000">
                      <a:srgbClr val="FFFFFF"/>
                    </a:gs>
                  </a:gsLst>
                  <a:lin ang="5400000" scaled="0"/>
                </a:gradFill>
              </a:rPr>
              <a:t>(Tue May 13 10:15AM)</a:t>
            </a:r>
          </a:p>
          <a:p>
            <a:pPr lvl="1">
              <a:spcBef>
                <a:spcPts val="600"/>
              </a:spcBef>
              <a:buClr>
                <a:srgbClr val="FFFFFF"/>
              </a:buClr>
            </a:pPr>
            <a:r>
              <a:rPr lang="en-US" sz="2200" dirty="0">
                <a:gradFill>
                  <a:gsLst>
                    <a:gs pos="1250">
                      <a:srgbClr val="FFFFFF"/>
                    </a:gs>
                    <a:gs pos="100000">
                      <a:srgbClr val="FFFFFF"/>
                    </a:gs>
                  </a:gsLst>
                  <a:lin ang="5400000" scaled="0"/>
                </a:gradFill>
              </a:rPr>
              <a:t>DBI-B326 Forecasting with the </a:t>
            </a:r>
            <a:r>
              <a:rPr lang="en-US" sz="2200" dirty="0" smtClean="0">
                <a:gradFill>
                  <a:gsLst>
                    <a:gs pos="1250">
                      <a:srgbClr val="FFFFFF"/>
                    </a:gs>
                    <a:gs pos="100000">
                      <a:srgbClr val="FFFFFF"/>
                    </a:gs>
                  </a:gsLst>
                  <a:lin ang="5400000" scaled="0"/>
                </a:gradFill>
              </a:rPr>
              <a:t>Time </a:t>
            </a:r>
            <a:r>
              <a:rPr lang="en-US" sz="2200" dirty="0">
                <a:gradFill>
                  <a:gsLst>
                    <a:gs pos="1250">
                      <a:srgbClr val="FFFFFF"/>
                    </a:gs>
                    <a:gs pos="100000">
                      <a:srgbClr val="FFFFFF"/>
                    </a:gs>
                  </a:gsLst>
                  <a:lin ang="5400000" scaled="0"/>
                </a:gradFill>
              </a:rPr>
              <a:t>Series Data Mining Algorithm </a:t>
            </a:r>
            <a:r>
              <a:rPr lang="en-US" sz="2200" dirty="0" smtClean="0">
                <a:gradFill>
                  <a:gsLst>
                    <a:gs pos="1250">
                      <a:srgbClr val="FFFFFF"/>
                    </a:gs>
                    <a:gs pos="100000">
                      <a:srgbClr val="FFFFFF"/>
                    </a:gs>
                  </a:gsLst>
                  <a:lin ang="5400000" scaled="0"/>
                </a:gradFill>
              </a:rPr>
              <a:t>(Tue May 13 3:15PM)</a:t>
            </a:r>
          </a:p>
          <a:p>
            <a:pPr lvl="1">
              <a:spcBef>
                <a:spcPts val="600"/>
              </a:spcBef>
              <a:buClr>
                <a:srgbClr val="FFFFFF"/>
              </a:buClr>
            </a:pPr>
            <a:r>
              <a:rPr lang="en-US" sz="2200" dirty="0">
                <a:gradFill>
                  <a:gsLst>
                    <a:gs pos="1250">
                      <a:srgbClr val="FFFFFF"/>
                    </a:gs>
                    <a:gs pos="100000">
                      <a:srgbClr val="FFFFFF"/>
                    </a:gs>
                  </a:gsLst>
                  <a:lin ang="5400000" scaled="0"/>
                </a:gradFill>
              </a:rPr>
              <a:t>OFC-B211 Microsoft Excel Enhanced: </a:t>
            </a:r>
            <a:r>
              <a:rPr lang="en-US" sz="2200" dirty="0" smtClean="0">
                <a:gradFill>
                  <a:gsLst>
                    <a:gs pos="1250">
                      <a:srgbClr val="FFFFFF"/>
                    </a:gs>
                    <a:gs pos="100000">
                      <a:srgbClr val="FFFFFF"/>
                    </a:gs>
                  </a:gsLst>
                  <a:lin ang="5400000" scaled="0"/>
                </a:gradFill>
              </a:rPr>
              <a:t>SSBI for </a:t>
            </a:r>
            <a:r>
              <a:rPr lang="en-US" sz="2200" dirty="0">
                <a:gradFill>
                  <a:gsLst>
                    <a:gs pos="1250">
                      <a:srgbClr val="FFFFFF"/>
                    </a:gs>
                    <a:gs pos="100000">
                      <a:srgbClr val="FFFFFF"/>
                    </a:gs>
                  </a:gsLst>
                  <a:lin ang="5400000" scaled="0"/>
                </a:gradFill>
              </a:rPr>
              <a:t>Everyone </a:t>
            </a:r>
            <a:r>
              <a:rPr lang="en-US" sz="2200" dirty="0" smtClean="0">
                <a:gradFill>
                  <a:gsLst>
                    <a:gs pos="1250">
                      <a:srgbClr val="FFFFFF"/>
                    </a:gs>
                    <a:gs pos="100000">
                      <a:srgbClr val="FFFFFF"/>
                    </a:gs>
                  </a:gsLst>
                  <a:lin ang="5400000" scaled="0"/>
                </a:gradFill>
              </a:rPr>
              <a:t>(Tue May 13 5:00PM)</a:t>
            </a:r>
          </a:p>
          <a:p>
            <a:pPr lvl="1">
              <a:spcBef>
                <a:spcPts val="600"/>
              </a:spcBef>
              <a:buClr>
                <a:srgbClr val="FFFFFF"/>
              </a:buClr>
            </a:pPr>
            <a:r>
              <a:rPr lang="en-US" sz="2200" dirty="0" smtClean="0">
                <a:gradFill>
                  <a:gsLst>
                    <a:gs pos="1250">
                      <a:srgbClr val="FFFFFF"/>
                    </a:gs>
                    <a:gs pos="100000">
                      <a:srgbClr val="FFFFFF"/>
                    </a:gs>
                  </a:gsLst>
                  <a:lin ang="5400000" scaled="0"/>
                </a:gradFill>
              </a:rPr>
              <a:t>DBI-B323 </a:t>
            </a:r>
            <a:r>
              <a:rPr lang="en-US" sz="2200" dirty="0">
                <a:gradFill>
                  <a:gsLst>
                    <a:gs pos="1250">
                      <a:srgbClr val="FFFFFF"/>
                    </a:gs>
                    <a:gs pos="100000">
                      <a:srgbClr val="FFFFFF"/>
                    </a:gs>
                  </a:gsLst>
                  <a:lin ang="5400000" scaled="0"/>
                </a:gradFill>
              </a:rPr>
              <a:t>Power Query in Modern Corporate BI </a:t>
            </a:r>
            <a:r>
              <a:rPr lang="en-US" sz="2200" dirty="0" smtClean="0">
                <a:gradFill>
                  <a:gsLst>
                    <a:gs pos="1250">
                      <a:srgbClr val="FFFFFF"/>
                    </a:gs>
                    <a:gs pos="100000">
                      <a:srgbClr val="FFFFFF"/>
                    </a:gs>
                  </a:gsLst>
                  <a:lin ang="5400000" scaled="0"/>
                </a:gradFill>
              </a:rPr>
              <a:t>(Wed 14 May 3:15PM)</a:t>
            </a:r>
            <a:endParaRPr lang="en-US" sz="2200" dirty="0">
              <a:gradFill>
                <a:gsLst>
                  <a:gs pos="1250">
                    <a:srgbClr val="FFFFFF"/>
                  </a:gs>
                  <a:gs pos="100000">
                    <a:srgbClr val="FFFFFF"/>
                  </a:gs>
                </a:gsLst>
                <a:lin ang="5400000" scaled="0"/>
              </a:gradFill>
            </a:endParaRPr>
          </a:p>
          <a:p>
            <a:pPr lvl="1">
              <a:spcBef>
                <a:spcPts val="600"/>
              </a:spcBef>
              <a:buClr>
                <a:srgbClr val="FFFFFF"/>
              </a:buClr>
            </a:pPr>
            <a:r>
              <a:rPr lang="en-US" sz="2200" dirty="0">
                <a:gradFill>
                  <a:gsLst>
                    <a:gs pos="1250">
                      <a:srgbClr val="FFFFFF"/>
                    </a:gs>
                    <a:gs pos="100000">
                      <a:srgbClr val="FFFFFF"/>
                    </a:gs>
                  </a:gsLst>
                  <a:lin ang="5400000" scaled="0"/>
                </a:gradFill>
              </a:rPr>
              <a:t>DBI-B321 Power View with </a:t>
            </a:r>
            <a:r>
              <a:rPr lang="en-US" sz="2200" dirty="0" smtClean="0">
                <a:gradFill>
                  <a:gsLst>
                    <a:gs pos="1250">
                      <a:srgbClr val="FFFFFF"/>
                    </a:gs>
                    <a:gs pos="100000">
                      <a:srgbClr val="FFFFFF"/>
                    </a:gs>
                  </a:gsLst>
                  <a:lin ang="5400000" scaled="0"/>
                </a:gradFill>
              </a:rPr>
              <a:t>SSAS Multidimensional </a:t>
            </a:r>
            <a:r>
              <a:rPr lang="en-US" sz="2200" dirty="0">
                <a:gradFill>
                  <a:gsLst>
                    <a:gs pos="1250">
                      <a:srgbClr val="FFFFFF"/>
                    </a:gs>
                    <a:gs pos="100000">
                      <a:srgbClr val="FFFFFF"/>
                    </a:gs>
                  </a:gsLst>
                  <a:lin ang="5400000" scaled="0"/>
                </a:gradFill>
              </a:rPr>
              <a:t>Models </a:t>
            </a:r>
            <a:r>
              <a:rPr lang="en-US" sz="2200" dirty="0" smtClean="0">
                <a:gradFill>
                  <a:gsLst>
                    <a:gs pos="1250">
                      <a:srgbClr val="FFFFFF"/>
                    </a:gs>
                    <a:gs pos="100000">
                      <a:srgbClr val="FFFFFF"/>
                    </a:gs>
                  </a:gsLst>
                  <a:lin ang="5400000" scaled="0"/>
                </a:gradFill>
              </a:rPr>
              <a:t>(Thu May 15 8:30AM)</a:t>
            </a:r>
          </a:p>
          <a:p>
            <a:pPr lvl="1">
              <a:spcBef>
                <a:spcPts val="600"/>
              </a:spcBef>
              <a:buClr>
                <a:srgbClr val="FFFFFF"/>
              </a:buClr>
            </a:pPr>
            <a:r>
              <a:rPr lang="en-US" sz="2200" dirty="0" smtClean="0">
                <a:gradFill>
                  <a:gsLst>
                    <a:gs pos="1250">
                      <a:srgbClr val="FFFFFF"/>
                    </a:gs>
                    <a:gs pos="100000">
                      <a:srgbClr val="FFFFFF"/>
                    </a:gs>
                  </a:gsLst>
                  <a:lin ang="5400000" scaled="0"/>
                </a:gradFill>
              </a:rPr>
              <a:t>DBI-B322 </a:t>
            </a:r>
            <a:r>
              <a:rPr lang="en-US" sz="2200" dirty="0">
                <a:gradFill>
                  <a:gsLst>
                    <a:gs pos="1250">
                      <a:srgbClr val="FFFFFF"/>
                    </a:gs>
                    <a:gs pos="100000">
                      <a:srgbClr val="FFFFFF"/>
                    </a:gs>
                  </a:gsLst>
                  <a:lin ang="5400000" scaled="0"/>
                </a:gradFill>
              </a:rPr>
              <a:t>Improving Power Pivot Data Models for Microsoft Power BI </a:t>
            </a:r>
            <a:r>
              <a:rPr lang="en-US" sz="2200" dirty="0" smtClean="0">
                <a:gradFill>
                  <a:gsLst>
                    <a:gs pos="1250">
                      <a:srgbClr val="FFFFFF"/>
                    </a:gs>
                    <a:gs pos="100000">
                      <a:srgbClr val="FFFFFF"/>
                    </a:gs>
                  </a:gsLst>
                  <a:lin ang="5400000" scaled="0"/>
                </a:gradFill>
              </a:rPr>
              <a:t>(Thu 15 May 8:30AM)</a:t>
            </a:r>
            <a:endParaRPr lang="en-US" sz="2200" dirty="0">
              <a:gradFill>
                <a:gsLst>
                  <a:gs pos="1250">
                    <a:srgbClr val="FFFFFF"/>
                  </a:gs>
                  <a:gs pos="100000">
                    <a:srgbClr val="FFFFFF"/>
                  </a:gs>
                </a:gsLst>
                <a:lin ang="5400000" scaled="0"/>
              </a:gradFill>
            </a:endParaRPr>
          </a:p>
          <a:p>
            <a:pPr lvl="1">
              <a:spcBef>
                <a:spcPts val="600"/>
              </a:spcBef>
              <a:buClr>
                <a:srgbClr val="FFFFFF"/>
              </a:buClr>
            </a:pPr>
            <a:r>
              <a:rPr lang="en-US" sz="2200" dirty="0" smtClean="0">
                <a:gradFill>
                  <a:gsLst>
                    <a:gs pos="1250">
                      <a:srgbClr val="FFFFFF"/>
                    </a:gs>
                    <a:gs pos="100000">
                      <a:srgbClr val="FFFFFF"/>
                    </a:gs>
                  </a:gsLst>
                  <a:lin ang="5400000" scaled="0"/>
                </a:gradFill>
              </a:rPr>
              <a:t>DBI-B210 </a:t>
            </a:r>
            <a:r>
              <a:rPr lang="en-US" sz="2200" dirty="0">
                <a:gradFill>
                  <a:gsLst>
                    <a:gs pos="1250">
                      <a:srgbClr val="FFFFFF"/>
                    </a:gs>
                    <a:gs pos="100000">
                      <a:srgbClr val="FFFFFF"/>
                    </a:gs>
                  </a:gsLst>
                  <a:lin ang="5400000" scaled="0"/>
                </a:gradFill>
              </a:rPr>
              <a:t>Building the Modern Analytics Architecture: HDInsight and Power BI </a:t>
            </a:r>
            <a:r>
              <a:rPr lang="en-US" sz="2200" dirty="0" smtClean="0">
                <a:gradFill>
                  <a:gsLst>
                    <a:gs pos="1250">
                      <a:srgbClr val="FFFFFF"/>
                    </a:gs>
                    <a:gs pos="100000">
                      <a:srgbClr val="FFFFFF"/>
                    </a:gs>
                  </a:gsLst>
                  <a:lin ang="5400000" scaled="0"/>
                </a:gradFill>
              </a:rPr>
              <a:t>(Thu 15 May 1:00PM)</a:t>
            </a:r>
          </a:p>
        </p:txBody>
      </p:sp>
    </p:spTree>
    <p:extLst>
      <p:ext uri="{BB962C8B-B14F-4D97-AF65-F5344CB8AC3E}">
        <p14:creationId xmlns:p14="http://schemas.microsoft.com/office/powerpoint/2010/main" val="2640783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decel="100000" fill="hold" grpId="1" nodeType="withEffect">
                                  <p:stCondLst>
                                    <p:cond delay="250"/>
                                  </p:stCondLst>
                                  <p:childTnLst>
                                    <p:animMotion origin="layout" path="M -0.02413 -6.8089E-8 L 2.26704E-6 -6.8089E-8 " pathEditMode="relative" rAng="0" ptsTypes="AA">
                                      <p:cBhvr>
                                        <p:cTn id="9"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t>
            </a:r>
            <a:r>
              <a:rPr lang="en-US" dirty="0"/>
              <a:t>C</a:t>
            </a:r>
            <a:r>
              <a:rPr lang="en-US" dirty="0" smtClean="0"/>
              <a:t>ontent</a:t>
            </a:r>
            <a:br>
              <a:rPr lang="en-US" dirty="0" smtClean="0"/>
            </a:br>
            <a:r>
              <a:rPr lang="en-US" sz="3200" dirty="0" smtClean="0">
                <a:solidFill>
                  <a:schemeClr val="accent1"/>
                </a:solidFill>
              </a:rPr>
              <a:t>Continued</a:t>
            </a:r>
            <a:endParaRPr lang="en-US" sz="3200" dirty="0">
              <a:solidFill>
                <a:schemeClr val="accent1"/>
              </a:solidFill>
            </a:endParaRPr>
          </a:p>
        </p:txBody>
      </p:sp>
      <p:sp>
        <p:nvSpPr>
          <p:cNvPr id="10" name="Text Placeholder 7"/>
          <p:cNvSpPr txBox="1">
            <a:spLocks/>
          </p:cNvSpPr>
          <p:nvPr/>
        </p:nvSpPr>
        <p:spPr>
          <a:xfrm>
            <a:off x="274639" y="1841078"/>
            <a:ext cx="12070012" cy="497674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00BCF2"/>
              </a:buClr>
            </a:pPr>
            <a:r>
              <a:rPr lang="en-US" sz="3800" dirty="0" smtClean="0">
                <a:gradFill>
                  <a:gsLst>
                    <a:gs pos="1250">
                      <a:srgbClr val="FFFFFF"/>
                    </a:gs>
                    <a:gs pos="100000">
                      <a:srgbClr val="FFFFFF"/>
                    </a:gs>
                  </a:gsLst>
                  <a:lin ang="5400000" scaled="0"/>
                </a:gradFill>
              </a:rPr>
              <a:t>Labs</a:t>
            </a:r>
          </a:p>
          <a:p>
            <a:pPr lvl="1">
              <a:spcBef>
                <a:spcPts val="600"/>
              </a:spcBef>
              <a:buClr>
                <a:srgbClr val="FFFFFF"/>
              </a:buClr>
            </a:pPr>
            <a:r>
              <a:rPr lang="en-US" sz="2200" dirty="0" smtClean="0">
                <a:gradFill>
                  <a:gsLst>
                    <a:gs pos="1250">
                      <a:srgbClr val="FFFFFF"/>
                    </a:gs>
                    <a:gs pos="100000">
                      <a:srgbClr val="FFFFFF"/>
                    </a:gs>
                  </a:gsLst>
                  <a:lin ang="5400000" scaled="0"/>
                </a:gradFill>
              </a:rPr>
              <a:t>DBI-H302 Exploring Power Query in Microsoft Excel 2013</a:t>
            </a:r>
          </a:p>
          <a:p>
            <a:pPr lvl="1">
              <a:spcBef>
                <a:spcPts val="600"/>
              </a:spcBef>
              <a:buClr>
                <a:srgbClr val="FFFFFF"/>
              </a:buClr>
            </a:pPr>
            <a:r>
              <a:rPr lang="en-US" sz="2200" dirty="0" smtClean="0">
                <a:gradFill>
                  <a:gsLst>
                    <a:gs pos="1250">
                      <a:srgbClr val="FFFFFF"/>
                    </a:gs>
                    <a:gs pos="100000">
                      <a:srgbClr val="FFFFFF"/>
                    </a:gs>
                  </a:gsLst>
                  <a:lin ang="5400000" scaled="0"/>
                </a:gradFill>
              </a:rPr>
              <a:t>DBI-H201 </a:t>
            </a:r>
            <a:r>
              <a:rPr lang="en-US" sz="2200" dirty="0">
                <a:gradFill>
                  <a:gsLst>
                    <a:gs pos="1250">
                      <a:srgbClr val="FFFFFF"/>
                    </a:gs>
                    <a:gs pos="100000">
                      <a:srgbClr val="FFFFFF"/>
                    </a:gs>
                  </a:gsLst>
                  <a:lin ang="5400000" scaled="0"/>
                </a:gradFill>
              </a:rPr>
              <a:t>Exploring Power View in Microsoft Excel </a:t>
            </a:r>
            <a:r>
              <a:rPr lang="en-US" sz="2200" dirty="0" smtClean="0">
                <a:gradFill>
                  <a:gsLst>
                    <a:gs pos="1250">
                      <a:srgbClr val="FFFFFF"/>
                    </a:gs>
                    <a:gs pos="100000">
                      <a:srgbClr val="FFFFFF"/>
                    </a:gs>
                  </a:gsLst>
                  <a:lin ang="5400000" scaled="0"/>
                </a:gradFill>
              </a:rPr>
              <a:t>2013</a:t>
            </a:r>
          </a:p>
          <a:p>
            <a:pPr lvl="1">
              <a:spcBef>
                <a:spcPts val="600"/>
              </a:spcBef>
              <a:buClr>
                <a:srgbClr val="FFFFFF"/>
              </a:buClr>
            </a:pPr>
            <a:r>
              <a:rPr lang="en-US" sz="2200" dirty="0">
                <a:gradFill>
                  <a:gsLst>
                    <a:gs pos="1250">
                      <a:srgbClr val="FFFFFF"/>
                    </a:gs>
                    <a:gs pos="100000">
                      <a:srgbClr val="FFFFFF"/>
                    </a:gs>
                  </a:gsLst>
                  <a:lin ang="5400000" scaled="0"/>
                </a:gradFill>
              </a:rPr>
              <a:t>DBI-H301 Exploring Power Map in Microsoft Excel </a:t>
            </a:r>
            <a:r>
              <a:rPr lang="en-US" sz="2200" dirty="0" smtClean="0">
                <a:gradFill>
                  <a:gsLst>
                    <a:gs pos="1250">
                      <a:srgbClr val="FFFFFF"/>
                    </a:gs>
                    <a:gs pos="100000">
                      <a:srgbClr val="FFFFFF"/>
                    </a:gs>
                  </a:gsLst>
                  <a:lin ang="5400000" scaled="0"/>
                </a:gradFill>
              </a:rPr>
              <a:t>2013</a:t>
            </a:r>
          </a:p>
          <a:p>
            <a:pPr lvl="1">
              <a:spcBef>
                <a:spcPts val="600"/>
              </a:spcBef>
              <a:buClr>
                <a:srgbClr val="FFFFFF"/>
              </a:buClr>
            </a:pPr>
            <a:r>
              <a:rPr lang="en-US" sz="2200" dirty="0">
                <a:gradFill>
                  <a:gsLst>
                    <a:gs pos="1250">
                      <a:srgbClr val="FFFFFF"/>
                    </a:gs>
                    <a:gs pos="100000">
                      <a:srgbClr val="FFFFFF"/>
                    </a:gs>
                  </a:gsLst>
                  <a:lin ang="5400000" scaled="0"/>
                </a:gradFill>
              </a:rPr>
              <a:t>OFC-H301 Building a Market Trends Dashboard Using Visio Services in Microsoft SharePoint Server </a:t>
            </a:r>
            <a:r>
              <a:rPr lang="en-US" sz="2200" dirty="0" smtClean="0">
                <a:gradFill>
                  <a:gsLst>
                    <a:gs pos="1250">
                      <a:srgbClr val="FFFFFF"/>
                    </a:gs>
                    <a:gs pos="100000">
                      <a:srgbClr val="FFFFFF"/>
                    </a:gs>
                  </a:gsLst>
                  <a:lin ang="5400000" scaled="0"/>
                </a:gradFill>
              </a:rPr>
              <a:t>2013</a:t>
            </a:r>
          </a:p>
          <a:p>
            <a:pPr lvl="1">
              <a:spcBef>
                <a:spcPts val="600"/>
              </a:spcBef>
              <a:buClr>
                <a:srgbClr val="FFFFFF"/>
              </a:buClr>
            </a:pPr>
            <a:r>
              <a:rPr lang="en-US" sz="2200" dirty="0">
                <a:gradFill>
                  <a:gsLst>
                    <a:gs pos="1250">
                      <a:srgbClr val="FFFFFF"/>
                    </a:gs>
                    <a:gs pos="100000">
                      <a:srgbClr val="FFFFFF"/>
                    </a:gs>
                  </a:gsLst>
                  <a:lin ang="5400000" scaled="0"/>
                </a:gradFill>
              </a:rPr>
              <a:t>OFC-H313 Create an Excel BI Report and Share on Microsoft SharePoint </a:t>
            </a:r>
            <a:r>
              <a:rPr lang="en-US" sz="2200" dirty="0" smtClean="0">
                <a:gradFill>
                  <a:gsLst>
                    <a:gs pos="1250">
                      <a:srgbClr val="FFFFFF"/>
                    </a:gs>
                    <a:gs pos="100000">
                      <a:srgbClr val="FFFFFF"/>
                    </a:gs>
                  </a:gsLst>
                  <a:lin ang="5400000" scaled="0"/>
                </a:gradFill>
              </a:rPr>
              <a:t>2013</a:t>
            </a:r>
          </a:p>
          <a:p>
            <a:pPr lvl="1">
              <a:spcBef>
                <a:spcPts val="600"/>
              </a:spcBef>
              <a:buClr>
                <a:srgbClr val="FFFFFF"/>
              </a:buClr>
            </a:pPr>
            <a:r>
              <a:rPr lang="en-US" sz="2200" dirty="0">
                <a:gradFill>
                  <a:gsLst>
                    <a:gs pos="1250">
                      <a:srgbClr val="FFFFFF"/>
                    </a:gs>
                    <a:gs pos="100000">
                      <a:srgbClr val="FFFFFF"/>
                    </a:gs>
                  </a:gsLst>
                  <a:lin ang="5400000" scaled="0"/>
                </a:gradFill>
              </a:rPr>
              <a:t>OFC-H315 Design BI Dashboards with PerformancePoint Services in Microsoft SharePoint Server </a:t>
            </a:r>
            <a:r>
              <a:rPr lang="en-US" sz="2200" dirty="0" smtClean="0">
                <a:gradFill>
                  <a:gsLst>
                    <a:gs pos="1250">
                      <a:srgbClr val="FFFFFF"/>
                    </a:gs>
                    <a:gs pos="100000">
                      <a:srgbClr val="FFFFFF"/>
                    </a:gs>
                  </a:gsLst>
                  <a:lin ang="5400000" scaled="0"/>
                </a:gradFill>
              </a:rPr>
              <a:t>2013</a:t>
            </a:r>
          </a:p>
          <a:p>
            <a:pPr lvl="1">
              <a:spcBef>
                <a:spcPts val="600"/>
              </a:spcBef>
              <a:buClr>
                <a:srgbClr val="FFFFFF"/>
              </a:buClr>
            </a:pPr>
            <a:r>
              <a:rPr lang="en-US" sz="2200" dirty="0">
                <a:gradFill>
                  <a:gsLst>
                    <a:gs pos="1250">
                      <a:srgbClr val="FFFFFF"/>
                    </a:gs>
                    <a:gs pos="100000">
                      <a:srgbClr val="FFFFFF"/>
                    </a:gs>
                  </a:gsLst>
                  <a:lin ang="5400000" scaled="0"/>
                </a:gradFill>
              </a:rPr>
              <a:t>OFC-H317 Embed a Data Connected Visio Diagram in Microsoft SharePoint </a:t>
            </a:r>
            <a:r>
              <a:rPr lang="en-US" sz="2200" dirty="0" smtClean="0">
                <a:gradFill>
                  <a:gsLst>
                    <a:gs pos="1250">
                      <a:srgbClr val="FFFFFF"/>
                    </a:gs>
                    <a:gs pos="100000">
                      <a:srgbClr val="FFFFFF"/>
                    </a:gs>
                  </a:gsLst>
                  <a:lin ang="5400000" scaled="0"/>
                </a:gradFill>
              </a:rPr>
              <a:t>2013</a:t>
            </a:r>
          </a:p>
          <a:p>
            <a:pPr>
              <a:spcBef>
                <a:spcPts val="600"/>
              </a:spcBef>
              <a:buClr>
                <a:srgbClr val="00BCF2"/>
              </a:buClr>
            </a:pPr>
            <a:r>
              <a:rPr lang="en-AU" sz="3800" dirty="0" smtClean="0">
                <a:gradFill>
                  <a:gsLst>
                    <a:gs pos="1250">
                      <a:srgbClr val="FFFFFF"/>
                    </a:gs>
                    <a:gs pos="100000">
                      <a:srgbClr val="FFFFFF"/>
                    </a:gs>
                  </a:gsLst>
                  <a:lin ang="5400000" scaled="0"/>
                </a:gradFill>
              </a:rPr>
              <a:t>Instructor-led Labs</a:t>
            </a:r>
          </a:p>
          <a:p>
            <a:pPr lvl="1">
              <a:spcBef>
                <a:spcPts val="600"/>
              </a:spcBef>
              <a:buClr>
                <a:srgbClr val="FFFFFF"/>
              </a:buClr>
            </a:pPr>
            <a:r>
              <a:rPr lang="en-US" sz="2200" dirty="0">
                <a:gradFill>
                  <a:gsLst>
                    <a:gs pos="1250">
                      <a:srgbClr val="FFFFFF"/>
                    </a:gs>
                    <a:gs pos="100000">
                      <a:srgbClr val="FFFFFF"/>
                    </a:gs>
                  </a:gsLst>
                  <a:lin ang="5400000" scaled="0"/>
                </a:gradFill>
              </a:rPr>
              <a:t>DBI-IL300 Exploring Power BI in Microsoft Office 365 </a:t>
            </a:r>
            <a:r>
              <a:rPr lang="en-US" sz="2200" dirty="0" smtClean="0">
                <a:gradFill>
                  <a:gsLst>
                    <a:gs pos="1250">
                      <a:srgbClr val="FFFFFF"/>
                    </a:gs>
                    <a:gs pos="100000">
                      <a:srgbClr val="FFFFFF"/>
                    </a:gs>
                  </a:gsLst>
                  <a:lin ang="5400000" scaled="0"/>
                </a:gradFill>
              </a:rPr>
              <a:t>(Wed 14 May 10:15AM)</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0949960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decel="100000" fill="hold" grpId="1" nodeType="withEffect">
                                  <p:stCondLst>
                                    <p:cond delay="250"/>
                                  </p:stCondLst>
                                  <p:childTnLst>
                                    <p:animMotion origin="layout" path="M -0.02413 -6.8089E-8 L 2.26704E-6 -6.8089E-8 " pathEditMode="relative" rAng="0" ptsTypes="AA">
                                      <p:cBhvr>
                                        <p:cTn id="9"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rPr>
              <a:t>Visit www.powerbi.com</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Tree>
    <p:extLst>
      <p:ext uri="{BB962C8B-B14F-4D97-AF65-F5344CB8AC3E}">
        <p14:creationId xmlns:p14="http://schemas.microsoft.com/office/powerpoint/2010/main" val="36096338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8539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922828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22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session</a:t>
            </a:r>
            <a:endParaRPr lang="en-US" sz="4400" dirty="0">
              <a:gradFill>
                <a:gsLst>
                  <a:gs pos="83000">
                    <a:srgbClr val="FFFFFF"/>
                  </a:gs>
                  <a:gs pos="100000">
                    <a:srgbClr val="0072C6">
                      <a:lumMod val="30000"/>
                      <a:lumOff val="70000"/>
                    </a:srgbClr>
                  </a:gs>
                </a:gsLst>
                <a:lin ang="5400000" scaled="1"/>
              </a:gra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929515322"/>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65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Presenter Introduction</a:t>
            </a:r>
            <a:endParaRPr lang="en-US" dirty="0"/>
          </a:p>
        </p:txBody>
      </p:sp>
      <p:sp>
        <p:nvSpPr>
          <p:cNvPr id="6" name="Text Placeholder 5"/>
          <p:cNvSpPr>
            <a:spLocks noGrp="1"/>
          </p:cNvSpPr>
          <p:nvPr>
            <p:ph type="body" sz="quarter" idx="11"/>
          </p:nvPr>
        </p:nvSpPr>
        <p:spPr>
          <a:xfrm>
            <a:off x="274639" y="1553046"/>
            <a:ext cx="11889564" cy="2363724"/>
          </a:xfrm>
        </p:spPr>
        <p:txBody>
          <a:bodyPr/>
          <a:lstStyle/>
          <a:p>
            <a:r>
              <a:rPr lang="en-US" b="1" dirty="0" smtClean="0"/>
              <a:t>Seayoung Rhee</a:t>
            </a:r>
          </a:p>
          <a:p>
            <a:r>
              <a:rPr lang="en-AU" sz="3200" dirty="0" smtClean="0"/>
              <a:t>Senior Product Manager, Microsoft</a:t>
            </a:r>
          </a:p>
          <a:p>
            <a:endParaRPr lang="en-US" sz="3200" dirty="0" smtClean="0"/>
          </a:p>
          <a:p>
            <a:r>
              <a:rPr lang="en-US" sz="3200" dirty="0" smtClean="0">
                <a:hlinkClick r:id="rId2"/>
              </a:rPr>
              <a:t>syrhee@microsoft.com</a:t>
            </a:r>
            <a:endParaRPr lang="en-US" sz="3200" dirty="0" smtClean="0"/>
          </a:p>
        </p:txBody>
      </p:sp>
    </p:spTree>
    <p:extLst>
      <p:ext uri="{BB962C8B-B14F-4D97-AF65-F5344CB8AC3E}">
        <p14:creationId xmlns:p14="http://schemas.microsoft.com/office/powerpoint/2010/main" val="7925275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Session Outline</a:t>
            </a:r>
            <a:endParaRPr lang="en-US" dirty="0"/>
          </a:p>
        </p:txBody>
      </p:sp>
      <p:sp>
        <p:nvSpPr>
          <p:cNvPr id="6" name="Text Placeholder 5"/>
          <p:cNvSpPr>
            <a:spLocks noGrp="1"/>
          </p:cNvSpPr>
          <p:nvPr>
            <p:ph type="body" sz="quarter" idx="11"/>
          </p:nvPr>
        </p:nvSpPr>
        <p:spPr>
          <a:xfrm>
            <a:off x="274639" y="1553045"/>
            <a:ext cx="11889564" cy="4462760"/>
          </a:xfrm>
        </p:spPr>
        <p:txBody>
          <a:bodyPr/>
          <a:lstStyle/>
          <a:p>
            <a:r>
              <a:rPr lang="en-US" dirty="0" smtClean="0"/>
              <a:t>Introduction</a:t>
            </a:r>
            <a:endParaRPr lang="en-US" dirty="0"/>
          </a:p>
          <a:p>
            <a:r>
              <a:rPr lang="en-US" dirty="0" smtClean="0"/>
              <a:t>Enabling Microsoft SSBI:</a:t>
            </a:r>
            <a:endParaRPr lang="en-US" dirty="0"/>
          </a:p>
          <a:p>
            <a:pPr lvl="1"/>
            <a:r>
              <a:rPr lang="en-US" dirty="0" smtClean="0"/>
              <a:t>Office</a:t>
            </a:r>
          </a:p>
          <a:p>
            <a:pPr lvl="1"/>
            <a:r>
              <a:rPr lang="en-US" dirty="0"/>
              <a:t>SharePoint</a:t>
            </a:r>
          </a:p>
          <a:p>
            <a:pPr lvl="1"/>
            <a:r>
              <a:rPr lang="en-AU" dirty="0" smtClean="0"/>
              <a:t>SQL Server</a:t>
            </a:r>
            <a:endParaRPr lang="en-US" dirty="0"/>
          </a:p>
          <a:p>
            <a:r>
              <a:rPr lang="en-AU" dirty="0" smtClean="0"/>
              <a:t>Summary</a:t>
            </a:r>
          </a:p>
          <a:p>
            <a:r>
              <a:rPr lang="en-AU" dirty="0" smtClean="0"/>
              <a:t>Resources</a:t>
            </a:r>
          </a:p>
          <a:p>
            <a:endParaRPr lang="en-US" dirty="0"/>
          </a:p>
        </p:txBody>
      </p:sp>
    </p:spTree>
    <p:extLst>
      <p:ext uri="{BB962C8B-B14F-4D97-AF65-F5344CB8AC3E}">
        <p14:creationId xmlns:p14="http://schemas.microsoft.com/office/powerpoint/2010/main" val="5662839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World of Data is Changing</a:t>
            </a:r>
            <a:endParaRPr lang="en-US" sz="3200" dirty="0">
              <a:solidFill>
                <a:schemeClr val="accent1"/>
              </a:solidFill>
            </a:endParaRPr>
          </a:p>
        </p:txBody>
      </p:sp>
      <p:sp>
        <p:nvSpPr>
          <p:cNvPr id="5" name="Rectangle 4"/>
          <p:cNvSpPr/>
          <p:nvPr/>
        </p:nvSpPr>
        <p:spPr bwMode="auto">
          <a:xfrm>
            <a:off x="6165258" y="1918005"/>
            <a:ext cx="2879202" cy="2239379"/>
          </a:xfrm>
          <a:prstGeom prst="rect">
            <a:avLst/>
          </a:prstGeom>
          <a:gradFill>
            <a:gsLst>
              <a:gs pos="10000">
                <a:srgbClr val="0072C6">
                  <a:lumMod val="90000"/>
                </a:srgbClr>
              </a:gs>
              <a:gs pos="100000">
                <a:srgbClr val="0072C6">
                  <a:lumMod val="90000"/>
                </a:srgbClr>
              </a:gs>
            </a:gsLst>
            <a:lin ang="16200000" scaled="1"/>
          </a:gradFill>
          <a:ln w="38100" cap="flat" cmpd="sng" algn="ctr">
            <a:noFill/>
            <a:prstDash val="solid"/>
            <a:headEnd type="none" w="med" len="med"/>
            <a:tailEnd type="none" w="med" len="med"/>
          </a:ln>
          <a:effectLst/>
        </p:spPr>
        <p:txBody>
          <a:bodyPr vert="horz" wrap="square" lIns="182807" tIns="137105" rIns="182807" bIns="137105" numCol="1" rtlCol="0" anchor="b" anchorCtr="0" compatLnSpc="1">
            <a:prstTxWarp prst="textNoShape">
              <a:avLst/>
            </a:prstTxWarp>
          </a:bodyPr>
          <a:lstStyle/>
          <a:p>
            <a:pPr defTabSz="913737" fontAlgn="base">
              <a:lnSpc>
                <a:spcPct val="90000"/>
              </a:lnSpc>
              <a:spcBef>
                <a:spcPct val="0"/>
              </a:spcBef>
              <a:spcAft>
                <a:spcPct val="0"/>
              </a:spcAft>
              <a:defRPr/>
            </a:pPr>
            <a:r>
              <a:rPr lang="en-US" sz="2799" kern="0" spc="-40" dirty="0">
                <a:gradFill>
                  <a:gsLst>
                    <a:gs pos="0">
                      <a:srgbClr val="FFFFFF"/>
                    </a:gs>
                    <a:gs pos="100000">
                      <a:srgbClr val="FFFFFF"/>
                    </a:gs>
                  </a:gsLst>
                  <a:lin ang="5400000" scaled="0"/>
                </a:gradFill>
                <a:latin typeface="Segoe UI Light" pitchFamily="34" charset="0"/>
              </a:rPr>
              <a:t>Consumerization of IT </a:t>
            </a:r>
          </a:p>
        </p:txBody>
      </p:sp>
      <p:sp>
        <p:nvSpPr>
          <p:cNvPr id="6" name="Rectangle 5"/>
          <p:cNvSpPr/>
          <p:nvPr/>
        </p:nvSpPr>
        <p:spPr bwMode="auto">
          <a:xfrm>
            <a:off x="858544" y="1918005"/>
            <a:ext cx="1096839" cy="1096839"/>
          </a:xfrm>
          <a:prstGeom prst="rect">
            <a:avLst/>
          </a:prstGeom>
          <a:solidFill>
            <a:srgbClr val="EB3C00"/>
          </a:solidFill>
          <a:ln w="38100" cap="flat" cmpd="sng" algn="ctr">
            <a:noFill/>
            <a:prstDash val="solid"/>
            <a:headEnd type="none" w="med" len="med"/>
            <a:tailEnd type="none" w="med" len="med"/>
          </a:ln>
          <a:effectLst/>
        </p:spPr>
        <p:txBody>
          <a:bodyPr vert="horz" wrap="square" lIns="109683" tIns="73122" rIns="109683" bIns="73122" numCol="1" rtlCol="0" anchor="t" anchorCtr="0" compatLnSpc="1">
            <a:prstTxWarp prst="textNoShape">
              <a:avLst/>
            </a:prstTxWarp>
          </a:bodyPr>
          <a:lstStyle/>
          <a:p>
            <a:pPr defTabSz="913737" fontAlgn="base">
              <a:lnSpc>
                <a:spcPct val="85000"/>
              </a:lnSpc>
              <a:spcBef>
                <a:spcPct val="0"/>
              </a:spcBef>
              <a:spcAft>
                <a:spcPct val="0"/>
              </a:spcAft>
              <a:defRPr/>
            </a:pPr>
            <a:r>
              <a:rPr lang="en-US" sz="2799" kern="0" dirty="0">
                <a:gradFill>
                  <a:gsLst>
                    <a:gs pos="0">
                      <a:srgbClr val="FFFFFF"/>
                    </a:gs>
                    <a:gs pos="100000">
                      <a:srgbClr val="FFFFFF"/>
                    </a:gs>
                  </a:gsLst>
                  <a:lin ang="5400000" scaled="0"/>
                </a:gradFill>
                <a:ea typeface="Segoe UI" pitchFamily="34" charset="0"/>
                <a:cs typeface="Segoe UI" pitchFamily="34" charset="0"/>
              </a:rPr>
              <a:t>10x</a:t>
            </a:r>
            <a:r>
              <a:rPr lang="en-US" sz="1400" kern="0" dirty="0">
                <a:gradFill>
                  <a:gsLst>
                    <a:gs pos="0">
                      <a:srgbClr val="FFFFFF"/>
                    </a:gs>
                    <a:gs pos="100000">
                      <a:srgbClr val="FFFFFF"/>
                    </a:gs>
                  </a:gsLst>
                  <a:lin ang="5400000" scaled="0"/>
                </a:gradFill>
                <a:ea typeface="Segoe UI" pitchFamily="34" charset="0"/>
                <a:cs typeface="Segoe UI" pitchFamily="34" charset="0"/>
              </a:rPr>
              <a:t> increase every five years</a:t>
            </a:r>
          </a:p>
        </p:txBody>
      </p:sp>
      <p:sp>
        <p:nvSpPr>
          <p:cNvPr id="7" name="Rectangle 6"/>
          <p:cNvSpPr/>
          <p:nvPr/>
        </p:nvSpPr>
        <p:spPr bwMode="auto">
          <a:xfrm>
            <a:off x="1999736" y="3060545"/>
            <a:ext cx="1096839" cy="1096839"/>
          </a:xfrm>
          <a:prstGeom prst="rect">
            <a:avLst/>
          </a:prstGeom>
          <a:solidFill>
            <a:srgbClr val="EB3C00"/>
          </a:solidFill>
          <a:ln w="38100" cap="flat" cmpd="sng" algn="ctr">
            <a:noFill/>
            <a:prstDash val="solid"/>
            <a:headEnd type="none" w="med" len="med"/>
            <a:tailEnd type="none" w="med" len="med"/>
          </a:ln>
          <a:effectLst/>
        </p:spPr>
        <p:txBody>
          <a:bodyPr vert="horz" wrap="square" lIns="109683" tIns="73122" rIns="109683" bIns="73122" numCol="1" rtlCol="0" anchor="t" anchorCtr="0" compatLnSpc="1">
            <a:prstTxWarp prst="textNoShape">
              <a:avLst/>
            </a:prstTxWarp>
          </a:bodyPr>
          <a:lstStyle/>
          <a:p>
            <a:pPr defTabSz="913737" fontAlgn="base">
              <a:lnSpc>
                <a:spcPct val="85000"/>
              </a:lnSpc>
              <a:spcBef>
                <a:spcPct val="0"/>
              </a:spcBef>
              <a:spcAft>
                <a:spcPct val="0"/>
              </a:spcAft>
              <a:defRPr/>
            </a:pPr>
            <a:r>
              <a:rPr lang="en-US" sz="2799" kern="0" spc="-30" dirty="0">
                <a:gradFill>
                  <a:gsLst>
                    <a:gs pos="0">
                      <a:srgbClr val="FFFFFF"/>
                    </a:gs>
                    <a:gs pos="100000">
                      <a:srgbClr val="FFFFFF"/>
                    </a:gs>
                  </a:gsLst>
                  <a:lin ang="5400000" scaled="0"/>
                </a:gradFill>
                <a:ea typeface="Segoe UI" pitchFamily="34" charset="0"/>
                <a:cs typeface="Segoe UI" pitchFamily="34" charset="0"/>
              </a:rPr>
              <a:t>85%</a:t>
            </a:r>
            <a:r>
              <a:rPr lang="en-US" sz="1400" kern="0" spc="-30" dirty="0">
                <a:gradFill>
                  <a:gsLst>
                    <a:gs pos="0">
                      <a:srgbClr val="FFFFFF"/>
                    </a:gs>
                    <a:gs pos="100000">
                      <a:srgbClr val="FFFFFF"/>
                    </a:gs>
                  </a:gsLst>
                  <a:lin ang="5400000" scaled="0"/>
                </a:gradFill>
                <a:ea typeface="Segoe UI" pitchFamily="34" charset="0"/>
                <a:cs typeface="Segoe UI" pitchFamily="34" charset="0"/>
              </a:rPr>
              <a:t> from new data types</a:t>
            </a:r>
          </a:p>
        </p:txBody>
      </p:sp>
      <p:pic>
        <p:nvPicPr>
          <p:cNvPr id="8" name="6 - pic movie"/>
          <p:cNvPicPr preferRelativeResize="0">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r="25085"/>
          <a:stretch/>
        </p:blipFill>
        <p:spPr bwMode="auto">
          <a:xfrm>
            <a:off x="1999736" y="1918005"/>
            <a:ext cx="1096839" cy="1096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6 - pic movie"/>
          <p:cNvPicPr preferRelativeResize="0">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r="25085"/>
          <a:stretch/>
        </p:blipFill>
        <p:spPr bwMode="auto">
          <a:xfrm>
            <a:off x="858544" y="3060545"/>
            <a:ext cx="1096839" cy="10968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3191316" y="1918005"/>
            <a:ext cx="2879202" cy="2239379"/>
          </a:xfrm>
          <a:prstGeom prst="rect">
            <a:avLst/>
          </a:prstGeom>
          <a:solidFill>
            <a:srgbClr val="EB3C00"/>
          </a:solidFill>
          <a:ln w="38100" cap="flat" cmpd="sng" algn="ctr">
            <a:noFill/>
            <a:prstDash val="solid"/>
            <a:headEnd type="none" w="med" len="med"/>
            <a:tailEnd type="none" w="med" len="med"/>
          </a:ln>
          <a:effectLst/>
        </p:spPr>
        <p:txBody>
          <a:bodyPr vert="horz" wrap="square" lIns="182807" tIns="137105" rIns="182807" bIns="137105" numCol="1" rtlCol="0" anchor="b" anchorCtr="0" compatLnSpc="1">
            <a:prstTxWarp prst="textNoShape">
              <a:avLst/>
            </a:prstTxWarp>
          </a:bodyPr>
          <a:lstStyle/>
          <a:p>
            <a:pPr defTabSz="913737" fontAlgn="base">
              <a:lnSpc>
                <a:spcPct val="90000"/>
              </a:lnSpc>
              <a:spcBef>
                <a:spcPct val="0"/>
              </a:spcBef>
              <a:spcAft>
                <a:spcPct val="0"/>
              </a:spcAft>
              <a:defRPr/>
            </a:pPr>
            <a:r>
              <a:rPr lang="en-US" sz="2799" kern="0" spc="-40" dirty="0">
                <a:gradFill>
                  <a:gsLst>
                    <a:gs pos="0">
                      <a:srgbClr val="FFFFFF"/>
                    </a:gs>
                    <a:gs pos="100000">
                      <a:srgbClr val="FFFFFF"/>
                    </a:gs>
                  </a:gsLst>
                  <a:lin ang="5400000" scaled="0"/>
                </a:gradFill>
                <a:latin typeface="Segoe UI Light" pitchFamily="34" charset="0"/>
              </a:rPr>
              <a:t>Data</a:t>
            </a:r>
            <a:br>
              <a:rPr lang="en-US" sz="2799" kern="0" spc="-40" dirty="0">
                <a:gradFill>
                  <a:gsLst>
                    <a:gs pos="0">
                      <a:srgbClr val="FFFFFF"/>
                    </a:gs>
                    <a:gs pos="100000">
                      <a:srgbClr val="FFFFFF"/>
                    </a:gs>
                  </a:gsLst>
                  <a:lin ang="5400000" scaled="0"/>
                </a:gradFill>
                <a:latin typeface="Segoe UI Light" pitchFamily="34" charset="0"/>
              </a:rPr>
            </a:br>
            <a:r>
              <a:rPr lang="en-US" sz="2799" kern="0" spc="-40" dirty="0">
                <a:gradFill>
                  <a:gsLst>
                    <a:gs pos="0">
                      <a:srgbClr val="FFFFFF"/>
                    </a:gs>
                    <a:gs pos="100000">
                      <a:srgbClr val="FFFFFF"/>
                    </a:gs>
                  </a:gsLst>
                  <a:lin ang="5400000" scaled="0"/>
                </a:gradFill>
                <a:latin typeface="Segoe UI Light" pitchFamily="34" charset="0"/>
              </a:rPr>
              <a:t>explosion</a:t>
            </a:r>
          </a:p>
        </p:txBody>
      </p:sp>
      <p:grpSp>
        <p:nvGrpSpPr>
          <p:cNvPr id="11" name="Group 10"/>
          <p:cNvGrpSpPr/>
          <p:nvPr/>
        </p:nvGrpSpPr>
        <p:grpSpPr>
          <a:xfrm>
            <a:off x="9139201" y="3060545"/>
            <a:ext cx="1096840" cy="1096839"/>
            <a:chOff x="780466" y="7239000"/>
            <a:chExt cx="1097281" cy="1097280"/>
          </a:xfrm>
        </p:grpSpPr>
        <p:sp>
          <p:nvSpPr>
            <p:cNvPr id="12" name="Rectangle 11"/>
            <p:cNvSpPr/>
            <p:nvPr/>
          </p:nvSpPr>
          <p:spPr bwMode="auto">
            <a:xfrm>
              <a:off x="780466" y="7239000"/>
              <a:ext cx="1097281" cy="1097280"/>
            </a:xfrm>
            <a:prstGeom prst="rect">
              <a:avLst/>
            </a:prstGeom>
            <a:solidFill>
              <a:srgbClr val="FFFFFF">
                <a:lumMod val="85000"/>
              </a:srgbClr>
            </a:solidFill>
            <a:ln w="38100" cap="flat" cmpd="sng" algn="ctr">
              <a:noFill/>
              <a:prstDash val="solid"/>
              <a:headEnd type="none" w="med" len="med"/>
              <a:tailEnd type="none" w="med" len="med"/>
            </a:ln>
            <a:effectLst/>
          </p:spPr>
          <p:txBody>
            <a:bodyPr vert="horz" wrap="square" lIns="91399" tIns="45699" rIns="91399" bIns="45699" numCol="1" rtlCol="0" anchor="b" anchorCtr="0" compatLnSpc="1">
              <a:prstTxWarp prst="textNoShape">
                <a:avLst/>
              </a:prstTxWarp>
            </a:bodyPr>
            <a:lstStyle/>
            <a:p>
              <a:pPr algn="r" defTabSz="913737" fontAlgn="base">
                <a:lnSpc>
                  <a:spcPct val="90000"/>
                </a:lnSpc>
                <a:spcBef>
                  <a:spcPct val="0"/>
                </a:spcBef>
                <a:spcAft>
                  <a:spcPct val="0"/>
                </a:spcAft>
                <a:defRPr/>
              </a:pPr>
              <a:endParaRPr lang="en-US" sz="1400" kern="0" dirty="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90410" y="7334967"/>
              <a:ext cx="1077393" cy="86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13"/>
          <p:cNvSpPr/>
          <p:nvPr/>
        </p:nvSpPr>
        <p:spPr bwMode="auto">
          <a:xfrm>
            <a:off x="9139200" y="1918005"/>
            <a:ext cx="1096839" cy="1096839"/>
          </a:xfrm>
          <a:prstGeom prst="rect">
            <a:avLst/>
          </a:prstGeom>
          <a:gradFill>
            <a:gsLst>
              <a:gs pos="10000">
                <a:srgbClr val="0072C6">
                  <a:lumMod val="90000"/>
                </a:srgbClr>
              </a:gs>
              <a:gs pos="100000">
                <a:srgbClr val="0072C6">
                  <a:lumMod val="90000"/>
                </a:srgbClr>
              </a:gs>
            </a:gsLst>
            <a:lin ang="16200000" scaled="1"/>
          </a:gradFill>
          <a:ln w="38100" cap="flat" cmpd="sng" algn="ctr">
            <a:noFill/>
            <a:prstDash val="solid"/>
            <a:headEnd type="none" w="med" len="med"/>
            <a:tailEnd type="none" w="med" len="med"/>
          </a:ln>
          <a:effectLst/>
        </p:spPr>
        <p:txBody>
          <a:bodyPr vert="horz" wrap="square" lIns="109683" tIns="73122" rIns="109683" bIns="73122" numCol="1" rtlCol="0" anchor="t" anchorCtr="0" compatLnSpc="1">
            <a:prstTxWarp prst="textNoShape">
              <a:avLst/>
            </a:prstTxWarp>
          </a:bodyPr>
          <a:lstStyle/>
          <a:p>
            <a:pPr defTabSz="913737" fontAlgn="base">
              <a:lnSpc>
                <a:spcPct val="85000"/>
              </a:lnSpc>
              <a:spcBef>
                <a:spcPct val="0"/>
              </a:spcBef>
              <a:spcAft>
                <a:spcPct val="0"/>
              </a:spcAft>
              <a:defRPr/>
            </a:pPr>
            <a:r>
              <a:rPr lang="en-US" sz="2799" kern="0" dirty="0">
                <a:gradFill>
                  <a:gsLst>
                    <a:gs pos="0">
                      <a:srgbClr val="FFFFFF"/>
                    </a:gs>
                    <a:gs pos="100000">
                      <a:srgbClr val="FFFFFF"/>
                    </a:gs>
                  </a:gsLst>
                  <a:lin ang="5400000" scaled="0"/>
                </a:gradFill>
                <a:ea typeface="Segoe UI" pitchFamily="34" charset="0"/>
                <a:cs typeface="Segoe UI" pitchFamily="34" charset="0"/>
              </a:rPr>
              <a:t>4.3</a:t>
            </a:r>
            <a:r>
              <a:rPr lang="en-US" sz="1400" kern="0" dirty="0">
                <a:gradFill>
                  <a:gsLst>
                    <a:gs pos="0">
                      <a:srgbClr val="FFFFFF"/>
                    </a:gs>
                    <a:gs pos="100000">
                      <a:srgbClr val="FFFFFF"/>
                    </a:gs>
                  </a:gsLst>
                  <a:lin ang="5400000" scaled="0"/>
                </a:gradFill>
                <a:ea typeface="Segoe UI" pitchFamily="34" charset="0"/>
                <a:cs typeface="Segoe UI" pitchFamily="34" charset="0"/>
              </a:rPr>
              <a:t> connected devices per adult</a:t>
            </a:r>
          </a:p>
        </p:txBody>
      </p:sp>
      <p:sp>
        <p:nvSpPr>
          <p:cNvPr id="15" name="Rectangle 14"/>
          <p:cNvSpPr/>
          <p:nvPr/>
        </p:nvSpPr>
        <p:spPr bwMode="auto">
          <a:xfrm>
            <a:off x="10280392" y="3060545"/>
            <a:ext cx="1096839" cy="1096839"/>
          </a:xfrm>
          <a:prstGeom prst="rect">
            <a:avLst/>
          </a:prstGeom>
          <a:gradFill>
            <a:gsLst>
              <a:gs pos="10000">
                <a:srgbClr val="0072C6">
                  <a:lumMod val="90000"/>
                </a:srgbClr>
              </a:gs>
              <a:gs pos="100000">
                <a:srgbClr val="0072C6">
                  <a:lumMod val="90000"/>
                </a:srgbClr>
              </a:gs>
            </a:gsLst>
            <a:lin ang="16200000" scaled="1"/>
          </a:gradFill>
          <a:ln w="38100" cap="flat" cmpd="sng" algn="ctr">
            <a:noFill/>
            <a:prstDash val="solid"/>
            <a:headEnd type="none" w="med" len="med"/>
            <a:tailEnd type="none" w="med" len="med"/>
          </a:ln>
          <a:effectLst/>
        </p:spPr>
        <p:txBody>
          <a:bodyPr vert="horz" wrap="square" lIns="109683" tIns="73122" rIns="109683" bIns="73122" numCol="1" rtlCol="0" anchor="t" anchorCtr="0" compatLnSpc="1">
            <a:prstTxWarp prst="textNoShape">
              <a:avLst/>
            </a:prstTxWarp>
          </a:bodyPr>
          <a:lstStyle/>
          <a:p>
            <a:pPr defTabSz="913737" fontAlgn="base">
              <a:lnSpc>
                <a:spcPct val="85000"/>
              </a:lnSpc>
              <a:spcBef>
                <a:spcPct val="0"/>
              </a:spcBef>
              <a:spcAft>
                <a:spcPct val="0"/>
              </a:spcAft>
              <a:defRPr/>
            </a:pPr>
            <a:r>
              <a:rPr lang="en-US" sz="2799" kern="0" spc="-30" dirty="0">
                <a:gradFill>
                  <a:gsLst>
                    <a:gs pos="0">
                      <a:srgbClr val="FFFFFF"/>
                    </a:gs>
                    <a:gs pos="100000">
                      <a:srgbClr val="FFFFFF"/>
                    </a:gs>
                  </a:gsLst>
                  <a:lin ang="5400000" scaled="0"/>
                </a:gradFill>
                <a:ea typeface="Segoe UI" pitchFamily="34" charset="0"/>
                <a:cs typeface="Segoe UI" pitchFamily="34" charset="0"/>
              </a:rPr>
              <a:t>27%</a:t>
            </a:r>
          </a:p>
          <a:p>
            <a:pPr defTabSz="913737" fontAlgn="base">
              <a:lnSpc>
                <a:spcPct val="85000"/>
              </a:lnSpc>
              <a:spcBef>
                <a:spcPct val="0"/>
              </a:spcBef>
              <a:spcAft>
                <a:spcPct val="0"/>
              </a:spcAft>
              <a:defRPr/>
            </a:pPr>
            <a:r>
              <a:rPr lang="en-US" sz="1400" kern="0" spc="-30" dirty="0">
                <a:gradFill>
                  <a:gsLst>
                    <a:gs pos="0">
                      <a:srgbClr val="FFFFFF"/>
                    </a:gs>
                    <a:gs pos="100000">
                      <a:srgbClr val="FFFFFF"/>
                    </a:gs>
                  </a:gsLst>
                  <a:lin ang="5400000" scaled="0"/>
                </a:gradFill>
                <a:ea typeface="Segoe UI" pitchFamily="34" charset="0"/>
                <a:cs typeface="Segoe UI" pitchFamily="34" charset="0"/>
              </a:rPr>
              <a:t>using social media input</a:t>
            </a:r>
          </a:p>
        </p:txBody>
      </p:sp>
      <p:grpSp>
        <p:nvGrpSpPr>
          <p:cNvPr id="16" name="Group 15"/>
          <p:cNvGrpSpPr/>
          <p:nvPr/>
        </p:nvGrpSpPr>
        <p:grpSpPr>
          <a:xfrm>
            <a:off x="10280392" y="1918005"/>
            <a:ext cx="1096839" cy="1096839"/>
            <a:chOff x="1922117" y="6096000"/>
            <a:chExt cx="1097280" cy="1097280"/>
          </a:xfrm>
        </p:grpSpPr>
        <p:sp>
          <p:nvSpPr>
            <p:cNvPr id="17" name="Rectangle 16"/>
            <p:cNvSpPr/>
            <p:nvPr/>
          </p:nvSpPr>
          <p:spPr bwMode="auto">
            <a:xfrm>
              <a:off x="1922117" y="6096000"/>
              <a:ext cx="1097280" cy="1097280"/>
            </a:xfrm>
            <a:prstGeom prst="rect">
              <a:avLst/>
            </a:prstGeom>
            <a:solidFill>
              <a:srgbClr val="FFFFFF">
                <a:lumMod val="85000"/>
              </a:srgbClr>
            </a:solidFill>
            <a:ln w="38100" cap="flat" cmpd="sng" algn="ctr">
              <a:noFill/>
              <a:prstDash val="solid"/>
              <a:headEnd type="none" w="med" len="med"/>
              <a:tailEnd type="none" w="med" len="med"/>
            </a:ln>
            <a:effectLst/>
          </p:spPr>
          <p:txBody>
            <a:bodyPr vert="horz" wrap="square" lIns="91399" tIns="45699" rIns="91399" bIns="45699" numCol="1" rtlCol="0" anchor="b" anchorCtr="0" compatLnSpc="1">
              <a:prstTxWarp prst="textNoShape">
                <a:avLst/>
              </a:prstTxWarp>
            </a:bodyPr>
            <a:lstStyle/>
            <a:p>
              <a:pPr algn="r" defTabSz="913737" fontAlgn="base">
                <a:lnSpc>
                  <a:spcPct val="90000"/>
                </a:lnSpc>
                <a:spcBef>
                  <a:spcPct val="0"/>
                </a:spcBef>
                <a:spcAft>
                  <a:spcPct val="0"/>
                </a:spcAft>
                <a:defRPr/>
              </a:pPr>
              <a:endParaRPr lang="en-US" sz="1200"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1953542" y="6244627"/>
              <a:ext cx="1034431" cy="800024"/>
              <a:chOff x="8958986" y="4228507"/>
              <a:chExt cx="2623029" cy="2099049"/>
            </a:xfrm>
          </p:grpSpPr>
          <p:pic>
            <p:nvPicPr>
              <p:cNvPr id="19" name="Picture 2" descr="E:\iPad_Assets\ipad.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58986" y="4228507"/>
                <a:ext cx="1031089" cy="14569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G:\MyPhotos\DVD\DVD_Art_08-10-2010\Artwork_Imagery\Hardware Photos\OEM HW\COMPUTERS - PC\Windows 7\AIOs\acer aspire z5610-all-in-on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77681" y="4311753"/>
                <a:ext cx="1704334" cy="17885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FP\Work\White_Whale\2-20426_Lees_MCB_Partner\Art\Images\Phones\VerizonDroidPhone_Full.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25512" y="5087133"/>
                <a:ext cx="436093" cy="794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2" name="Picture 5" descr="\\SFP\Work\White_Whale\2-xxxxx_Anderson_MMS\SFP_Art\Device Freedom\Symbian_Phone.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292954" y="5284139"/>
                <a:ext cx="477529" cy="83855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10" cstate="screen">
                <a:extLst>
                  <a:ext uri="{BEBA8EAE-BF5A-486C-A8C5-ECC9F3942E4B}">
                    <a14:imgProps xmlns:a14="http://schemas.microsoft.com/office/drawing/2010/main">
                      <a14:imgLayer r:embed="rId11">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10128485" y="5400328"/>
                <a:ext cx="431560" cy="79372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9613542" y="5516707"/>
                <a:ext cx="459867" cy="810849"/>
              </a:xfrm>
              <a:prstGeom prst="rect">
                <a:avLst/>
              </a:prstGeom>
              <a:noFill/>
              <a:effectLst/>
              <a:extLst>
                <a:ext uri="{909E8E84-426E-40DD-AFC4-6F175D3DCCD1}">
                  <a14:hiddenFill xmlns:a14="http://schemas.microsoft.com/office/drawing/2010/main">
                    <a:solidFill>
                      <a:srgbClr val="FFFFFF"/>
                    </a:solidFill>
                  </a14:hiddenFill>
                </a:ext>
              </a:extLst>
            </p:spPr>
          </p:pic>
        </p:grpSp>
      </p:grpSp>
      <p:sp>
        <p:nvSpPr>
          <p:cNvPr id="25" name="Rectangle 24"/>
          <p:cNvSpPr/>
          <p:nvPr/>
        </p:nvSpPr>
        <p:spPr bwMode="auto">
          <a:xfrm>
            <a:off x="982066" y="4692767"/>
            <a:ext cx="10271754" cy="1804512"/>
          </a:xfrm>
          <a:prstGeom prst="rect">
            <a:avLst/>
          </a:prstGeom>
          <a:noFill/>
          <a:ln w="38100" cap="flat" cmpd="sng" algn="ctr">
            <a:noFill/>
            <a:prstDash val="solid"/>
            <a:headEnd type="none" w="med" len="med"/>
            <a:tailEnd type="none" w="med" len="med"/>
          </a:ln>
          <a:effectLst/>
        </p:spPr>
        <p:txBody>
          <a:bodyPr vert="horz" wrap="square" lIns="0" tIns="0" rIns="0" bIns="0" numCol="1" rtlCol="0" anchor="t" anchorCtr="0" compatLnSpc="1">
            <a:prstTxWarp prst="textNoShape">
              <a:avLst/>
            </a:prstTxWarp>
            <a:spAutoFit/>
          </a:bodyPr>
          <a:lstStyle/>
          <a:p>
            <a:pPr marL="133298" indent="-131711" defTabSz="913737" fontAlgn="base">
              <a:lnSpc>
                <a:spcPct val="90000"/>
              </a:lnSpc>
              <a:spcBef>
                <a:spcPts val="1200"/>
              </a:spcBef>
              <a:spcAft>
                <a:spcPct val="0"/>
              </a:spcAft>
              <a:defRPr/>
            </a:pPr>
            <a:r>
              <a:rPr lang="en-US" sz="2399" kern="0" dirty="0">
                <a:gradFill>
                  <a:gsLst>
                    <a:gs pos="0">
                      <a:srgbClr val="FFFFFF"/>
                    </a:gs>
                    <a:gs pos="99000">
                      <a:srgbClr val="FFFFFF"/>
                    </a:gs>
                  </a:gsLst>
                  <a:lin ang="5400000" scaled="0"/>
                </a:gradFill>
                <a:latin typeface="Segoe UI Light"/>
                <a:ea typeface="Segoe UI" pitchFamily="34" charset="0"/>
                <a:cs typeface="Segoe UI" pitchFamily="34" charset="0"/>
              </a:rPr>
              <a:t>“By 2015, organizations integrating high-value, diverse, new information types and sources into a coherent information management infrastructure will outperform their industry peers financially by more than 20%.”</a:t>
            </a:r>
          </a:p>
          <a:p>
            <a:pPr marL="133298" indent="-131711" defTabSz="913737" fontAlgn="base">
              <a:lnSpc>
                <a:spcPct val="90000"/>
              </a:lnSpc>
              <a:spcBef>
                <a:spcPts val="1200"/>
              </a:spcBef>
              <a:spcAft>
                <a:spcPct val="0"/>
              </a:spcAft>
              <a:defRPr/>
            </a:pPr>
            <a:r>
              <a:rPr lang="en-US" sz="1999" kern="0" dirty="0">
                <a:gradFill>
                  <a:gsLst>
                    <a:gs pos="0">
                      <a:srgbClr val="FFFFFF"/>
                    </a:gs>
                    <a:gs pos="99000">
                      <a:srgbClr val="FFFFFF"/>
                    </a:gs>
                  </a:gsLst>
                  <a:lin ang="5400000" scaled="0"/>
                </a:gradFill>
                <a:latin typeface="Segoe UI Light"/>
                <a:ea typeface="Segoe UI" pitchFamily="34" charset="0"/>
                <a:cs typeface="Segoe UI" pitchFamily="34" charset="0"/>
              </a:rPr>
              <a:t> 		– Gartner, Regina </a:t>
            </a:r>
            <a:r>
              <a:rPr lang="en-US" sz="1999" kern="0" dirty="0" err="1">
                <a:gradFill>
                  <a:gsLst>
                    <a:gs pos="0">
                      <a:srgbClr val="FFFFFF"/>
                    </a:gs>
                    <a:gs pos="99000">
                      <a:srgbClr val="FFFFFF"/>
                    </a:gs>
                  </a:gsLst>
                  <a:lin ang="5400000" scaled="0"/>
                </a:gradFill>
                <a:latin typeface="Segoe UI Light"/>
                <a:ea typeface="Segoe UI" pitchFamily="34" charset="0"/>
                <a:cs typeface="Segoe UI" pitchFamily="34" charset="0"/>
              </a:rPr>
              <a:t>Casonato</a:t>
            </a:r>
            <a:r>
              <a:rPr lang="en-US" sz="1999" kern="0" dirty="0">
                <a:gradFill>
                  <a:gsLst>
                    <a:gs pos="0">
                      <a:srgbClr val="FFFFFF"/>
                    </a:gs>
                    <a:gs pos="99000">
                      <a:srgbClr val="FFFFFF"/>
                    </a:gs>
                  </a:gsLst>
                  <a:lin ang="5400000" scaled="0"/>
                </a:gradFill>
                <a:latin typeface="Segoe UI Light"/>
                <a:ea typeface="Segoe UI" pitchFamily="34" charset="0"/>
                <a:cs typeface="Segoe UI" pitchFamily="34" charset="0"/>
              </a:rPr>
              <a:t> et al., “Information Management in the 21st Century”</a:t>
            </a:r>
          </a:p>
          <a:p>
            <a:pPr marL="1588" algn="r" defTabSz="913737" fontAlgn="base">
              <a:lnSpc>
                <a:spcPct val="90000"/>
              </a:lnSpc>
              <a:spcBef>
                <a:spcPts val="1200"/>
              </a:spcBef>
              <a:spcAft>
                <a:spcPct val="0"/>
              </a:spcAft>
              <a:defRPr/>
            </a:pPr>
            <a:endParaRPr lang="en-US" sz="1400" kern="0" dirty="0">
              <a:gradFill>
                <a:gsLst>
                  <a:gs pos="0">
                    <a:srgbClr val="FFFFFF"/>
                  </a:gs>
                  <a:gs pos="99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85082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4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6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3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4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6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1100"/>
                            </p:stCondLst>
                            <p:childTnLst>
                              <p:par>
                                <p:cTn id="46" presetID="42"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4" grpId="0" animBg="1"/>
      <p:bldP spid="15"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Introducing Microsoft’s Strategy and </a:t>
            </a:r>
            <a:r>
              <a:rPr lang="en-US" sz="4800" dirty="0" smtClean="0"/>
              <a:t>Vision</a:t>
            </a:r>
            <a:br>
              <a:rPr lang="en-US" sz="4800" dirty="0" smtClean="0"/>
            </a:br>
            <a:r>
              <a:rPr lang="en-US" sz="3200" dirty="0" smtClean="0">
                <a:solidFill>
                  <a:schemeClr val="accent1"/>
                </a:solidFill>
              </a:rPr>
              <a:t>Productivity</a:t>
            </a:r>
            <a:endParaRPr lang="en-US" sz="2400" dirty="0"/>
          </a:p>
        </p:txBody>
      </p:sp>
      <p:grpSp>
        <p:nvGrpSpPr>
          <p:cNvPr id="7" name="Group 6"/>
          <p:cNvGrpSpPr/>
          <p:nvPr/>
        </p:nvGrpSpPr>
        <p:grpSpPr>
          <a:xfrm>
            <a:off x="6794301" y="2367208"/>
            <a:ext cx="5153447" cy="2272225"/>
            <a:chOff x="6796866" y="2040640"/>
            <a:chExt cx="5155521" cy="2273140"/>
          </a:xfrm>
        </p:grpSpPr>
        <p:grpSp>
          <p:nvGrpSpPr>
            <p:cNvPr id="8" name="Group 7"/>
            <p:cNvGrpSpPr/>
            <p:nvPr/>
          </p:nvGrpSpPr>
          <p:grpSpPr>
            <a:xfrm>
              <a:off x="7312531" y="2040640"/>
              <a:ext cx="3991913" cy="1242354"/>
              <a:chOff x="7279078" y="2040640"/>
              <a:chExt cx="3991913" cy="1242354"/>
            </a:xfrm>
          </p:grpSpPr>
          <p:grpSp>
            <p:nvGrpSpPr>
              <p:cNvPr id="10" name="Group 9"/>
              <p:cNvGrpSpPr/>
              <p:nvPr/>
            </p:nvGrpSpPr>
            <p:grpSpPr>
              <a:xfrm>
                <a:off x="9759295" y="2151528"/>
                <a:ext cx="1511696" cy="1004133"/>
                <a:chOff x="9826233" y="2083180"/>
                <a:chExt cx="1249335" cy="829861"/>
              </a:xfrm>
            </p:grpSpPr>
            <p:sp>
              <p:nvSpPr>
                <p:cNvPr id="19" name="Rectangle 18"/>
                <p:cNvSpPr/>
                <p:nvPr/>
              </p:nvSpPr>
              <p:spPr>
                <a:xfrm>
                  <a:off x="9826233" y="2752729"/>
                  <a:ext cx="1249335" cy="160312"/>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pPr>
                  <a:r>
                    <a:rPr lang="en-US" sz="1400" b="1" kern="0" spc="-20" dirty="0">
                      <a:solidFill>
                        <a:srgbClr val="FFFFFF"/>
                      </a:solidFill>
                      <a:ea typeface="Segoe UI" pitchFamily="34" charset="0"/>
                      <a:cs typeface="Segoe UI" pitchFamily="34" charset="0"/>
                    </a:rPr>
                    <a:t>Online</a:t>
                  </a:r>
                </a:p>
              </p:txBody>
            </p:sp>
            <p:pic>
              <p:nvPicPr>
                <p:cNvPr id="20" name="Picture 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0006046" y="2083180"/>
                  <a:ext cx="982412" cy="588368"/>
                </a:xfrm>
                <a:prstGeom prst="rect">
                  <a:avLst/>
                </a:prstGeom>
                <a:noFill/>
              </p:spPr>
            </p:pic>
          </p:grpSp>
          <p:grpSp>
            <p:nvGrpSpPr>
              <p:cNvPr id="11" name="Group 10"/>
              <p:cNvGrpSpPr/>
              <p:nvPr/>
            </p:nvGrpSpPr>
            <p:grpSpPr>
              <a:xfrm>
                <a:off x="7279078" y="2040640"/>
                <a:ext cx="1511696" cy="1115017"/>
                <a:chOff x="7222195" y="1991539"/>
                <a:chExt cx="1249335" cy="921501"/>
              </a:xfrm>
            </p:grpSpPr>
            <p:sp>
              <p:nvSpPr>
                <p:cNvPr id="17" name="Rectangle 16"/>
                <p:cNvSpPr/>
                <p:nvPr/>
              </p:nvSpPr>
              <p:spPr>
                <a:xfrm>
                  <a:off x="7222195" y="2752729"/>
                  <a:ext cx="1249335" cy="160311"/>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defRPr/>
                  </a:pPr>
                  <a:r>
                    <a:rPr lang="en-US" sz="1400" b="1" kern="0" spc="-20" dirty="0">
                      <a:solidFill>
                        <a:srgbClr val="FFFFFF"/>
                      </a:solidFill>
                      <a:ea typeface="Segoe UI" pitchFamily="34" charset="0"/>
                      <a:cs typeface="Segoe UI" pitchFamily="34" charset="0"/>
                    </a:rPr>
                    <a:t>On Premises</a:t>
                  </a:r>
                </a:p>
              </p:txBody>
            </p:sp>
            <p:pic>
              <p:nvPicPr>
                <p:cNvPr id="18" name="Picture 5"/>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430714" y="1991539"/>
                  <a:ext cx="815202" cy="682400"/>
                </a:xfrm>
                <a:prstGeom prst="rect">
                  <a:avLst/>
                </a:prstGeom>
                <a:noFill/>
              </p:spPr>
            </p:pic>
          </p:grpSp>
          <p:grpSp>
            <p:nvGrpSpPr>
              <p:cNvPr id="12" name="Group 11"/>
              <p:cNvGrpSpPr/>
              <p:nvPr/>
            </p:nvGrpSpPr>
            <p:grpSpPr>
              <a:xfrm>
                <a:off x="8688937" y="2126186"/>
                <a:ext cx="1162918" cy="1156808"/>
                <a:chOff x="8715545" y="2062240"/>
                <a:chExt cx="961090" cy="956040"/>
              </a:xfrm>
            </p:grpSpPr>
            <p:grpSp>
              <p:nvGrpSpPr>
                <p:cNvPr id="13" name="Group 12"/>
                <p:cNvGrpSpPr/>
                <p:nvPr/>
              </p:nvGrpSpPr>
              <p:grpSpPr>
                <a:xfrm>
                  <a:off x="8717495" y="2062240"/>
                  <a:ext cx="959140" cy="956040"/>
                  <a:chOff x="7574707" y="2444561"/>
                  <a:chExt cx="2484876" cy="2476841"/>
                </a:xfrm>
              </p:grpSpPr>
              <p:sp>
                <p:nvSpPr>
                  <p:cNvPr id="15" name="Circular Arrow 14"/>
                  <p:cNvSpPr/>
                  <p:nvPr/>
                </p:nvSpPr>
                <p:spPr bwMode="auto">
                  <a:xfrm rot="2744773">
                    <a:off x="7574707" y="2468623"/>
                    <a:ext cx="2452779" cy="2452779"/>
                  </a:xfrm>
                  <a:prstGeom prst="circularArrow">
                    <a:avLst/>
                  </a:prstGeom>
                  <a:gradFill>
                    <a:gsLst>
                      <a:gs pos="0">
                        <a:srgbClr val="FFFFFF">
                          <a:lumMod val="75000"/>
                          <a:alpha val="0"/>
                        </a:srgbClr>
                      </a:gs>
                      <a:gs pos="88000">
                        <a:srgbClr val="0072C6"/>
                      </a:gs>
                    </a:gsLst>
                    <a:lin ang="21000000" scaled="0"/>
                  </a:gra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913737" fontAlgn="base">
                      <a:spcBef>
                        <a:spcPct val="0"/>
                      </a:spcBef>
                      <a:spcAft>
                        <a:spcPct val="0"/>
                      </a:spcAft>
                      <a:defRPr/>
                    </a:pPr>
                    <a:endParaRPr lang="en-US" sz="2199" kern="0" dirty="0" smtClean="0">
                      <a:gradFill>
                        <a:gsLst>
                          <a:gs pos="0">
                            <a:srgbClr val="FFFFFF"/>
                          </a:gs>
                          <a:gs pos="100000">
                            <a:srgbClr val="FFFFFF"/>
                          </a:gs>
                        </a:gsLst>
                        <a:lin ang="5400000" scaled="0"/>
                      </a:gradFill>
                    </a:endParaRPr>
                  </a:p>
                </p:txBody>
              </p:sp>
              <p:sp>
                <p:nvSpPr>
                  <p:cNvPr id="16" name="Circular Arrow 15"/>
                  <p:cNvSpPr/>
                  <p:nvPr/>
                </p:nvSpPr>
                <p:spPr bwMode="auto">
                  <a:xfrm rot="14535608">
                    <a:off x="7606804" y="2444562"/>
                    <a:ext cx="2452779" cy="2452778"/>
                  </a:xfrm>
                  <a:prstGeom prst="circularArrow">
                    <a:avLst>
                      <a:gd name="adj1" fmla="val 12500"/>
                      <a:gd name="adj2" fmla="val 1142319"/>
                      <a:gd name="adj3" fmla="val 20457681"/>
                      <a:gd name="adj4" fmla="val 9032373"/>
                      <a:gd name="adj5" fmla="val 12500"/>
                    </a:avLst>
                  </a:prstGeom>
                  <a:gradFill>
                    <a:gsLst>
                      <a:gs pos="0">
                        <a:srgbClr val="FFFFFF">
                          <a:lumMod val="75000"/>
                          <a:alpha val="0"/>
                        </a:srgbClr>
                      </a:gs>
                      <a:gs pos="88000">
                        <a:srgbClr val="0072C6"/>
                      </a:gs>
                    </a:gsLst>
                    <a:lin ang="21000000" scaled="0"/>
                  </a:gradFill>
                  <a:ln w="952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913737" fontAlgn="base">
                      <a:spcBef>
                        <a:spcPct val="0"/>
                      </a:spcBef>
                      <a:spcAft>
                        <a:spcPct val="0"/>
                      </a:spcAft>
                      <a:defRPr/>
                    </a:pPr>
                    <a:endParaRPr lang="en-US" sz="2199" kern="0" dirty="0" smtClean="0">
                      <a:gradFill>
                        <a:gsLst>
                          <a:gs pos="0">
                            <a:srgbClr val="FFFFFF"/>
                          </a:gs>
                          <a:gs pos="100000">
                            <a:srgbClr val="FFFFFF"/>
                          </a:gs>
                        </a:gsLst>
                        <a:lin ang="5400000" scaled="0"/>
                      </a:gradFill>
                    </a:endParaRPr>
                  </a:p>
                </p:txBody>
              </p:sp>
            </p:grpSp>
            <p:sp>
              <p:nvSpPr>
                <p:cNvPr id="14" name="Rectangle 13"/>
                <p:cNvSpPr/>
                <p:nvPr/>
              </p:nvSpPr>
              <p:spPr>
                <a:xfrm>
                  <a:off x="8715545" y="2439790"/>
                  <a:ext cx="961016" cy="160312"/>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pPr>
                  <a:r>
                    <a:rPr lang="en-US" sz="1400" kern="0" spc="-20" dirty="0">
                      <a:solidFill>
                        <a:srgbClr val="FFFFFF"/>
                      </a:solidFill>
                      <a:ea typeface="Segoe UI" pitchFamily="34" charset="0"/>
                      <a:cs typeface="Segoe UI" pitchFamily="34" charset="0"/>
                    </a:rPr>
                    <a:t>Hybrid</a:t>
                  </a:r>
                </a:p>
              </p:txBody>
            </p:sp>
          </p:grpSp>
        </p:grpSp>
        <p:sp>
          <p:nvSpPr>
            <p:cNvPr id="9" name="TextBox 4"/>
            <p:cNvSpPr txBox="1"/>
            <p:nvPr/>
          </p:nvSpPr>
          <p:spPr>
            <a:xfrm>
              <a:off x="6796866" y="3705200"/>
              <a:ext cx="5155521" cy="608580"/>
            </a:xfrm>
            <a:prstGeom prst="rect">
              <a:avLst/>
            </a:prstGeom>
            <a:noFill/>
          </p:spPr>
          <p:txBody>
            <a:bodyPr wrap="square" lIns="98975" tIns="49487" rIns="98975" bIns="49487" rtlCol="0">
              <a:spAutoFit/>
            </a:bodyPr>
            <a:lstStyle/>
            <a:p>
              <a:pPr algn="ctr" defTabSz="913897" fontAlgn="base">
                <a:lnSpc>
                  <a:spcPct val="90000"/>
                </a:lnSpc>
                <a:spcBef>
                  <a:spcPct val="20000"/>
                </a:spcBef>
                <a:spcAft>
                  <a:spcPct val="0"/>
                </a:spcAft>
                <a:buClr>
                  <a:srgbClr val="F69F1E"/>
                </a:buClr>
                <a:buSzPct val="90000"/>
                <a:defRPr/>
              </a:pPr>
              <a:r>
                <a:rPr lang="en-US" sz="3599" kern="0" dirty="0">
                  <a:solidFill>
                    <a:srgbClr val="FFFFFF"/>
                  </a:solidFill>
                  <a:latin typeface="Segoe UI Light" pitchFamily="34" charset="0"/>
                </a:rPr>
                <a:t>Cloud on your terms</a:t>
              </a:r>
            </a:p>
          </p:txBody>
        </p:sp>
      </p:grpSp>
      <p:sp>
        <p:nvSpPr>
          <p:cNvPr id="21" name="Rectangle 20"/>
          <p:cNvSpPr/>
          <p:nvPr/>
        </p:nvSpPr>
        <p:spPr bwMode="auto">
          <a:xfrm>
            <a:off x="1137620" y="5277978"/>
            <a:ext cx="1481704" cy="249299"/>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Messaging</a:t>
            </a:r>
          </a:p>
        </p:txBody>
      </p:sp>
      <p:sp>
        <p:nvSpPr>
          <p:cNvPr id="22" name="Rectangle 21"/>
          <p:cNvSpPr/>
          <p:nvPr/>
        </p:nvSpPr>
        <p:spPr bwMode="auto">
          <a:xfrm>
            <a:off x="3363492" y="5277978"/>
            <a:ext cx="1183768" cy="498598"/>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Voice </a:t>
            </a:r>
            <a:br>
              <a:rPr lang="en-US" b="1" kern="0" spc="-20" dirty="0">
                <a:solidFill>
                  <a:srgbClr val="FFFFFF"/>
                </a:solidFill>
                <a:ea typeface="Segoe UI" pitchFamily="34" charset="0"/>
                <a:cs typeface="Segoe UI" pitchFamily="34" charset="0"/>
              </a:rPr>
            </a:br>
            <a:r>
              <a:rPr lang="en-US" b="1" kern="0" spc="-20" dirty="0">
                <a:solidFill>
                  <a:srgbClr val="FFFFFF"/>
                </a:solidFill>
                <a:ea typeface="Segoe UI" pitchFamily="34" charset="0"/>
                <a:cs typeface="Segoe UI" pitchFamily="34" charset="0"/>
              </a:rPr>
              <a:t>&amp; Video</a:t>
            </a:r>
          </a:p>
        </p:txBody>
      </p:sp>
      <p:sp>
        <p:nvSpPr>
          <p:cNvPr id="23" name="Rectangle 22"/>
          <p:cNvSpPr/>
          <p:nvPr/>
        </p:nvSpPr>
        <p:spPr bwMode="auto">
          <a:xfrm>
            <a:off x="5291428" y="5277978"/>
            <a:ext cx="1757408" cy="595548"/>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Content </a:t>
            </a:r>
          </a:p>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Management</a:t>
            </a:r>
          </a:p>
        </p:txBody>
      </p:sp>
      <p:sp>
        <p:nvSpPr>
          <p:cNvPr id="24" name="Rectangle 23"/>
          <p:cNvSpPr/>
          <p:nvPr/>
        </p:nvSpPr>
        <p:spPr bwMode="auto">
          <a:xfrm>
            <a:off x="7793003" y="5277978"/>
            <a:ext cx="1331860" cy="595548"/>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Enterprise</a:t>
            </a:r>
          </a:p>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Social</a:t>
            </a:r>
          </a:p>
        </p:txBody>
      </p:sp>
      <p:sp>
        <p:nvSpPr>
          <p:cNvPr id="25" name="Rectangle 24"/>
          <p:cNvSpPr/>
          <p:nvPr/>
        </p:nvSpPr>
        <p:spPr bwMode="auto">
          <a:xfrm>
            <a:off x="9869029" y="5277978"/>
            <a:ext cx="1546523" cy="595548"/>
          </a:xfrm>
          <a:prstGeom prst="rect">
            <a:avLst/>
          </a:prstGeom>
          <a:noFill/>
        </p:spPr>
        <p:txBody>
          <a:bodyPr wrap="square" lIns="0" tIns="0" rIns="0" bIns="0">
            <a:spAutoFit/>
            <a:scene3d>
              <a:camera prst="orthographicFront"/>
              <a:lightRig rig="threePt" dir="t"/>
            </a:scene3d>
            <a:sp3d/>
          </a:bodyPr>
          <a:lstStyle/>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Data </a:t>
            </a:r>
          </a:p>
          <a:p>
            <a:pPr algn="ctr" defTabSz="609252">
              <a:lnSpc>
                <a:spcPct val="90000"/>
              </a:lnSpc>
              <a:spcBef>
                <a:spcPct val="0"/>
              </a:spcBef>
              <a:spcAft>
                <a:spcPct val="35000"/>
              </a:spcAft>
            </a:pPr>
            <a:r>
              <a:rPr lang="en-US" b="1" kern="0" spc="-20" dirty="0">
                <a:solidFill>
                  <a:srgbClr val="FFFFFF"/>
                </a:solidFill>
                <a:ea typeface="Segoe UI" pitchFamily="34" charset="0"/>
                <a:cs typeface="Segoe UI" pitchFamily="34" charset="0"/>
              </a:rPr>
              <a:t>&amp; Analytics </a:t>
            </a:r>
          </a:p>
        </p:txBody>
      </p:sp>
      <p:cxnSp>
        <p:nvCxnSpPr>
          <p:cNvPr id="26" name="Straight Connector 25"/>
          <p:cNvCxnSpPr/>
          <p:nvPr/>
        </p:nvCxnSpPr>
        <p:spPr>
          <a:xfrm>
            <a:off x="553907" y="5106526"/>
            <a:ext cx="11202195" cy="0"/>
          </a:xfrm>
          <a:prstGeom prst="line">
            <a:avLst/>
          </a:prstGeom>
          <a:noFill/>
          <a:ln w="9525" cap="flat" cmpd="sng" algn="ctr">
            <a:solidFill>
              <a:srgbClr val="0072C6"/>
            </a:solidFill>
            <a:prstDash val="sysDot"/>
            <a:headEnd type="none"/>
            <a:tailEnd type="none"/>
          </a:ln>
          <a:effectLst/>
        </p:spPr>
      </p:cxnSp>
      <p:grpSp>
        <p:nvGrpSpPr>
          <p:cNvPr id="27" name="Group 26"/>
          <p:cNvGrpSpPr/>
          <p:nvPr/>
        </p:nvGrpSpPr>
        <p:grpSpPr>
          <a:xfrm>
            <a:off x="332775" y="1954294"/>
            <a:ext cx="6260221" cy="2685139"/>
            <a:chOff x="221230" y="1627561"/>
            <a:chExt cx="6262740" cy="2686219"/>
          </a:xfrm>
        </p:grpSpPr>
        <p:sp>
          <p:nvSpPr>
            <p:cNvPr id="28" name="TextBox 4"/>
            <p:cNvSpPr txBox="1"/>
            <p:nvPr/>
          </p:nvSpPr>
          <p:spPr>
            <a:xfrm>
              <a:off x="221230" y="3705200"/>
              <a:ext cx="6262740" cy="608580"/>
            </a:xfrm>
            <a:prstGeom prst="rect">
              <a:avLst/>
            </a:prstGeom>
            <a:noFill/>
          </p:spPr>
          <p:txBody>
            <a:bodyPr wrap="square" lIns="98975" tIns="49487" rIns="98975" bIns="49487" rtlCol="0">
              <a:spAutoFit/>
            </a:bodyPr>
            <a:lstStyle/>
            <a:p>
              <a:pPr algn="ctr" defTabSz="913897" fontAlgn="base">
                <a:lnSpc>
                  <a:spcPct val="90000"/>
                </a:lnSpc>
                <a:spcBef>
                  <a:spcPct val="20000"/>
                </a:spcBef>
                <a:spcAft>
                  <a:spcPct val="0"/>
                </a:spcAft>
                <a:buClr>
                  <a:srgbClr val="F69F1E"/>
                </a:buClr>
                <a:buSzPct val="90000"/>
                <a:defRPr/>
              </a:pPr>
              <a:r>
                <a:rPr lang="en-US" sz="3599" kern="0" dirty="0">
                  <a:solidFill>
                    <a:srgbClr val="FFFFFF"/>
                  </a:solidFill>
                  <a:latin typeface="Segoe UI Light" pitchFamily="34" charset="0"/>
                </a:rPr>
                <a:t>Best experience across devices</a:t>
              </a:r>
            </a:p>
          </p:txBody>
        </p:sp>
        <p:grpSp>
          <p:nvGrpSpPr>
            <p:cNvPr id="29" name="Group 28"/>
            <p:cNvGrpSpPr/>
            <p:nvPr/>
          </p:nvGrpSpPr>
          <p:grpSpPr>
            <a:xfrm>
              <a:off x="1346962" y="1627561"/>
              <a:ext cx="4053497" cy="1727275"/>
              <a:chOff x="2808117" y="1708932"/>
              <a:chExt cx="4053497" cy="1727275"/>
            </a:xfrm>
          </p:grpSpPr>
          <p:grpSp>
            <p:nvGrpSpPr>
              <p:cNvPr id="30" name="Group 29"/>
              <p:cNvGrpSpPr/>
              <p:nvPr/>
            </p:nvGrpSpPr>
            <p:grpSpPr>
              <a:xfrm>
                <a:off x="5940768" y="2947810"/>
                <a:ext cx="536410" cy="479812"/>
                <a:chOff x="5986228" y="3414801"/>
                <a:chExt cx="713962" cy="638629"/>
              </a:xfrm>
            </p:grpSpPr>
            <p:cxnSp>
              <p:nvCxnSpPr>
                <p:cNvPr id="40" name="Straight Connector 39"/>
                <p:cNvCxnSpPr/>
                <p:nvPr/>
              </p:nvCxnSpPr>
              <p:spPr>
                <a:xfrm>
                  <a:off x="6343209" y="3414801"/>
                  <a:ext cx="0" cy="638629"/>
                </a:xfrm>
                <a:prstGeom prst="line">
                  <a:avLst/>
                </a:prstGeom>
                <a:noFill/>
                <a:ln w="28575" cap="flat" cmpd="sng" algn="ctr">
                  <a:solidFill>
                    <a:srgbClr val="0072C6"/>
                  </a:solidFill>
                  <a:prstDash val="solid"/>
                </a:ln>
                <a:effectLst/>
              </p:spPr>
            </p:cxnSp>
            <p:cxnSp>
              <p:nvCxnSpPr>
                <p:cNvPr id="41" name="Straight Connector 40"/>
                <p:cNvCxnSpPr/>
                <p:nvPr/>
              </p:nvCxnSpPr>
              <p:spPr>
                <a:xfrm flipH="1">
                  <a:off x="5986228" y="3739271"/>
                  <a:ext cx="713962" cy="0"/>
                </a:xfrm>
                <a:prstGeom prst="line">
                  <a:avLst/>
                </a:prstGeom>
                <a:noFill/>
                <a:ln w="28575" cap="flat" cmpd="sng" algn="ctr">
                  <a:solidFill>
                    <a:srgbClr val="0072C6"/>
                  </a:solidFill>
                  <a:prstDash val="solid"/>
                </a:ln>
                <a:effectLst/>
              </p:spPr>
            </p:cxnSp>
          </p:grpSp>
          <p:grpSp>
            <p:nvGrpSpPr>
              <p:cNvPr id="31" name="Group 30"/>
              <p:cNvGrpSpPr/>
              <p:nvPr/>
            </p:nvGrpSpPr>
            <p:grpSpPr>
              <a:xfrm>
                <a:off x="3165039" y="1708932"/>
                <a:ext cx="2544744" cy="1671250"/>
                <a:chOff x="1224823" y="2690293"/>
                <a:chExt cx="2544744" cy="1671250"/>
              </a:xfrm>
            </p:grpSpPr>
            <p:pic>
              <p:nvPicPr>
                <p:cNvPr id="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8259"/>
                <a:stretch/>
              </p:blipFill>
              <p:spPr bwMode="auto">
                <a:xfrm>
                  <a:off x="1548569" y="2762672"/>
                  <a:ext cx="1794930" cy="11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p:cNvPicPr>
                <p:nvPr/>
              </p:nvPicPr>
              <p:blipFill rotWithShape="1">
                <a:blip r:embed="rId6">
                  <a:extLst>
                    <a:ext uri="{28A0092B-C50C-407E-A947-70E740481C1C}">
                      <a14:useLocalDpi xmlns:a14="http://schemas.microsoft.com/office/drawing/2010/main" val="0"/>
                    </a:ext>
                  </a:extLst>
                </a:blip>
                <a:srcRect l="-850" t="-1" r="-4680" b="-2439"/>
                <a:stretch/>
              </p:blipFill>
              <p:spPr>
                <a:xfrm>
                  <a:off x="1224823" y="2690293"/>
                  <a:ext cx="2544744" cy="1671250"/>
                </a:xfrm>
                <a:prstGeom prst="rect">
                  <a:avLst/>
                </a:prstGeom>
              </p:spPr>
            </p:pic>
          </p:grpSp>
          <p:grpSp>
            <p:nvGrpSpPr>
              <p:cNvPr id="32" name="Group 31"/>
              <p:cNvGrpSpPr/>
              <p:nvPr/>
            </p:nvGrpSpPr>
            <p:grpSpPr>
              <a:xfrm>
                <a:off x="5037268" y="2290923"/>
                <a:ext cx="1824346" cy="1145284"/>
                <a:chOff x="3275278" y="3328270"/>
                <a:chExt cx="1824346" cy="1145284"/>
              </a:xfrm>
            </p:grpSpPr>
            <p:pic>
              <p:nvPicPr>
                <p:cNvPr id="36" name="NYT Sport page with artic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278" y="3328270"/>
                  <a:ext cx="1824346" cy="1145284"/>
                </a:xfrm>
                <a:prstGeom prst="rect">
                  <a:avLst/>
                </a:prstGeom>
              </p:spPr>
            </p:pic>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736" y="3388984"/>
                  <a:ext cx="1687028" cy="95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nvGrpSpPr>
            <p:grpSpPr>
              <a:xfrm>
                <a:off x="2808117" y="2406361"/>
                <a:ext cx="512179" cy="1012080"/>
                <a:chOff x="870285" y="3290463"/>
                <a:chExt cx="563397" cy="1113288"/>
              </a:xfrm>
            </p:grpSpPr>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0285" y="3290463"/>
                  <a:ext cx="563397" cy="1113288"/>
                </a:xfrm>
                <a:prstGeom prst="roundRect">
                  <a:avLst>
                    <a:gd name="adj" fmla="val 834"/>
                  </a:avLst>
                </a:prstGeom>
                <a:noFill/>
                <a:ln w="9525">
                  <a:noFill/>
                  <a:miter lim="800000"/>
                  <a:headEnd/>
                  <a:tailEnd/>
                </a:ln>
                <a:effectLst/>
              </p:spPr>
            </p:pic>
            <p:pic>
              <p:nvPicPr>
                <p:cNvPr id="35"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923925" y="3505200"/>
                  <a:ext cx="447947"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42" name="Group 41"/>
          <p:cNvGrpSpPr/>
          <p:nvPr/>
        </p:nvGrpSpPr>
        <p:grpSpPr>
          <a:xfrm>
            <a:off x="6135862" y="2893488"/>
            <a:ext cx="589813" cy="527581"/>
            <a:chOff x="5986228" y="3414801"/>
            <a:chExt cx="713962" cy="638629"/>
          </a:xfrm>
        </p:grpSpPr>
        <p:cxnSp>
          <p:nvCxnSpPr>
            <p:cNvPr id="43" name="Straight Connector 42"/>
            <p:cNvCxnSpPr/>
            <p:nvPr/>
          </p:nvCxnSpPr>
          <p:spPr>
            <a:xfrm>
              <a:off x="6343209" y="3414801"/>
              <a:ext cx="0" cy="638629"/>
            </a:xfrm>
            <a:prstGeom prst="line">
              <a:avLst/>
            </a:prstGeom>
            <a:noFill/>
            <a:ln w="28575" cap="flat" cmpd="sng" algn="ctr">
              <a:solidFill>
                <a:srgbClr val="0072C6"/>
              </a:solidFill>
              <a:prstDash val="solid"/>
            </a:ln>
            <a:effectLst/>
          </p:spPr>
        </p:cxnSp>
        <p:cxnSp>
          <p:nvCxnSpPr>
            <p:cNvPr id="44" name="Straight Connector 43"/>
            <p:cNvCxnSpPr/>
            <p:nvPr/>
          </p:nvCxnSpPr>
          <p:spPr>
            <a:xfrm flipH="1">
              <a:off x="5986228" y="3739271"/>
              <a:ext cx="713962" cy="0"/>
            </a:xfrm>
            <a:prstGeom prst="line">
              <a:avLst/>
            </a:prstGeom>
            <a:noFill/>
            <a:ln w="28575" cap="flat" cmpd="sng" algn="ctr">
              <a:solidFill>
                <a:srgbClr val="0072C6"/>
              </a:solidFill>
              <a:prstDash val="solid"/>
            </a:ln>
            <a:effectLst/>
          </p:spPr>
        </p:cxnSp>
      </p:grpSp>
      <p:sp>
        <p:nvSpPr>
          <p:cNvPr id="45" name="TextBox 4"/>
          <p:cNvSpPr txBox="1"/>
          <p:nvPr/>
        </p:nvSpPr>
        <p:spPr>
          <a:xfrm>
            <a:off x="2789119" y="6150155"/>
            <a:ext cx="6828952" cy="598413"/>
          </a:xfrm>
          <a:prstGeom prst="rect">
            <a:avLst/>
          </a:prstGeom>
          <a:noFill/>
        </p:spPr>
        <p:txBody>
          <a:bodyPr wrap="square" lIns="98975" tIns="49487" rIns="98975" bIns="49487" rtlCol="0">
            <a:spAutoFit/>
          </a:bodyPr>
          <a:lstStyle/>
          <a:p>
            <a:pPr algn="ctr" defTabSz="913897" fontAlgn="base">
              <a:lnSpc>
                <a:spcPct val="90000"/>
              </a:lnSpc>
              <a:spcBef>
                <a:spcPct val="20000"/>
              </a:spcBef>
              <a:spcAft>
                <a:spcPct val="0"/>
              </a:spcAft>
              <a:buClr>
                <a:srgbClr val="F69F1E"/>
              </a:buClr>
              <a:buSzPct val="90000"/>
              <a:defRPr/>
            </a:pPr>
            <a:r>
              <a:rPr lang="en-US" sz="3599" dirty="0">
                <a:solidFill>
                  <a:srgbClr val="FFFFFF"/>
                </a:solidFill>
                <a:latin typeface="Segoe UI Light" pitchFamily="34" charset="0"/>
              </a:rPr>
              <a:t>Integrated best-of-breed solutions</a:t>
            </a:r>
          </a:p>
        </p:txBody>
      </p:sp>
    </p:spTree>
    <p:extLst>
      <p:ext uri="{BB962C8B-B14F-4D97-AF65-F5344CB8AC3E}">
        <p14:creationId xmlns:p14="http://schemas.microsoft.com/office/powerpoint/2010/main" val="206066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0-#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750" fill="hold"/>
                                        <p:tgtEl>
                                          <p:spTgt spid="22"/>
                                        </p:tgtEl>
                                        <p:attrNameLst>
                                          <p:attrName>ppt_x</p:attrName>
                                        </p:attrNameLst>
                                      </p:cBhvr>
                                      <p:tavLst>
                                        <p:tav tm="0">
                                          <p:val>
                                            <p:strVal val="#ppt_x"/>
                                          </p:val>
                                        </p:tav>
                                        <p:tav tm="100000">
                                          <p:val>
                                            <p:strVal val="#ppt_x"/>
                                          </p:val>
                                        </p:tav>
                                      </p:tavLst>
                                    </p:anim>
                                    <p:anim calcmode="lin" valueType="num">
                                      <p:cBhvr additive="base">
                                        <p:cTn id="27" dur="75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750" fill="hold"/>
                                        <p:tgtEl>
                                          <p:spTgt spid="23"/>
                                        </p:tgtEl>
                                        <p:attrNameLst>
                                          <p:attrName>ppt_x</p:attrName>
                                        </p:attrNameLst>
                                      </p:cBhvr>
                                      <p:tavLst>
                                        <p:tav tm="0">
                                          <p:val>
                                            <p:strVal val="#ppt_x"/>
                                          </p:val>
                                        </p:tav>
                                        <p:tav tm="100000">
                                          <p:val>
                                            <p:strVal val="#ppt_x"/>
                                          </p:val>
                                        </p:tav>
                                      </p:tavLst>
                                    </p:anim>
                                    <p:anim calcmode="lin" valueType="num">
                                      <p:cBhvr additive="base">
                                        <p:cTn id="31" dur="75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75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750" fill="hold"/>
                                        <p:tgtEl>
                                          <p:spTgt spid="24"/>
                                        </p:tgtEl>
                                        <p:attrNameLst>
                                          <p:attrName>ppt_x</p:attrName>
                                        </p:attrNameLst>
                                      </p:cBhvr>
                                      <p:tavLst>
                                        <p:tav tm="0">
                                          <p:val>
                                            <p:strVal val="#ppt_x"/>
                                          </p:val>
                                        </p:tav>
                                        <p:tav tm="100000">
                                          <p:val>
                                            <p:strVal val="#ppt_x"/>
                                          </p:val>
                                        </p:tav>
                                      </p:tavLst>
                                    </p:anim>
                                    <p:anim calcmode="lin" valueType="num">
                                      <p:cBhvr additive="base">
                                        <p:cTn id="35" dur="75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10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750" fill="hold"/>
                                        <p:tgtEl>
                                          <p:spTgt spid="25"/>
                                        </p:tgtEl>
                                        <p:attrNameLst>
                                          <p:attrName>ppt_x</p:attrName>
                                        </p:attrNameLst>
                                      </p:cBhvr>
                                      <p:tavLst>
                                        <p:tav tm="0">
                                          <p:val>
                                            <p:strVal val="#ppt_x"/>
                                          </p:val>
                                        </p:tav>
                                        <p:tav tm="100000">
                                          <p:val>
                                            <p:strVal val="#ppt_x"/>
                                          </p:val>
                                        </p:tav>
                                      </p:tavLst>
                                    </p:anim>
                                    <p:anim calcmode="lin" valueType="num">
                                      <p:cBhvr additive="base">
                                        <p:cTn id="39" dur="75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ppt_x"/>
                                          </p:val>
                                        </p:tav>
                                        <p:tav tm="100000">
                                          <p:val>
                                            <p:strVal val="#ppt_x"/>
                                          </p:val>
                                        </p:tav>
                                      </p:tavLst>
                                    </p:anim>
                                    <p:anim calcmode="lin" valueType="num">
                                      <p:cBhvr additive="base">
                                        <p:cTn id="43" dur="7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p:txBody>
          <a:bodyPr/>
          <a:lstStyle/>
          <a:p>
            <a:r>
              <a:rPr lang="en-US" sz="5609" dirty="0">
                <a:solidFill>
                  <a:schemeClr val="tx1"/>
                </a:solidFill>
                <a:cs typeface="Segoe UI"/>
              </a:rPr>
              <a:t>Business Intelligence</a:t>
            </a:r>
            <a:endParaRPr lang="en-US" sz="5609" dirty="0">
              <a:solidFill>
                <a:schemeClr val="tx1"/>
              </a:solidFill>
            </a:endParaRPr>
          </a:p>
        </p:txBody>
      </p:sp>
      <p:sp>
        <p:nvSpPr>
          <p:cNvPr id="4" name="Rectangle 3"/>
          <p:cNvSpPr/>
          <p:nvPr/>
        </p:nvSpPr>
        <p:spPr bwMode="auto">
          <a:xfrm>
            <a:off x="2099239" y="1632055"/>
            <a:ext cx="2564659" cy="25646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marL="58287" indent="4858" defTabSz="932290" fontAlgn="base">
              <a:spcBef>
                <a:spcPct val="0"/>
              </a:spcBef>
              <a:spcAft>
                <a:spcPct val="0"/>
              </a:spcAft>
            </a:pPr>
            <a:r>
              <a:rPr lang="en-US" sz="2448" dirty="0">
                <a:gradFill>
                  <a:gsLst>
                    <a:gs pos="0">
                      <a:srgbClr val="FFFFFF"/>
                    </a:gs>
                    <a:gs pos="100000">
                      <a:srgbClr val="FFFFFF"/>
                    </a:gs>
                  </a:gsLst>
                  <a:lin ang="5400000" scaled="0"/>
                </a:gradFill>
                <a:latin typeface="Segoe UI Light"/>
                <a:ea typeface="Segoe UI" pitchFamily="34" charset="0"/>
                <a:cs typeface="Segoe UI" pitchFamily="34" charset="0"/>
              </a:rPr>
              <a:t>Explore</a:t>
            </a:r>
          </a:p>
        </p:txBody>
      </p:sp>
      <p:sp>
        <p:nvSpPr>
          <p:cNvPr id="5" name="Rectangle 4"/>
          <p:cNvSpPr/>
          <p:nvPr/>
        </p:nvSpPr>
        <p:spPr bwMode="auto">
          <a:xfrm>
            <a:off x="4897049" y="1632055"/>
            <a:ext cx="2564659" cy="25646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marL="63145" defTabSz="932290" fontAlgn="base">
              <a:spcBef>
                <a:spcPct val="0"/>
              </a:spcBef>
              <a:spcAft>
                <a:spcPct val="0"/>
              </a:spcAft>
            </a:pPr>
            <a:r>
              <a:rPr lang="en-US" sz="2448" dirty="0">
                <a:gradFill>
                  <a:gsLst>
                    <a:gs pos="0">
                      <a:srgbClr val="FFFFFF"/>
                    </a:gs>
                    <a:gs pos="100000">
                      <a:srgbClr val="FFFFFF"/>
                    </a:gs>
                  </a:gsLst>
                  <a:lin ang="5400000" scaled="0"/>
                </a:gradFill>
                <a:latin typeface="Segoe UI Light"/>
                <a:ea typeface="Segoe UI" pitchFamily="34" charset="0"/>
                <a:cs typeface="Segoe UI" pitchFamily="34" charset="0"/>
              </a:rPr>
              <a:t>Visualize</a:t>
            </a:r>
          </a:p>
        </p:txBody>
      </p:sp>
      <p:sp>
        <p:nvSpPr>
          <p:cNvPr id="6" name="Rectangle 5"/>
          <p:cNvSpPr/>
          <p:nvPr/>
        </p:nvSpPr>
        <p:spPr bwMode="auto">
          <a:xfrm>
            <a:off x="7694859" y="1632055"/>
            <a:ext cx="2564659" cy="25646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marL="63145" defTabSz="932290" fontAlgn="base">
              <a:spcBef>
                <a:spcPct val="0"/>
              </a:spcBef>
              <a:spcAft>
                <a:spcPct val="0"/>
              </a:spcAft>
            </a:pPr>
            <a:r>
              <a:rPr lang="en-US" sz="2448" dirty="0">
                <a:gradFill>
                  <a:gsLst>
                    <a:gs pos="0">
                      <a:srgbClr val="FFFFFF"/>
                    </a:gs>
                    <a:gs pos="100000">
                      <a:srgbClr val="FFFFFF"/>
                    </a:gs>
                  </a:gsLst>
                  <a:lin ang="5400000" scaled="0"/>
                </a:gradFill>
                <a:latin typeface="Segoe UI Light"/>
                <a:ea typeface="Segoe UI" pitchFamily="34" charset="0"/>
                <a:cs typeface="Segoe UI" pitchFamily="34" charset="0"/>
              </a:rPr>
              <a:t>Control</a:t>
            </a:r>
          </a:p>
        </p:txBody>
      </p:sp>
      <p:sp>
        <p:nvSpPr>
          <p:cNvPr id="21" name="Rectangle 20"/>
          <p:cNvSpPr/>
          <p:nvPr/>
        </p:nvSpPr>
        <p:spPr>
          <a:xfrm>
            <a:off x="2099239" y="4274432"/>
            <a:ext cx="2564660" cy="1280793"/>
          </a:xfrm>
          <a:prstGeom prst="rect">
            <a:avLst/>
          </a:prstGeom>
        </p:spPr>
        <p:txBody>
          <a:bodyPr wrap="square" lIns="0" tIns="0" rIns="0" bIns="0">
            <a:spAutoFit/>
          </a:bodyPr>
          <a:lstStyle/>
          <a:p>
            <a:pPr marL="110098"/>
            <a:r>
              <a:rPr lang="en-US" sz="1632" dirty="0">
                <a:solidFill>
                  <a:srgbClr val="FFFFFF"/>
                </a:solidFill>
                <a:cs typeface="Segoe Pro Light"/>
              </a:rPr>
              <a:t>Easily combine data from any source to create fully interactive reports and insights with guided exploration</a:t>
            </a:r>
          </a:p>
        </p:txBody>
      </p:sp>
      <p:sp>
        <p:nvSpPr>
          <p:cNvPr id="22" name="TextBox 21"/>
          <p:cNvSpPr txBox="1"/>
          <p:nvPr/>
        </p:nvSpPr>
        <p:spPr>
          <a:xfrm>
            <a:off x="4897049" y="4274432"/>
            <a:ext cx="2564659" cy="1004634"/>
          </a:xfrm>
          <a:prstGeom prst="rect">
            <a:avLst/>
          </a:prstGeom>
          <a:noFill/>
        </p:spPr>
        <p:txBody>
          <a:bodyPr wrap="square" lIns="0" tIns="0" rIns="0" bIns="0" rtlCol="0">
            <a:spAutoFit/>
          </a:bodyPr>
          <a:lstStyle/>
          <a:p>
            <a:pPr marL="110098"/>
            <a:r>
              <a:rPr lang="en-US" sz="1632" dirty="0">
                <a:solidFill>
                  <a:srgbClr val="FFFFFF"/>
                </a:solidFill>
                <a:cs typeface="Segoe Pro Light"/>
              </a:rPr>
              <a:t>Visually discover and share insights for collaborative decision making across the organization</a:t>
            </a:r>
          </a:p>
        </p:txBody>
      </p:sp>
      <p:sp>
        <p:nvSpPr>
          <p:cNvPr id="23" name="TextBox 22"/>
          <p:cNvSpPr txBox="1"/>
          <p:nvPr/>
        </p:nvSpPr>
        <p:spPr>
          <a:xfrm>
            <a:off x="7694859" y="4274431"/>
            <a:ext cx="2564659" cy="753476"/>
          </a:xfrm>
          <a:prstGeom prst="rect">
            <a:avLst/>
          </a:prstGeom>
          <a:noFill/>
        </p:spPr>
        <p:txBody>
          <a:bodyPr wrap="square" lIns="0" tIns="0" rIns="0" bIns="0" rtlCol="0">
            <a:spAutoFit/>
          </a:bodyPr>
          <a:lstStyle/>
          <a:p>
            <a:pPr marL="110098"/>
            <a:r>
              <a:rPr lang="en-US" sz="1632" dirty="0">
                <a:solidFill>
                  <a:srgbClr val="FFFFFF"/>
                </a:solidFill>
              </a:rPr>
              <a:t>Manage self-service BI with control &amp; compliance for end user created assets</a:t>
            </a:r>
          </a:p>
        </p:txBody>
      </p:sp>
      <p:sp>
        <p:nvSpPr>
          <p:cNvPr id="18" name="Title 2"/>
          <p:cNvSpPr txBox="1">
            <a:spLocks/>
          </p:cNvSpPr>
          <p:nvPr/>
        </p:nvSpPr>
        <p:spPr>
          <a:xfrm>
            <a:off x="531948" y="233151"/>
            <a:ext cx="11370961" cy="762786"/>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endParaRPr sz="5507" i="1">
              <a:gradFill>
                <a:gsLst>
                  <a:gs pos="1250">
                    <a:srgbClr val="00BCF2"/>
                  </a:gs>
                  <a:gs pos="100000">
                    <a:srgbClr val="00BCF2"/>
                  </a:gs>
                </a:gsLst>
                <a:lin ang="5400000" scaled="0"/>
              </a:gradFill>
            </a:endParaRPr>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45708" y="1778524"/>
            <a:ext cx="2271724" cy="22717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27B4C2D-45E2-4621-8491-2995EB46A674}" type="slidenum">
              <a:rPr lang="en-US" smtClean="0">
                <a:gradFill>
                  <a:gsLst>
                    <a:gs pos="100000">
                      <a:srgbClr val="002050"/>
                    </a:gs>
                    <a:gs pos="0">
                      <a:srgbClr val="002050"/>
                    </a:gs>
                  </a:gsLst>
                  <a:lin ang="5400000" scaled="0"/>
                </a:gradFill>
              </a:rPr>
              <a:pPr/>
              <a:t>8</a:t>
            </a:fld>
            <a:endParaRPr lang="en-US" dirty="0">
              <a:gradFill>
                <a:gsLst>
                  <a:gs pos="100000">
                    <a:srgbClr val="002050"/>
                  </a:gs>
                  <a:gs pos="0">
                    <a:srgbClr val="002050"/>
                  </a:gs>
                </a:gsLst>
                <a:lin ang="5400000" scaled="0"/>
              </a:gradFill>
            </a:endParaRPr>
          </a:p>
        </p:txBody>
      </p:sp>
      <p:pic>
        <p:nvPicPr>
          <p:cNvPr id="15" name="Picture 3" descr="C:\Users\hannahr\Dropbox\MOD Servers Metro Icon Library\victor melniciuc\PNGs\Tech_Words\TechWords_06-13-12-Secur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594" y="1826790"/>
            <a:ext cx="2175192" cy="21751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AGNUM\Projects\Microsoft\Cloud Power FY12\Design\ICONS_PNG\Scalable_Elastic.png"/>
          <p:cNvPicPr>
            <a:picLocks noChangeAspect="1" noChangeArrowheads="1"/>
          </p:cNvPicPr>
          <p:nvPr>
            <p:custDataLst>
              <p:tags r:id="rId1"/>
            </p:custDataLst>
          </p:nvPr>
        </p:nvPicPr>
        <p:blipFill rotWithShape="1">
          <a:blip r:embed="rId6" cstate="print">
            <a:lum bright="100000"/>
          </a:blip>
          <a:srcRect l="8232" t="8547" r="8114" b="8279"/>
          <a:stretch/>
        </p:blipFill>
        <p:spPr bwMode="auto">
          <a:xfrm>
            <a:off x="5509661" y="2248518"/>
            <a:ext cx="1339436" cy="1331735"/>
          </a:xfrm>
          <a:prstGeom prst="rect">
            <a:avLst/>
          </a:prstGeom>
          <a:noFill/>
        </p:spPr>
      </p:pic>
    </p:spTree>
    <p:extLst>
      <p:ext uri="{BB962C8B-B14F-4D97-AF65-F5344CB8AC3E}">
        <p14:creationId xmlns:p14="http://schemas.microsoft.com/office/powerpoint/2010/main" val="3564180009"/>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566" y="1476623"/>
            <a:ext cx="5541701" cy="657091"/>
          </a:xfrm>
        </p:spPr>
        <p:txBody>
          <a:bodyPr/>
          <a:lstStyle/>
          <a:p>
            <a:r>
              <a:rPr lang="en-US" sz="4896" dirty="0">
                <a:solidFill>
                  <a:schemeClr val="tx1"/>
                </a:solidFill>
                <a:cs typeface="Segoe UI"/>
              </a:rPr>
              <a:t>Explore </a:t>
            </a:r>
          </a:p>
          <a:p>
            <a:endParaRPr lang="en-US" dirty="0">
              <a:solidFill>
                <a:schemeClr val="tx1"/>
              </a:solidFill>
            </a:endParaRPr>
          </a:p>
        </p:txBody>
      </p:sp>
      <p:sp>
        <p:nvSpPr>
          <p:cNvPr id="5" name="Content Placeholder 4"/>
          <p:cNvSpPr>
            <a:spLocks noGrp="1"/>
          </p:cNvSpPr>
          <p:nvPr>
            <p:ph sz="quarter" idx="13"/>
          </p:nvPr>
        </p:nvSpPr>
        <p:spPr>
          <a:xfrm>
            <a:off x="533566" y="2832480"/>
            <a:ext cx="5552544" cy="1329567"/>
          </a:xfrm>
        </p:spPr>
        <p:txBody>
          <a:bodyPr/>
          <a:lstStyle/>
          <a:p>
            <a:pPr>
              <a:spcBef>
                <a:spcPts val="1222"/>
              </a:spcBef>
              <a:defRPr/>
            </a:pPr>
            <a:r>
              <a:rPr lang="en-US" sz="2448" dirty="0">
                <a:solidFill>
                  <a:schemeClr val="tx1"/>
                </a:solidFill>
              </a:rPr>
              <a:t>Combine and analyze large datasets</a:t>
            </a:r>
          </a:p>
          <a:p>
            <a:pPr>
              <a:spcBef>
                <a:spcPts val="1222"/>
              </a:spcBef>
              <a:defRPr/>
            </a:pPr>
            <a:r>
              <a:rPr lang="en-US" sz="2448" dirty="0">
                <a:solidFill>
                  <a:schemeClr val="tx1"/>
                </a:solidFill>
              </a:rPr>
              <a:t>Summarize data and discover trends</a:t>
            </a:r>
            <a:endParaRPr lang="en-IN" sz="2448" dirty="0">
              <a:ln>
                <a:solidFill>
                  <a:schemeClr val="tx1">
                    <a:alpha val="0"/>
                  </a:schemeClr>
                </a:solidFill>
              </a:ln>
              <a:solidFill>
                <a:schemeClr val="tx1"/>
              </a:solidFill>
            </a:endParaRPr>
          </a:p>
          <a:p>
            <a:pPr>
              <a:spcBef>
                <a:spcPts val="1222"/>
              </a:spcBef>
              <a:defRPr/>
            </a:pPr>
            <a:r>
              <a:rPr lang="en-US" sz="2448" dirty="0">
                <a:solidFill>
                  <a:schemeClr val="tx1"/>
                </a:solidFill>
              </a:rPr>
              <a:t>Instantly preview charts and pivot tables</a:t>
            </a:r>
            <a:endParaRPr lang="en-IN" sz="2448" kern="0" dirty="0">
              <a:ln>
                <a:solidFill>
                  <a:schemeClr val="tx1">
                    <a:alpha val="0"/>
                  </a:schemeClr>
                </a:solidFill>
              </a:ln>
              <a:solidFill>
                <a:schemeClr val="tx1"/>
              </a:solidFill>
              <a:ea typeface="Segoe UI" pitchFamily="34" charset="0"/>
            </a:endParaRPr>
          </a:p>
          <a:p>
            <a:endParaRPr lang="en-US" sz="2448" dirty="0">
              <a:solidFill>
                <a:schemeClr val="tx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980" y="3741159"/>
            <a:ext cx="2984024" cy="125246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971" y="1165754"/>
            <a:ext cx="2820496" cy="1935919"/>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5"/>
          <a:srcRect/>
          <a:stretch/>
        </p:blipFill>
        <p:spPr>
          <a:xfrm>
            <a:off x="6397979" y="327275"/>
            <a:ext cx="2953244" cy="2774398"/>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7980" y="5633115"/>
            <a:ext cx="5904867" cy="120597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0066" y="3658912"/>
            <a:ext cx="2744401" cy="14169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228511"/>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4X90YnkGEG33FCjZsbU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ZdMnNRGQUizUIkG7S15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dwP0Jk9pkuqgi.076un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4KF74YTkKo2MXNFU.y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7ffRobTJkiqEWYp5L8f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JH_cv1N106LVGkPKXWfMQ"/>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OFC-B215</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e36bfbf9-5e42-489c-a259-4c54eb22cb57"/>
    <ds:schemaRef ds:uri="http://purl.org/dc/terms/"/>
    <ds:schemaRef ds:uri="http://schemas.microsoft.com/office/2006/metadata/properties"/>
    <ds:schemaRef ds:uri="http://schemas.microsoft.com/office/infopath/2007/PartnerControls"/>
    <ds:schemaRef ds:uri="http://purl.org/dc/elements/1.1/"/>
    <ds:schemaRef ds:uri="http://purl.org/dc/dcmitype/"/>
    <ds:schemaRef ds:uri="230e9df3-be65-4c73-a93b-d1236ebd677e"/>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4284</TotalTime>
  <Words>3675</Words>
  <Application>Microsoft Office PowerPoint</Application>
  <PresentationFormat>Custom</PresentationFormat>
  <Paragraphs>288</Paragraphs>
  <Slides>39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Segoe Pro Light</vt:lpstr>
      <vt:lpstr>Segoe UI</vt:lpstr>
      <vt:lpstr>Segoe UI Light</vt:lpstr>
      <vt:lpstr>Wingdings</vt:lpstr>
      <vt:lpstr>TechEd 2014 Dk Blue</vt:lpstr>
      <vt:lpstr>1_TechEd 2014 Dk Blue</vt:lpstr>
      <vt:lpstr>PowerPoint Presentation</vt:lpstr>
      <vt:lpstr>Overview of Business Intelligence in Microsoft Office and Office 365</vt:lpstr>
      <vt:lpstr>Presenter Introduction</vt:lpstr>
      <vt:lpstr>Presenter Introduction</vt:lpstr>
      <vt:lpstr>Session Outline</vt:lpstr>
      <vt:lpstr>The World of Data is Changing</vt:lpstr>
      <vt:lpstr>Introducing Microsoft’s Strategy and Vision Productivity</vt:lpstr>
      <vt:lpstr>Business Intelligence</vt:lpstr>
      <vt:lpstr>PowerPoint Presentation</vt:lpstr>
      <vt:lpstr>PowerPoint Presentation</vt:lpstr>
      <vt:lpstr>PowerPoint Presentation</vt:lpstr>
      <vt:lpstr>Enabling Microsoft SSBI</vt:lpstr>
      <vt:lpstr>Enabling Microsoft SSBI Office</vt:lpstr>
      <vt:lpstr>Demo</vt:lpstr>
      <vt:lpstr>Enabling Microsoft SSBI Office: Excel: Other Reporting Capabilities</vt:lpstr>
      <vt:lpstr>Demo</vt:lpstr>
      <vt:lpstr>Enabling Microsoft SSBI Office: Visio</vt:lpstr>
      <vt:lpstr>Demo</vt:lpstr>
      <vt:lpstr>Enabling Microsoft SSBI Office (Continued)</vt:lpstr>
      <vt:lpstr>Enabling Microsoft SSBI Office: Office 2013</vt:lpstr>
      <vt:lpstr>Enabling Microsoft SSBI Office: Office 365</vt:lpstr>
      <vt:lpstr>Enabling Microsoft SSBI SharePoint</vt:lpstr>
      <vt:lpstr>Enabling Microsoft SSBI SharePoint 2013 (On-premises)</vt:lpstr>
      <vt:lpstr>Enabling Microsoft SSBI SharePoint Online (Cloud)</vt:lpstr>
      <vt:lpstr>Demo</vt:lpstr>
      <vt:lpstr>Enabling Microsoft SSBI SQL Server</vt:lpstr>
      <vt:lpstr>Enabling Microsoft SSBI SQL Server – Data Mining Add-ins</vt:lpstr>
      <vt:lpstr>Demo</vt:lpstr>
      <vt:lpstr>Summary</vt:lpstr>
      <vt:lpstr>Summary</vt:lpstr>
      <vt:lpstr>Resources</vt:lpstr>
      <vt:lpstr>Related Content</vt:lpstr>
      <vt:lpstr>Related Content Continued</vt:lpstr>
      <vt:lpstr>Track 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Business Intelligence in Microsoft Office and Office 365</dc:title>
  <dc:subject>TechEd 2014</dc:subject>
  <dc:creator>&lt;Speaker name goes here&gt;</dc:creator>
  <cp:keywords/>
  <dc:description>Template: Jordan Cayabyab, Artitudes Design
Formatting: 
Audience Type:</dc:description>
  <cp:lastModifiedBy>testadmin</cp:lastModifiedBy>
  <cp:revision>267</cp:revision>
  <dcterms:created xsi:type="dcterms:W3CDTF">2013-10-21T21:40:33Z</dcterms:created>
  <dcterms:modified xsi:type="dcterms:W3CDTF">2014-05-12T21:41:55Z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