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42"/>
  </p:notesMasterIdLst>
  <p:handoutMasterIdLst>
    <p:handoutMasterId r:id="rId43"/>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D:\mydocs\exchange\OutlookServices\slide_decks\TechEd2014\Sync_TimeToConn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ydocs\exchange\OutlookServices\slide_decks\TechEd2014\Sync_TimeToConne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mydocs\exchange\OutlookServices\slide_decks\TechEd2014\Sync_TimeToConne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mydocs\exchange\OutlookServices\slide_decks\TechEd2014\Sync_TimeToConnec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ydocs\exchange\OutlookServices\slide_decks\TechEd2014\Sync_TimeToConne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ResumeToSync!$B$39</c:f>
              <c:strCache>
                <c:ptCount val="1"/>
                <c:pt idx="0">
                  <c:v>MAPI/HTTP</c:v>
                </c:pt>
              </c:strCache>
            </c:strRef>
          </c:tx>
          <c:spPr>
            <a:solidFill>
              <a:srgbClr val="00B050"/>
            </a:solidFill>
            <a:ln>
              <a:noFill/>
            </a:ln>
            <a:effectLst/>
          </c:spPr>
          <c:invertIfNegative val="0"/>
          <c:cat>
            <c:numRef>
              <c:f>ResumeToSync!$A$2:$A$30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ResumeToSync!$B$40:$B$68</c:f>
              <c:numCache>
                <c:formatCode>0.00%</c:formatCode>
                <c:ptCount val="29"/>
                <c:pt idx="0">
                  <c:v>5.0720100187852224E-2</c:v>
                </c:pt>
                <c:pt idx="1">
                  <c:v>7.5349613859319556E-2</c:v>
                </c:pt>
                <c:pt idx="2">
                  <c:v>5.2807347109163016E-2</c:v>
                </c:pt>
                <c:pt idx="3">
                  <c:v>5.0511375495721142E-2</c:v>
                </c:pt>
                <c:pt idx="4">
                  <c:v>5.4894594030473802E-2</c:v>
                </c:pt>
                <c:pt idx="5">
                  <c:v>5.7190565643915676E-2</c:v>
                </c:pt>
                <c:pt idx="6">
                  <c:v>5.0720100187852224E-2</c:v>
                </c:pt>
                <c:pt idx="7">
                  <c:v>4.988520141932791E-2</c:v>
                </c:pt>
                <c:pt idx="8">
                  <c:v>3.903151742851179E-2</c:v>
                </c:pt>
                <c:pt idx="9">
                  <c:v>4.0075140889167186E-2</c:v>
                </c:pt>
                <c:pt idx="10">
                  <c:v>3.6944270507201005E-2</c:v>
                </c:pt>
                <c:pt idx="11">
                  <c:v>3.4439574201628055E-2</c:v>
                </c:pt>
                <c:pt idx="12">
                  <c:v>2.8595282821957838E-2</c:v>
                </c:pt>
                <c:pt idx="13">
                  <c:v>2.3168440826549782E-2</c:v>
                </c:pt>
                <c:pt idx="14">
                  <c:v>2.3585890210811939E-2</c:v>
                </c:pt>
                <c:pt idx="15">
                  <c:v>2.0037570444583593E-2</c:v>
                </c:pt>
                <c:pt idx="16">
                  <c:v>1.9828845752452515E-2</c:v>
                </c:pt>
                <c:pt idx="17">
                  <c:v>1.7532874139010644E-2</c:v>
                </c:pt>
                <c:pt idx="18">
                  <c:v>1.3149655604257984E-2</c:v>
                </c:pt>
                <c:pt idx="19">
                  <c:v>1.2523481527864746E-2</c:v>
                </c:pt>
                <c:pt idx="20">
                  <c:v>0.10248382383635984</c:v>
                </c:pt>
                <c:pt idx="21">
                  <c:v>4.988520141932791E-2</c:v>
                </c:pt>
                <c:pt idx="22">
                  <c:v>2.4003339595074096E-2</c:v>
                </c:pt>
                <c:pt idx="23">
                  <c:v>1.0853683990816114E-2</c:v>
                </c:pt>
                <c:pt idx="24">
                  <c:v>6.6791901481945311E-3</c:v>
                </c:pt>
                <c:pt idx="25">
                  <c:v>1.4402003757044458E-2</c:v>
                </c:pt>
                <c:pt idx="26">
                  <c:v>1.1271133375078271E-2</c:v>
                </c:pt>
                <c:pt idx="27">
                  <c:v>4.3832185347526609E-3</c:v>
                </c:pt>
                <c:pt idx="28">
                  <c:v>2.7134209977040286E-3</c:v>
                </c:pt>
              </c:numCache>
            </c:numRef>
          </c:val>
        </c:ser>
        <c:ser>
          <c:idx val="1"/>
          <c:order val="1"/>
          <c:tx>
            <c:strRef>
              <c:f>ResumeToSync!$C$39</c:f>
              <c:strCache>
                <c:ptCount val="1"/>
                <c:pt idx="0">
                  <c:v>Outlook Anywhere</c:v>
                </c:pt>
              </c:strCache>
            </c:strRef>
          </c:tx>
          <c:spPr>
            <a:solidFill>
              <a:srgbClr val="FF0000"/>
            </a:solidFill>
            <a:ln>
              <a:noFill/>
            </a:ln>
            <a:effectLst/>
          </c:spPr>
          <c:invertIfNegative val="0"/>
          <c:cat>
            <c:numRef>
              <c:f>ResumeToSync!$A$2:$A$30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ResumeToSync!$C$40:$C$68</c:f>
              <c:numCache>
                <c:formatCode>0.00%</c:formatCode>
                <c:ptCount val="29"/>
                <c:pt idx="0">
                  <c:v>5.1340870610082469E-3</c:v>
                </c:pt>
                <c:pt idx="1">
                  <c:v>8.1926921186301817E-3</c:v>
                </c:pt>
                <c:pt idx="2">
                  <c:v>2.1956414877928886E-2</c:v>
                </c:pt>
                <c:pt idx="3">
                  <c:v>3.3753891528756352E-2</c:v>
                </c:pt>
                <c:pt idx="4">
                  <c:v>4.2875088754164618E-2</c:v>
                </c:pt>
                <c:pt idx="5">
                  <c:v>4.5988311759244088E-2</c:v>
                </c:pt>
                <c:pt idx="6">
                  <c:v>4.6589109181276969E-2</c:v>
                </c:pt>
                <c:pt idx="7">
                  <c:v>4.8555355289748213E-2</c:v>
                </c:pt>
                <c:pt idx="8">
                  <c:v>4.7517614288055052E-2</c:v>
                </c:pt>
                <c:pt idx="9">
                  <c:v>4.6042929706701624E-2</c:v>
                </c:pt>
                <c:pt idx="10">
                  <c:v>4.0362663171118029E-2</c:v>
                </c:pt>
                <c:pt idx="11">
                  <c:v>3.6648642744005679E-2</c:v>
                </c:pt>
                <c:pt idx="12">
                  <c:v>3.5173958162652244E-2</c:v>
                </c:pt>
                <c:pt idx="13">
                  <c:v>3.0749904418591951E-2</c:v>
                </c:pt>
                <c:pt idx="14">
                  <c:v>2.7691299360970013E-2</c:v>
                </c:pt>
                <c:pt idx="15">
                  <c:v>2.4304986618602874E-2</c:v>
                </c:pt>
                <c:pt idx="16">
                  <c:v>2.151947129826861E-2</c:v>
                </c:pt>
                <c:pt idx="17">
                  <c:v>1.9007045715222021E-2</c:v>
                </c:pt>
                <c:pt idx="18">
                  <c:v>1.8570102135561744E-2</c:v>
                </c:pt>
                <c:pt idx="19">
                  <c:v>1.8187776503359003E-2</c:v>
                </c:pt>
                <c:pt idx="20">
                  <c:v>0.12693210989131029</c:v>
                </c:pt>
                <c:pt idx="21">
                  <c:v>6.5978480528701727E-2</c:v>
                </c:pt>
                <c:pt idx="22">
                  <c:v>3.7522529903326232E-2</c:v>
                </c:pt>
                <c:pt idx="23">
                  <c:v>2.572505325249877E-2</c:v>
                </c:pt>
                <c:pt idx="24">
                  <c:v>1.6057676552515155E-2</c:v>
                </c:pt>
                <c:pt idx="25">
                  <c:v>1.7259271396580917E-2</c:v>
                </c:pt>
                <c:pt idx="26">
                  <c:v>1.1906712545742531E-2</c:v>
                </c:pt>
                <c:pt idx="27">
                  <c:v>1.032279206947403E-2</c:v>
                </c:pt>
                <c:pt idx="28">
                  <c:v>7.2641870118520949E-3</c:v>
                </c:pt>
              </c:numCache>
            </c:numRef>
          </c:val>
        </c:ser>
        <c:dLbls>
          <c:showLegendKey val="0"/>
          <c:showVal val="0"/>
          <c:showCatName val="0"/>
          <c:showSerName val="0"/>
          <c:showPercent val="0"/>
          <c:showBubbleSize val="0"/>
        </c:dLbls>
        <c:gapWidth val="100"/>
        <c:overlap val="-27"/>
        <c:axId val="606522128"/>
        <c:axId val="606530288"/>
      </c:barChart>
      <c:catAx>
        <c:axId val="606522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Seconds </a:t>
                </a:r>
                <a:r>
                  <a:rPr lang="en-US" dirty="0"/>
                  <a:t>to Start Sync</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30288"/>
        <c:crosses val="autoZero"/>
        <c:auto val="1"/>
        <c:lblAlgn val="ctr"/>
        <c:lblOffset val="100"/>
        <c:noMultiLvlLbl val="0"/>
      </c:catAx>
      <c:valAx>
        <c:axId val="606530288"/>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2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ResumeToSync!$C$1</c:f>
              <c:strCache>
                <c:ptCount val="1"/>
                <c:pt idx="0">
                  <c:v>MAPI/HTTP</c:v>
                </c:pt>
              </c:strCache>
            </c:strRef>
          </c:tx>
          <c:spPr>
            <a:solidFill>
              <a:srgbClr val="00B050"/>
            </a:solidFill>
            <a:ln>
              <a:noFill/>
            </a:ln>
            <a:effectLst/>
          </c:spPr>
          <c:invertIfNegative val="0"/>
          <c:cat>
            <c:numRef>
              <c:f>ResumeToSync!$A$2:$A$30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ResumeToSync!$C$2:$C$30</c:f>
              <c:numCache>
                <c:formatCode>0.00%</c:formatCode>
                <c:ptCount val="29"/>
                <c:pt idx="0">
                  <c:v>4.1405070332988951E-2</c:v>
                </c:pt>
                <c:pt idx="1">
                  <c:v>9.3141540173249618E-2</c:v>
                </c:pt>
                <c:pt idx="2">
                  <c:v>0.14003019947548279</c:v>
                </c:pt>
                <c:pt idx="3">
                  <c:v>0.18413732814114281</c:v>
                </c:pt>
                <c:pt idx="4">
                  <c:v>0.23197965509020108</c:v>
                </c:pt>
                <c:pt idx="5">
                  <c:v>0.27958356512755306</c:v>
                </c:pt>
                <c:pt idx="6">
                  <c:v>0.32392911070491931</c:v>
                </c:pt>
                <c:pt idx="7">
                  <c:v>0.3678772947627752</c:v>
                </c:pt>
                <c:pt idx="8">
                  <c:v>0.4092823650957641</c:v>
                </c:pt>
                <c:pt idx="9">
                  <c:v>0.45211793689899071</c:v>
                </c:pt>
                <c:pt idx="10">
                  <c:v>0.49177461654613369</c:v>
                </c:pt>
                <c:pt idx="11">
                  <c:v>0.52443773344989275</c:v>
                </c:pt>
                <c:pt idx="12">
                  <c:v>0.55535245966780578</c:v>
                </c:pt>
                <c:pt idx="13">
                  <c:v>0.581975681475006</c:v>
                </c:pt>
                <c:pt idx="14">
                  <c:v>0.60470476039100374</c:v>
                </c:pt>
                <c:pt idx="15">
                  <c:v>0.62608281014066602</c:v>
                </c:pt>
                <c:pt idx="16">
                  <c:v>0.64666613685130736</c:v>
                </c:pt>
                <c:pt idx="17">
                  <c:v>0.66383215449415878</c:v>
                </c:pt>
                <c:pt idx="18">
                  <c:v>0.67813716919653499</c:v>
                </c:pt>
                <c:pt idx="19">
                  <c:v>0.69450846380036557</c:v>
                </c:pt>
                <c:pt idx="20">
                  <c:v>0.8142732257808154</c:v>
                </c:pt>
                <c:pt idx="21">
                  <c:v>0.87896368115711676</c:v>
                </c:pt>
                <c:pt idx="22">
                  <c:v>0.91377255026623216</c:v>
                </c:pt>
                <c:pt idx="23">
                  <c:v>0.93642215687832786</c:v>
                </c:pt>
                <c:pt idx="24">
                  <c:v>0.95120400540411665</c:v>
                </c:pt>
                <c:pt idx="25">
                  <c:v>0.96312485098943024</c:v>
                </c:pt>
                <c:pt idx="26">
                  <c:v>0.97115155368354134</c:v>
                </c:pt>
                <c:pt idx="27">
                  <c:v>0.97703250417229592</c:v>
                </c:pt>
                <c:pt idx="28">
                  <c:v>0.98029086863228165</c:v>
                </c:pt>
              </c:numCache>
            </c:numRef>
          </c:val>
        </c:ser>
        <c:ser>
          <c:idx val="1"/>
          <c:order val="1"/>
          <c:tx>
            <c:strRef>
              <c:f>ResumeToSync!$B$1</c:f>
              <c:strCache>
                <c:ptCount val="1"/>
                <c:pt idx="0">
                  <c:v>Outlook Anywhere</c:v>
                </c:pt>
              </c:strCache>
            </c:strRef>
          </c:tx>
          <c:spPr>
            <a:solidFill>
              <a:srgbClr val="FF0000"/>
            </a:solidFill>
            <a:ln>
              <a:noFill/>
            </a:ln>
            <a:effectLst/>
          </c:spPr>
          <c:invertIfNegative val="0"/>
          <c:cat>
            <c:numRef>
              <c:f>ResumeToSync!$A$2:$A$30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ResumeToSync!$B$2:$B$30</c:f>
              <c:numCache>
                <c:formatCode>0.00%</c:formatCode>
                <c:ptCount val="29"/>
                <c:pt idx="0">
                  <c:v>8.0367393800229621E-3</c:v>
                </c:pt>
                <c:pt idx="1">
                  <c:v>3.9035591274397242E-2</c:v>
                </c:pt>
                <c:pt idx="2">
                  <c:v>6.1997703788748568E-2</c:v>
                </c:pt>
                <c:pt idx="3">
                  <c:v>0.10332950631458095</c:v>
                </c:pt>
                <c:pt idx="4">
                  <c:v>0.14466130884041331</c:v>
                </c:pt>
                <c:pt idx="5">
                  <c:v>0.19402985074626866</c:v>
                </c:pt>
                <c:pt idx="6">
                  <c:v>0.22962112514351321</c:v>
                </c:pt>
                <c:pt idx="7">
                  <c:v>0.28128587830080365</c:v>
                </c:pt>
                <c:pt idx="8">
                  <c:v>0.32835820895522388</c:v>
                </c:pt>
                <c:pt idx="9">
                  <c:v>0.37198622273249138</c:v>
                </c:pt>
                <c:pt idx="10">
                  <c:v>0.4087256027554535</c:v>
                </c:pt>
                <c:pt idx="11">
                  <c:v>0.44202066590126293</c:v>
                </c:pt>
                <c:pt idx="12">
                  <c:v>0.47072330654420208</c:v>
                </c:pt>
                <c:pt idx="13">
                  <c:v>0.50172215843857637</c:v>
                </c:pt>
                <c:pt idx="14">
                  <c:v>0.52812858783008032</c:v>
                </c:pt>
                <c:pt idx="15">
                  <c:v>0.56601607347876004</c:v>
                </c:pt>
                <c:pt idx="16">
                  <c:v>0.58897818599311136</c:v>
                </c:pt>
                <c:pt idx="17">
                  <c:v>0.61308840413318022</c:v>
                </c:pt>
                <c:pt idx="18">
                  <c:v>0.63145809414466136</c:v>
                </c:pt>
                <c:pt idx="19">
                  <c:v>0.65097588978185994</c:v>
                </c:pt>
                <c:pt idx="20">
                  <c:v>0.77726750861079219</c:v>
                </c:pt>
                <c:pt idx="21">
                  <c:v>0.85648679678530426</c:v>
                </c:pt>
                <c:pt idx="22">
                  <c:v>0.89207807118254878</c:v>
                </c:pt>
                <c:pt idx="23">
                  <c:v>0.91848450057405284</c:v>
                </c:pt>
                <c:pt idx="24">
                  <c:v>0.9299655568312285</c:v>
                </c:pt>
                <c:pt idx="25">
                  <c:v>0.94948335246842708</c:v>
                </c:pt>
                <c:pt idx="26">
                  <c:v>0.96326061997703794</c:v>
                </c:pt>
                <c:pt idx="27">
                  <c:v>0.97129735935706085</c:v>
                </c:pt>
                <c:pt idx="28">
                  <c:v>0.97703788748564868</c:v>
                </c:pt>
              </c:numCache>
            </c:numRef>
          </c:val>
        </c:ser>
        <c:dLbls>
          <c:showLegendKey val="0"/>
          <c:showVal val="0"/>
          <c:showCatName val="0"/>
          <c:showSerName val="0"/>
          <c:showPercent val="0"/>
          <c:showBubbleSize val="0"/>
        </c:dLbls>
        <c:gapWidth val="100"/>
        <c:overlap val="-27"/>
        <c:axId val="606530832"/>
        <c:axId val="606531376"/>
      </c:barChart>
      <c:catAx>
        <c:axId val="606530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Seconds </a:t>
                </a:r>
                <a:r>
                  <a:rPr lang="en-US" dirty="0"/>
                  <a:t>to Start Sync (cumulative)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31376"/>
        <c:crosses val="autoZero"/>
        <c:auto val="1"/>
        <c:lblAlgn val="ctr"/>
        <c:lblOffset val="100"/>
        <c:noMultiLvlLbl val="0"/>
      </c:catAx>
      <c:valAx>
        <c:axId val="606531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3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s>
    <c:plotArea>
      <c:layout/>
      <c:barChart>
        <c:barDir val="col"/>
        <c:grouping val="clustered"/>
        <c:varyColors val="0"/>
        <c:ser>
          <c:idx val="1"/>
          <c:order val="0"/>
          <c:tx>
            <c:strRef>
              <c:f>BootToSync!$C$1</c:f>
              <c:strCache>
                <c:ptCount val="1"/>
                <c:pt idx="0">
                  <c:v>MAPI/HTTP</c:v>
                </c:pt>
              </c:strCache>
            </c:strRef>
          </c:tx>
          <c:spPr>
            <a:solidFill>
              <a:srgbClr val="00B050"/>
            </a:solidFill>
            <a:ln>
              <a:noFill/>
            </a:ln>
            <a:effectLst/>
          </c:spPr>
          <c:invertIfNegative val="0"/>
          <c:cat>
            <c:numRef>
              <c:f>BootToSync!$A$2:$A$30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BootToSync!$C$2:$C$30</c:f>
              <c:numCache>
                <c:formatCode>0.00%</c:formatCode>
                <c:ptCount val="29"/>
                <c:pt idx="0">
                  <c:v>4.5187528242205153E-4</c:v>
                </c:pt>
                <c:pt idx="1">
                  <c:v>1.8752824220515139E-2</c:v>
                </c:pt>
                <c:pt idx="2">
                  <c:v>4.7446904654315405E-2</c:v>
                </c:pt>
                <c:pt idx="3">
                  <c:v>8.7211929507455946E-2</c:v>
                </c:pt>
                <c:pt idx="4">
                  <c:v>0.12833258020786262</c:v>
                </c:pt>
                <c:pt idx="5">
                  <c:v>0.19453230908269317</c:v>
                </c:pt>
                <c:pt idx="6">
                  <c:v>0.23904202440126526</c:v>
                </c:pt>
                <c:pt idx="7">
                  <c:v>0.2711251694532309</c:v>
                </c:pt>
                <c:pt idx="8">
                  <c:v>0.32241301400813377</c:v>
                </c:pt>
                <c:pt idx="9">
                  <c:v>0.39358337098960688</c:v>
                </c:pt>
                <c:pt idx="10">
                  <c:v>0.44148215092634435</c:v>
                </c:pt>
                <c:pt idx="11">
                  <c:v>0.47130591956619972</c:v>
                </c:pt>
                <c:pt idx="12">
                  <c:v>0.50474469046543158</c:v>
                </c:pt>
                <c:pt idx="13">
                  <c:v>0.52033438770899232</c:v>
                </c:pt>
                <c:pt idx="14">
                  <c:v>0.55015815634884768</c:v>
                </c:pt>
                <c:pt idx="15">
                  <c:v>0.56732941708088569</c:v>
                </c:pt>
                <c:pt idx="16">
                  <c:v>0.58314505196565747</c:v>
                </c:pt>
                <c:pt idx="17">
                  <c:v>0.59353818346136467</c:v>
                </c:pt>
                <c:pt idx="18">
                  <c:v>0.60822413014008136</c:v>
                </c:pt>
                <c:pt idx="19">
                  <c:v>0.62810664256665161</c:v>
                </c:pt>
                <c:pt idx="20">
                  <c:v>0.72006326253953912</c:v>
                </c:pt>
                <c:pt idx="21">
                  <c:v>0.76095797559873479</c:v>
                </c:pt>
                <c:pt idx="22">
                  <c:v>0.78965205603253497</c:v>
                </c:pt>
                <c:pt idx="23">
                  <c:v>0.8210573881608676</c:v>
                </c:pt>
                <c:pt idx="24">
                  <c:v>0.83370989606868506</c:v>
                </c:pt>
                <c:pt idx="25">
                  <c:v>0.85765928603705377</c:v>
                </c:pt>
                <c:pt idx="26">
                  <c:v>0.86918210573881605</c:v>
                </c:pt>
                <c:pt idx="27">
                  <c:v>0.8750564844103027</c:v>
                </c:pt>
                <c:pt idx="28">
                  <c:v>0.87889742431089024</c:v>
                </c:pt>
              </c:numCache>
            </c:numRef>
          </c:val>
        </c:ser>
        <c:ser>
          <c:idx val="0"/>
          <c:order val="1"/>
          <c:tx>
            <c:strRef>
              <c:f>BootToSync!$B$1</c:f>
              <c:strCache>
                <c:ptCount val="1"/>
                <c:pt idx="0">
                  <c:v>Outlook Anywhere</c:v>
                </c:pt>
              </c:strCache>
            </c:strRef>
          </c:tx>
          <c:spPr>
            <a:solidFill>
              <a:srgbClr val="FF0000"/>
            </a:solidFill>
            <a:ln>
              <a:noFill/>
            </a:ln>
            <a:effectLst/>
          </c:spPr>
          <c:invertIfNegative val="0"/>
          <c:cat>
            <c:numRef>
              <c:f>BootToSync!$A$2:$A$30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30</c:v>
                </c:pt>
                <c:pt idx="21">
                  <c:v>40</c:v>
                </c:pt>
                <c:pt idx="22">
                  <c:v>50</c:v>
                </c:pt>
                <c:pt idx="23">
                  <c:v>60</c:v>
                </c:pt>
                <c:pt idx="24">
                  <c:v>70</c:v>
                </c:pt>
                <c:pt idx="25">
                  <c:v>80</c:v>
                </c:pt>
                <c:pt idx="26">
                  <c:v>90</c:v>
                </c:pt>
                <c:pt idx="27">
                  <c:v>100</c:v>
                </c:pt>
                <c:pt idx="28">
                  <c:v>110</c:v>
                </c:pt>
              </c:numCache>
            </c:numRef>
          </c:cat>
          <c:val>
            <c:numRef>
              <c:f>BootToSync!$B$2:$B$30</c:f>
              <c:numCache>
                <c:formatCode>0.00%</c:formatCode>
                <c:ptCount val="29"/>
                <c:pt idx="0">
                  <c:v>0</c:v>
                </c:pt>
                <c:pt idx="1">
                  <c:v>1.5216672179953689E-3</c:v>
                </c:pt>
                <c:pt idx="2">
                  <c:v>7.1452199801521664E-3</c:v>
                </c:pt>
                <c:pt idx="3">
                  <c:v>2.2097254383063182E-2</c:v>
                </c:pt>
                <c:pt idx="4">
                  <c:v>3.6652332120410192E-2</c:v>
                </c:pt>
                <c:pt idx="5">
                  <c:v>5.4515382070790604E-2</c:v>
                </c:pt>
                <c:pt idx="6">
                  <c:v>9.5269599735362226E-2</c:v>
                </c:pt>
                <c:pt idx="7">
                  <c:v>0.13906715183592458</c:v>
                </c:pt>
                <c:pt idx="8">
                  <c:v>0.1945749255706252</c:v>
                </c:pt>
                <c:pt idx="9">
                  <c:v>0.23526298379093616</c:v>
                </c:pt>
                <c:pt idx="10">
                  <c:v>0.27826662256037049</c:v>
                </c:pt>
                <c:pt idx="11">
                  <c:v>0.30856764803175651</c:v>
                </c:pt>
                <c:pt idx="12">
                  <c:v>0.35090969235858421</c:v>
                </c:pt>
                <c:pt idx="13">
                  <c:v>0.37677803506450547</c:v>
                </c:pt>
                <c:pt idx="14">
                  <c:v>0.39497188223618923</c:v>
                </c:pt>
                <c:pt idx="15">
                  <c:v>0.41343036718491566</c:v>
                </c:pt>
                <c:pt idx="16">
                  <c:v>0.4333443599073768</c:v>
                </c:pt>
                <c:pt idx="17">
                  <c:v>0.43949718822361894</c:v>
                </c:pt>
                <c:pt idx="18">
                  <c:v>0.45345683096261991</c:v>
                </c:pt>
                <c:pt idx="19">
                  <c:v>0.46867350314257361</c:v>
                </c:pt>
                <c:pt idx="20">
                  <c:v>0.54700628514720473</c:v>
                </c:pt>
                <c:pt idx="21">
                  <c:v>0.59397949057227917</c:v>
                </c:pt>
                <c:pt idx="22">
                  <c:v>0.62772080714521994</c:v>
                </c:pt>
                <c:pt idx="23">
                  <c:v>0.65259675818723117</c:v>
                </c:pt>
                <c:pt idx="24">
                  <c:v>0.67390009923916638</c:v>
                </c:pt>
                <c:pt idx="25">
                  <c:v>0.69374793251736688</c:v>
                </c:pt>
                <c:pt idx="26">
                  <c:v>0.71313264968574264</c:v>
                </c:pt>
                <c:pt idx="27">
                  <c:v>0.72325504465762491</c:v>
                </c:pt>
                <c:pt idx="28">
                  <c:v>0.73714852795236518</c:v>
                </c:pt>
              </c:numCache>
            </c:numRef>
          </c:val>
        </c:ser>
        <c:dLbls>
          <c:showLegendKey val="0"/>
          <c:showVal val="0"/>
          <c:showCatName val="0"/>
          <c:showSerName val="0"/>
          <c:showPercent val="0"/>
          <c:showBubbleSize val="0"/>
        </c:dLbls>
        <c:gapWidth val="100"/>
        <c:overlap val="-27"/>
        <c:axId val="606524304"/>
        <c:axId val="606524848"/>
      </c:barChart>
      <c:catAx>
        <c:axId val="606524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Seconds </a:t>
                </a:r>
                <a:r>
                  <a:rPr lang="en-US" dirty="0"/>
                  <a:t>to Start </a:t>
                </a:r>
                <a:r>
                  <a:rPr lang="en-US" dirty="0" smtClean="0"/>
                  <a:t>Sync (cumulative)</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24848"/>
        <c:crosses val="autoZero"/>
        <c:auto val="1"/>
        <c:lblAlgn val="ctr"/>
        <c:lblOffset val="100"/>
        <c:noMultiLvlLbl val="0"/>
      </c:catAx>
      <c:valAx>
        <c:axId val="6065248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Population Starting Sync in X Seconds or Less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243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n-US" sz="1800" b="0" i="0" u="none" strike="noStrike" kern="1200" spc="100" baseline="0">
                <a:solidFill>
                  <a:schemeClr val="tx1">
                    <a:lumMod val="65000"/>
                    <a:lumOff val="35000"/>
                  </a:schemeClr>
                </a:solidFill>
                <a:effectLst>
                  <a:outerShdw blurRad="50800" dist="38100" dir="5400000" algn="t" rotWithShape="0">
                    <a:prstClr val="black">
                      <a:alpha val="40000"/>
                    </a:prstClr>
                  </a:outerShdw>
                </a:effectLst>
                <a:latin typeface="+mn-lt"/>
                <a:ea typeface="+mn-ea"/>
                <a:cs typeface="+mn-cs"/>
              </a:defRPr>
            </a:pPr>
            <a:r>
              <a:rPr lang="en-US" sz="1800" b="0" i="0" u="none" strike="noStrike" kern="1200" baseline="0">
                <a:solidFill>
                  <a:schemeClr val="tx1">
                    <a:lumMod val="65000"/>
                    <a:lumOff val="35000"/>
                  </a:schemeClr>
                </a:solidFill>
                <a:latin typeface="+mn-lt"/>
                <a:ea typeface="+mn-ea"/>
                <a:cs typeface="+mn-cs"/>
              </a:rPr>
              <a:t>Outlook Anywhere</a:t>
            </a:r>
          </a:p>
        </c:rich>
      </c:tx>
      <c:layout/>
      <c:overlay val="0"/>
      <c:spPr>
        <a:noFill/>
        <a:ln>
          <a:noFill/>
        </a:ln>
        <a:effectLst/>
      </c:spPr>
      <c:txPr>
        <a:bodyPr rot="0" spcFirstLastPara="1" vertOverflow="ellipsis" vert="horz" wrap="square" anchor="ctr" anchorCtr="1"/>
        <a:lstStyle/>
        <a:p>
          <a:pPr algn="ctr">
            <a:defRPr lang="en-US" sz="1800" b="0" i="0" u="none" strike="noStrike" kern="1200" spc="100" baseline="0">
              <a:solidFill>
                <a:schemeClr val="tx1">
                  <a:lumMod val="65000"/>
                  <a:lumOff val="3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9"/>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2"/>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3"/>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4"/>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5"/>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9"/>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1"/>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2"/>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3"/>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4"/>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5"/>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6"/>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1"/>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2"/>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3"/>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4"/>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5"/>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6"/>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7"/>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1"/>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2"/>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3"/>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4"/>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5"/>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6"/>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7"/>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8"/>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2"/>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4"/>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5"/>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6"/>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7"/>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8"/>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9"/>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4"/>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5"/>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6"/>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7"/>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8"/>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9"/>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2"/>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2"/>
      </c:pivotFmt>
      <c:pivotFmt>
        <c:idx val="113"/>
      </c:pivotFmt>
      <c:pivotFmt>
        <c:idx val="114"/>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5"/>
        <c:marker>
          <c:spPr>
            <a:solidFill>
              <a:srgbClr val="00642D"/>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6"/>
        <c:marker>
          <c:spPr>
            <a:solidFill>
              <a:srgbClr val="00B050"/>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6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6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s>
    <c:plotArea>
      <c:layout/>
      <c:areaChart>
        <c:grouping val="percentStacked"/>
        <c:varyColors val="0"/>
        <c:ser>
          <c:idx val="0"/>
          <c:order val="0"/>
          <c:tx>
            <c:strRef>
              <c:f>TimeToConnect!$B$26</c:f>
              <c:strCache>
                <c:ptCount val="1"/>
                <c:pt idx="0">
                  <c:v>&lt;1s</c:v>
                </c:pt>
              </c:strCache>
            </c:strRef>
          </c:tx>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TimeToConnect!$B$27:$B$39</c:f>
              <c:numCache>
                <c:formatCode>General</c:formatCode>
                <c:ptCount val="13"/>
                <c:pt idx="0">
                  <c:v>1358233</c:v>
                </c:pt>
                <c:pt idx="1">
                  <c:v>1409846</c:v>
                </c:pt>
                <c:pt idx="2">
                  <c:v>323288</c:v>
                </c:pt>
                <c:pt idx="3">
                  <c:v>466924</c:v>
                </c:pt>
                <c:pt idx="4">
                  <c:v>1240099</c:v>
                </c:pt>
                <c:pt idx="5">
                  <c:v>1360657</c:v>
                </c:pt>
                <c:pt idx="6">
                  <c:v>806155</c:v>
                </c:pt>
                <c:pt idx="7">
                  <c:v>303628</c:v>
                </c:pt>
                <c:pt idx="8">
                  <c:v>212677</c:v>
                </c:pt>
                <c:pt idx="9">
                  <c:v>77473</c:v>
                </c:pt>
                <c:pt idx="10">
                  <c:v>111658</c:v>
                </c:pt>
                <c:pt idx="11">
                  <c:v>360199</c:v>
                </c:pt>
                <c:pt idx="12">
                  <c:v>396360</c:v>
                </c:pt>
              </c:numCache>
            </c:numRef>
          </c:val>
        </c:ser>
        <c:ser>
          <c:idx val="1"/>
          <c:order val="1"/>
          <c:tx>
            <c:strRef>
              <c:f>TimeToConnect!$C$26</c:f>
              <c:strCache>
                <c:ptCount val="1"/>
                <c:pt idx="0">
                  <c:v>1s-5s</c:v>
                </c:pt>
              </c:strCache>
            </c:strRef>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TimeToConnect!$C$27:$C$39</c:f>
              <c:numCache>
                <c:formatCode>General</c:formatCode>
                <c:ptCount val="13"/>
                <c:pt idx="0">
                  <c:v>1144317</c:v>
                </c:pt>
                <c:pt idx="1">
                  <c:v>1096890</c:v>
                </c:pt>
                <c:pt idx="2">
                  <c:v>321184</c:v>
                </c:pt>
                <c:pt idx="3">
                  <c:v>453859</c:v>
                </c:pt>
                <c:pt idx="4">
                  <c:v>1079171</c:v>
                </c:pt>
                <c:pt idx="5">
                  <c:v>1104640</c:v>
                </c:pt>
                <c:pt idx="6">
                  <c:v>694290</c:v>
                </c:pt>
                <c:pt idx="7">
                  <c:v>261418</c:v>
                </c:pt>
                <c:pt idx="8">
                  <c:v>204582</c:v>
                </c:pt>
                <c:pt idx="9">
                  <c:v>75688</c:v>
                </c:pt>
                <c:pt idx="10">
                  <c:v>115703</c:v>
                </c:pt>
                <c:pt idx="11">
                  <c:v>316670</c:v>
                </c:pt>
                <c:pt idx="12">
                  <c:v>344509</c:v>
                </c:pt>
              </c:numCache>
            </c:numRef>
          </c:val>
        </c:ser>
        <c:ser>
          <c:idx val="2"/>
          <c:order val="2"/>
          <c:tx>
            <c:strRef>
              <c:f>TimeToConnect!$D$26</c:f>
              <c:strCache>
                <c:ptCount val="1"/>
                <c:pt idx="0">
                  <c:v>5s-15s</c:v>
                </c:pt>
              </c:strCache>
            </c:strRef>
          </c:tx>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TimeToConnect!$D$27:$D$39</c:f>
              <c:numCache>
                <c:formatCode>General</c:formatCode>
                <c:ptCount val="13"/>
                <c:pt idx="0">
                  <c:v>307674</c:v>
                </c:pt>
                <c:pt idx="1">
                  <c:v>278495</c:v>
                </c:pt>
                <c:pt idx="2">
                  <c:v>83361</c:v>
                </c:pt>
                <c:pt idx="3">
                  <c:v>135028</c:v>
                </c:pt>
                <c:pt idx="4">
                  <c:v>322215</c:v>
                </c:pt>
                <c:pt idx="5">
                  <c:v>341905</c:v>
                </c:pt>
                <c:pt idx="6">
                  <c:v>230810</c:v>
                </c:pt>
                <c:pt idx="7">
                  <c:v>79140</c:v>
                </c:pt>
                <c:pt idx="8">
                  <c:v>55428</c:v>
                </c:pt>
                <c:pt idx="9">
                  <c:v>20218</c:v>
                </c:pt>
                <c:pt idx="10">
                  <c:v>35725</c:v>
                </c:pt>
                <c:pt idx="11">
                  <c:v>87073</c:v>
                </c:pt>
                <c:pt idx="12">
                  <c:v>95412</c:v>
                </c:pt>
              </c:numCache>
            </c:numRef>
          </c:val>
        </c:ser>
        <c:ser>
          <c:idx val="3"/>
          <c:order val="3"/>
          <c:tx>
            <c:strRef>
              <c:f>TimeToConnect!$E$26</c:f>
              <c:strCache>
                <c:ptCount val="1"/>
                <c:pt idx="0">
                  <c:v>15s-30s</c:v>
                </c:pt>
              </c:strCache>
            </c:strRef>
          </c:tx>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TimeToConnect!$E$27:$E$39</c:f>
              <c:numCache>
                <c:formatCode>General</c:formatCode>
                <c:ptCount val="13"/>
                <c:pt idx="0">
                  <c:v>306169</c:v>
                </c:pt>
                <c:pt idx="1">
                  <c:v>263617</c:v>
                </c:pt>
                <c:pt idx="2">
                  <c:v>134395</c:v>
                </c:pt>
                <c:pt idx="3">
                  <c:v>186000</c:v>
                </c:pt>
                <c:pt idx="4">
                  <c:v>314871</c:v>
                </c:pt>
                <c:pt idx="5">
                  <c:v>305274</c:v>
                </c:pt>
                <c:pt idx="6">
                  <c:v>206243</c:v>
                </c:pt>
                <c:pt idx="7">
                  <c:v>66924</c:v>
                </c:pt>
                <c:pt idx="8">
                  <c:v>49502</c:v>
                </c:pt>
                <c:pt idx="9">
                  <c:v>30157</c:v>
                </c:pt>
                <c:pt idx="10">
                  <c:v>47707</c:v>
                </c:pt>
                <c:pt idx="11">
                  <c:v>77450</c:v>
                </c:pt>
                <c:pt idx="12">
                  <c:v>90834</c:v>
                </c:pt>
              </c:numCache>
            </c:numRef>
          </c:val>
        </c:ser>
        <c:ser>
          <c:idx val="4"/>
          <c:order val="4"/>
          <c:tx>
            <c:strRef>
              <c:f>TimeToConnect!$F$26</c:f>
              <c:strCache>
                <c:ptCount val="1"/>
                <c:pt idx="0">
                  <c:v>30s-1m</c:v>
                </c:pt>
              </c:strCache>
            </c:strRef>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TimeToConnect!$F$27:$F$39</c:f>
              <c:numCache>
                <c:formatCode>General</c:formatCode>
                <c:ptCount val="13"/>
                <c:pt idx="0">
                  <c:v>131291</c:v>
                </c:pt>
                <c:pt idx="1">
                  <c:v>161675</c:v>
                </c:pt>
                <c:pt idx="2">
                  <c:v>44523</c:v>
                </c:pt>
                <c:pt idx="3">
                  <c:v>65198</c:v>
                </c:pt>
                <c:pt idx="4">
                  <c:v>127753</c:v>
                </c:pt>
                <c:pt idx="5">
                  <c:v>131013</c:v>
                </c:pt>
                <c:pt idx="6">
                  <c:v>83180</c:v>
                </c:pt>
                <c:pt idx="7">
                  <c:v>28675</c:v>
                </c:pt>
                <c:pt idx="8">
                  <c:v>20234</c:v>
                </c:pt>
                <c:pt idx="9">
                  <c:v>10313</c:v>
                </c:pt>
                <c:pt idx="10">
                  <c:v>16409</c:v>
                </c:pt>
                <c:pt idx="11">
                  <c:v>31726</c:v>
                </c:pt>
                <c:pt idx="12">
                  <c:v>36149</c:v>
                </c:pt>
              </c:numCache>
            </c:numRef>
          </c:val>
        </c:ser>
        <c:ser>
          <c:idx val="5"/>
          <c:order val="5"/>
          <c:tx>
            <c:strRef>
              <c:f>TimeToConnect!$G$26</c:f>
              <c:strCache>
                <c:ptCount val="1"/>
                <c:pt idx="0">
                  <c:v>1m-2m</c:v>
                </c:pt>
              </c:strCache>
            </c:strRef>
          </c:tx>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TimeToConnect!$G$27:$G$39</c:f>
              <c:numCache>
                <c:formatCode>General</c:formatCode>
                <c:ptCount val="13"/>
                <c:pt idx="0">
                  <c:v>83036</c:v>
                </c:pt>
                <c:pt idx="1">
                  <c:v>74330</c:v>
                </c:pt>
                <c:pt idx="2">
                  <c:v>25561</c:v>
                </c:pt>
                <c:pt idx="3">
                  <c:v>37189</c:v>
                </c:pt>
                <c:pt idx="4">
                  <c:v>73492</c:v>
                </c:pt>
                <c:pt idx="5">
                  <c:v>75677</c:v>
                </c:pt>
                <c:pt idx="6">
                  <c:v>51643</c:v>
                </c:pt>
                <c:pt idx="7">
                  <c:v>16166</c:v>
                </c:pt>
                <c:pt idx="8">
                  <c:v>11532</c:v>
                </c:pt>
                <c:pt idx="9">
                  <c:v>6406</c:v>
                </c:pt>
                <c:pt idx="10">
                  <c:v>8395</c:v>
                </c:pt>
                <c:pt idx="11">
                  <c:v>17689</c:v>
                </c:pt>
                <c:pt idx="12">
                  <c:v>21744</c:v>
                </c:pt>
              </c:numCache>
            </c:numRef>
          </c:val>
        </c:ser>
        <c:ser>
          <c:idx val="6"/>
          <c:order val="6"/>
          <c:tx>
            <c:strRef>
              <c:f>TimeToConnect!$H$26</c:f>
              <c:strCache>
                <c:ptCount val="1"/>
                <c:pt idx="0">
                  <c:v>2m-5m</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TimeToConnect!$H$27:$H$39</c:f>
              <c:numCache>
                <c:formatCode>General</c:formatCode>
                <c:ptCount val="13"/>
                <c:pt idx="0">
                  <c:v>61649</c:v>
                </c:pt>
                <c:pt idx="1">
                  <c:v>55472</c:v>
                </c:pt>
                <c:pt idx="2">
                  <c:v>14826</c:v>
                </c:pt>
                <c:pt idx="3">
                  <c:v>22700</c:v>
                </c:pt>
                <c:pt idx="4">
                  <c:v>52333</c:v>
                </c:pt>
                <c:pt idx="5">
                  <c:v>55310</c:v>
                </c:pt>
                <c:pt idx="6">
                  <c:v>37165</c:v>
                </c:pt>
                <c:pt idx="7">
                  <c:v>11619</c:v>
                </c:pt>
                <c:pt idx="8">
                  <c:v>8266</c:v>
                </c:pt>
                <c:pt idx="9">
                  <c:v>3299</c:v>
                </c:pt>
                <c:pt idx="10">
                  <c:v>5206</c:v>
                </c:pt>
                <c:pt idx="11">
                  <c:v>12094</c:v>
                </c:pt>
                <c:pt idx="12">
                  <c:v>14218</c:v>
                </c:pt>
              </c:numCache>
            </c:numRef>
          </c:val>
        </c:ser>
        <c:ser>
          <c:idx val="7"/>
          <c:order val="7"/>
          <c:tx>
            <c:strRef>
              <c:f>TimeToConnect!$I$26</c:f>
              <c:strCache>
                <c:ptCount val="1"/>
                <c:pt idx="0">
                  <c:v>5m-20m</c:v>
                </c:pt>
              </c:strCache>
            </c:strRef>
          </c:tx>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TimeToConnect!$I$27:$I$39</c:f>
              <c:numCache>
                <c:formatCode>General</c:formatCode>
                <c:ptCount val="13"/>
                <c:pt idx="0">
                  <c:v>46472</c:v>
                </c:pt>
                <c:pt idx="1">
                  <c:v>36284</c:v>
                </c:pt>
                <c:pt idx="2">
                  <c:v>10194</c:v>
                </c:pt>
                <c:pt idx="3">
                  <c:v>15423</c:v>
                </c:pt>
                <c:pt idx="4">
                  <c:v>37233</c:v>
                </c:pt>
                <c:pt idx="5">
                  <c:v>40376</c:v>
                </c:pt>
                <c:pt idx="6">
                  <c:v>26047</c:v>
                </c:pt>
                <c:pt idx="7">
                  <c:v>8870</c:v>
                </c:pt>
                <c:pt idx="8">
                  <c:v>6205</c:v>
                </c:pt>
                <c:pt idx="9">
                  <c:v>2226</c:v>
                </c:pt>
                <c:pt idx="10">
                  <c:v>3474</c:v>
                </c:pt>
                <c:pt idx="11">
                  <c:v>9309</c:v>
                </c:pt>
                <c:pt idx="12">
                  <c:v>10158</c:v>
                </c:pt>
              </c:numCache>
            </c:numRef>
          </c:val>
        </c:ser>
        <c:ser>
          <c:idx val="8"/>
          <c:order val="8"/>
          <c:tx>
            <c:strRef>
              <c:f>TimeToConnect!$J$26</c:f>
              <c:strCache>
                <c:ptCount val="1"/>
                <c:pt idx="0">
                  <c:v>&gt;20m</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TimeToConnect!$A$27:$A$39</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TimeToConnect!$J$27:$J$39</c:f>
              <c:numCache>
                <c:formatCode>General</c:formatCode>
                <c:ptCount val="13"/>
                <c:pt idx="0">
                  <c:v>16124</c:v>
                </c:pt>
                <c:pt idx="1">
                  <c:v>12505</c:v>
                </c:pt>
                <c:pt idx="2">
                  <c:v>5037</c:v>
                </c:pt>
                <c:pt idx="3">
                  <c:v>6699</c:v>
                </c:pt>
                <c:pt idx="4">
                  <c:v>14183</c:v>
                </c:pt>
                <c:pt idx="5">
                  <c:v>15955</c:v>
                </c:pt>
                <c:pt idx="6">
                  <c:v>10341</c:v>
                </c:pt>
                <c:pt idx="7">
                  <c:v>3402</c:v>
                </c:pt>
                <c:pt idx="8">
                  <c:v>2260</c:v>
                </c:pt>
                <c:pt idx="9">
                  <c:v>934</c:v>
                </c:pt>
                <c:pt idx="10">
                  <c:v>1369</c:v>
                </c:pt>
                <c:pt idx="11">
                  <c:v>4739</c:v>
                </c:pt>
                <c:pt idx="12">
                  <c:v>4352</c:v>
                </c:pt>
              </c:numCache>
            </c:numRef>
          </c:val>
        </c:ser>
        <c:dLbls>
          <c:showLegendKey val="0"/>
          <c:showVal val="0"/>
          <c:showCatName val="0"/>
          <c:showSerName val="0"/>
          <c:showPercent val="0"/>
          <c:showBubbleSize val="0"/>
        </c:dLbls>
        <c:axId val="606527024"/>
        <c:axId val="606535184"/>
      </c:areaChart>
      <c:lineChart>
        <c:grouping val="standard"/>
        <c:varyColors val="0"/>
        <c:ser>
          <c:idx val="9"/>
          <c:order val="9"/>
          <c:tx>
            <c:strRef>
              <c:f>TimeToConnect!$K$26</c:f>
              <c:strCache>
                <c:ptCount val="1"/>
                <c:pt idx="0">
                  <c:v>Connections</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strLit>
              <c:ptCount val="13"/>
              <c:pt idx="0">
                <c:v>3/13/2014</c:v>
              </c:pt>
              <c:pt idx="1">
                <c:v>3/14/2014</c:v>
              </c:pt>
              <c:pt idx="2">
                <c:v>3/15/2014</c:v>
              </c:pt>
              <c:pt idx="3">
                <c:v>3/16/2014</c:v>
              </c:pt>
              <c:pt idx="4">
                <c:v>3/17/2014</c:v>
              </c:pt>
              <c:pt idx="5">
                <c:v>3/18/2014</c:v>
              </c:pt>
              <c:pt idx="6">
                <c:v>3/19/2014</c:v>
              </c:pt>
              <c:pt idx="7">
                <c:v>3/20/2014</c:v>
              </c:pt>
              <c:pt idx="8">
                <c:v>3/21/2014</c:v>
              </c:pt>
              <c:pt idx="9">
                <c:v>3/22/2014</c:v>
              </c:pt>
              <c:pt idx="10">
                <c:v>3/23/2014</c:v>
              </c:pt>
              <c:pt idx="11">
                <c:v>3/24/2014</c:v>
              </c:pt>
              <c:pt idx="12">
                <c:v>3/25/2014</c:v>
              </c:pt>
            </c:strLit>
          </c:cat>
          <c:val>
            <c:numRef>
              <c:f>TimeToConnect!$K$27:$K$39</c:f>
              <c:numCache>
                <c:formatCode>General</c:formatCode>
                <c:ptCount val="13"/>
                <c:pt idx="0">
                  <c:v>3454965</c:v>
                </c:pt>
                <c:pt idx="1">
                  <c:v>3389114</c:v>
                </c:pt>
                <c:pt idx="2">
                  <c:v>962369</c:v>
                </c:pt>
                <c:pt idx="3">
                  <c:v>1389020</c:v>
                </c:pt>
                <c:pt idx="4">
                  <c:v>3261350</c:v>
                </c:pt>
                <c:pt idx="5">
                  <c:v>3430807</c:v>
                </c:pt>
                <c:pt idx="6">
                  <c:v>2145874</c:v>
                </c:pt>
                <c:pt idx="7">
                  <c:v>779842</c:v>
                </c:pt>
                <c:pt idx="8">
                  <c:v>570686</c:v>
                </c:pt>
                <c:pt idx="9">
                  <c:v>226714</c:v>
                </c:pt>
                <c:pt idx="10">
                  <c:v>345646</c:v>
                </c:pt>
                <c:pt idx="11">
                  <c:v>916949</c:v>
                </c:pt>
                <c:pt idx="12">
                  <c:v>1013736</c:v>
                </c:pt>
              </c:numCache>
            </c:numRef>
          </c:val>
          <c:smooth val="0"/>
        </c:ser>
        <c:dLbls>
          <c:showLegendKey val="0"/>
          <c:showVal val="0"/>
          <c:showCatName val="0"/>
          <c:showSerName val="0"/>
          <c:showPercent val="0"/>
          <c:showBubbleSize val="0"/>
        </c:dLbls>
        <c:marker val="1"/>
        <c:smooth val="0"/>
        <c:axId val="606532464"/>
        <c:axId val="606527568"/>
      </c:lineChart>
      <c:dateAx>
        <c:axId val="606527024"/>
        <c:scaling>
          <c:orientation val="minMax"/>
        </c:scaling>
        <c:delete val="1"/>
        <c:axPos val="b"/>
        <c:numFmt formatCode="m/d/yyyy" sourceLinked="1"/>
        <c:majorTickMark val="out"/>
        <c:minorTickMark val="none"/>
        <c:tickLblPos val="nextTo"/>
        <c:crossAx val="606535184"/>
        <c:crosses val="autoZero"/>
        <c:auto val="1"/>
        <c:lblOffset val="100"/>
        <c:baseTimeUnit val="days"/>
      </c:dateAx>
      <c:valAx>
        <c:axId val="60653518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606527024"/>
        <c:crosses val="autoZero"/>
        <c:crossBetween val="between"/>
      </c:valAx>
      <c:valAx>
        <c:axId val="60652756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606532464"/>
        <c:crosses val="max"/>
        <c:crossBetween val="between"/>
      </c:valAx>
      <c:catAx>
        <c:axId val="606532464"/>
        <c:scaling>
          <c:orientation val="minMax"/>
        </c:scaling>
        <c:delete val="1"/>
        <c:axPos val="b"/>
        <c:numFmt formatCode="General" sourceLinked="1"/>
        <c:majorTickMark val="out"/>
        <c:minorTickMark val="none"/>
        <c:tickLblPos val="nextTo"/>
        <c:crossAx val="6065275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ysClr val="windowText" lastClr="000000"/>
          </a:solidFill>
        </a:defRPr>
      </a:pPr>
      <a:endParaRPr lang="en-US"/>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n-US" sz="1800" b="0" i="0" u="none" strike="noStrike" kern="1200" spc="100" baseline="0">
                <a:solidFill>
                  <a:schemeClr val="tx1">
                    <a:lumMod val="65000"/>
                    <a:lumOff val="35000"/>
                  </a:schemeClr>
                </a:solidFill>
                <a:effectLst>
                  <a:outerShdw blurRad="50800" dist="38100" dir="5400000" algn="t" rotWithShape="0">
                    <a:prstClr val="black">
                      <a:alpha val="40000"/>
                    </a:prstClr>
                  </a:outerShdw>
                </a:effectLst>
                <a:latin typeface="+mn-lt"/>
                <a:ea typeface="+mn-ea"/>
                <a:cs typeface="+mn-cs"/>
              </a:defRPr>
            </a:pPr>
            <a:r>
              <a:rPr lang="en-US" sz="1800" b="0" i="0" u="none" strike="noStrike" kern="1200" baseline="0">
                <a:solidFill>
                  <a:schemeClr val="tx1">
                    <a:lumMod val="65000"/>
                    <a:lumOff val="35000"/>
                  </a:schemeClr>
                </a:solidFill>
                <a:latin typeface="+mn-lt"/>
                <a:ea typeface="+mn-ea"/>
                <a:cs typeface="+mn-cs"/>
              </a:rPr>
              <a:t>MAPI over HTTP</a:t>
            </a:r>
          </a:p>
        </c:rich>
      </c:tx>
      <c:layout/>
      <c:overlay val="0"/>
      <c:spPr>
        <a:noFill/>
        <a:ln>
          <a:noFill/>
        </a:ln>
        <a:effectLst/>
      </c:spPr>
      <c:txPr>
        <a:bodyPr rot="0" spcFirstLastPara="1" vertOverflow="ellipsis" vert="horz" wrap="square" anchor="ctr" anchorCtr="1"/>
        <a:lstStyle/>
        <a:p>
          <a:pPr algn="ctr">
            <a:defRPr lang="en-US" sz="1800" b="0" i="0" u="none" strike="noStrike" kern="1200" spc="100" baseline="0">
              <a:solidFill>
                <a:schemeClr val="tx1">
                  <a:lumMod val="65000"/>
                  <a:lumOff val="3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9"/>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2"/>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3"/>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4"/>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5"/>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29"/>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1"/>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2"/>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3"/>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4"/>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5"/>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6"/>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1"/>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2"/>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3"/>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4"/>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5"/>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6"/>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7"/>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4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1"/>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2"/>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3"/>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4"/>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5"/>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6"/>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7"/>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8"/>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5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2"/>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4"/>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5"/>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6"/>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7"/>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8"/>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69"/>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4"/>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5"/>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6"/>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7"/>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8"/>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79"/>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prstDash val="solid"/>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accent2">
                <a:lumMod val="20000"/>
                <a:lumOff val="80000"/>
              </a:schemeClr>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8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9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2"/>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3"/>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0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2"/>
      </c:pivotFmt>
      <c:pivotFmt>
        <c:idx val="113"/>
      </c:pivotFmt>
      <c:pivotFmt>
        <c:idx val="114"/>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5"/>
        <c:marker>
          <c:spPr>
            <a:solidFill>
              <a:srgbClr val="00642D"/>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6"/>
        <c:marker>
          <c:spPr>
            <a:solidFill>
              <a:srgbClr val="00B050"/>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pivotFmt>
      <c:pivotFmt>
        <c:idx val="11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1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2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3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4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5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pivotFmt>
      <c:pivotFmt>
        <c:idx val="16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6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6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7"/>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8"/>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79"/>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1"/>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2"/>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3"/>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4"/>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
        <c:idx val="1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marker>
          <c:symbol val="none"/>
        </c:marker>
      </c:pivotFmt>
    </c:pivotFmts>
    <c:plotArea>
      <c:layout/>
      <c:areaChart>
        <c:grouping val="percentStacked"/>
        <c:varyColors val="0"/>
        <c:ser>
          <c:idx val="0"/>
          <c:order val="0"/>
          <c:tx>
            <c:strRef>
              <c:f>TimeToConnect!$B$4</c:f>
              <c:strCache>
                <c:ptCount val="1"/>
                <c:pt idx="0">
                  <c:v>&lt;1s</c:v>
                </c:pt>
              </c:strCache>
            </c:strRef>
          </c:tx>
          <c:spPr>
            <a:solidFill>
              <a:srgbClr val="00642D"/>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TimeToConnect!$B$5:$B$17</c:f>
              <c:numCache>
                <c:formatCode>General</c:formatCode>
                <c:ptCount val="13"/>
                <c:pt idx="0">
                  <c:v>65327</c:v>
                </c:pt>
                <c:pt idx="1">
                  <c:v>63422</c:v>
                </c:pt>
                <c:pt idx="2">
                  <c:v>21822</c:v>
                </c:pt>
                <c:pt idx="3">
                  <c:v>21277</c:v>
                </c:pt>
                <c:pt idx="4">
                  <c:v>59805</c:v>
                </c:pt>
                <c:pt idx="5">
                  <c:v>69925</c:v>
                </c:pt>
                <c:pt idx="6">
                  <c:v>70560</c:v>
                </c:pt>
                <c:pt idx="7">
                  <c:v>65483</c:v>
                </c:pt>
                <c:pt idx="8">
                  <c:v>58821</c:v>
                </c:pt>
                <c:pt idx="9">
                  <c:v>42857</c:v>
                </c:pt>
                <c:pt idx="10">
                  <c:v>44809</c:v>
                </c:pt>
                <c:pt idx="11">
                  <c:v>94384</c:v>
                </c:pt>
                <c:pt idx="12">
                  <c:v>114551</c:v>
                </c:pt>
              </c:numCache>
            </c:numRef>
          </c:val>
        </c:ser>
        <c:ser>
          <c:idx val="1"/>
          <c:order val="1"/>
          <c:tx>
            <c:strRef>
              <c:f>TimeToConnect!$C$4</c:f>
              <c:strCache>
                <c:ptCount val="1"/>
                <c:pt idx="0">
                  <c:v>1s-5s</c:v>
                </c:pt>
              </c:strCache>
            </c:strRef>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TimeToConnect!$C$5:$C$17</c:f>
              <c:numCache>
                <c:formatCode>General</c:formatCode>
                <c:ptCount val="13"/>
                <c:pt idx="0">
                  <c:v>42444</c:v>
                </c:pt>
                <c:pt idx="1">
                  <c:v>38996</c:v>
                </c:pt>
                <c:pt idx="2">
                  <c:v>16405</c:v>
                </c:pt>
                <c:pt idx="3">
                  <c:v>19352</c:v>
                </c:pt>
                <c:pt idx="4">
                  <c:v>55863</c:v>
                </c:pt>
                <c:pt idx="5">
                  <c:v>56395</c:v>
                </c:pt>
                <c:pt idx="6">
                  <c:v>67600</c:v>
                </c:pt>
                <c:pt idx="7">
                  <c:v>58730</c:v>
                </c:pt>
                <c:pt idx="8">
                  <c:v>54475</c:v>
                </c:pt>
                <c:pt idx="9">
                  <c:v>24805</c:v>
                </c:pt>
                <c:pt idx="10">
                  <c:v>33210</c:v>
                </c:pt>
                <c:pt idx="11">
                  <c:v>110995</c:v>
                </c:pt>
                <c:pt idx="12">
                  <c:v>124552</c:v>
                </c:pt>
              </c:numCache>
            </c:numRef>
          </c:val>
        </c:ser>
        <c:ser>
          <c:idx val="2"/>
          <c:order val="2"/>
          <c:tx>
            <c:strRef>
              <c:f>TimeToConnect!$D$4</c:f>
              <c:strCache>
                <c:ptCount val="1"/>
                <c:pt idx="0">
                  <c:v>5s-15s</c:v>
                </c:pt>
              </c:strCache>
            </c:strRef>
          </c:tx>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TimeToConnect!$D$5:$D$17</c:f>
              <c:numCache>
                <c:formatCode>General</c:formatCode>
                <c:ptCount val="13"/>
                <c:pt idx="0">
                  <c:v>7417</c:v>
                </c:pt>
                <c:pt idx="1">
                  <c:v>7418</c:v>
                </c:pt>
                <c:pt idx="2">
                  <c:v>3139</c:v>
                </c:pt>
                <c:pt idx="3">
                  <c:v>3745</c:v>
                </c:pt>
                <c:pt idx="4">
                  <c:v>16776</c:v>
                </c:pt>
                <c:pt idx="5">
                  <c:v>12764</c:v>
                </c:pt>
                <c:pt idx="6">
                  <c:v>15762</c:v>
                </c:pt>
                <c:pt idx="7">
                  <c:v>15600</c:v>
                </c:pt>
                <c:pt idx="8">
                  <c:v>12310</c:v>
                </c:pt>
                <c:pt idx="9">
                  <c:v>5303</c:v>
                </c:pt>
                <c:pt idx="10">
                  <c:v>9902</c:v>
                </c:pt>
                <c:pt idx="11">
                  <c:v>27834</c:v>
                </c:pt>
                <c:pt idx="12">
                  <c:v>31925</c:v>
                </c:pt>
              </c:numCache>
            </c:numRef>
          </c:val>
        </c:ser>
        <c:ser>
          <c:idx val="3"/>
          <c:order val="3"/>
          <c:tx>
            <c:strRef>
              <c:f>TimeToConnect!$E$4</c:f>
              <c:strCache>
                <c:ptCount val="1"/>
                <c:pt idx="0">
                  <c:v>15s-30s</c:v>
                </c:pt>
              </c:strCache>
            </c:strRef>
          </c:tx>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TimeToConnect!$E$5:$E$17</c:f>
              <c:numCache>
                <c:formatCode>General</c:formatCode>
                <c:ptCount val="13"/>
                <c:pt idx="0">
                  <c:v>3762</c:v>
                </c:pt>
                <c:pt idx="1">
                  <c:v>4619</c:v>
                </c:pt>
                <c:pt idx="2">
                  <c:v>1195</c:v>
                </c:pt>
                <c:pt idx="3">
                  <c:v>1870</c:v>
                </c:pt>
                <c:pt idx="4">
                  <c:v>7769</c:v>
                </c:pt>
                <c:pt idx="5">
                  <c:v>7466</c:v>
                </c:pt>
                <c:pt idx="6">
                  <c:v>7291</c:v>
                </c:pt>
                <c:pt idx="7">
                  <c:v>7760</c:v>
                </c:pt>
                <c:pt idx="8">
                  <c:v>4936</c:v>
                </c:pt>
                <c:pt idx="9">
                  <c:v>2727</c:v>
                </c:pt>
                <c:pt idx="10">
                  <c:v>3604</c:v>
                </c:pt>
                <c:pt idx="11">
                  <c:v>9924</c:v>
                </c:pt>
                <c:pt idx="12">
                  <c:v>12272</c:v>
                </c:pt>
              </c:numCache>
            </c:numRef>
          </c:val>
        </c:ser>
        <c:ser>
          <c:idx val="4"/>
          <c:order val="4"/>
          <c:tx>
            <c:strRef>
              <c:f>TimeToConnect!$F$4</c:f>
              <c:strCache>
                <c:ptCount val="1"/>
                <c:pt idx="0">
                  <c:v>30s-1m</c:v>
                </c:pt>
              </c:strCache>
            </c:strRef>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TimeToConnect!$F$5:$F$17</c:f>
              <c:numCache>
                <c:formatCode>General</c:formatCode>
                <c:ptCount val="13"/>
                <c:pt idx="0">
                  <c:v>2328</c:v>
                </c:pt>
                <c:pt idx="1">
                  <c:v>3065</c:v>
                </c:pt>
                <c:pt idx="2">
                  <c:v>806</c:v>
                </c:pt>
                <c:pt idx="3">
                  <c:v>1226</c:v>
                </c:pt>
                <c:pt idx="4">
                  <c:v>3915</c:v>
                </c:pt>
                <c:pt idx="5">
                  <c:v>4215</c:v>
                </c:pt>
                <c:pt idx="6">
                  <c:v>3664</c:v>
                </c:pt>
                <c:pt idx="7">
                  <c:v>3586</c:v>
                </c:pt>
                <c:pt idx="8">
                  <c:v>2647</c:v>
                </c:pt>
                <c:pt idx="9">
                  <c:v>1365</c:v>
                </c:pt>
                <c:pt idx="10">
                  <c:v>2363</c:v>
                </c:pt>
                <c:pt idx="11">
                  <c:v>5559</c:v>
                </c:pt>
                <c:pt idx="12">
                  <c:v>6551</c:v>
                </c:pt>
              </c:numCache>
            </c:numRef>
          </c:val>
        </c:ser>
        <c:ser>
          <c:idx val="5"/>
          <c:order val="5"/>
          <c:tx>
            <c:strRef>
              <c:f>TimeToConnect!$G$4</c:f>
              <c:strCache>
                <c:ptCount val="1"/>
                <c:pt idx="0">
                  <c:v>1m-2m</c:v>
                </c:pt>
              </c:strCache>
            </c:strRef>
          </c:tx>
          <c:spPr>
            <a:solidFill>
              <a:srgbClr val="FA939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TimeToConnect!$G$5:$G$17</c:f>
              <c:numCache>
                <c:formatCode>General</c:formatCode>
                <c:ptCount val="13"/>
                <c:pt idx="0">
                  <c:v>2105</c:v>
                </c:pt>
                <c:pt idx="1">
                  <c:v>2930</c:v>
                </c:pt>
                <c:pt idx="2">
                  <c:v>559</c:v>
                </c:pt>
                <c:pt idx="3">
                  <c:v>901</c:v>
                </c:pt>
                <c:pt idx="4">
                  <c:v>3157</c:v>
                </c:pt>
                <c:pt idx="5">
                  <c:v>3327</c:v>
                </c:pt>
                <c:pt idx="6">
                  <c:v>2781</c:v>
                </c:pt>
                <c:pt idx="7">
                  <c:v>2906</c:v>
                </c:pt>
                <c:pt idx="8">
                  <c:v>2408</c:v>
                </c:pt>
                <c:pt idx="9">
                  <c:v>986</c:v>
                </c:pt>
                <c:pt idx="10">
                  <c:v>1668</c:v>
                </c:pt>
                <c:pt idx="11">
                  <c:v>5056</c:v>
                </c:pt>
                <c:pt idx="12">
                  <c:v>5659</c:v>
                </c:pt>
              </c:numCache>
            </c:numRef>
          </c:val>
        </c:ser>
        <c:ser>
          <c:idx val="6"/>
          <c:order val="6"/>
          <c:tx>
            <c:strRef>
              <c:f>TimeToConnect!$H$4</c:f>
              <c:strCache>
                <c:ptCount val="1"/>
                <c:pt idx="0">
                  <c:v>2m-5m</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TimeToConnect!$H$5:$H$17</c:f>
              <c:numCache>
                <c:formatCode>General</c:formatCode>
                <c:ptCount val="13"/>
                <c:pt idx="0">
                  <c:v>1879</c:v>
                </c:pt>
                <c:pt idx="1">
                  <c:v>2242</c:v>
                </c:pt>
                <c:pt idx="2">
                  <c:v>507</c:v>
                </c:pt>
                <c:pt idx="3">
                  <c:v>701</c:v>
                </c:pt>
                <c:pt idx="4">
                  <c:v>2370</c:v>
                </c:pt>
                <c:pt idx="5">
                  <c:v>2848</c:v>
                </c:pt>
                <c:pt idx="6">
                  <c:v>2221</c:v>
                </c:pt>
                <c:pt idx="7">
                  <c:v>2504</c:v>
                </c:pt>
                <c:pt idx="8">
                  <c:v>2021</c:v>
                </c:pt>
                <c:pt idx="9">
                  <c:v>829</c:v>
                </c:pt>
                <c:pt idx="10">
                  <c:v>1468</c:v>
                </c:pt>
                <c:pt idx="11">
                  <c:v>4430</c:v>
                </c:pt>
                <c:pt idx="12">
                  <c:v>4912</c:v>
                </c:pt>
              </c:numCache>
            </c:numRef>
          </c:val>
        </c:ser>
        <c:ser>
          <c:idx val="7"/>
          <c:order val="7"/>
          <c:tx>
            <c:strRef>
              <c:f>TimeToConnect!$I$4</c:f>
              <c:strCache>
                <c:ptCount val="1"/>
                <c:pt idx="0">
                  <c:v>5m-20m</c:v>
                </c:pt>
              </c:strCache>
            </c:strRef>
          </c:tx>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TimeToConnect!$I$5:$I$17</c:f>
              <c:numCache>
                <c:formatCode>General</c:formatCode>
                <c:ptCount val="13"/>
                <c:pt idx="0">
                  <c:v>1099</c:v>
                </c:pt>
                <c:pt idx="1">
                  <c:v>1345</c:v>
                </c:pt>
                <c:pt idx="2">
                  <c:v>279</c:v>
                </c:pt>
                <c:pt idx="3">
                  <c:v>428</c:v>
                </c:pt>
                <c:pt idx="4">
                  <c:v>1479</c:v>
                </c:pt>
                <c:pt idx="5">
                  <c:v>1907</c:v>
                </c:pt>
                <c:pt idx="6">
                  <c:v>1347</c:v>
                </c:pt>
                <c:pt idx="7">
                  <c:v>1429</c:v>
                </c:pt>
                <c:pt idx="8">
                  <c:v>1447</c:v>
                </c:pt>
                <c:pt idx="9">
                  <c:v>645</c:v>
                </c:pt>
                <c:pt idx="10">
                  <c:v>767</c:v>
                </c:pt>
                <c:pt idx="11">
                  <c:v>2919</c:v>
                </c:pt>
                <c:pt idx="12">
                  <c:v>3184</c:v>
                </c:pt>
              </c:numCache>
            </c:numRef>
          </c:val>
        </c:ser>
        <c:ser>
          <c:idx val="8"/>
          <c:order val="8"/>
          <c:tx>
            <c:strRef>
              <c:f>TimeToConnect!$J$4</c:f>
              <c:strCache>
                <c:ptCount val="1"/>
                <c:pt idx="0">
                  <c:v>&gt;20m</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9050" h="31750" prst="coolSlant"/>
            </a:sp3d>
          </c:spPr>
          <c:cat>
            <c:numRef>
              <c:f>TimeToConnect!$A$5:$A$17</c:f>
              <c:numCache>
                <c:formatCode>m/d/yyyy</c:formatCode>
                <c:ptCount val="13"/>
                <c:pt idx="0">
                  <c:v>41711</c:v>
                </c:pt>
                <c:pt idx="1">
                  <c:v>41712</c:v>
                </c:pt>
                <c:pt idx="2">
                  <c:v>41713</c:v>
                </c:pt>
                <c:pt idx="3">
                  <c:v>41714</c:v>
                </c:pt>
                <c:pt idx="4">
                  <c:v>41715</c:v>
                </c:pt>
                <c:pt idx="5">
                  <c:v>41716</c:v>
                </c:pt>
                <c:pt idx="6">
                  <c:v>41717</c:v>
                </c:pt>
                <c:pt idx="7">
                  <c:v>41718</c:v>
                </c:pt>
                <c:pt idx="8">
                  <c:v>41719</c:v>
                </c:pt>
                <c:pt idx="9">
                  <c:v>41720</c:v>
                </c:pt>
                <c:pt idx="10">
                  <c:v>41721</c:v>
                </c:pt>
                <c:pt idx="11">
                  <c:v>41722</c:v>
                </c:pt>
                <c:pt idx="12">
                  <c:v>41723</c:v>
                </c:pt>
              </c:numCache>
            </c:numRef>
          </c:cat>
          <c:val>
            <c:numRef>
              <c:f>TimeToConnect!$J$5:$J$17</c:f>
              <c:numCache>
                <c:formatCode>General</c:formatCode>
                <c:ptCount val="13"/>
                <c:pt idx="0">
                  <c:v>514</c:v>
                </c:pt>
                <c:pt idx="1">
                  <c:v>623</c:v>
                </c:pt>
                <c:pt idx="2">
                  <c:v>311</c:v>
                </c:pt>
                <c:pt idx="3">
                  <c:v>242</c:v>
                </c:pt>
                <c:pt idx="4">
                  <c:v>677</c:v>
                </c:pt>
                <c:pt idx="5">
                  <c:v>1030</c:v>
                </c:pt>
                <c:pt idx="6">
                  <c:v>803</c:v>
                </c:pt>
                <c:pt idx="7">
                  <c:v>733</c:v>
                </c:pt>
                <c:pt idx="8">
                  <c:v>624</c:v>
                </c:pt>
                <c:pt idx="9">
                  <c:v>461</c:v>
                </c:pt>
                <c:pt idx="10">
                  <c:v>517</c:v>
                </c:pt>
                <c:pt idx="11">
                  <c:v>1371</c:v>
                </c:pt>
                <c:pt idx="12">
                  <c:v>1382</c:v>
                </c:pt>
              </c:numCache>
            </c:numRef>
          </c:val>
        </c:ser>
        <c:dLbls>
          <c:showLegendKey val="0"/>
          <c:showVal val="0"/>
          <c:showCatName val="0"/>
          <c:showSerName val="0"/>
          <c:showPercent val="0"/>
          <c:showBubbleSize val="0"/>
        </c:dLbls>
        <c:axId val="844630288"/>
        <c:axId val="844634640"/>
      </c:areaChart>
      <c:lineChart>
        <c:grouping val="standard"/>
        <c:varyColors val="0"/>
        <c:ser>
          <c:idx val="9"/>
          <c:order val="9"/>
          <c:tx>
            <c:strRef>
              <c:f>TimeToConnect!$K$4</c:f>
              <c:strCache>
                <c:ptCount val="1"/>
                <c:pt idx="0">
                  <c:v>Connections</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strLit>
              <c:ptCount val="13"/>
              <c:pt idx="0">
                <c:v>3/13/2014</c:v>
              </c:pt>
              <c:pt idx="1">
                <c:v>3/14/2014</c:v>
              </c:pt>
              <c:pt idx="2">
                <c:v>3/15/2014</c:v>
              </c:pt>
              <c:pt idx="3">
                <c:v>3/16/2014</c:v>
              </c:pt>
              <c:pt idx="4">
                <c:v>3/17/2014</c:v>
              </c:pt>
              <c:pt idx="5">
                <c:v>3/18/2014</c:v>
              </c:pt>
              <c:pt idx="6">
                <c:v>3/19/2014</c:v>
              </c:pt>
              <c:pt idx="7">
                <c:v>3/20/2014</c:v>
              </c:pt>
              <c:pt idx="8">
                <c:v>3/21/2014</c:v>
              </c:pt>
              <c:pt idx="9">
                <c:v>3/22/2014</c:v>
              </c:pt>
              <c:pt idx="10">
                <c:v>3/23/2014</c:v>
              </c:pt>
              <c:pt idx="11">
                <c:v>3/24/2014</c:v>
              </c:pt>
              <c:pt idx="12">
                <c:v>3/25/2014</c:v>
              </c:pt>
            </c:strLit>
          </c:cat>
          <c:val>
            <c:numRef>
              <c:f>TimeToConnect!$K$5:$K$17</c:f>
              <c:numCache>
                <c:formatCode>General</c:formatCode>
                <c:ptCount val="13"/>
                <c:pt idx="0">
                  <c:v>126875</c:v>
                </c:pt>
                <c:pt idx="1">
                  <c:v>124660</c:v>
                </c:pt>
                <c:pt idx="2">
                  <c:v>45023</c:v>
                </c:pt>
                <c:pt idx="3">
                  <c:v>49742</c:v>
                </c:pt>
                <c:pt idx="4">
                  <c:v>151811</c:v>
                </c:pt>
                <c:pt idx="5">
                  <c:v>159877</c:v>
                </c:pt>
                <c:pt idx="6">
                  <c:v>172029</c:v>
                </c:pt>
                <c:pt idx="7">
                  <c:v>158731</c:v>
                </c:pt>
                <c:pt idx="8">
                  <c:v>139689</c:v>
                </c:pt>
                <c:pt idx="9">
                  <c:v>79978</c:v>
                </c:pt>
                <c:pt idx="10">
                  <c:v>98308</c:v>
                </c:pt>
                <c:pt idx="11">
                  <c:v>262472</c:v>
                </c:pt>
                <c:pt idx="12">
                  <c:v>304988</c:v>
                </c:pt>
              </c:numCache>
            </c:numRef>
          </c:val>
          <c:smooth val="0"/>
        </c:ser>
        <c:dLbls>
          <c:showLegendKey val="0"/>
          <c:showVal val="0"/>
          <c:showCatName val="0"/>
          <c:showSerName val="0"/>
          <c:showPercent val="0"/>
          <c:showBubbleSize val="0"/>
        </c:dLbls>
        <c:marker val="1"/>
        <c:smooth val="0"/>
        <c:axId val="844642256"/>
        <c:axId val="844639536"/>
      </c:lineChart>
      <c:dateAx>
        <c:axId val="844630288"/>
        <c:scaling>
          <c:orientation val="minMax"/>
        </c:scaling>
        <c:delete val="1"/>
        <c:axPos val="b"/>
        <c:numFmt formatCode="m/d/yyyy" sourceLinked="1"/>
        <c:majorTickMark val="out"/>
        <c:minorTickMark val="none"/>
        <c:tickLblPos val="nextTo"/>
        <c:crossAx val="844634640"/>
        <c:crosses val="autoZero"/>
        <c:auto val="1"/>
        <c:lblOffset val="100"/>
        <c:baseTimeUnit val="days"/>
      </c:dateAx>
      <c:valAx>
        <c:axId val="84463464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844630288"/>
        <c:crosses val="autoZero"/>
        <c:crossBetween val="between"/>
      </c:valAx>
      <c:valAx>
        <c:axId val="8446395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844642256"/>
        <c:crosses val="max"/>
        <c:crossBetween val="between"/>
      </c:valAx>
      <c:catAx>
        <c:axId val="844642256"/>
        <c:scaling>
          <c:orientation val="minMax"/>
        </c:scaling>
        <c:delete val="1"/>
        <c:axPos val="b"/>
        <c:numFmt formatCode="General" sourceLinked="1"/>
        <c:majorTickMark val="out"/>
        <c:minorTickMark val="none"/>
        <c:tickLblPos val="nextTo"/>
        <c:crossAx val="8446395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ysClr val="windowText" lastClr="000000"/>
          </a:solidFill>
        </a:defRPr>
      </a:pPr>
      <a:endParaRPr lang="en-US"/>
    </a:p>
  </c:txPr>
  <c:externalData r:id="rId3">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Latency measured based on CAS IIS logs for MAPI/HTTP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areaChart>
        <c:grouping val="percentStacked"/>
        <c:varyColors val="0"/>
        <c:ser>
          <c:idx val="0"/>
          <c:order val="0"/>
          <c:tx>
            <c:strRef>
              <c:f>Sheet1!$B$1</c:f>
              <c:strCache>
                <c:ptCount val="1"/>
                <c:pt idx="0">
                  <c:v>&lt;25 ms</c:v>
                </c:pt>
              </c:strCache>
            </c:strRef>
          </c:tx>
          <c:spPr>
            <a:solidFill>
              <a:schemeClr val="accent6">
                <a:lumMod val="5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Sheet1!$B$2:$B$193</c:f>
              <c:numCache>
                <c:formatCode>_(* #,##0_);_(* \(#,##0\);_(* "-"??_);_(@_)</c:formatCode>
                <c:ptCount val="192"/>
                <c:pt idx="0">
                  <c:v>1854</c:v>
                </c:pt>
                <c:pt idx="1">
                  <c:v>1604</c:v>
                </c:pt>
                <c:pt idx="2">
                  <c:v>1625</c:v>
                </c:pt>
                <c:pt idx="3">
                  <c:v>2082</c:v>
                </c:pt>
                <c:pt idx="4">
                  <c:v>2074</c:v>
                </c:pt>
                <c:pt idx="5">
                  <c:v>2195</c:v>
                </c:pt>
                <c:pt idx="6">
                  <c:v>1836</c:v>
                </c:pt>
                <c:pt idx="7">
                  <c:v>1694</c:v>
                </c:pt>
                <c:pt idx="8">
                  <c:v>1535</c:v>
                </c:pt>
                <c:pt idx="9">
                  <c:v>1376</c:v>
                </c:pt>
                <c:pt idx="10">
                  <c:v>1637</c:v>
                </c:pt>
                <c:pt idx="11">
                  <c:v>1918</c:v>
                </c:pt>
                <c:pt idx="12">
                  <c:v>1629</c:v>
                </c:pt>
                <c:pt idx="13">
                  <c:v>2182</c:v>
                </c:pt>
                <c:pt idx="14">
                  <c:v>4856</c:v>
                </c:pt>
                <c:pt idx="15">
                  <c:v>7897</c:v>
                </c:pt>
                <c:pt idx="16">
                  <c:v>6226</c:v>
                </c:pt>
                <c:pt idx="17">
                  <c:v>647</c:v>
                </c:pt>
                <c:pt idx="18">
                  <c:v>3642</c:v>
                </c:pt>
                <c:pt idx="19">
                  <c:v>9852</c:v>
                </c:pt>
                <c:pt idx="20">
                  <c:v>8906</c:v>
                </c:pt>
                <c:pt idx="21">
                  <c:v>8411</c:v>
                </c:pt>
                <c:pt idx="22">
                  <c:v>12296</c:v>
                </c:pt>
                <c:pt idx="23">
                  <c:v>9599</c:v>
                </c:pt>
                <c:pt idx="24">
                  <c:v>8276</c:v>
                </c:pt>
                <c:pt idx="25">
                  <c:v>5279</c:v>
                </c:pt>
                <c:pt idx="26">
                  <c:v>3028</c:v>
                </c:pt>
                <c:pt idx="27">
                  <c:v>3015</c:v>
                </c:pt>
                <c:pt idx="28">
                  <c:v>3157</c:v>
                </c:pt>
                <c:pt idx="29">
                  <c:v>3220</c:v>
                </c:pt>
                <c:pt idx="30">
                  <c:v>2353</c:v>
                </c:pt>
                <c:pt idx="31">
                  <c:v>1682</c:v>
                </c:pt>
                <c:pt idx="32">
                  <c:v>1499</c:v>
                </c:pt>
                <c:pt idx="33">
                  <c:v>1738</c:v>
                </c:pt>
                <c:pt idx="34">
                  <c:v>2119</c:v>
                </c:pt>
                <c:pt idx="35">
                  <c:v>1373</c:v>
                </c:pt>
                <c:pt idx="36">
                  <c:v>1394</c:v>
                </c:pt>
                <c:pt idx="37">
                  <c:v>1513</c:v>
                </c:pt>
                <c:pt idx="38">
                  <c:v>3022</c:v>
                </c:pt>
                <c:pt idx="39">
                  <c:v>5421</c:v>
                </c:pt>
                <c:pt idx="40">
                  <c:v>6017</c:v>
                </c:pt>
                <c:pt idx="41">
                  <c:v>6136</c:v>
                </c:pt>
                <c:pt idx="42">
                  <c:v>5987</c:v>
                </c:pt>
                <c:pt idx="43">
                  <c:v>5934</c:v>
                </c:pt>
                <c:pt idx="44">
                  <c:v>6588</c:v>
                </c:pt>
                <c:pt idx="45">
                  <c:v>7100</c:v>
                </c:pt>
                <c:pt idx="46">
                  <c:v>9513</c:v>
                </c:pt>
                <c:pt idx="47">
                  <c:v>9234</c:v>
                </c:pt>
                <c:pt idx="48">
                  <c:v>6177</c:v>
                </c:pt>
                <c:pt idx="49">
                  <c:v>5202</c:v>
                </c:pt>
                <c:pt idx="50">
                  <c:v>3366</c:v>
                </c:pt>
                <c:pt idx="51">
                  <c:v>2697</c:v>
                </c:pt>
                <c:pt idx="52">
                  <c:v>4576</c:v>
                </c:pt>
                <c:pt idx="53">
                  <c:v>3636</c:v>
                </c:pt>
                <c:pt idx="54">
                  <c:v>4752</c:v>
                </c:pt>
                <c:pt idx="55">
                  <c:v>4426</c:v>
                </c:pt>
                <c:pt idx="56">
                  <c:v>3333</c:v>
                </c:pt>
                <c:pt idx="57">
                  <c:v>3044</c:v>
                </c:pt>
                <c:pt idx="58">
                  <c:v>3874</c:v>
                </c:pt>
                <c:pt idx="59">
                  <c:v>2800</c:v>
                </c:pt>
                <c:pt idx="60">
                  <c:v>2458</c:v>
                </c:pt>
                <c:pt idx="61">
                  <c:v>3109</c:v>
                </c:pt>
                <c:pt idx="62">
                  <c:v>4336</c:v>
                </c:pt>
                <c:pt idx="63">
                  <c:v>10158</c:v>
                </c:pt>
                <c:pt idx="64">
                  <c:v>11383</c:v>
                </c:pt>
                <c:pt idx="65">
                  <c:v>9044</c:v>
                </c:pt>
                <c:pt idx="66">
                  <c:v>8220</c:v>
                </c:pt>
                <c:pt idx="67">
                  <c:v>9696</c:v>
                </c:pt>
                <c:pt idx="68">
                  <c:v>8886</c:v>
                </c:pt>
                <c:pt idx="69">
                  <c:v>7688</c:v>
                </c:pt>
                <c:pt idx="70">
                  <c:v>9077</c:v>
                </c:pt>
                <c:pt idx="71">
                  <c:v>11217</c:v>
                </c:pt>
                <c:pt idx="72">
                  <c:v>9964</c:v>
                </c:pt>
                <c:pt idx="73">
                  <c:v>10569</c:v>
                </c:pt>
                <c:pt idx="74">
                  <c:v>9545</c:v>
                </c:pt>
                <c:pt idx="75">
                  <c:v>5970</c:v>
                </c:pt>
                <c:pt idx="76">
                  <c:v>3461</c:v>
                </c:pt>
                <c:pt idx="77">
                  <c:v>3776</c:v>
                </c:pt>
                <c:pt idx="78">
                  <c:v>2826</c:v>
                </c:pt>
                <c:pt idx="79">
                  <c:v>3211</c:v>
                </c:pt>
                <c:pt idx="80">
                  <c:v>2871</c:v>
                </c:pt>
                <c:pt idx="81">
                  <c:v>3381</c:v>
                </c:pt>
                <c:pt idx="82">
                  <c:v>4485</c:v>
                </c:pt>
                <c:pt idx="83">
                  <c:v>4087</c:v>
                </c:pt>
                <c:pt idx="84">
                  <c:v>4431</c:v>
                </c:pt>
                <c:pt idx="85">
                  <c:v>4289</c:v>
                </c:pt>
                <c:pt idx="86">
                  <c:v>4634</c:v>
                </c:pt>
                <c:pt idx="87">
                  <c:v>7669</c:v>
                </c:pt>
                <c:pt idx="88">
                  <c:v>7549</c:v>
                </c:pt>
                <c:pt idx="89">
                  <c:v>7104</c:v>
                </c:pt>
                <c:pt idx="90">
                  <c:v>6465</c:v>
                </c:pt>
                <c:pt idx="91">
                  <c:v>4824</c:v>
                </c:pt>
                <c:pt idx="92">
                  <c:v>8944</c:v>
                </c:pt>
                <c:pt idx="93">
                  <c:v>7706</c:v>
                </c:pt>
                <c:pt idx="94">
                  <c:v>6782</c:v>
                </c:pt>
                <c:pt idx="95">
                  <c:v>8229</c:v>
                </c:pt>
                <c:pt idx="96">
                  <c:v>9715</c:v>
                </c:pt>
                <c:pt idx="97">
                  <c:v>8909</c:v>
                </c:pt>
                <c:pt idx="98">
                  <c:v>5175</c:v>
                </c:pt>
                <c:pt idx="99">
                  <c:v>4609</c:v>
                </c:pt>
                <c:pt idx="100">
                  <c:v>4810</c:v>
                </c:pt>
                <c:pt idx="101">
                  <c:v>3998</c:v>
                </c:pt>
                <c:pt idx="102">
                  <c:v>4034</c:v>
                </c:pt>
                <c:pt idx="103">
                  <c:v>4104</c:v>
                </c:pt>
                <c:pt idx="104">
                  <c:v>9948</c:v>
                </c:pt>
                <c:pt idx="105">
                  <c:v>5663</c:v>
                </c:pt>
                <c:pt idx="106">
                  <c:v>5840</c:v>
                </c:pt>
                <c:pt idx="107">
                  <c:v>5139</c:v>
                </c:pt>
                <c:pt idx="108">
                  <c:v>4021</c:v>
                </c:pt>
                <c:pt idx="109">
                  <c:v>4938</c:v>
                </c:pt>
                <c:pt idx="110">
                  <c:v>7214</c:v>
                </c:pt>
                <c:pt idx="111">
                  <c:v>15585</c:v>
                </c:pt>
                <c:pt idx="112">
                  <c:v>24071</c:v>
                </c:pt>
                <c:pt idx="113">
                  <c:v>24252</c:v>
                </c:pt>
                <c:pt idx="114">
                  <c:v>24493</c:v>
                </c:pt>
                <c:pt idx="115">
                  <c:v>28081</c:v>
                </c:pt>
                <c:pt idx="116">
                  <c:v>18874</c:v>
                </c:pt>
                <c:pt idx="117">
                  <c:v>21472</c:v>
                </c:pt>
                <c:pt idx="118">
                  <c:v>19747</c:v>
                </c:pt>
                <c:pt idx="119">
                  <c:v>18553</c:v>
                </c:pt>
                <c:pt idx="120">
                  <c:v>12566</c:v>
                </c:pt>
                <c:pt idx="121">
                  <c:v>7108</c:v>
                </c:pt>
                <c:pt idx="122">
                  <c:v>5204</c:v>
                </c:pt>
                <c:pt idx="123">
                  <c:v>4868</c:v>
                </c:pt>
                <c:pt idx="124">
                  <c:v>4111</c:v>
                </c:pt>
                <c:pt idx="125">
                  <c:v>3146</c:v>
                </c:pt>
                <c:pt idx="126">
                  <c:v>2873</c:v>
                </c:pt>
                <c:pt idx="127">
                  <c:v>2775</c:v>
                </c:pt>
                <c:pt idx="128">
                  <c:v>3325</c:v>
                </c:pt>
                <c:pt idx="129">
                  <c:v>3569</c:v>
                </c:pt>
                <c:pt idx="130">
                  <c:v>3617</c:v>
                </c:pt>
                <c:pt idx="131">
                  <c:v>3760</c:v>
                </c:pt>
                <c:pt idx="132">
                  <c:v>3502</c:v>
                </c:pt>
                <c:pt idx="133">
                  <c:v>2501</c:v>
                </c:pt>
                <c:pt idx="134">
                  <c:v>3137</c:v>
                </c:pt>
                <c:pt idx="135">
                  <c:v>4011</c:v>
                </c:pt>
                <c:pt idx="136">
                  <c:v>2718</c:v>
                </c:pt>
                <c:pt idx="137">
                  <c:v>3344</c:v>
                </c:pt>
                <c:pt idx="138">
                  <c:v>3194</c:v>
                </c:pt>
                <c:pt idx="139">
                  <c:v>3860</c:v>
                </c:pt>
                <c:pt idx="140">
                  <c:v>5750</c:v>
                </c:pt>
                <c:pt idx="141">
                  <c:v>5745</c:v>
                </c:pt>
                <c:pt idx="142">
                  <c:v>4473</c:v>
                </c:pt>
                <c:pt idx="143">
                  <c:v>4398</c:v>
                </c:pt>
                <c:pt idx="144">
                  <c:v>4569</c:v>
                </c:pt>
                <c:pt idx="145">
                  <c:v>4408</c:v>
                </c:pt>
                <c:pt idx="146">
                  <c:v>3955</c:v>
                </c:pt>
                <c:pt idx="147">
                  <c:v>3769</c:v>
                </c:pt>
                <c:pt idx="148">
                  <c:v>5697</c:v>
                </c:pt>
                <c:pt idx="149">
                  <c:v>6025</c:v>
                </c:pt>
                <c:pt idx="150">
                  <c:v>4584</c:v>
                </c:pt>
                <c:pt idx="151">
                  <c:v>3688</c:v>
                </c:pt>
                <c:pt idx="152">
                  <c:v>3448</c:v>
                </c:pt>
                <c:pt idx="153">
                  <c:v>5366</c:v>
                </c:pt>
                <c:pt idx="154">
                  <c:v>5211</c:v>
                </c:pt>
                <c:pt idx="155">
                  <c:v>3848</c:v>
                </c:pt>
                <c:pt idx="156">
                  <c:v>3344</c:v>
                </c:pt>
                <c:pt idx="157">
                  <c:v>3231</c:v>
                </c:pt>
                <c:pt idx="158">
                  <c:v>3610</c:v>
                </c:pt>
                <c:pt idx="159">
                  <c:v>3679</c:v>
                </c:pt>
                <c:pt idx="160">
                  <c:v>3905</c:v>
                </c:pt>
                <c:pt idx="161">
                  <c:v>3872</c:v>
                </c:pt>
                <c:pt idx="162">
                  <c:v>3446</c:v>
                </c:pt>
                <c:pt idx="163">
                  <c:v>5058</c:v>
                </c:pt>
                <c:pt idx="164">
                  <c:v>4094</c:v>
                </c:pt>
                <c:pt idx="165">
                  <c:v>3799</c:v>
                </c:pt>
                <c:pt idx="166">
                  <c:v>3841</c:v>
                </c:pt>
                <c:pt idx="167">
                  <c:v>4020</c:v>
                </c:pt>
                <c:pt idx="168">
                  <c:v>5455</c:v>
                </c:pt>
                <c:pt idx="169">
                  <c:v>7341</c:v>
                </c:pt>
                <c:pt idx="170">
                  <c:v>6191</c:v>
                </c:pt>
                <c:pt idx="171">
                  <c:v>4909</c:v>
                </c:pt>
                <c:pt idx="172">
                  <c:v>4252</c:v>
                </c:pt>
                <c:pt idx="173">
                  <c:v>5644</c:v>
                </c:pt>
                <c:pt idx="174">
                  <c:v>3931</c:v>
                </c:pt>
                <c:pt idx="175">
                  <c:v>3638</c:v>
                </c:pt>
                <c:pt idx="176">
                  <c:v>4466</c:v>
                </c:pt>
                <c:pt idx="177">
                  <c:v>4121</c:v>
                </c:pt>
                <c:pt idx="178">
                  <c:v>4713</c:v>
                </c:pt>
                <c:pt idx="179">
                  <c:v>3846</c:v>
                </c:pt>
                <c:pt idx="180">
                  <c:v>3822</c:v>
                </c:pt>
                <c:pt idx="181">
                  <c:v>4881</c:v>
                </c:pt>
                <c:pt idx="182">
                  <c:v>7767</c:v>
                </c:pt>
                <c:pt idx="183">
                  <c:v>14389</c:v>
                </c:pt>
                <c:pt idx="184">
                  <c:v>24628</c:v>
                </c:pt>
                <c:pt idx="185">
                  <c:v>28091</c:v>
                </c:pt>
                <c:pt idx="186">
                  <c:v>26264</c:v>
                </c:pt>
                <c:pt idx="187">
                  <c:v>23301</c:v>
                </c:pt>
                <c:pt idx="188">
                  <c:v>23260</c:v>
                </c:pt>
                <c:pt idx="189">
                  <c:v>20439</c:v>
                </c:pt>
                <c:pt idx="190">
                  <c:v>15232</c:v>
                </c:pt>
                <c:pt idx="191">
                  <c:v>15215</c:v>
                </c:pt>
              </c:numCache>
            </c:numRef>
          </c:val>
        </c:ser>
        <c:ser>
          <c:idx val="1"/>
          <c:order val="1"/>
          <c:tx>
            <c:strRef>
              <c:f>Sheet1!$C$1</c:f>
              <c:strCache>
                <c:ptCount val="1"/>
                <c:pt idx="0">
                  <c:v>Between 25 and 50 ms</c:v>
                </c:pt>
              </c:strCache>
            </c:strRef>
          </c:tx>
          <c:spPr>
            <a:solidFill>
              <a:schemeClr val="accent6">
                <a:lumMod val="75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Sheet1!$C$2:$C$193</c:f>
              <c:numCache>
                <c:formatCode>_(* #,##0_);_(* \(#,##0\);_(* "-"??_);_(@_)</c:formatCode>
                <c:ptCount val="192"/>
                <c:pt idx="0">
                  <c:v>36768</c:v>
                </c:pt>
                <c:pt idx="1">
                  <c:v>34021</c:v>
                </c:pt>
                <c:pt idx="2">
                  <c:v>38756</c:v>
                </c:pt>
                <c:pt idx="3">
                  <c:v>48367</c:v>
                </c:pt>
                <c:pt idx="4">
                  <c:v>59778</c:v>
                </c:pt>
                <c:pt idx="5">
                  <c:v>47494</c:v>
                </c:pt>
                <c:pt idx="6">
                  <c:v>50680</c:v>
                </c:pt>
                <c:pt idx="7">
                  <c:v>37797</c:v>
                </c:pt>
                <c:pt idx="8">
                  <c:v>30203</c:v>
                </c:pt>
                <c:pt idx="9">
                  <c:v>28799</c:v>
                </c:pt>
                <c:pt idx="10">
                  <c:v>35530</c:v>
                </c:pt>
                <c:pt idx="11">
                  <c:v>23937</c:v>
                </c:pt>
                <c:pt idx="12">
                  <c:v>25417</c:v>
                </c:pt>
                <c:pt idx="13">
                  <c:v>36549</c:v>
                </c:pt>
                <c:pt idx="14">
                  <c:v>55125</c:v>
                </c:pt>
                <c:pt idx="15">
                  <c:v>88999</c:v>
                </c:pt>
                <c:pt idx="16">
                  <c:v>61979</c:v>
                </c:pt>
                <c:pt idx="17">
                  <c:v>14901</c:v>
                </c:pt>
                <c:pt idx="18">
                  <c:v>66441</c:v>
                </c:pt>
                <c:pt idx="19">
                  <c:v>110473</c:v>
                </c:pt>
                <c:pt idx="20">
                  <c:v>110072</c:v>
                </c:pt>
                <c:pt idx="21">
                  <c:v>125096</c:v>
                </c:pt>
                <c:pt idx="22">
                  <c:v>120588</c:v>
                </c:pt>
                <c:pt idx="23">
                  <c:v>106694</c:v>
                </c:pt>
                <c:pt idx="24">
                  <c:v>99213</c:v>
                </c:pt>
                <c:pt idx="25">
                  <c:v>73460</c:v>
                </c:pt>
                <c:pt idx="26">
                  <c:v>65016</c:v>
                </c:pt>
                <c:pt idx="27">
                  <c:v>65088</c:v>
                </c:pt>
                <c:pt idx="28">
                  <c:v>71982</c:v>
                </c:pt>
                <c:pt idx="29">
                  <c:v>68724</c:v>
                </c:pt>
                <c:pt idx="30">
                  <c:v>50521</c:v>
                </c:pt>
                <c:pt idx="31">
                  <c:v>40561</c:v>
                </c:pt>
                <c:pt idx="32">
                  <c:v>33988</c:v>
                </c:pt>
                <c:pt idx="33">
                  <c:v>29527</c:v>
                </c:pt>
                <c:pt idx="34">
                  <c:v>37049</c:v>
                </c:pt>
                <c:pt idx="35">
                  <c:v>26854</c:v>
                </c:pt>
                <c:pt idx="36">
                  <c:v>27417</c:v>
                </c:pt>
                <c:pt idx="37">
                  <c:v>39256</c:v>
                </c:pt>
                <c:pt idx="38">
                  <c:v>55399</c:v>
                </c:pt>
                <c:pt idx="39">
                  <c:v>83996</c:v>
                </c:pt>
                <c:pt idx="40">
                  <c:v>113036</c:v>
                </c:pt>
                <c:pt idx="41">
                  <c:v>113584</c:v>
                </c:pt>
                <c:pt idx="42">
                  <c:v>127883</c:v>
                </c:pt>
                <c:pt idx="43">
                  <c:v>113467</c:v>
                </c:pt>
                <c:pt idx="44">
                  <c:v>126454</c:v>
                </c:pt>
                <c:pt idx="45">
                  <c:v>129549</c:v>
                </c:pt>
                <c:pt idx="46">
                  <c:v>133073</c:v>
                </c:pt>
                <c:pt idx="47">
                  <c:v>109171</c:v>
                </c:pt>
                <c:pt idx="48">
                  <c:v>94734</c:v>
                </c:pt>
                <c:pt idx="49">
                  <c:v>71459</c:v>
                </c:pt>
                <c:pt idx="50">
                  <c:v>68816</c:v>
                </c:pt>
                <c:pt idx="51">
                  <c:v>69947</c:v>
                </c:pt>
                <c:pt idx="52">
                  <c:v>80913</c:v>
                </c:pt>
                <c:pt idx="53">
                  <c:v>73762</c:v>
                </c:pt>
                <c:pt idx="54">
                  <c:v>60561</c:v>
                </c:pt>
                <c:pt idx="55">
                  <c:v>47810</c:v>
                </c:pt>
                <c:pt idx="56">
                  <c:v>35672</c:v>
                </c:pt>
                <c:pt idx="57">
                  <c:v>38312</c:v>
                </c:pt>
                <c:pt idx="58">
                  <c:v>45684</c:v>
                </c:pt>
                <c:pt idx="59">
                  <c:v>37204</c:v>
                </c:pt>
                <c:pt idx="60">
                  <c:v>39203</c:v>
                </c:pt>
                <c:pt idx="61">
                  <c:v>43758</c:v>
                </c:pt>
                <c:pt idx="62">
                  <c:v>62924</c:v>
                </c:pt>
                <c:pt idx="63">
                  <c:v>88836</c:v>
                </c:pt>
                <c:pt idx="64">
                  <c:v>107391</c:v>
                </c:pt>
                <c:pt idx="65">
                  <c:v>115137</c:v>
                </c:pt>
                <c:pt idx="66">
                  <c:v>114246</c:v>
                </c:pt>
                <c:pt idx="67">
                  <c:v>115204</c:v>
                </c:pt>
                <c:pt idx="68">
                  <c:v>127466</c:v>
                </c:pt>
                <c:pt idx="69">
                  <c:v>101424</c:v>
                </c:pt>
                <c:pt idx="70">
                  <c:v>125979</c:v>
                </c:pt>
                <c:pt idx="71">
                  <c:v>160539</c:v>
                </c:pt>
                <c:pt idx="72">
                  <c:v>133514</c:v>
                </c:pt>
                <c:pt idx="73">
                  <c:v>111481</c:v>
                </c:pt>
                <c:pt idx="74">
                  <c:v>87724</c:v>
                </c:pt>
                <c:pt idx="75">
                  <c:v>82237</c:v>
                </c:pt>
                <c:pt idx="76">
                  <c:v>91787</c:v>
                </c:pt>
                <c:pt idx="77">
                  <c:v>95924</c:v>
                </c:pt>
                <c:pt idx="78">
                  <c:v>78254</c:v>
                </c:pt>
                <c:pt idx="79">
                  <c:v>68183</c:v>
                </c:pt>
                <c:pt idx="80">
                  <c:v>47293</c:v>
                </c:pt>
                <c:pt idx="81">
                  <c:v>43158</c:v>
                </c:pt>
                <c:pt idx="82">
                  <c:v>52268</c:v>
                </c:pt>
                <c:pt idx="83">
                  <c:v>49164</c:v>
                </c:pt>
                <c:pt idx="84">
                  <c:v>53048</c:v>
                </c:pt>
                <c:pt idx="85">
                  <c:v>56570</c:v>
                </c:pt>
                <c:pt idx="86">
                  <c:v>76912</c:v>
                </c:pt>
                <c:pt idx="87">
                  <c:v>98783</c:v>
                </c:pt>
                <c:pt idx="88">
                  <c:v>113290</c:v>
                </c:pt>
                <c:pt idx="89">
                  <c:v>138843</c:v>
                </c:pt>
                <c:pt idx="90">
                  <c:v>118938</c:v>
                </c:pt>
                <c:pt idx="91">
                  <c:v>106008</c:v>
                </c:pt>
                <c:pt idx="92">
                  <c:v>116832</c:v>
                </c:pt>
                <c:pt idx="93">
                  <c:v>110051</c:v>
                </c:pt>
                <c:pt idx="94">
                  <c:v>119046</c:v>
                </c:pt>
                <c:pt idx="95">
                  <c:v>125849</c:v>
                </c:pt>
                <c:pt idx="96">
                  <c:v>119667</c:v>
                </c:pt>
                <c:pt idx="97">
                  <c:v>95427</c:v>
                </c:pt>
                <c:pt idx="98">
                  <c:v>75757</c:v>
                </c:pt>
                <c:pt idx="99">
                  <c:v>80238</c:v>
                </c:pt>
                <c:pt idx="100">
                  <c:v>88547</c:v>
                </c:pt>
                <c:pt idx="101">
                  <c:v>79770</c:v>
                </c:pt>
                <c:pt idx="102">
                  <c:v>65196</c:v>
                </c:pt>
                <c:pt idx="103">
                  <c:v>60678</c:v>
                </c:pt>
                <c:pt idx="104">
                  <c:v>62525</c:v>
                </c:pt>
                <c:pt idx="105">
                  <c:v>49973</c:v>
                </c:pt>
                <c:pt idx="106">
                  <c:v>54344</c:v>
                </c:pt>
                <c:pt idx="107">
                  <c:v>61600</c:v>
                </c:pt>
                <c:pt idx="108">
                  <c:v>46966</c:v>
                </c:pt>
                <c:pt idx="109">
                  <c:v>60980</c:v>
                </c:pt>
                <c:pt idx="110">
                  <c:v>88077</c:v>
                </c:pt>
                <c:pt idx="111">
                  <c:v>120767</c:v>
                </c:pt>
                <c:pt idx="112">
                  <c:v>202544</c:v>
                </c:pt>
                <c:pt idx="113">
                  <c:v>222445</c:v>
                </c:pt>
                <c:pt idx="114">
                  <c:v>211401</c:v>
                </c:pt>
                <c:pt idx="115">
                  <c:v>196088</c:v>
                </c:pt>
                <c:pt idx="116">
                  <c:v>191609</c:v>
                </c:pt>
                <c:pt idx="117">
                  <c:v>200471</c:v>
                </c:pt>
                <c:pt idx="118">
                  <c:v>175122</c:v>
                </c:pt>
                <c:pt idx="119">
                  <c:v>155072</c:v>
                </c:pt>
                <c:pt idx="120">
                  <c:v>98988</c:v>
                </c:pt>
                <c:pt idx="121">
                  <c:v>76805</c:v>
                </c:pt>
                <c:pt idx="122">
                  <c:v>58697</c:v>
                </c:pt>
                <c:pt idx="123">
                  <c:v>57635</c:v>
                </c:pt>
                <c:pt idx="124">
                  <c:v>51275</c:v>
                </c:pt>
                <c:pt idx="125">
                  <c:v>53133</c:v>
                </c:pt>
                <c:pt idx="126">
                  <c:v>50939</c:v>
                </c:pt>
                <c:pt idx="127">
                  <c:v>50555</c:v>
                </c:pt>
                <c:pt idx="128">
                  <c:v>43501</c:v>
                </c:pt>
                <c:pt idx="129">
                  <c:v>37770</c:v>
                </c:pt>
                <c:pt idx="130">
                  <c:v>43392</c:v>
                </c:pt>
                <c:pt idx="131">
                  <c:v>42533</c:v>
                </c:pt>
                <c:pt idx="132">
                  <c:v>40657</c:v>
                </c:pt>
                <c:pt idx="133">
                  <c:v>41928</c:v>
                </c:pt>
                <c:pt idx="134">
                  <c:v>49493</c:v>
                </c:pt>
                <c:pt idx="135">
                  <c:v>61832</c:v>
                </c:pt>
                <c:pt idx="136">
                  <c:v>49977</c:v>
                </c:pt>
                <c:pt idx="137">
                  <c:v>57358</c:v>
                </c:pt>
                <c:pt idx="138">
                  <c:v>47643</c:v>
                </c:pt>
                <c:pt idx="139">
                  <c:v>48557</c:v>
                </c:pt>
                <c:pt idx="140">
                  <c:v>57754</c:v>
                </c:pt>
                <c:pt idx="141">
                  <c:v>56641</c:v>
                </c:pt>
                <c:pt idx="142">
                  <c:v>47432</c:v>
                </c:pt>
                <c:pt idx="143">
                  <c:v>55387</c:v>
                </c:pt>
                <c:pt idx="144">
                  <c:v>50395</c:v>
                </c:pt>
                <c:pt idx="145">
                  <c:v>48342</c:v>
                </c:pt>
                <c:pt idx="146">
                  <c:v>50590</c:v>
                </c:pt>
                <c:pt idx="147">
                  <c:v>47111</c:v>
                </c:pt>
                <c:pt idx="148">
                  <c:v>58231</c:v>
                </c:pt>
                <c:pt idx="149">
                  <c:v>69146</c:v>
                </c:pt>
                <c:pt idx="150">
                  <c:v>56861</c:v>
                </c:pt>
                <c:pt idx="151">
                  <c:v>43262</c:v>
                </c:pt>
                <c:pt idx="152">
                  <c:v>39467</c:v>
                </c:pt>
                <c:pt idx="153">
                  <c:v>50012</c:v>
                </c:pt>
                <c:pt idx="154">
                  <c:v>45142</c:v>
                </c:pt>
                <c:pt idx="155">
                  <c:v>34813</c:v>
                </c:pt>
                <c:pt idx="156">
                  <c:v>32231</c:v>
                </c:pt>
                <c:pt idx="157">
                  <c:v>32650</c:v>
                </c:pt>
                <c:pt idx="158">
                  <c:v>42809</c:v>
                </c:pt>
                <c:pt idx="159">
                  <c:v>55177</c:v>
                </c:pt>
                <c:pt idx="160">
                  <c:v>44824</c:v>
                </c:pt>
                <c:pt idx="161">
                  <c:v>51285</c:v>
                </c:pt>
                <c:pt idx="162">
                  <c:v>47523</c:v>
                </c:pt>
                <c:pt idx="163">
                  <c:v>60194</c:v>
                </c:pt>
                <c:pt idx="164">
                  <c:v>57125</c:v>
                </c:pt>
                <c:pt idx="165">
                  <c:v>50889</c:v>
                </c:pt>
                <c:pt idx="166">
                  <c:v>54173</c:v>
                </c:pt>
                <c:pt idx="167">
                  <c:v>53002</c:v>
                </c:pt>
                <c:pt idx="168">
                  <c:v>61062</c:v>
                </c:pt>
                <c:pt idx="169">
                  <c:v>81218</c:v>
                </c:pt>
                <c:pt idx="170">
                  <c:v>74306</c:v>
                </c:pt>
                <c:pt idx="171">
                  <c:v>71935</c:v>
                </c:pt>
                <c:pt idx="172">
                  <c:v>70952</c:v>
                </c:pt>
                <c:pt idx="173">
                  <c:v>69169</c:v>
                </c:pt>
                <c:pt idx="174">
                  <c:v>51044</c:v>
                </c:pt>
                <c:pt idx="175">
                  <c:v>46953</c:v>
                </c:pt>
                <c:pt idx="176">
                  <c:v>35761</c:v>
                </c:pt>
                <c:pt idx="177">
                  <c:v>34231</c:v>
                </c:pt>
                <c:pt idx="178">
                  <c:v>47424</c:v>
                </c:pt>
                <c:pt idx="179">
                  <c:v>35422</c:v>
                </c:pt>
                <c:pt idx="180">
                  <c:v>39181</c:v>
                </c:pt>
                <c:pt idx="181">
                  <c:v>53130</c:v>
                </c:pt>
                <c:pt idx="182">
                  <c:v>76867</c:v>
                </c:pt>
                <c:pt idx="183">
                  <c:v>141006</c:v>
                </c:pt>
                <c:pt idx="184">
                  <c:v>209594</c:v>
                </c:pt>
                <c:pt idx="185">
                  <c:v>261567</c:v>
                </c:pt>
                <c:pt idx="186">
                  <c:v>267931</c:v>
                </c:pt>
                <c:pt idx="187">
                  <c:v>257477</c:v>
                </c:pt>
                <c:pt idx="188">
                  <c:v>237758</c:v>
                </c:pt>
                <c:pt idx="189">
                  <c:v>230794</c:v>
                </c:pt>
                <c:pt idx="190">
                  <c:v>225481</c:v>
                </c:pt>
                <c:pt idx="191">
                  <c:v>191758</c:v>
                </c:pt>
              </c:numCache>
            </c:numRef>
          </c:val>
        </c:ser>
        <c:ser>
          <c:idx val="2"/>
          <c:order val="2"/>
          <c:tx>
            <c:strRef>
              <c:f>Sheet1!$D$1</c:f>
              <c:strCache>
                <c:ptCount val="1"/>
                <c:pt idx="0">
                  <c:v>Between 50 and 75 ms</c:v>
                </c:pt>
              </c:strCache>
            </c:strRef>
          </c:tx>
          <c:spPr>
            <a:solidFill>
              <a:schemeClr val="accent6">
                <a:lumMod val="60000"/>
                <a:lumOff val="4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Sheet1!$D$2:$D$193</c:f>
              <c:numCache>
                <c:formatCode>_(* #,##0_);_(* \(#,##0\);_(* "-"??_);_(@_)</c:formatCode>
                <c:ptCount val="192"/>
                <c:pt idx="0">
                  <c:v>41826</c:v>
                </c:pt>
                <c:pt idx="1">
                  <c:v>38480</c:v>
                </c:pt>
                <c:pt idx="2">
                  <c:v>26160</c:v>
                </c:pt>
                <c:pt idx="3">
                  <c:v>19362</c:v>
                </c:pt>
                <c:pt idx="4">
                  <c:v>24010</c:v>
                </c:pt>
                <c:pt idx="5">
                  <c:v>20224</c:v>
                </c:pt>
                <c:pt idx="6">
                  <c:v>19939</c:v>
                </c:pt>
                <c:pt idx="7">
                  <c:v>15156</c:v>
                </c:pt>
                <c:pt idx="8">
                  <c:v>11970</c:v>
                </c:pt>
                <c:pt idx="9">
                  <c:v>11598</c:v>
                </c:pt>
                <c:pt idx="10">
                  <c:v>12070</c:v>
                </c:pt>
                <c:pt idx="11">
                  <c:v>11198</c:v>
                </c:pt>
                <c:pt idx="12">
                  <c:v>15540</c:v>
                </c:pt>
                <c:pt idx="13">
                  <c:v>29772</c:v>
                </c:pt>
                <c:pt idx="14">
                  <c:v>43611</c:v>
                </c:pt>
                <c:pt idx="15">
                  <c:v>60718</c:v>
                </c:pt>
                <c:pt idx="16">
                  <c:v>31535</c:v>
                </c:pt>
                <c:pt idx="17">
                  <c:v>7283</c:v>
                </c:pt>
                <c:pt idx="18">
                  <c:v>28799</c:v>
                </c:pt>
                <c:pt idx="19">
                  <c:v>50519</c:v>
                </c:pt>
                <c:pt idx="20">
                  <c:v>54636</c:v>
                </c:pt>
                <c:pt idx="21">
                  <c:v>66034</c:v>
                </c:pt>
                <c:pt idx="22">
                  <c:v>60834</c:v>
                </c:pt>
                <c:pt idx="23">
                  <c:v>54278</c:v>
                </c:pt>
                <c:pt idx="24">
                  <c:v>51554</c:v>
                </c:pt>
                <c:pt idx="25">
                  <c:v>41477</c:v>
                </c:pt>
                <c:pt idx="26">
                  <c:v>35620</c:v>
                </c:pt>
                <c:pt idx="27">
                  <c:v>34491</c:v>
                </c:pt>
                <c:pt idx="28">
                  <c:v>30200</c:v>
                </c:pt>
                <c:pt idx="29">
                  <c:v>29795</c:v>
                </c:pt>
                <c:pt idx="30">
                  <c:v>25218</c:v>
                </c:pt>
                <c:pt idx="31">
                  <c:v>22425</c:v>
                </c:pt>
                <c:pt idx="32">
                  <c:v>15751</c:v>
                </c:pt>
                <c:pt idx="33">
                  <c:v>14016</c:v>
                </c:pt>
                <c:pt idx="34">
                  <c:v>15875</c:v>
                </c:pt>
                <c:pt idx="35">
                  <c:v>14453</c:v>
                </c:pt>
                <c:pt idx="36">
                  <c:v>20540</c:v>
                </c:pt>
                <c:pt idx="37">
                  <c:v>29800</c:v>
                </c:pt>
                <c:pt idx="38">
                  <c:v>48637</c:v>
                </c:pt>
                <c:pt idx="39">
                  <c:v>46691</c:v>
                </c:pt>
                <c:pt idx="40">
                  <c:v>62535</c:v>
                </c:pt>
                <c:pt idx="41">
                  <c:v>52373</c:v>
                </c:pt>
                <c:pt idx="42">
                  <c:v>71767</c:v>
                </c:pt>
                <c:pt idx="43">
                  <c:v>64853</c:v>
                </c:pt>
                <c:pt idx="44">
                  <c:v>70024</c:v>
                </c:pt>
                <c:pt idx="45">
                  <c:v>71408</c:v>
                </c:pt>
                <c:pt idx="46">
                  <c:v>68525</c:v>
                </c:pt>
                <c:pt idx="47">
                  <c:v>58545</c:v>
                </c:pt>
                <c:pt idx="48">
                  <c:v>47244</c:v>
                </c:pt>
                <c:pt idx="49">
                  <c:v>38471</c:v>
                </c:pt>
                <c:pt idx="50">
                  <c:v>36409</c:v>
                </c:pt>
                <c:pt idx="51">
                  <c:v>34713</c:v>
                </c:pt>
                <c:pt idx="52">
                  <c:v>38034</c:v>
                </c:pt>
                <c:pt idx="53">
                  <c:v>33190</c:v>
                </c:pt>
                <c:pt idx="54">
                  <c:v>26870</c:v>
                </c:pt>
                <c:pt idx="55">
                  <c:v>24566</c:v>
                </c:pt>
                <c:pt idx="56">
                  <c:v>17401</c:v>
                </c:pt>
                <c:pt idx="57">
                  <c:v>16597</c:v>
                </c:pt>
                <c:pt idx="58">
                  <c:v>19209</c:v>
                </c:pt>
                <c:pt idx="59">
                  <c:v>21461</c:v>
                </c:pt>
                <c:pt idx="60">
                  <c:v>28637</c:v>
                </c:pt>
                <c:pt idx="61">
                  <c:v>32020</c:v>
                </c:pt>
                <c:pt idx="62">
                  <c:v>41249</c:v>
                </c:pt>
                <c:pt idx="63">
                  <c:v>51859</c:v>
                </c:pt>
                <c:pt idx="64">
                  <c:v>54961</c:v>
                </c:pt>
                <c:pt idx="65">
                  <c:v>55664</c:v>
                </c:pt>
                <c:pt idx="66">
                  <c:v>60433</c:v>
                </c:pt>
                <c:pt idx="67">
                  <c:v>60791</c:v>
                </c:pt>
                <c:pt idx="68">
                  <c:v>65138</c:v>
                </c:pt>
                <c:pt idx="69">
                  <c:v>49490</c:v>
                </c:pt>
                <c:pt idx="70">
                  <c:v>72895</c:v>
                </c:pt>
                <c:pt idx="71">
                  <c:v>97848</c:v>
                </c:pt>
                <c:pt idx="72">
                  <c:v>78690</c:v>
                </c:pt>
                <c:pt idx="73">
                  <c:v>60814</c:v>
                </c:pt>
                <c:pt idx="74">
                  <c:v>47150</c:v>
                </c:pt>
                <c:pt idx="75">
                  <c:v>38275</c:v>
                </c:pt>
                <c:pt idx="76">
                  <c:v>44590</c:v>
                </c:pt>
                <c:pt idx="77">
                  <c:v>44454</c:v>
                </c:pt>
                <c:pt idx="78">
                  <c:v>33590</c:v>
                </c:pt>
                <c:pt idx="79">
                  <c:v>29982</c:v>
                </c:pt>
                <c:pt idx="80">
                  <c:v>21067</c:v>
                </c:pt>
                <c:pt idx="81">
                  <c:v>20334</c:v>
                </c:pt>
                <c:pt idx="82">
                  <c:v>26602</c:v>
                </c:pt>
                <c:pt idx="83">
                  <c:v>23085</c:v>
                </c:pt>
                <c:pt idx="84">
                  <c:v>31652</c:v>
                </c:pt>
                <c:pt idx="85">
                  <c:v>40552</c:v>
                </c:pt>
                <c:pt idx="86">
                  <c:v>60695</c:v>
                </c:pt>
                <c:pt idx="87">
                  <c:v>71181</c:v>
                </c:pt>
                <c:pt idx="88">
                  <c:v>64885</c:v>
                </c:pt>
                <c:pt idx="89">
                  <c:v>72508</c:v>
                </c:pt>
                <c:pt idx="90">
                  <c:v>67739</c:v>
                </c:pt>
                <c:pt idx="91">
                  <c:v>60599</c:v>
                </c:pt>
                <c:pt idx="92">
                  <c:v>59659</c:v>
                </c:pt>
                <c:pt idx="93">
                  <c:v>61660</c:v>
                </c:pt>
                <c:pt idx="94">
                  <c:v>64842</c:v>
                </c:pt>
                <c:pt idx="95">
                  <c:v>65224</c:v>
                </c:pt>
                <c:pt idx="96">
                  <c:v>63929</c:v>
                </c:pt>
                <c:pt idx="97">
                  <c:v>48339</c:v>
                </c:pt>
                <c:pt idx="98">
                  <c:v>39755</c:v>
                </c:pt>
                <c:pt idx="99">
                  <c:v>44009</c:v>
                </c:pt>
                <c:pt idx="100">
                  <c:v>39697</c:v>
                </c:pt>
                <c:pt idx="101">
                  <c:v>39832</c:v>
                </c:pt>
                <c:pt idx="102">
                  <c:v>28077</c:v>
                </c:pt>
                <c:pt idx="103">
                  <c:v>25416</c:v>
                </c:pt>
                <c:pt idx="104">
                  <c:v>26703</c:v>
                </c:pt>
                <c:pt idx="105">
                  <c:v>24306</c:v>
                </c:pt>
                <c:pt idx="106">
                  <c:v>22786</c:v>
                </c:pt>
                <c:pt idx="107">
                  <c:v>29538</c:v>
                </c:pt>
                <c:pt idx="108">
                  <c:v>36298</c:v>
                </c:pt>
                <c:pt idx="109">
                  <c:v>45477</c:v>
                </c:pt>
                <c:pt idx="110">
                  <c:v>61369</c:v>
                </c:pt>
                <c:pt idx="111">
                  <c:v>78290</c:v>
                </c:pt>
                <c:pt idx="112">
                  <c:v>109635</c:v>
                </c:pt>
                <c:pt idx="113">
                  <c:v>126927</c:v>
                </c:pt>
                <c:pt idx="114">
                  <c:v>124715</c:v>
                </c:pt>
                <c:pt idx="115">
                  <c:v>104233</c:v>
                </c:pt>
                <c:pt idx="116">
                  <c:v>112920</c:v>
                </c:pt>
                <c:pt idx="117">
                  <c:v>111064</c:v>
                </c:pt>
                <c:pt idx="118">
                  <c:v>95893</c:v>
                </c:pt>
                <c:pt idx="119">
                  <c:v>81832</c:v>
                </c:pt>
                <c:pt idx="120">
                  <c:v>53795</c:v>
                </c:pt>
                <c:pt idx="121">
                  <c:v>43265</c:v>
                </c:pt>
                <c:pt idx="122">
                  <c:v>32686</c:v>
                </c:pt>
                <c:pt idx="123">
                  <c:v>30140</c:v>
                </c:pt>
                <c:pt idx="124">
                  <c:v>26220</c:v>
                </c:pt>
                <c:pt idx="125">
                  <c:v>23975</c:v>
                </c:pt>
                <c:pt idx="126">
                  <c:v>20911</c:v>
                </c:pt>
                <c:pt idx="127">
                  <c:v>21246</c:v>
                </c:pt>
                <c:pt idx="128">
                  <c:v>18289</c:v>
                </c:pt>
                <c:pt idx="129">
                  <c:v>18663</c:v>
                </c:pt>
                <c:pt idx="130">
                  <c:v>20374</c:v>
                </c:pt>
                <c:pt idx="131">
                  <c:v>20625</c:v>
                </c:pt>
                <c:pt idx="132">
                  <c:v>19269</c:v>
                </c:pt>
                <c:pt idx="133">
                  <c:v>20093</c:v>
                </c:pt>
                <c:pt idx="134">
                  <c:v>25643</c:v>
                </c:pt>
                <c:pt idx="135">
                  <c:v>33124</c:v>
                </c:pt>
                <c:pt idx="136">
                  <c:v>24909</c:v>
                </c:pt>
                <c:pt idx="137">
                  <c:v>26222</c:v>
                </c:pt>
                <c:pt idx="138">
                  <c:v>24356</c:v>
                </c:pt>
                <c:pt idx="139">
                  <c:v>27040</c:v>
                </c:pt>
                <c:pt idx="140">
                  <c:v>26580</c:v>
                </c:pt>
                <c:pt idx="141">
                  <c:v>30354</c:v>
                </c:pt>
                <c:pt idx="142">
                  <c:v>25867</c:v>
                </c:pt>
                <c:pt idx="143">
                  <c:v>27933</c:v>
                </c:pt>
                <c:pt idx="144">
                  <c:v>26551</c:v>
                </c:pt>
                <c:pt idx="145">
                  <c:v>23007</c:v>
                </c:pt>
                <c:pt idx="146">
                  <c:v>27094</c:v>
                </c:pt>
                <c:pt idx="147">
                  <c:v>22633</c:v>
                </c:pt>
                <c:pt idx="148">
                  <c:v>20434</c:v>
                </c:pt>
                <c:pt idx="149">
                  <c:v>26068</c:v>
                </c:pt>
                <c:pt idx="150">
                  <c:v>24949</c:v>
                </c:pt>
                <c:pt idx="151">
                  <c:v>16779</c:v>
                </c:pt>
                <c:pt idx="152">
                  <c:v>16971</c:v>
                </c:pt>
                <c:pt idx="153">
                  <c:v>15724</c:v>
                </c:pt>
                <c:pt idx="154">
                  <c:v>13906</c:v>
                </c:pt>
                <c:pt idx="155">
                  <c:v>12844</c:v>
                </c:pt>
                <c:pt idx="156">
                  <c:v>13500</c:v>
                </c:pt>
                <c:pt idx="157">
                  <c:v>15876</c:v>
                </c:pt>
                <c:pt idx="158">
                  <c:v>23851</c:v>
                </c:pt>
                <c:pt idx="159">
                  <c:v>21976</c:v>
                </c:pt>
                <c:pt idx="160">
                  <c:v>22284</c:v>
                </c:pt>
                <c:pt idx="161">
                  <c:v>23271</c:v>
                </c:pt>
                <c:pt idx="162">
                  <c:v>20422</c:v>
                </c:pt>
                <c:pt idx="163">
                  <c:v>24994</c:v>
                </c:pt>
                <c:pt idx="164">
                  <c:v>33356</c:v>
                </c:pt>
                <c:pt idx="165">
                  <c:v>22695</c:v>
                </c:pt>
                <c:pt idx="166">
                  <c:v>24879</c:v>
                </c:pt>
                <c:pt idx="167">
                  <c:v>29344</c:v>
                </c:pt>
                <c:pt idx="168">
                  <c:v>31930</c:v>
                </c:pt>
                <c:pt idx="169">
                  <c:v>33733</c:v>
                </c:pt>
                <c:pt idx="170">
                  <c:v>33904</c:v>
                </c:pt>
                <c:pt idx="171">
                  <c:v>33638</c:v>
                </c:pt>
                <c:pt idx="172">
                  <c:v>27551</c:v>
                </c:pt>
                <c:pt idx="173">
                  <c:v>28907</c:v>
                </c:pt>
                <c:pt idx="174">
                  <c:v>20966</c:v>
                </c:pt>
                <c:pt idx="175">
                  <c:v>19282</c:v>
                </c:pt>
                <c:pt idx="176">
                  <c:v>15885</c:v>
                </c:pt>
                <c:pt idx="177">
                  <c:v>16901</c:v>
                </c:pt>
                <c:pt idx="178">
                  <c:v>21734</c:v>
                </c:pt>
                <c:pt idx="179">
                  <c:v>22512</c:v>
                </c:pt>
                <c:pt idx="180">
                  <c:v>30967</c:v>
                </c:pt>
                <c:pt idx="181">
                  <c:v>44389</c:v>
                </c:pt>
                <c:pt idx="182">
                  <c:v>64136</c:v>
                </c:pt>
                <c:pt idx="183">
                  <c:v>91136</c:v>
                </c:pt>
                <c:pt idx="184">
                  <c:v>115194</c:v>
                </c:pt>
                <c:pt idx="185">
                  <c:v>140746</c:v>
                </c:pt>
                <c:pt idx="186">
                  <c:v>157334</c:v>
                </c:pt>
                <c:pt idx="187">
                  <c:v>140819</c:v>
                </c:pt>
                <c:pt idx="188">
                  <c:v>147857</c:v>
                </c:pt>
                <c:pt idx="189">
                  <c:v>135968</c:v>
                </c:pt>
                <c:pt idx="190">
                  <c:v>129257</c:v>
                </c:pt>
                <c:pt idx="191">
                  <c:v>107447</c:v>
                </c:pt>
              </c:numCache>
            </c:numRef>
          </c:val>
        </c:ser>
        <c:ser>
          <c:idx val="3"/>
          <c:order val="3"/>
          <c:tx>
            <c:strRef>
              <c:f>Sheet1!$E$1</c:f>
              <c:strCache>
                <c:ptCount val="1"/>
                <c:pt idx="0">
                  <c:v>Between 75 and 100 ms</c:v>
                </c:pt>
              </c:strCache>
            </c:strRef>
          </c:tx>
          <c:spPr>
            <a:solidFill>
              <a:schemeClr val="accent6">
                <a:lumMod val="40000"/>
                <a:lumOff val="6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Sheet1!$E$2:$E$193</c:f>
              <c:numCache>
                <c:formatCode>_(* #,##0_);_(* \(#,##0\);_(* "-"??_);_(@_)</c:formatCode>
                <c:ptCount val="192"/>
                <c:pt idx="0">
                  <c:v>26066</c:v>
                </c:pt>
                <c:pt idx="1">
                  <c:v>25731</c:v>
                </c:pt>
                <c:pt idx="2">
                  <c:v>33155</c:v>
                </c:pt>
                <c:pt idx="3">
                  <c:v>20858</c:v>
                </c:pt>
                <c:pt idx="4">
                  <c:v>16890</c:v>
                </c:pt>
                <c:pt idx="5">
                  <c:v>15478</c:v>
                </c:pt>
                <c:pt idx="6">
                  <c:v>14493</c:v>
                </c:pt>
                <c:pt idx="7">
                  <c:v>13609</c:v>
                </c:pt>
                <c:pt idx="8">
                  <c:v>11062</c:v>
                </c:pt>
                <c:pt idx="9">
                  <c:v>11737</c:v>
                </c:pt>
                <c:pt idx="10">
                  <c:v>17135</c:v>
                </c:pt>
                <c:pt idx="11">
                  <c:v>18442</c:v>
                </c:pt>
                <c:pt idx="12">
                  <c:v>32146</c:v>
                </c:pt>
                <c:pt idx="13">
                  <c:v>62772</c:v>
                </c:pt>
                <c:pt idx="14">
                  <c:v>70655</c:v>
                </c:pt>
                <c:pt idx="15">
                  <c:v>70217</c:v>
                </c:pt>
                <c:pt idx="16">
                  <c:v>31116</c:v>
                </c:pt>
                <c:pt idx="17">
                  <c:v>6988</c:v>
                </c:pt>
                <c:pt idx="18">
                  <c:v>25027</c:v>
                </c:pt>
                <c:pt idx="19">
                  <c:v>44717</c:v>
                </c:pt>
                <c:pt idx="20">
                  <c:v>46270</c:v>
                </c:pt>
                <c:pt idx="21">
                  <c:v>48857</c:v>
                </c:pt>
                <c:pt idx="22">
                  <c:v>35006</c:v>
                </c:pt>
                <c:pt idx="23">
                  <c:v>29788</c:v>
                </c:pt>
                <c:pt idx="24">
                  <c:v>42762</c:v>
                </c:pt>
                <c:pt idx="25">
                  <c:v>34930</c:v>
                </c:pt>
                <c:pt idx="26">
                  <c:v>27070</c:v>
                </c:pt>
                <c:pt idx="27">
                  <c:v>25977</c:v>
                </c:pt>
                <c:pt idx="28">
                  <c:v>22021</c:v>
                </c:pt>
                <c:pt idx="29">
                  <c:v>21722</c:v>
                </c:pt>
                <c:pt idx="30">
                  <c:v>28207</c:v>
                </c:pt>
                <c:pt idx="31">
                  <c:v>28413</c:v>
                </c:pt>
                <c:pt idx="32">
                  <c:v>22366</c:v>
                </c:pt>
                <c:pt idx="33">
                  <c:v>22761</c:v>
                </c:pt>
                <c:pt idx="34">
                  <c:v>27772</c:v>
                </c:pt>
                <c:pt idx="35">
                  <c:v>26610</c:v>
                </c:pt>
                <c:pt idx="36">
                  <c:v>38915</c:v>
                </c:pt>
                <c:pt idx="37">
                  <c:v>57842</c:v>
                </c:pt>
                <c:pt idx="38">
                  <c:v>60938</c:v>
                </c:pt>
                <c:pt idx="39">
                  <c:v>52679</c:v>
                </c:pt>
                <c:pt idx="40">
                  <c:v>53437</c:v>
                </c:pt>
                <c:pt idx="41">
                  <c:v>41319</c:v>
                </c:pt>
                <c:pt idx="42">
                  <c:v>65026</c:v>
                </c:pt>
                <c:pt idx="43">
                  <c:v>56747</c:v>
                </c:pt>
                <c:pt idx="44">
                  <c:v>55146</c:v>
                </c:pt>
                <c:pt idx="45">
                  <c:v>53331</c:v>
                </c:pt>
                <c:pt idx="46">
                  <c:v>46686</c:v>
                </c:pt>
                <c:pt idx="47">
                  <c:v>35991</c:v>
                </c:pt>
                <c:pt idx="48">
                  <c:v>33817</c:v>
                </c:pt>
                <c:pt idx="49">
                  <c:v>30593</c:v>
                </c:pt>
                <c:pt idx="50">
                  <c:v>35379</c:v>
                </c:pt>
                <c:pt idx="51">
                  <c:v>26575</c:v>
                </c:pt>
                <c:pt idx="52">
                  <c:v>25338</c:v>
                </c:pt>
                <c:pt idx="53">
                  <c:v>21918</c:v>
                </c:pt>
                <c:pt idx="54">
                  <c:v>20092</c:v>
                </c:pt>
                <c:pt idx="55">
                  <c:v>17291</c:v>
                </c:pt>
                <c:pt idx="56">
                  <c:v>16356</c:v>
                </c:pt>
                <c:pt idx="57">
                  <c:v>16672</c:v>
                </c:pt>
                <c:pt idx="58">
                  <c:v>18543</c:v>
                </c:pt>
                <c:pt idx="59">
                  <c:v>22855</c:v>
                </c:pt>
                <c:pt idx="60">
                  <c:v>46903</c:v>
                </c:pt>
                <c:pt idx="61">
                  <c:v>60519</c:v>
                </c:pt>
                <c:pt idx="62">
                  <c:v>64476</c:v>
                </c:pt>
                <c:pt idx="63">
                  <c:v>61695</c:v>
                </c:pt>
                <c:pt idx="64">
                  <c:v>47918</c:v>
                </c:pt>
                <c:pt idx="65">
                  <c:v>47455</c:v>
                </c:pt>
                <c:pt idx="66">
                  <c:v>47515</c:v>
                </c:pt>
                <c:pt idx="67">
                  <c:v>48281</c:v>
                </c:pt>
                <c:pt idx="68">
                  <c:v>52770</c:v>
                </c:pt>
                <c:pt idx="69">
                  <c:v>37534</c:v>
                </c:pt>
                <c:pt idx="70">
                  <c:v>45499</c:v>
                </c:pt>
                <c:pt idx="71">
                  <c:v>58139</c:v>
                </c:pt>
                <c:pt idx="72">
                  <c:v>51533</c:v>
                </c:pt>
                <c:pt idx="73">
                  <c:v>43490</c:v>
                </c:pt>
                <c:pt idx="74">
                  <c:v>34461</c:v>
                </c:pt>
                <c:pt idx="75">
                  <c:v>33202</c:v>
                </c:pt>
                <c:pt idx="76">
                  <c:v>47377</c:v>
                </c:pt>
                <c:pt idx="77">
                  <c:v>31754</c:v>
                </c:pt>
                <c:pt idx="78">
                  <c:v>24517</c:v>
                </c:pt>
                <c:pt idx="79">
                  <c:v>20098</c:v>
                </c:pt>
                <c:pt idx="80">
                  <c:v>19761</c:v>
                </c:pt>
                <c:pt idx="81">
                  <c:v>19290</c:v>
                </c:pt>
                <c:pt idx="82">
                  <c:v>20124</c:v>
                </c:pt>
                <c:pt idx="83">
                  <c:v>30264</c:v>
                </c:pt>
                <c:pt idx="84">
                  <c:v>48823</c:v>
                </c:pt>
                <c:pt idx="85">
                  <c:v>77368</c:v>
                </c:pt>
                <c:pt idx="86">
                  <c:v>83644</c:v>
                </c:pt>
                <c:pt idx="87">
                  <c:v>89314</c:v>
                </c:pt>
                <c:pt idx="88">
                  <c:v>59079</c:v>
                </c:pt>
                <c:pt idx="89">
                  <c:v>53135</c:v>
                </c:pt>
                <c:pt idx="90">
                  <c:v>56326</c:v>
                </c:pt>
                <c:pt idx="91">
                  <c:v>49318</c:v>
                </c:pt>
                <c:pt idx="92">
                  <c:v>43650</c:v>
                </c:pt>
                <c:pt idx="93">
                  <c:v>39745</c:v>
                </c:pt>
                <c:pt idx="94">
                  <c:v>38991</c:v>
                </c:pt>
                <c:pt idx="95">
                  <c:v>36653</c:v>
                </c:pt>
                <c:pt idx="96">
                  <c:v>37516</c:v>
                </c:pt>
                <c:pt idx="97">
                  <c:v>33673</c:v>
                </c:pt>
                <c:pt idx="98">
                  <c:v>34207</c:v>
                </c:pt>
                <c:pt idx="99">
                  <c:v>38669</c:v>
                </c:pt>
                <c:pt idx="100">
                  <c:v>26032</c:v>
                </c:pt>
                <c:pt idx="101">
                  <c:v>25377</c:v>
                </c:pt>
                <c:pt idx="102">
                  <c:v>18503</c:v>
                </c:pt>
                <c:pt idx="103">
                  <c:v>19290</c:v>
                </c:pt>
                <c:pt idx="104">
                  <c:v>19550</c:v>
                </c:pt>
                <c:pt idx="105">
                  <c:v>21573</c:v>
                </c:pt>
                <c:pt idx="106">
                  <c:v>21576</c:v>
                </c:pt>
                <c:pt idx="107">
                  <c:v>35982</c:v>
                </c:pt>
                <c:pt idx="108">
                  <c:v>55671</c:v>
                </c:pt>
                <c:pt idx="109">
                  <c:v>75191</c:v>
                </c:pt>
                <c:pt idx="110">
                  <c:v>81725</c:v>
                </c:pt>
                <c:pt idx="111">
                  <c:v>90745</c:v>
                </c:pt>
                <c:pt idx="112">
                  <c:v>88867</c:v>
                </c:pt>
                <c:pt idx="113">
                  <c:v>99438</c:v>
                </c:pt>
                <c:pt idx="114">
                  <c:v>105553</c:v>
                </c:pt>
                <c:pt idx="115">
                  <c:v>89382</c:v>
                </c:pt>
                <c:pt idx="116">
                  <c:v>78305</c:v>
                </c:pt>
                <c:pt idx="117">
                  <c:v>68918</c:v>
                </c:pt>
                <c:pt idx="118">
                  <c:v>56845</c:v>
                </c:pt>
                <c:pt idx="119">
                  <c:v>41698</c:v>
                </c:pt>
                <c:pt idx="120">
                  <c:v>35371</c:v>
                </c:pt>
                <c:pt idx="121">
                  <c:v>27920</c:v>
                </c:pt>
                <c:pt idx="122">
                  <c:v>21016</c:v>
                </c:pt>
                <c:pt idx="123">
                  <c:v>20431</c:v>
                </c:pt>
                <c:pt idx="124">
                  <c:v>23057</c:v>
                </c:pt>
                <c:pt idx="125">
                  <c:v>19715</c:v>
                </c:pt>
                <c:pt idx="126">
                  <c:v>17260</c:v>
                </c:pt>
                <c:pt idx="127">
                  <c:v>18327</c:v>
                </c:pt>
                <c:pt idx="128">
                  <c:v>16011</c:v>
                </c:pt>
                <c:pt idx="129">
                  <c:v>18500</c:v>
                </c:pt>
                <c:pt idx="130">
                  <c:v>19657</c:v>
                </c:pt>
                <c:pt idx="131">
                  <c:v>24997</c:v>
                </c:pt>
                <c:pt idx="132">
                  <c:v>23229</c:v>
                </c:pt>
                <c:pt idx="133">
                  <c:v>24430</c:v>
                </c:pt>
                <c:pt idx="134">
                  <c:v>35076</c:v>
                </c:pt>
                <c:pt idx="135">
                  <c:v>36704</c:v>
                </c:pt>
                <c:pt idx="136">
                  <c:v>23817</c:v>
                </c:pt>
                <c:pt idx="137">
                  <c:v>22875</c:v>
                </c:pt>
                <c:pt idx="138">
                  <c:v>23504</c:v>
                </c:pt>
                <c:pt idx="139">
                  <c:v>23590</c:v>
                </c:pt>
                <c:pt idx="140">
                  <c:v>24675</c:v>
                </c:pt>
                <c:pt idx="141">
                  <c:v>25227</c:v>
                </c:pt>
                <c:pt idx="142">
                  <c:v>23686</c:v>
                </c:pt>
                <c:pt idx="143">
                  <c:v>29821</c:v>
                </c:pt>
                <c:pt idx="144">
                  <c:v>23562</c:v>
                </c:pt>
                <c:pt idx="145">
                  <c:v>21465</c:v>
                </c:pt>
                <c:pt idx="146">
                  <c:v>22253</c:v>
                </c:pt>
                <c:pt idx="147">
                  <c:v>20763</c:v>
                </c:pt>
                <c:pt idx="148">
                  <c:v>21188</c:v>
                </c:pt>
                <c:pt idx="149">
                  <c:v>18843</c:v>
                </c:pt>
                <c:pt idx="150">
                  <c:v>17710</c:v>
                </c:pt>
                <c:pt idx="151">
                  <c:v>15228</c:v>
                </c:pt>
                <c:pt idx="152">
                  <c:v>12944</c:v>
                </c:pt>
                <c:pt idx="153">
                  <c:v>15250</c:v>
                </c:pt>
                <c:pt idx="154">
                  <c:v>13869</c:v>
                </c:pt>
                <c:pt idx="155">
                  <c:v>15860</c:v>
                </c:pt>
                <c:pt idx="156">
                  <c:v>18928</c:v>
                </c:pt>
                <c:pt idx="157">
                  <c:v>29643</c:v>
                </c:pt>
                <c:pt idx="158">
                  <c:v>34110</c:v>
                </c:pt>
                <c:pt idx="159">
                  <c:v>28164</c:v>
                </c:pt>
                <c:pt idx="160">
                  <c:v>28094</c:v>
                </c:pt>
                <c:pt idx="161">
                  <c:v>24781</c:v>
                </c:pt>
                <c:pt idx="162">
                  <c:v>23511</c:v>
                </c:pt>
                <c:pt idx="163">
                  <c:v>23136</c:v>
                </c:pt>
                <c:pt idx="164">
                  <c:v>28031</c:v>
                </c:pt>
                <c:pt idx="165">
                  <c:v>23276</c:v>
                </c:pt>
                <c:pt idx="166">
                  <c:v>25547</c:v>
                </c:pt>
                <c:pt idx="167">
                  <c:v>28995</c:v>
                </c:pt>
                <c:pt idx="168">
                  <c:v>35980</c:v>
                </c:pt>
                <c:pt idx="169">
                  <c:v>38515</c:v>
                </c:pt>
                <c:pt idx="170">
                  <c:v>50467</c:v>
                </c:pt>
                <c:pt idx="171">
                  <c:v>35370</c:v>
                </c:pt>
                <c:pt idx="172">
                  <c:v>26443</c:v>
                </c:pt>
                <c:pt idx="173">
                  <c:v>23434</c:v>
                </c:pt>
                <c:pt idx="174">
                  <c:v>20299</c:v>
                </c:pt>
                <c:pt idx="175">
                  <c:v>21778</c:v>
                </c:pt>
                <c:pt idx="176">
                  <c:v>20809</c:v>
                </c:pt>
                <c:pt idx="177">
                  <c:v>23890</c:v>
                </c:pt>
                <c:pt idx="178">
                  <c:v>25817</c:v>
                </c:pt>
                <c:pt idx="179">
                  <c:v>34746</c:v>
                </c:pt>
                <c:pt idx="180">
                  <c:v>54914</c:v>
                </c:pt>
                <c:pt idx="181">
                  <c:v>91864</c:v>
                </c:pt>
                <c:pt idx="182">
                  <c:v>99283</c:v>
                </c:pt>
                <c:pt idx="183">
                  <c:v>105551</c:v>
                </c:pt>
                <c:pt idx="184">
                  <c:v>104807</c:v>
                </c:pt>
                <c:pt idx="185">
                  <c:v>109411</c:v>
                </c:pt>
                <c:pt idx="186">
                  <c:v>120466</c:v>
                </c:pt>
                <c:pt idx="187">
                  <c:v>125247</c:v>
                </c:pt>
                <c:pt idx="188">
                  <c:v>113967</c:v>
                </c:pt>
                <c:pt idx="189">
                  <c:v>95762</c:v>
                </c:pt>
                <c:pt idx="190">
                  <c:v>83538</c:v>
                </c:pt>
                <c:pt idx="191">
                  <c:v>72354</c:v>
                </c:pt>
              </c:numCache>
            </c:numRef>
          </c:val>
        </c:ser>
        <c:ser>
          <c:idx val="4"/>
          <c:order val="4"/>
          <c:tx>
            <c:strRef>
              <c:f>Sheet1!$F$1</c:f>
              <c:strCache>
                <c:ptCount val="1"/>
                <c:pt idx="0">
                  <c:v>Between 100 and 150 ms</c:v>
                </c:pt>
              </c:strCache>
            </c:strRef>
          </c:tx>
          <c:spPr>
            <a:solidFill>
              <a:schemeClr val="accent4">
                <a:lumMod val="20000"/>
                <a:lumOff val="8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Sheet1!$F$2:$F$193</c:f>
              <c:numCache>
                <c:formatCode>_(* #,##0_);_(* \(#,##0\);_(* "-"??_);_(@_)</c:formatCode>
                <c:ptCount val="192"/>
                <c:pt idx="0">
                  <c:v>24324</c:v>
                </c:pt>
                <c:pt idx="1">
                  <c:v>21701</c:v>
                </c:pt>
                <c:pt idx="2">
                  <c:v>23612</c:v>
                </c:pt>
                <c:pt idx="3">
                  <c:v>20617</c:v>
                </c:pt>
                <c:pt idx="4">
                  <c:v>13759</c:v>
                </c:pt>
                <c:pt idx="5">
                  <c:v>13118</c:v>
                </c:pt>
                <c:pt idx="6">
                  <c:v>12985</c:v>
                </c:pt>
                <c:pt idx="7">
                  <c:v>13086</c:v>
                </c:pt>
                <c:pt idx="8">
                  <c:v>11263</c:v>
                </c:pt>
                <c:pt idx="9">
                  <c:v>12681</c:v>
                </c:pt>
                <c:pt idx="10">
                  <c:v>14840</c:v>
                </c:pt>
                <c:pt idx="11">
                  <c:v>18430</c:v>
                </c:pt>
                <c:pt idx="12">
                  <c:v>26520</c:v>
                </c:pt>
                <c:pt idx="13">
                  <c:v>52726</c:v>
                </c:pt>
                <c:pt idx="14">
                  <c:v>60725</c:v>
                </c:pt>
                <c:pt idx="15">
                  <c:v>61964</c:v>
                </c:pt>
                <c:pt idx="16">
                  <c:v>25928</c:v>
                </c:pt>
                <c:pt idx="17">
                  <c:v>7532</c:v>
                </c:pt>
                <c:pt idx="18">
                  <c:v>23300</c:v>
                </c:pt>
                <c:pt idx="19">
                  <c:v>36523</c:v>
                </c:pt>
                <c:pt idx="20">
                  <c:v>40990</c:v>
                </c:pt>
                <c:pt idx="21">
                  <c:v>41396</c:v>
                </c:pt>
                <c:pt idx="22">
                  <c:v>28016</c:v>
                </c:pt>
                <c:pt idx="23">
                  <c:v>26657</c:v>
                </c:pt>
                <c:pt idx="24">
                  <c:v>38184</c:v>
                </c:pt>
                <c:pt idx="25">
                  <c:v>36861</c:v>
                </c:pt>
                <c:pt idx="26">
                  <c:v>29112</c:v>
                </c:pt>
                <c:pt idx="27">
                  <c:v>25282</c:v>
                </c:pt>
                <c:pt idx="28">
                  <c:v>26626</c:v>
                </c:pt>
                <c:pt idx="29">
                  <c:v>24929</c:v>
                </c:pt>
                <c:pt idx="30">
                  <c:v>32410</c:v>
                </c:pt>
                <c:pt idx="31">
                  <c:v>33620</c:v>
                </c:pt>
                <c:pt idx="32">
                  <c:v>28213</c:v>
                </c:pt>
                <c:pt idx="33">
                  <c:v>35550</c:v>
                </c:pt>
                <c:pt idx="34">
                  <c:v>40302</c:v>
                </c:pt>
                <c:pt idx="35">
                  <c:v>37920</c:v>
                </c:pt>
                <c:pt idx="36">
                  <c:v>39651</c:v>
                </c:pt>
                <c:pt idx="37">
                  <c:v>55368</c:v>
                </c:pt>
                <c:pt idx="38">
                  <c:v>60688</c:v>
                </c:pt>
                <c:pt idx="39">
                  <c:v>55517</c:v>
                </c:pt>
                <c:pt idx="40">
                  <c:v>52021</c:v>
                </c:pt>
                <c:pt idx="41">
                  <c:v>38292</c:v>
                </c:pt>
                <c:pt idx="42">
                  <c:v>55685</c:v>
                </c:pt>
                <c:pt idx="43">
                  <c:v>49211</c:v>
                </c:pt>
                <c:pt idx="44">
                  <c:v>46030</c:v>
                </c:pt>
                <c:pt idx="45">
                  <c:v>45143</c:v>
                </c:pt>
                <c:pt idx="46">
                  <c:v>34201</c:v>
                </c:pt>
                <c:pt idx="47">
                  <c:v>29032</c:v>
                </c:pt>
                <c:pt idx="48">
                  <c:v>29712</c:v>
                </c:pt>
                <c:pt idx="49">
                  <c:v>29028</c:v>
                </c:pt>
                <c:pt idx="50">
                  <c:v>30257</c:v>
                </c:pt>
                <c:pt idx="51">
                  <c:v>25199</c:v>
                </c:pt>
                <c:pt idx="52">
                  <c:v>17552</c:v>
                </c:pt>
                <c:pt idx="53">
                  <c:v>15854</c:v>
                </c:pt>
                <c:pt idx="54">
                  <c:v>14895</c:v>
                </c:pt>
                <c:pt idx="55">
                  <c:v>16275</c:v>
                </c:pt>
                <c:pt idx="56">
                  <c:v>15348</c:v>
                </c:pt>
                <c:pt idx="57">
                  <c:v>24154</c:v>
                </c:pt>
                <c:pt idx="58">
                  <c:v>39821</c:v>
                </c:pt>
                <c:pt idx="59">
                  <c:v>32741</c:v>
                </c:pt>
                <c:pt idx="60">
                  <c:v>48675</c:v>
                </c:pt>
                <c:pt idx="61">
                  <c:v>65661</c:v>
                </c:pt>
                <c:pt idx="62">
                  <c:v>70717</c:v>
                </c:pt>
                <c:pt idx="63">
                  <c:v>56662</c:v>
                </c:pt>
                <c:pt idx="64">
                  <c:v>44788</c:v>
                </c:pt>
                <c:pt idx="65">
                  <c:v>42436</c:v>
                </c:pt>
                <c:pt idx="66">
                  <c:v>42179</c:v>
                </c:pt>
                <c:pt idx="67">
                  <c:v>46204</c:v>
                </c:pt>
                <c:pt idx="68">
                  <c:v>47060</c:v>
                </c:pt>
                <c:pt idx="69">
                  <c:v>32899</c:v>
                </c:pt>
                <c:pt idx="70">
                  <c:v>39079</c:v>
                </c:pt>
                <c:pt idx="71">
                  <c:v>50543</c:v>
                </c:pt>
                <c:pt idx="72">
                  <c:v>50892</c:v>
                </c:pt>
                <c:pt idx="73">
                  <c:v>42916</c:v>
                </c:pt>
                <c:pt idx="74">
                  <c:v>34423</c:v>
                </c:pt>
                <c:pt idx="75">
                  <c:v>31813</c:v>
                </c:pt>
                <c:pt idx="76">
                  <c:v>32920</c:v>
                </c:pt>
                <c:pt idx="77">
                  <c:v>31046</c:v>
                </c:pt>
                <c:pt idx="78">
                  <c:v>26136</c:v>
                </c:pt>
                <c:pt idx="79">
                  <c:v>19870</c:v>
                </c:pt>
                <c:pt idx="80">
                  <c:v>21489</c:v>
                </c:pt>
                <c:pt idx="81">
                  <c:v>26999</c:v>
                </c:pt>
                <c:pt idx="82">
                  <c:v>32380</c:v>
                </c:pt>
                <c:pt idx="83">
                  <c:v>37558</c:v>
                </c:pt>
                <c:pt idx="84">
                  <c:v>52196</c:v>
                </c:pt>
                <c:pt idx="85">
                  <c:v>76615</c:v>
                </c:pt>
                <c:pt idx="86">
                  <c:v>81463</c:v>
                </c:pt>
                <c:pt idx="87">
                  <c:v>76457</c:v>
                </c:pt>
                <c:pt idx="88">
                  <c:v>49555</c:v>
                </c:pt>
                <c:pt idx="89">
                  <c:v>45824</c:v>
                </c:pt>
                <c:pt idx="90">
                  <c:v>47625</c:v>
                </c:pt>
                <c:pt idx="91">
                  <c:v>41214</c:v>
                </c:pt>
                <c:pt idx="92">
                  <c:v>36671</c:v>
                </c:pt>
                <c:pt idx="93">
                  <c:v>32882</c:v>
                </c:pt>
                <c:pt idx="94">
                  <c:v>31940</c:v>
                </c:pt>
                <c:pt idx="95">
                  <c:v>31286</c:v>
                </c:pt>
                <c:pt idx="96">
                  <c:v>30876</c:v>
                </c:pt>
                <c:pt idx="97">
                  <c:v>37790</c:v>
                </c:pt>
                <c:pt idx="98">
                  <c:v>32632</c:v>
                </c:pt>
                <c:pt idx="99">
                  <c:v>36338</c:v>
                </c:pt>
                <c:pt idx="100">
                  <c:v>21169</c:v>
                </c:pt>
                <c:pt idx="101">
                  <c:v>19562</c:v>
                </c:pt>
                <c:pt idx="102">
                  <c:v>15136</c:v>
                </c:pt>
                <c:pt idx="103">
                  <c:v>19543</c:v>
                </c:pt>
                <c:pt idx="104">
                  <c:v>17264</c:v>
                </c:pt>
                <c:pt idx="105">
                  <c:v>24084</c:v>
                </c:pt>
                <c:pt idx="106">
                  <c:v>26226</c:v>
                </c:pt>
                <c:pt idx="107">
                  <c:v>39865</c:v>
                </c:pt>
                <c:pt idx="108">
                  <c:v>54373</c:v>
                </c:pt>
                <c:pt idx="109">
                  <c:v>77157</c:v>
                </c:pt>
                <c:pt idx="110">
                  <c:v>82594</c:v>
                </c:pt>
                <c:pt idx="111">
                  <c:v>83966</c:v>
                </c:pt>
                <c:pt idx="112">
                  <c:v>72570</c:v>
                </c:pt>
                <c:pt idx="113">
                  <c:v>81907</c:v>
                </c:pt>
                <c:pt idx="114">
                  <c:v>88636</c:v>
                </c:pt>
                <c:pt idx="115">
                  <c:v>73263</c:v>
                </c:pt>
                <c:pt idx="116">
                  <c:v>66704</c:v>
                </c:pt>
                <c:pt idx="117">
                  <c:v>56837</c:v>
                </c:pt>
                <c:pt idx="118">
                  <c:v>45419</c:v>
                </c:pt>
                <c:pt idx="119">
                  <c:v>35379</c:v>
                </c:pt>
                <c:pt idx="120">
                  <c:v>31683</c:v>
                </c:pt>
                <c:pt idx="121">
                  <c:v>30005</c:v>
                </c:pt>
                <c:pt idx="122">
                  <c:v>24395</c:v>
                </c:pt>
                <c:pt idx="123">
                  <c:v>24042</c:v>
                </c:pt>
                <c:pt idx="124">
                  <c:v>23112</c:v>
                </c:pt>
                <c:pt idx="125">
                  <c:v>18278</c:v>
                </c:pt>
                <c:pt idx="126">
                  <c:v>17065</c:v>
                </c:pt>
                <c:pt idx="127">
                  <c:v>14618</c:v>
                </c:pt>
                <c:pt idx="128">
                  <c:v>13154</c:v>
                </c:pt>
                <c:pt idx="129">
                  <c:v>14115</c:v>
                </c:pt>
                <c:pt idx="130">
                  <c:v>14974</c:v>
                </c:pt>
                <c:pt idx="131">
                  <c:v>25454</c:v>
                </c:pt>
                <c:pt idx="132">
                  <c:v>19359</c:v>
                </c:pt>
                <c:pt idx="133">
                  <c:v>20815</c:v>
                </c:pt>
                <c:pt idx="134">
                  <c:v>29795</c:v>
                </c:pt>
                <c:pt idx="135">
                  <c:v>25021</c:v>
                </c:pt>
                <c:pt idx="136">
                  <c:v>24325</c:v>
                </c:pt>
                <c:pt idx="137">
                  <c:v>20263</c:v>
                </c:pt>
                <c:pt idx="138">
                  <c:v>19794</c:v>
                </c:pt>
                <c:pt idx="139">
                  <c:v>17642</c:v>
                </c:pt>
                <c:pt idx="140">
                  <c:v>16744</c:v>
                </c:pt>
                <c:pt idx="141">
                  <c:v>17841</c:v>
                </c:pt>
                <c:pt idx="142">
                  <c:v>15208</c:v>
                </c:pt>
                <c:pt idx="143">
                  <c:v>19121</c:v>
                </c:pt>
                <c:pt idx="144">
                  <c:v>18689</c:v>
                </c:pt>
                <c:pt idx="145">
                  <c:v>16533</c:v>
                </c:pt>
                <c:pt idx="146">
                  <c:v>17841</c:v>
                </c:pt>
                <c:pt idx="147">
                  <c:v>18029</c:v>
                </c:pt>
                <c:pt idx="148">
                  <c:v>16000</c:v>
                </c:pt>
                <c:pt idx="149">
                  <c:v>13879</c:v>
                </c:pt>
                <c:pt idx="150">
                  <c:v>12958</c:v>
                </c:pt>
                <c:pt idx="151">
                  <c:v>10877</c:v>
                </c:pt>
                <c:pt idx="152">
                  <c:v>9096</c:v>
                </c:pt>
                <c:pt idx="153">
                  <c:v>12860</c:v>
                </c:pt>
                <c:pt idx="154">
                  <c:v>10156</c:v>
                </c:pt>
                <c:pt idx="155">
                  <c:v>14156</c:v>
                </c:pt>
                <c:pt idx="156">
                  <c:v>14586</c:v>
                </c:pt>
                <c:pt idx="157">
                  <c:v>23827</c:v>
                </c:pt>
                <c:pt idx="158">
                  <c:v>25237</c:v>
                </c:pt>
                <c:pt idx="159">
                  <c:v>21290</c:v>
                </c:pt>
                <c:pt idx="160">
                  <c:v>17501</c:v>
                </c:pt>
                <c:pt idx="161">
                  <c:v>16415</c:v>
                </c:pt>
                <c:pt idx="162">
                  <c:v>17534</c:v>
                </c:pt>
                <c:pt idx="163">
                  <c:v>19383</c:v>
                </c:pt>
                <c:pt idx="164">
                  <c:v>22427</c:v>
                </c:pt>
                <c:pt idx="165">
                  <c:v>21502</c:v>
                </c:pt>
                <c:pt idx="166">
                  <c:v>20471</c:v>
                </c:pt>
                <c:pt idx="167">
                  <c:v>25490</c:v>
                </c:pt>
                <c:pt idx="168">
                  <c:v>30199</c:v>
                </c:pt>
                <c:pt idx="169">
                  <c:v>34054</c:v>
                </c:pt>
                <c:pt idx="170">
                  <c:v>52349</c:v>
                </c:pt>
                <c:pt idx="171">
                  <c:v>33002</c:v>
                </c:pt>
                <c:pt idx="172">
                  <c:v>23292</c:v>
                </c:pt>
                <c:pt idx="173">
                  <c:v>21912</c:v>
                </c:pt>
                <c:pt idx="174">
                  <c:v>19232</c:v>
                </c:pt>
                <c:pt idx="175">
                  <c:v>19988</c:v>
                </c:pt>
                <c:pt idx="176">
                  <c:v>20457</c:v>
                </c:pt>
                <c:pt idx="177">
                  <c:v>29458</c:v>
                </c:pt>
                <c:pt idx="178">
                  <c:v>34206</c:v>
                </c:pt>
                <c:pt idx="179">
                  <c:v>41632</c:v>
                </c:pt>
                <c:pt idx="180">
                  <c:v>58369</c:v>
                </c:pt>
                <c:pt idx="181">
                  <c:v>93722</c:v>
                </c:pt>
                <c:pt idx="182">
                  <c:v>99715</c:v>
                </c:pt>
                <c:pt idx="183">
                  <c:v>111568</c:v>
                </c:pt>
                <c:pt idx="184">
                  <c:v>106776</c:v>
                </c:pt>
                <c:pt idx="185">
                  <c:v>102052</c:v>
                </c:pt>
                <c:pt idx="186">
                  <c:v>117212</c:v>
                </c:pt>
                <c:pt idx="187">
                  <c:v>112597</c:v>
                </c:pt>
                <c:pt idx="188">
                  <c:v>106203</c:v>
                </c:pt>
                <c:pt idx="189">
                  <c:v>90127</c:v>
                </c:pt>
                <c:pt idx="190">
                  <c:v>79651</c:v>
                </c:pt>
                <c:pt idx="191">
                  <c:v>68440</c:v>
                </c:pt>
              </c:numCache>
            </c:numRef>
          </c:val>
        </c:ser>
        <c:ser>
          <c:idx val="5"/>
          <c:order val="5"/>
          <c:tx>
            <c:strRef>
              <c:f>Sheet1!$G$1</c:f>
              <c:strCache>
                <c:ptCount val="1"/>
                <c:pt idx="0">
                  <c:v>Between 150 and 200 ms</c:v>
                </c:pt>
              </c:strCache>
            </c:strRef>
          </c:tx>
          <c:spPr>
            <a:solidFill>
              <a:schemeClr val="accent4">
                <a:lumMod val="40000"/>
                <a:lumOff val="6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Sheet1!$G$2:$G$193</c:f>
              <c:numCache>
                <c:formatCode>_(* #,##0_);_(* \(#,##0\);_(* "-"??_);_(@_)</c:formatCode>
                <c:ptCount val="192"/>
                <c:pt idx="0">
                  <c:v>11938</c:v>
                </c:pt>
                <c:pt idx="1">
                  <c:v>11204</c:v>
                </c:pt>
                <c:pt idx="2">
                  <c:v>10266</c:v>
                </c:pt>
                <c:pt idx="3">
                  <c:v>10928</c:v>
                </c:pt>
                <c:pt idx="4">
                  <c:v>8768</c:v>
                </c:pt>
                <c:pt idx="5">
                  <c:v>5808</c:v>
                </c:pt>
                <c:pt idx="6">
                  <c:v>5640</c:v>
                </c:pt>
                <c:pt idx="7">
                  <c:v>15585</c:v>
                </c:pt>
                <c:pt idx="8">
                  <c:v>12199</c:v>
                </c:pt>
                <c:pt idx="9">
                  <c:v>8610</c:v>
                </c:pt>
                <c:pt idx="10">
                  <c:v>9118</c:v>
                </c:pt>
                <c:pt idx="11">
                  <c:v>10568</c:v>
                </c:pt>
                <c:pt idx="12">
                  <c:v>14551</c:v>
                </c:pt>
                <c:pt idx="13">
                  <c:v>25495</c:v>
                </c:pt>
                <c:pt idx="14">
                  <c:v>26457</c:v>
                </c:pt>
                <c:pt idx="15">
                  <c:v>28275</c:v>
                </c:pt>
                <c:pt idx="16">
                  <c:v>12814</c:v>
                </c:pt>
                <c:pt idx="17">
                  <c:v>4966</c:v>
                </c:pt>
                <c:pt idx="18">
                  <c:v>17004</c:v>
                </c:pt>
                <c:pt idx="19">
                  <c:v>20229</c:v>
                </c:pt>
                <c:pt idx="20">
                  <c:v>20977</c:v>
                </c:pt>
                <c:pt idx="21">
                  <c:v>19688</c:v>
                </c:pt>
                <c:pt idx="22">
                  <c:v>14690</c:v>
                </c:pt>
                <c:pt idx="23">
                  <c:v>13328</c:v>
                </c:pt>
                <c:pt idx="24">
                  <c:v>19603</c:v>
                </c:pt>
                <c:pt idx="25">
                  <c:v>18322</c:v>
                </c:pt>
                <c:pt idx="26">
                  <c:v>13392</c:v>
                </c:pt>
                <c:pt idx="27">
                  <c:v>11405</c:v>
                </c:pt>
                <c:pt idx="28">
                  <c:v>9736</c:v>
                </c:pt>
                <c:pt idx="29">
                  <c:v>8901</c:v>
                </c:pt>
                <c:pt idx="30">
                  <c:v>11851</c:v>
                </c:pt>
                <c:pt idx="31">
                  <c:v>16926</c:v>
                </c:pt>
                <c:pt idx="32">
                  <c:v>20310</c:v>
                </c:pt>
                <c:pt idx="33">
                  <c:v>34128</c:v>
                </c:pt>
                <c:pt idx="34">
                  <c:v>42865</c:v>
                </c:pt>
                <c:pt idx="35">
                  <c:v>34851</c:v>
                </c:pt>
                <c:pt idx="36">
                  <c:v>28397</c:v>
                </c:pt>
                <c:pt idx="37">
                  <c:v>31456</c:v>
                </c:pt>
                <c:pt idx="38">
                  <c:v>34566</c:v>
                </c:pt>
                <c:pt idx="39">
                  <c:v>35609</c:v>
                </c:pt>
                <c:pt idx="40">
                  <c:v>36965</c:v>
                </c:pt>
                <c:pt idx="41">
                  <c:v>27175</c:v>
                </c:pt>
                <c:pt idx="42">
                  <c:v>30939</c:v>
                </c:pt>
                <c:pt idx="43">
                  <c:v>26473</c:v>
                </c:pt>
                <c:pt idx="44">
                  <c:v>24401</c:v>
                </c:pt>
                <c:pt idx="45">
                  <c:v>20104</c:v>
                </c:pt>
                <c:pt idx="46">
                  <c:v>19593</c:v>
                </c:pt>
                <c:pt idx="47">
                  <c:v>16621</c:v>
                </c:pt>
                <c:pt idx="48">
                  <c:v>13756</c:v>
                </c:pt>
                <c:pt idx="49">
                  <c:v>12546</c:v>
                </c:pt>
                <c:pt idx="50">
                  <c:v>11947</c:v>
                </c:pt>
                <c:pt idx="51">
                  <c:v>11433</c:v>
                </c:pt>
                <c:pt idx="52">
                  <c:v>8526</c:v>
                </c:pt>
                <c:pt idx="53">
                  <c:v>8307</c:v>
                </c:pt>
                <c:pt idx="54">
                  <c:v>8201</c:v>
                </c:pt>
                <c:pt idx="55">
                  <c:v>13897</c:v>
                </c:pt>
                <c:pt idx="56">
                  <c:v>17615</c:v>
                </c:pt>
                <c:pt idx="57">
                  <c:v>26800</c:v>
                </c:pt>
                <c:pt idx="58">
                  <c:v>45766</c:v>
                </c:pt>
                <c:pt idx="59">
                  <c:v>36383</c:v>
                </c:pt>
                <c:pt idx="60">
                  <c:v>31836</c:v>
                </c:pt>
                <c:pt idx="61">
                  <c:v>45053</c:v>
                </c:pt>
                <c:pt idx="62">
                  <c:v>39835</c:v>
                </c:pt>
                <c:pt idx="63">
                  <c:v>31870</c:v>
                </c:pt>
                <c:pt idx="64">
                  <c:v>28304</c:v>
                </c:pt>
                <c:pt idx="65">
                  <c:v>27528</c:v>
                </c:pt>
                <c:pt idx="66">
                  <c:v>23588</c:v>
                </c:pt>
                <c:pt idx="67">
                  <c:v>23773</c:v>
                </c:pt>
                <c:pt idx="68">
                  <c:v>24492</c:v>
                </c:pt>
                <c:pt idx="69">
                  <c:v>17814</c:v>
                </c:pt>
                <c:pt idx="70">
                  <c:v>20380</c:v>
                </c:pt>
                <c:pt idx="71">
                  <c:v>26692</c:v>
                </c:pt>
                <c:pt idx="72">
                  <c:v>25035</c:v>
                </c:pt>
                <c:pt idx="73">
                  <c:v>18602</c:v>
                </c:pt>
                <c:pt idx="74">
                  <c:v>14944</c:v>
                </c:pt>
                <c:pt idx="75">
                  <c:v>15934</c:v>
                </c:pt>
                <c:pt idx="76">
                  <c:v>14298</c:v>
                </c:pt>
                <c:pt idx="77">
                  <c:v>15373</c:v>
                </c:pt>
                <c:pt idx="78">
                  <c:v>13914</c:v>
                </c:pt>
                <c:pt idx="79">
                  <c:v>13029</c:v>
                </c:pt>
                <c:pt idx="80">
                  <c:v>17973</c:v>
                </c:pt>
                <c:pt idx="81">
                  <c:v>37280</c:v>
                </c:pt>
                <c:pt idx="82">
                  <c:v>41847</c:v>
                </c:pt>
                <c:pt idx="83">
                  <c:v>34551</c:v>
                </c:pt>
                <c:pt idx="84">
                  <c:v>35445</c:v>
                </c:pt>
                <c:pt idx="85">
                  <c:v>44971</c:v>
                </c:pt>
                <c:pt idx="86">
                  <c:v>50699</c:v>
                </c:pt>
                <c:pt idx="87">
                  <c:v>49094</c:v>
                </c:pt>
                <c:pt idx="88">
                  <c:v>31773</c:v>
                </c:pt>
                <c:pt idx="89">
                  <c:v>28888</c:v>
                </c:pt>
                <c:pt idx="90">
                  <c:v>23693</c:v>
                </c:pt>
                <c:pt idx="91">
                  <c:v>18571</c:v>
                </c:pt>
                <c:pt idx="92">
                  <c:v>17832</c:v>
                </c:pt>
                <c:pt idx="93">
                  <c:v>16905</c:v>
                </c:pt>
                <c:pt idx="94">
                  <c:v>16114</c:v>
                </c:pt>
                <c:pt idx="95">
                  <c:v>14148</c:v>
                </c:pt>
                <c:pt idx="96">
                  <c:v>15718</c:v>
                </c:pt>
                <c:pt idx="97">
                  <c:v>17392</c:v>
                </c:pt>
                <c:pt idx="98">
                  <c:v>12906</c:v>
                </c:pt>
                <c:pt idx="99">
                  <c:v>15054</c:v>
                </c:pt>
                <c:pt idx="100">
                  <c:v>9850</c:v>
                </c:pt>
                <c:pt idx="101">
                  <c:v>8996</c:v>
                </c:pt>
                <c:pt idx="102">
                  <c:v>8796</c:v>
                </c:pt>
                <c:pt idx="103">
                  <c:v>16524</c:v>
                </c:pt>
                <c:pt idx="104">
                  <c:v>17259</c:v>
                </c:pt>
                <c:pt idx="105">
                  <c:v>22034</c:v>
                </c:pt>
                <c:pt idx="106">
                  <c:v>26267</c:v>
                </c:pt>
                <c:pt idx="107">
                  <c:v>36777</c:v>
                </c:pt>
                <c:pt idx="108">
                  <c:v>32893</c:v>
                </c:pt>
                <c:pt idx="109">
                  <c:v>45882</c:v>
                </c:pt>
                <c:pt idx="110">
                  <c:v>45849</c:v>
                </c:pt>
                <c:pt idx="111">
                  <c:v>45248</c:v>
                </c:pt>
                <c:pt idx="112">
                  <c:v>38080</c:v>
                </c:pt>
                <c:pt idx="113">
                  <c:v>42672</c:v>
                </c:pt>
                <c:pt idx="114">
                  <c:v>42219</c:v>
                </c:pt>
                <c:pt idx="115">
                  <c:v>29755</c:v>
                </c:pt>
                <c:pt idx="116">
                  <c:v>30093</c:v>
                </c:pt>
                <c:pt idx="117">
                  <c:v>27631</c:v>
                </c:pt>
                <c:pt idx="118">
                  <c:v>22001</c:v>
                </c:pt>
                <c:pt idx="119">
                  <c:v>18237</c:v>
                </c:pt>
                <c:pt idx="120">
                  <c:v>14200</c:v>
                </c:pt>
                <c:pt idx="121">
                  <c:v>15434</c:v>
                </c:pt>
                <c:pt idx="122">
                  <c:v>11531</c:v>
                </c:pt>
                <c:pt idx="123">
                  <c:v>12006</c:v>
                </c:pt>
                <c:pt idx="124">
                  <c:v>9409</c:v>
                </c:pt>
                <c:pt idx="125">
                  <c:v>7213</c:v>
                </c:pt>
                <c:pt idx="126">
                  <c:v>6653</c:v>
                </c:pt>
                <c:pt idx="127">
                  <c:v>5587</c:v>
                </c:pt>
                <c:pt idx="128">
                  <c:v>5620</c:v>
                </c:pt>
                <c:pt idx="129">
                  <c:v>5831</c:v>
                </c:pt>
                <c:pt idx="130">
                  <c:v>5656</c:v>
                </c:pt>
                <c:pt idx="131">
                  <c:v>16795</c:v>
                </c:pt>
                <c:pt idx="132">
                  <c:v>7958</c:v>
                </c:pt>
                <c:pt idx="133">
                  <c:v>9344</c:v>
                </c:pt>
                <c:pt idx="134">
                  <c:v>10666</c:v>
                </c:pt>
                <c:pt idx="135">
                  <c:v>11335</c:v>
                </c:pt>
                <c:pt idx="136">
                  <c:v>10765</c:v>
                </c:pt>
                <c:pt idx="137">
                  <c:v>8723</c:v>
                </c:pt>
                <c:pt idx="138">
                  <c:v>8278</c:v>
                </c:pt>
                <c:pt idx="139">
                  <c:v>7680</c:v>
                </c:pt>
                <c:pt idx="140">
                  <c:v>8483</c:v>
                </c:pt>
                <c:pt idx="141">
                  <c:v>7610</c:v>
                </c:pt>
                <c:pt idx="142">
                  <c:v>6131</c:v>
                </c:pt>
                <c:pt idx="143">
                  <c:v>7256</c:v>
                </c:pt>
                <c:pt idx="144">
                  <c:v>7325</c:v>
                </c:pt>
                <c:pt idx="145">
                  <c:v>7063</c:v>
                </c:pt>
                <c:pt idx="146">
                  <c:v>7444</c:v>
                </c:pt>
                <c:pt idx="147">
                  <c:v>7522</c:v>
                </c:pt>
                <c:pt idx="148">
                  <c:v>5817</c:v>
                </c:pt>
                <c:pt idx="149">
                  <c:v>6255</c:v>
                </c:pt>
                <c:pt idx="150">
                  <c:v>4908</c:v>
                </c:pt>
                <c:pt idx="151">
                  <c:v>5006</c:v>
                </c:pt>
                <c:pt idx="152">
                  <c:v>3984</c:v>
                </c:pt>
                <c:pt idx="153">
                  <c:v>5763</c:v>
                </c:pt>
                <c:pt idx="154">
                  <c:v>5492</c:v>
                </c:pt>
                <c:pt idx="155">
                  <c:v>5321</c:v>
                </c:pt>
                <c:pt idx="156">
                  <c:v>5193</c:v>
                </c:pt>
                <c:pt idx="157">
                  <c:v>12751</c:v>
                </c:pt>
                <c:pt idx="158">
                  <c:v>9561</c:v>
                </c:pt>
                <c:pt idx="159">
                  <c:v>7760</c:v>
                </c:pt>
                <c:pt idx="160">
                  <c:v>5999</c:v>
                </c:pt>
                <c:pt idx="161">
                  <c:v>5513</c:v>
                </c:pt>
                <c:pt idx="162">
                  <c:v>8283</c:v>
                </c:pt>
                <c:pt idx="163">
                  <c:v>9893</c:v>
                </c:pt>
                <c:pt idx="164">
                  <c:v>11336</c:v>
                </c:pt>
                <c:pt idx="165">
                  <c:v>10896</c:v>
                </c:pt>
                <c:pt idx="166">
                  <c:v>8400</c:v>
                </c:pt>
                <c:pt idx="167">
                  <c:v>8757</c:v>
                </c:pt>
                <c:pt idx="168">
                  <c:v>15052</c:v>
                </c:pt>
                <c:pt idx="169">
                  <c:v>13389</c:v>
                </c:pt>
                <c:pt idx="170">
                  <c:v>17949</c:v>
                </c:pt>
                <c:pt idx="171">
                  <c:v>14454</c:v>
                </c:pt>
                <c:pt idx="172">
                  <c:v>11879</c:v>
                </c:pt>
                <c:pt idx="173">
                  <c:v>10837</c:v>
                </c:pt>
                <c:pt idx="174">
                  <c:v>10758</c:v>
                </c:pt>
                <c:pt idx="175">
                  <c:v>18422</c:v>
                </c:pt>
                <c:pt idx="176">
                  <c:v>19711</c:v>
                </c:pt>
                <c:pt idx="177">
                  <c:v>37054</c:v>
                </c:pt>
                <c:pt idx="178">
                  <c:v>39730</c:v>
                </c:pt>
                <c:pt idx="179">
                  <c:v>35999</c:v>
                </c:pt>
                <c:pt idx="180">
                  <c:v>33968</c:v>
                </c:pt>
                <c:pt idx="181">
                  <c:v>45122</c:v>
                </c:pt>
                <c:pt idx="182">
                  <c:v>53707</c:v>
                </c:pt>
                <c:pt idx="183">
                  <c:v>58454</c:v>
                </c:pt>
                <c:pt idx="184">
                  <c:v>55521</c:v>
                </c:pt>
                <c:pt idx="185">
                  <c:v>56157</c:v>
                </c:pt>
                <c:pt idx="186">
                  <c:v>57247</c:v>
                </c:pt>
                <c:pt idx="187">
                  <c:v>50931</c:v>
                </c:pt>
                <c:pt idx="188">
                  <c:v>48795</c:v>
                </c:pt>
                <c:pt idx="189">
                  <c:v>41374</c:v>
                </c:pt>
                <c:pt idx="190">
                  <c:v>36743</c:v>
                </c:pt>
                <c:pt idx="191">
                  <c:v>31468</c:v>
                </c:pt>
              </c:numCache>
            </c:numRef>
          </c:val>
        </c:ser>
        <c:ser>
          <c:idx val="6"/>
          <c:order val="6"/>
          <c:tx>
            <c:strRef>
              <c:f>Sheet1!$H$1</c:f>
              <c:strCache>
                <c:ptCount val="1"/>
                <c:pt idx="0">
                  <c:v>Between 200 and 400 ms</c:v>
                </c:pt>
              </c:strCache>
            </c:strRef>
          </c:tx>
          <c:spPr>
            <a:solidFill>
              <a:schemeClr val="accent4">
                <a:lumMod val="60000"/>
                <a:lumOff val="4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Sheet1!$H$2:$H$193</c:f>
              <c:numCache>
                <c:formatCode>_(* #,##0_);_(* \(#,##0\);_(* "-"??_);_(@_)</c:formatCode>
                <c:ptCount val="192"/>
                <c:pt idx="0">
                  <c:v>12065</c:v>
                </c:pt>
                <c:pt idx="1">
                  <c:v>14441</c:v>
                </c:pt>
                <c:pt idx="2">
                  <c:v>12773</c:v>
                </c:pt>
                <c:pt idx="3">
                  <c:v>14071</c:v>
                </c:pt>
                <c:pt idx="4">
                  <c:v>9514</c:v>
                </c:pt>
                <c:pt idx="5">
                  <c:v>9568</c:v>
                </c:pt>
                <c:pt idx="6">
                  <c:v>9863</c:v>
                </c:pt>
                <c:pt idx="7">
                  <c:v>16400</c:v>
                </c:pt>
                <c:pt idx="8">
                  <c:v>15587</c:v>
                </c:pt>
                <c:pt idx="9">
                  <c:v>12182</c:v>
                </c:pt>
                <c:pt idx="10">
                  <c:v>14493</c:v>
                </c:pt>
                <c:pt idx="11">
                  <c:v>16996</c:v>
                </c:pt>
                <c:pt idx="12">
                  <c:v>16385</c:v>
                </c:pt>
                <c:pt idx="13">
                  <c:v>29423</c:v>
                </c:pt>
                <c:pt idx="14">
                  <c:v>29378</c:v>
                </c:pt>
                <c:pt idx="15">
                  <c:v>36595</c:v>
                </c:pt>
                <c:pt idx="16">
                  <c:v>21139</c:v>
                </c:pt>
                <c:pt idx="17">
                  <c:v>14364</c:v>
                </c:pt>
                <c:pt idx="18">
                  <c:v>44553</c:v>
                </c:pt>
                <c:pt idx="19">
                  <c:v>51497</c:v>
                </c:pt>
                <c:pt idx="20">
                  <c:v>41898</c:v>
                </c:pt>
                <c:pt idx="21">
                  <c:v>35083</c:v>
                </c:pt>
                <c:pt idx="22">
                  <c:v>29379</c:v>
                </c:pt>
                <c:pt idx="23">
                  <c:v>27295</c:v>
                </c:pt>
                <c:pt idx="24">
                  <c:v>29707</c:v>
                </c:pt>
                <c:pt idx="25">
                  <c:v>25526</c:v>
                </c:pt>
                <c:pt idx="26">
                  <c:v>16067</c:v>
                </c:pt>
                <c:pt idx="27">
                  <c:v>18820</c:v>
                </c:pt>
                <c:pt idx="28">
                  <c:v>17343</c:v>
                </c:pt>
                <c:pt idx="29">
                  <c:v>20912</c:v>
                </c:pt>
                <c:pt idx="30">
                  <c:v>27313</c:v>
                </c:pt>
                <c:pt idx="31">
                  <c:v>30501</c:v>
                </c:pt>
                <c:pt idx="32">
                  <c:v>26745</c:v>
                </c:pt>
                <c:pt idx="33">
                  <c:v>31934</c:v>
                </c:pt>
                <c:pt idx="34">
                  <c:v>41500</c:v>
                </c:pt>
                <c:pt idx="35">
                  <c:v>30880</c:v>
                </c:pt>
                <c:pt idx="36">
                  <c:v>30388</c:v>
                </c:pt>
                <c:pt idx="37">
                  <c:v>35998</c:v>
                </c:pt>
                <c:pt idx="38">
                  <c:v>44506</c:v>
                </c:pt>
                <c:pt idx="39">
                  <c:v>51524</c:v>
                </c:pt>
                <c:pt idx="40">
                  <c:v>56883</c:v>
                </c:pt>
                <c:pt idx="41">
                  <c:v>54691</c:v>
                </c:pt>
                <c:pt idx="42">
                  <c:v>58685</c:v>
                </c:pt>
                <c:pt idx="43">
                  <c:v>50648</c:v>
                </c:pt>
                <c:pt idx="44">
                  <c:v>45661</c:v>
                </c:pt>
                <c:pt idx="45">
                  <c:v>38001</c:v>
                </c:pt>
                <c:pt idx="46">
                  <c:v>35515</c:v>
                </c:pt>
                <c:pt idx="47">
                  <c:v>28090</c:v>
                </c:pt>
                <c:pt idx="48">
                  <c:v>23477</c:v>
                </c:pt>
                <c:pt idx="49">
                  <c:v>19491</c:v>
                </c:pt>
                <c:pt idx="50">
                  <c:v>16980</c:v>
                </c:pt>
                <c:pt idx="51">
                  <c:v>22826</c:v>
                </c:pt>
                <c:pt idx="52">
                  <c:v>21630</c:v>
                </c:pt>
                <c:pt idx="53">
                  <c:v>19907</c:v>
                </c:pt>
                <c:pt idx="54">
                  <c:v>17213</c:v>
                </c:pt>
                <c:pt idx="55">
                  <c:v>23895</c:v>
                </c:pt>
                <c:pt idx="56">
                  <c:v>29504</c:v>
                </c:pt>
                <c:pt idx="57">
                  <c:v>26288</c:v>
                </c:pt>
                <c:pt idx="58">
                  <c:v>32992</c:v>
                </c:pt>
                <c:pt idx="59">
                  <c:v>32087</c:v>
                </c:pt>
                <c:pt idx="60">
                  <c:v>33607</c:v>
                </c:pt>
                <c:pt idx="61">
                  <c:v>50919</c:v>
                </c:pt>
                <c:pt idx="62">
                  <c:v>47956</c:v>
                </c:pt>
                <c:pt idx="63">
                  <c:v>48026</c:v>
                </c:pt>
                <c:pt idx="64">
                  <c:v>48388</c:v>
                </c:pt>
                <c:pt idx="65">
                  <c:v>55819</c:v>
                </c:pt>
                <c:pt idx="66">
                  <c:v>48546</c:v>
                </c:pt>
                <c:pt idx="67">
                  <c:v>42067</c:v>
                </c:pt>
                <c:pt idx="68">
                  <c:v>47808</c:v>
                </c:pt>
                <c:pt idx="69">
                  <c:v>39591</c:v>
                </c:pt>
                <c:pt idx="70">
                  <c:v>44603</c:v>
                </c:pt>
                <c:pt idx="71">
                  <c:v>55069</c:v>
                </c:pt>
                <c:pt idx="72">
                  <c:v>39459</c:v>
                </c:pt>
                <c:pt idx="73">
                  <c:v>28410</c:v>
                </c:pt>
                <c:pt idx="74">
                  <c:v>22650</c:v>
                </c:pt>
                <c:pt idx="75">
                  <c:v>26543</c:v>
                </c:pt>
                <c:pt idx="76">
                  <c:v>28048</c:v>
                </c:pt>
                <c:pt idx="77">
                  <c:v>33015</c:v>
                </c:pt>
                <c:pt idx="78">
                  <c:v>25506</c:v>
                </c:pt>
                <c:pt idx="79">
                  <c:v>24180</c:v>
                </c:pt>
                <c:pt idx="80">
                  <c:v>28274</c:v>
                </c:pt>
                <c:pt idx="81">
                  <c:v>35933</c:v>
                </c:pt>
                <c:pt idx="82">
                  <c:v>36427</c:v>
                </c:pt>
                <c:pt idx="83">
                  <c:v>34153</c:v>
                </c:pt>
                <c:pt idx="84">
                  <c:v>38007</c:v>
                </c:pt>
                <c:pt idx="85">
                  <c:v>49411</c:v>
                </c:pt>
                <c:pt idx="86">
                  <c:v>66829</c:v>
                </c:pt>
                <c:pt idx="87">
                  <c:v>68331</c:v>
                </c:pt>
                <c:pt idx="88">
                  <c:v>64014</c:v>
                </c:pt>
                <c:pt idx="89">
                  <c:v>53658</c:v>
                </c:pt>
                <c:pt idx="90">
                  <c:v>38921</c:v>
                </c:pt>
                <c:pt idx="91">
                  <c:v>32607</c:v>
                </c:pt>
                <c:pt idx="92">
                  <c:v>34333</c:v>
                </c:pt>
                <c:pt idx="93">
                  <c:v>32607</c:v>
                </c:pt>
                <c:pt idx="94">
                  <c:v>30586</c:v>
                </c:pt>
                <c:pt idx="95">
                  <c:v>24833</c:v>
                </c:pt>
                <c:pt idx="96">
                  <c:v>33031</c:v>
                </c:pt>
                <c:pt idx="97">
                  <c:v>27615</c:v>
                </c:pt>
                <c:pt idx="98">
                  <c:v>24244</c:v>
                </c:pt>
                <c:pt idx="99">
                  <c:v>24178</c:v>
                </c:pt>
                <c:pt idx="100">
                  <c:v>21466</c:v>
                </c:pt>
                <c:pt idx="101">
                  <c:v>22827</c:v>
                </c:pt>
                <c:pt idx="102">
                  <c:v>22861</c:v>
                </c:pt>
                <c:pt idx="103">
                  <c:v>23264</c:v>
                </c:pt>
                <c:pt idx="104">
                  <c:v>26874</c:v>
                </c:pt>
                <c:pt idx="105">
                  <c:v>32667</c:v>
                </c:pt>
                <c:pt idx="106">
                  <c:v>29584</c:v>
                </c:pt>
                <c:pt idx="107">
                  <c:v>37296</c:v>
                </c:pt>
                <c:pt idx="108">
                  <c:v>34104</c:v>
                </c:pt>
                <c:pt idx="109">
                  <c:v>49414</c:v>
                </c:pt>
                <c:pt idx="110">
                  <c:v>48976</c:v>
                </c:pt>
                <c:pt idx="111">
                  <c:v>46815</c:v>
                </c:pt>
                <c:pt idx="112">
                  <c:v>50015</c:v>
                </c:pt>
                <c:pt idx="113">
                  <c:v>56566</c:v>
                </c:pt>
                <c:pt idx="114">
                  <c:v>55073</c:v>
                </c:pt>
                <c:pt idx="115">
                  <c:v>42175</c:v>
                </c:pt>
                <c:pt idx="116">
                  <c:v>45963</c:v>
                </c:pt>
                <c:pt idx="117">
                  <c:v>49789</c:v>
                </c:pt>
                <c:pt idx="118">
                  <c:v>37814</c:v>
                </c:pt>
                <c:pt idx="119">
                  <c:v>28306</c:v>
                </c:pt>
                <c:pt idx="120">
                  <c:v>20460</c:v>
                </c:pt>
                <c:pt idx="121">
                  <c:v>20209</c:v>
                </c:pt>
                <c:pt idx="122">
                  <c:v>16023</c:v>
                </c:pt>
                <c:pt idx="123">
                  <c:v>19043</c:v>
                </c:pt>
                <c:pt idx="124">
                  <c:v>16279</c:v>
                </c:pt>
                <c:pt idx="125">
                  <c:v>12743</c:v>
                </c:pt>
                <c:pt idx="126">
                  <c:v>12806</c:v>
                </c:pt>
                <c:pt idx="127">
                  <c:v>10810</c:v>
                </c:pt>
                <c:pt idx="128">
                  <c:v>9541</c:v>
                </c:pt>
                <c:pt idx="129">
                  <c:v>9599</c:v>
                </c:pt>
                <c:pt idx="130">
                  <c:v>8273</c:v>
                </c:pt>
                <c:pt idx="131">
                  <c:v>14024</c:v>
                </c:pt>
                <c:pt idx="132">
                  <c:v>10391</c:v>
                </c:pt>
                <c:pt idx="133">
                  <c:v>11942</c:v>
                </c:pt>
                <c:pt idx="134">
                  <c:v>14236</c:v>
                </c:pt>
                <c:pt idx="135">
                  <c:v>14598</c:v>
                </c:pt>
                <c:pt idx="136">
                  <c:v>17377</c:v>
                </c:pt>
                <c:pt idx="137">
                  <c:v>13164</c:v>
                </c:pt>
                <c:pt idx="138">
                  <c:v>11936</c:v>
                </c:pt>
                <c:pt idx="139">
                  <c:v>13842</c:v>
                </c:pt>
                <c:pt idx="140">
                  <c:v>15461</c:v>
                </c:pt>
                <c:pt idx="141">
                  <c:v>12462</c:v>
                </c:pt>
                <c:pt idx="142">
                  <c:v>11360</c:v>
                </c:pt>
                <c:pt idx="143">
                  <c:v>10272</c:v>
                </c:pt>
                <c:pt idx="144">
                  <c:v>11408</c:v>
                </c:pt>
                <c:pt idx="145">
                  <c:v>13834</c:v>
                </c:pt>
                <c:pt idx="146">
                  <c:v>14942</c:v>
                </c:pt>
                <c:pt idx="147">
                  <c:v>15903</c:v>
                </c:pt>
                <c:pt idx="148">
                  <c:v>9395</c:v>
                </c:pt>
                <c:pt idx="149">
                  <c:v>15002</c:v>
                </c:pt>
                <c:pt idx="150">
                  <c:v>15557</c:v>
                </c:pt>
                <c:pt idx="151">
                  <c:v>13343</c:v>
                </c:pt>
                <c:pt idx="152">
                  <c:v>8076</c:v>
                </c:pt>
                <c:pt idx="153">
                  <c:v>12327</c:v>
                </c:pt>
                <c:pt idx="154">
                  <c:v>15361</c:v>
                </c:pt>
                <c:pt idx="155">
                  <c:v>12731</c:v>
                </c:pt>
                <c:pt idx="156">
                  <c:v>13697</c:v>
                </c:pt>
                <c:pt idx="157">
                  <c:v>17373</c:v>
                </c:pt>
                <c:pt idx="158">
                  <c:v>15316</c:v>
                </c:pt>
                <c:pt idx="159">
                  <c:v>12731</c:v>
                </c:pt>
                <c:pt idx="160">
                  <c:v>12045</c:v>
                </c:pt>
                <c:pt idx="161">
                  <c:v>11287</c:v>
                </c:pt>
                <c:pt idx="162">
                  <c:v>14032</c:v>
                </c:pt>
                <c:pt idx="163">
                  <c:v>16966</c:v>
                </c:pt>
                <c:pt idx="164">
                  <c:v>20972</c:v>
                </c:pt>
                <c:pt idx="165">
                  <c:v>17043</c:v>
                </c:pt>
                <c:pt idx="166">
                  <c:v>16429</c:v>
                </c:pt>
                <c:pt idx="167">
                  <c:v>13552</c:v>
                </c:pt>
                <c:pt idx="168">
                  <c:v>18701</c:v>
                </c:pt>
                <c:pt idx="169">
                  <c:v>20724</c:v>
                </c:pt>
                <c:pt idx="170">
                  <c:v>30651</c:v>
                </c:pt>
                <c:pt idx="171">
                  <c:v>22117</c:v>
                </c:pt>
                <c:pt idx="172">
                  <c:v>23934</c:v>
                </c:pt>
                <c:pt idx="173">
                  <c:v>18874</c:v>
                </c:pt>
                <c:pt idx="174">
                  <c:v>21924</c:v>
                </c:pt>
                <c:pt idx="175">
                  <c:v>33350</c:v>
                </c:pt>
                <c:pt idx="176">
                  <c:v>33898</c:v>
                </c:pt>
                <c:pt idx="177">
                  <c:v>38516</c:v>
                </c:pt>
                <c:pt idx="178">
                  <c:v>47156</c:v>
                </c:pt>
                <c:pt idx="179">
                  <c:v>46433</c:v>
                </c:pt>
                <c:pt idx="180">
                  <c:v>50506</c:v>
                </c:pt>
                <c:pt idx="181">
                  <c:v>58844</c:v>
                </c:pt>
                <c:pt idx="182">
                  <c:v>71184</c:v>
                </c:pt>
                <c:pt idx="183">
                  <c:v>71837</c:v>
                </c:pt>
                <c:pt idx="184">
                  <c:v>74954</c:v>
                </c:pt>
                <c:pt idx="185">
                  <c:v>82737</c:v>
                </c:pt>
                <c:pt idx="186">
                  <c:v>79935</c:v>
                </c:pt>
                <c:pt idx="187">
                  <c:v>76141</c:v>
                </c:pt>
                <c:pt idx="188">
                  <c:v>83270</c:v>
                </c:pt>
                <c:pt idx="189">
                  <c:v>76356</c:v>
                </c:pt>
                <c:pt idx="190">
                  <c:v>60121</c:v>
                </c:pt>
                <c:pt idx="191">
                  <c:v>47274</c:v>
                </c:pt>
              </c:numCache>
            </c:numRef>
          </c:val>
        </c:ser>
        <c:ser>
          <c:idx val="7"/>
          <c:order val="7"/>
          <c:tx>
            <c:strRef>
              <c:f>Sheet1!$I$1</c:f>
              <c:strCache>
                <c:ptCount val="1"/>
                <c:pt idx="0">
                  <c:v>Between 400 and 600 ms</c:v>
                </c:pt>
              </c:strCache>
            </c:strRef>
          </c:tx>
          <c:spPr>
            <a:solidFill>
              <a:schemeClr val="accent2">
                <a:lumMod val="40000"/>
                <a:lumOff val="6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Sheet1!$I$2:$I$193</c:f>
              <c:numCache>
                <c:formatCode>_(* #,##0_);_(* \(#,##0\);_(* "-"??_);_(@_)</c:formatCode>
                <c:ptCount val="192"/>
                <c:pt idx="0">
                  <c:v>2330</c:v>
                </c:pt>
                <c:pt idx="1">
                  <c:v>2242</c:v>
                </c:pt>
                <c:pt idx="2">
                  <c:v>1610</c:v>
                </c:pt>
                <c:pt idx="3">
                  <c:v>2256</c:v>
                </c:pt>
                <c:pt idx="4">
                  <c:v>1431</c:v>
                </c:pt>
                <c:pt idx="5">
                  <c:v>1792</c:v>
                </c:pt>
                <c:pt idx="6">
                  <c:v>2045</c:v>
                </c:pt>
                <c:pt idx="7">
                  <c:v>1637</c:v>
                </c:pt>
                <c:pt idx="8">
                  <c:v>1612</c:v>
                </c:pt>
                <c:pt idx="9">
                  <c:v>1909</c:v>
                </c:pt>
                <c:pt idx="10">
                  <c:v>2052</c:v>
                </c:pt>
                <c:pt idx="11">
                  <c:v>3343</c:v>
                </c:pt>
                <c:pt idx="12">
                  <c:v>3532</c:v>
                </c:pt>
                <c:pt idx="13">
                  <c:v>7810</c:v>
                </c:pt>
                <c:pt idx="14">
                  <c:v>7797</c:v>
                </c:pt>
                <c:pt idx="15">
                  <c:v>11170</c:v>
                </c:pt>
                <c:pt idx="16">
                  <c:v>9295</c:v>
                </c:pt>
                <c:pt idx="17">
                  <c:v>11731</c:v>
                </c:pt>
                <c:pt idx="18">
                  <c:v>31690</c:v>
                </c:pt>
                <c:pt idx="19">
                  <c:v>28332</c:v>
                </c:pt>
                <c:pt idx="20">
                  <c:v>16342</c:v>
                </c:pt>
                <c:pt idx="21">
                  <c:v>10598</c:v>
                </c:pt>
                <c:pt idx="22">
                  <c:v>7319</c:v>
                </c:pt>
                <c:pt idx="23">
                  <c:v>8079</c:v>
                </c:pt>
                <c:pt idx="24">
                  <c:v>6339</c:v>
                </c:pt>
                <c:pt idx="25">
                  <c:v>4884</c:v>
                </c:pt>
                <c:pt idx="26">
                  <c:v>3913</c:v>
                </c:pt>
                <c:pt idx="27">
                  <c:v>3476</c:v>
                </c:pt>
                <c:pt idx="28">
                  <c:v>2356</c:v>
                </c:pt>
                <c:pt idx="29">
                  <c:v>3205</c:v>
                </c:pt>
                <c:pt idx="30">
                  <c:v>4260</c:v>
                </c:pt>
                <c:pt idx="31">
                  <c:v>3566</c:v>
                </c:pt>
                <c:pt idx="32">
                  <c:v>3427</c:v>
                </c:pt>
                <c:pt idx="33">
                  <c:v>3300</c:v>
                </c:pt>
                <c:pt idx="34">
                  <c:v>4422</c:v>
                </c:pt>
                <c:pt idx="35">
                  <c:v>3323</c:v>
                </c:pt>
                <c:pt idx="36">
                  <c:v>4967</c:v>
                </c:pt>
                <c:pt idx="37">
                  <c:v>10761</c:v>
                </c:pt>
                <c:pt idx="38">
                  <c:v>15729</c:v>
                </c:pt>
                <c:pt idx="39">
                  <c:v>22483</c:v>
                </c:pt>
                <c:pt idx="40">
                  <c:v>21989</c:v>
                </c:pt>
                <c:pt idx="41">
                  <c:v>29477</c:v>
                </c:pt>
                <c:pt idx="42">
                  <c:v>24507</c:v>
                </c:pt>
                <c:pt idx="43">
                  <c:v>19420</c:v>
                </c:pt>
                <c:pt idx="44">
                  <c:v>14154</c:v>
                </c:pt>
                <c:pt idx="45">
                  <c:v>11457</c:v>
                </c:pt>
                <c:pt idx="46">
                  <c:v>8326</c:v>
                </c:pt>
                <c:pt idx="47">
                  <c:v>7397</c:v>
                </c:pt>
                <c:pt idx="48">
                  <c:v>4468</c:v>
                </c:pt>
                <c:pt idx="49">
                  <c:v>5127</c:v>
                </c:pt>
                <c:pt idx="50">
                  <c:v>3255</c:v>
                </c:pt>
                <c:pt idx="51">
                  <c:v>3514</c:v>
                </c:pt>
                <c:pt idx="52">
                  <c:v>5321</c:v>
                </c:pt>
                <c:pt idx="53">
                  <c:v>3622</c:v>
                </c:pt>
                <c:pt idx="54">
                  <c:v>2721</c:v>
                </c:pt>
                <c:pt idx="55">
                  <c:v>2330</c:v>
                </c:pt>
                <c:pt idx="56">
                  <c:v>2315</c:v>
                </c:pt>
                <c:pt idx="57">
                  <c:v>2815</c:v>
                </c:pt>
                <c:pt idx="58">
                  <c:v>3343</c:v>
                </c:pt>
                <c:pt idx="59">
                  <c:v>3575</c:v>
                </c:pt>
                <c:pt idx="60">
                  <c:v>4809</c:v>
                </c:pt>
                <c:pt idx="61">
                  <c:v>11727</c:v>
                </c:pt>
                <c:pt idx="62">
                  <c:v>15053</c:v>
                </c:pt>
                <c:pt idx="63">
                  <c:v>16114</c:v>
                </c:pt>
                <c:pt idx="64">
                  <c:v>18029</c:v>
                </c:pt>
                <c:pt idx="65">
                  <c:v>25428</c:v>
                </c:pt>
                <c:pt idx="66">
                  <c:v>19046</c:v>
                </c:pt>
                <c:pt idx="67">
                  <c:v>16218</c:v>
                </c:pt>
                <c:pt idx="68">
                  <c:v>17799</c:v>
                </c:pt>
                <c:pt idx="69">
                  <c:v>15336</c:v>
                </c:pt>
                <c:pt idx="70">
                  <c:v>19284</c:v>
                </c:pt>
                <c:pt idx="71">
                  <c:v>19950</c:v>
                </c:pt>
                <c:pt idx="72">
                  <c:v>9881</c:v>
                </c:pt>
                <c:pt idx="73">
                  <c:v>6219</c:v>
                </c:pt>
                <c:pt idx="74">
                  <c:v>3900</c:v>
                </c:pt>
                <c:pt idx="75">
                  <c:v>4910</c:v>
                </c:pt>
                <c:pt idx="76">
                  <c:v>4524</c:v>
                </c:pt>
                <c:pt idx="77">
                  <c:v>5597</c:v>
                </c:pt>
                <c:pt idx="78">
                  <c:v>3296</c:v>
                </c:pt>
                <c:pt idx="79">
                  <c:v>2883</c:v>
                </c:pt>
                <c:pt idx="80">
                  <c:v>4535</c:v>
                </c:pt>
                <c:pt idx="81">
                  <c:v>4387</c:v>
                </c:pt>
                <c:pt idx="82">
                  <c:v>4703</c:v>
                </c:pt>
                <c:pt idx="83">
                  <c:v>5160</c:v>
                </c:pt>
                <c:pt idx="84">
                  <c:v>7645</c:v>
                </c:pt>
                <c:pt idx="85">
                  <c:v>12085</c:v>
                </c:pt>
                <c:pt idx="86">
                  <c:v>20027</c:v>
                </c:pt>
                <c:pt idx="87">
                  <c:v>26066</c:v>
                </c:pt>
                <c:pt idx="88">
                  <c:v>27972</c:v>
                </c:pt>
                <c:pt idx="89">
                  <c:v>17811</c:v>
                </c:pt>
                <c:pt idx="90">
                  <c:v>10683</c:v>
                </c:pt>
                <c:pt idx="91">
                  <c:v>8259</c:v>
                </c:pt>
                <c:pt idx="92">
                  <c:v>9412</c:v>
                </c:pt>
                <c:pt idx="93">
                  <c:v>10036</c:v>
                </c:pt>
                <c:pt idx="94">
                  <c:v>10142</c:v>
                </c:pt>
                <c:pt idx="95">
                  <c:v>6053</c:v>
                </c:pt>
                <c:pt idx="96">
                  <c:v>11180</c:v>
                </c:pt>
                <c:pt idx="97">
                  <c:v>6792</c:v>
                </c:pt>
                <c:pt idx="98">
                  <c:v>5061</c:v>
                </c:pt>
                <c:pt idx="99">
                  <c:v>4637</c:v>
                </c:pt>
                <c:pt idx="100">
                  <c:v>3842</c:v>
                </c:pt>
                <c:pt idx="101">
                  <c:v>3199</c:v>
                </c:pt>
                <c:pt idx="102">
                  <c:v>3106</c:v>
                </c:pt>
                <c:pt idx="103">
                  <c:v>3101</c:v>
                </c:pt>
                <c:pt idx="104">
                  <c:v>2622</c:v>
                </c:pt>
                <c:pt idx="105">
                  <c:v>5168</c:v>
                </c:pt>
                <c:pt idx="106">
                  <c:v>4840</c:v>
                </c:pt>
                <c:pt idx="107">
                  <c:v>5763</c:v>
                </c:pt>
                <c:pt idx="108">
                  <c:v>4992</c:v>
                </c:pt>
                <c:pt idx="109">
                  <c:v>7014</c:v>
                </c:pt>
                <c:pt idx="110">
                  <c:v>8628</c:v>
                </c:pt>
                <c:pt idx="111">
                  <c:v>9254</c:v>
                </c:pt>
                <c:pt idx="112">
                  <c:v>10377</c:v>
                </c:pt>
                <c:pt idx="113">
                  <c:v>12180</c:v>
                </c:pt>
                <c:pt idx="114">
                  <c:v>12087</c:v>
                </c:pt>
                <c:pt idx="115">
                  <c:v>8768</c:v>
                </c:pt>
                <c:pt idx="116">
                  <c:v>9213</c:v>
                </c:pt>
                <c:pt idx="117">
                  <c:v>8996</c:v>
                </c:pt>
                <c:pt idx="118">
                  <c:v>6362</c:v>
                </c:pt>
                <c:pt idx="119">
                  <c:v>6324</c:v>
                </c:pt>
                <c:pt idx="120">
                  <c:v>4410</c:v>
                </c:pt>
                <c:pt idx="121">
                  <c:v>4362</c:v>
                </c:pt>
                <c:pt idx="122">
                  <c:v>2463</c:v>
                </c:pt>
                <c:pt idx="123">
                  <c:v>4757</c:v>
                </c:pt>
                <c:pt idx="124">
                  <c:v>3910</c:v>
                </c:pt>
                <c:pt idx="125">
                  <c:v>2268</c:v>
                </c:pt>
                <c:pt idx="126">
                  <c:v>2464</c:v>
                </c:pt>
                <c:pt idx="127">
                  <c:v>2344</c:v>
                </c:pt>
                <c:pt idx="128">
                  <c:v>2800</c:v>
                </c:pt>
                <c:pt idx="129">
                  <c:v>1011</c:v>
                </c:pt>
                <c:pt idx="130">
                  <c:v>1342</c:v>
                </c:pt>
                <c:pt idx="131">
                  <c:v>2838</c:v>
                </c:pt>
                <c:pt idx="132">
                  <c:v>2768</c:v>
                </c:pt>
                <c:pt idx="133">
                  <c:v>3694</c:v>
                </c:pt>
                <c:pt idx="134">
                  <c:v>2786</c:v>
                </c:pt>
                <c:pt idx="135">
                  <c:v>3725</c:v>
                </c:pt>
                <c:pt idx="136">
                  <c:v>4635</c:v>
                </c:pt>
                <c:pt idx="137">
                  <c:v>2517</c:v>
                </c:pt>
                <c:pt idx="138">
                  <c:v>2215</c:v>
                </c:pt>
                <c:pt idx="139">
                  <c:v>1918</c:v>
                </c:pt>
                <c:pt idx="140">
                  <c:v>2568</c:v>
                </c:pt>
                <c:pt idx="141">
                  <c:v>2111</c:v>
                </c:pt>
                <c:pt idx="142">
                  <c:v>2399</c:v>
                </c:pt>
                <c:pt idx="143">
                  <c:v>2613</c:v>
                </c:pt>
                <c:pt idx="144">
                  <c:v>3761</c:v>
                </c:pt>
                <c:pt idx="145">
                  <c:v>3579</c:v>
                </c:pt>
                <c:pt idx="146">
                  <c:v>4117</c:v>
                </c:pt>
                <c:pt idx="147">
                  <c:v>5385</c:v>
                </c:pt>
                <c:pt idx="148">
                  <c:v>2386</c:v>
                </c:pt>
                <c:pt idx="149">
                  <c:v>4073</c:v>
                </c:pt>
                <c:pt idx="150">
                  <c:v>2744</c:v>
                </c:pt>
                <c:pt idx="151">
                  <c:v>2003</c:v>
                </c:pt>
                <c:pt idx="152">
                  <c:v>1277</c:v>
                </c:pt>
                <c:pt idx="153">
                  <c:v>1415</c:v>
                </c:pt>
                <c:pt idx="154">
                  <c:v>1439</c:v>
                </c:pt>
                <c:pt idx="155">
                  <c:v>1881</c:v>
                </c:pt>
                <c:pt idx="156">
                  <c:v>1891</c:v>
                </c:pt>
                <c:pt idx="157">
                  <c:v>3366</c:v>
                </c:pt>
                <c:pt idx="158">
                  <c:v>3076</c:v>
                </c:pt>
                <c:pt idx="159">
                  <c:v>4418</c:v>
                </c:pt>
                <c:pt idx="160">
                  <c:v>2223</c:v>
                </c:pt>
                <c:pt idx="161">
                  <c:v>1653</c:v>
                </c:pt>
                <c:pt idx="162">
                  <c:v>1908</c:v>
                </c:pt>
                <c:pt idx="163">
                  <c:v>2428</c:v>
                </c:pt>
                <c:pt idx="164">
                  <c:v>3710</c:v>
                </c:pt>
                <c:pt idx="165">
                  <c:v>2383</c:v>
                </c:pt>
                <c:pt idx="166">
                  <c:v>3645</c:v>
                </c:pt>
                <c:pt idx="167">
                  <c:v>3249</c:v>
                </c:pt>
                <c:pt idx="168">
                  <c:v>4278</c:v>
                </c:pt>
                <c:pt idx="169">
                  <c:v>3851</c:v>
                </c:pt>
                <c:pt idx="170">
                  <c:v>4332</c:v>
                </c:pt>
                <c:pt idx="171">
                  <c:v>3604</c:v>
                </c:pt>
                <c:pt idx="172">
                  <c:v>3108</c:v>
                </c:pt>
                <c:pt idx="173">
                  <c:v>2642</c:v>
                </c:pt>
                <c:pt idx="174">
                  <c:v>2462</c:v>
                </c:pt>
                <c:pt idx="175">
                  <c:v>2938</c:v>
                </c:pt>
                <c:pt idx="176">
                  <c:v>2605</c:v>
                </c:pt>
                <c:pt idx="177">
                  <c:v>6254</c:v>
                </c:pt>
                <c:pt idx="178">
                  <c:v>8225</c:v>
                </c:pt>
                <c:pt idx="179">
                  <c:v>6035</c:v>
                </c:pt>
                <c:pt idx="180">
                  <c:v>8390</c:v>
                </c:pt>
                <c:pt idx="181">
                  <c:v>9135</c:v>
                </c:pt>
                <c:pt idx="182">
                  <c:v>15015</c:v>
                </c:pt>
                <c:pt idx="183">
                  <c:v>12170</c:v>
                </c:pt>
                <c:pt idx="184">
                  <c:v>14366</c:v>
                </c:pt>
                <c:pt idx="185">
                  <c:v>18357</c:v>
                </c:pt>
                <c:pt idx="186">
                  <c:v>16426</c:v>
                </c:pt>
                <c:pt idx="187">
                  <c:v>14315</c:v>
                </c:pt>
                <c:pt idx="188">
                  <c:v>18105</c:v>
                </c:pt>
                <c:pt idx="189">
                  <c:v>16005</c:v>
                </c:pt>
                <c:pt idx="190">
                  <c:v>13684</c:v>
                </c:pt>
                <c:pt idx="191">
                  <c:v>9277</c:v>
                </c:pt>
              </c:numCache>
            </c:numRef>
          </c:val>
        </c:ser>
        <c:ser>
          <c:idx val="8"/>
          <c:order val="8"/>
          <c:tx>
            <c:strRef>
              <c:f>Sheet1!$J$1</c:f>
              <c:strCache>
                <c:ptCount val="1"/>
                <c:pt idx="0">
                  <c:v>Between 600 and 800 ms</c:v>
                </c:pt>
              </c:strCache>
            </c:strRef>
          </c:tx>
          <c:spPr>
            <a:solidFill>
              <a:schemeClr val="accent2">
                <a:lumMod val="60000"/>
                <a:lumOff val="4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Sheet1!$J$2:$J$193</c:f>
              <c:numCache>
                <c:formatCode>_(* #,##0_);_(* \(#,##0\);_(* "-"??_);_(@_)</c:formatCode>
                <c:ptCount val="192"/>
                <c:pt idx="0">
                  <c:v>1090</c:v>
                </c:pt>
                <c:pt idx="1">
                  <c:v>1834</c:v>
                </c:pt>
                <c:pt idx="2">
                  <c:v>884</c:v>
                </c:pt>
                <c:pt idx="3">
                  <c:v>1816</c:v>
                </c:pt>
                <c:pt idx="4">
                  <c:v>1075</c:v>
                </c:pt>
                <c:pt idx="5">
                  <c:v>1507</c:v>
                </c:pt>
                <c:pt idx="6">
                  <c:v>1264</c:v>
                </c:pt>
                <c:pt idx="7">
                  <c:v>546</c:v>
                </c:pt>
                <c:pt idx="8">
                  <c:v>1324</c:v>
                </c:pt>
                <c:pt idx="9">
                  <c:v>621</c:v>
                </c:pt>
                <c:pt idx="10">
                  <c:v>624</c:v>
                </c:pt>
                <c:pt idx="11">
                  <c:v>982</c:v>
                </c:pt>
                <c:pt idx="12">
                  <c:v>1476</c:v>
                </c:pt>
                <c:pt idx="13">
                  <c:v>4414</c:v>
                </c:pt>
                <c:pt idx="14">
                  <c:v>4485</c:v>
                </c:pt>
                <c:pt idx="15">
                  <c:v>6127</c:v>
                </c:pt>
                <c:pt idx="16">
                  <c:v>6173</c:v>
                </c:pt>
                <c:pt idx="17">
                  <c:v>11475</c:v>
                </c:pt>
                <c:pt idx="18">
                  <c:v>27956</c:v>
                </c:pt>
                <c:pt idx="19">
                  <c:v>20161</c:v>
                </c:pt>
                <c:pt idx="20">
                  <c:v>9580</c:v>
                </c:pt>
                <c:pt idx="21">
                  <c:v>5180</c:v>
                </c:pt>
                <c:pt idx="22">
                  <c:v>3352</c:v>
                </c:pt>
                <c:pt idx="23">
                  <c:v>3660</c:v>
                </c:pt>
                <c:pt idx="24">
                  <c:v>3487</c:v>
                </c:pt>
                <c:pt idx="25">
                  <c:v>2308</c:v>
                </c:pt>
                <c:pt idx="26">
                  <c:v>2223</c:v>
                </c:pt>
                <c:pt idx="27">
                  <c:v>1514</c:v>
                </c:pt>
                <c:pt idx="28">
                  <c:v>855</c:v>
                </c:pt>
                <c:pt idx="29">
                  <c:v>1553</c:v>
                </c:pt>
                <c:pt idx="30">
                  <c:v>1833</c:v>
                </c:pt>
                <c:pt idx="31">
                  <c:v>1308</c:v>
                </c:pt>
                <c:pt idx="32">
                  <c:v>1460</c:v>
                </c:pt>
                <c:pt idx="33">
                  <c:v>1662</c:v>
                </c:pt>
                <c:pt idx="34">
                  <c:v>1886</c:v>
                </c:pt>
                <c:pt idx="35">
                  <c:v>1340</c:v>
                </c:pt>
                <c:pt idx="36">
                  <c:v>2224</c:v>
                </c:pt>
                <c:pt idx="37">
                  <c:v>5819</c:v>
                </c:pt>
                <c:pt idx="38">
                  <c:v>9748</c:v>
                </c:pt>
                <c:pt idx="39">
                  <c:v>15553</c:v>
                </c:pt>
                <c:pt idx="40">
                  <c:v>14361</c:v>
                </c:pt>
                <c:pt idx="41">
                  <c:v>21480</c:v>
                </c:pt>
                <c:pt idx="42">
                  <c:v>15414</c:v>
                </c:pt>
                <c:pt idx="43">
                  <c:v>11999</c:v>
                </c:pt>
                <c:pt idx="44">
                  <c:v>7416</c:v>
                </c:pt>
                <c:pt idx="45">
                  <c:v>5935</c:v>
                </c:pt>
                <c:pt idx="46">
                  <c:v>3829</c:v>
                </c:pt>
                <c:pt idx="47">
                  <c:v>3522</c:v>
                </c:pt>
                <c:pt idx="48">
                  <c:v>1805</c:v>
                </c:pt>
                <c:pt idx="49">
                  <c:v>2679</c:v>
                </c:pt>
                <c:pt idx="50">
                  <c:v>1489</c:v>
                </c:pt>
                <c:pt idx="51">
                  <c:v>1217</c:v>
                </c:pt>
                <c:pt idx="52">
                  <c:v>1973</c:v>
                </c:pt>
                <c:pt idx="53">
                  <c:v>1652</c:v>
                </c:pt>
                <c:pt idx="54">
                  <c:v>1410</c:v>
                </c:pt>
                <c:pt idx="55">
                  <c:v>818</c:v>
                </c:pt>
                <c:pt idx="56">
                  <c:v>672</c:v>
                </c:pt>
                <c:pt idx="57">
                  <c:v>946</c:v>
                </c:pt>
                <c:pt idx="58">
                  <c:v>1309</c:v>
                </c:pt>
                <c:pt idx="59">
                  <c:v>1126</c:v>
                </c:pt>
                <c:pt idx="60">
                  <c:v>1728</c:v>
                </c:pt>
                <c:pt idx="61">
                  <c:v>6347</c:v>
                </c:pt>
                <c:pt idx="62">
                  <c:v>9708</c:v>
                </c:pt>
                <c:pt idx="63">
                  <c:v>10380</c:v>
                </c:pt>
                <c:pt idx="64">
                  <c:v>11879</c:v>
                </c:pt>
                <c:pt idx="65">
                  <c:v>16918</c:v>
                </c:pt>
                <c:pt idx="66">
                  <c:v>12338</c:v>
                </c:pt>
                <c:pt idx="67">
                  <c:v>9424</c:v>
                </c:pt>
                <c:pt idx="68">
                  <c:v>10885</c:v>
                </c:pt>
                <c:pt idx="69">
                  <c:v>8830</c:v>
                </c:pt>
                <c:pt idx="70">
                  <c:v>12666</c:v>
                </c:pt>
                <c:pt idx="71">
                  <c:v>10936</c:v>
                </c:pt>
                <c:pt idx="72">
                  <c:v>4466</c:v>
                </c:pt>
                <c:pt idx="73">
                  <c:v>3213</c:v>
                </c:pt>
                <c:pt idx="74">
                  <c:v>1950</c:v>
                </c:pt>
                <c:pt idx="75">
                  <c:v>2037</c:v>
                </c:pt>
                <c:pt idx="76">
                  <c:v>1941</c:v>
                </c:pt>
                <c:pt idx="77">
                  <c:v>2204</c:v>
                </c:pt>
                <c:pt idx="78">
                  <c:v>1080</c:v>
                </c:pt>
                <c:pt idx="79">
                  <c:v>1022</c:v>
                </c:pt>
                <c:pt idx="80">
                  <c:v>1457</c:v>
                </c:pt>
                <c:pt idx="81">
                  <c:v>1451</c:v>
                </c:pt>
                <c:pt idx="82">
                  <c:v>2245</c:v>
                </c:pt>
                <c:pt idx="83">
                  <c:v>2390</c:v>
                </c:pt>
                <c:pt idx="84">
                  <c:v>3598</c:v>
                </c:pt>
                <c:pt idx="85">
                  <c:v>5865</c:v>
                </c:pt>
                <c:pt idx="86">
                  <c:v>11375</c:v>
                </c:pt>
                <c:pt idx="87">
                  <c:v>16230</c:v>
                </c:pt>
                <c:pt idx="88">
                  <c:v>17907</c:v>
                </c:pt>
                <c:pt idx="89">
                  <c:v>10251</c:v>
                </c:pt>
                <c:pt idx="90">
                  <c:v>4375</c:v>
                </c:pt>
                <c:pt idx="91">
                  <c:v>3299</c:v>
                </c:pt>
                <c:pt idx="92">
                  <c:v>3843</c:v>
                </c:pt>
                <c:pt idx="93">
                  <c:v>4379</c:v>
                </c:pt>
                <c:pt idx="94">
                  <c:v>5325</c:v>
                </c:pt>
                <c:pt idx="95">
                  <c:v>2179</c:v>
                </c:pt>
                <c:pt idx="96">
                  <c:v>4729</c:v>
                </c:pt>
                <c:pt idx="97">
                  <c:v>3006</c:v>
                </c:pt>
                <c:pt idx="98">
                  <c:v>2708</c:v>
                </c:pt>
                <c:pt idx="99">
                  <c:v>1744</c:v>
                </c:pt>
                <c:pt idx="100">
                  <c:v>1187</c:v>
                </c:pt>
                <c:pt idx="101">
                  <c:v>1142</c:v>
                </c:pt>
                <c:pt idx="102">
                  <c:v>1065</c:v>
                </c:pt>
                <c:pt idx="103">
                  <c:v>1333</c:v>
                </c:pt>
                <c:pt idx="104">
                  <c:v>971</c:v>
                </c:pt>
                <c:pt idx="105">
                  <c:v>2467</c:v>
                </c:pt>
                <c:pt idx="106">
                  <c:v>2151</c:v>
                </c:pt>
                <c:pt idx="107">
                  <c:v>2750</c:v>
                </c:pt>
                <c:pt idx="108">
                  <c:v>1944</c:v>
                </c:pt>
                <c:pt idx="109">
                  <c:v>2586</c:v>
                </c:pt>
                <c:pt idx="110">
                  <c:v>3025</c:v>
                </c:pt>
                <c:pt idx="111">
                  <c:v>3653</c:v>
                </c:pt>
                <c:pt idx="112">
                  <c:v>3895</c:v>
                </c:pt>
                <c:pt idx="113">
                  <c:v>4652</c:v>
                </c:pt>
                <c:pt idx="114">
                  <c:v>4046</c:v>
                </c:pt>
                <c:pt idx="115">
                  <c:v>2765</c:v>
                </c:pt>
                <c:pt idx="116">
                  <c:v>3344</c:v>
                </c:pt>
                <c:pt idx="117">
                  <c:v>3866</c:v>
                </c:pt>
                <c:pt idx="118">
                  <c:v>2840</c:v>
                </c:pt>
                <c:pt idx="119">
                  <c:v>2615</c:v>
                </c:pt>
                <c:pt idx="120">
                  <c:v>2121</c:v>
                </c:pt>
                <c:pt idx="121">
                  <c:v>2444</c:v>
                </c:pt>
                <c:pt idx="122">
                  <c:v>1321</c:v>
                </c:pt>
                <c:pt idx="123">
                  <c:v>1718</c:v>
                </c:pt>
                <c:pt idx="124">
                  <c:v>1478</c:v>
                </c:pt>
                <c:pt idx="125">
                  <c:v>939</c:v>
                </c:pt>
                <c:pt idx="126">
                  <c:v>800</c:v>
                </c:pt>
                <c:pt idx="127">
                  <c:v>698</c:v>
                </c:pt>
                <c:pt idx="128">
                  <c:v>622</c:v>
                </c:pt>
                <c:pt idx="129">
                  <c:v>384</c:v>
                </c:pt>
                <c:pt idx="130">
                  <c:v>618</c:v>
                </c:pt>
                <c:pt idx="131">
                  <c:v>2159</c:v>
                </c:pt>
                <c:pt idx="132">
                  <c:v>1404</c:v>
                </c:pt>
                <c:pt idx="133">
                  <c:v>2399</c:v>
                </c:pt>
                <c:pt idx="134">
                  <c:v>939</c:v>
                </c:pt>
                <c:pt idx="135">
                  <c:v>2061</c:v>
                </c:pt>
                <c:pt idx="136">
                  <c:v>1357</c:v>
                </c:pt>
                <c:pt idx="137">
                  <c:v>789</c:v>
                </c:pt>
                <c:pt idx="138">
                  <c:v>842</c:v>
                </c:pt>
                <c:pt idx="139">
                  <c:v>977</c:v>
                </c:pt>
                <c:pt idx="140">
                  <c:v>859</c:v>
                </c:pt>
                <c:pt idx="141">
                  <c:v>777</c:v>
                </c:pt>
                <c:pt idx="142">
                  <c:v>697</c:v>
                </c:pt>
                <c:pt idx="143">
                  <c:v>628</c:v>
                </c:pt>
                <c:pt idx="144">
                  <c:v>1026</c:v>
                </c:pt>
                <c:pt idx="145">
                  <c:v>1359</c:v>
                </c:pt>
                <c:pt idx="146">
                  <c:v>1637</c:v>
                </c:pt>
                <c:pt idx="147">
                  <c:v>1578</c:v>
                </c:pt>
                <c:pt idx="148">
                  <c:v>710</c:v>
                </c:pt>
                <c:pt idx="149">
                  <c:v>1189</c:v>
                </c:pt>
                <c:pt idx="150">
                  <c:v>864</c:v>
                </c:pt>
                <c:pt idx="151">
                  <c:v>779</c:v>
                </c:pt>
                <c:pt idx="152">
                  <c:v>657</c:v>
                </c:pt>
                <c:pt idx="153">
                  <c:v>721</c:v>
                </c:pt>
                <c:pt idx="154">
                  <c:v>703</c:v>
                </c:pt>
                <c:pt idx="155">
                  <c:v>713</c:v>
                </c:pt>
                <c:pt idx="156">
                  <c:v>490</c:v>
                </c:pt>
                <c:pt idx="157">
                  <c:v>1149</c:v>
                </c:pt>
                <c:pt idx="158">
                  <c:v>1098</c:v>
                </c:pt>
                <c:pt idx="159">
                  <c:v>1796</c:v>
                </c:pt>
                <c:pt idx="160">
                  <c:v>732</c:v>
                </c:pt>
                <c:pt idx="161">
                  <c:v>735</c:v>
                </c:pt>
                <c:pt idx="162">
                  <c:v>539</c:v>
                </c:pt>
                <c:pt idx="163">
                  <c:v>951</c:v>
                </c:pt>
                <c:pt idx="164">
                  <c:v>1820</c:v>
                </c:pt>
                <c:pt idx="165">
                  <c:v>880</c:v>
                </c:pt>
                <c:pt idx="166">
                  <c:v>1061</c:v>
                </c:pt>
                <c:pt idx="167">
                  <c:v>1103</c:v>
                </c:pt>
                <c:pt idx="168">
                  <c:v>1596</c:v>
                </c:pt>
                <c:pt idx="169">
                  <c:v>1374</c:v>
                </c:pt>
                <c:pt idx="170">
                  <c:v>2170</c:v>
                </c:pt>
                <c:pt idx="171">
                  <c:v>1895</c:v>
                </c:pt>
                <c:pt idx="172">
                  <c:v>1389</c:v>
                </c:pt>
                <c:pt idx="173">
                  <c:v>1170</c:v>
                </c:pt>
                <c:pt idx="174">
                  <c:v>1036</c:v>
                </c:pt>
                <c:pt idx="175">
                  <c:v>1086</c:v>
                </c:pt>
                <c:pt idx="176">
                  <c:v>1054</c:v>
                </c:pt>
                <c:pt idx="177">
                  <c:v>3027</c:v>
                </c:pt>
                <c:pt idx="178">
                  <c:v>2753</c:v>
                </c:pt>
                <c:pt idx="179">
                  <c:v>1735</c:v>
                </c:pt>
                <c:pt idx="180">
                  <c:v>2608</c:v>
                </c:pt>
                <c:pt idx="181">
                  <c:v>3276</c:v>
                </c:pt>
                <c:pt idx="182">
                  <c:v>5059</c:v>
                </c:pt>
                <c:pt idx="183">
                  <c:v>5120</c:v>
                </c:pt>
                <c:pt idx="184">
                  <c:v>6288</c:v>
                </c:pt>
                <c:pt idx="185">
                  <c:v>7453</c:v>
                </c:pt>
                <c:pt idx="186">
                  <c:v>5953</c:v>
                </c:pt>
                <c:pt idx="187">
                  <c:v>5296</c:v>
                </c:pt>
                <c:pt idx="188">
                  <c:v>6925</c:v>
                </c:pt>
                <c:pt idx="189">
                  <c:v>6062</c:v>
                </c:pt>
                <c:pt idx="190">
                  <c:v>6185</c:v>
                </c:pt>
                <c:pt idx="191">
                  <c:v>3555</c:v>
                </c:pt>
              </c:numCache>
            </c:numRef>
          </c:val>
        </c:ser>
        <c:ser>
          <c:idx val="9"/>
          <c:order val="9"/>
          <c:tx>
            <c:strRef>
              <c:f>Sheet1!$K$1</c:f>
              <c:strCache>
                <c:ptCount val="1"/>
                <c:pt idx="0">
                  <c:v>Between 800 and 1000 ms</c:v>
                </c:pt>
              </c:strCache>
            </c:strRef>
          </c:tx>
          <c:spPr>
            <a:solidFill>
              <a:schemeClr val="accent2">
                <a:lumMod val="75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Sheet1!$K$2:$K$193</c:f>
              <c:numCache>
                <c:formatCode>_(* #,##0_);_(* \(#,##0\);_(* "-"??_);_(@_)</c:formatCode>
                <c:ptCount val="192"/>
                <c:pt idx="0">
                  <c:v>592</c:v>
                </c:pt>
                <c:pt idx="1">
                  <c:v>1786</c:v>
                </c:pt>
                <c:pt idx="2">
                  <c:v>741</c:v>
                </c:pt>
                <c:pt idx="3">
                  <c:v>1166</c:v>
                </c:pt>
                <c:pt idx="4">
                  <c:v>785</c:v>
                </c:pt>
                <c:pt idx="5">
                  <c:v>1140</c:v>
                </c:pt>
                <c:pt idx="6">
                  <c:v>833</c:v>
                </c:pt>
                <c:pt idx="7">
                  <c:v>352</c:v>
                </c:pt>
                <c:pt idx="8">
                  <c:v>946</c:v>
                </c:pt>
                <c:pt idx="9">
                  <c:v>456</c:v>
                </c:pt>
                <c:pt idx="10">
                  <c:v>428</c:v>
                </c:pt>
                <c:pt idx="11">
                  <c:v>683</c:v>
                </c:pt>
                <c:pt idx="12">
                  <c:v>883</c:v>
                </c:pt>
                <c:pt idx="13">
                  <c:v>3325</c:v>
                </c:pt>
                <c:pt idx="14">
                  <c:v>3052</c:v>
                </c:pt>
                <c:pt idx="15">
                  <c:v>4850</c:v>
                </c:pt>
                <c:pt idx="16">
                  <c:v>5357</c:v>
                </c:pt>
                <c:pt idx="17">
                  <c:v>13990</c:v>
                </c:pt>
                <c:pt idx="18">
                  <c:v>30757</c:v>
                </c:pt>
                <c:pt idx="19">
                  <c:v>17355</c:v>
                </c:pt>
                <c:pt idx="20">
                  <c:v>7150</c:v>
                </c:pt>
                <c:pt idx="21">
                  <c:v>3310</c:v>
                </c:pt>
                <c:pt idx="22">
                  <c:v>2071</c:v>
                </c:pt>
                <c:pt idx="23">
                  <c:v>2303</c:v>
                </c:pt>
                <c:pt idx="24">
                  <c:v>2585</c:v>
                </c:pt>
                <c:pt idx="25">
                  <c:v>1211</c:v>
                </c:pt>
                <c:pt idx="26">
                  <c:v>1626</c:v>
                </c:pt>
                <c:pt idx="27">
                  <c:v>932</c:v>
                </c:pt>
                <c:pt idx="28">
                  <c:v>586</c:v>
                </c:pt>
                <c:pt idx="29">
                  <c:v>875</c:v>
                </c:pt>
                <c:pt idx="30">
                  <c:v>1181</c:v>
                </c:pt>
                <c:pt idx="31">
                  <c:v>772</c:v>
                </c:pt>
                <c:pt idx="32">
                  <c:v>973</c:v>
                </c:pt>
                <c:pt idx="33">
                  <c:v>1897</c:v>
                </c:pt>
                <c:pt idx="34">
                  <c:v>1329</c:v>
                </c:pt>
                <c:pt idx="35">
                  <c:v>836</c:v>
                </c:pt>
                <c:pt idx="36">
                  <c:v>1686</c:v>
                </c:pt>
                <c:pt idx="37">
                  <c:v>4560</c:v>
                </c:pt>
                <c:pt idx="38">
                  <c:v>8164</c:v>
                </c:pt>
                <c:pt idx="39">
                  <c:v>13443</c:v>
                </c:pt>
                <c:pt idx="40">
                  <c:v>11620</c:v>
                </c:pt>
                <c:pt idx="41">
                  <c:v>19942</c:v>
                </c:pt>
                <c:pt idx="42">
                  <c:v>12680</c:v>
                </c:pt>
                <c:pt idx="43">
                  <c:v>9476</c:v>
                </c:pt>
                <c:pt idx="44">
                  <c:v>6346</c:v>
                </c:pt>
                <c:pt idx="45">
                  <c:v>4464</c:v>
                </c:pt>
                <c:pt idx="46">
                  <c:v>2832</c:v>
                </c:pt>
                <c:pt idx="47">
                  <c:v>1934</c:v>
                </c:pt>
                <c:pt idx="48">
                  <c:v>1326</c:v>
                </c:pt>
                <c:pt idx="49">
                  <c:v>2029</c:v>
                </c:pt>
                <c:pt idx="50">
                  <c:v>1067</c:v>
                </c:pt>
                <c:pt idx="51">
                  <c:v>643</c:v>
                </c:pt>
                <c:pt idx="52">
                  <c:v>1350</c:v>
                </c:pt>
                <c:pt idx="53">
                  <c:v>1029</c:v>
                </c:pt>
                <c:pt idx="54">
                  <c:v>851</c:v>
                </c:pt>
                <c:pt idx="55">
                  <c:v>531</c:v>
                </c:pt>
                <c:pt idx="56">
                  <c:v>456</c:v>
                </c:pt>
                <c:pt idx="57">
                  <c:v>723</c:v>
                </c:pt>
                <c:pt idx="58">
                  <c:v>997</c:v>
                </c:pt>
                <c:pt idx="59">
                  <c:v>730</c:v>
                </c:pt>
                <c:pt idx="60">
                  <c:v>1087</c:v>
                </c:pt>
                <c:pt idx="61">
                  <c:v>4809</c:v>
                </c:pt>
                <c:pt idx="62">
                  <c:v>7689</c:v>
                </c:pt>
                <c:pt idx="63">
                  <c:v>8576</c:v>
                </c:pt>
                <c:pt idx="64">
                  <c:v>10779</c:v>
                </c:pt>
                <c:pt idx="65">
                  <c:v>14202</c:v>
                </c:pt>
                <c:pt idx="66">
                  <c:v>11229</c:v>
                </c:pt>
                <c:pt idx="67">
                  <c:v>7382</c:v>
                </c:pt>
                <c:pt idx="68">
                  <c:v>8432</c:v>
                </c:pt>
                <c:pt idx="69">
                  <c:v>7216</c:v>
                </c:pt>
                <c:pt idx="70">
                  <c:v>11177</c:v>
                </c:pt>
                <c:pt idx="71">
                  <c:v>7570</c:v>
                </c:pt>
                <c:pt idx="72">
                  <c:v>2929</c:v>
                </c:pt>
                <c:pt idx="73">
                  <c:v>2564</c:v>
                </c:pt>
                <c:pt idx="74">
                  <c:v>2396</c:v>
                </c:pt>
                <c:pt idx="75">
                  <c:v>1607</c:v>
                </c:pt>
                <c:pt idx="76">
                  <c:v>1191</c:v>
                </c:pt>
                <c:pt idx="77">
                  <c:v>1385</c:v>
                </c:pt>
                <c:pt idx="78">
                  <c:v>607</c:v>
                </c:pt>
                <c:pt idx="79">
                  <c:v>663</c:v>
                </c:pt>
                <c:pt idx="80">
                  <c:v>1070</c:v>
                </c:pt>
                <c:pt idx="81">
                  <c:v>1205</c:v>
                </c:pt>
                <c:pt idx="82">
                  <c:v>1653</c:v>
                </c:pt>
                <c:pt idx="83">
                  <c:v>1663</c:v>
                </c:pt>
                <c:pt idx="84">
                  <c:v>2446</c:v>
                </c:pt>
                <c:pt idx="85">
                  <c:v>4013</c:v>
                </c:pt>
                <c:pt idx="86">
                  <c:v>8883</c:v>
                </c:pt>
                <c:pt idx="87">
                  <c:v>13205</c:v>
                </c:pt>
                <c:pt idx="88">
                  <c:v>15513</c:v>
                </c:pt>
                <c:pt idx="89">
                  <c:v>8267</c:v>
                </c:pt>
                <c:pt idx="90">
                  <c:v>2953</c:v>
                </c:pt>
                <c:pt idx="91">
                  <c:v>2167</c:v>
                </c:pt>
                <c:pt idx="92">
                  <c:v>2632</c:v>
                </c:pt>
                <c:pt idx="93">
                  <c:v>2832</c:v>
                </c:pt>
                <c:pt idx="94">
                  <c:v>4153</c:v>
                </c:pt>
                <c:pt idx="95">
                  <c:v>1243</c:v>
                </c:pt>
                <c:pt idx="96">
                  <c:v>3925</c:v>
                </c:pt>
                <c:pt idx="97">
                  <c:v>1668</c:v>
                </c:pt>
                <c:pt idx="98">
                  <c:v>1330</c:v>
                </c:pt>
                <c:pt idx="99">
                  <c:v>905</c:v>
                </c:pt>
                <c:pt idx="100">
                  <c:v>740</c:v>
                </c:pt>
                <c:pt idx="101">
                  <c:v>655</c:v>
                </c:pt>
                <c:pt idx="102">
                  <c:v>632</c:v>
                </c:pt>
                <c:pt idx="103">
                  <c:v>870</c:v>
                </c:pt>
                <c:pt idx="104">
                  <c:v>711</c:v>
                </c:pt>
                <c:pt idx="105">
                  <c:v>1524</c:v>
                </c:pt>
                <c:pt idx="106">
                  <c:v>1741</c:v>
                </c:pt>
                <c:pt idx="107">
                  <c:v>1331</c:v>
                </c:pt>
                <c:pt idx="108">
                  <c:v>1046</c:v>
                </c:pt>
                <c:pt idx="109">
                  <c:v>1348</c:v>
                </c:pt>
                <c:pt idx="110">
                  <c:v>1763</c:v>
                </c:pt>
                <c:pt idx="111">
                  <c:v>2185</c:v>
                </c:pt>
                <c:pt idx="112">
                  <c:v>2189</c:v>
                </c:pt>
                <c:pt idx="113">
                  <c:v>2587</c:v>
                </c:pt>
                <c:pt idx="114">
                  <c:v>2488</c:v>
                </c:pt>
                <c:pt idx="115">
                  <c:v>1624</c:v>
                </c:pt>
                <c:pt idx="116">
                  <c:v>2124</c:v>
                </c:pt>
                <c:pt idx="117">
                  <c:v>2297</c:v>
                </c:pt>
                <c:pt idx="118">
                  <c:v>1666</c:v>
                </c:pt>
                <c:pt idx="119">
                  <c:v>1378</c:v>
                </c:pt>
                <c:pt idx="120">
                  <c:v>1084</c:v>
                </c:pt>
                <c:pt idx="121">
                  <c:v>1181</c:v>
                </c:pt>
                <c:pt idx="122">
                  <c:v>838</c:v>
                </c:pt>
                <c:pt idx="123">
                  <c:v>1280</c:v>
                </c:pt>
                <c:pt idx="124">
                  <c:v>885</c:v>
                </c:pt>
                <c:pt idx="125">
                  <c:v>409</c:v>
                </c:pt>
                <c:pt idx="126">
                  <c:v>331</c:v>
                </c:pt>
                <c:pt idx="127">
                  <c:v>292</c:v>
                </c:pt>
                <c:pt idx="128">
                  <c:v>393</c:v>
                </c:pt>
                <c:pt idx="129">
                  <c:v>135</c:v>
                </c:pt>
                <c:pt idx="130">
                  <c:v>194</c:v>
                </c:pt>
                <c:pt idx="131">
                  <c:v>331</c:v>
                </c:pt>
                <c:pt idx="132">
                  <c:v>646</c:v>
                </c:pt>
                <c:pt idx="133">
                  <c:v>1039</c:v>
                </c:pt>
                <c:pt idx="134">
                  <c:v>543</c:v>
                </c:pt>
                <c:pt idx="135">
                  <c:v>1087</c:v>
                </c:pt>
                <c:pt idx="136">
                  <c:v>1122</c:v>
                </c:pt>
                <c:pt idx="137">
                  <c:v>487</c:v>
                </c:pt>
                <c:pt idx="138">
                  <c:v>610</c:v>
                </c:pt>
                <c:pt idx="139">
                  <c:v>697</c:v>
                </c:pt>
                <c:pt idx="140">
                  <c:v>683</c:v>
                </c:pt>
                <c:pt idx="141">
                  <c:v>323</c:v>
                </c:pt>
                <c:pt idx="142">
                  <c:v>327</c:v>
                </c:pt>
                <c:pt idx="143">
                  <c:v>309</c:v>
                </c:pt>
                <c:pt idx="144">
                  <c:v>343</c:v>
                </c:pt>
                <c:pt idx="145">
                  <c:v>860</c:v>
                </c:pt>
                <c:pt idx="146">
                  <c:v>824</c:v>
                </c:pt>
                <c:pt idx="147">
                  <c:v>655</c:v>
                </c:pt>
                <c:pt idx="148">
                  <c:v>291</c:v>
                </c:pt>
                <c:pt idx="149">
                  <c:v>512</c:v>
                </c:pt>
                <c:pt idx="150">
                  <c:v>352</c:v>
                </c:pt>
                <c:pt idx="151">
                  <c:v>388</c:v>
                </c:pt>
                <c:pt idx="152">
                  <c:v>263</c:v>
                </c:pt>
                <c:pt idx="153">
                  <c:v>340</c:v>
                </c:pt>
                <c:pt idx="154">
                  <c:v>368</c:v>
                </c:pt>
                <c:pt idx="155">
                  <c:v>346</c:v>
                </c:pt>
                <c:pt idx="156">
                  <c:v>222</c:v>
                </c:pt>
                <c:pt idx="157">
                  <c:v>489</c:v>
                </c:pt>
                <c:pt idx="158">
                  <c:v>442</c:v>
                </c:pt>
                <c:pt idx="159">
                  <c:v>607</c:v>
                </c:pt>
                <c:pt idx="160">
                  <c:v>342</c:v>
                </c:pt>
                <c:pt idx="161">
                  <c:v>334</c:v>
                </c:pt>
                <c:pt idx="162">
                  <c:v>290</c:v>
                </c:pt>
                <c:pt idx="163">
                  <c:v>425</c:v>
                </c:pt>
                <c:pt idx="164">
                  <c:v>1274</c:v>
                </c:pt>
                <c:pt idx="165">
                  <c:v>583</c:v>
                </c:pt>
                <c:pt idx="166">
                  <c:v>460</c:v>
                </c:pt>
                <c:pt idx="167">
                  <c:v>418</c:v>
                </c:pt>
                <c:pt idx="168">
                  <c:v>825</c:v>
                </c:pt>
                <c:pt idx="169">
                  <c:v>684</c:v>
                </c:pt>
                <c:pt idx="170">
                  <c:v>1251</c:v>
                </c:pt>
                <c:pt idx="171">
                  <c:v>1033</c:v>
                </c:pt>
                <c:pt idx="172">
                  <c:v>718</c:v>
                </c:pt>
                <c:pt idx="173">
                  <c:v>573</c:v>
                </c:pt>
                <c:pt idx="174">
                  <c:v>503</c:v>
                </c:pt>
                <c:pt idx="175">
                  <c:v>502</c:v>
                </c:pt>
                <c:pt idx="176">
                  <c:v>634</c:v>
                </c:pt>
                <c:pt idx="177">
                  <c:v>1600</c:v>
                </c:pt>
                <c:pt idx="178">
                  <c:v>1634</c:v>
                </c:pt>
                <c:pt idx="179">
                  <c:v>920</c:v>
                </c:pt>
                <c:pt idx="180">
                  <c:v>1500</c:v>
                </c:pt>
                <c:pt idx="181">
                  <c:v>1802</c:v>
                </c:pt>
                <c:pt idx="182">
                  <c:v>2535</c:v>
                </c:pt>
                <c:pt idx="183">
                  <c:v>2855</c:v>
                </c:pt>
                <c:pt idx="184">
                  <c:v>4081</c:v>
                </c:pt>
                <c:pt idx="185">
                  <c:v>3838</c:v>
                </c:pt>
                <c:pt idx="186">
                  <c:v>3542</c:v>
                </c:pt>
                <c:pt idx="187">
                  <c:v>2883</c:v>
                </c:pt>
                <c:pt idx="188">
                  <c:v>3874</c:v>
                </c:pt>
                <c:pt idx="189">
                  <c:v>3454</c:v>
                </c:pt>
                <c:pt idx="190">
                  <c:v>3869</c:v>
                </c:pt>
                <c:pt idx="191">
                  <c:v>2258</c:v>
                </c:pt>
              </c:numCache>
            </c:numRef>
          </c:val>
        </c:ser>
        <c:ser>
          <c:idx val="10"/>
          <c:order val="10"/>
          <c:tx>
            <c:strRef>
              <c:f>Sheet1!$L$1</c:f>
              <c:strCache>
                <c:ptCount val="1"/>
                <c:pt idx="0">
                  <c:v>Between 1,000 and 1,200 ms</c:v>
                </c:pt>
              </c:strCache>
            </c:strRef>
          </c:tx>
          <c:spPr>
            <a:solidFill>
              <a:srgbClr val="FF0000"/>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Sheet1!$L$2:$L$193</c:f>
              <c:numCache>
                <c:formatCode>_(* #,##0_);_(* \(#,##0\);_(* "-"??_);_(@_)</c:formatCode>
                <c:ptCount val="192"/>
                <c:pt idx="0">
                  <c:v>382</c:v>
                </c:pt>
                <c:pt idx="1">
                  <c:v>868</c:v>
                </c:pt>
                <c:pt idx="2">
                  <c:v>1329</c:v>
                </c:pt>
                <c:pt idx="3">
                  <c:v>645</c:v>
                </c:pt>
                <c:pt idx="4">
                  <c:v>516</c:v>
                </c:pt>
                <c:pt idx="5">
                  <c:v>625</c:v>
                </c:pt>
                <c:pt idx="6">
                  <c:v>488</c:v>
                </c:pt>
                <c:pt idx="7">
                  <c:v>203</c:v>
                </c:pt>
                <c:pt idx="8">
                  <c:v>787</c:v>
                </c:pt>
                <c:pt idx="9">
                  <c:v>794</c:v>
                </c:pt>
                <c:pt idx="10">
                  <c:v>380</c:v>
                </c:pt>
                <c:pt idx="11">
                  <c:v>925</c:v>
                </c:pt>
                <c:pt idx="12">
                  <c:v>950</c:v>
                </c:pt>
                <c:pt idx="13">
                  <c:v>2288</c:v>
                </c:pt>
                <c:pt idx="14">
                  <c:v>1899</c:v>
                </c:pt>
                <c:pt idx="15">
                  <c:v>3257</c:v>
                </c:pt>
                <c:pt idx="16">
                  <c:v>4723</c:v>
                </c:pt>
                <c:pt idx="17">
                  <c:v>15547</c:v>
                </c:pt>
                <c:pt idx="18">
                  <c:v>30572</c:v>
                </c:pt>
                <c:pt idx="19">
                  <c:v>13304</c:v>
                </c:pt>
                <c:pt idx="20">
                  <c:v>4600</c:v>
                </c:pt>
                <c:pt idx="21">
                  <c:v>1989</c:v>
                </c:pt>
                <c:pt idx="22">
                  <c:v>1151</c:v>
                </c:pt>
                <c:pt idx="23">
                  <c:v>1326</c:v>
                </c:pt>
                <c:pt idx="24">
                  <c:v>1798</c:v>
                </c:pt>
                <c:pt idx="25">
                  <c:v>787</c:v>
                </c:pt>
                <c:pt idx="26">
                  <c:v>822</c:v>
                </c:pt>
                <c:pt idx="27">
                  <c:v>600</c:v>
                </c:pt>
                <c:pt idx="28">
                  <c:v>492</c:v>
                </c:pt>
                <c:pt idx="29">
                  <c:v>420</c:v>
                </c:pt>
                <c:pt idx="30">
                  <c:v>738</c:v>
                </c:pt>
                <c:pt idx="31">
                  <c:v>446</c:v>
                </c:pt>
                <c:pt idx="32">
                  <c:v>550</c:v>
                </c:pt>
                <c:pt idx="33">
                  <c:v>660</c:v>
                </c:pt>
                <c:pt idx="34">
                  <c:v>956</c:v>
                </c:pt>
                <c:pt idx="35">
                  <c:v>448</c:v>
                </c:pt>
                <c:pt idx="36">
                  <c:v>1087</c:v>
                </c:pt>
                <c:pt idx="37">
                  <c:v>3214</c:v>
                </c:pt>
                <c:pt idx="38">
                  <c:v>5991</c:v>
                </c:pt>
                <c:pt idx="39">
                  <c:v>9901</c:v>
                </c:pt>
                <c:pt idx="40">
                  <c:v>8206</c:v>
                </c:pt>
                <c:pt idx="41">
                  <c:v>16018</c:v>
                </c:pt>
                <c:pt idx="42">
                  <c:v>9707</c:v>
                </c:pt>
                <c:pt idx="43">
                  <c:v>6652</c:v>
                </c:pt>
                <c:pt idx="44">
                  <c:v>4707</c:v>
                </c:pt>
                <c:pt idx="45">
                  <c:v>3527</c:v>
                </c:pt>
                <c:pt idx="46">
                  <c:v>2112</c:v>
                </c:pt>
                <c:pt idx="47">
                  <c:v>1094</c:v>
                </c:pt>
                <c:pt idx="48">
                  <c:v>799</c:v>
                </c:pt>
                <c:pt idx="49">
                  <c:v>1350</c:v>
                </c:pt>
                <c:pt idx="50">
                  <c:v>733</c:v>
                </c:pt>
                <c:pt idx="51">
                  <c:v>372</c:v>
                </c:pt>
                <c:pt idx="52">
                  <c:v>774</c:v>
                </c:pt>
                <c:pt idx="53">
                  <c:v>595</c:v>
                </c:pt>
                <c:pt idx="54">
                  <c:v>483</c:v>
                </c:pt>
                <c:pt idx="55">
                  <c:v>362</c:v>
                </c:pt>
                <c:pt idx="56">
                  <c:v>270</c:v>
                </c:pt>
                <c:pt idx="57">
                  <c:v>564</c:v>
                </c:pt>
                <c:pt idx="58">
                  <c:v>545</c:v>
                </c:pt>
                <c:pt idx="59">
                  <c:v>509</c:v>
                </c:pt>
                <c:pt idx="60">
                  <c:v>705</c:v>
                </c:pt>
                <c:pt idx="61">
                  <c:v>3359</c:v>
                </c:pt>
                <c:pt idx="62">
                  <c:v>5685</c:v>
                </c:pt>
                <c:pt idx="63">
                  <c:v>6512</c:v>
                </c:pt>
                <c:pt idx="64">
                  <c:v>8110</c:v>
                </c:pt>
                <c:pt idx="65">
                  <c:v>11211</c:v>
                </c:pt>
                <c:pt idx="66">
                  <c:v>9000</c:v>
                </c:pt>
                <c:pt idx="67">
                  <c:v>5275</c:v>
                </c:pt>
                <c:pt idx="68">
                  <c:v>6332</c:v>
                </c:pt>
                <c:pt idx="69">
                  <c:v>5485</c:v>
                </c:pt>
                <c:pt idx="70">
                  <c:v>9384</c:v>
                </c:pt>
                <c:pt idx="71">
                  <c:v>5214</c:v>
                </c:pt>
                <c:pt idx="72">
                  <c:v>2002</c:v>
                </c:pt>
                <c:pt idx="73">
                  <c:v>1439</c:v>
                </c:pt>
                <c:pt idx="74">
                  <c:v>2359</c:v>
                </c:pt>
                <c:pt idx="75">
                  <c:v>1275</c:v>
                </c:pt>
                <c:pt idx="76">
                  <c:v>699</c:v>
                </c:pt>
                <c:pt idx="77">
                  <c:v>798</c:v>
                </c:pt>
                <c:pt idx="78">
                  <c:v>376</c:v>
                </c:pt>
                <c:pt idx="79">
                  <c:v>512</c:v>
                </c:pt>
                <c:pt idx="80">
                  <c:v>715</c:v>
                </c:pt>
                <c:pt idx="81">
                  <c:v>862</c:v>
                </c:pt>
                <c:pt idx="82">
                  <c:v>785</c:v>
                </c:pt>
                <c:pt idx="83">
                  <c:v>770</c:v>
                </c:pt>
                <c:pt idx="84">
                  <c:v>1345</c:v>
                </c:pt>
                <c:pt idx="85">
                  <c:v>2428</c:v>
                </c:pt>
                <c:pt idx="86">
                  <c:v>5812</c:v>
                </c:pt>
                <c:pt idx="87">
                  <c:v>9796</c:v>
                </c:pt>
                <c:pt idx="88">
                  <c:v>12371</c:v>
                </c:pt>
                <c:pt idx="89">
                  <c:v>6219</c:v>
                </c:pt>
                <c:pt idx="90">
                  <c:v>1911</c:v>
                </c:pt>
                <c:pt idx="91">
                  <c:v>1298</c:v>
                </c:pt>
                <c:pt idx="92">
                  <c:v>1837</c:v>
                </c:pt>
                <c:pt idx="93">
                  <c:v>1739</c:v>
                </c:pt>
                <c:pt idx="94">
                  <c:v>3905</c:v>
                </c:pt>
                <c:pt idx="95">
                  <c:v>766</c:v>
                </c:pt>
                <c:pt idx="96">
                  <c:v>2931</c:v>
                </c:pt>
                <c:pt idx="97">
                  <c:v>680</c:v>
                </c:pt>
                <c:pt idx="98">
                  <c:v>750</c:v>
                </c:pt>
                <c:pt idx="99">
                  <c:v>542</c:v>
                </c:pt>
                <c:pt idx="100">
                  <c:v>429</c:v>
                </c:pt>
                <c:pt idx="101">
                  <c:v>397</c:v>
                </c:pt>
                <c:pt idx="102">
                  <c:v>389</c:v>
                </c:pt>
                <c:pt idx="103">
                  <c:v>630</c:v>
                </c:pt>
                <c:pt idx="104">
                  <c:v>429</c:v>
                </c:pt>
                <c:pt idx="105">
                  <c:v>937</c:v>
                </c:pt>
                <c:pt idx="106">
                  <c:v>1212</c:v>
                </c:pt>
                <c:pt idx="107">
                  <c:v>583</c:v>
                </c:pt>
                <c:pt idx="108">
                  <c:v>472</c:v>
                </c:pt>
                <c:pt idx="109">
                  <c:v>592</c:v>
                </c:pt>
                <c:pt idx="110">
                  <c:v>867</c:v>
                </c:pt>
                <c:pt idx="111">
                  <c:v>1282</c:v>
                </c:pt>
                <c:pt idx="112">
                  <c:v>1325</c:v>
                </c:pt>
                <c:pt idx="113">
                  <c:v>1843</c:v>
                </c:pt>
                <c:pt idx="114">
                  <c:v>1527</c:v>
                </c:pt>
                <c:pt idx="115">
                  <c:v>924</c:v>
                </c:pt>
                <c:pt idx="116">
                  <c:v>1374</c:v>
                </c:pt>
                <c:pt idx="117">
                  <c:v>1147</c:v>
                </c:pt>
                <c:pt idx="118">
                  <c:v>904</c:v>
                </c:pt>
                <c:pt idx="119">
                  <c:v>696</c:v>
                </c:pt>
                <c:pt idx="120">
                  <c:v>493</c:v>
                </c:pt>
                <c:pt idx="121">
                  <c:v>562</c:v>
                </c:pt>
                <c:pt idx="122">
                  <c:v>684</c:v>
                </c:pt>
                <c:pt idx="123">
                  <c:v>539</c:v>
                </c:pt>
                <c:pt idx="124">
                  <c:v>399</c:v>
                </c:pt>
                <c:pt idx="125">
                  <c:v>240</c:v>
                </c:pt>
                <c:pt idx="126">
                  <c:v>186</c:v>
                </c:pt>
                <c:pt idx="127">
                  <c:v>174</c:v>
                </c:pt>
                <c:pt idx="128">
                  <c:v>140</c:v>
                </c:pt>
                <c:pt idx="129">
                  <c:v>72</c:v>
                </c:pt>
                <c:pt idx="130">
                  <c:v>97</c:v>
                </c:pt>
                <c:pt idx="131">
                  <c:v>163</c:v>
                </c:pt>
                <c:pt idx="132">
                  <c:v>323</c:v>
                </c:pt>
                <c:pt idx="133">
                  <c:v>397</c:v>
                </c:pt>
                <c:pt idx="134">
                  <c:v>311</c:v>
                </c:pt>
                <c:pt idx="135">
                  <c:v>644</c:v>
                </c:pt>
                <c:pt idx="136">
                  <c:v>735</c:v>
                </c:pt>
                <c:pt idx="137">
                  <c:v>211</c:v>
                </c:pt>
                <c:pt idx="138">
                  <c:v>255</c:v>
                </c:pt>
                <c:pt idx="139">
                  <c:v>265</c:v>
                </c:pt>
                <c:pt idx="140">
                  <c:v>213</c:v>
                </c:pt>
                <c:pt idx="141">
                  <c:v>141</c:v>
                </c:pt>
                <c:pt idx="142">
                  <c:v>153</c:v>
                </c:pt>
                <c:pt idx="143">
                  <c:v>134</c:v>
                </c:pt>
                <c:pt idx="144">
                  <c:v>156</c:v>
                </c:pt>
                <c:pt idx="145">
                  <c:v>597</c:v>
                </c:pt>
                <c:pt idx="146">
                  <c:v>380</c:v>
                </c:pt>
                <c:pt idx="147">
                  <c:v>272</c:v>
                </c:pt>
                <c:pt idx="148">
                  <c:v>117</c:v>
                </c:pt>
                <c:pt idx="149">
                  <c:v>261</c:v>
                </c:pt>
                <c:pt idx="150">
                  <c:v>216</c:v>
                </c:pt>
                <c:pt idx="151">
                  <c:v>231</c:v>
                </c:pt>
                <c:pt idx="152">
                  <c:v>133</c:v>
                </c:pt>
                <c:pt idx="153">
                  <c:v>233</c:v>
                </c:pt>
                <c:pt idx="154">
                  <c:v>202</c:v>
                </c:pt>
                <c:pt idx="155">
                  <c:v>173</c:v>
                </c:pt>
                <c:pt idx="156">
                  <c:v>96</c:v>
                </c:pt>
                <c:pt idx="157">
                  <c:v>225</c:v>
                </c:pt>
                <c:pt idx="158">
                  <c:v>201</c:v>
                </c:pt>
                <c:pt idx="159">
                  <c:v>432</c:v>
                </c:pt>
                <c:pt idx="160">
                  <c:v>135</c:v>
                </c:pt>
                <c:pt idx="161">
                  <c:v>168</c:v>
                </c:pt>
                <c:pt idx="162">
                  <c:v>146</c:v>
                </c:pt>
                <c:pt idx="163">
                  <c:v>238</c:v>
                </c:pt>
                <c:pt idx="164">
                  <c:v>1119</c:v>
                </c:pt>
                <c:pt idx="165">
                  <c:v>238</c:v>
                </c:pt>
                <c:pt idx="166">
                  <c:v>236</c:v>
                </c:pt>
                <c:pt idx="167">
                  <c:v>189</c:v>
                </c:pt>
                <c:pt idx="168">
                  <c:v>521</c:v>
                </c:pt>
                <c:pt idx="169">
                  <c:v>365</c:v>
                </c:pt>
                <c:pt idx="170">
                  <c:v>678</c:v>
                </c:pt>
                <c:pt idx="171">
                  <c:v>527</c:v>
                </c:pt>
                <c:pt idx="172">
                  <c:v>416</c:v>
                </c:pt>
                <c:pt idx="173">
                  <c:v>270</c:v>
                </c:pt>
                <c:pt idx="174">
                  <c:v>243</c:v>
                </c:pt>
                <c:pt idx="175">
                  <c:v>276</c:v>
                </c:pt>
                <c:pt idx="176">
                  <c:v>302</c:v>
                </c:pt>
                <c:pt idx="177">
                  <c:v>753</c:v>
                </c:pt>
                <c:pt idx="178">
                  <c:v>964</c:v>
                </c:pt>
                <c:pt idx="179">
                  <c:v>477</c:v>
                </c:pt>
                <c:pt idx="180">
                  <c:v>928</c:v>
                </c:pt>
                <c:pt idx="181">
                  <c:v>932</c:v>
                </c:pt>
                <c:pt idx="182">
                  <c:v>1343</c:v>
                </c:pt>
                <c:pt idx="183">
                  <c:v>1627</c:v>
                </c:pt>
                <c:pt idx="184">
                  <c:v>2323</c:v>
                </c:pt>
                <c:pt idx="185">
                  <c:v>2230</c:v>
                </c:pt>
                <c:pt idx="186">
                  <c:v>1919</c:v>
                </c:pt>
                <c:pt idx="187">
                  <c:v>1582</c:v>
                </c:pt>
                <c:pt idx="188">
                  <c:v>2200</c:v>
                </c:pt>
                <c:pt idx="189">
                  <c:v>1939</c:v>
                </c:pt>
                <c:pt idx="190">
                  <c:v>2278</c:v>
                </c:pt>
                <c:pt idx="191">
                  <c:v>1445</c:v>
                </c:pt>
              </c:numCache>
            </c:numRef>
          </c:val>
        </c:ser>
        <c:ser>
          <c:idx val="11"/>
          <c:order val="11"/>
          <c:tx>
            <c:strRef>
              <c:f>Sheet1!$M$1</c:f>
              <c:strCache>
                <c:ptCount val="1"/>
                <c:pt idx="0">
                  <c:v>Between 1,200 and 1,400 ms</c:v>
                </c:pt>
              </c:strCache>
            </c:strRef>
          </c:tx>
          <c:spPr>
            <a:solidFill>
              <a:srgbClr val="C00000"/>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Sheet1!$M$2:$M$193</c:f>
              <c:numCache>
                <c:formatCode>_(* #,##0_);_(* \(#,##0\);_(* "-"??_);_(@_)</c:formatCode>
                <c:ptCount val="192"/>
                <c:pt idx="0">
                  <c:v>249</c:v>
                </c:pt>
                <c:pt idx="1">
                  <c:v>360</c:v>
                </c:pt>
                <c:pt idx="2">
                  <c:v>825</c:v>
                </c:pt>
                <c:pt idx="3">
                  <c:v>389</c:v>
                </c:pt>
                <c:pt idx="4">
                  <c:v>360</c:v>
                </c:pt>
                <c:pt idx="5">
                  <c:v>337</c:v>
                </c:pt>
                <c:pt idx="6">
                  <c:v>371</c:v>
                </c:pt>
                <c:pt idx="7">
                  <c:v>168</c:v>
                </c:pt>
                <c:pt idx="8">
                  <c:v>209</c:v>
                </c:pt>
                <c:pt idx="9">
                  <c:v>1128</c:v>
                </c:pt>
                <c:pt idx="10">
                  <c:v>1231</c:v>
                </c:pt>
                <c:pt idx="11">
                  <c:v>1096</c:v>
                </c:pt>
                <c:pt idx="12">
                  <c:v>1113</c:v>
                </c:pt>
                <c:pt idx="13">
                  <c:v>1624</c:v>
                </c:pt>
                <c:pt idx="14">
                  <c:v>1391</c:v>
                </c:pt>
                <c:pt idx="15">
                  <c:v>2219</c:v>
                </c:pt>
                <c:pt idx="16">
                  <c:v>3976</c:v>
                </c:pt>
                <c:pt idx="17">
                  <c:v>16752</c:v>
                </c:pt>
                <c:pt idx="18">
                  <c:v>31096</c:v>
                </c:pt>
                <c:pt idx="19">
                  <c:v>9051</c:v>
                </c:pt>
                <c:pt idx="20">
                  <c:v>2971</c:v>
                </c:pt>
                <c:pt idx="21">
                  <c:v>1309</c:v>
                </c:pt>
                <c:pt idx="22">
                  <c:v>727</c:v>
                </c:pt>
                <c:pt idx="23">
                  <c:v>762</c:v>
                </c:pt>
                <c:pt idx="24">
                  <c:v>1422</c:v>
                </c:pt>
                <c:pt idx="25">
                  <c:v>434</c:v>
                </c:pt>
                <c:pt idx="26">
                  <c:v>354</c:v>
                </c:pt>
                <c:pt idx="27">
                  <c:v>434</c:v>
                </c:pt>
                <c:pt idx="28">
                  <c:v>374</c:v>
                </c:pt>
                <c:pt idx="29">
                  <c:v>228</c:v>
                </c:pt>
                <c:pt idx="30">
                  <c:v>442</c:v>
                </c:pt>
                <c:pt idx="31">
                  <c:v>240</c:v>
                </c:pt>
                <c:pt idx="32">
                  <c:v>371</c:v>
                </c:pt>
                <c:pt idx="33">
                  <c:v>358</c:v>
                </c:pt>
                <c:pt idx="34">
                  <c:v>629</c:v>
                </c:pt>
                <c:pt idx="35">
                  <c:v>296</c:v>
                </c:pt>
                <c:pt idx="36">
                  <c:v>684</c:v>
                </c:pt>
                <c:pt idx="37">
                  <c:v>2351</c:v>
                </c:pt>
                <c:pt idx="38">
                  <c:v>4340</c:v>
                </c:pt>
                <c:pt idx="39">
                  <c:v>6925</c:v>
                </c:pt>
                <c:pt idx="40">
                  <c:v>5786</c:v>
                </c:pt>
                <c:pt idx="41">
                  <c:v>12660</c:v>
                </c:pt>
                <c:pt idx="42">
                  <c:v>7121</c:v>
                </c:pt>
                <c:pt idx="43">
                  <c:v>4549</c:v>
                </c:pt>
                <c:pt idx="44">
                  <c:v>3338</c:v>
                </c:pt>
                <c:pt idx="45">
                  <c:v>2272</c:v>
                </c:pt>
                <c:pt idx="46">
                  <c:v>1301</c:v>
                </c:pt>
                <c:pt idx="47">
                  <c:v>624</c:v>
                </c:pt>
                <c:pt idx="48">
                  <c:v>530</c:v>
                </c:pt>
                <c:pt idx="49">
                  <c:v>1258</c:v>
                </c:pt>
                <c:pt idx="50">
                  <c:v>493</c:v>
                </c:pt>
                <c:pt idx="51">
                  <c:v>194</c:v>
                </c:pt>
                <c:pt idx="52">
                  <c:v>492</c:v>
                </c:pt>
                <c:pt idx="53">
                  <c:v>448</c:v>
                </c:pt>
                <c:pt idx="54">
                  <c:v>343</c:v>
                </c:pt>
                <c:pt idx="55">
                  <c:v>312</c:v>
                </c:pt>
                <c:pt idx="56">
                  <c:v>195</c:v>
                </c:pt>
                <c:pt idx="57">
                  <c:v>358</c:v>
                </c:pt>
                <c:pt idx="58">
                  <c:v>408</c:v>
                </c:pt>
                <c:pt idx="59">
                  <c:v>401</c:v>
                </c:pt>
                <c:pt idx="60">
                  <c:v>490</c:v>
                </c:pt>
                <c:pt idx="61">
                  <c:v>2171</c:v>
                </c:pt>
                <c:pt idx="62">
                  <c:v>4042</c:v>
                </c:pt>
                <c:pt idx="63">
                  <c:v>4797</c:v>
                </c:pt>
                <c:pt idx="64">
                  <c:v>5990</c:v>
                </c:pt>
                <c:pt idx="65">
                  <c:v>8547</c:v>
                </c:pt>
                <c:pt idx="66">
                  <c:v>6833</c:v>
                </c:pt>
                <c:pt idx="67">
                  <c:v>3441</c:v>
                </c:pt>
                <c:pt idx="68">
                  <c:v>4656</c:v>
                </c:pt>
                <c:pt idx="69">
                  <c:v>4626</c:v>
                </c:pt>
                <c:pt idx="70">
                  <c:v>8172</c:v>
                </c:pt>
                <c:pt idx="71">
                  <c:v>3383</c:v>
                </c:pt>
                <c:pt idx="72">
                  <c:v>1453</c:v>
                </c:pt>
                <c:pt idx="73">
                  <c:v>962</c:v>
                </c:pt>
                <c:pt idx="74">
                  <c:v>1483</c:v>
                </c:pt>
                <c:pt idx="75">
                  <c:v>894</c:v>
                </c:pt>
                <c:pt idx="76">
                  <c:v>389</c:v>
                </c:pt>
                <c:pt idx="77">
                  <c:v>450</c:v>
                </c:pt>
                <c:pt idx="78">
                  <c:v>225</c:v>
                </c:pt>
                <c:pt idx="79">
                  <c:v>348</c:v>
                </c:pt>
                <c:pt idx="80">
                  <c:v>565</c:v>
                </c:pt>
                <c:pt idx="81">
                  <c:v>556</c:v>
                </c:pt>
                <c:pt idx="82">
                  <c:v>483</c:v>
                </c:pt>
                <c:pt idx="83">
                  <c:v>511</c:v>
                </c:pt>
                <c:pt idx="84">
                  <c:v>822</c:v>
                </c:pt>
                <c:pt idx="85">
                  <c:v>1598</c:v>
                </c:pt>
                <c:pt idx="86">
                  <c:v>3652</c:v>
                </c:pt>
                <c:pt idx="87">
                  <c:v>7307</c:v>
                </c:pt>
                <c:pt idx="88">
                  <c:v>9221</c:v>
                </c:pt>
                <c:pt idx="89">
                  <c:v>4860</c:v>
                </c:pt>
                <c:pt idx="90">
                  <c:v>1384</c:v>
                </c:pt>
                <c:pt idx="91">
                  <c:v>754</c:v>
                </c:pt>
                <c:pt idx="92">
                  <c:v>1149</c:v>
                </c:pt>
                <c:pt idx="93">
                  <c:v>1241</c:v>
                </c:pt>
                <c:pt idx="94">
                  <c:v>3512</c:v>
                </c:pt>
                <c:pt idx="95">
                  <c:v>510</c:v>
                </c:pt>
                <c:pt idx="96">
                  <c:v>2225</c:v>
                </c:pt>
                <c:pt idx="97">
                  <c:v>461</c:v>
                </c:pt>
                <c:pt idx="98">
                  <c:v>559</c:v>
                </c:pt>
                <c:pt idx="99">
                  <c:v>396</c:v>
                </c:pt>
                <c:pt idx="100">
                  <c:v>244</c:v>
                </c:pt>
                <c:pt idx="101">
                  <c:v>200</c:v>
                </c:pt>
                <c:pt idx="102">
                  <c:v>242</c:v>
                </c:pt>
                <c:pt idx="103">
                  <c:v>436</c:v>
                </c:pt>
                <c:pt idx="104">
                  <c:v>261</c:v>
                </c:pt>
                <c:pt idx="105">
                  <c:v>720</c:v>
                </c:pt>
                <c:pt idx="106">
                  <c:v>925</c:v>
                </c:pt>
                <c:pt idx="107">
                  <c:v>352</c:v>
                </c:pt>
                <c:pt idx="108">
                  <c:v>329</c:v>
                </c:pt>
                <c:pt idx="109">
                  <c:v>344</c:v>
                </c:pt>
                <c:pt idx="110">
                  <c:v>575</c:v>
                </c:pt>
                <c:pt idx="111">
                  <c:v>698</c:v>
                </c:pt>
                <c:pt idx="112">
                  <c:v>701</c:v>
                </c:pt>
                <c:pt idx="113">
                  <c:v>1031</c:v>
                </c:pt>
                <c:pt idx="114">
                  <c:v>905</c:v>
                </c:pt>
                <c:pt idx="115">
                  <c:v>643</c:v>
                </c:pt>
                <c:pt idx="116">
                  <c:v>919</c:v>
                </c:pt>
                <c:pt idx="117">
                  <c:v>641</c:v>
                </c:pt>
                <c:pt idx="118">
                  <c:v>515</c:v>
                </c:pt>
                <c:pt idx="119">
                  <c:v>413</c:v>
                </c:pt>
                <c:pt idx="120">
                  <c:v>303</c:v>
                </c:pt>
                <c:pt idx="121">
                  <c:v>385</c:v>
                </c:pt>
                <c:pt idx="122">
                  <c:v>424</c:v>
                </c:pt>
                <c:pt idx="123">
                  <c:v>269</c:v>
                </c:pt>
                <c:pt idx="124">
                  <c:v>236</c:v>
                </c:pt>
                <c:pt idx="125">
                  <c:v>188</c:v>
                </c:pt>
                <c:pt idx="126">
                  <c:v>137</c:v>
                </c:pt>
                <c:pt idx="127">
                  <c:v>169</c:v>
                </c:pt>
                <c:pt idx="128">
                  <c:v>106</c:v>
                </c:pt>
                <c:pt idx="129">
                  <c:v>52</c:v>
                </c:pt>
                <c:pt idx="130">
                  <c:v>70</c:v>
                </c:pt>
                <c:pt idx="131">
                  <c:v>109</c:v>
                </c:pt>
                <c:pt idx="132">
                  <c:v>202</c:v>
                </c:pt>
                <c:pt idx="133">
                  <c:v>261</c:v>
                </c:pt>
                <c:pt idx="134">
                  <c:v>179</c:v>
                </c:pt>
                <c:pt idx="135">
                  <c:v>447</c:v>
                </c:pt>
                <c:pt idx="136">
                  <c:v>456</c:v>
                </c:pt>
                <c:pt idx="137">
                  <c:v>113</c:v>
                </c:pt>
                <c:pt idx="138">
                  <c:v>110</c:v>
                </c:pt>
                <c:pt idx="139">
                  <c:v>123</c:v>
                </c:pt>
                <c:pt idx="140">
                  <c:v>122</c:v>
                </c:pt>
                <c:pt idx="141">
                  <c:v>107</c:v>
                </c:pt>
                <c:pt idx="142">
                  <c:v>81</c:v>
                </c:pt>
                <c:pt idx="143">
                  <c:v>101</c:v>
                </c:pt>
                <c:pt idx="144">
                  <c:v>89</c:v>
                </c:pt>
                <c:pt idx="145">
                  <c:v>392</c:v>
                </c:pt>
                <c:pt idx="146">
                  <c:v>185</c:v>
                </c:pt>
                <c:pt idx="147">
                  <c:v>157</c:v>
                </c:pt>
                <c:pt idx="148">
                  <c:v>60</c:v>
                </c:pt>
                <c:pt idx="149">
                  <c:v>186</c:v>
                </c:pt>
                <c:pt idx="150">
                  <c:v>123</c:v>
                </c:pt>
                <c:pt idx="151">
                  <c:v>265</c:v>
                </c:pt>
                <c:pt idx="152">
                  <c:v>97</c:v>
                </c:pt>
                <c:pt idx="153">
                  <c:v>76</c:v>
                </c:pt>
                <c:pt idx="154">
                  <c:v>163</c:v>
                </c:pt>
                <c:pt idx="155">
                  <c:v>134</c:v>
                </c:pt>
                <c:pt idx="156">
                  <c:v>73</c:v>
                </c:pt>
                <c:pt idx="157">
                  <c:v>166</c:v>
                </c:pt>
                <c:pt idx="158">
                  <c:v>124</c:v>
                </c:pt>
                <c:pt idx="159">
                  <c:v>299</c:v>
                </c:pt>
                <c:pt idx="160">
                  <c:v>93</c:v>
                </c:pt>
                <c:pt idx="161">
                  <c:v>90</c:v>
                </c:pt>
                <c:pt idx="162">
                  <c:v>107</c:v>
                </c:pt>
                <c:pt idx="163">
                  <c:v>150</c:v>
                </c:pt>
                <c:pt idx="164">
                  <c:v>748</c:v>
                </c:pt>
                <c:pt idx="165">
                  <c:v>157</c:v>
                </c:pt>
                <c:pt idx="166">
                  <c:v>186</c:v>
                </c:pt>
                <c:pt idx="167">
                  <c:v>152</c:v>
                </c:pt>
                <c:pt idx="168">
                  <c:v>397</c:v>
                </c:pt>
                <c:pt idx="169">
                  <c:v>242</c:v>
                </c:pt>
                <c:pt idx="170">
                  <c:v>518</c:v>
                </c:pt>
                <c:pt idx="171">
                  <c:v>334</c:v>
                </c:pt>
                <c:pt idx="172">
                  <c:v>297</c:v>
                </c:pt>
                <c:pt idx="173">
                  <c:v>216</c:v>
                </c:pt>
                <c:pt idx="174">
                  <c:v>203</c:v>
                </c:pt>
                <c:pt idx="175">
                  <c:v>200</c:v>
                </c:pt>
                <c:pt idx="176">
                  <c:v>208</c:v>
                </c:pt>
                <c:pt idx="177">
                  <c:v>414</c:v>
                </c:pt>
                <c:pt idx="178">
                  <c:v>641</c:v>
                </c:pt>
                <c:pt idx="179">
                  <c:v>438</c:v>
                </c:pt>
                <c:pt idx="180">
                  <c:v>584</c:v>
                </c:pt>
                <c:pt idx="181">
                  <c:v>715</c:v>
                </c:pt>
                <c:pt idx="182">
                  <c:v>972</c:v>
                </c:pt>
                <c:pt idx="183">
                  <c:v>1028</c:v>
                </c:pt>
                <c:pt idx="184">
                  <c:v>1473</c:v>
                </c:pt>
                <c:pt idx="185">
                  <c:v>1414</c:v>
                </c:pt>
                <c:pt idx="186">
                  <c:v>1214</c:v>
                </c:pt>
                <c:pt idx="187">
                  <c:v>1048</c:v>
                </c:pt>
                <c:pt idx="188">
                  <c:v>1371</c:v>
                </c:pt>
                <c:pt idx="189">
                  <c:v>1172</c:v>
                </c:pt>
                <c:pt idx="190">
                  <c:v>1445</c:v>
                </c:pt>
                <c:pt idx="191">
                  <c:v>869</c:v>
                </c:pt>
              </c:numCache>
            </c:numRef>
          </c:val>
        </c:ser>
        <c:ser>
          <c:idx val="12"/>
          <c:order val="12"/>
          <c:tx>
            <c:strRef>
              <c:f>Sheet1!$N$1</c:f>
              <c:strCache>
                <c:ptCount val="1"/>
                <c:pt idx="0">
                  <c:v>Between 1,400 and 1,600 ms</c:v>
                </c:pt>
              </c:strCache>
            </c:strRef>
          </c:tx>
          <c:spPr>
            <a:solidFill>
              <a:schemeClr val="accent1">
                <a:lumMod val="60000"/>
                <a:lumOff val="4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Sheet1!$N$2:$N$193</c:f>
              <c:numCache>
                <c:formatCode>_(* #,##0_);_(* \(#,##0\);_(* "-"??_);_(@_)</c:formatCode>
                <c:ptCount val="192"/>
                <c:pt idx="0">
                  <c:v>287</c:v>
                </c:pt>
                <c:pt idx="1">
                  <c:v>254</c:v>
                </c:pt>
                <c:pt idx="2">
                  <c:v>248</c:v>
                </c:pt>
                <c:pt idx="3">
                  <c:v>251</c:v>
                </c:pt>
                <c:pt idx="4">
                  <c:v>224</c:v>
                </c:pt>
                <c:pt idx="5">
                  <c:v>260</c:v>
                </c:pt>
                <c:pt idx="6">
                  <c:v>251</c:v>
                </c:pt>
                <c:pt idx="7">
                  <c:v>112</c:v>
                </c:pt>
                <c:pt idx="8">
                  <c:v>143</c:v>
                </c:pt>
                <c:pt idx="9">
                  <c:v>293</c:v>
                </c:pt>
                <c:pt idx="10">
                  <c:v>452</c:v>
                </c:pt>
                <c:pt idx="11">
                  <c:v>484</c:v>
                </c:pt>
                <c:pt idx="12">
                  <c:v>335</c:v>
                </c:pt>
                <c:pt idx="13">
                  <c:v>1083</c:v>
                </c:pt>
                <c:pt idx="14">
                  <c:v>987</c:v>
                </c:pt>
                <c:pt idx="15">
                  <c:v>1495</c:v>
                </c:pt>
                <c:pt idx="16">
                  <c:v>3670</c:v>
                </c:pt>
                <c:pt idx="17">
                  <c:v>19512</c:v>
                </c:pt>
                <c:pt idx="18">
                  <c:v>29338</c:v>
                </c:pt>
                <c:pt idx="19">
                  <c:v>6316</c:v>
                </c:pt>
                <c:pt idx="20">
                  <c:v>2165</c:v>
                </c:pt>
                <c:pt idx="21">
                  <c:v>1030</c:v>
                </c:pt>
                <c:pt idx="22">
                  <c:v>465</c:v>
                </c:pt>
                <c:pt idx="23">
                  <c:v>449</c:v>
                </c:pt>
                <c:pt idx="24">
                  <c:v>1519</c:v>
                </c:pt>
                <c:pt idx="25">
                  <c:v>252</c:v>
                </c:pt>
                <c:pt idx="26">
                  <c:v>182</c:v>
                </c:pt>
                <c:pt idx="27">
                  <c:v>283</c:v>
                </c:pt>
                <c:pt idx="28">
                  <c:v>262</c:v>
                </c:pt>
                <c:pt idx="29">
                  <c:v>185</c:v>
                </c:pt>
                <c:pt idx="30">
                  <c:v>271</c:v>
                </c:pt>
                <c:pt idx="31">
                  <c:v>226</c:v>
                </c:pt>
                <c:pt idx="32">
                  <c:v>233</c:v>
                </c:pt>
                <c:pt idx="33">
                  <c:v>203</c:v>
                </c:pt>
                <c:pt idx="34">
                  <c:v>472</c:v>
                </c:pt>
                <c:pt idx="35">
                  <c:v>191</c:v>
                </c:pt>
                <c:pt idx="36">
                  <c:v>506</c:v>
                </c:pt>
                <c:pt idx="37">
                  <c:v>1642</c:v>
                </c:pt>
                <c:pt idx="38">
                  <c:v>3152</c:v>
                </c:pt>
                <c:pt idx="39">
                  <c:v>5164</c:v>
                </c:pt>
                <c:pt idx="40">
                  <c:v>3921</c:v>
                </c:pt>
                <c:pt idx="41">
                  <c:v>9672</c:v>
                </c:pt>
                <c:pt idx="42">
                  <c:v>4837</c:v>
                </c:pt>
                <c:pt idx="43">
                  <c:v>3162</c:v>
                </c:pt>
                <c:pt idx="44">
                  <c:v>2146</c:v>
                </c:pt>
                <c:pt idx="45">
                  <c:v>1305</c:v>
                </c:pt>
                <c:pt idx="46">
                  <c:v>768</c:v>
                </c:pt>
                <c:pt idx="47">
                  <c:v>378</c:v>
                </c:pt>
                <c:pt idx="48">
                  <c:v>297</c:v>
                </c:pt>
                <c:pt idx="49">
                  <c:v>868</c:v>
                </c:pt>
                <c:pt idx="50">
                  <c:v>384</c:v>
                </c:pt>
                <c:pt idx="51">
                  <c:v>174</c:v>
                </c:pt>
                <c:pt idx="52">
                  <c:v>278</c:v>
                </c:pt>
                <c:pt idx="53">
                  <c:v>311</c:v>
                </c:pt>
                <c:pt idx="54">
                  <c:v>264</c:v>
                </c:pt>
                <c:pt idx="55">
                  <c:v>208</c:v>
                </c:pt>
                <c:pt idx="56">
                  <c:v>131</c:v>
                </c:pt>
                <c:pt idx="57">
                  <c:v>252</c:v>
                </c:pt>
                <c:pt idx="58">
                  <c:v>296</c:v>
                </c:pt>
                <c:pt idx="59">
                  <c:v>184</c:v>
                </c:pt>
                <c:pt idx="60">
                  <c:v>286</c:v>
                </c:pt>
                <c:pt idx="61">
                  <c:v>1483</c:v>
                </c:pt>
                <c:pt idx="62">
                  <c:v>2861</c:v>
                </c:pt>
                <c:pt idx="63">
                  <c:v>3743</c:v>
                </c:pt>
                <c:pt idx="64">
                  <c:v>4090</c:v>
                </c:pt>
                <c:pt idx="65">
                  <c:v>6404</c:v>
                </c:pt>
                <c:pt idx="66">
                  <c:v>5083</c:v>
                </c:pt>
                <c:pt idx="67">
                  <c:v>2292</c:v>
                </c:pt>
                <c:pt idx="68">
                  <c:v>3169</c:v>
                </c:pt>
                <c:pt idx="69">
                  <c:v>3683</c:v>
                </c:pt>
                <c:pt idx="70">
                  <c:v>7403</c:v>
                </c:pt>
                <c:pt idx="71">
                  <c:v>2178</c:v>
                </c:pt>
                <c:pt idx="72">
                  <c:v>1138</c:v>
                </c:pt>
                <c:pt idx="73">
                  <c:v>658</c:v>
                </c:pt>
                <c:pt idx="74">
                  <c:v>1062</c:v>
                </c:pt>
                <c:pt idx="75">
                  <c:v>543</c:v>
                </c:pt>
                <c:pt idx="76">
                  <c:v>258</c:v>
                </c:pt>
                <c:pt idx="77">
                  <c:v>275</c:v>
                </c:pt>
                <c:pt idx="78">
                  <c:v>152</c:v>
                </c:pt>
                <c:pt idx="79">
                  <c:v>248</c:v>
                </c:pt>
                <c:pt idx="80">
                  <c:v>407</c:v>
                </c:pt>
                <c:pt idx="81">
                  <c:v>441</c:v>
                </c:pt>
                <c:pt idx="82">
                  <c:v>315</c:v>
                </c:pt>
                <c:pt idx="83">
                  <c:v>263</c:v>
                </c:pt>
                <c:pt idx="84">
                  <c:v>527</c:v>
                </c:pt>
                <c:pt idx="85">
                  <c:v>993</c:v>
                </c:pt>
                <c:pt idx="86">
                  <c:v>2481</c:v>
                </c:pt>
                <c:pt idx="87">
                  <c:v>5627</c:v>
                </c:pt>
                <c:pt idx="88">
                  <c:v>7789</c:v>
                </c:pt>
                <c:pt idx="89">
                  <c:v>4335</c:v>
                </c:pt>
                <c:pt idx="90">
                  <c:v>918</c:v>
                </c:pt>
                <c:pt idx="91">
                  <c:v>453</c:v>
                </c:pt>
                <c:pt idx="92">
                  <c:v>750</c:v>
                </c:pt>
                <c:pt idx="93">
                  <c:v>867</c:v>
                </c:pt>
                <c:pt idx="94">
                  <c:v>3929</c:v>
                </c:pt>
                <c:pt idx="95">
                  <c:v>387</c:v>
                </c:pt>
                <c:pt idx="96">
                  <c:v>1892</c:v>
                </c:pt>
                <c:pt idx="97">
                  <c:v>326</c:v>
                </c:pt>
                <c:pt idx="98">
                  <c:v>480</c:v>
                </c:pt>
                <c:pt idx="99">
                  <c:v>265</c:v>
                </c:pt>
                <c:pt idx="100">
                  <c:v>267</c:v>
                </c:pt>
                <c:pt idx="101">
                  <c:v>141</c:v>
                </c:pt>
                <c:pt idx="102">
                  <c:v>166</c:v>
                </c:pt>
                <c:pt idx="103">
                  <c:v>295</c:v>
                </c:pt>
                <c:pt idx="104">
                  <c:v>163</c:v>
                </c:pt>
                <c:pt idx="105">
                  <c:v>501</c:v>
                </c:pt>
                <c:pt idx="106">
                  <c:v>772</c:v>
                </c:pt>
                <c:pt idx="107">
                  <c:v>231</c:v>
                </c:pt>
                <c:pt idx="108">
                  <c:v>259</c:v>
                </c:pt>
                <c:pt idx="109">
                  <c:v>241</c:v>
                </c:pt>
                <c:pt idx="110">
                  <c:v>432</c:v>
                </c:pt>
                <c:pt idx="111">
                  <c:v>504</c:v>
                </c:pt>
                <c:pt idx="112">
                  <c:v>554</c:v>
                </c:pt>
                <c:pt idx="113">
                  <c:v>679</c:v>
                </c:pt>
                <c:pt idx="114">
                  <c:v>535</c:v>
                </c:pt>
                <c:pt idx="115">
                  <c:v>427</c:v>
                </c:pt>
                <c:pt idx="116">
                  <c:v>585</c:v>
                </c:pt>
                <c:pt idx="117">
                  <c:v>352</c:v>
                </c:pt>
                <c:pt idx="118">
                  <c:v>355</c:v>
                </c:pt>
                <c:pt idx="119">
                  <c:v>279</c:v>
                </c:pt>
                <c:pt idx="120">
                  <c:v>185</c:v>
                </c:pt>
                <c:pt idx="121">
                  <c:v>221</c:v>
                </c:pt>
                <c:pt idx="122">
                  <c:v>250</c:v>
                </c:pt>
                <c:pt idx="123">
                  <c:v>178</c:v>
                </c:pt>
                <c:pt idx="124">
                  <c:v>170</c:v>
                </c:pt>
                <c:pt idx="125">
                  <c:v>107</c:v>
                </c:pt>
                <c:pt idx="126">
                  <c:v>99</c:v>
                </c:pt>
                <c:pt idx="127">
                  <c:v>99</c:v>
                </c:pt>
                <c:pt idx="128">
                  <c:v>70</c:v>
                </c:pt>
                <c:pt idx="129">
                  <c:v>33</c:v>
                </c:pt>
                <c:pt idx="130">
                  <c:v>26</c:v>
                </c:pt>
                <c:pt idx="131">
                  <c:v>56</c:v>
                </c:pt>
                <c:pt idx="132">
                  <c:v>143</c:v>
                </c:pt>
                <c:pt idx="133">
                  <c:v>182</c:v>
                </c:pt>
                <c:pt idx="134">
                  <c:v>109</c:v>
                </c:pt>
                <c:pt idx="135">
                  <c:v>260</c:v>
                </c:pt>
                <c:pt idx="136">
                  <c:v>261</c:v>
                </c:pt>
                <c:pt idx="137">
                  <c:v>80</c:v>
                </c:pt>
                <c:pt idx="138">
                  <c:v>88</c:v>
                </c:pt>
                <c:pt idx="139">
                  <c:v>95</c:v>
                </c:pt>
                <c:pt idx="140">
                  <c:v>75</c:v>
                </c:pt>
                <c:pt idx="141">
                  <c:v>39</c:v>
                </c:pt>
                <c:pt idx="142">
                  <c:v>38</c:v>
                </c:pt>
                <c:pt idx="143">
                  <c:v>50</c:v>
                </c:pt>
                <c:pt idx="144">
                  <c:v>41</c:v>
                </c:pt>
                <c:pt idx="145">
                  <c:v>223</c:v>
                </c:pt>
                <c:pt idx="146">
                  <c:v>107</c:v>
                </c:pt>
                <c:pt idx="147">
                  <c:v>119</c:v>
                </c:pt>
                <c:pt idx="148">
                  <c:v>46</c:v>
                </c:pt>
                <c:pt idx="149">
                  <c:v>155</c:v>
                </c:pt>
                <c:pt idx="150">
                  <c:v>82</c:v>
                </c:pt>
                <c:pt idx="151">
                  <c:v>261</c:v>
                </c:pt>
                <c:pt idx="152">
                  <c:v>54</c:v>
                </c:pt>
                <c:pt idx="153">
                  <c:v>61</c:v>
                </c:pt>
                <c:pt idx="154">
                  <c:v>76</c:v>
                </c:pt>
                <c:pt idx="155">
                  <c:v>51</c:v>
                </c:pt>
                <c:pt idx="156">
                  <c:v>47</c:v>
                </c:pt>
                <c:pt idx="157">
                  <c:v>103</c:v>
                </c:pt>
                <c:pt idx="158">
                  <c:v>79</c:v>
                </c:pt>
                <c:pt idx="159">
                  <c:v>183</c:v>
                </c:pt>
                <c:pt idx="160">
                  <c:v>96</c:v>
                </c:pt>
                <c:pt idx="161">
                  <c:v>57</c:v>
                </c:pt>
                <c:pt idx="162">
                  <c:v>87</c:v>
                </c:pt>
                <c:pt idx="163">
                  <c:v>96</c:v>
                </c:pt>
                <c:pt idx="164">
                  <c:v>255</c:v>
                </c:pt>
                <c:pt idx="165">
                  <c:v>112</c:v>
                </c:pt>
                <c:pt idx="166">
                  <c:v>123</c:v>
                </c:pt>
                <c:pt idx="167">
                  <c:v>131</c:v>
                </c:pt>
                <c:pt idx="168">
                  <c:v>320</c:v>
                </c:pt>
                <c:pt idx="169">
                  <c:v>144</c:v>
                </c:pt>
                <c:pt idx="170">
                  <c:v>409</c:v>
                </c:pt>
                <c:pt idx="171">
                  <c:v>170</c:v>
                </c:pt>
                <c:pt idx="172">
                  <c:v>227</c:v>
                </c:pt>
                <c:pt idx="173">
                  <c:v>249</c:v>
                </c:pt>
                <c:pt idx="174">
                  <c:v>143</c:v>
                </c:pt>
                <c:pt idx="175">
                  <c:v>146</c:v>
                </c:pt>
                <c:pt idx="176">
                  <c:v>120</c:v>
                </c:pt>
                <c:pt idx="177">
                  <c:v>292</c:v>
                </c:pt>
                <c:pt idx="178">
                  <c:v>383</c:v>
                </c:pt>
                <c:pt idx="179">
                  <c:v>353</c:v>
                </c:pt>
                <c:pt idx="180">
                  <c:v>398</c:v>
                </c:pt>
                <c:pt idx="181">
                  <c:v>648</c:v>
                </c:pt>
                <c:pt idx="182">
                  <c:v>703</c:v>
                </c:pt>
                <c:pt idx="183">
                  <c:v>683</c:v>
                </c:pt>
                <c:pt idx="184">
                  <c:v>1045</c:v>
                </c:pt>
                <c:pt idx="185">
                  <c:v>1056</c:v>
                </c:pt>
                <c:pt idx="186">
                  <c:v>899</c:v>
                </c:pt>
                <c:pt idx="187">
                  <c:v>707</c:v>
                </c:pt>
                <c:pt idx="188">
                  <c:v>889</c:v>
                </c:pt>
                <c:pt idx="189">
                  <c:v>746</c:v>
                </c:pt>
                <c:pt idx="190">
                  <c:v>817</c:v>
                </c:pt>
                <c:pt idx="191">
                  <c:v>533</c:v>
                </c:pt>
              </c:numCache>
            </c:numRef>
          </c:val>
        </c:ser>
        <c:ser>
          <c:idx val="13"/>
          <c:order val="13"/>
          <c:tx>
            <c:strRef>
              <c:f>Sheet1!$O$1</c:f>
              <c:strCache>
                <c:ptCount val="1"/>
                <c:pt idx="0">
                  <c:v>Between 1,600 and 1,800 ms</c:v>
                </c:pt>
              </c:strCache>
            </c:strRef>
          </c:tx>
          <c:spPr>
            <a:solidFill>
              <a:schemeClr val="accent1">
                <a:lumMod val="75000"/>
              </a:schemeClr>
            </a:solidFill>
            <a:ln>
              <a:solidFill>
                <a:schemeClr val="accent1">
                  <a:lumMod val="75000"/>
                </a:schemeClr>
              </a:solid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Sheet1!$O$2:$O$193</c:f>
              <c:numCache>
                <c:formatCode>_(* #,##0_);_(* \(#,##0\);_(* "-"??_);_(@_)</c:formatCode>
                <c:ptCount val="192"/>
                <c:pt idx="0">
                  <c:v>188</c:v>
                </c:pt>
                <c:pt idx="1">
                  <c:v>176</c:v>
                </c:pt>
                <c:pt idx="2">
                  <c:v>134</c:v>
                </c:pt>
                <c:pt idx="3">
                  <c:v>185</c:v>
                </c:pt>
                <c:pt idx="4">
                  <c:v>194</c:v>
                </c:pt>
                <c:pt idx="5">
                  <c:v>193</c:v>
                </c:pt>
                <c:pt idx="6">
                  <c:v>165</c:v>
                </c:pt>
                <c:pt idx="7">
                  <c:v>53</c:v>
                </c:pt>
                <c:pt idx="8">
                  <c:v>78</c:v>
                </c:pt>
                <c:pt idx="9">
                  <c:v>121</c:v>
                </c:pt>
                <c:pt idx="10">
                  <c:v>154</c:v>
                </c:pt>
                <c:pt idx="11">
                  <c:v>172</c:v>
                </c:pt>
                <c:pt idx="12">
                  <c:v>212</c:v>
                </c:pt>
                <c:pt idx="13">
                  <c:v>625</c:v>
                </c:pt>
                <c:pt idx="14">
                  <c:v>679</c:v>
                </c:pt>
                <c:pt idx="15">
                  <c:v>949</c:v>
                </c:pt>
                <c:pt idx="16">
                  <c:v>2771</c:v>
                </c:pt>
                <c:pt idx="17">
                  <c:v>20077</c:v>
                </c:pt>
                <c:pt idx="18">
                  <c:v>25075</c:v>
                </c:pt>
                <c:pt idx="19">
                  <c:v>3956</c:v>
                </c:pt>
                <c:pt idx="20">
                  <c:v>1462</c:v>
                </c:pt>
                <c:pt idx="21">
                  <c:v>724</c:v>
                </c:pt>
                <c:pt idx="22">
                  <c:v>308</c:v>
                </c:pt>
                <c:pt idx="23">
                  <c:v>292</c:v>
                </c:pt>
                <c:pt idx="24">
                  <c:v>1355</c:v>
                </c:pt>
                <c:pt idx="25">
                  <c:v>164</c:v>
                </c:pt>
                <c:pt idx="26">
                  <c:v>84</c:v>
                </c:pt>
                <c:pt idx="27">
                  <c:v>156</c:v>
                </c:pt>
                <c:pt idx="28">
                  <c:v>174</c:v>
                </c:pt>
                <c:pt idx="29">
                  <c:v>99</c:v>
                </c:pt>
                <c:pt idx="30">
                  <c:v>154</c:v>
                </c:pt>
                <c:pt idx="31">
                  <c:v>113</c:v>
                </c:pt>
                <c:pt idx="32">
                  <c:v>153</c:v>
                </c:pt>
                <c:pt idx="33">
                  <c:v>137</c:v>
                </c:pt>
                <c:pt idx="34">
                  <c:v>294</c:v>
                </c:pt>
                <c:pt idx="35">
                  <c:v>128</c:v>
                </c:pt>
                <c:pt idx="36">
                  <c:v>344</c:v>
                </c:pt>
                <c:pt idx="37">
                  <c:v>1175</c:v>
                </c:pt>
                <c:pt idx="38">
                  <c:v>2013</c:v>
                </c:pt>
                <c:pt idx="39">
                  <c:v>3617</c:v>
                </c:pt>
                <c:pt idx="40">
                  <c:v>2350</c:v>
                </c:pt>
                <c:pt idx="41">
                  <c:v>6823</c:v>
                </c:pt>
                <c:pt idx="42">
                  <c:v>3302</c:v>
                </c:pt>
                <c:pt idx="43">
                  <c:v>1974</c:v>
                </c:pt>
                <c:pt idx="44">
                  <c:v>1512</c:v>
                </c:pt>
                <c:pt idx="45">
                  <c:v>730</c:v>
                </c:pt>
                <c:pt idx="46">
                  <c:v>469</c:v>
                </c:pt>
                <c:pt idx="47">
                  <c:v>231</c:v>
                </c:pt>
                <c:pt idx="48">
                  <c:v>202</c:v>
                </c:pt>
                <c:pt idx="49">
                  <c:v>869</c:v>
                </c:pt>
                <c:pt idx="50">
                  <c:v>268</c:v>
                </c:pt>
                <c:pt idx="51">
                  <c:v>103</c:v>
                </c:pt>
                <c:pt idx="52">
                  <c:v>191</c:v>
                </c:pt>
                <c:pt idx="53">
                  <c:v>185</c:v>
                </c:pt>
                <c:pt idx="54">
                  <c:v>212</c:v>
                </c:pt>
                <c:pt idx="55">
                  <c:v>153</c:v>
                </c:pt>
                <c:pt idx="56">
                  <c:v>93</c:v>
                </c:pt>
                <c:pt idx="57">
                  <c:v>166</c:v>
                </c:pt>
                <c:pt idx="58">
                  <c:v>169</c:v>
                </c:pt>
                <c:pt idx="59">
                  <c:v>135</c:v>
                </c:pt>
                <c:pt idx="60">
                  <c:v>187</c:v>
                </c:pt>
                <c:pt idx="61">
                  <c:v>953</c:v>
                </c:pt>
                <c:pt idx="62">
                  <c:v>1856</c:v>
                </c:pt>
                <c:pt idx="63">
                  <c:v>2710</c:v>
                </c:pt>
                <c:pt idx="64">
                  <c:v>2664</c:v>
                </c:pt>
                <c:pt idx="65">
                  <c:v>4336</c:v>
                </c:pt>
                <c:pt idx="66">
                  <c:v>3778</c:v>
                </c:pt>
                <c:pt idx="67">
                  <c:v>1361</c:v>
                </c:pt>
                <c:pt idx="68">
                  <c:v>2120</c:v>
                </c:pt>
                <c:pt idx="69">
                  <c:v>2942</c:v>
                </c:pt>
                <c:pt idx="70">
                  <c:v>5751</c:v>
                </c:pt>
                <c:pt idx="71">
                  <c:v>1274</c:v>
                </c:pt>
                <c:pt idx="72">
                  <c:v>590</c:v>
                </c:pt>
                <c:pt idx="73">
                  <c:v>382</c:v>
                </c:pt>
                <c:pt idx="74">
                  <c:v>638</c:v>
                </c:pt>
                <c:pt idx="75">
                  <c:v>291</c:v>
                </c:pt>
                <c:pt idx="76">
                  <c:v>176</c:v>
                </c:pt>
                <c:pt idx="77">
                  <c:v>168</c:v>
                </c:pt>
                <c:pt idx="78">
                  <c:v>81</c:v>
                </c:pt>
                <c:pt idx="79">
                  <c:v>184</c:v>
                </c:pt>
                <c:pt idx="80">
                  <c:v>301</c:v>
                </c:pt>
                <c:pt idx="81">
                  <c:v>309</c:v>
                </c:pt>
                <c:pt idx="82">
                  <c:v>268</c:v>
                </c:pt>
                <c:pt idx="83">
                  <c:v>209</c:v>
                </c:pt>
                <c:pt idx="84">
                  <c:v>329</c:v>
                </c:pt>
                <c:pt idx="85">
                  <c:v>651</c:v>
                </c:pt>
                <c:pt idx="86">
                  <c:v>1644</c:v>
                </c:pt>
                <c:pt idx="87">
                  <c:v>3887</c:v>
                </c:pt>
                <c:pt idx="88">
                  <c:v>5937</c:v>
                </c:pt>
                <c:pt idx="89">
                  <c:v>3652</c:v>
                </c:pt>
                <c:pt idx="90">
                  <c:v>617</c:v>
                </c:pt>
                <c:pt idx="91">
                  <c:v>291</c:v>
                </c:pt>
                <c:pt idx="92">
                  <c:v>534</c:v>
                </c:pt>
                <c:pt idx="93">
                  <c:v>632</c:v>
                </c:pt>
                <c:pt idx="94">
                  <c:v>3766</c:v>
                </c:pt>
                <c:pt idx="95">
                  <c:v>229</c:v>
                </c:pt>
                <c:pt idx="96">
                  <c:v>1320</c:v>
                </c:pt>
                <c:pt idx="97">
                  <c:v>227</c:v>
                </c:pt>
                <c:pt idx="98">
                  <c:v>285</c:v>
                </c:pt>
                <c:pt idx="99">
                  <c:v>161</c:v>
                </c:pt>
                <c:pt idx="100">
                  <c:v>125</c:v>
                </c:pt>
                <c:pt idx="101">
                  <c:v>104</c:v>
                </c:pt>
                <c:pt idx="102">
                  <c:v>131</c:v>
                </c:pt>
                <c:pt idx="103">
                  <c:v>192</c:v>
                </c:pt>
                <c:pt idx="104">
                  <c:v>110</c:v>
                </c:pt>
                <c:pt idx="105">
                  <c:v>425</c:v>
                </c:pt>
                <c:pt idx="106">
                  <c:v>709</c:v>
                </c:pt>
                <c:pt idx="107">
                  <c:v>131</c:v>
                </c:pt>
                <c:pt idx="108">
                  <c:v>162</c:v>
                </c:pt>
                <c:pt idx="109">
                  <c:v>159</c:v>
                </c:pt>
                <c:pt idx="110">
                  <c:v>253</c:v>
                </c:pt>
                <c:pt idx="111">
                  <c:v>344</c:v>
                </c:pt>
                <c:pt idx="112">
                  <c:v>372</c:v>
                </c:pt>
                <c:pt idx="113">
                  <c:v>477</c:v>
                </c:pt>
                <c:pt idx="114">
                  <c:v>375</c:v>
                </c:pt>
                <c:pt idx="115">
                  <c:v>269</c:v>
                </c:pt>
                <c:pt idx="116">
                  <c:v>391</c:v>
                </c:pt>
                <c:pt idx="117">
                  <c:v>253</c:v>
                </c:pt>
                <c:pt idx="118">
                  <c:v>220</c:v>
                </c:pt>
                <c:pt idx="119">
                  <c:v>191</c:v>
                </c:pt>
                <c:pt idx="120">
                  <c:v>167</c:v>
                </c:pt>
                <c:pt idx="121">
                  <c:v>164</c:v>
                </c:pt>
                <c:pt idx="122">
                  <c:v>129</c:v>
                </c:pt>
                <c:pt idx="123">
                  <c:v>129</c:v>
                </c:pt>
                <c:pt idx="124">
                  <c:v>107</c:v>
                </c:pt>
                <c:pt idx="125">
                  <c:v>55</c:v>
                </c:pt>
                <c:pt idx="126">
                  <c:v>39</c:v>
                </c:pt>
                <c:pt idx="127">
                  <c:v>72</c:v>
                </c:pt>
                <c:pt idx="128">
                  <c:v>38</c:v>
                </c:pt>
                <c:pt idx="129">
                  <c:v>28</c:v>
                </c:pt>
                <c:pt idx="130">
                  <c:v>17</c:v>
                </c:pt>
                <c:pt idx="131">
                  <c:v>38</c:v>
                </c:pt>
                <c:pt idx="132">
                  <c:v>61</c:v>
                </c:pt>
                <c:pt idx="133">
                  <c:v>87</c:v>
                </c:pt>
                <c:pt idx="134">
                  <c:v>78</c:v>
                </c:pt>
                <c:pt idx="135">
                  <c:v>138</c:v>
                </c:pt>
                <c:pt idx="136">
                  <c:v>153</c:v>
                </c:pt>
                <c:pt idx="137">
                  <c:v>55</c:v>
                </c:pt>
                <c:pt idx="138">
                  <c:v>149</c:v>
                </c:pt>
                <c:pt idx="139">
                  <c:v>84</c:v>
                </c:pt>
                <c:pt idx="140">
                  <c:v>66</c:v>
                </c:pt>
                <c:pt idx="141">
                  <c:v>34</c:v>
                </c:pt>
                <c:pt idx="142">
                  <c:v>32</c:v>
                </c:pt>
                <c:pt idx="143">
                  <c:v>25</c:v>
                </c:pt>
                <c:pt idx="144">
                  <c:v>20</c:v>
                </c:pt>
                <c:pt idx="145">
                  <c:v>164</c:v>
                </c:pt>
                <c:pt idx="146">
                  <c:v>72</c:v>
                </c:pt>
                <c:pt idx="147">
                  <c:v>72</c:v>
                </c:pt>
                <c:pt idx="148">
                  <c:v>36</c:v>
                </c:pt>
                <c:pt idx="149">
                  <c:v>105</c:v>
                </c:pt>
                <c:pt idx="150">
                  <c:v>52</c:v>
                </c:pt>
                <c:pt idx="151">
                  <c:v>79</c:v>
                </c:pt>
                <c:pt idx="152">
                  <c:v>29</c:v>
                </c:pt>
                <c:pt idx="153">
                  <c:v>47</c:v>
                </c:pt>
                <c:pt idx="154">
                  <c:v>36</c:v>
                </c:pt>
                <c:pt idx="155">
                  <c:v>56</c:v>
                </c:pt>
                <c:pt idx="156">
                  <c:v>22</c:v>
                </c:pt>
                <c:pt idx="157">
                  <c:v>53</c:v>
                </c:pt>
                <c:pt idx="158">
                  <c:v>63</c:v>
                </c:pt>
                <c:pt idx="159">
                  <c:v>121</c:v>
                </c:pt>
                <c:pt idx="160">
                  <c:v>70</c:v>
                </c:pt>
                <c:pt idx="161">
                  <c:v>51</c:v>
                </c:pt>
                <c:pt idx="162">
                  <c:v>59</c:v>
                </c:pt>
                <c:pt idx="163">
                  <c:v>56</c:v>
                </c:pt>
                <c:pt idx="164">
                  <c:v>138</c:v>
                </c:pt>
                <c:pt idx="165">
                  <c:v>66</c:v>
                </c:pt>
                <c:pt idx="166">
                  <c:v>119</c:v>
                </c:pt>
                <c:pt idx="167">
                  <c:v>123</c:v>
                </c:pt>
                <c:pt idx="168">
                  <c:v>208</c:v>
                </c:pt>
                <c:pt idx="169">
                  <c:v>130</c:v>
                </c:pt>
                <c:pt idx="170">
                  <c:v>237</c:v>
                </c:pt>
                <c:pt idx="171">
                  <c:v>135</c:v>
                </c:pt>
                <c:pt idx="172">
                  <c:v>168</c:v>
                </c:pt>
                <c:pt idx="173">
                  <c:v>120</c:v>
                </c:pt>
                <c:pt idx="174">
                  <c:v>85</c:v>
                </c:pt>
                <c:pt idx="175">
                  <c:v>86</c:v>
                </c:pt>
                <c:pt idx="176">
                  <c:v>83</c:v>
                </c:pt>
                <c:pt idx="177">
                  <c:v>149</c:v>
                </c:pt>
                <c:pt idx="178">
                  <c:v>239</c:v>
                </c:pt>
                <c:pt idx="179">
                  <c:v>216</c:v>
                </c:pt>
                <c:pt idx="180">
                  <c:v>332</c:v>
                </c:pt>
                <c:pt idx="181">
                  <c:v>435</c:v>
                </c:pt>
                <c:pt idx="182">
                  <c:v>519</c:v>
                </c:pt>
                <c:pt idx="183">
                  <c:v>513</c:v>
                </c:pt>
                <c:pt idx="184">
                  <c:v>727</c:v>
                </c:pt>
                <c:pt idx="185">
                  <c:v>679</c:v>
                </c:pt>
                <c:pt idx="186">
                  <c:v>579</c:v>
                </c:pt>
                <c:pt idx="187">
                  <c:v>459</c:v>
                </c:pt>
                <c:pt idx="188">
                  <c:v>626</c:v>
                </c:pt>
                <c:pt idx="189">
                  <c:v>512</c:v>
                </c:pt>
                <c:pt idx="190">
                  <c:v>493</c:v>
                </c:pt>
                <c:pt idx="191">
                  <c:v>358</c:v>
                </c:pt>
              </c:numCache>
            </c:numRef>
          </c:val>
        </c:ser>
        <c:ser>
          <c:idx val="14"/>
          <c:order val="14"/>
          <c:tx>
            <c:strRef>
              <c:f>Sheet1!$P$1</c:f>
              <c:strCache>
                <c:ptCount val="1"/>
                <c:pt idx="0">
                  <c:v>Between 1,800 and 10,000 ms</c:v>
                </c:pt>
              </c:strCache>
            </c:strRef>
          </c:tx>
          <c:spPr>
            <a:solidFill>
              <a:schemeClr val="accent1">
                <a:lumMod val="50000"/>
              </a:schemeClr>
            </a:solidFill>
            <a:ln>
              <a:solidFill>
                <a:schemeClr val="accent1">
                  <a:lumMod val="50000"/>
                </a:schemeClr>
              </a:solid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Sheet1!$P$2:$P$193</c:f>
              <c:numCache>
                <c:formatCode>_(* #,##0_);_(* \(#,##0\);_(* "-"??_);_(@_)</c:formatCode>
                <c:ptCount val="192"/>
                <c:pt idx="0">
                  <c:v>979</c:v>
                </c:pt>
                <c:pt idx="1">
                  <c:v>755</c:v>
                </c:pt>
                <c:pt idx="2">
                  <c:v>710</c:v>
                </c:pt>
                <c:pt idx="3">
                  <c:v>773</c:v>
                </c:pt>
                <c:pt idx="4">
                  <c:v>760</c:v>
                </c:pt>
                <c:pt idx="5">
                  <c:v>819</c:v>
                </c:pt>
                <c:pt idx="6">
                  <c:v>725</c:v>
                </c:pt>
                <c:pt idx="7">
                  <c:v>389</c:v>
                </c:pt>
                <c:pt idx="8">
                  <c:v>472</c:v>
                </c:pt>
                <c:pt idx="9">
                  <c:v>461</c:v>
                </c:pt>
                <c:pt idx="10">
                  <c:v>542</c:v>
                </c:pt>
                <c:pt idx="11">
                  <c:v>1245</c:v>
                </c:pt>
                <c:pt idx="12">
                  <c:v>1090</c:v>
                </c:pt>
                <c:pt idx="13">
                  <c:v>2132</c:v>
                </c:pt>
                <c:pt idx="14">
                  <c:v>2482</c:v>
                </c:pt>
                <c:pt idx="15">
                  <c:v>3278</c:v>
                </c:pt>
                <c:pt idx="16">
                  <c:v>89233</c:v>
                </c:pt>
                <c:pt idx="17">
                  <c:v>395924</c:v>
                </c:pt>
                <c:pt idx="18">
                  <c:v>208053</c:v>
                </c:pt>
                <c:pt idx="19">
                  <c:v>11488</c:v>
                </c:pt>
                <c:pt idx="20">
                  <c:v>4544</c:v>
                </c:pt>
                <c:pt idx="21">
                  <c:v>2346</c:v>
                </c:pt>
                <c:pt idx="22">
                  <c:v>1677</c:v>
                </c:pt>
                <c:pt idx="23">
                  <c:v>9819</c:v>
                </c:pt>
                <c:pt idx="24">
                  <c:v>29152</c:v>
                </c:pt>
                <c:pt idx="25">
                  <c:v>884</c:v>
                </c:pt>
                <c:pt idx="26">
                  <c:v>358</c:v>
                </c:pt>
                <c:pt idx="27">
                  <c:v>499</c:v>
                </c:pt>
                <c:pt idx="28">
                  <c:v>857</c:v>
                </c:pt>
                <c:pt idx="29">
                  <c:v>768</c:v>
                </c:pt>
                <c:pt idx="30">
                  <c:v>704</c:v>
                </c:pt>
                <c:pt idx="31">
                  <c:v>715</c:v>
                </c:pt>
                <c:pt idx="32">
                  <c:v>596</c:v>
                </c:pt>
                <c:pt idx="33">
                  <c:v>662</c:v>
                </c:pt>
                <c:pt idx="34">
                  <c:v>1117</c:v>
                </c:pt>
                <c:pt idx="35">
                  <c:v>549</c:v>
                </c:pt>
                <c:pt idx="36">
                  <c:v>925</c:v>
                </c:pt>
                <c:pt idx="37">
                  <c:v>3647</c:v>
                </c:pt>
                <c:pt idx="38">
                  <c:v>5744</c:v>
                </c:pt>
                <c:pt idx="39">
                  <c:v>27675</c:v>
                </c:pt>
                <c:pt idx="40">
                  <c:v>8020</c:v>
                </c:pt>
                <c:pt idx="41">
                  <c:v>23465</c:v>
                </c:pt>
                <c:pt idx="42">
                  <c:v>8763</c:v>
                </c:pt>
                <c:pt idx="43">
                  <c:v>6212</c:v>
                </c:pt>
                <c:pt idx="44">
                  <c:v>4420</c:v>
                </c:pt>
                <c:pt idx="45">
                  <c:v>2253</c:v>
                </c:pt>
                <c:pt idx="46">
                  <c:v>1765</c:v>
                </c:pt>
                <c:pt idx="47">
                  <c:v>1411</c:v>
                </c:pt>
                <c:pt idx="48">
                  <c:v>10722</c:v>
                </c:pt>
                <c:pt idx="49">
                  <c:v>19852</c:v>
                </c:pt>
                <c:pt idx="50">
                  <c:v>1156</c:v>
                </c:pt>
                <c:pt idx="51">
                  <c:v>518</c:v>
                </c:pt>
                <c:pt idx="52">
                  <c:v>815</c:v>
                </c:pt>
                <c:pt idx="53">
                  <c:v>933</c:v>
                </c:pt>
                <c:pt idx="54">
                  <c:v>1042</c:v>
                </c:pt>
                <c:pt idx="55">
                  <c:v>890</c:v>
                </c:pt>
                <c:pt idx="56">
                  <c:v>547</c:v>
                </c:pt>
                <c:pt idx="57">
                  <c:v>695</c:v>
                </c:pt>
                <c:pt idx="58">
                  <c:v>886</c:v>
                </c:pt>
                <c:pt idx="59">
                  <c:v>663</c:v>
                </c:pt>
                <c:pt idx="60">
                  <c:v>973</c:v>
                </c:pt>
                <c:pt idx="61">
                  <c:v>2930</c:v>
                </c:pt>
                <c:pt idx="62">
                  <c:v>5176</c:v>
                </c:pt>
                <c:pt idx="63">
                  <c:v>31014</c:v>
                </c:pt>
                <c:pt idx="64">
                  <c:v>10628</c:v>
                </c:pt>
                <c:pt idx="65">
                  <c:v>16722</c:v>
                </c:pt>
                <c:pt idx="66">
                  <c:v>12900</c:v>
                </c:pt>
                <c:pt idx="67">
                  <c:v>4634</c:v>
                </c:pt>
                <c:pt idx="68">
                  <c:v>15483</c:v>
                </c:pt>
                <c:pt idx="69">
                  <c:v>136571</c:v>
                </c:pt>
                <c:pt idx="70">
                  <c:v>70097</c:v>
                </c:pt>
                <c:pt idx="71">
                  <c:v>3910</c:v>
                </c:pt>
                <c:pt idx="72">
                  <c:v>2322</c:v>
                </c:pt>
                <c:pt idx="73">
                  <c:v>2599</c:v>
                </c:pt>
                <c:pt idx="74">
                  <c:v>3000</c:v>
                </c:pt>
                <c:pt idx="75">
                  <c:v>1581</c:v>
                </c:pt>
                <c:pt idx="76">
                  <c:v>1120</c:v>
                </c:pt>
                <c:pt idx="77">
                  <c:v>1055</c:v>
                </c:pt>
                <c:pt idx="78">
                  <c:v>1024</c:v>
                </c:pt>
                <c:pt idx="79">
                  <c:v>1278</c:v>
                </c:pt>
                <c:pt idx="80">
                  <c:v>1204</c:v>
                </c:pt>
                <c:pt idx="81">
                  <c:v>1010</c:v>
                </c:pt>
                <c:pt idx="82">
                  <c:v>965</c:v>
                </c:pt>
                <c:pt idx="83">
                  <c:v>987</c:v>
                </c:pt>
                <c:pt idx="84">
                  <c:v>1423</c:v>
                </c:pt>
                <c:pt idx="85">
                  <c:v>2240</c:v>
                </c:pt>
                <c:pt idx="86">
                  <c:v>5325</c:v>
                </c:pt>
                <c:pt idx="87">
                  <c:v>15660</c:v>
                </c:pt>
                <c:pt idx="88">
                  <c:v>60421</c:v>
                </c:pt>
                <c:pt idx="89">
                  <c:v>62545</c:v>
                </c:pt>
                <c:pt idx="90">
                  <c:v>31211</c:v>
                </c:pt>
                <c:pt idx="91">
                  <c:v>23438</c:v>
                </c:pt>
                <c:pt idx="92">
                  <c:v>23285</c:v>
                </c:pt>
                <c:pt idx="93">
                  <c:v>36568</c:v>
                </c:pt>
                <c:pt idx="94">
                  <c:v>30228</c:v>
                </c:pt>
                <c:pt idx="95">
                  <c:v>4883</c:v>
                </c:pt>
                <c:pt idx="96">
                  <c:v>35206</c:v>
                </c:pt>
                <c:pt idx="97">
                  <c:v>1155</c:v>
                </c:pt>
                <c:pt idx="98">
                  <c:v>1196</c:v>
                </c:pt>
                <c:pt idx="99">
                  <c:v>615</c:v>
                </c:pt>
                <c:pt idx="100">
                  <c:v>740</c:v>
                </c:pt>
                <c:pt idx="101">
                  <c:v>1021</c:v>
                </c:pt>
                <c:pt idx="102">
                  <c:v>626</c:v>
                </c:pt>
                <c:pt idx="103">
                  <c:v>1184</c:v>
                </c:pt>
                <c:pt idx="104">
                  <c:v>1202</c:v>
                </c:pt>
                <c:pt idx="105">
                  <c:v>2258</c:v>
                </c:pt>
                <c:pt idx="106">
                  <c:v>4564</c:v>
                </c:pt>
                <c:pt idx="107">
                  <c:v>872</c:v>
                </c:pt>
                <c:pt idx="108">
                  <c:v>842</c:v>
                </c:pt>
                <c:pt idx="109">
                  <c:v>1155</c:v>
                </c:pt>
                <c:pt idx="110">
                  <c:v>1953</c:v>
                </c:pt>
                <c:pt idx="111">
                  <c:v>2636</c:v>
                </c:pt>
                <c:pt idx="112">
                  <c:v>2516</c:v>
                </c:pt>
                <c:pt idx="113">
                  <c:v>2291</c:v>
                </c:pt>
                <c:pt idx="114">
                  <c:v>2088</c:v>
                </c:pt>
                <c:pt idx="115">
                  <c:v>2170</c:v>
                </c:pt>
                <c:pt idx="116">
                  <c:v>2477</c:v>
                </c:pt>
                <c:pt idx="117">
                  <c:v>1560</c:v>
                </c:pt>
                <c:pt idx="118">
                  <c:v>1571</c:v>
                </c:pt>
                <c:pt idx="119">
                  <c:v>1594</c:v>
                </c:pt>
                <c:pt idx="120">
                  <c:v>1876</c:v>
                </c:pt>
                <c:pt idx="121">
                  <c:v>902</c:v>
                </c:pt>
                <c:pt idx="122">
                  <c:v>1107</c:v>
                </c:pt>
                <c:pt idx="123">
                  <c:v>876</c:v>
                </c:pt>
                <c:pt idx="124">
                  <c:v>707</c:v>
                </c:pt>
                <c:pt idx="125">
                  <c:v>561</c:v>
                </c:pt>
                <c:pt idx="126">
                  <c:v>467</c:v>
                </c:pt>
                <c:pt idx="127">
                  <c:v>821</c:v>
                </c:pt>
                <c:pt idx="128">
                  <c:v>309</c:v>
                </c:pt>
                <c:pt idx="129">
                  <c:v>173</c:v>
                </c:pt>
                <c:pt idx="130">
                  <c:v>141</c:v>
                </c:pt>
                <c:pt idx="131">
                  <c:v>392</c:v>
                </c:pt>
                <c:pt idx="132">
                  <c:v>548</c:v>
                </c:pt>
                <c:pt idx="133">
                  <c:v>929</c:v>
                </c:pt>
                <c:pt idx="134">
                  <c:v>553</c:v>
                </c:pt>
                <c:pt idx="135">
                  <c:v>622</c:v>
                </c:pt>
                <c:pt idx="136">
                  <c:v>853</c:v>
                </c:pt>
                <c:pt idx="137">
                  <c:v>916</c:v>
                </c:pt>
                <c:pt idx="138">
                  <c:v>604</c:v>
                </c:pt>
                <c:pt idx="139">
                  <c:v>353</c:v>
                </c:pt>
                <c:pt idx="140">
                  <c:v>401</c:v>
                </c:pt>
                <c:pt idx="141">
                  <c:v>300</c:v>
                </c:pt>
                <c:pt idx="142">
                  <c:v>163</c:v>
                </c:pt>
                <c:pt idx="143">
                  <c:v>230</c:v>
                </c:pt>
                <c:pt idx="144">
                  <c:v>139</c:v>
                </c:pt>
                <c:pt idx="145">
                  <c:v>387</c:v>
                </c:pt>
                <c:pt idx="146">
                  <c:v>301</c:v>
                </c:pt>
                <c:pt idx="147">
                  <c:v>422</c:v>
                </c:pt>
                <c:pt idx="148">
                  <c:v>127</c:v>
                </c:pt>
                <c:pt idx="149">
                  <c:v>657</c:v>
                </c:pt>
                <c:pt idx="150">
                  <c:v>553</c:v>
                </c:pt>
                <c:pt idx="151">
                  <c:v>228</c:v>
                </c:pt>
                <c:pt idx="152">
                  <c:v>158</c:v>
                </c:pt>
                <c:pt idx="153">
                  <c:v>204</c:v>
                </c:pt>
                <c:pt idx="154">
                  <c:v>121</c:v>
                </c:pt>
                <c:pt idx="155">
                  <c:v>267</c:v>
                </c:pt>
                <c:pt idx="156">
                  <c:v>481</c:v>
                </c:pt>
                <c:pt idx="157">
                  <c:v>638</c:v>
                </c:pt>
                <c:pt idx="158">
                  <c:v>1133</c:v>
                </c:pt>
                <c:pt idx="159">
                  <c:v>1088</c:v>
                </c:pt>
                <c:pt idx="160">
                  <c:v>618</c:v>
                </c:pt>
                <c:pt idx="161">
                  <c:v>327</c:v>
                </c:pt>
                <c:pt idx="162">
                  <c:v>377</c:v>
                </c:pt>
                <c:pt idx="163">
                  <c:v>388</c:v>
                </c:pt>
                <c:pt idx="164">
                  <c:v>592</c:v>
                </c:pt>
                <c:pt idx="165">
                  <c:v>340</c:v>
                </c:pt>
                <c:pt idx="166">
                  <c:v>1030</c:v>
                </c:pt>
                <c:pt idx="167">
                  <c:v>1064</c:v>
                </c:pt>
                <c:pt idx="168">
                  <c:v>1404</c:v>
                </c:pt>
                <c:pt idx="169">
                  <c:v>966</c:v>
                </c:pt>
                <c:pt idx="170">
                  <c:v>1244</c:v>
                </c:pt>
                <c:pt idx="171">
                  <c:v>993</c:v>
                </c:pt>
                <c:pt idx="172">
                  <c:v>1200</c:v>
                </c:pt>
                <c:pt idx="173">
                  <c:v>810</c:v>
                </c:pt>
                <c:pt idx="174">
                  <c:v>484</c:v>
                </c:pt>
                <c:pt idx="175">
                  <c:v>414</c:v>
                </c:pt>
                <c:pt idx="176">
                  <c:v>464</c:v>
                </c:pt>
                <c:pt idx="177">
                  <c:v>853</c:v>
                </c:pt>
                <c:pt idx="178">
                  <c:v>1232</c:v>
                </c:pt>
                <c:pt idx="179">
                  <c:v>1444</c:v>
                </c:pt>
                <c:pt idx="180">
                  <c:v>2323</c:v>
                </c:pt>
                <c:pt idx="181">
                  <c:v>2357</c:v>
                </c:pt>
                <c:pt idx="182">
                  <c:v>2824</c:v>
                </c:pt>
                <c:pt idx="183">
                  <c:v>2518</c:v>
                </c:pt>
                <c:pt idx="184">
                  <c:v>3991</c:v>
                </c:pt>
                <c:pt idx="185">
                  <c:v>4754</c:v>
                </c:pt>
                <c:pt idx="186">
                  <c:v>2361</c:v>
                </c:pt>
                <c:pt idx="187">
                  <c:v>1957</c:v>
                </c:pt>
                <c:pt idx="188">
                  <c:v>2423</c:v>
                </c:pt>
                <c:pt idx="189">
                  <c:v>2504</c:v>
                </c:pt>
                <c:pt idx="190">
                  <c:v>2238</c:v>
                </c:pt>
                <c:pt idx="191">
                  <c:v>1612</c:v>
                </c:pt>
              </c:numCache>
            </c:numRef>
          </c:val>
        </c:ser>
        <c:ser>
          <c:idx val="15"/>
          <c:order val="15"/>
          <c:tx>
            <c:strRef>
              <c:f>Sheet1!$Q$1</c:f>
              <c:strCache>
                <c:ptCount val="1"/>
                <c:pt idx="0">
                  <c:v>Between 10,000 and 100,000 ms</c:v>
                </c:pt>
              </c:strCache>
            </c:strRef>
          </c:tx>
          <c:spPr>
            <a:solidFill>
              <a:schemeClr val="bg1">
                <a:lumMod val="50000"/>
              </a:schemeClr>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Sheet1!$Q$2:$Q$193</c:f>
              <c:numCache>
                <c:formatCode>_(* #,##0_);_(* \(#,##0\);_(* "-"??_);_(@_)</c:formatCode>
                <c:ptCount val="192"/>
                <c:pt idx="0">
                  <c:v>86</c:v>
                </c:pt>
                <c:pt idx="1">
                  <c:v>83</c:v>
                </c:pt>
                <c:pt idx="2">
                  <c:v>77</c:v>
                </c:pt>
                <c:pt idx="3">
                  <c:v>79</c:v>
                </c:pt>
                <c:pt idx="4">
                  <c:v>75</c:v>
                </c:pt>
                <c:pt idx="5">
                  <c:v>94</c:v>
                </c:pt>
                <c:pt idx="6">
                  <c:v>97</c:v>
                </c:pt>
                <c:pt idx="7">
                  <c:v>111</c:v>
                </c:pt>
                <c:pt idx="8">
                  <c:v>65</c:v>
                </c:pt>
                <c:pt idx="9">
                  <c:v>70</c:v>
                </c:pt>
                <c:pt idx="10">
                  <c:v>94</c:v>
                </c:pt>
                <c:pt idx="11">
                  <c:v>99</c:v>
                </c:pt>
                <c:pt idx="12">
                  <c:v>74</c:v>
                </c:pt>
                <c:pt idx="13">
                  <c:v>189</c:v>
                </c:pt>
                <c:pt idx="14">
                  <c:v>180</c:v>
                </c:pt>
                <c:pt idx="15">
                  <c:v>303</c:v>
                </c:pt>
                <c:pt idx="16">
                  <c:v>97327</c:v>
                </c:pt>
                <c:pt idx="17">
                  <c:v>63050</c:v>
                </c:pt>
                <c:pt idx="18">
                  <c:v>65992</c:v>
                </c:pt>
                <c:pt idx="19">
                  <c:v>52690</c:v>
                </c:pt>
                <c:pt idx="20">
                  <c:v>52780</c:v>
                </c:pt>
                <c:pt idx="21">
                  <c:v>53804</c:v>
                </c:pt>
                <c:pt idx="22">
                  <c:v>53055</c:v>
                </c:pt>
                <c:pt idx="23">
                  <c:v>47666</c:v>
                </c:pt>
                <c:pt idx="24">
                  <c:v>5934</c:v>
                </c:pt>
                <c:pt idx="25">
                  <c:v>168</c:v>
                </c:pt>
                <c:pt idx="26">
                  <c:v>132</c:v>
                </c:pt>
                <c:pt idx="27">
                  <c:v>159</c:v>
                </c:pt>
                <c:pt idx="28">
                  <c:v>127</c:v>
                </c:pt>
                <c:pt idx="29">
                  <c:v>115</c:v>
                </c:pt>
                <c:pt idx="30">
                  <c:v>112</c:v>
                </c:pt>
                <c:pt idx="31">
                  <c:v>141</c:v>
                </c:pt>
                <c:pt idx="32">
                  <c:v>114</c:v>
                </c:pt>
                <c:pt idx="33">
                  <c:v>100</c:v>
                </c:pt>
                <c:pt idx="34">
                  <c:v>175</c:v>
                </c:pt>
                <c:pt idx="35">
                  <c:v>117</c:v>
                </c:pt>
                <c:pt idx="36">
                  <c:v>133</c:v>
                </c:pt>
                <c:pt idx="37">
                  <c:v>174</c:v>
                </c:pt>
                <c:pt idx="38">
                  <c:v>344</c:v>
                </c:pt>
                <c:pt idx="39">
                  <c:v>5871</c:v>
                </c:pt>
                <c:pt idx="40">
                  <c:v>41089</c:v>
                </c:pt>
                <c:pt idx="41">
                  <c:v>53744</c:v>
                </c:pt>
                <c:pt idx="42">
                  <c:v>59014</c:v>
                </c:pt>
                <c:pt idx="43">
                  <c:v>54012</c:v>
                </c:pt>
                <c:pt idx="44">
                  <c:v>53415</c:v>
                </c:pt>
                <c:pt idx="45">
                  <c:v>51613</c:v>
                </c:pt>
                <c:pt idx="46">
                  <c:v>50991</c:v>
                </c:pt>
                <c:pt idx="47">
                  <c:v>49990</c:v>
                </c:pt>
                <c:pt idx="48">
                  <c:v>39473</c:v>
                </c:pt>
                <c:pt idx="49">
                  <c:v>4696</c:v>
                </c:pt>
                <c:pt idx="50">
                  <c:v>210</c:v>
                </c:pt>
                <c:pt idx="51">
                  <c:v>148</c:v>
                </c:pt>
                <c:pt idx="52">
                  <c:v>173</c:v>
                </c:pt>
                <c:pt idx="53">
                  <c:v>165</c:v>
                </c:pt>
                <c:pt idx="54">
                  <c:v>156</c:v>
                </c:pt>
                <c:pt idx="55">
                  <c:v>137</c:v>
                </c:pt>
                <c:pt idx="56">
                  <c:v>145</c:v>
                </c:pt>
                <c:pt idx="57">
                  <c:v>125</c:v>
                </c:pt>
                <c:pt idx="58">
                  <c:v>179</c:v>
                </c:pt>
                <c:pt idx="59">
                  <c:v>183</c:v>
                </c:pt>
                <c:pt idx="60">
                  <c:v>238</c:v>
                </c:pt>
                <c:pt idx="61">
                  <c:v>300</c:v>
                </c:pt>
                <c:pt idx="62">
                  <c:v>298</c:v>
                </c:pt>
                <c:pt idx="63">
                  <c:v>7454</c:v>
                </c:pt>
                <c:pt idx="64">
                  <c:v>40770</c:v>
                </c:pt>
                <c:pt idx="65">
                  <c:v>52247</c:v>
                </c:pt>
                <c:pt idx="66">
                  <c:v>53506</c:v>
                </c:pt>
                <c:pt idx="67">
                  <c:v>54221</c:v>
                </c:pt>
                <c:pt idx="68">
                  <c:v>52285</c:v>
                </c:pt>
                <c:pt idx="69">
                  <c:v>34709</c:v>
                </c:pt>
                <c:pt idx="70">
                  <c:v>6522</c:v>
                </c:pt>
                <c:pt idx="71">
                  <c:v>476</c:v>
                </c:pt>
                <c:pt idx="72">
                  <c:v>496</c:v>
                </c:pt>
                <c:pt idx="73">
                  <c:v>315</c:v>
                </c:pt>
                <c:pt idx="74">
                  <c:v>269</c:v>
                </c:pt>
                <c:pt idx="75">
                  <c:v>230</c:v>
                </c:pt>
                <c:pt idx="76">
                  <c:v>271</c:v>
                </c:pt>
                <c:pt idx="77">
                  <c:v>360</c:v>
                </c:pt>
                <c:pt idx="78">
                  <c:v>184</c:v>
                </c:pt>
                <c:pt idx="79">
                  <c:v>231</c:v>
                </c:pt>
                <c:pt idx="80">
                  <c:v>172</c:v>
                </c:pt>
                <c:pt idx="81">
                  <c:v>116</c:v>
                </c:pt>
                <c:pt idx="82">
                  <c:v>169</c:v>
                </c:pt>
                <c:pt idx="83">
                  <c:v>185</c:v>
                </c:pt>
                <c:pt idx="84">
                  <c:v>245</c:v>
                </c:pt>
                <c:pt idx="85">
                  <c:v>364</c:v>
                </c:pt>
                <c:pt idx="86">
                  <c:v>482</c:v>
                </c:pt>
                <c:pt idx="87">
                  <c:v>513</c:v>
                </c:pt>
                <c:pt idx="88">
                  <c:v>18072</c:v>
                </c:pt>
                <c:pt idx="89">
                  <c:v>64553</c:v>
                </c:pt>
                <c:pt idx="90">
                  <c:v>93212</c:v>
                </c:pt>
                <c:pt idx="91">
                  <c:v>94899</c:v>
                </c:pt>
                <c:pt idx="92">
                  <c:v>98696</c:v>
                </c:pt>
                <c:pt idx="93">
                  <c:v>86899</c:v>
                </c:pt>
                <c:pt idx="94">
                  <c:v>64424</c:v>
                </c:pt>
                <c:pt idx="95">
                  <c:v>47768</c:v>
                </c:pt>
                <c:pt idx="96">
                  <c:v>6469</c:v>
                </c:pt>
                <c:pt idx="97">
                  <c:v>187</c:v>
                </c:pt>
                <c:pt idx="98">
                  <c:v>279</c:v>
                </c:pt>
                <c:pt idx="99">
                  <c:v>228</c:v>
                </c:pt>
                <c:pt idx="100">
                  <c:v>154</c:v>
                </c:pt>
                <c:pt idx="101">
                  <c:v>160</c:v>
                </c:pt>
                <c:pt idx="102">
                  <c:v>92</c:v>
                </c:pt>
                <c:pt idx="103">
                  <c:v>274</c:v>
                </c:pt>
                <c:pt idx="104">
                  <c:v>176</c:v>
                </c:pt>
                <c:pt idx="105">
                  <c:v>105</c:v>
                </c:pt>
                <c:pt idx="106">
                  <c:v>170</c:v>
                </c:pt>
                <c:pt idx="107">
                  <c:v>140</c:v>
                </c:pt>
                <c:pt idx="108">
                  <c:v>152</c:v>
                </c:pt>
                <c:pt idx="109">
                  <c:v>238</c:v>
                </c:pt>
                <c:pt idx="110">
                  <c:v>334</c:v>
                </c:pt>
                <c:pt idx="111">
                  <c:v>300</c:v>
                </c:pt>
                <c:pt idx="112">
                  <c:v>394</c:v>
                </c:pt>
                <c:pt idx="113">
                  <c:v>380</c:v>
                </c:pt>
                <c:pt idx="114">
                  <c:v>459</c:v>
                </c:pt>
                <c:pt idx="115">
                  <c:v>370</c:v>
                </c:pt>
                <c:pt idx="116">
                  <c:v>409</c:v>
                </c:pt>
                <c:pt idx="117">
                  <c:v>343</c:v>
                </c:pt>
                <c:pt idx="118">
                  <c:v>315</c:v>
                </c:pt>
                <c:pt idx="119">
                  <c:v>272</c:v>
                </c:pt>
                <c:pt idx="120">
                  <c:v>294</c:v>
                </c:pt>
                <c:pt idx="121">
                  <c:v>174</c:v>
                </c:pt>
                <c:pt idx="122">
                  <c:v>155</c:v>
                </c:pt>
                <c:pt idx="123">
                  <c:v>215</c:v>
                </c:pt>
                <c:pt idx="124">
                  <c:v>127</c:v>
                </c:pt>
                <c:pt idx="125">
                  <c:v>137</c:v>
                </c:pt>
                <c:pt idx="126">
                  <c:v>96</c:v>
                </c:pt>
                <c:pt idx="127">
                  <c:v>86</c:v>
                </c:pt>
                <c:pt idx="128">
                  <c:v>30</c:v>
                </c:pt>
                <c:pt idx="129">
                  <c:v>15</c:v>
                </c:pt>
                <c:pt idx="130">
                  <c:v>68</c:v>
                </c:pt>
                <c:pt idx="131">
                  <c:v>79</c:v>
                </c:pt>
                <c:pt idx="132">
                  <c:v>71</c:v>
                </c:pt>
                <c:pt idx="133">
                  <c:v>123</c:v>
                </c:pt>
                <c:pt idx="134">
                  <c:v>137</c:v>
                </c:pt>
                <c:pt idx="135">
                  <c:v>155</c:v>
                </c:pt>
                <c:pt idx="136">
                  <c:v>225</c:v>
                </c:pt>
                <c:pt idx="137">
                  <c:v>218</c:v>
                </c:pt>
                <c:pt idx="138">
                  <c:v>93</c:v>
                </c:pt>
                <c:pt idx="139">
                  <c:v>150</c:v>
                </c:pt>
                <c:pt idx="140">
                  <c:v>213</c:v>
                </c:pt>
                <c:pt idx="141">
                  <c:v>107</c:v>
                </c:pt>
                <c:pt idx="142">
                  <c:v>75</c:v>
                </c:pt>
                <c:pt idx="143">
                  <c:v>108</c:v>
                </c:pt>
                <c:pt idx="144">
                  <c:v>105</c:v>
                </c:pt>
                <c:pt idx="145">
                  <c:v>85</c:v>
                </c:pt>
                <c:pt idx="146">
                  <c:v>68</c:v>
                </c:pt>
                <c:pt idx="147">
                  <c:v>78</c:v>
                </c:pt>
                <c:pt idx="148">
                  <c:v>56</c:v>
                </c:pt>
                <c:pt idx="149">
                  <c:v>133</c:v>
                </c:pt>
                <c:pt idx="150">
                  <c:v>124</c:v>
                </c:pt>
                <c:pt idx="151">
                  <c:v>42</c:v>
                </c:pt>
                <c:pt idx="152">
                  <c:v>45</c:v>
                </c:pt>
                <c:pt idx="153">
                  <c:v>49</c:v>
                </c:pt>
                <c:pt idx="154">
                  <c:v>68</c:v>
                </c:pt>
                <c:pt idx="155">
                  <c:v>69</c:v>
                </c:pt>
                <c:pt idx="156">
                  <c:v>55</c:v>
                </c:pt>
                <c:pt idx="157">
                  <c:v>170</c:v>
                </c:pt>
                <c:pt idx="158">
                  <c:v>91</c:v>
                </c:pt>
                <c:pt idx="159">
                  <c:v>139</c:v>
                </c:pt>
                <c:pt idx="160">
                  <c:v>127</c:v>
                </c:pt>
                <c:pt idx="161">
                  <c:v>82</c:v>
                </c:pt>
                <c:pt idx="162">
                  <c:v>84</c:v>
                </c:pt>
                <c:pt idx="163">
                  <c:v>100</c:v>
                </c:pt>
                <c:pt idx="164">
                  <c:v>76</c:v>
                </c:pt>
                <c:pt idx="165">
                  <c:v>70</c:v>
                </c:pt>
                <c:pt idx="166">
                  <c:v>91</c:v>
                </c:pt>
                <c:pt idx="167">
                  <c:v>115</c:v>
                </c:pt>
                <c:pt idx="168">
                  <c:v>188</c:v>
                </c:pt>
                <c:pt idx="169">
                  <c:v>243</c:v>
                </c:pt>
                <c:pt idx="170">
                  <c:v>214</c:v>
                </c:pt>
                <c:pt idx="171">
                  <c:v>133</c:v>
                </c:pt>
                <c:pt idx="172">
                  <c:v>142</c:v>
                </c:pt>
                <c:pt idx="173">
                  <c:v>127</c:v>
                </c:pt>
                <c:pt idx="174">
                  <c:v>143</c:v>
                </c:pt>
                <c:pt idx="175">
                  <c:v>96</c:v>
                </c:pt>
                <c:pt idx="176">
                  <c:v>102</c:v>
                </c:pt>
                <c:pt idx="177">
                  <c:v>81</c:v>
                </c:pt>
                <c:pt idx="178">
                  <c:v>165</c:v>
                </c:pt>
                <c:pt idx="179">
                  <c:v>157</c:v>
                </c:pt>
                <c:pt idx="180">
                  <c:v>300</c:v>
                </c:pt>
                <c:pt idx="181">
                  <c:v>301</c:v>
                </c:pt>
                <c:pt idx="182">
                  <c:v>460</c:v>
                </c:pt>
                <c:pt idx="183">
                  <c:v>540</c:v>
                </c:pt>
                <c:pt idx="184">
                  <c:v>641</c:v>
                </c:pt>
                <c:pt idx="185">
                  <c:v>859</c:v>
                </c:pt>
                <c:pt idx="186">
                  <c:v>544</c:v>
                </c:pt>
                <c:pt idx="187">
                  <c:v>449</c:v>
                </c:pt>
                <c:pt idx="188">
                  <c:v>470</c:v>
                </c:pt>
                <c:pt idx="189">
                  <c:v>524</c:v>
                </c:pt>
                <c:pt idx="190">
                  <c:v>541</c:v>
                </c:pt>
                <c:pt idx="191">
                  <c:v>319</c:v>
                </c:pt>
              </c:numCache>
            </c:numRef>
          </c:val>
        </c:ser>
        <c:ser>
          <c:idx val="16"/>
          <c:order val="16"/>
          <c:tx>
            <c:strRef>
              <c:f>Sheet1!$R$1</c:f>
              <c:strCache>
                <c:ptCount val="1"/>
                <c:pt idx="0">
                  <c:v>&gt;100,000 ms</c:v>
                </c:pt>
              </c:strCache>
            </c:strRef>
          </c:tx>
          <c:spPr>
            <a:solidFill>
              <a:schemeClr val="tx1"/>
            </a:solidFill>
            <a:ln>
              <a:noFill/>
            </a:ln>
            <a:effectLst/>
          </c:spPr>
          <c:cat>
            <c:numRef>
              <c:f>Sheet1!$A$2:$A$193</c:f>
              <c:numCache>
                <c:formatCode>m/d/yy\ h:mm;@</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Sheet1!$R$2:$R$193</c:f>
              <c:numCache>
                <c:formatCode>_(* #,##0_);_(* \(#,##0\);_(* "-"??_);_(@_)</c:formatCode>
                <c:ptCount val="192"/>
                <c:pt idx="0">
                  <c:v>6</c:v>
                </c:pt>
                <c:pt idx="1">
                  <c:v>4</c:v>
                </c:pt>
                <c:pt idx="2">
                  <c:v>2</c:v>
                </c:pt>
                <c:pt idx="3">
                  <c:v>3</c:v>
                </c:pt>
                <c:pt idx="4">
                  <c:v>3</c:v>
                </c:pt>
                <c:pt idx="5">
                  <c:v>7</c:v>
                </c:pt>
                <c:pt idx="6">
                  <c:v>6</c:v>
                </c:pt>
                <c:pt idx="7">
                  <c:v>3</c:v>
                </c:pt>
                <c:pt idx="8">
                  <c:v>0</c:v>
                </c:pt>
                <c:pt idx="9">
                  <c:v>1</c:v>
                </c:pt>
                <c:pt idx="10">
                  <c:v>4</c:v>
                </c:pt>
                <c:pt idx="11">
                  <c:v>6</c:v>
                </c:pt>
                <c:pt idx="12">
                  <c:v>2</c:v>
                </c:pt>
                <c:pt idx="13">
                  <c:v>5</c:v>
                </c:pt>
                <c:pt idx="14">
                  <c:v>4</c:v>
                </c:pt>
                <c:pt idx="15">
                  <c:v>2</c:v>
                </c:pt>
                <c:pt idx="16">
                  <c:v>11</c:v>
                </c:pt>
                <c:pt idx="17">
                  <c:v>18</c:v>
                </c:pt>
                <c:pt idx="18">
                  <c:v>9</c:v>
                </c:pt>
                <c:pt idx="19">
                  <c:v>7</c:v>
                </c:pt>
                <c:pt idx="20">
                  <c:v>5</c:v>
                </c:pt>
                <c:pt idx="21">
                  <c:v>3</c:v>
                </c:pt>
                <c:pt idx="22">
                  <c:v>6</c:v>
                </c:pt>
                <c:pt idx="23">
                  <c:v>2</c:v>
                </c:pt>
                <c:pt idx="24">
                  <c:v>10</c:v>
                </c:pt>
                <c:pt idx="25">
                  <c:v>7</c:v>
                </c:pt>
                <c:pt idx="26">
                  <c:v>5</c:v>
                </c:pt>
                <c:pt idx="27">
                  <c:v>4</c:v>
                </c:pt>
                <c:pt idx="28">
                  <c:v>6</c:v>
                </c:pt>
                <c:pt idx="29">
                  <c:v>4</c:v>
                </c:pt>
                <c:pt idx="30">
                  <c:v>2</c:v>
                </c:pt>
                <c:pt idx="31">
                  <c:v>3</c:v>
                </c:pt>
                <c:pt idx="32">
                  <c:v>4</c:v>
                </c:pt>
                <c:pt idx="33">
                  <c:v>2</c:v>
                </c:pt>
                <c:pt idx="34">
                  <c:v>4</c:v>
                </c:pt>
                <c:pt idx="35">
                  <c:v>3</c:v>
                </c:pt>
                <c:pt idx="36">
                  <c:v>3</c:v>
                </c:pt>
                <c:pt idx="37">
                  <c:v>3</c:v>
                </c:pt>
                <c:pt idx="38">
                  <c:v>3</c:v>
                </c:pt>
                <c:pt idx="39">
                  <c:v>8</c:v>
                </c:pt>
                <c:pt idx="40">
                  <c:v>5</c:v>
                </c:pt>
                <c:pt idx="41">
                  <c:v>9</c:v>
                </c:pt>
                <c:pt idx="42">
                  <c:v>8</c:v>
                </c:pt>
                <c:pt idx="43">
                  <c:v>4</c:v>
                </c:pt>
                <c:pt idx="44">
                  <c:v>4</c:v>
                </c:pt>
                <c:pt idx="45">
                  <c:v>8</c:v>
                </c:pt>
                <c:pt idx="46">
                  <c:v>3</c:v>
                </c:pt>
                <c:pt idx="47">
                  <c:v>3</c:v>
                </c:pt>
                <c:pt idx="48">
                  <c:v>9</c:v>
                </c:pt>
                <c:pt idx="49">
                  <c:v>6</c:v>
                </c:pt>
                <c:pt idx="50">
                  <c:v>11</c:v>
                </c:pt>
                <c:pt idx="51">
                  <c:v>10</c:v>
                </c:pt>
                <c:pt idx="52">
                  <c:v>12</c:v>
                </c:pt>
                <c:pt idx="53">
                  <c:v>6</c:v>
                </c:pt>
                <c:pt idx="54">
                  <c:v>8</c:v>
                </c:pt>
                <c:pt idx="55">
                  <c:v>7</c:v>
                </c:pt>
                <c:pt idx="56">
                  <c:v>8</c:v>
                </c:pt>
                <c:pt idx="57">
                  <c:v>4</c:v>
                </c:pt>
                <c:pt idx="58">
                  <c:v>1</c:v>
                </c:pt>
                <c:pt idx="59">
                  <c:v>4</c:v>
                </c:pt>
                <c:pt idx="60">
                  <c:v>5</c:v>
                </c:pt>
                <c:pt idx="61">
                  <c:v>6</c:v>
                </c:pt>
                <c:pt idx="62">
                  <c:v>4</c:v>
                </c:pt>
                <c:pt idx="63">
                  <c:v>7</c:v>
                </c:pt>
                <c:pt idx="64">
                  <c:v>4</c:v>
                </c:pt>
                <c:pt idx="65">
                  <c:v>16</c:v>
                </c:pt>
                <c:pt idx="66">
                  <c:v>9</c:v>
                </c:pt>
                <c:pt idx="67">
                  <c:v>8</c:v>
                </c:pt>
                <c:pt idx="68">
                  <c:v>5</c:v>
                </c:pt>
                <c:pt idx="69">
                  <c:v>7</c:v>
                </c:pt>
                <c:pt idx="70">
                  <c:v>10</c:v>
                </c:pt>
                <c:pt idx="71">
                  <c:v>6</c:v>
                </c:pt>
                <c:pt idx="72">
                  <c:v>6</c:v>
                </c:pt>
                <c:pt idx="73">
                  <c:v>14</c:v>
                </c:pt>
                <c:pt idx="74">
                  <c:v>6</c:v>
                </c:pt>
                <c:pt idx="75">
                  <c:v>6</c:v>
                </c:pt>
                <c:pt idx="76">
                  <c:v>8</c:v>
                </c:pt>
                <c:pt idx="77">
                  <c:v>9</c:v>
                </c:pt>
                <c:pt idx="78">
                  <c:v>3</c:v>
                </c:pt>
                <c:pt idx="79">
                  <c:v>5</c:v>
                </c:pt>
                <c:pt idx="80">
                  <c:v>3</c:v>
                </c:pt>
                <c:pt idx="81">
                  <c:v>4</c:v>
                </c:pt>
                <c:pt idx="82">
                  <c:v>3</c:v>
                </c:pt>
                <c:pt idx="83">
                  <c:v>1</c:v>
                </c:pt>
                <c:pt idx="84">
                  <c:v>0</c:v>
                </c:pt>
                <c:pt idx="85">
                  <c:v>2</c:v>
                </c:pt>
                <c:pt idx="86">
                  <c:v>7</c:v>
                </c:pt>
                <c:pt idx="87">
                  <c:v>11</c:v>
                </c:pt>
                <c:pt idx="88">
                  <c:v>13</c:v>
                </c:pt>
                <c:pt idx="89">
                  <c:v>5</c:v>
                </c:pt>
                <c:pt idx="90">
                  <c:v>7</c:v>
                </c:pt>
                <c:pt idx="91">
                  <c:v>9</c:v>
                </c:pt>
                <c:pt idx="92">
                  <c:v>14</c:v>
                </c:pt>
                <c:pt idx="93">
                  <c:v>6</c:v>
                </c:pt>
                <c:pt idx="94">
                  <c:v>5</c:v>
                </c:pt>
                <c:pt idx="95">
                  <c:v>16</c:v>
                </c:pt>
                <c:pt idx="96">
                  <c:v>8</c:v>
                </c:pt>
                <c:pt idx="97">
                  <c:v>8</c:v>
                </c:pt>
                <c:pt idx="98">
                  <c:v>6</c:v>
                </c:pt>
                <c:pt idx="99">
                  <c:v>14</c:v>
                </c:pt>
                <c:pt idx="100">
                  <c:v>9</c:v>
                </c:pt>
                <c:pt idx="101">
                  <c:v>5</c:v>
                </c:pt>
                <c:pt idx="102">
                  <c:v>12</c:v>
                </c:pt>
                <c:pt idx="103">
                  <c:v>3</c:v>
                </c:pt>
                <c:pt idx="104">
                  <c:v>7</c:v>
                </c:pt>
                <c:pt idx="105">
                  <c:v>2</c:v>
                </c:pt>
                <c:pt idx="106">
                  <c:v>3</c:v>
                </c:pt>
                <c:pt idx="107">
                  <c:v>0</c:v>
                </c:pt>
                <c:pt idx="108">
                  <c:v>3</c:v>
                </c:pt>
                <c:pt idx="109">
                  <c:v>5</c:v>
                </c:pt>
                <c:pt idx="110">
                  <c:v>15</c:v>
                </c:pt>
                <c:pt idx="111">
                  <c:v>14</c:v>
                </c:pt>
                <c:pt idx="112">
                  <c:v>11</c:v>
                </c:pt>
                <c:pt idx="113">
                  <c:v>14</c:v>
                </c:pt>
                <c:pt idx="114">
                  <c:v>15</c:v>
                </c:pt>
                <c:pt idx="115">
                  <c:v>8</c:v>
                </c:pt>
                <c:pt idx="116">
                  <c:v>11</c:v>
                </c:pt>
                <c:pt idx="117">
                  <c:v>7</c:v>
                </c:pt>
                <c:pt idx="118">
                  <c:v>5</c:v>
                </c:pt>
                <c:pt idx="119">
                  <c:v>13</c:v>
                </c:pt>
                <c:pt idx="120">
                  <c:v>6</c:v>
                </c:pt>
                <c:pt idx="121">
                  <c:v>5</c:v>
                </c:pt>
                <c:pt idx="122">
                  <c:v>3</c:v>
                </c:pt>
                <c:pt idx="123">
                  <c:v>2</c:v>
                </c:pt>
                <c:pt idx="124">
                  <c:v>6</c:v>
                </c:pt>
                <c:pt idx="125">
                  <c:v>7</c:v>
                </c:pt>
                <c:pt idx="126">
                  <c:v>2</c:v>
                </c:pt>
                <c:pt idx="127">
                  <c:v>0</c:v>
                </c:pt>
                <c:pt idx="128">
                  <c:v>3</c:v>
                </c:pt>
                <c:pt idx="129">
                  <c:v>1</c:v>
                </c:pt>
                <c:pt idx="130">
                  <c:v>2</c:v>
                </c:pt>
                <c:pt idx="131">
                  <c:v>6</c:v>
                </c:pt>
                <c:pt idx="132">
                  <c:v>1</c:v>
                </c:pt>
                <c:pt idx="133">
                  <c:v>1</c:v>
                </c:pt>
                <c:pt idx="134">
                  <c:v>12</c:v>
                </c:pt>
                <c:pt idx="135">
                  <c:v>15</c:v>
                </c:pt>
                <c:pt idx="136">
                  <c:v>9</c:v>
                </c:pt>
                <c:pt idx="137">
                  <c:v>19</c:v>
                </c:pt>
                <c:pt idx="138">
                  <c:v>12</c:v>
                </c:pt>
                <c:pt idx="139">
                  <c:v>13</c:v>
                </c:pt>
                <c:pt idx="140">
                  <c:v>7</c:v>
                </c:pt>
                <c:pt idx="141">
                  <c:v>19</c:v>
                </c:pt>
                <c:pt idx="142">
                  <c:v>4</c:v>
                </c:pt>
                <c:pt idx="143">
                  <c:v>6</c:v>
                </c:pt>
                <c:pt idx="144">
                  <c:v>2</c:v>
                </c:pt>
                <c:pt idx="145">
                  <c:v>0</c:v>
                </c:pt>
                <c:pt idx="146">
                  <c:v>6</c:v>
                </c:pt>
                <c:pt idx="147">
                  <c:v>12</c:v>
                </c:pt>
                <c:pt idx="148">
                  <c:v>5</c:v>
                </c:pt>
                <c:pt idx="149">
                  <c:v>2</c:v>
                </c:pt>
                <c:pt idx="150">
                  <c:v>5</c:v>
                </c:pt>
                <c:pt idx="151">
                  <c:v>3</c:v>
                </c:pt>
                <c:pt idx="152">
                  <c:v>2</c:v>
                </c:pt>
                <c:pt idx="153">
                  <c:v>0</c:v>
                </c:pt>
                <c:pt idx="154">
                  <c:v>2</c:v>
                </c:pt>
                <c:pt idx="155">
                  <c:v>2</c:v>
                </c:pt>
                <c:pt idx="156">
                  <c:v>1</c:v>
                </c:pt>
                <c:pt idx="157">
                  <c:v>1</c:v>
                </c:pt>
                <c:pt idx="158">
                  <c:v>5</c:v>
                </c:pt>
                <c:pt idx="159">
                  <c:v>3</c:v>
                </c:pt>
                <c:pt idx="160">
                  <c:v>3</c:v>
                </c:pt>
                <c:pt idx="161">
                  <c:v>3</c:v>
                </c:pt>
                <c:pt idx="162">
                  <c:v>1</c:v>
                </c:pt>
                <c:pt idx="163">
                  <c:v>4</c:v>
                </c:pt>
                <c:pt idx="164">
                  <c:v>1</c:v>
                </c:pt>
                <c:pt idx="165">
                  <c:v>1</c:v>
                </c:pt>
                <c:pt idx="166">
                  <c:v>1</c:v>
                </c:pt>
                <c:pt idx="167">
                  <c:v>0</c:v>
                </c:pt>
                <c:pt idx="168">
                  <c:v>3</c:v>
                </c:pt>
                <c:pt idx="169">
                  <c:v>6</c:v>
                </c:pt>
                <c:pt idx="170">
                  <c:v>6</c:v>
                </c:pt>
                <c:pt idx="171">
                  <c:v>5</c:v>
                </c:pt>
                <c:pt idx="172">
                  <c:v>2</c:v>
                </c:pt>
                <c:pt idx="173">
                  <c:v>4</c:v>
                </c:pt>
                <c:pt idx="174">
                  <c:v>2</c:v>
                </c:pt>
                <c:pt idx="175">
                  <c:v>0</c:v>
                </c:pt>
                <c:pt idx="176">
                  <c:v>3</c:v>
                </c:pt>
                <c:pt idx="177">
                  <c:v>0</c:v>
                </c:pt>
                <c:pt idx="178">
                  <c:v>0</c:v>
                </c:pt>
                <c:pt idx="179">
                  <c:v>5</c:v>
                </c:pt>
                <c:pt idx="180">
                  <c:v>6</c:v>
                </c:pt>
                <c:pt idx="181">
                  <c:v>13</c:v>
                </c:pt>
                <c:pt idx="182">
                  <c:v>8</c:v>
                </c:pt>
                <c:pt idx="183">
                  <c:v>5</c:v>
                </c:pt>
                <c:pt idx="184">
                  <c:v>10</c:v>
                </c:pt>
                <c:pt idx="185">
                  <c:v>9</c:v>
                </c:pt>
                <c:pt idx="186">
                  <c:v>7</c:v>
                </c:pt>
                <c:pt idx="187">
                  <c:v>12</c:v>
                </c:pt>
                <c:pt idx="188">
                  <c:v>19</c:v>
                </c:pt>
                <c:pt idx="189">
                  <c:v>6</c:v>
                </c:pt>
                <c:pt idx="190">
                  <c:v>8</c:v>
                </c:pt>
                <c:pt idx="191">
                  <c:v>7</c:v>
                </c:pt>
              </c:numCache>
            </c:numRef>
          </c:val>
        </c:ser>
        <c:dLbls>
          <c:showLegendKey val="0"/>
          <c:showVal val="0"/>
          <c:showCatName val="0"/>
          <c:showSerName val="0"/>
          <c:showPercent val="0"/>
          <c:showBubbleSize val="0"/>
        </c:dLbls>
        <c:axId val="844631920"/>
        <c:axId val="844631376"/>
      </c:areaChart>
      <c:lineChart>
        <c:grouping val="standard"/>
        <c:varyColors val="0"/>
        <c:ser>
          <c:idx val="17"/>
          <c:order val="17"/>
          <c:tx>
            <c:strRef>
              <c:f>Sheet1!$S$1</c:f>
              <c:strCache>
                <c:ptCount val="1"/>
                <c:pt idx="0">
                  <c:v>Grand Total</c:v>
                </c:pt>
              </c:strCache>
            </c:strRef>
          </c:tx>
          <c:spPr>
            <a:ln w="28575" cap="rnd">
              <a:solidFill>
                <a:schemeClr val="accent5">
                  <a:lumMod val="75000"/>
                </a:schemeClr>
              </a:solidFill>
              <a:round/>
            </a:ln>
            <a:effectLst/>
          </c:spPr>
          <c:marker>
            <c:symbol val="circle"/>
            <c:size val="5"/>
            <c:spPr>
              <a:solidFill>
                <a:schemeClr val="accent5">
                  <a:lumMod val="75000"/>
                </a:schemeClr>
              </a:solidFill>
              <a:ln w="9525">
                <a:solidFill>
                  <a:schemeClr val="accent5">
                    <a:lumMod val="75000"/>
                  </a:schemeClr>
                </a:solidFill>
              </a:ln>
              <a:effectLst/>
            </c:spPr>
          </c:marker>
          <c:cat>
            <c:numRef>
              <c:f>[1]CAFEIISChart!$A$2:$A$193</c:f>
              <c:numCache>
                <c:formatCode>General</c:formatCode>
                <c:ptCount val="192"/>
                <c:pt idx="0">
                  <c:v>41715</c:v>
                </c:pt>
                <c:pt idx="1">
                  <c:v>41715.041666666664</c:v>
                </c:pt>
                <c:pt idx="2">
                  <c:v>41715.083333333336</c:v>
                </c:pt>
                <c:pt idx="3">
                  <c:v>41715.125</c:v>
                </c:pt>
                <c:pt idx="4">
                  <c:v>41715.166666666664</c:v>
                </c:pt>
                <c:pt idx="5">
                  <c:v>41715.208333333336</c:v>
                </c:pt>
                <c:pt idx="6">
                  <c:v>41715.25</c:v>
                </c:pt>
                <c:pt idx="7">
                  <c:v>41715.291666666664</c:v>
                </c:pt>
                <c:pt idx="8">
                  <c:v>41715.333333333336</c:v>
                </c:pt>
                <c:pt idx="9">
                  <c:v>41715.375</c:v>
                </c:pt>
                <c:pt idx="10">
                  <c:v>41715.416666666664</c:v>
                </c:pt>
                <c:pt idx="11">
                  <c:v>41715.458333333336</c:v>
                </c:pt>
                <c:pt idx="12">
                  <c:v>41715.5</c:v>
                </c:pt>
                <c:pt idx="13">
                  <c:v>41715.541666666664</c:v>
                </c:pt>
                <c:pt idx="14">
                  <c:v>41715.583333333336</c:v>
                </c:pt>
                <c:pt idx="15">
                  <c:v>41715.625</c:v>
                </c:pt>
                <c:pt idx="16">
                  <c:v>41715.666666666664</c:v>
                </c:pt>
                <c:pt idx="17">
                  <c:v>41715.708333333336</c:v>
                </c:pt>
                <c:pt idx="18">
                  <c:v>41715.75</c:v>
                </c:pt>
                <c:pt idx="19">
                  <c:v>41715.791666666664</c:v>
                </c:pt>
                <c:pt idx="20">
                  <c:v>41715.833333333336</c:v>
                </c:pt>
                <c:pt idx="21">
                  <c:v>41715.875</c:v>
                </c:pt>
                <c:pt idx="22">
                  <c:v>41715.916666666664</c:v>
                </c:pt>
                <c:pt idx="23">
                  <c:v>41715.958333333336</c:v>
                </c:pt>
                <c:pt idx="24">
                  <c:v>41716</c:v>
                </c:pt>
                <c:pt idx="25">
                  <c:v>41716.041666666664</c:v>
                </c:pt>
                <c:pt idx="26">
                  <c:v>41716.083333333336</c:v>
                </c:pt>
                <c:pt idx="27">
                  <c:v>41716.125</c:v>
                </c:pt>
                <c:pt idx="28">
                  <c:v>41716.166666666664</c:v>
                </c:pt>
                <c:pt idx="29">
                  <c:v>41716.208333333336</c:v>
                </c:pt>
                <c:pt idx="30">
                  <c:v>41716.25</c:v>
                </c:pt>
                <c:pt idx="31">
                  <c:v>41716.291666666664</c:v>
                </c:pt>
                <c:pt idx="32">
                  <c:v>41716.333333333336</c:v>
                </c:pt>
                <c:pt idx="33">
                  <c:v>41716.375</c:v>
                </c:pt>
                <c:pt idx="34">
                  <c:v>41716.416666666664</c:v>
                </c:pt>
                <c:pt idx="35">
                  <c:v>41716.458333333336</c:v>
                </c:pt>
                <c:pt idx="36">
                  <c:v>41716.5</c:v>
                </c:pt>
                <c:pt idx="37">
                  <c:v>41716.541666666664</c:v>
                </c:pt>
                <c:pt idx="38">
                  <c:v>41716.583333333336</c:v>
                </c:pt>
                <c:pt idx="39">
                  <c:v>41716.625</c:v>
                </c:pt>
                <c:pt idx="40">
                  <c:v>41716.666666666664</c:v>
                </c:pt>
                <c:pt idx="41">
                  <c:v>41716.708333333336</c:v>
                </c:pt>
                <c:pt idx="42">
                  <c:v>41716.75</c:v>
                </c:pt>
                <c:pt idx="43">
                  <c:v>41716.791666666664</c:v>
                </c:pt>
                <c:pt idx="44">
                  <c:v>41716.833333333336</c:v>
                </c:pt>
                <c:pt idx="45">
                  <c:v>41716.875</c:v>
                </c:pt>
                <c:pt idx="46">
                  <c:v>41716.916666666664</c:v>
                </c:pt>
                <c:pt idx="47">
                  <c:v>41716.958333333336</c:v>
                </c:pt>
                <c:pt idx="48">
                  <c:v>41717</c:v>
                </c:pt>
                <c:pt idx="49">
                  <c:v>41717.041666666664</c:v>
                </c:pt>
                <c:pt idx="50">
                  <c:v>41717.083333333336</c:v>
                </c:pt>
                <c:pt idx="51">
                  <c:v>41717.125</c:v>
                </c:pt>
                <c:pt idx="52">
                  <c:v>41717.166666666664</c:v>
                </c:pt>
                <c:pt idx="53">
                  <c:v>41717.208333333336</c:v>
                </c:pt>
                <c:pt idx="54">
                  <c:v>41717.25</c:v>
                </c:pt>
                <c:pt idx="55">
                  <c:v>41717.291666666664</c:v>
                </c:pt>
                <c:pt idx="56">
                  <c:v>41717.333333333336</c:v>
                </c:pt>
                <c:pt idx="57">
                  <c:v>41717.375</c:v>
                </c:pt>
                <c:pt idx="58">
                  <c:v>41717.416666666664</c:v>
                </c:pt>
                <c:pt idx="59">
                  <c:v>41717.458333333336</c:v>
                </c:pt>
                <c:pt idx="60">
                  <c:v>41717.5</c:v>
                </c:pt>
                <c:pt idx="61">
                  <c:v>41717.541666666664</c:v>
                </c:pt>
                <c:pt idx="62">
                  <c:v>41717.583333333336</c:v>
                </c:pt>
                <c:pt idx="63">
                  <c:v>41717.625</c:v>
                </c:pt>
                <c:pt idx="64">
                  <c:v>41717.666666666664</c:v>
                </c:pt>
                <c:pt idx="65">
                  <c:v>41717.708333333336</c:v>
                </c:pt>
                <c:pt idx="66">
                  <c:v>41717.75</c:v>
                </c:pt>
                <c:pt idx="67">
                  <c:v>41717.791666666664</c:v>
                </c:pt>
                <c:pt idx="68">
                  <c:v>41717.833333333336</c:v>
                </c:pt>
                <c:pt idx="69">
                  <c:v>41717.875</c:v>
                </c:pt>
                <c:pt idx="70">
                  <c:v>41717.916666666664</c:v>
                </c:pt>
                <c:pt idx="71">
                  <c:v>41717.958333333336</c:v>
                </c:pt>
                <c:pt idx="72">
                  <c:v>41718</c:v>
                </c:pt>
                <c:pt idx="73">
                  <c:v>41718.041666666664</c:v>
                </c:pt>
                <c:pt idx="74">
                  <c:v>41718.083333333336</c:v>
                </c:pt>
                <c:pt idx="75">
                  <c:v>41718.125</c:v>
                </c:pt>
                <c:pt idx="76">
                  <c:v>41718.166666666664</c:v>
                </c:pt>
                <c:pt idx="77">
                  <c:v>41718.208333333336</c:v>
                </c:pt>
                <c:pt idx="78">
                  <c:v>41718.25</c:v>
                </c:pt>
                <c:pt idx="79">
                  <c:v>41718.291666666664</c:v>
                </c:pt>
                <c:pt idx="80">
                  <c:v>41718.333333333336</c:v>
                </c:pt>
                <c:pt idx="81">
                  <c:v>41718.375</c:v>
                </c:pt>
                <c:pt idx="82">
                  <c:v>41718.416666666664</c:v>
                </c:pt>
                <c:pt idx="83">
                  <c:v>41718.458333333336</c:v>
                </c:pt>
                <c:pt idx="84">
                  <c:v>41718.5</c:v>
                </c:pt>
                <c:pt idx="85">
                  <c:v>41718.541666666664</c:v>
                </c:pt>
                <c:pt idx="86">
                  <c:v>41718.583333333336</c:v>
                </c:pt>
                <c:pt idx="87">
                  <c:v>41718.625</c:v>
                </c:pt>
                <c:pt idx="88">
                  <c:v>41718.666666666664</c:v>
                </c:pt>
                <c:pt idx="89">
                  <c:v>41718.708333333336</c:v>
                </c:pt>
                <c:pt idx="90">
                  <c:v>41718.75</c:v>
                </c:pt>
                <c:pt idx="91">
                  <c:v>41718.791666666664</c:v>
                </c:pt>
                <c:pt idx="92">
                  <c:v>41718.833333333336</c:v>
                </c:pt>
                <c:pt idx="93">
                  <c:v>41718.875</c:v>
                </c:pt>
                <c:pt idx="94">
                  <c:v>41718.916666666664</c:v>
                </c:pt>
                <c:pt idx="95">
                  <c:v>41718.958333333336</c:v>
                </c:pt>
                <c:pt idx="96">
                  <c:v>41719</c:v>
                </c:pt>
                <c:pt idx="97">
                  <c:v>41719.041666666664</c:v>
                </c:pt>
                <c:pt idx="98">
                  <c:v>41719.083333333336</c:v>
                </c:pt>
                <c:pt idx="99">
                  <c:v>41719.125</c:v>
                </c:pt>
                <c:pt idx="100">
                  <c:v>41719.166666666664</c:v>
                </c:pt>
                <c:pt idx="101">
                  <c:v>41719.208333333336</c:v>
                </c:pt>
                <c:pt idx="102">
                  <c:v>41719.25</c:v>
                </c:pt>
                <c:pt idx="103">
                  <c:v>41719.291666666664</c:v>
                </c:pt>
                <c:pt idx="104">
                  <c:v>41719.333333333336</c:v>
                </c:pt>
                <c:pt idx="105">
                  <c:v>41719.375</c:v>
                </c:pt>
                <c:pt idx="106">
                  <c:v>41719.416666666664</c:v>
                </c:pt>
                <c:pt idx="107">
                  <c:v>41719.458333333336</c:v>
                </c:pt>
                <c:pt idx="108">
                  <c:v>41719.5</c:v>
                </c:pt>
                <c:pt idx="109">
                  <c:v>41719.541666666664</c:v>
                </c:pt>
                <c:pt idx="110">
                  <c:v>41719.583333333336</c:v>
                </c:pt>
                <c:pt idx="111">
                  <c:v>41719.625</c:v>
                </c:pt>
                <c:pt idx="112">
                  <c:v>41719.666666666664</c:v>
                </c:pt>
                <c:pt idx="113">
                  <c:v>41719.708333333336</c:v>
                </c:pt>
                <c:pt idx="114">
                  <c:v>41719.75</c:v>
                </c:pt>
                <c:pt idx="115">
                  <c:v>41719.791666666664</c:v>
                </c:pt>
                <c:pt idx="116">
                  <c:v>41719.833333333336</c:v>
                </c:pt>
                <c:pt idx="117">
                  <c:v>41719.875</c:v>
                </c:pt>
                <c:pt idx="118">
                  <c:v>41719.916666666664</c:v>
                </c:pt>
                <c:pt idx="119">
                  <c:v>41719.958333333336</c:v>
                </c:pt>
                <c:pt idx="120">
                  <c:v>41720</c:v>
                </c:pt>
                <c:pt idx="121">
                  <c:v>41720.041666666664</c:v>
                </c:pt>
                <c:pt idx="122">
                  <c:v>41720.083333333336</c:v>
                </c:pt>
                <c:pt idx="123">
                  <c:v>41720.125</c:v>
                </c:pt>
                <c:pt idx="124">
                  <c:v>41720.166666666664</c:v>
                </c:pt>
                <c:pt idx="125">
                  <c:v>41720.208333333336</c:v>
                </c:pt>
                <c:pt idx="126">
                  <c:v>41720.25</c:v>
                </c:pt>
                <c:pt idx="127">
                  <c:v>41720.291666666664</c:v>
                </c:pt>
                <c:pt idx="128">
                  <c:v>41720.333333333336</c:v>
                </c:pt>
                <c:pt idx="129">
                  <c:v>41720.375</c:v>
                </c:pt>
                <c:pt idx="130">
                  <c:v>41720.416666666664</c:v>
                </c:pt>
                <c:pt idx="131">
                  <c:v>41720.458333333336</c:v>
                </c:pt>
                <c:pt idx="132">
                  <c:v>41720.5</c:v>
                </c:pt>
                <c:pt idx="133">
                  <c:v>41720.541666666664</c:v>
                </c:pt>
                <c:pt idx="134">
                  <c:v>41720.583333333336</c:v>
                </c:pt>
                <c:pt idx="135">
                  <c:v>41720.625</c:v>
                </c:pt>
                <c:pt idx="136">
                  <c:v>41720.666666666664</c:v>
                </c:pt>
                <c:pt idx="137">
                  <c:v>41720.708333333336</c:v>
                </c:pt>
                <c:pt idx="138">
                  <c:v>41720.75</c:v>
                </c:pt>
                <c:pt idx="139">
                  <c:v>41720.791666666664</c:v>
                </c:pt>
                <c:pt idx="140">
                  <c:v>41720.833333333336</c:v>
                </c:pt>
                <c:pt idx="141">
                  <c:v>41720.875</c:v>
                </c:pt>
                <c:pt idx="142">
                  <c:v>41720.916666666664</c:v>
                </c:pt>
                <c:pt idx="143">
                  <c:v>41720.958333333336</c:v>
                </c:pt>
                <c:pt idx="144">
                  <c:v>41721</c:v>
                </c:pt>
                <c:pt idx="145">
                  <c:v>41721.041666666664</c:v>
                </c:pt>
                <c:pt idx="146">
                  <c:v>41721.083333333336</c:v>
                </c:pt>
                <c:pt idx="147">
                  <c:v>41721.125</c:v>
                </c:pt>
                <c:pt idx="148">
                  <c:v>41721.166666666664</c:v>
                </c:pt>
                <c:pt idx="149">
                  <c:v>41721.208333333336</c:v>
                </c:pt>
                <c:pt idx="150">
                  <c:v>41721.25</c:v>
                </c:pt>
                <c:pt idx="151">
                  <c:v>41721.291666666664</c:v>
                </c:pt>
                <c:pt idx="152">
                  <c:v>41721.333333333336</c:v>
                </c:pt>
                <c:pt idx="153">
                  <c:v>41721.375</c:v>
                </c:pt>
                <c:pt idx="154">
                  <c:v>41721.416666666664</c:v>
                </c:pt>
                <c:pt idx="155">
                  <c:v>41721.458333333336</c:v>
                </c:pt>
                <c:pt idx="156">
                  <c:v>41721.5</c:v>
                </c:pt>
                <c:pt idx="157">
                  <c:v>41721.541666666664</c:v>
                </c:pt>
                <c:pt idx="158">
                  <c:v>41721.583333333336</c:v>
                </c:pt>
                <c:pt idx="159">
                  <c:v>41721.625</c:v>
                </c:pt>
                <c:pt idx="160">
                  <c:v>41721.666666666664</c:v>
                </c:pt>
                <c:pt idx="161">
                  <c:v>41721.708333333336</c:v>
                </c:pt>
                <c:pt idx="162">
                  <c:v>41721.75</c:v>
                </c:pt>
                <c:pt idx="163">
                  <c:v>41721.791666666664</c:v>
                </c:pt>
                <c:pt idx="164">
                  <c:v>41721.833333333336</c:v>
                </c:pt>
                <c:pt idx="165">
                  <c:v>41721.875</c:v>
                </c:pt>
                <c:pt idx="166">
                  <c:v>41721.916666666664</c:v>
                </c:pt>
                <c:pt idx="167">
                  <c:v>41721.958333333336</c:v>
                </c:pt>
                <c:pt idx="168">
                  <c:v>41722</c:v>
                </c:pt>
                <c:pt idx="169">
                  <c:v>41722.041666666664</c:v>
                </c:pt>
                <c:pt idx="170">
                  <c:v>41722.083333333336</c:v>
                </c:pt>
                <c:pt idx="171">
                  <c:v>41722.125</c:v>
                </c:pt>
                <c:pt idx="172">
                  <c:v>41722.166666666664</c:v>
                </c:pt>
                <c:pt idx="173">
                  <c:v>41722.208333333336</c:v>
                </c:pt>
                <c:pt idx="174">
                  <c:v>41722.25</c:v>
                </c:pt>
                <c:pt idx="175">
                  <c:v>41722.291666666664</c:v>
                </c:pt>
                <c:pt idx="176">
                  <c:v>41722.333333333336</c:v>
                </c:pt>
                <c:pt idx="177">
                  <c:v>41722.375</c:v>
                </c:pt>
                <c:pt idx="178">
                  <c:v>41722.416666666664</c:v>
                </c:pt>
                <c:pt idx="179">
                  <c:v>41722.458333333336</c:v>
                </c:pt>
                <c:pt idx="180">
                  <c:v>41722.5</c:v>
                </c:pt>
                <c:pt idx="181">
                  <c:v>41722.541666666664</c:v>
                </c:pt>
                <c:pt idx="182">
                  <c:v>41722.583333333336</c:v>
                </c:pt>
                <c:pt idx="183">
                  <c:v>41722.625</c:v>
                </c:pt>
                <c:pt idx="184">
                  <c:v>41722.666666666664</c:v>
                </c:pt>
                <c:pt idx="185">
                  <c:v>41722.708333333336</c:v>
                </c:pt>
                <c:pt idx="186">
                  <c:v>41722.75</c:v>
                </c:pt>
                <c:pt idx="187">
                  <c:v>41722.791666666664</c:v>
                </c:pt>
                <c:pt idx="188">
                  <c:v>41722.833333333336</c:v>
                </c:pt>
                <c:pt idx="189">
                  <c:v>41722.875</c:v>
                </c:pt>
                <c:pt idx="190">
                  <c:v>41722.916666666664</c:v>
                </c:pt>
                <c:pt idx="191">
                  <c:v>41722.958333333336</c:v>
                </c:pt>
              </c:numCache>
            </c:numRef>
          </c:cat>
          <c:val>
            <c:numRef>
              <c:f>Sheet1!$S$2:$S$193</c:f>
              <c:numCache>
                <c:formatCode>_(* #,##0_);_(* \(#,##0\);_(* "-"??_);_(@_)</c:formatCode>
                <c:ptCount val="192"/>
                <c:pt idx="0">
                  <c:v>161030</c:v>
                </c:pt>
                <c:pt idx="1">
                  <c:v>155544</c:v>
                </c:pt>
                <c:pt idx="2">
                  <c:v>152907</c:v>
                </c:pt>
                <c:pt idx="3">
                  <c:v>143848</c:v>
                </c:pt>
                <c:pt idx="4">
                  <c:v>140216</c:v>
                </c:pt>
                <c:pt idx="5">
                  <c:v>120659</c:v>
                </c:pt>
                <c:pt idx="6">
                  <c:v>121681</c:v>
                </c:pt>
                <c:pt idx="7">
                  <c:v>116901</c:v>
                </c:pt>
                <c:pt idx="8">
                  <c:v>99455</c:v>
                </c:pt>
                <c:pt idx="9">
                  <c:v>92837</c:v>
                </c:pt>
                <c:pt idx="10">
                  <c:v>110784</c:v>
                </c:pt>
                <c:pt idx="11">
                  <c:v>110524</c:v>
                </c:pt>
                <c:pt idx="12">
                  <c:v>141855</c:v>
                </c:pt>
                <c:pt idx="13">
                  <c:v>262414</c:v>
                </c:pt>
                <c:pt idx="14">
                  <c:v>313763</c:v>
                </c:pt>
                <c:pt idx="15">
                  <c:v>388315</c:v>
                </c:pt>
                <c:pt idx="16">
                  <c:v>413273</c:v>
                </c:pt>
                <c:pt idx="17">
                  <c:v>624757</c:v>
                </c:pt>
                <c:pt idx="18">
                  <c:v>689304</c:v>
                </c:pt>
                <c:pt idx="19">
                  <c:v>486470</c:v>
                </c:pt>
                <c:pt idx="20">
                  <c:v>425348</c:v>
                </c:pt>
                <c:pt idx="21">
                  <c:v>424858</c:v>
                </c:pt>
                <c:pt idx="22">
                  <c:v>370940</c:v>
                </c:pt>
                <c:pt idx="23">
                  <c:v>341997</c:v>
                </c:pt>
                <c:pt idx="24">
                  <c:v>342900</c:v>
                </c:pt>
                <c:pt idx="25">
                  <c:v>246954</c:v>
                </c:pt>
                <c:pt idx="26">
                  <c:v>199004</c:v>
                </c:pt>
                <c:pt idx="27">
                  <c:v>192135</c:v>
                </c:pt>
                <c:pt idx="28">
                  <c:v>187154</c:v>
                </c:pt>
                <c:pt idx="29">
                  <c:v>185655</c:v>
                </c:pt>
                <c:pt idx="30">
                  <c:v>187570</c:v>
                </c:pt>
                <c:pt idx="31">
                  <c:v>181658</c:v>
                </c:pt>
                <c:pt idx="32">
                  <c:v>156753</c:v>
                </c:pt>
                <c:pt idx="33">
                  <c:v>178635</c:v>
                </c:pt>
                <c:pt idx="34">
                  <c:v>218766</c:v>
                </c:pt>
                <c:pt idx="35">
                  <c:v>180172</c:v>
                </c:pt>
                <c:pt idx="36">
                  <c:v>199261</c:v>
                </c:pt>
                <c:pt idx="37">
                  <c:v>284579</c:v>
                </c:pt>
                <c:pt idx="38">
                  <c:v>362984</c:v>
                </c:pt>
                <c:pt idx="39">
                  <c:v>442077</c:v>
                </c:pt>
                <c:pt idx="40">
                  <c:v>498241</c:v>
                </c:pt>
                <c:pt idx="41">
                  <c:v>526860</c:v>
                </c:pt>
                <c:pt idx="42">
                  <c:v>561325</c:v>
                </c:pt>
                <c:pt idx="43">
                  <c:v>484793</c:v>
                </c:pt>
                <c:pt idx="44">
                  <c:v>471762</c:v>
                </c:pt>
                <c:pt idx="45">
                  <c:v>448200</c:v>
                </c:pt>
                <c:pt idx="46">
                  <c:v>419502</c:v>
                </c:pt>
                <c:pt idx="47">
                  <c:v>353268</c:v>
                </c:pt>
                <c:pt idx="48">
                  <c:v>308548</c:v>
                </c:pt>
                <c:pt idx="49">
                  <c:v>245524</c:v>
                </c:pt>
                <c:pt idx="50">
                  <c:v>212220</c:v>
                </c:pt>
                <c:pt idx="51">
                  <c:v>200283</c:v>
                </c:pt>
                <c:pt idx="52">
                  <c:v>207948</c:v>
                </c:pt>
                <c:pt idx="53">
                  <c:v>185520</c:v>
                </c:pt>
                <c:pt idx="54">
                  <c:v>160074</c:v>
                </c:pt>
                <c:pt idx="55">
                  <c:v>153908</c:v>
                </c:pt>
                <c:pt idx="56">
                  <c:v>140061</c:v>
                </c:pt>
                <c:pt idx="57">
                  <c:v>158515</c:v>
                </c:pt>
                <c:pt idx="58">
                  <c:v>214022</c:v>
                </c:pt>
                <c:pt idx="59">
                  <c:v>193041</c:v>
                </c:pt>
                <c:pt idx="60">
                  <c:v>241827</c:v>
                </c:pt>
                <c:pt idx="61">
                  <c:v>335124</c:v>
                </c:pt>
                <c:pt idx="62">
                  <c:v>383865</c:v>
                </c:pt>
                <c:pt idx="63">
                  <c:v>440413</c:v>
                </c:pt>
                <c:pt idx="64">
                  <c:v>456076</c:v>
                </c:pt>
                <c:pt idx="65">
                  <c:v>509114</c:v>
                </c:pt>
                <c:pt idx="66">
                  <c:v>478449</c:v>
                </c:pt>
                <c:pt idx="67">
                  <c:v>450272</c:v>
                </c:pt>
                <c:pt idx="68">
                  <c:v>494786</c:v>
                </c:pt>
                <c:pt idx="69">
                  <c:v>505845</c:v>
                </c:pt>
                <c:pt idx="70">
                  <c:v>507978</c:v>
                </c:pt>
                <c:pt idx="71">
                  <c:v>514944</c:v>
                </c:pt>
                <c:pt idx="72">
                  <c:v>414370</c:v>
                </c:pt>
                <c:pt idx="73">
                  <c:v>334647</c:v>
                </c:pt>
                <c:pt idx="74">
                  <c:v>267960</c:v>
                </c:pt>
                <c:pt idx="75">
                  <c:v>247348</c:v>
                </c:pt>
                <c:pt idx="76">
                  <c:v>273058</c:v>
                </c:pt>
                <c:pt idx="77">
                  <c:v>267643</c:v>
                </c:pt>
                <c:pt idx="78">
                  <c:v>211771</c:v>
                </c:pt>
                <c:pt idx="79">
                  <c:v>185927</c:v>
                </c:pt>
                <c:pt idx="80">
                  <c:v>169157</c:v>
                </c:pt>
                <c:pt idx="81">
                  <c:v>196716</c:v>
                </c:pt>
                <c:pt idx="82">
                  <c:v>225722</c:v>
                </c:pt>
                <c:pt idx="83">
                  <c:v>225001</c:v>
                </c:pt>
                <c:pt idx="84">
                  <c:v>281982</c:v>
                </c:pt>
                <c:pt idx="85">
                  <c:v>380015</c:v>
                </c:pt>
                <c:pt idx="86">
                  <c:v>484564</c:v>
                </c:pt>
                <c:pt idx="87">
                  <c:v>559131</c:v>
                </c:pt>
                <c:pt idx="88">
                  <c:v>565361</c:v>
                </c:pt>
                <c:pt idx="89">
                  <c:v>582458</c:v>
                </c:pt>
                <c:pt idx="90">
                  <c:v>506978</c:v>
                </c:pt>
                <c:pt idx="91">
                  <c:v>448008</c:v>
                </c:pt>
                <c:pt idx="92">
                  <c:v>460073</c:v>
                </c:pt>
                <c:pt idx="93">
                  <c:v>446755</c:v>
                </c:pt>
                <c:pt idx="94">
                  <c:v>437690</c:v>
                </c:pt>
                <c:pt idx="95">
                  <c:v>370256</c:v>
                </c:pt>
                <c:pt idx="96">
                  <c:v>380337</c:v>
                </c:pt>
                <c:pt idx="97">
                  <c:v>283655</c:v>
                </c:pt>
                <c:pt idx="98">
                  <c:v>237330</c:v>
                </c:pt>
                <c:pt idx="99">
                  <c:v>252602</c:v>
                </c:pt>
                <c:pt idx="100">
                  <c:v>219308</c:v>
                </c:pt>
                <c:pt idx="101">
                  <c:v>207386</c:v>
                </c:pt>
                <c:pt idx="102">
                  <c:v>169064</c:v>
                </c:pt>
                <c:pt idx="103">
                  <c:v>177137</c:v>
                </c:pt>
                <c:pt idx="104">
                  <c:v>186775</c:v>
                </c:pt>
                <c:pt idx="105">
                  <c:v>194407</c:v>
                </c:pt>
                <c:pt idx="106">
                  <c:v>203710</c:v>
                </c:pt>
                <c:pt idx="107">
                  <c:v>258350</c:v>
                </c:pt>
                <c:pt idx="108">
                  <c:v>274527</c:v>
                </c:pt>
                <c:pt idx="109">
                  <c:v>372721</c:v>
                </c:pt>
                <c:pt idx="110">
                  <c:v>433649</c:v>
                </c:pt>
                <c:pt idx="111">
                  <c:v>502286</c:v>
                </c:pt>
                <c:pt idx="112">
                  <c:v>608116</c:v>
                </c:pt>
                <c:pt idx="113">
                  <c:v>680341</c:v>
                </c:pt>
                <c:pt idx="114">
                  <c:v>676615</c:v>
                </c:pt>
                <c:pt idx="115">
                  <c:v>580945</c:v>
                </c:pt>
                <c:pt idx="116">
                  <c:v>565315</c:v>
                </c:pt>
                <c:pt idx="117">
                  <c:v>555644</c:v>
                </c:pt>
                <c:pt idx="118">
                  <c:v>467594</c:v>
                </c:pt>
                <c:pt idx="119">
                  <c:v>392852</c:v>
                </c:pt>
                <c:pt idx="120">
                  <c:v>278002</c:v>
                </c:pt>
                <c:pt idx="121">
                  <c:v>231146</c:v>
                </c:pt>
                <c:pt idx="122">
                  <c:v>176926</c:v>
                </c:pt>
                <c:pt idx="123">
                  <c:v>178128</c:v>
                </c:pt>
                <c:pt idx="124">
                  <c:v>161488</c:v>
                </c:pt>
                <c:pt idx="125">
                  <c:v>143114</c:v>
                </c:pt>
                <c:pt idx="126">
                  <c:v>133128</c:v>
                </c:pt>
                <c:pt idx="127">
                  <c:v>128673</c:v>
                </c:pt>
                <c:pt idx="128">
                  <c:v>113952</c:v>
                </c:pt>
                <c:pt idx="129">
                  <c:v>109951</c:v>
                </c:pt>
                <c:pt idx="130">
                  <c:v>118518</c:v>
                </c:pt>
                <c:pt idx="131">
                  <c:v>154359</c:v>
                </c:pt>
                <c:pt idx="132">
                  <c:v>130532</c:v>
                </c:pt>
                <c:pt idx="133">
                  <c:v>140165</c:v>
                </c:pt>
                <c:pt idx="134">
                  <c:v>173693</c:v>
                </c:pt>
                <c:pt idx="135">
                  <c:v>195779</c:v>
                </c:pt>
                <c:pt idx="136">
                  <c:v>163694</c:v>
                </c:pt>
                <c:pt idx="137">
                  <c:v>157354</c:v>
                </c:pt>
                <c:pt idx="138">
                  <c:v>143683</c:v>
                </c:pt>
                <c:pt idx="139">
                  <c:v>146886</c:v>
                </c:pt>
                <c:pt idx="140">
                  <c:v>160654</c:v>
                </c:pt>
                <c:pt idx="141">
                  <c:v>159838</c:v>
                </c:pt>
                <c:pt idx="142">
                  <c:v>138126</c:v>
                </c:pt>
                <c:pt idx="143">
                  <c:v>158392</c:v>
                </c:pt>
                <c:pt idx="144">
                  <c:v>148181</c:v>
                </c:pt>
                <c:pt idx="145">
                  <c:v>142298</c:v>
                </c:pt>
                <c:pt idx="146">
                  <c:v>151816</c:v>
                </c:pt>
                <c:pt idx="147">
                  <c:v>144480</c:v>
                </c:pt>
                <c:pt idx="148">
                  <c:v>140596</c:v>
                </c:pt>
                <c:pt idx="149">
                  <c:v>162491</c:v>
                </c:pt>
                <c:pt idx="150">
                  <c:v>142642</c:v>
                </c:pt>
                <c:pt idx="151">
                  <c:v>112462</c:v>
                </c:pt>
                <c:pt idx="152">
                  <c:v>96701</c:v>
                </c:pt>
                <c:pt idx="153">
                  <c:v>120448</c:v>
                </c:pt>
                <c:pt idx="154">
                  <c:v>112315</c:v>
                </c:pt>
                <c:pt idx="155">
                  <c:v>103265</c:v>
                </c:pt>
                <c:pt idx="156">
                  <c:v>104857</c:v>
                </c:pt>
                <c:pt idx="157">
                  <c:v>141711</c:v>
                </c:pt>
                <c:pt idx="158">
                  <c:v>160806</c:v>
                </c:pt>
                <c:pt idx="159">
                  <c:v>159863</c:v>
                </c:pt>
                <c:pt idx="160">
                  <c:v>139091</c:v>
                </c:pt>
                <c:pt idx="161">
                  <c:v>139924</c:v>
                </c:pt>
                <c:pt idx="162">
                  <c:v>138349</c:v>
                </c:pt>
                <c:pt idx="163">
                  <c:v>164460</c:v>
                </c:pt>
                <c:pt idx="164">
                  <c:v>187074</c:v>
                </c:pt>
                <c:pt idx="165">
                  <c:v>154930</c:v>
                </c:pt>
                <c:pt idx="166">
                  <c:v>160692</c:v>
                </c:pt>
                <c:pt idx="167">
                  <c:v>169704</c:v>
                </c:pt>
                <c:pt idx="168">
                  <c:v>208119</c:v>
                </c:pt>
                <c:pt idx="169">
                  <c:v>236979</c:v>
                </c:pt>
                <c:pt idx="170">
                  <c:v>276876</c:v>
                </c:pt>
                <c:pt idx="171">
                  <c:v>224254</c:v>
                </c:pt>
                <c:pt idx="172">
                  <c:v>195970</c:v>
                </c:pt>
                <c:pt idx="173">
                  <c:v>184958</c:v>
                </c:pt>
                <c:pt idx="174">
                  <c:v>153458</c:v>
                </c:pt>
                <c:pt idx="175">
                  <c:v>169155</c:v>
                </c:pt>
                <c:pt idx="176">
                  <c:v>156562</c:v>
                </c:pt>
                <c:pt idx="177">
                  <c:v>197594</c:v>
                </c:pt>
                <c:pt idx="178">
                  <c:v>237016</c:v>
                </c:pt>
                <c:pt idx="179">
                  <c:v>232370</c:v>
                </c:pt>
                <c:pt idx="180">
                  <c:v>289096</c:v>
                </c:pt>
                <c:pt idx="181">
                  <c:v>411566</c:v>
                </c:pt>
                <c:pt idx="182">
                  <c:v>502097</c:v>
                </c:pt>
                <c:pt idx="183">
                  <c:v>621000</c:v>
                </c:pt>
                <c:pt idx="184">
                  <c:v>726419</c:v>
                </c:pt>
                <c:pt idx="185">
                  <c:v>821410</c:v>
                </c:pt>
                <c:pt idx="186">
                  <c:v>859833</c:v>
                </c:pt>
                <c:pt idx="187">
                  <c:v>815221</c:v>
                </c:pt>
                <c:pt idx="188">
                  <c:v>798012</c:v>
                </c:pt>
                <c:pt idx="189">
                  <c:v>723744</c:v>
                </c:pt>
                <c:pt idx="190">
                  <c:v>661581</c:v>
                </c:pt>
                <c:pt idx="191">
                  <c:v>554189</c:v>
                </c:pt>
              </c:numCache>
            </c:numRef>
          </c:val>
          <c:smooth val="0"/>
        </c:ser>
        <c:dLbls>
          <c:showLegendKey val="0"/>
          <c:showVal val="0"/>
          <c:showCatName val="0"/>
          <c:showSerName val="0"/>
          <c:showPercent val="0"/>
          <c:showBubbleSize val="0"/>
        </c:dLbls>
        <c:marker val="1"/>
        <c:smooth val="0"/>
        <c:axId val="844636816"/>
        <c:axId val="844640080"/>
      </c:lineChart>
      <c:catAx>
        <c:axId val="844631920"/>
        <c:scaling>
          <c:orientation val="minMax"/>
        </c:scaling>
        <c:delete val="0"/>
        <c:axPos val="b"/>
        <c:numFmt formatCode="m/d/yy\ 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4631376"/>
        <c:crosses val="autoZero"/>
        <c:auto val="0"/>
        <c:lblAlgn val="ctr"/>
        <c:lblOffset val="100"/>
        <c:noMultiLvlLbl val="0"/>
      </c:catAx>
      <c:valAx>
        <c:axId val="84463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solidFill>
                      <a:schemeClr val="bg1"/>
                    </a:solidFill>
                  </a:rPr>
                  <a:t>% Requests excluding EcDoAsyncWaitEx and NotificationWait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4631920"/>
        <c:crosses val="autoZero"/>
        <c:crossBetween val="between"/>
        <c:majorUnit val="5.000000000000001E-2"/>
      </c:valAx>
      <c:valAx>
        <c:axId val="8446400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solidFill>
                      <a:schemeClr val="bg1"/>
                    </a:solidFill>
                  </a:rPr>
                  <a:t>Total Requests excluding EcDoAsyncWaitEx and NotificationWait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44636816"/>
        <c:crosses val="max"/>
        <c:crossBetween val="between"/>
      </c:valAx>
      <c:catAx>
        <c:axId val="844636816"/>
        <c:scaling>
          <c:orientation val="minMax"/>
        </c:scaling>
        <c:delete val="1"/>
        <c:axPos val="b"/>
        <c:numFmt formatCode="General" sourceLinked="1"/>
        <c:majorTickMark val="out"/>
        <c:minorTickMark val="none"/>
        <c:tickLblPos val="nextTo"/>
        <c:crossAx val="844640080"/>
        <c:crosses val="autoZero"/>
        <c:auto val="0"/>
        <c:lblAlgn val="ctr"/>
        <c:lblOffset val="100"/>
        <c:noMultiLvlLbl val="1"/>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875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6649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65189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4456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17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08251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80648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7964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26394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7075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04776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576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96746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4:42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3272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508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4:42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2191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4:42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5686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4:42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7117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Date Placeholder 9"/>
          <p:cNvSpPr>
            <a:spLocks noGrp="1"/>
          </p:cNvSpPr>
          <p:nvPr>
            <p:ph type="dt" idx="13"/>
          </p:nvPr>
        </p:nvSpPr>
        <p:spPr/>
        <p:txBody>
          <a:bodyPr/>
          <a:lstStyle/>
          <a:p>
            <a:fld id="{97E007A5-8701-47C6-A278-5E6EC0281B46}" type="datetime8">
              <a:rPr lang="en-US" smtClean="0">
                <a:solidFill>
                  <a:prstClr val="black"/>
                </a:solidFill>
              </a:rPr>
              <a:pPr/>
              <a:t>5/12/2014 4:42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45113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5/12/2014 4:42 PM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8" name="Header Placeholder 17"/>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9088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7533412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047991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930718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097136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62111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60226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0376701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0900308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190330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263114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26233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12975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235429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289123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324310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386738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1531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9812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894962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8419607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081450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47576113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966863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5155014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5162181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6229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4673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50220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6979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105545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80362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326509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404891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1_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fld id="{7388179A-D9C2-4DA3-9002-E076D38CDF15}" type="slidenum">
              <a:rPr lang="en-US" smtClean="0">
                <a:gradFill>
                  <a:gsLst>
                    <a:gs pos="100000">
                      <a:srgbClr val="002050"/>
                    </a:gs>
                    <a:gs pos="0">
                      <a:srgbClr val="002050"/>
                    </a:gs>
                  </a:gsLst>
                  <a:lin ang="5400000" scaled="0"/>
                </a:gradFill>
              </a:rPr>
              <a:pPr/>
              <a:t>‹#›</a:t>
            </a:fld>
            <a:endParaRPr lang="en-US">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9029215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50" y="1476623"/>
            <a:ext cx="1137877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682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152773070"/>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hyperlink" Target="http://technet.microsoft.com/en-us/library/dn635177(v=exchg.150).aspx" TargetMode="Externa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hyperlink" Target="http://aka.ms/E2013Calc" TargetMode="External"/><Relationship Id="rId2" Type="http://schemas.openxmlformats.org/officeDocument/2006/relationships/hyperlink" Target="http://blogs.technet.com/b/exchange/archive/2014/04/03/ask-the-perf-guy-sizing-guidance-updates-for-exchange-2013-sp1.aspx"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hyperlink" Target="http://technet.microsoft.com/en-us/library/dn635177(v=exchg.150).aspx"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8" Type="http://schemas.openxmlformats.org/officeDocument/2006/relationships/hyperlink" Target="http://channel9.msdn.com/Events/MEC/2014/USX207" TargetMode="External"/><Relationship Id="rId3" Type="http://schemas.openxmlformats.org/officeDocument/2006/relationships/hyperlink" Target="http://aka.ms/A4fkkx"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hyperlink" Target="https://testconnectivity.microsoft.com/" TargetMode="External"/><Relationship Id="rId5" Type="http://schemas.openxmlformats.org/officeDocument/2006/relationships/hyperlink" Target="http://aka.ms/kz3l8t" TargetMode="External"/><Relationship Id="rId10" Type="http://schemas.openxmlformats.org/officeDocument/2006/relationships/hyperlink" Target="http://channel9.msdn.com/Events/MEC/2014/USX303" TargetMode="External"/><Relationship Id="rId4" Type="http://schemas.openxmlformats.org/officeDocument/2006/relationships/hyperlink" Target="http://aka.ms/Rzigwg" TargetMode="External"/><Relationship Id="rId9" Type="http://schemas.openxmlformats.org/officeDocument/2006/relationships/hyperlink" Target="http://channel9.msdn.com/Events/MEC/2014/USX205"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545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MAPI over HTTP &amp; </a:t>
            </a:r>
            <a:r>
              <a:rPr lang="en-US" dirty="0" err="1" smtClean="0"/>
              <a:t>Autodiscover</a:t>
            </a:r>
            <a:endParaRPr lang="en-US" dirty="0"/>
          </a:p>
        </p:txBody>
      </p:sp>
      <p:grpSp>
        <p:nvGrpSpPr>
          <p:cNvPr id="3" name="Group 2"/>
          <p:cNvGrpSpPr/>
          <p:nvPr/>
        </p:nvGrpSpPr>
        <p:grpSpPr>
          <a:xfrm>
            <a:off x="1874837" y="2162798"/>
            <a:ext cx="8652690" cy="572464"/>
            <a:chOff x="1874837" y="2162798"/>
            <a:chExt cx="8652690" cy="572464"/>
          </a:xfrm>
        </p:grpSpPr>
        <p:cxnSp>
          <p:nvCxnSpPr>
            <p:cNvPr id="9" name="Straight Arrow Connector 8"/>
            <p:cNvCxnSpPr/>
            <p:nvPr/>
          </p:nvCxnSpPr>
          <p:spPr>
            <a:xfrm>
              <a:off x="2332037" y="2577707"/>
              <a:ext cx="7772400" cy="0"/>
            </a:xfrm>
            <a:prstGeom prst="straightConnector1">
              <a:avLst/>
            </a:prstGeom>
            <a:ln w="38100">
              <a:solidFill>
                <a:srgbClr val="B4009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4837" y="2162798"/>
              <a:ext cx="86526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FFFFFF"/>
                  </a:solidFill>
                </a:rPr>
                <a:t>1. </a:t>
              </a:r>
              <a:r>
                <a:rPr lang="en-US" sz="2000" dirty="0" err="1">
                  <a:solidFill>
                    <a:srgbClr val="FFFFFF"/>
                  </a:solidFill>
                </a:rPr>
                <a:t>Autodiscover</a:t>
              </a:r>
              <a:r>
                <a:rPr lang="en-US" sz="2000" dirty="0">
                  <a:solidFill>
                    <a:srgbClr val="FFFFFF"/>
                  </a:solidFill>
                </a:rPr>
                <a:t> request w/ </a:t>
              </a:r>
              <a:r>
                <a:rPr lang="en-US" sz="2000" dirty="0" smtClean="0">
                  <a:solidFill>
                    <a:srgbClr val="FFFFFF"/>
                  </a:solidFill>
                </a:rPr>
                <a:t>X-</a:t>
              </a:r>
              <a:r>
                <a:rPr lang="en-US" sz="2000" dirty="0" err="1" smtClean="0">
                  <a:solidFill>
                    <a:srgbClr val="FFFFFF"/>
                  </a:solidFill>
                </a:rPr>
                <a:t>MapiHttpCapability</a:t>
              </a:r>
              <a:r>
                <a:rPr lang="en-US" sz="2000" dirty="0" smtClean="0">
                  <a:solidFill>
                    <a:srgbClr val="FFFFFF"/>
                  </a:solidFill>
                </a:rPr>
                <a:t> = 1 (protocol version)</a:t>
              </a:r>
            </a:p>
          </p:txBody>
        </p:sp>
      </p:grpSp>
      <p:grpSp>
        <p:nvGrpSpPr>
          <p:cNvPr id="5" name="Group 4"/>
          <p:cNvGrpSpPr/>
          <p:nvPr/>
        </p:nvGrpSpPr>
        <p:grpSpPr>
          <a:xfrm>
            <a:off x="2332037" y="2735262"/>
            <a:ext cx="7772400" cy="572464"/>
            <a:chOff x="2332037" y="2735262"/>
            <a:chExt cx="7772400" cy="572464"/>
          </a:xfrm>
        </p:grpSpPr>
        <p:cxnSp>
          <p:nvCxnSpPr>
            <p:cNvPr id="18" name="Straight Arrow Connector 17"/>
            <p:cNvCxnSpPr/>
            <p:nvPr/>
          </p:nvCxnSpPr>
          <p:spPr>
            <a:xfrm rot="10800000">
              <a:off x="2332037" y="2811462"/>
              <a:ext cx="7772400" cy="0"/>
            </a:xfrm>
            <a:prstGeom prst="straightConnector1">
              <a:avLst/>
            </a:prstGeom>
            <a:ln w="38100">
              <a:solidFill>
                <a:srgbClr val="B4009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98408" y="2735262"/>
              <a:ext cx="545527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FFFF"/>
                  </a:solidFill>
                </a:rPr>
                <a:t>2. </a:t>
              </a:r>
              <a:r>
                <a:rPr lang="en-US" sz="2000" dirty="0" err="1" smtClean="0">
                  <a:solidFill>
                    <a:srgbClr val="FFFFFF"/>
                  </a:solidFill>
                </a:rPr>
                <a:t>Autodiscover</a:t>
              </a:r>
              <a:r>
                <a:rPr lang="en-US" sz="2000" dirty="0" smtClean="0">
                  <a:solidFill>
                    <a:srgbClr val="FFFFFF"/>
                  </a:solidFill>
                </a:rPr>
                <a:t> response w/ MAPI/HTTP info</a:t>
              </a:r>
            </a:p>
          </p:txBody>
        </p:sp>
      </p:grpSp>
      <p:sp>
        <p:nvSpPr>
          <p:cNvPr id="20" name="TextBox 19"/>
          <p:cNvSpPr txBox="1"/>
          <p:nvPr/>
        </p:nvSpPr>
        <p:spPr>
          <a:xfrm>
            <a:off x="9323810" y="4792662"/>
            <a:ext cx="3114699" cy="1446550"/>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Exchange 2013 SP1 </a:t>
            </a:r>
          </a:p>
          <a:p>
            <a:pPr algn="ctr">
              <a:lnSpc>
                <a:spcPct val="90000"/>
              </a:lnSpc>
              <a:spcAft>
                <a:spcPts val="600"/>
              </a:spcAft>
            </a:pPr>
            <a:r>
              <a:rPr lang="en-US" sz="2400" dirty="0" smtClean="0">
                <a:gradFill>
                  <a:gsLst>
                    <a:gs pos="2917">
                      <a:srgbClr val="FFFFFF"/>
                    </a:gs>
                    <a:gs pos="30000">
                      <a:srgbClr val="FFFFFF"/>
                    </a:gs>
                  </a:gsLst>
                  <a:lin ang="5400000" scaled="0"/>
                </a:gradFill>
              </a:rPr>
              <a:t>w/</a:t>
            </a:r>
          </a:p>
          <a:p>
            <a:pPr algn="ctr">
              <a:lnSpc>
                <a:spcPct val="90000"/>
              </a:lnSpc>
              <a:spcAft>
                <a:spcPts val="600"/>
              </a:spcAft>
            </a:pPr>
            <a:r>
              <a:rPr lang="en-US" sz="2400" dirty="0" smtClean="0">
                <a:gradFill>
                  <a:gsLst>
                    <a:gs pos="2917">
                      <a:srgbClr val="FFFFFF"/>
                    </a:gs>
                    <a:gs pos="30000">
                      <a:srgbClr val="FFFFFF"/>
                    </a:gs>
                  </a:gsLst>
                  <a:lin ang="5400000" scaled="0"/>
                </a:gradFill>
              </a:rPr>
              <a:t>MAPI/HTTP enabled</a:t>
            </a:r>
          </a:p>
        </p:txBody>
      </p:sp>
      <p:sp>
        <p:nvSpPr>
          <p:cNvPr id="21" name="TextBox 20"/>
          <p:cNvSpPr txBox="1"/>
          <p:nvPr/>
        </p:nvSpPr>
        <p:spPr>
          <a:xfrm>
            <a:off x="198437" y="4792662"/>
            <a:ext cx="28107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Outlook 2013 SP1</a:t>
            </a:r>
          </a:p>
        </p:txBody>
      </p:sp>
      <p:grpSp>
        <p:nvGrpSpPr>
          <p:cNvPr id="25" name="Group 24"/>
          <p:cNvGrpSpPr/>
          <p:nvPr/>
        </p:nvGrpSpPr>
        <p:grpSpPr>
          <a:xfrm>
            <a:off x="2331355" y="3445857"/>
            <a:ext cx="7772400" cy="572464"/>
            <a:chOff x="2332037" y="2162798"/>
            <a:chExt cx="7772400" cy="572464"/>
          </a:xfrm>
        </p:grpSpPr>
        <p:cxnSp>
          <p:nvCxnSpPr>
            <p:cNvPr id="26" name="Straight Arrow Connector 25"/>
            <p:cNvCxnSpPr/>
            <p:nvPr/>
          </p:nvCxnSpPr>
          <p:spPr>
            <a:xfrm>
              <a:off x="2332037" y="2577707"/>
              <a:ext cx="7772400" cy="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98408" y="2162798"/>
              <a:ext cx="614424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FFFF"/>
                  </a:solidFill>
                </a:rPr>
                <a:t>3. Outlook connects to Exchange using MAPI/HTTP</a:t>
              </a:r>
            </a:p>
          </p:txBody>
        </p:sp>
      </p:grpSp>
      <p:grpSp>
        <p:nvGrpSpPr>
          <p:cNvPr id="22" name="Group 21"/>
          <p:cNvGrpSpPr/>
          <p:nvPr/>
        </p:nvGrpSpPr>
        <p:grpSpPr>
          <a:xfrm>
            <a:off x="1319799" y="2985652"/>
            <a:ext cx="2371868" cy="1668463"/>
            <a:chOff x="1319799" y="2985652"/>
            <a:chExt cx="2371868" cy="1668463"/>
          </a:xfrm>
        </p:grpSpPr>
        <p:cxnSp>
          <p:nvCxnSpPr>
            <p:cNvPr id="24" name="Curved Connector 23"/>
            <p:cNvCxnSpPr/>
            <p:nvPr/>
          </p:nvCxnSpPr>
          <p:spPr>
            <a:xfrm flipH="1">
              <a:off x="2063856" y="2985652"/>
              <a:ext cx="206962" cy="834222"/>
            </a:xfrm>
            <a:prstGeom prst="curvedConnector4">
              <a:avLst>
                <a:gd name="adj1" fmla="val -110455"/>
                <a:gd name="adj2" fmla="val 135187"/>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19799" y="4081651"/>
              <a:ext cx="2371868"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FFFF"/>
                  </a:solidFill>
                </a:rPr>
                <a:t>Outlook restarted</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2190427"/>
            <a:ext cx="1900034" cy="1900034"/>
          </a:xfrm>
          <a:prstGeom prst="rect">
            <a:avLst/>
          </a:prstGeom>
        </p:spPr>
      </p:pic>
      <p:grpSp>
        <p:nvGrpSpPr>
          <p:cNvPr id="4" name="Group 3"/>
          <p:cNvGrpSpPr/>
          <p:nvPr/>
        </p:nvGrpSpPr>
        <p:grpSpPr>
          <a:xfrm>
            <a:off x="9799637" y="1793027"/>
            <a:ext cx="2397768" cy="2694835"/>
            <a:chOff x="9799637" y="1793027"/>
            <a:chExt cx="2397768" cy="2694835"/>
          </a:xfrm>
        </p:grpSpPr>
        <p:sp>
          <p:nvSpPr>
            <p:cNvPr id="34" name="Rectangle 33"/>
            <p:cNvSpPr/>
            <p:nvPr/>
          </p:nvSpPr>
          <p:spPr bwMode="auto">
            <a:xfrm>
              <a:off x="10664170" y="2715768"/>
              <a:ext cx="1205723" cy="8503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637" y="1793027"/>
              <a:ext cx="2397768" cy="2694835"/>
            </a:xfrm>
            <a:prstGeom prst="rect">
              <a:avLst/>
            </a:prstGeom>
          </p:spPr>
        </p:pic>
      </p:grpSp>
    </p:spTree>
    <p:extLst>
      <p:ext uri="{BB962C8B-B14F-4D97-AF65-F5344CB8AC3E}">
        <p14:creationId xmlns:p14="http://schemas.microsoft.com/office/powerpoint/2010/main" val="324036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Autodiscover Response for MAPI/HTTP</a:t>
            </a:r>
            <a:endParaRPr lang="en-US" dirty="0"/>
          </a:p>
        </p:txBody>
      </p:sp>
      <p:sp>
        <p:nvSpPr>
          <p:cNvPr id="5" name="Text Placeholder 4"/>
          <p:cNvSpPr>
            <a:spLocks noGrp="1"/>
          </p:cNvSpPr>
          <p:nvPr>
            <p:ph type="body" sz="quarter" idx="4294967295"/>
          </p:nvPr>
        </p:nvSpPr>
        <p:spPr>
          <a:xfrm>
            <a:off x="274636" y="1216025"/>
            <a:ext cx="11612563" cy="5330690"/>
          </a:xfrm>
        </p:spPr>
        <p:txBody>
          <a:bodyPr/>
          <a:lstStyle/>
          <a:p>
            <a:pPr marL="0" indent="0">
              <a:buNone/>
            </a:pPr>
            <a:r>
              <a:rPr lang="en-US" sz="2200" b="1" dirty="0">
                <a:latin typeface="Consolas" panose="020B0609020204030204" pitchFamily="49" charset="0"/>
                <a:cs typeface="Consolas" panose="020B0609020204030204" pitchFamily="49" charset="0"/>
              </a:rPr>
              <a:t>&lt;Protocol Type="</a:t>
            </a:r>
            <a:r>
              <a:rPr lang="en-US" sz="2200" b="1" dirty="0" err="1">
                <a:latin typeface="Consolas" panose="020B0609020204030204" pitchFamily="49" charset="0"/>
                <a:cs typeface="Consolas" panose="020B0609020204030204" pitchFamily="49" charset="0"/>
              </a:rPr>
              <a:t>mapiHttp</a:t>
            </a:r>
            <a:r>
              <a:rPr lang="en-US" sz="2200" b="1" dirty="0">
                <a:latin typeface="Consolas" panose="020B0609020204030204" pitchFamily="49" charset="0"/>
                <a:cs typeface="Consolas" panose="020B0609020204030204" pitchFamily="49" charset="0"/>
              </a:rPr>
              <a:t>" Version="1"&gt;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err="1" smtClean="0">
                <a:latin typeface="Consolas" panose="020B0609020204030204" pitchFamily="49" charset="0"/>
                <a:cs typeface="Consolas" panose="020B0609020204030204" pitchFamily="49" charset="0"/>
              </a:rPr>
              <a:t>MailStore</a:t>
            </a:r>
            <a:r>
              <a:rPr lang="en-US" sz="2200" b="1" dirty="0" smtClean="0">
                <a:latin typeface="Consolas" panose="020B0609020204030204" pitchFamily="49" charset="0"/>
                <a:cs typeface="Consolas" panose="020B0609020204030204" pitchFamily="49" charset="0"/>
              </a:rPr>
              <a:t>&gt;</a:t>
            </a:r>
          </a:p>
          <a:p>
            <a:pPr marL="0" indent="0">
              <a:buNone/>
            </a:pPr>
            <a:r>
              <a:rPr lang="en-US" sz="2200" b="1" dirty="0" smtClean="0">
                <a:latin typeface="Consolas" panose="020B0609020204030204" pitchFamily="49" charset="0"/>
                <a:cs typeface="Consolas" panose="020B0609020204030204" pitchFamily="49" charset="0"/>
              </a:rPr>
              <a:t>    &lt;</a:t>
            </a:r>
            <a:r>
              <a:rPr lang="en-US" sz="2200" b="1" dirty="0" err="1" smtClean="0">
                <a:latin typeface="Consolas" panose="020B0609020204030204" pitchFamily="49" charset="0"/>
                <a:cs typeface="Consolas" panose="020B0609020204030204" pitchFamily="49" charset="0"/>
              </a:rPr>
              <a:t>InternalUrl</a:t>
            </a:r>
            <a:r>
              <a:rPr lang="en-US" sz="2200" b="1" dirty="0" smtClean="0">
                <a:latin typeface="Consolas" panose="020B0609020204030204" pitchFamily="49" charset="0"/>
                <a:cs typeface="Consolas" panose="020B0609020204030204" pitchFamily="49" charset="0"/>
              </a:rPr>
              <a:t>&gt;https</a:t>
            </a:r>
            <a:r>
              <a:rPr lang="en-US" sz="2200" b="1" dirty="0">
                <a:latin typeface="Consolas" panose="020B0609020204030204" pitchFamily="49" charset="0"/>
                <a:cs typeface="Consolas" panose="020B0609020204030204" pitchFamily="49" charset="0"/>
              </a:rPr>
              <a:t>://bos.mail.corp.contoso.com/mapi/emsmdb/?</a:t>
            </a:r>
            <a:r>
              <a:rPr lang="en-US" sz="2200" b="1" dirty="0" smtClean="0">
                <a:latin typeface="Consolas" panose="020B0609020204030204" pitchFamily="49" charset="0"/>
                <a:cs typeface="Consolas" panose="020B0609020204030204" pitchFamily="49" charset="0"/>
              </a:rPr>
              <a:t>MailboxId</a:t>
            </a:r>
          </a:p>
          <a:p>
            <a:pPr marL="0" indent="0">
              <a:buNone/>
            </a:pPr>
            <a:r>
              <a:rPr lang="en-US" sz="2200" b="1" dirty="0" smtClean="0">
                <a:latin typeface="Consolas" panose="020B0609020204030204" pitchFamily="49" charset="0"/>
                <a:cs typeface="Consolas" panose="020B0609020204030204" pitchFamily="49" charset="0"/>
              </a:rPr>
              <a:t>     =&lt;</a:t>
            </a:r>
            <a:r>
              <a:rPr lang="en-US" sz="2200" b="1" dirty="0" err="1" smtClean="0">
                <a:latin typeface="Consolas" panose="020B0609020204030204" pitchFamily="49" charset="0"/>
                <a:cs typeface="Consolas" panose="020B0609020204030204" pitchFamily="49" charset="0"/>
              </a:rPr>
              <a:t>guid</a:t>
            </a:r>
            <a:r>
              <a:rPr lang="en-US" sz="2200" b="1" dirty="0" smtClean="0">
                <a:latin typeface="Consolas" panose="020B0609020204030204" pitchFamily="49" charset="0"/>
                <a:cs typeface="Consolas" panose="020B0609020204030204" pitchFamily="49" charset="0"/>
              </a:rPr>
              <a:t>&gt;@contoso.com&lt;/</a:t>
            </a:r>
            <a:r>
              <a:rPr lang="en-US" sz="2200" b="1" dirty="0" err="1" smtClean="0">
                <a:latin typeface="Consolas" panose="020B0609020204030204" pitchFamily="49" charset="0"/>
                <a:cs typeface="Consolas" panose="020B0609020204030204" pitchFamily="49" charset="0"/>
              </a:rPr>
              <a:t>InternalUrl</a:t>
            </a:r>
            <a:r>
              <a:rPr lang="en-US" sz="2200" b="1" dirty="0" smtClean="0">
                <a:latin typeface="Consolas" panose="020B0609020204030204" pitchFamily="49" charset="0"/>
                <a:cs typeface="Consolas" panose="020B0609020204030204" pitchFamily="49" charset="0"/>
              </a:rPr>
              <a:t>&gt;</a:t>
            </a:r>
            <a:endParaRPr lang="en-US" sz="2200" dirty="0" smtClean="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ExternalUrl</a:t>
            </a:r>
            <a:r>
              <a:rPr lang="en-US" sz="2200" b="1" dirty="0">
                <a:latin typeface="Consolas" panose="020B0609020204030204" pitchFamily="49" charset="0"/>
                <a:cs typeface="Consolas" panose="020B0609020204030204" pitchFamily="49" charset="0"/>
              </a:rPr>
              <a:t>&gt;https://bos.mail.contoso.com/mapi/emsmdb/?</a:t>
            </a:r>
            <a:r>
              <a:rPr lang="en-US" sz="2200" b="1" dirty="0" smtClean="0">
                <a:latin typeface="Consolas" panose="020B0609020204030204" pitchFamily="49" charset="0"/>
                <a:cs typeface="Consolas" panose="020B0609020204030204" pitchFamily="49" charset="0"/>
              </a:rPr>
              <a:t>MailboxId</a:t>
            </a:r>
          </a:p>
          <a:p>
            <a:pPr marL="0" indent="0">
              <a:buNone/>
            </a:pPr>
            <a:r>
              <a:rPr lang="en-US" sz="2200" b="1" dirty="0" smtClean="0">
                <a:latin typeface="Consolas" panose="020B0609020204030204" pitchFamily="49" charset="0"/>
                <a:cs typeface="Consolas" panose="020B0609020204030204" pitchFamily="49" charset="0"/>
              </a:rPr>
              <a:t>     =&lt;</a:t>
            </a:r>
            <a:r>
              <a:rPr lang="en-US" sz="2200" b="1" dirty="0">
                <a:latin typeface="Consolas" panose="020B0609020204030204" pitchFamily="49" charset="0"/>
                <a:cs typeface="Consolas" panose="020B0609020204030204" pitchFamily="49" charset="0"/>
              </a:rPr>
              <a:t>guid&gt;@contoso.com&lt;/</a:t>
            </a:r>
            <a:r>
              <a:rPr lang="en-US" sz="2200" b="1" dirty="0" err="1">
                <a:latin typeface="Consolas" panose="020B0609020204030204" pitchFamily="49" charset="0"/>
                <a:cs typeface="Consolas" panose="020B0609020204030204" pitchFamily="49" charset="0"/>
              </a:rPr>
              <a:t>ExternalUrl</a:t>
            </a:r>
            <a:r>
              <a:rPr lang="en-US" sz="2200" b="1" dirty="0" smtClean="0">
                <a:latin typeface="Consolas" panose="020B0609020204030204" pitchFamily="49" charset="0"/>
                <a:cs typeface="Consolas" panose="020B0609020204030204" pitchFamily="49" charset="0"/>
              </a:rPr>
              <a:t>&gt;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MailStore</a:t>
            </a:r>
            <a:r>
              <a:rPr lang="en-US" sz="2200" b="1" dirty="0">
                <a:latin typeface="Consolas" panose="020B0609020204030204" pitchFamily="49" charset="0"/>
                <a:cs typeface="Consolas" panose="020B0609020204030204" pitchFamily="49" charset="0"/>
              </a:rPr>
              <a:t>&gt;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AddressBook</a:t>
            </a:r>
            <a:r>
              <a:rPr lang="en-US" sz="2200" b="1" dirty="0">
                <a:latin typeface="Consolas" panose="020B0609020204030204" pitchFamily="49" charset="0"/>
                <a:cs typeface="Consolas" panose="020B0609020204030204" pitchFamily="49" charset="0"/>
              </a:rPr>
              <a:t>&gt;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InternalUrl</a:t>
            </a:r>
            <a:r>
              <a:rPr lang="en-US" sz="2200" b="1" dirty="0">
                <a:latin typeface="Consolas" panose="020B0609020204030204" pitchFamily="49" charset="0"/>
                <a:cs typeface="Consolas" panose="020B0609020204030204" pitchFamily="49" charset="0"/>
              </a:rPr>
              <a:t>&gt;https://bos.mail.corp.contoso.com/mapi/nspi/?</a:t>
            </a:r>
            <a:r>
              <a:rPr lang="en-US" sz="2200" b="1" dirty="0" smtClean="0">
                <a:latin typeface="Consolas" panose="020B0609020204030204" pitchFamily="49" charset="0"/>
                <a:cs typeface="Consolas" panose="020B0609020204030204" pitchFamily="49" charset="0"/>
              </a:rPr>
              <a:t>MailboxId</a:t>
            </a: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a:latin typeface="Consolas" panose="020B0609020204030204" pitchFamily="49" charset="0"/>
                <a:cs typeface="Consolas" panose="020B0609020204030204" pitchFamily="49" charset="0"/>
              </a:rPr>
              <a:t>guid&gt;@contoso.com&lt;/InternalUrl&gt;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a:t>
            </a:r>
            <a:r>
              <a:rPr lang="en-US" sz="2200" b="1" dirty="0" smtClean="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ExternalUrl</a:t>
            </a:r>
            <a:r>
              <a:rPr lang="en-US" sz="2200" b="1" dirty="0">
                <a:latin typeface="Consolas" panose="020B0609020204030204" pitchFamily="49" charset="0"/>
                <a:cs typeface="Consolas" panose="020B0609020204030204" pitchFamily="49" charset="0"/>
              </a:rPr>
              <a:t>&gt;https://bos.mail.contoso.com/mapi/nspi/?</a:t>
            </a:r>
            <a:r>
              <a:rPr lang="en-US" sz="2200" b="1" dirty="0" smtClean="0">
                <a:latin typeface="Consolas" panose="020B0609020204030204" pitchFamily="49" charset="0"/>
                <a:cs typeface="Consolas" panose="020B0609020204030204" pitchFamily="49" charset="0"/>
              </a:rPr>
              <a:t>MailboxId</a:t>
            </a:r>
          </a:p>
          <a:p>
            <a:pPr marL="0" indent="0">
              <a:buNone/>
            </a:pPr>
            <a:r>
              <a:rPr lang="en-US" sz="2200" b="1" dirty="0" smtClean="0">
                <a:latin typeface="Consolas" panose="020B0609020204030204" pitchFamily="49" charset="0"/>
                <a:cs typeface="Consolas" panose="020B0609020204030204" pitchFamily="49" charset="0"/>
              </a:rPr>
              <a:t>     =&lt;</a:t>
            </a:r>
            <a:r>
              <a:rPr lang="en-US" sz="2200" b="1" dirty="0">
                <a:latin typeface="Consolas" panose="020B0609020204030204" pitchFamily="49" charset="0"/>
                <a:cs typeface="Consolas" panose="020B0609020204030204" pitchFamily="49" charset="0"/>
              </a:rPr>
              <a:t>guid&gt;@contoso.com&lt;/ExternalUrl&gt;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  &lt;/</a:t>
            </a:r>
            <a:r>
              <a:rPr lang="en-US" sz="2200" b="1" dirty="0" err="1">
                <a:latin typeface="Consolas" panose="020B0609020204030204" pitchFamily="49" charset="0"/>
                <a:cs typeface="Consolas" panose="020B0609020204030204" pitchFamily="49" charset="0"/>
              </a:rPr>
              <a:t>AddressBook</a:t>
            </a:r>
            <a:r>
              <a:rPr lang="en-US" sz="2200" b="1" dirty="0">
                <a:latin typeface="Consolas" panose="020B0609020204030204" pitchFamily="49" charset="0"/>
                <a:cs typeface="Consolas" panose="020B0609020204030204" pitchFamily="49" charset="0"/>
              </a:rPr>
              <a:t>&gt;</a:t>
            </a:r>
            <a:endParaRPr lang="en-US" sz="2200" dirty="0">
              <a:latin typeface="Consolas" panose="020B0609020204030204" pitchFamily="49" charset="0"/>
              <a:cs typeface="Consolas" panose="020B0609020204030204" pitchFamily="49" charset="0"/>
            </a:endParaRPr>
          </a:p>
          <a:p>
            <a:pPr marL="0" indent="0">
              <a:buNone/>
            </a:pPr>
            <a:r>
              <a:rPr lang="en-US" sz="2200" b="1" dirty="0">
                <a:latin typeface="Consolas" panose="020B0609020204030204" pitchFamily="49" charset="0"/>
                <a:cs typeface="Consolas" panose="020B0609020204030204" pitchFamily="49" charset="0"/>
              </a:rPr>
              <a:t>&lt;/Protocol&gt;</a:t>
            </a:r>
            <a:endParaRPr lang="en-US" sz="2200" dirty="0">
              <a:latin typeface="Consolas" panose="020B0609020204030204" pitchFamily="49" charset="0"/>
              <a:cs typeface="Consolas" panose="020B0609020204030204" pitchFamily="49" charset="0"/>
            </a:endParaRPr>
          </a:p>
        </p:txBody>
      </p:sp>
      <p:sp>
        <p:nvSpPr>
          <p:cNvPr id="6" name="Rounded Rectangle 5"/>
          <p:cNvSpPr/>
          <p:nvPr/>
        </p:nvSpPr>
        <p:spPr bwMode="auto">
          <a:xfrm>
            <a:off x="2713037" y="1227507"/>
            <a:ext cx="1562100"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2" name="Group 1"/>
          <p:cNvGrpSpPr/>
          <p:nvPr/>
        </p:nvGrpSpPr>
        <p:grpSpPr>
          <a:xfrm>
            <a:off x="4389437" y="1139667"/>
            <a:ext cx="7937762" cy="757395"/>
            <a:chOff x="3999425" y="1037681"/>
            <a:chExt cx="7937762" cy="757395"/>
          </a:xfrm>
        </p:grpSpPr>
        <p:sp>
          <p:nvSpPr>
            <p:cNvPr id="13" name="Rounded Rectangle 12"/>
            <p:cNvSpPr/>
            <p:nvPr/>
          </p:nvSpPr>
          <p:spPr bwMode="auto">
            <a:xfrm>
              <a:off x="3999425" y="1116201"/>
              <a:ext cx="1742004"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ounded Rectangle 13"/>
            <p:cNvSpPr/>
            <p:nvPr/>
          </p:nvSpPr>
          <p:spPr bwMode="auto">
            <a:xfrm>
              <a:off x="5904425" y="1037681"/>
              <a:ext cx="6032762"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Latest version supported by server AND client enables protocol changes without breaking Outlook</a:t>
              </a:r>
            </a:p>
          </p:txBody>
        </p:sp>
      </p:grpSp>
      <p:grpSp>
        <p:nvGrpSpPr>
          <p:cNvPr id="15" name="Group 14"/>
          <p:cNvGrpSpPr/>
          <p:nvPr/>
        </p:nvGrpSpPr>
        <p:grpSpPr>
          <a:xfrm>
            <a:off x="685643" y="1973262"/>
            <a:ext cx="11388221" cy="1746906"/>
            <a:chOff x="1083803" y="1465265"/>
            <a:chExt cx="11388221" cy="1486717"/>
          </a:xfrm>
        </p:grpSpPr>
        <p:sp>
          <p:nvSpPr>
            <p:cNvPr id="16" name="Rounded Rectangle 15"/>
            <p:cNvSpPr/>
            <p:nvPr/>
          </p:nvSpPr>
          <p:spPr bwMode="auto">
            <a:xfrm>
              <a:off x="1083803" y="1465265"/>
              <a:ext cx="11080081" cy="652287"/>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ounded Rectangle 16"/>
            <p:cNvSpPr/>
            <p:nvPr/>
          </p:nvSpPr>
          <p:spPr bwMode="auto">
            <a:xfrm>
              <a:off x="7006103" y="2194587"/>
              <a:ext cx="5465921"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Internal endpoint - URL used AS IS by Outlook</a:t>
              </a:r>
            </a:p>
          </p:txBody>
        </p:sp>
      </p:grpSp>
      <p:grpSp>
        <p:nvGrpSpPr>
          <p:cNvPr id="21" name="Group 20"/>
          <p:cNvGrpSpPr/>
          <p:nvPr/>
        </p:nvGrpSpPr>
        <p:grpSpPr>
          <a:xfrm>
            <a:off x="736161" y="1592262"/>
            <a:ext cx="4422202" cy="1177836"/>
            <a:chOff x="1542241" y="1486137"/>
            <a:chExt cx="4422202" cy="1177836"/>
          </a:xfrm>
        </p:grpSpPr>
        <p:sp>
          <p:nvSpPr>
            <p:cNvPr id="22" name="Rounded Rectangle 21"/>
            <p:cNvSpPr/>
            <p:nvPr/>
          </p:nvSpPr>
          <p:spPr bwMode="auto">
            <a:xfrm>
              <a:off x="1542241" y="1486137"/>
              <a:ext cx="1699872"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ounded Rectangle 22"/>
            <p:cNvSpPr/>
            <p:nvPr/>
          </p:nvSpPr>
          <p:spPr bwMode="auto">
            <a:xfrm>
              <a:off x="2292914" y="1906578"/>
              <a:ext cx="3671529"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Settings to connect to Mailbox</a:t>
              </a:r>
            </a:p>
          </p:txBody>
        </p:sp>
      </p:grpSp>
      <p:grpSp>
        <p:nvGrpSpPr>
          <p:cNvPr id="24" name="Group 23"/>
          <p:cNvGrpSpPr/>
          <p:nvPr/>
        </p:nvGrpSpPr>
        <p:grpSpPr>
          <a:xfrm>
            <a:off x="730465" y="3843426"/>
            <a:ext cx="4725772" cy="1177836"/>
            <a:chOff x="1383083" y="1486137"/>
            <a:chExt cx="4725772" cy="1177836"/>
          </a:xfrm>
        </p:grpSpPr>
        <p:sp>
          <p:nvSpPr>
            <p:cNvPr id="25" name="Rounded Rectangle 24"/>
            <p:cNvSpPr/>
            <p:nvPr/>
          </p:nvSpPr>
          <p:spPr bwMode="auto">
            <a:xfrm>
              <a:off x="1383083" y="1486137"/>
              <a:ext cx="1982572"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Rounded Rectangle 25"/>
            <p:cNvSpPr/>
            <p:nvPr/>
          </p:nvSpPr>
          <p:spPr bwMode="auto">
            <a:xfrm>
              <a:off x="2292914" y="1906578"/>
              <a:ext cx="3815941"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Settings to connect to Directory</a:t>
              </a:r>
            </a:p>
          </p:txBody>
        </p:sp>
      </p:grpSp>
      <p:grpSp>
        <p:nvGrpSpPr>
          <p:cNvPr id="27" name="Group 26"/>
          <p:cNvGrpSpPr/>
          <p:nvPr/>
        </p:nvGrpSpPr>
        <p:grpSpPr>
          <a:xfrm>
            <a:off x="687231" y="2770098"/>
            <a:ext cx="11388221" cy="1591824"/>
            <a:chOff x="1083803" y="1353948"/>
            <a:chExt cx="11388221" cy="1591824"/>
          </a:xfrm>
        </p:grpSpPr>
        <p:sp>
          <p:nvSpPr>
            <p:cNvPr id="28" name="Rounded Rectangle 27"/>
            <p:cNvSpPr/>
            <p:nvPr/>
          </p:nvSpPr>
          <p:spPr bwMode="auto">
            <a:xfrm>
              <a:off x="1083803" y="1353948"/>
              <a:ext cx="11080081" cy="733220"/>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9" name="Rounded Rectangle 28"/>
            <p:cNvSpPr/>
            <p:nvPr/>
          </p:nvSpPr>
          <p:spPr bwMode="auto">
            <a:xfrm>
              <a:off x="10224176" y="2188377"/>
              <a:ext cx="2247848"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endpoint</a:t>
              </a:r>
            </a:p>
          </p:txBody>
        </p:sp>
      </p:grpSp>
    </p:spTree>
    <p:extLst>
      <p:ext uri="{BB962C8B-B14F-4D97-AF65-F5344CB8AC3E}">
        <p14:creationId xmlns:p14="http://schemas.microsoft.com/office/powerpoint/2010/main" val="11278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5765799" y="1135062"/>
          <a:ext cx="6398404" cy="3781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503237" y="1135063"/>
          <a:ext cx="5253038" cy="378142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Sync</a:t>
            </a:r>
            <a:r>
              <a:rPr lang="en-US"/>
              <a:t> Start for Resume from </a:t>
            </a:r>
            <a:r>
              <a:rPr lang="en-US" smtClean="0"/>
              <a:t>Hibernate</a:t>
            </a:r>
            <a:endParaRPr lang="en-US" sz="4000" dirty="0">
              <a:gradFill>
                <a:gsLst>
                  <a:gs pos="1250">
                    <a:schemeClr val="tx2"/>
                  </a:gs>
                  <a:gs pos="99000">
                    <a:schemeClr val="tx2"/>
                  </a:gs>
                </a:gsLst>
                <a:lin ang="5400000" scaled="0"/>
              </a:gradFill>
            </a:endParaRPr>
          </a:p>
        </p:txBody>
      </p:sp>
      <p:sp>
        <p:nvSpPr>
          <p:cNvPr id="6" name="Text Placeholder 5"/>
          <p:cNvSpPr>
            <a:spLocks noGrp="1"/>
          </p:cNvSpPr>
          <p:nvPr>
            <p:ph type="body" sz="quarter" idx="10"/>
          </p:nvPr>
        </p:nvSpPr>
        <p:spPr>
          <a:xfrm>
            <a:off x="503237" y="5270424"/>
            <a:ext cx="11125198" cy="1655838"/>
          </a:xfrm>
        </p:spPr>
        <p:txBody>
          <a:bodyPr/>
          <a:lstStyle/>
          <a:p>
            <a:pPr marL="400050" indent="-400050"/>
            <a:r>
              <a:rPr lang="en-US" sz="2000" dirty="0">
                <a:solidFill>
                  <a:schemeClr val="tx1"/>
                </a:solidFill>
                <a:latin typeface="+mn-lt"/>
              </a:rPr>
              <a:t>❶</a:t>
            </a:r>
            <a:r>
              <a:rPr lang="en-US" sz="2400" dirty="0" smtClean="0">
                <a:solidFill>
                  <a:schemeClr val="tx1"/>
                </a:solidFill>
              </a:rPr>
              <a:t> </a:t>
            </a:r>
            <a:r>
              <a:rPr lang="en-US" sz="2000" dirty="0" smtClean="0">
                <a:solidFill>
                  <a:schemeClr val="tx1"/>
                </a:solidFill>
                <a:latin typeface="+mn-lt"/>
              </a:rPr>
              <a:t>80%+ of MAPI/HTTP Sync Start less than 30s compared to 40s+ for Outlook </a:t>
            </a:r>
            <a:r>
              <a:rPr lang="en-US" sz="2000" dirty="0" err="1" smtClean="0">
                <a:solidFill>
                  <a:schemeClr val="tx1"/>
                </a:solidFill>
                <a:latin typeface="+mn-lt"/>
              </a:rPr>
              <a:t>AnyWhere</a:t>
            </a:r>
            <a:r>
              <a:rPr lang="en-US" sz="2000" dirty="0" smtClean="0">
                <a:solidFill>
                  <a:schemeClr val="tx1"/>
                </a:solidFill>
                <a:latin typeface="+mn-lt"/>
              </a:rPr>
              <a:t> when resuming from hibernation</a:t>
            </a:r>
          </a:p>
          <a:p>
            <a:r>
              <a:rPr lang="en-US" sz="2000" dirty="0" smtClean="0">
                <a:solidFill>
                  <a:schemeClr val="tx1"/>
                </a:solidFill>
                <a:latin typeface="+mn-lt"/>
              </a:rPr>
              <a:t>❷ </a:t>
            </a:r>
            <a:r>
              <a:rPr lang="en-US" sz="2000" dirty="0">
                <a:solidFill>
                  <a:schemeClr val="tx1"/>
                </a:solidFill>
                <a:latin typeface="+mn-lt"/>
              </a:rPr>
              <a:t>New Pause/Resume Logic increases the # of syncs starting in less than 5 </a:t>
            </a:r>
            <a:r>
              <a:rPr lang="en-US" sz="2000" dirty="0" smtClean="0">
                <a:solidFill>
                  <a:schemeClr val="tx1"/>
                </a:solidFill>
                <a:latin typeface="+mn-lt"/>
              </a:rPr>
              <a:t>seconds</a:t>
            </a:r>
          </a:p>
          <a:p>
            <a:r>
              <a:rPr lang="en-US" sz="2000" dirty="0">
                <a:solidFill>
                  <a:schemeClr val="tx1"/>
                </a:solidFill>
                <a:latin typeface="+mn-lt"/>
              </a:rPr>
              <a:t>❸ New </a:t>
            </a:r>
            <a:r>
              <a:rPr lang="en-US" sz="2000" dirty="0" smtClean="0">
                <a:solidFill>
                  <a:schemeClr val="tx1"/>
                </a:solidFill>
                <a:latin typeface="+mn-lt"/>
              </a:rPr>
              <a:t>connections</a:t>
            </a:r>
            <a:endParaRPr lang="en-US" sz="2000" dirty="0">
              <a:solidFill>
                <a:schemeClr val="tx1"/>
              </a:solidFill>
              <a:latin typeface="+mn-lt"/>
            </a:endParaRPr>
          </a:p>
        </p:txBody>
      </p:sp>
      <p:sp>
        <p:nvSpPr>
          <p:cNvPr id="3" name="TextBox 2"/>
          <p:cNvSpPr txBox="1"/>
          <p:nvPr/>
        </p:nvSpPr>
        <p:spPr>
          <a:xfrm>
            <a:off x="3637212" y="1689885"/>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FFFFFF"/>
                </a:solidFill>
              </a:rPr>
              <a:t>❶</a:t>
            </a:r>
            <a:endParaRPr lang="en-US" sz="2400" dirty="0" smtClean="0">
              <a:gradFill>
                <a:gsLst>
                  <a:gs pos="2917">
                    <a:srgbClr val="FFFFFF"/>
                  </a:gs>
                  <a:gs pos="30000">
                    <a:srgbClr val="FFFFFF"/>
                  </a:gs>
                </a:gsLst>
                <a:lin ang="5400000" scaled="0"/>
              </a:gradFill>
            </a:endParaRPr>
          </a:p>
        </p:txBody>
      </p:sp>
      <p:sp>
        <p:nvSpPr>
          <p:cNvPr id="13" name="TextBox 12"/>
          <p:cNvSpPr txBox="1"/>
          <p:nvPr/>
        </p:nvSpPr>
        <p:spPr>
          <a:xfrm>
            <a:off x="6362144" y="2574924"/>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FFFFFF"/>
                </a:solidFill>
              </a:rPr>
              <a:t>❷</a:t>
            </a:r>
            <a:endParaRPr lang="en-US" sz="2400" dirty="0" smtClean="0">
              <a:gradFill>
                <a:gsLst>
                  <a:gs pos="2917">
                    <a:srgbClr val="FFFFFF"/>
                  </a:gs>
                  <a:gs pos="30000">
                    <a:srgbClr val="FFFFFF"/>
                  </a:gs>
                </a:gsLst>
                <a:lin ang="5400000" scaled="0"/>
              </a:gradFill>
            </a:endParaRPr>
          </a:p>
        </p:txBody>
      </p:sp>
      <p:sp>
        <p:nvSpPr>
          <p:cNvPr id="14" name="TextBox 13"/>
          <p:cNvSpPr txBox="1"/>
          <p:nvPr/>
        </p:nvSpPr>
        <p:spPr>
          <a:xfrm>
            <a:off x="9723437" y="1555227"/>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FFFFFF"/>
                </a:solidFill>
              </a:rPr>
              <a:t>❸</a:t>
            </a:r>
            <a:endParaRPr lang="en-US" sz="2400" dirty="0" smtClean="0">
              <a:gradFill>
                <a:gsLst>
                  <a:gs pos="2917">
                    <a:srgbClr val="FFFFFF"/>
                  </a:gs>
                  <a:gs pos="30000">
                    <a:srgbClr val="FFFFFF"/>
                  </a:gs>
                </a:gsLst>
                <a:lin ang="5400000" scaled="0"/>
              </a:gradFill>
            </a:endParaRPr>
          </a:p>
        </p:txBody>
      </p:sp>
      <p:sp>
        <p:nvSpPr>
          <p:cNvPr id="4" name="TextBox 3"/>
          <p:cNvSpPr txBox="1"/>
          <p:nvPr/>
        </p:nvSpPr>
        <p:spPr>
          <a:xfrm>
            <a:off x="3649446" y="4716462"/>
            <a:ext cx="542539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B050"/>
                </a:solidFill>
                <a:sym typeface="Webdings" panose="05030102010509060703" pitchFamily="18" charset="2"/>
              </a:rPr>
              <a:t></a:t>
            </a:r>
            <a:r>
              <a:rPr lang="en-US" sz="2400" dirty="0" smtClean="0">
                <a:gradFill>
                  <a:gsLst>
                    <a:gs pos="2917">
                      <a:srgbClr val="FFFFFF"/>
                    </a:gs>
                    <a:gs pos="30000">
                      <a:srgbClr val="FFFFFF"/>
                    </a:gs>
                  </a:gsLst>
                  <a:lin ang="5400000" scaled="0"/>
                </a:gradFill>
                <a:sym typeface="Webdings" panose="05030102010509060703" pitchFamily="18" charset="2"/>
              </a:rPr>
              <a:t> </a:t>
            </a:r>
            <a:r>
              <a:rPr lang="en-US" sz="2400" dirty="0" smtClean="0">
                <a:gradFill>
                  <a:gsLst>
                    <a:gs pos="2917">
                      <a:srgbClr val="FFFFFF"/>
                    </a:gs>
                    <a:gs pos="30000">
                      <a:srgbClr val="FFFFFF"/>
                    </a:gs>
                  </a:gsLst>
                  <a:lin ang="5400000" scaled="0"/>
                </a:gradFill>
              </a:rPr>
              <a:t>MAPI/HTTP  </a:t>
            </a:r>
            <a:r>
              <a:rPr lang="en-US" sz="2400" dirty="0">
                <a:solidFill>
                  <a:srgbClr val="FF0000"/>
                </a:solidFill>
                <a:sym typeface="Webdings" panose="05030102010509060703" pitchFamily="18" charset="2"/>
              </a:rPr>
              <a:t> </a:t>
            </a:r>
            <a:r>
              <a:rPr lang="en-US" sz="2400" dirty="0">
                <a:gradFill>
                  <a:gsLst>
                    <a:gs pos="2917">
                      <a:srgbClr val="FFFFFF"/>
                    </a:gs>
                    <a:gs pos="30000">
                      <a:srgbClr val="FFFFFF"/>
                    </a:gs>
                  </a:gsLst>
                  <a:lin ang="5400000" scaled="0"/>
                </a:gradFill>
              </a:rPr>
              <a:t>Outlook </a:t>
            </a:r>
            <a:r>
              <a:rPr lang="en-US" sz="2400" dirty="0" smtClean="0">
                <a:gradFill>
                  <a:gsLst>
                    <a:gs pos="2917">
                      <a:srgbClr val="FFFFFF"/>
                    </a:gs>
                    <a:gs pos="30000">
                      <a:srgbClr val="FFFFFF"/>
                    </a:gs>
                  </a:gsLst>
                  <a:lin ang="5400000" scaled="0"/>
                </a:gradFill>
              </a:rPr>
              <a:t>Anywhere</a:t>
            </a:r>
            <a:endParaRPr lang="en-US" sz="2400"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386369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9437" y="5502001"/>
            <a:ext cx="11125200" cy="960263"/>
          </a:xfrm>
        </p:spPr>
        <p:txBody>
          <a:bodyPr/>
          <a:lstStyle/>
          <a:p>
            <a:pPr marL="0" indent="0">
              <a:buNone/>
            </a:pPr>
            <a:r>
              <a:rPr lang="en-US" sz="2800" dirty="0">
                <a:solidFill>
                  <a:schemeClr val="tx1"/>
                </a:solidFill>
                <a:latin typeface="+mn-lt"/>
              </a:rPr>
              <a:t>70% of sessions started sync in less than 30s for MAPI/HTTP Vs 90s for Outlook </a:t>
            </a:r>
            <a:r>
              <a:rPr lang="en-US" sz="2800" dirty="0" smtClean="0">
                <a:solidFill>
                  <a:schemeClr val="tx1"/>
                </a:solidFill>
                <a:latin typeface="+mn-lt"/>
              </a:rPr>
              <a:t>Anywhere</a:t>
            </a:r>
            <a:endParaRPr lang="en-US" sz="2800" dirty="0">
              <a:solidFill>
                <a:schemeClr val="tx1"/>
              </a:solidFill>
              <a:latin typeface="+mn-lt"/>
            </a:endParaRPr>
          </a:p>
        </p:txBody>
      </p:sp>
      <p:sp>
        <p:nvSpPr>
          <p:cNvPr id="3" name="Title 2"/>
          <p:cNvSpPr>
            <a:spLocks noGrp="1"/>
          </p:cNvSpPr>
          <p:nvPr>
            <p:ph type="title"/>
          </p:nvPr>
        </p:nvSpPr>
        <p:spPr/>
        <p:txBody>
          <a:bodyPr/>
          <a:lstStyle/>
          <a:p>
            <a:r>
              <a:rPr lang="en-US" dirty="0" smtClean="0"/>
              <a:t>Start Sync from Outlook Restart</a:t>
            </a:r>
            <a:endParaRPr lang="en-US" dirty="0"/>
          </a:p>
        </p:txBody>
      </p:sp>
      <p:graphicFrame>
        <p:nvGraphicFramePr>
          <p:cNvPr id="9" name="Chart 8"/>
          <p:cNvGraphicFramePr>
            <a:graphicFrameLocks/>
          </p:cNvGraphicFramePr>
          <p:nvPr>
            <p:extLst/>
          </p:nvPr>
        </p:nvGraphicFramePr>
        <p:xfrm>
          <a:off x="577849" y="1132407"/>
          <a:ext cx="10906125" cy="4369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1793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Connect </a:t>
            </a:r>
            <a:r>
              <a:rPr lang="en-US" smtClean="0"/>
              <a:t>Time </a:t>
            </a:r>
            <a:endParaRPr lang="en-US" sz="4000" dirty="0">
              <a:gradFill>
                <a:gsLst>
                  <a:gs pos="1250">
                    <a:schemeClr val="tx2"/>
                  </a:gs>
                  <a:gs pos="99000">
                    <a:schemeClr val="tx2"/>
                  </a:gs>
                </a:gsLst>
                <a:lin ang="5400000" scaled="0"/>
              </a:gradFill>
            </a:endParaRPr>
          </a:p>
        </p:txBody>
      </p:sp>
      <p:graphicFrame>
        <p:nvGraphicFramePr>
          <p:cNvPr id="12" name="Chart 11"/>
          <p:cNvGraphicFramePr>
            <a:graphicFrameLocks/>
          </p:cNvGraphicFramePr>
          <p:nvPr>
            <p:extLst/>
          </p:nvPr>
        </p:nvGraphicFramePr>
        <p:xfrm>
          <a:off x="274639" y="1454149"/>
          <a:ext cx="5951980" cy="4086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6207570" y="1454149"/>
          <a:ext cx="6106667" cy="4086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39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99" y="1516062"/>
            <a:ext cx="11887200" cy="4758226"/>
          </a:xfrm>
        </p:spPr>
        <p:txBody>
          <a:bodyPr/>
          <a:lstStyle/>
          <a:p>
            <a:pPr marL="0" indent="0">
              <a:buNone/>
            </a:pPr>
            <a:r>
              <a:rPr lang="en-US" sz="3200" dirty="0" smtClean="0"/>
              <a:t>MAPI/HTTP is a long-term replacement for Outlook Anywhere</a:t>
            </a:r>
          </a:p>
          <a:p>
            <a:pPr marL="0" lvl="1" indent="0">
              <a:buNone/>
            </a:pPr>
            <a:r>
              <a:rPr lang="en-US" sz="2000" dirty="0"/>
              <a:t>Co-existence supported with older Exchange and Outlook versions that don’t support </a:t>
            </a:r>
            <a:r>
              <a:rPr lang="en-US" sz="2000" dirty="0" smtClean="0"/>
              <a:t>MAPI/HTTP</a:t>
            </a:r>
            <a:endParaRPr lang="en-US" sz="2000" dirty="0"/>
          </a:p>
          <a:p>
            <a:pPr marL="0" lvl="1" indent="0">
              <a:buNone/>
            </a:pPr>
            <a:r>
              <a:rPr lang="en-US" sz="2000" dirty="0"/>
              <a:t>Outlook Anywhere support will be removed as non-MAPI/HTTP Outlook versions are phased </a:t>
            </a:r>
            <a:r>
              <a:rPr lang="en-US" sz="2000" dirty="0" smtClean="0"/>
              <a:t>out</a:t>
            </a:r>
            <a:endParaRPr lang="en-US" sz="2000" dirty="0"/>
          </a:p>
          <a:p>
            <a:pPr marL="0" lvl="1" indent="0">
              <a:buNone/>
            </a:pPr>
            <a:r>
              <a:rPr lang="en-US" sz="2000" dirty="0"/>
              <a:t>Future innovation, especially for authentication, will be centered around </a:t>
            </a:r>
            <a:r>
              <a:rPr lang="en-US" sz="2000" dirty="0" smtClean="0"/>
              <a:t>MAPI/HTTP</a:t>
            </a:r>
            <a:endParaRPr lang="en-US" sz="2000" dirty="0"/>
          </a:p>
          <a:p>
            <a:pPr marL="0" lvl="1" indent="0">
              <a:buNone/>
            </a:pPr>
            <a:endParaRPr lang="en-US" sz="2000" dirty="0"/>
          </a:p>
          <a:p>
            <a:pPr marL="0" indent="0">
              <a:buNone/>
            </a:pPr>
            <a:r>
              <a:rPr lang="en-US" sz="3200" dirty="0"/>
              <a:t>Outlook support for MAPI/HTTP</a:t>
            </a:r>
          </a:p>
          <a:p>
            <a:pPr marL="0" lvl="1" indent="0">
              <a:buNone/>
            </a:pPr>
            <a:r>
              <a:rPr lang="en-US" sz="2000" dirty="0"/>
              <a:t>Outlook 2013 SP1</a:t>
            </a:r>
          </a:p>
          <a:p>
            <a:pPr marL="0" lvl="1" indent="0">
              <a:buNone/>
            </a:pPr>
            <a:r>
              <a:rPr lang="en-US" sz="2000" dirty="0"/>
              <a:t>Outlook 2010 support </a:t>
            </a:r>
            <a:r>
              <a:rPr lang="en-US" sz="2000" dirty="0" smtClean="0"/>
              <a:t>planned</a:t>
            </a:r>
            <a:endParaRPr lang="en-US" sz="2000" dirty="0"/>
          </a:p>
          <a:p>
            <a:pPr marL="0" lvl="1" indent="0">
              <a:buNone/>
            </a:pPr>
            <a:endParaRPr lang="en-US" sz="2000" dirty="0"/>
          </a:p>
          <a:p>
            <a:pPr marL="0" indent="0">
              <a:buNone/>
            </a:pPr>
            <a:r>
              <a:rPr lang="en-US" sz="3200" dirty="0"/>
              <a:t>Exchange support for MAPI/HTTP</a:t>
            </a:r>
          </a:p>
          <a:p>
            <a:pPr marL="0" lvl="1" indent="0">
              <a:buNone/>
            </a:pPr>
            <a:r>
              <a:rPr lang="en-US" sz="2000" dirty="0"/>
              <a:t>Shipped in Exchange 2013 SP1, OFF by </a:t>
            </a:r>
            <a:r>
              <a:rPr lang="en-US" sz="2000" dirty="0" smtClean="0"/>
              <a:t>default</a:t>
            </a:r>
            <a:endParaRPr lang="en-US" sz="2000" dirty="0"/>
          </a:p>
          <a:p>
            <a:pPr marL="0" lvl="1" indent="0">
              <a:buNone/>
            </a:pPr>
            <a:r>
              <a:rPr lang="en-US" sz="2000" dirty="0"/>
              <a:t>MAPI/HTTP being rolled out in phases through Office </a:t>
            </a:r>
            <a:r>
              <a:rPr lang="en-US" sz="2000" dirty="0" smtClean="0"/>
              <a:t>365</a:t>
            </a:r>
            <a:endParaRPr lang="en-US" sz="2000" dirty="0"/>
          </a:p>
        </p:txBody>
      </p:sp>
      <p:sp>
        <p:nvSpPr>
          <p:cNvPr id="2" name="Title 1"/>
          <p:cNvSpPr>
            <a:spLocks noGrp="1"/>
          </p:cNvSpPr>
          <p:nvPr>
            <p:ph type="title"/>
          </p:nvPr>
        </p:nvSpPr>
        <p:spPr/>
        <p:txBody>
          <a:bodyPr/>
          <a:lstStyle/>
          <a:p>
            <a:r>
              <a:rPr lang="en-US" dirty="0" smtClean="0"/>
              <a:t>MAPI over HTTP &amp; Outlook Anywhere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5734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 MAPI/HTTP</a:t>
            </a:r>
            <a:endParaRPr lang="en-US" dirty="0"/>
          </a:p>
        </p:txBody>
      </p:sp>
      <p:sp>
        <p:nvSpPr>
          <p:cNvPr id="3" name="Text Placeholder 2"/>
          <p:cNvSpPr>
            <a:spLocks noGrp="1"/>
          </p:cNvSpPr>
          <p:nvPr>
            <p:ph type="body" sz="quarter" idx="12"/>
          </p:nvPr>
        </p:nvSpPr>
        <p:spPr>
          <a:xfrm>
            <a:off x="274638" y="3954457"/>
            <a:ext cx="10744199" cy="1829593"/>
          </a:xfrm>
        </p:spPr>
        <p:txBody>
          <a:bodyPr/>
          <a:lstStyle/>
          <a:p>
            <a:r>
              <a:rPr lang="en-US" dirty="0" smtClean="0"/>
              <a:t>Connecting using MAPI/HTTP and Outlook Anywhere</a:t>
            </a:r>
          </a:p>
          <a:p>
            <a:r>
              <a:rPr lang="en-US" dirty="0" smtClean="0"/>
              <a:t>Diagnostics Example</a:t>
            </a:r>
            <a:endParaRPr lang="en-US" dirty="0"/>
          </a:p>
        </p:txBody>
      </p:sp>
    </p:spTree>
    <p:extLst>
      <p:ext uri="{BB962C8B-B14F-4D97-AF65-F5344CB8AC3E}">
        <p14:creationId xmlns:p14="http://schemas.microsoft.com/office/powerpoint/2010/main" val="116352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a:t>MAPI over </a:t>
            </a:r>
            <a:r>
              <a:rPr lang="en-US" sz="7200" dirty="0" smtClean="0"/>
              <a:t>HTTP</a:t>
            </a:r>
            <a:br>
              <a:rPr lang="en-US" sz="7200" dirty="0" smtClean="0"/>
            </a:br>
            <a:r>
              <a:rPr lang="en-US" sz="7200" dirty="0" smtClean="0"/>
              <a:t>Deployment &amp; Management</a:t>
            </a:r>
            <a:endParaRPr lang="en-US" sz="7200" dirty="0"/>
          </a:p>
        </p:txBody>
      </p:sp>
    </p:spTree>
    <p:extLst>
      <p:ext uri="{BB962C8B-B14F-4D97-AF65-F5344CB8AC3E}">
        <p14:creationId xmlns:p14="http://schemas.microsoft.com/office/powerpoint/2010/main" val="283450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MAPI over HTTP - Prerequisites</a:t>
            </a:r>
            <a:endParaRPr lang="en-US" dirty="0"/>
          </a:p>
        </p:txBody>
      </p:sp>
      <p:sp>
        <p:nvSpPr>
          <p:cNvPr id="3" name="Content Placeholder 2"/>
          <p:cNvSpPr>
            <a:spLocks noGrp="1"/>
          </p:cNvSpPr>
          <p:nvPr>
            <p:ph sz="quarter" idx="10"/>
          </p:nvPr>
        </p:nvSpPr>
        <p:spPr>
          <a:xfrm>
            <a:off x="274638" y="1214438"/>
            <a:ext cx="11887200" cy="5447645"/>
          </a:xfrm>
        </p:spPr>
        <p:txBody>
          <a:bodyPr/>
          <a:lstStyle/>
          <a:p>
            <a:pPr marL="0" indent="0">
              <a:buNone/>
            </a:pPr>
            <a:r>
              <a:rPr lang="en-US" sz="3600" dirty="0">
                <a:gradFill>
                  <a:gsLst>
                    <a:gs pos="1250">
                      <a:schemeClr val="tx2"/>
                    </a:gs>
                    <a:gs pos="99000">
                      <a:schemeClr val="tx2"/>
                    </a:gs>
                  </a:gsLst>
                  <a:lin ang="5400000" scaled="0"/>
                </a:gradFill>
              </a:rPr>
              <a:t>Read this article first</a:t>
            </a:r>
          </a:p>
          <a:p>
            <a:pPr marL="0" lvl="1" indent="0">
              <a:buNone/>
            </a:pPr>
            <a:r>
              <a:rPr lang="en-US" sz="2000" dirty="0">
                <a:hlinkClick r:id="rId2"/>
              </a:rPr>
              <a:t>MAPI over HTTP guidelines</a:t>
            </a:r>
            <a:r>
              <a:rPr lang="en-US" sz="2000" dirty="0" smtClean="0"/>
              <a:t> </a:t>
            </a:r>
            <a:endParaRPr lang="en-US" sz="2000" dirty="0"/>
          </a:p>
          <a:p>
            <a:pPr lvl="1"/>
            <a:endParaRPr lang="en-US" sz="2000" dirty="0"/>
          </a:p>
          <a:p>
            <a:pPr marL="0" indent="0">
              <a:buNone/>
            </a:pPr>
            <a:r>
              <a:rPr lang="en-US" sz="3600" dirty="0">
                <a:gradFill>
                  <a:gsLst>
                    <a:gs pos="1250">
                      <a:schemeClr val="tx2"/>
                    </a:gs>
                    <a:gs pos="99000">
                      <a:schemeClr val="tx2"/>
                    </a:gs>
                  </a:gsLst>
                  <a:lin ang="5400000" scaled="0"/>
                </a:gradFill>
              </a:rPr>
              <a:t>Install .NET framework 4.5.1 for optimal MAPI/HTTP performance</a:t>
            </a:r>
          </a:p>
          <a:p>
            <a:pPr marL="0" indent="0">
              <a:buNone/>
            </a:pPr>
            <a:endParaRPr lang="en-US" sz="2000" dirty="0" smtClean="0"/>
          </a:p>
          <a:p>
            <a:pPr marL="0" indent="0">
              <a:buNone/>
            </a:pPr>
            <a:r>
              <a:rPr lang="en-US" sz="3600" dirty="0">
                <a:gradFill>
                  <a:gsLst>
                    <a:gs pos="1250">
                      <a:schemeClr val="tx2"/>
                    </a:gs>
                    <a:gs pos="99000">
                      <a:schemeClr val="tx2"/>
                    </a:gs>
                  </a:gsLst>
                  <a:lin ang="5400000" scaled="0"/>
                </a:gradFill>
              </a:rPr>
              <a:t>Upgrade CAS and Mailbox servers to Exchange 2013 SP1</a:t>
            </a:r>
          </a:p>
          <a:p>
            <a:pPr marL="0" lvl="1" indent="0">
              <a:buNone/>
            </a:pPr>
            <a:r>
              <a:rPr lang="en-US" sz="2000" dirty="0"/>
              <a:t>All CAS servers MUST be upgraded before enabling MAPI/HTTP for the </a:t>
            </a:r>
            <a:r>
              <a:rPr lang="en-US" sz="2000" dirty="0" smtClean="0"/>
              <a:t>org</a:t>
            </a:r>
            <a:endParaRPr lang="en-US" sz="2000" dirty="0"/>
          </a:p>
          <a:p>
            <a:pPr marL="0" lvl="1" indent="0">
              <a:buNone/>
            </a:pPr>
            <a:r>
              <a:rPr lang="en-US" sz="2000" dirty="0"/>
              <a:t>Exchange CU5 required for Outlook to connect to same-forest legacy public folder using </a:t>
            </a:r>
            <a:r>
              <a:rPr lang="en-US" sz="2000" dirty="0" smtClean="0"/>
              <a:t>RPC</a:t>
            </a:r>
            <a:endParaRPr lang="en-US" sz="2000" dirty="0"/>
          </a:p>
          <a:p>
            <a:pPr marL="0" lvl="1" indent="0">
              <a:buNone/>
            </a:pPr>
            <a:endParaRPr lang="en-US" sz="2000" dirty="0"/>
          </a:p>
          <a:p>
            <a:pPr marL="0" indent="0">
              <a:buNone/>
            </a:pPr>
            <a:r>
              <a:rPr lang="en-US" sz="3600" dirty="0">
                <a:gradFill>
                  <a:gsLst>
                    <a:gs pos="1250">
                      <a:schemeClr val="tx2"/>
                    </a:gs>
                    <a:gs pos="99000">
                      <a:schemeClr val="tx2"/>
                    </a:gs>
                  </a:gsLst>
                  <a:lin ang="5400000" scaled="0"/>
                </a:gradFill>
              </a:rPr>
              <a:t>Upgrade Outlook clients to latest Outlook 2013 PU (SP1+)</a:t>
            </a:r>
          </a:p>
          <a:p>
            <a:pPr marL="0" lvl="1" indent="0">
              <a:buNone/>
            </a:pPr>
            <a:r>
              <a:rPr lang="en-US" sz="2000" dirty="0" smtClean="0"/>
              <a:t>May </a:t>
            </a:r>
            <a:r>
              <a:rPr lang="en-US" sz="2000" dirty="0"/>
              <a:t>2014 PU eliminates restart prompt</a:t>
            </a:r>
          </a:p>
        </p:txBody>
      </p:sp>
    </p:spTree>
    <p:extLst>
      <p:ext uri="{BB962C8B-B14F-4D97-AF65-F5344CB8AC3E}">
        <p14:creationId xmlns:p14="http://schemas.microsoft.com/office/powerpoint/2010/main" val="22672763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.NET 4.5.1 Really Helps …</a:t>
            </a:r>
            <a:endParaRPr lang="en-US" dirty="0"/>
          </a:p>
        </p:txBody>
      </p:sp>
      <p:graphicFrame>
        <p:nvGraphicFramePr>
          <p:cNvPr id="8" name="Chart 7"/>
          <p:cNvGraphicFramePr>
            <a:graphicFrameLocks/>
          </p:cNvGraphicFramePr>
          <p:nvPr>
            <p:extLst/>
          </p:nvPr>
        </p:nvGraphicFramePr>
        <p:xfrm>
          <a:off x="-37420" y="1234440"/>
          <a:ext cx="12591288" cy="5413248"/>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Arrow 5"/>
          <p:cNvSpPr/>
          <p:nvPr/>
        </p:nvSpPr>
        <p:spPr bwMode="auto">
          <a:xfrm>
            <a:off x="6699934" y="5173662"/>
            <a:ext cx="4699903" cy="914400"/>
          </a:xfrm>
          <a:prstGeom prst="right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After 4.5.1 Installed</a:t>
            </a:r>
            <a:endParaRPr lang="en-US" sz="2000" dirty="0">
              <a:gradFill>
                <a:gsLst>
                  <a:gs pos="0">
                    <a:srgbClr val="FFFFFF"/>
                  </a:gs>
                  <a:gs pos="100000">
                    <a:srgbClr val="FFFFFF"/>
                  </a:gs>
                </a:gsLst>
                <a:lin ang="5400000" scaled="0"/>
              </a:gradFill>
            </a:endParaRPr>
          </a:p>
        </p:txBody>
      </p:sp>
      <p:sp>
        <p:nvSpPr>
          <p:cNvPr id="7" name="Rounded Rectangle 6"/>
          <p:cNvSpPr/>
          <p:nvPr/>
        </p:nvSpPr>
        <p:spPr bwMode="auto">
          <a:xfrm>
            <a:off x="1493837" y="1210911"/>
            <a:ext cx="5105400" cy="1524351"/>
          </a:xfrm>
          <a:prstGeom prst="roundRect">
            <a:avLst/>
          </a:prstGeom>
          <a:solidFill>
            <a:srgbClr val="C00000">
              <a:alpha val="20000"/>
            </a:srgbClr>
          </a:solid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solidFill>
                  <a:srgbClr val="FFFFFF"/>
                </a:solidFill>
              </a:rPr>
              <a:t>Poor Outlook user experience</a:t>
            </a:r>
            <a:endParaRPr lang="en-US" sz="2000" b="1" dirty="0">
              <a:solidFill>
                <a:srgbClr val="FFFFFF"/>
              </a:solidFill>
            </a:endParaRPr>
          </a:p>
        </p:txBody>
      </p:sp>
      <p:cxnSp>
        <p:nvCxnSpPr>
          <p:cNvPr id="5" name="Straight Connector 4"/>
          <p:cNvCxnSpPr/>
          <p:nvPr/>
        </p:nvCxnSpPr>
        <p:spPr>
          <a:xfrm flipV="1">
            <a:off x="6675437" y="1135062"/>
            <a:ext cx="0" cy="5638800"/>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769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Outlook Connectivity</a:t>
            </a:r>
            <a:br>
              <a:rPr lang="en-US" sz="5400" dirty="0" smtClean="0"/>
            </a:br>
            <a:r>
              <a:rPr lang="en-US" sz="5400" dirty="0" smtClean="0"/>
              <a:t>Current and Future</a:t>
            </a:r>
            <a:endParaRPr lang="en-US" sz="5400" dirty="0"/>
          </a:p>
        </p:txBody>
      </p:sp>
      <p:sp>
        <p:nvSpPr>
          <p:cNvPr id="3" name="Text Placeholder 2"/>
          <p:cNvSpPr>
            <a:spLocks noGrp="1"/>
          </p:cNvSpPr>
          <p:nvPr>
            <p:ph type="body" sz="quarter" idx="14"/>
          </p:nvPr>
        </p:nvSpPr>
        <p:spPr/>
        <p:txBody>
          <a:bodyPr/>
          <a:lstStyle/>
          <a:p>
            <a:r>
              <a:rPr lang="en-US" smtClean="0"/>
              <a:t>Abdelkader Bahgat</a:t>
            </a:r>
          </a:p>
          <a:p>
            <a:r>
              <a:rPr lang="en-US" smtClean="0"/>
              <a:t>Senior Program Manager</a:t>
            </a:r>
            <a:endParaRPr lang="en-US" dirty="0"/>
          </a:p>
        </p:txBody>
      </p:sp>
      <p:sp>
        <p:nvSpPr>
          <p:cNvPr id="4" name="Text Placeholder 3"/>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Clr>
                <a:srgbClr val="FFFFFF"/>
              </a:buClr>
              <a:buFontTx/>
              <a:buNone/>
            </a:pPr>
            <a:r>
              <a:rPr lang="en-US" sz="1400" dirty="0" smtClean="0">
                <a:gradFill>
                  <a:gsLst>
                    <a:gs pos="1250">
                      <a:srgbClr val="FFFFFF"/>
                    </a:gs>
                    <a:gs pos="100000">
                      <a:srgbClr val="FFFFFF"/>
                    </a:gs>
                  </a:gsLst>
                  <a:lin ang="5400000" scaled="0"/>
                </a:gradFill>
              </a:rPr>
              <a:t>OFC-B216</a:t>
            </a:r>
            <a:endParaRPr lang="en-US" sz="14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9253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MAPI over HTTP - Configuration</a:t>
            </a:r>
            <a:endParaRPr lang="en-US" dirty="0"/>
          </a:p>
        </p:txBody>
      </p:sp>
      <p:sp>
        <p:nvSpPr>
          <p:cNvPr id="3" name="Content Placeholder 2"/>
          <p:cNvSpPr>
            <a:spLocks noGrp="1"/>
          </p:cNvSpPr>
          <p:nvPr>
            <p:ph sz="quarter" idx="10"/>
          </p:nvPr>
        </p:nvSpPr>
        <p:spPr>
          <a:xfrm>
            <a:off x="274638" y="1214438"/>
            <a:ext cx="11887200" cy="5681555"/>
          </a:xfrm>
        </p:spPr>
        <p:txBody>
          <a:bodyPr/>
          <a:lstStyle/>
          <a:p>
            <a:pPr marL="0" indent="0">
              <a:buNone/>
            </a:pPr>
            <a:r>
              <a:rPr lang="en-US" sz="3200" dirty="0">
                <a:gradFill>
                  <a:gsLst>
                    <a:gs pos="1250">
                      <a:schemeClr val="tx2"/>
                    </a:gs>
                    <a:gs pos="99000">
                      <a:schemeClr val="tx2"/>
                    </a:gs>
                  </a:gsLst>
                  <a:lin ang="5400000" scaled="0"/>
                </a:gradFill>
              </a:rPr>
              <a:t>Configure MAPI/HTTP virtual directory on all Client Access servers</a:t>
            </a:r>
          </a:p>
          <a:p>
            <a:pPr marL="0" lvl="1" indent="0">
              <a:buNone/>
            </a:pPr>
            <a:r>
              <a:rPr lang="en-US" sz="2000" dirty="0"/>
              <a:t>Set-</a:t>
            </a:r>
            <a:r>
              <a:rPr lang="en-US" sz="2000" dirty="0" err="1"/>
              <a:t>MapiVirtualDirectory</a:t>
            </a:r>
            <a:r>
              <a:rPr lang="en-US" sz="2000" dirty="0"/>
              <a:t> -Identity "Contoso\</a:t>
            </a:r>
            <a:r>
              <a:rPr lang="en-US" sz="2000" dirty="0" err="1"/>
              <a:t>mapi</a:t>
            </a:r>
            <a:r>
              <a:rPr lang="en-US" sz="2000" dirty="0"/>
              <a:t> (Default Web Site)" -</a:t>
            </a:r>
            <a:r>
              <a:rPr lang="en-US" sz="2000" dirty="0" err="1"/>
              <a:t>InternalUrl</a:t>
            </a:r>
            <a:r>
              <a:rPr lang="en-US" sz="2000" dirty="0"/>
              <a:t> https://Contoso.com/mapi -</a:t>
            </a:r>
            <a:r>
              <a:rPr lang="en-US" sz="2000" dirty="0" err="1"/>
              <a:t>IISAuthenticationMethods</a:t>
            </a:r>
            <a:r>
              <a:rPr lang="en-US" sz="2000" dirty="0"/>
              <a:t> Negotiate </a:t>
            </a:r>
          </a:p>
          <a:p>
            <a:pPr marL="0" lvl="1" indent="0">
              <a:buNone/>
            </a:pPr>
            <a:endParaRPr lang="en-US" sz="2000" dirty="0"/>
          </a:p>
          <a:p>
            <a:pPr marL="0" indent="0">
              <a:buNone/>
            </a:pPr>
            <a:r>
              <a:rPr lang="en-US" sz="3200" dirty="0">
                <a:gradFill>
                  <a:gsLst>
                    <a:gs pos="1250">
                      <a:schemeClr val="tx2"/>
                    </a:gs>
                    <a:gs pos="99000">
                      <a:schemeClr val="tx2"/>
                    </a:gs>
                  </a:gsLst>
                  <a:lin ang="5400000" scaled="0"/>
                </a:gradFill>
              </a:rPr>
              <a:t>Certificate used by Exchange </a:t>
            </a:r>
            <a:r>
              <a:rPr lang="en-US" sz="3200" dirty="0" smtClean="0">
                <a:gradFill>
                  <a:gsLst>
                    <a:gs pos="1250">
                      <a:schemeClr val="tx2"/>
                    </a:gs>
                    <a:gs pos="99000">
                      <a:schemeClr val="tx2"/>
                    </a:gs>
                  </a:gsLst>
                  <a:lin ang="5400000" scaled="0"/>
                </a:gradFill>
              </a:rPr>
              <a:t>must:</a:t>
            </a:r>
          </a:p>
          <a:p>
            <a:pPr marL="0" lvl="1" indent="0">
              <a:buNone/>
            </a:pPr>
            <a:r>
              <a:rPr lang="en-US" sz="2000" dirty="0"/>
              <a:t>Include </a:t>
            </a:r>
            <a:r>
              <a:rPr lang="en-US" sz="2000" dirty="0" err="1"/>
              <a:t>InternalUrl</a:t>
            </a:r>
            <a:r>
              <a:rPr lang="en-US" sz="2000" dirty="0"/>
              <a:t> &amp; </a:t>
            </a:r>
            <a:r>
              <a:rPr lang="en-US" sz="2000" dirty="0" err="1"/>
              <a:t>ExternalUrl</a:t>
            </a:r>
            <a:endParaRPr lang="en-US" sz="2000" dirty="0"/>
          </a:p>
          <a:p>
            <a:pPr marL="0" lvl="1" indent="0">
              <a:buNone/>
            </a:pPr>
            <a:r>
              <a:rPr lang="en-US" sz="2000" dirty="0"/>
              <a:t>Be trusted by </a:t>
            </a:r>
            <a:r>
              <a:rPr lang="en-US" sz="2000" dirty="0" smtClean="0"/>
              <a:t>Outlook</a:t>
            </a:r>
            <a:endParaRPr lang="en-US" sz="2000" dirty="0"/>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3200" dirty="0">
                <a:gradFill>
                  <a:gsLst>
                    <a:gs pos="1250">
                      <a:schemeClr val="tx2"/>
                    </a:gs>
                    <a:gs pos="99000">
                      <a:schemeClr val="tx2"/>
                    </a:gs>
                  </a:gsLst>
                  <a:lin ang="5400000" scaled="0"/>
                </a:gradFill>
              </a:rPr>
              <a:t>Verify load balancers, reverse proxies, and firewalls are configured to allow access to MAPI/HTTP virtual </a:t>
            </a:r>
            <a:r>
              <a:rPr lang="en-US" sz="3200" dirty="0" smtClean="0">
                <a:gradFill>
                  <a:gsLst>
                    <a:gs pos="1250">
                      <a:schemeClr val="tx2"/>
                    </a:gs>
                    <a:gs pos="99000">
                      <a:schemeClr val="tx2"/>
                    </a:gs>
                  </a:gsLst>
                  <a:lin ang="5400000" scaled="0"/>
                </a:gradFill>
              </a:rPr>
              <a:t>directory</a:t>
            </a:r>
            <a:endParaRPr lang="en-US" sz="3200" dirty="0">
              <a:gradFill>
                <a:gsLst>
                  <a:gs pos="1250">
                    <a:schemeClr val="tx2"/>
                  </a:gs>
                  <a:gs pos="99000">
                    <a:schemeClr val="tx2"/>
                  </a:gs>
                </a:gsLst>
                <a:lin ang="5400000" scaled="0"/>
              </a:gradFill>
            </a:endParaRPr>
          </a:p>
          <a:p>
            <a:pPr marL="0" lvl="1" indent="0">
              <a:buNone/>
            </a:pPr>
            <a:r>
              <a:rPr lang="en-US" sz="2000" dirty="0"/>
              <a:t>UAG SP3 not compatible w/ MAPI/HTTP even w/ all filtering options disabled.  Support is </a:t>
            </a:r>
            <a:r>
              <a:rPr lang="en-US" sz="2000" dirty="0" smtClean="0"/>
              <a:t>coming</a:t>
            </a:r>
            <a:endParaRPr lang="en-US" sz="2000" dirty="0"/>
          </a:p>
          <a:p>
            <a:pPr marL="0" lvl="1" indent="0">
              <a:buNone/>
            </a:pPr>
            <a:endParaRPr lang="en-US" sz="2000" dirty="0"/>
          </a:p>
          <a:p>
            <a:pPr marL="0" indent="0">
              <a:buNone/>
            </a:pPr>
            <a:r>
              <a:rPr lang="en-US" sz="3200" dirty="0">
                <a:gradFill>
                  <a:gsLst>
                    <a:gs pos="1250">
                      <a:schemeClr val="tx2"/>
                    </a:gs>
                    <a:gs pos="99000">
                      <a:schemeClr val="tx2"/>
                    </a:gs>
                  </a:gsLst>
                  <a:lin ang="5400000" scaled="0"/>
                </a:gradFill>
              </a:rPr>
              <a:t>Enable MAPI/HTTP for your organization</a:t>
            </a:r>
          </a:p>
          <a:p>
            <a:pPr marL="0" lvl="1" indent="0">
              <a:buNone/>
            </a:pPr>
            <a:r>
              <a:rPr lang="en-US" sz="2000" dirty="0"/>
              <a:t>Set-</a:t>
            </a:r>
            <a:r>
              <a:rPr lang="en-US" sz="2000" dirty="0" err="1"/>
              <a:t>OrganizationConfig</a:t>
            </a:r>
            <a:r>
              <a:rPr lang="en-US" sz="2000" dirty="0"/>
              <a:t> -</a:t>
            </a:r>
            <a:r>
              <a:rPr lang="en-US" sz="2000" dirty="0" err="1"/>
              <a:t>MapiHttpEnabled</a:t>
            </a:r>
            <a:r>
              <a:rPr lang="en-US" sz="2000" dirty="0"/>
              <a:t> $true</a:t>
            </a:r>
          </a:p>
        </p:txBody>
      </p:sp>
    </p:spTree>
    <p:extLst>
      <p:ext uri="{BB962C8B-B14F-4D97-AF65-F5344CB8AC3E}">
        <p14:creationId xmlns:p14="http://schemas.microsoft.com/office/powerpoint/2010/main" val="14198591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MAPI over HTTP - Validation</a:t>
            </a:r>
            <a:endParaRPr lang="en-US" dirty="0"/>
          </a:p>
        </p:txBody>
      </p:sp>
      <p:sp>
        <p:nvSpPr>
          <p:cNvPr id="3" name="Content Placeholder 2"/>
          <p:cNvSpPr>
            <a:spLocks noGrp="1"/>
          </p:cNvSpPr>
          <p:nvPr>
            <p:ph sz="quarter" idx="10"/>
          </p:nvPr>
        </p:nvSpPr>
        <p:spPr>
          <a:xfrm>
            <a:off x="274638" y="1214438"/>
            <a:ext cx="11887200" cy="4739759"/>
          </a:xfrm>
        </p:spPr>
        <p:txBody>
          <a:bodyPr/>
          <a:lstStyle/>
          <a:p>
            <a:pPr marL="0" indent="0">
              <a:buNone/>
            </a:pPr>
            <a:r>
              <a:rPr lang="en-US" dirty="0">
                <a:gradFill>
                  <a:gsLst>
                    <a:gs pos="1250">
                      <a:schemeClr val="tx2"/>
                    </a:gs>
                    <a:gs pos="99000">
                      <a:schemeClr val="tx2"/>
                    </a:gs>
                  </a:gsLst>
                  <a:lin ang="5400000" scaled="0"/>
                </a:gradFill>
              </a:rPr>
              <a:t>Test end-to-end MAPI/HTTP connection</a:t>
            </a:r>
          </a:p>
          <a:p>
            <a:pPr marL="0" lvl="1" indent="0">
              <a:buNone/>
            </a:pPr>
            <a:r>
              <a:rPr lang="en-US" sz="2000" dirty="0"/>
              <a:t>Test-</a:t>
            </a:r>
            <a:r>
              <a:rPr lang="en-US" sz="2000" dirty="0" err="1"/>
              <a:t>OutlookConnectivity</a:t>
            </a:r>
            <a:r>
              <a:rPr lang="en-US" sz="2000" dirty="0"/>
              <a:t> -</a:t>
            </a:r>
            <a:r>
              <a:rPr lang="en-US" sz="2000" dirty="0" err="1"/>
              <a:t>RunFromServerId</a:t>
            </a:r>
            <a:r>
              <a:rPr lang="en-US" sz="2000" dirty="0"/>
              <a:t> </a:t>
            </a:r>
            <a:r>
              <a:rPr lang="en-US" sz="2000" dirty="0" err="1"/>
              <a:t>ContosoMail</a:t>
            </a:r>
            <a:r>
              <a:rPr lang="en-US" sz="2000" dirty="0"/>
              <a:t> -</a:t>
            </a:r>
            <a:r>
              <a:rPr lang="en-US" sz="2000" dirty="0" err="1"/>
              <a:t>ProbeIdentity</a:t>
            </a:r>
            <a:r>
              <a:rPr lang="en-US" sz="2000" dirty="0"/>
              <a:t> </a:t>
            </a:r>
            <a:r>
              <a:rPr lang="en-US" sz="2000" dirty="0" err="1"/>
              <a:t>OutlookMapiHttpSelfTestProbe</a:t>
            </a:r>
            <a:endParaRPr lang="en-US" sz="2000" dirty="0"/>
          </a:p>
          <a:p>
            <a:pPr marL="0" lvl="1" indent="0">
              <a:buNone/>
            </a:pPr>
            <a:r>
              <a:rPr lang="en-US" sz="2000" dirty="0"/>
              <a:t>Microsoft Exchange Health Manager (</a:t>
            </a:r>
            <a:r>
              <a:rPr lang="en-US" sz="2000" dirty="0" err="1"/>
              <a:t>MSExchangeHM</a:t>
            </a:r>
            <a:r>
              <a:rPr lang="en-US" sz="2000" dirty="0"/>
              <a:t>) service must be started.</a:t>
            </a:r>
          </a:p>
          <a:p>
            <a:pPr marL="0" lvl="1" indent="0">
              <a:buNone/>
            </a:pPr>
            <a:endParaRPr lang="en-US" sz="2000" dirty="0"/>
          </a:p>
          <a:p>
            <a:pPr marL="0" indent="0">
              <a:buNone/>
            </a:pPr>
            <a:r>
              <a:rPr lang="en-US" dirty="0">
                <a:gradFill>
                  <a:gsLst>
                    <a:gs pos="1250">
                      <a:schemeClr val="tx2"/>
                    </a:gs>
                    <a:gs pos="99000">
                      <a:schemeClr val="tx2"/>
                    </a:gs>
                  </a:gsLst>
                  <a:lin ang="5400000" scaled="0"/>
                </a:gradFill>
              </a:rPr>
              <a:t>Inspect MAPI/HTTP logs</a:t>
            </a:r>
          </a:p>
          <a:p>
            <a:pPr marL="0" lvl="1" indent="0">
              <a:buNone/>
            </a:pPr>
            <a:r>
              <a:rPr lang="en-US" sz="2000" dirty="0"/>
              <a:t>CAS: %</a:t>
            </a:r>
            <a:r>
              <a:rPr lang="en-US" sz="2000" dirty="0" err="1"/>
              <a:t>ExchangeInstallPath%Logging</a:t>
            </a:r>
            <a:r>
              <a:rPr lang="en-US" sz="2000" dirty="0"/>
              <a:t>\</a:t>
            </a:r>
            <a:r>
              <a:rPr lang="en-US" sz="2000" dirty="0" err="1"/>
              <a:t>HttpProxy</a:t>
            </a:r>
            <a:r>
              <a:rPr lang="en-US" sz="2000" dirty="0"/>
              <a:t>\</a:t>
            </a:r>
            <a:r>
              <a:rPr lang="en-US" sz="2000" dirty="0" err="1"/>
              <a:t>Mapi</a:t>
            </a:r>
            <a:r>
              <a:rPr lang="en-US" sz="2000" dirty="0"/>
              <a:t>\</a:t>
            </a:r>
          </a:p>
          <a:p>
            <a:pPr marL="0" lvl="1" indent="0">
              <a:buNone/>
            </a:pPr>
            <a:r>
              <a:rPr lang="en-US" sz="2000" dirty="0"/>
              <a:t>Mailbox: %</a:t>
            </a:r>
            <a:r>
              <a:rPr lang="en-US" sz="2000" dirty="0" err="1"/>
              <a:t>ExchangeInstallPath%Logging</a:t>
            </a:r>
            <a:r>
              <a:rPr lang="en-US" sz="2000" dirty="0"/>
              <a:t>\MAPI Client Access\</a:t>
            </a:r>
          </a:p>
          <a:p>
            <a:pPr marL="0" lvl="1" indent="0">
              <a:buNone/>
            </a:pPr>
            <a:r>
              <a:rPr lang="en-US" sz="2000" dirty="0"/>
              <a:t>Mailbox: %</a:t>
            </a:r>
            <a:r>
              <a:rPr lang="en-US" sz="2000" dirty="0" err="1"/>
              <a:t>ExchangeInstallPath%Logging</a:t>
            </a:r>
            <a:r>
              <a:rPr lang="en-US" sz="2000" dirty="0"/>
              <a:t>\MAPI Address Book Service\</a:t>
            </a:r>
          </a:p>
          <a:p>
            <a:pPr marL="0" lvl="1" indent="0">
              <a:buNone/>
            </a:pPr>
            <a:endParaRPr lang="en-US" sz="2000" dirty="0"/>
          </a:p>
          <a:p>
            <a:pPr marL="0" indent="0">
              <a:buNone/>
            </a:pPr>
            <a:r>
              <a:rPr lang="en-US" dirty="0">
                <a:gradFill>
                  <a:gsLst>
                    <a:gs pos="1250">
                      <a:schemeClr val="tx2"/>
                    </a:gs>
                    <a:gs pos="99000">
                      <a:schemeClr val="tx2"/>
                    </a:gs>
                  </a:gsLst>
                  <a:lin ang="5400000" scaled="0"/>
                </a:gradFill>
              </a:rPr>
              <a:t>Check Outlook connection status dialog</a:t>
            </a:r>
          </a:p>
        </p:txBody>
      </p:sp>
    </p:spTree>
    <p:extLst>
      <p:ext uri="{BB962C8B-B14F-4D97-AF65-F5344CB8AC3E}">
        <p14:creationId xmlns:p14="http://schemas.microsoft.com/office/powerpoint/2010/main" val="14490116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Connection Status Dialog</a:t>
            </a:r>
            <a:endParaRPr lang="en-US" dirty="0"/>
          </a:p>
        </p:txBody>
      </p:sp>
      <p:pic>
        <p:nvPicPr>
          <p:cNvPr id="6" name="Picture 5"/>
          <p:cNvPicPr>
            <a:picLocks noChangeAspect="1"/>
          </p:cNvPicPr>
          <p:nvPr/>
        </p:nvPicPr>
        <p:blipFill>
          <a:blip r:embed="rId2"/>
          <a:stretch>
            <a:fillRect/>
          </a:stretch>
        </p:blipFill>
        <p:spPr>
          <a:xfrm>
            <a:off x="1874837" y="1214472"/>
            <a:ext cx="8901591" cy="2724756"/>
          </a:xfrm>
          <a:prstGeom prst="rect">
            <a:avLst/>
          </a:prstGeom>
        </p:spPr>
      </p:pic>
      <p:pic>
        <p:nvPicPr>
          <p:cNvPr id="7" name="Picture 6"/>
          <p:cNvPicPr>
            <a:picLocks noChangeAspect="1"/>
          </p:cNvPicPr>
          <p:nvPr/>
        </p:nvPicPr>
        <p:blipFill>
          <a:blip r:embed="rId3"/>
          <a:stretch>
            <a:fillRect/>
          </a:stretch>
        </p:blipFill>
        <p:spPr>
          <a:xfrm>
            <a:off x="2268008" y="4075588"/>
            <a:ext cx="8115247" cy="2724756"/>
          </a:xfrm>
          <a:prstGeom prst="rect">
            <a:avLst/>
          </a:prstGeom>
        </p:spPr>
      </p:pic>
      <p:sp>
        <p:nvSpPr>
          <p:cNvPr id="9" name="Rounded Rectangle 8"/>
          <p:cNvSpPr/>
          <p:nvPr/>
        </p:nvSpPr>
        <p:spPr bwMode="auto">
          <a:xfrm>
            <a:off x="4385073" y="2294997"/>
            <a:ext cx="1985564" cy="1488421"/>
          </a:xfrm>
          <a:prstGeom prst="roundRect">
            <a:avLst/>
          </a:prstGeom>
          <a:noFill/>
          <a:ln w="38100">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ounded Rectangle 10"/>
          <p:cNvSpPr/>
          <p:nvPr/>
        </p:nvSpPr>
        <p:spPr bwMode="auto">
          <a:xfrm>
            <a:off x="4447395" y="5054346"/>
            <a:ext cx="1923241" cy="1186116"/>
          </a:xfrm>
          <a:prstGeom prst="roundRect">
            <a:avLst/>
          </a:prstGeom>
          <a:noFill/>
          <a:ln w="38100">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2484437" y="2351658"/>
            <a:ext cx="1586230" cy="3736404"/>
            <a:chOff x="2484437" y="3589501"/>
            <a:chExt cx="1586230" cy="3736404"/>
          </a:xfrm>
        </p:grpSpPr>
        <p:sp>
          <p:nvSpPr>
            <p:cNvPr id="10" name="Rounded Rectangle 9"/>
            <p:cNvSpPr/>
            <p:nvPr/>
          </p:nvSpPr>
          <p:spPr bwMode="auto">
            <a:xfrm>
              <a:off x="2789237" y="6292189"/>
              <a:ext cx="1066800" cy="1033716"/>
            </a:xfrm>
            <a:prstGeom prst="roundRect">
              <a:avLst/>
            </a:prstGeom>
            <a:noFill/>
            <a:ln w="3810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ounded Rectangle 11"/>
            <p:cNvSpPr/>
            <p:nvPr/>
          </p:nvSpPr>
          <p:spPr bwMode="auto">
            <a:xfrm>
              <a:off x="2484437" y="3589501"/>
              <a:ext cx="1586230" cy="1298003"/>
            </a:xfrm>
            <a:prstGeom prst="roundRect">
              <a:avLst/>
            </a:prstGeom>
            <a:noFill/>
            <a:ln w="38100">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 name="Group 4"/>
          <p:cNvGrpSpPr/>
          <p:nvPr/>
        </p:nvGrpSpPr>
        <p:grpSpPr>
          <a:xfrm>
            <a:off x="7208837" y="2294998"/>
            <a:ext cx="990600" cy="3945464"/>
            <a:chOff x="7062119" y="4164501"/>
            <a:chExt cx="990600" cy="3945464"/>
          </a:xfrm>
        </p:grpSpPr>
        <p:sp>
          <p:nvSpPr>
            <p:cNvPr id="8" name="Rounded Rectangle 7"/>
            <p:cNvSpPr/>
            <p:nvPr/>
          </p:nvSpPr>
          <p:spPr bwMode="auto">
            <a:xfrm>
              <a:off x="7206231" y="4164501"/>
              <a:ext cx="846488" cy="1354664"/>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ounded Rectangle 12"/>
            <p:cNvSpPr/>
            <p:nvPr/>
          </p:nvSpPr>
          <p:spPr bwMode="auto">
            <a:xfrm>
              <a:off x="7062119" y="6923849"/>
              <a:ext cx="762000" cy="1186116"/>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691354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MAPI </a:t>
            </a:r>
            <a:r>
              <a:rPr lang="en-US" dirty="0" smtClean="0"/>
              <a:t>over HTTP – Sizing</a:t>
            </a:r>
            <a:endParaRPr lang="en-US" dirty="0"/>
          </a:p>
        </p:txBody>
      </p:sp>
      <p:sp>
        <p:nvSpPr>
          <p:cNvPr id="3" name="Content Placeholder 2"/>
          <p:cNvSpPr>
            <a:spLocks noGrp="1"/>
          </p:cNvSpPr>
          <p:nvPr>
            <p:ph type="body" sz="quarter" idx="10"/>
          </p:nvPr>
        </p:nvSpPr>
        <p:spPr>
          <a:xfrm>
            <a:off x="503237" y="1082380"/>
            <a:ext cx="10667998" cy="5920082"/>
          </a:xfrm>
        </p:spPr>
        <p:txBody>
          <a:bodyPr/>
          <a:lstStyle/>
          <a:p>
            <a:pPr marL="0" indent="0">
              <a:spcBef>
                <a:spcPct val="20000"/>
              </a:spcBef>
              <a:buNone/>
            </a:pPr>
            <a:r>
              <a:rPr lang="en-US" dirty="0">
                <a:gradFill>
                  <a:gsLst>
                    <a:gs pos="1250">
                      <a:schemeClr val="tx2"/>
                    </a:gs>
                    <a:gs pos="99000">
                      <a:schemeClr val="tx2"/>
                    </a:gs>
                  </a:gsLst>
                  <a:lin ang="5400000" scaled="0"/>
                </a:gradFill>
              </a:rPr>
              <a:t>Multi-role deployment</a:t>
            </a:r>
          </a:p>
          <a:p>
            <a:pPr marL="0" lvl="1" indent="0">
              <a:buNone/>
            </a:pPr>
            <a:r>
              <a:rPr lang="en-US" sz="2000" dirty="0"/>
              <a:t>Impact minimized even w/ higher CAS CPU utilization</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100" dirty="0" smtClean="0"/>
          </a:p>
          <a:p>
            <a:pPr marL="0" indent="0">
              <a:spcBef>
                <a:spcPct val="20000"/>
              </a:spcBef>
              <a:buNone/>
            </a:pPr>
            <a:r>
              <a:rPr lang="en-US" dirty="0">
                <a:gradFill>
                  <a:gsLst>
                    <a:gs pos="1250">
                      <a:schemeClr val="tx2"/>
                    </a:gs>
                    <a:gs pos="99000">
                      <a:schemeClr val="tx2"/>
                    </a:gs>
                  </a:gsLst>
                  <a:lin ang="5400000" scaled="0"/>
                </a:gradFill>
              </a:rPr>
              <a:t>Dedicated role deployment</a:t>
            </a:r>
          </a:p>
          <a:p>
            <a:pPr marL="0" lvl="1" indent="0">
              <a:buNone/>
            </a:pPr>
            <a:r>
              <a:rPr lang="en-US" sz="2000" dirty="0"/>
              <a:t>Recommend 3:8 ratio for CAS to Mailbox processor cores (50% increase</a:t>
            </a:r>
            <a:r>
              <a:rPr lang="en-US" sz="2000" dirty="0" smtClean="0"/>
              <a:t>)</a:t>
            </a:r>
            <a:endParaRPr lang="en-US" sz="2000" dirty="0"/>
          </a:p>
          <a:p>
            <a:pPr marL="0" lvl="1" indent="0">
              <a:buNone/>
            </a:pPr>
            <a:endParaRPr lang="en-US" sz="2000" dirty="0" smtClean="0"/>
          </a:p>
          <a:p>
            <a:pPr marL="0" lvl="1" indent="0">
              <a:buNone/>
            </a:pPr>
            <a:endParaRPr lang="en-US" sz="2000" dirty="0"/>
          </a:p>
          <a:p>
            <a:pPr marL="0" indent="0">
              <a:spcBef>
                <a:spcPct val="20000"/>
              </a:spcBef>
              <a:buNone/>
            </a:pPr>
            <a:r>
              <a:rPr lang="en-US" dirty="0" smtClean="0">
                <a:gradFill>
                  <a:gsLst>
                    <a:gs pos="1250">
                      <a:schemeClr val="tx2"/>
                    </a:gs>
                    <a:gs pos="99000">
                      <a:schemeClr val="tx2"/>
                    </a:gs>
                  </a:gsLst>
                  <a:lin ang="5400000" scaled="0"/>
                </a:gradFill>
              </a:rPr>
              <a:t>Sizing guidance and role calculator</a:t>
            </a:r>
            <a:endParaRPr lang="en-US" dirty="0">
              <a:gradFill>
                <a:gsLst>
                  <a:gs pos="1250">
                    <a:schemeClr val="tx2"/>
                  </a:gs>
                  <a:gs pos="99000">
                    <a:schemeClr val="tx2"/>
                  </a:gs>
                </a:gsLst>
                <a:lin ang="5400000" scaled="0"/>
              </a:gradFill>
            </a:endParaRPr>
          </a:p>
          <a:p>
            <a:pPr marL="0" lvl="1" indent="0">
              <a:buNone/>
            </a:pPr>
            <a:r>
              <a:rPr lang="en-US" sz="2000" u="sng" dirty="0" smtClean="0">
                <a:hlinkClick r:id="rId2"/>
              </a:rPr>
              <a:t>Deployment </a:t>
            </a:r>
            <a:r>
              <a:rPr lang="en-US" sz="2000" u="sng" dirty="0">
                <a:hlinkClick r:id="rId2"/>
              </a:rPr>
              <a:t>guideline for Exchange 2013 SP1 release</a:t>
            </a:r>
            <a:endParaRPr lang="en-US" sz="2000" u="sng" dirty="0" smtClean="0">
              <a:hlinkClick r:id="rId3"/>
            </a:endParaRPr>
          </a:p>
          <a:p>
            <a:pPr marL="0" lvl="1" indent="0">
              <a:buNone/>
            </a:pPr>
            <a:r>
              <a:rPr lang="en-US" sz="2000" u="sng" dirty="0" smtClean="0">
                <a:hlinkClick r:id="rId3"/>
              </a:rPr>
              <a:t>Exchange </a:t>
            </a:r>
            <a:r>
              <a:rPr lang="en-US" sz="2000" u="sng" dirty="0">
                <a:hlinkClick r:id="rId3"/>
              </a:rPr>
              <a:t>2013 Server Role Requirements </a:t>
            </a:r>
            <a:r>
              <a:rPr lang="en-US" sz="2000" u="sng" dirty="0" smtClean="0">
                <a:hlinkClick r:id="rId3"/>
              </a:rPr>
              <a:t>Calculator</a:t>
            </a:r>
            <a:endParaRPr lang="en-US" sz="2000" u="sng" dirty="0" smtClean="0"/>
          </a:p>
        </p:txBody>
      </p:sp>
      <p:graphicFrame>
        <p:nvGraphicFramePr>
          <p:cNvPr id="5" name="Table 4"/>
          <p:cNvGraphicFramePr>
            <a:graphicFrameLocks noGrp="1"/>
          </p:cNvGraphicFramePr>
          <p:nvPr>
            <p:extLst/>
          </p:nvPr>
        </p:nvGraphicFramePr>
        <p:xfrm>
          <a:off x="3178174" y="2125662"/>
          <a:ext cx="5160695" cy="1828800"/>
        </p:xfrm>
        <a:graphic>
          <a:graphicData uri="http://schemas.openxmlformats.org/drawingml/2006/table">
            <a:tbl>
              <a:tblPr>
                <a:tableStyleId>{2D5ABB26-0587-4C30-8999-92F81FD0307C}</a:tableStyleId>
              </a:tblPr>
              <a:tblGrid>
                <a:gridCol w="1447800"/>
                <a:gridCol w="1828800"/>
                <a:gridCol w="1884095"/>
              </a:tblGrid>
              <a:tr h="278828">
                <a:tc>
                  <a:txBody>
                    <a:bodyPr/>
                    <a:lstStyle/>
                    <a:p>
                      <a:pPr algn="l" fontAlgn="ctr"/>
                      <a:r>
                        <a:rPr lang="en-US" sz="1400" b="1" u="none" strike="noStrike" dirty="0">
                          <a:solidFill>
                            <a:schemeClr val="bg1"/>
                          </a:solidFill>
                          <a:effectLst/>
                        </a:rPr>
                        <a:t>Customer</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pPr algn="l" fontAlgn="ctr"/>
                      <a:r>
                        <a:rPr lang="en-US" sz="1400" b="1" u="none" strike="noStrike" dirty="0">
                          <a:solidFill>
                            <a:schemeClr val="bg1"/>
                          </a:solidFill>
                          <a:effectLst/>
                        </a:rPr>
                        <a:t>RTM Guidance</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pPr algn="l" fontAlgn="ctr"/>
                      <a:r>
                        <a:rPr lang="en-US" sz="1400" b="1" u="none" strike="noStrike" dirty="0">
                          <a:solidFill>
                            <a:schemeClr val="bg1"/>
                          </a:solidFill>
                          <a:effectLst/>
                        </a:rPr>
                        <a:t>SP1 Guidance</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r>
              <a:tr h="283729">
                <a:tc>
                  <a:txBody>
                    <a:bodyPr/>
                    <a:lstStyle/>
                    <a:p>
                      <a:pPr algn="l" fontAlgn="ctr"/>
                      <a:r>
                        <a:rPr lang="en-US" sz="1400" u="none" strike="noStrike" dirty="0">
                          <a:effectLst/>
                        </a:rPr>
                        <a:t>Customer </a:t>
                      </a:r>
                      <a:r>
                        <a:rPr lang="en-US" sz="1400" u="none" strike="noStrike" dirty="0" smtClean="0">
                          <a:effectLst/>
                        </a:rPr>
                        <a:t>1</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94% </a:t>
                      </a:r>
                      <a:r>
                        <a:rPr lang="en-US" sz="1400" u="none" strike="noStrike" dirty="0" smtClean="0">
                          <a:effectLst/>
                        </a:rPr>
                        <a:t>CPU at peak</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102% </a:t>
                      </a:r>
                      <a:r>
                        <a:rPr lang="en-US" sz="1400" u="none" strike="noStrike" dirty="0" smtClean="0">
                          <a:effectLst/>
                        </a:rPr>
                        <a:t>CPU</a:t>
                      </a:r>
                      <a:r>
                        <a:rPr lang="en-US" sz="1400" u="none" strike="noStrike" baseline="0" dirty="0" smtClean="0">
                          <a:effectLst/>
                        </a:rPr>
                        <a:t> at peak</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729">
                <a:tc>
                  <a:txBody>
                    <a:bodyPr/>
                    <a:lstStyle/>
                    <a:p>
                      <a:pPr algn="l" fontAlgn="ctr"/>
                      <a:r>
                        <a:rPr lang="en-US" sz="1400" u="none" strike="noStrike" dirty="0">
                          <a:effectLst/>
                        </a:rPr>
                        <a:t>Customer </a:t>
                      </a:r>
                      <a:r>
                        <a:rPr lang="en-US" sz="1400" u="none" strike="noStrike" dirty="0" smtClean="0">
                          <a:effectLst/>
                        </a:rPr>
                        <a:t>2</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82</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88</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729">
                <a:tc>
                  <a:txBody>
                    <a:bodyPr/>
                    <a:lstStyle/>
                    <a:p>
                      <a:pPr algn="l" fontAlgn="ctr"/>
                      <a:r>
                        <a:rPr lang="en-US" sz="1400" u="none" strike="noStrike" dirty="0">
                          <a:effectLst/>
                        </a:rPr>
                        <a:t>Customer 3</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74</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80</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729">
                <a:tc>
                  <a:txBody>
                    <a:bodyPr/>
                    <a:lstStyle/>
                    <a:p>
                      <a:pPr algn="l" fontAlgn="ctr"/>
                      <a:r>
                        <a:rPr lang="en-US" sz="1400" u="none" strike="noStrike" dirty="0">
                          <a:effectLst/>
                        </a:rPr>
                        <a:t>Customer 4</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44</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47</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729">
                <a:tc>
                  <a:txBody>
                    <a:bodyPr/>
                    <a:lstStyle/>
                    <a:p>
                      <a:pPr algn="l" fontAlgn="ctr"/>
                      <a:r>
                        <a:rPr lang="en-US" sz="1400" u="none" strike="noStrike" dirty="0">
                          <a:effectLst/>
                        </a:rPr>
                        <a:t>Customer 5</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42</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45</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3201697" y="4945062"/>
          <a:ext cx="5160695" cy="609600"/>
        </p:xfrm>
        <a:graphic>
          <a:graphicData uri="http://schemas.openxmlformats.org/drawingml/2006/table">
            <a:tbl>
              <a:tblPr>
                <a:tableStyleId>{2D5ABB26-0587-4C30-8999-92F81FD0307C}</a:tableStyleId>
              </a:tblPr>
              <a:tblGrid>
                <a:gridCol w="1447800"/>
                <a:gridCol w="1828800"/>
                <a:gridCol w="1884095"/>
              </a:tblGrid>
              <a:tr h="266700">
                <a:tc>
                  <a:txBody>
                    <a:bodyPr/>
                    <a:lstStyle/>
                    <a:p>
                      <a:pPr algn="l" fontAlgn="ctr"/>
                      <a:r>
                        <a:rPr lang="en-US" sz="1400" b="1" u="none" strike="noStrike" dirty="0">
                          <a:solidFill>
                            <a:schemeClr val="bg1"/>
                          </a:solidFill>
                          <a:effectLst/>
                        </a:rPr>
                        <a:t>Customer</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400" b="1" u="none" strike="noStrike" dirty="0">
                          <a:solidFill>
                            <a:schemeClr val="bg1"/>
                          </a:solidFill>
                          <a:effectLst/>
                        </a:rPr>
                        <a:t>RTM Guidance</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400" b="1" u="none" strike="noStrike" dirty="0">
                          <a:solidFill>
                            <a:schemeClr val="bg1"/>
                          </a:solidFill>
                          <a:effectLst/>
                        </a:rPr>
                        <a:t>SP1 Guidance</a:t>
                      </a:r>
                      <a:endParaRPr lang="en-US"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66700">
                <a:tc>
                  <a:txBody>
                    <a:bodyPr/>
                    <a:lstStyle/>
                    <a:p>
                      <a:pPr algn="l" fontAlgn="ctr"/>
                      <a:r>
                        <a:rPr lang="en-US" sz="1400" u="none" strike="noStrike" dirty="0">
                          <a:effectLst/>
                        </a:rPr>
                        <a:t>Customer </a:t>
                      </a:r>
                      <a:r>
                        <a:rPr lang="en-US" sz="1400" u="none" strike="noStrike" dirty="0" smtClean="0">
                          <a:effectLst/>
                        </a:rPr>
                        <a:t>6</a:t>
                      </a:r>
                      <a:endParaRPr lang="en-US"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23 CAS / Site</a:t>
                      </a:r>
                      <a:endParaRPr lang="en-US" sz="1400" b="0" i="0" u="none" strike="noStrike" dirty="0">
                        <a:solidFill>
                          <a:srgbClr val="1F497D"/>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33 CAS / Site</a:t>
                      </a:r>
                      <a:endParaRPr lang="en-US" sz="1400" b="0" i="0" u="none" strike="noStrike" dirty="0">
                        <a:solidFill>
                          <a:srgbClr val="1F497D"/>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95722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MAPI/HTTP – Performance w/ Perfect Network</a:t>
            </a:r>
            <a:endParaRPr lang="en-US" dirty="0"/>
          </a:p>
        </p:txBody>
      </p:sp>
      <p:sp>
        <p:nvSpPr>
          <p:cNvPr id="3" name="Content Placeholder 2"/>
          <p:cNvSpPr>
            <a:spLocks noGrp="1"/>
          </p:cNvSpPr>
          <p:nvPr>
            <p:ph sz="quarter" idx="10"/>
          </p:nvPr>
        </p:nvSpPr>
        <p:spPr>
          <a:xfrm>
            <a:off x="274638" y="1214438"/>
            <a:ext cx="11887200" cy="5570756"/>
          </a:xfrm>
        </p:spPr>
        <p:txBody>
          <a:bodyPr/>
          <a:lstStyle/>
          <a:p>
            <a:pPr marL="0" indent="0">
              <a:buNone/>
            </a:pPr>
            <a:r>
              <a:rPr lang="en-US" sz="2800" dirty="0">
                <a:gradFill>
                  <a:gsLst>
                    <a:gs pos="1250">
                      <a:schemeClr val="tx2"/>
                    </a:gs>
                    <a:gs pos="99000">
                      <a:schemeClr val="tx2"/>
                    </a:gs>
                  </a:gsLst>
                  <a:lin ang="5400000" scaled="0"/>
                </a:gradFill>
              </a:rPr>
              <a:t>Higher CPU usage due to higher request rate</a:t>
            </a:r>
          </a:p>
          <a:p>
            <a:pPr marL="0" lvl="1" indent="0">
              <a:buNone/>
            </a:pPr>
            <a:r>
              <a:rPr lang="en-US" sz="2000" dirty="0"/>
              <a:t>50% increase in CAS CPU </a:t>
            </a:r>
            <a:r>
              <a:rPr lang="en-US" sz="2000" dirty="0" smtClean="0"/>
              <a:t>requirements relative to Exchange 2013 RTM</a:t>
            </a:r>
            <a:endParaRPr lang="en-US" sz="2000" dirty="0"/>
          </a:p>
          <a:p>
            <a:pPr marL="0" lvl="1" indent="0">
              <a:buNone/>
            </a:pPr>
            <a:endParaRPr lang="en-US" sz="2000" dirty="0"/>
          </a:p>
          <a:p>
            <a:pPr marL="0" indent="0">
              <a:buNone/>
            </a:pPr>
            <a:r>
              <a:rPr lang="en-US" sz="2800" dirty="0">
                <a:gradFill>
                  <a:gsLst>
                    <a:gs pos="1250">
                      <a:schemeClr val="tx2"/>
                    </a:gs>
                    <a:gs pos="99000">
                      <a:schemeClr val="tx2"/>
                    </a:gs>
                  </a:gsLst>
                  <a:lin ang="5400000" scaled="0"/>
                </a:gradFill>
              </a:rPr>
              <a:t>Lower memory usage on CAS and Mailbox with connection optimizations</a:t>
            </a:r>
          </a:p>
          <a:p>
            <a:pPr marL="0" lvl="1" indent="0">
              <a:buNone/>
            </a:pPr>
            <a:r>
              <a:rPr lang="en-US" sz="2000" dirty="0"/>
              <a:t>50-60% reduction on a per-user basis observed in Microsoft environment</a:t>
            </a:r>
          </a:p>
          <a:p>
            <a:pPr marL="0" lvl="1" indent="0">
              <a:buNone/>
            </a:pPr>
            <a:r>
              <a:rPr lang="en-US" sz="2000" dirty="0"/>
              <a:t>128 byte buffer for 1 MAPI/HTTP long-lived connection vs. 32 KB buffer for 2 OA connections</a:t>
            </a:r>
          </a:p>
          <a:p>
            <a:pPr marL="0" lvl="1" indent="0">
              <a:buNone/>
            </a:pPr>
            <a:endParaRPr lang="en-US" sz="2000" dirty="0"/>
          </a:p>
          <a:p>
            <a:pPr marL="0" indent="0">
              <a:spcBef>
                <a:spcPts val="1224"/>
              </a:spcBef>
              <a:buNone/>
            </a:pPr>
            <a:r>
              <a:rPr lang="en-US" sz="2800" dirty="0">
                <a:gradFill>
                  <a:gsLst>
                    <a:gs pos="1250">
                      <a:schemeClr val="tx2"/>
                    </a:gs>
                    <a:gs pos="99000">
                      <a:schemeClr val="tx2"/>
                    </a:gs>
                  </a:gsLst>
                  <a:lin ang="5400000" scaled="0"/>
                </a:gradFill>
              </a:rPr>
              <a:t>Lower connection count due to request/response + notification pattern</a:t>
            </a:r>
          </a:p>
          <a:p>
            <a:pPr marL="0" lvl="1" indent="0">
              <a:buNone/>
            </a:pPr>
            <a:r>
              <a:rPr lang="en-US" sz="2000" dirty="0"/>
              <a:t>Connection reduction of 0-50% based on user activity</a:t>
            </a:r>
          </a:p>
          <a:p>
            <a:pPr marL="0" lvl="1" indent="0">
              <a:buNone/>
            </a:pPr>
            <a:r>
              <a:rPr lang="en-US" sz="2000" dirty="0"/>
              <a:t>1 connection for idle client &amp; 2 connections for completely active Outlook per mailbox</a:t>
            </a:r>
          </a:p>
          <a:p>
            <a:pPr marL="0" lvl="1" indent="0">
              <a:buNone/>
            </a:pPr>
            <a:endParaRPr lang="en-US" sz="2000" dirty="0"/>
          </a:p>
          <a:p>
            <a:pPr marL="0" indent="0">
              <a:spcBef>
                <a:spcPts val="1224"/>
              </a:spcBef>
              <a:buNone/>
            </a:pPr>
            <a:r>
              <a:rPr lang="en-US" sz="2800" dirty="0">
                <a:gradFill>
                  <a:gsLst>
                    <a:gs pos="1250">
                      <a:schemeClr val="tx2"/>
                    </a:gs>
                    <a:gs pos="99000">
                      <a:schemeClr val="tx2"/>
                    </a:gs>
                  </a:gsLst>
                  <a:lin ang="5400000" scaled="0"/>
                </a:gradFill>
              </a:rPr>
              <a:t>Higher bytes over wire due to MAPI/HTTP headers</a:t>
            </a:r>
          </a:p>
          <a:p>
            <a:pPr marL="0" lvl="1" indent="0">
              <a:buNone/>
            </a:pPr>
            <a:r>
              <a:rPr lang="en-US" sz="2000" dirty="0" smtClean="0"/>
              <a:t>1.2% </a:t>
            </a:r>
            <a:r>
              <a:rPr lang="en-US" sz="2000" dirty="0"/>
              <a:t>(4% vs. </a:t>
            </a:r>
            <a:r>
              <a:rPr lang="en-US" sz="2000" dirty="0" smtClean="0"/>
              <a:t>2.8%) </a:t>
            </a:r>
            <a:r>
              <a:rPr lang="en-US" sz="2000" dirty="0"/>
              <a:t>increase in packet size over Outlook Anywhere for average 50 KB packet size</a:t>
            </a:r>
          </a:p>
          <a:p>
            <a:pPr marL="0" lvl="1" indent="0">
              <a:buNone/>
            </a:pPr>
            <a:r>
              <a:rPr lang="en-US" sz="2000" dirty="0"/>
              <a:t>5-10% increase in bytes over wire for data transfer larger than 10MB</a:t>
            </a:r>
          </a:p>
        </p:txBody>
      </p:sp>
    </p:spTree>
    <p:extLst>
      <p:ext uri="{BB962C8B-B14F-4D97-AF65-F5344CB8AC3E}">
        <p14:creationId xmlns:p14="http://schemas.microsoft.com/office/powerpoint/2010/main" val="3880464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on Office 365 …</a:t>
            </a:r>
            <a:endParaRPr lang="en-US" dirty="0"/>
          </a:p>
        </p:txBody>
      </p:sp>
      <p:sp>
        <p:nvSpPr>
          <p:cNvPr id="3" name="Content Placeholder 2"/>
          <p:cNvSpPr>
            <a:spLocks noGrp="1"/>
          </p:cNvSpPr>
          <p:nvPr>
            <p:ph sz="quarter" idx="10"/>
          </p:nvPr>
        </p:nvSpPr>
        <p:spPr>
          <a:xfrm>
            <a:off x="274638" y="1214438"/>
            <a:ext cx="11887200" cy="4339650"/>
          </a:xfrm>
        </p:spPr>
        <p:txBody>
          <a:bodyPr/>
          <a:lstStyle/>
          <a:p>
            <a:pPr marL="0" indent="0">
              <a:buNone/>
            </a:pPr>
            <a:r>
              <a:rPr lang="en-US" dirty="0">
                <a:gradFill>
                  <a:gsLst>
                    <a:gs pos="1250">
                      <a:schemeClr val="tx2"/>
                    </a:gs>
                    <a:gs pos="99000">
                      <a:schemeClr val="tx2"/>
                    </a:gs>
                  </a:gsLst>
                  <a:lin ang="5400000" scaled="0"/>
                </a:gradFill>
              </a:rPr>
              <a:t>Don’t worry about server configuration or sizing</a:t>
            </a:r>
          </a:p>
          <a:p>
            <a:pPr marL="0" lvl="1" indent="0">
              <a:buNone/>
            </a:pPr>
            <a:r>
              <a:rPr lang="en-US" sz="2000" dirty="0" err="1"/>
              <a:t>Autodiscover</a:t>
            </a:r>
            <a:r>
              <a:rPr lang="en-US" sz="2000" dirty="0"/>
              <a:t>, and only </a:t>
            </a:r>
            <a:r>
              <a:rPr lang="en-US" sz="2000" dirty="0" err="1"/>
              <a:t>Autodiscover</a:t>
            </a:r>
            <a:r>
              <a:rPr lang="en-US" sz="2000" dirty="0"/>
              <a:t>, will do the work</a:t>
            </a:r>
          </a:p>
          <a:p>
            <a:pPr marL="0" lvl="1" indent="0">
              <a:buNone/>
            </a:pPr>
            <a:r>
              <a:rPr lang="en-US" sz="2000" dirty="0"/>
              <a:t>Outlook and Exchange negotiate the best protocol to use</a:t>
            </a:r>
          </a:p>
          <a:p>
            <a:pPr marL="0" lvl="1" indent="0">
              <a:buNone/>
            </a:pPr>
            <a:endParaRPr lang="en-US" sz="2000" dirty="0"/>
          </a:p>
          <a:p>
            <a:pPr marL="0" indent="0">
              <a:buNone/>
            </a:pPr>
            <a:r>
              <a:rPr lang="en-US" dirty="0">
                <a:gradFill>
                  <a:gsLst>
                    <a:gs pos="1250">
                      <a:schemeClr val="tx2"/>
                    </a:gs>
                    <a:gs pos="99000">
                      <a:schemeClr val="tx2"/>
                    </a:gs>
                  </a:gsLst>
                  <a:lin ang="5400000" scaled="0"/>
                </a:gradFill>
              </a:rPr>
              <a:t>Deploy latest Outlook 2013 </a:t>
            </a:r>
            <a:r>
              <a:rPr lang="en-US" dirty="0" smtClean="0">
                <a:gradFill>
                  <a:gsLst>
                    <a:gs pos="1250">
                      <a:schemeClr val="tx2"/>
                    </a:gs>
                    <a:gs pos="99000">
                      <a:schemeClr val="tx2"/>
                    </a:gs>
                  </a:gsLst>
                  <a:lin ang="5400000" scaled="0"/>
                </a:gradFill>
              </a:rPr>
              <a:t>updates</a:t>
            </a:r>
          </a:p>
          <a:p>
            <a:pPr marL="0" lvl="1" indent="0">
              <a:buNone/>
            </a:pPr>
            <a:r>
              <a:rPr lang="en-US" sz="2000" dirty="0" smtClean="0"/>
              <a:t>Outlook 2013 May </a:t>
            </a:r>
            <a:r>
              <a:rPr lang="en-US" sz="2000" dirty="0"/>
              <a:t>2014 PU eliminates restart prompt</a:t>
            </a:r>
          </a:p>
          <a:p>
            <a:pPr marL="0" indent="0">
              <a:buNone/>
            </a:pPr>
            <a:endParaRPr lang="en-US" sz="2000" dirty="0">
              <a:latin typeface="+mn-lt"/>
            </a:endParaRPr>
          </a:p>
          <a:p>
            <a:pPr marL="0" indent="0">
              <a:buNone/>
            </a:pPr>
            <a:r>
              <a:rPr lang="en-US" dirty="0">
                <a:gradFill>
                  <a:gsLst>
                    <a:gs pos="1250">
                      <a:schemeClr val="tx2"/>
                    </a:gs>
                    <a:gs pos="99000">
                      <a:schemeClr val="tx2"/>
                    </a:gs>
                  </a:gsLst>
                  <a:lin ang="5400000" scaled="0"/>
                </a:gradFill>
              </a:rPr>
              <a:t>Take advantage of continuous improvements to Outlook connectivity</a:t>
            </a:r>
          </a:p>
        </p:txBody>
      </p:sp>
    </p:spTree>
    <p:extLst>
      <p:ext uri="{BB962C8B-B14F-4D97-AF65-F5344CB8AC3E}">
        <p14:creationId xmlns:p14="http://schemas.microsoft.com/office/powerpoint/2010/main" val="35589807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Wrap Up</a:t>
            </a:r>
            <a:endParaRPr lang="en-US" sz="7200" dirty="0"/>
          </a:p>
        </p:txBody>
      </p:sp>
    </p:spTree>
    <p:extLst>
      <p:ext uri="{BB962C8B-B14F-4D97-AF65-F5344CB8AC3E}">
        <p14:creationId xmlns:p14="http://schemas.microsoft.com/office/powerpoint/2010/main" val="385160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&amp; Versions Summary</a:t>
            </a:r>
            <a:endParaRPr lang="en-US" sz="4000" dirty="0">
              <a:gradFill>
                <a:gsLst>
                  <a:gs pos="1250">
                    <a:schemeClr val="tx2"/>
                  </a:gs>
                  <a:gs pos="99000">
                    <a:schemeClr val="tx2"/>
                  </a:gs>
                </a:gsLst>
                <a:lin ang="5400000" scaled="0"/>
              </a:gradFill>
            </a:endParaRPr>
          </a:p>
        </p:txBody>
      </p:sp>
      <p:graphicFrame>
        <p:nvGraphicFramePr>
          <p:cNvPr id="6" name="Table 5"/>
          <p:cNvGraphicFramePr>
            <a:graphicFrameLocks noGrp="1"/>
          </p:cNvGraphicFramePr>
          <p:nvPr>
            <p:extLst/>
          </p:nvPr>
        </p:nvGraphicFramePr>
        <p:xfrm>
          <a:off x="579439" y="1828873"/>
          <a:ext cx="11506199" cy="3780115"/>
        </p:xfrm>
        <a:graphic>
          <a:graphicData uri="http://schemas.openxmlformats.org/drawingml/2006/table">
            <a:tbl>
              <a:tblPr firstRow="1" firstCol="1" bandRow="1">
                <a:tableStyleId>{073A0DAA-6AF3-43AB-8588-CEC1D06C72B9}</a:tableStyleId>
              </a:tblPr>
              <a:tblGrid>
                <a:gridCol w="2391880">
                  <a:extLst>
                    <a:ext uri="{9D8B030D-6E8A-4147-A177-3AD203B41FA5}">
                      <a16:colId xmlns:a16="http://schemas.microsoft.com/office/drawing/2014/main" xmlns="" val="1284882793"/>
                    </a:ext>
                  </a:extLst>
                </a:gridCol>
                <a:gridCol w="2240813">
                  <a:extLst>
                    <a:ext uri="{9D8B030D-6E8A-4147-A177-3AD203B41FA5}">
                      <a16:colId xmlns:a16="http://schemas.microsoft.com/office/drawing/2014/main" xmlns="" val="1870908116"/>
                    </a:ext>
                  </a:extLst>
                </a:gridCol>
                <a:gridCol w="2391880">
                  <a:extLst>
                    <a:ext uri="{9D8B030D-6E8A-4147-A177-3AD203B41FA5}">
                      <a16:colId xmlns:a16="http://schemas.microsoft.com/office/drawing/2014/main" xmlns="" val="3077940044"/>
                    </a:ext>
                  </a:extLst>
                </a:gridCol>
                <a:gridCol w="2240813">
                  <a:extLst>
                    <a:ext uri="{9D8B030D-6E8A-4147-A177-3AD203B41FA5}">
                      <a16:colId xmlns:a16="http://schemas.microsoft.com/office/drawing/2014/main" xmlns="" val="3456708031"/>
                    </a:ext>
                  </a:extLst>
                </a:gridCol>
                <a:gridCol w="2240813">
                  <a:extLst>
                    <a:ext uri="{9D8B030D-6E8A-4147-A177-3AD203B41FA5}">
                      <a16:colId xmlns:a16="http://schemas.microsoft.com/office/drawing/2014/main" xmlns="" val="3998132424"/>
                    </a:ext>
                  </a:extLst>
                </a:gridCol>
              </a:tblGrid>
              <a:tr h="345043">
                <a:tc>
                  <a:txBody>
                    <a:bodyPr/>
                    <a:lstStyle/>
                    <a:p>
                      <a:pPr algn="ctr" fontAlgn="ctr"/>
                      <a:r>
                        <a:rPr lang="en-US" sz="2000" u="none" strike="noStrike" dirty="0">
                          <a:effectLst/>
                        </a:rPr>
                        <a:t>Product</a:t>
                      </a:r>
                      <a:endParaRPr lang="en-US"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000" u="none" strike="noStrike" dirty="0">
                          <a:effectLst/>
                        </a:rPr>
                        <a:t>Exchange 2013 SP1</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Exchange 2013 RTM</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Exchange 2010 SP3</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Exchange 2007 SP3</a:t>
                      </a:r>
                      <a:endParaRPr lang="en-US"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207662680"/>
                  </a:ext>
                </a:extLst>
              </a:tr>
              <a:tr h="819477">
                <a:tc>
                  <a:txBody>
                    <a:bodyPr/>
                    <a:lstStyle/>
                    <a:p>
                      <a:pPr algn="l" fontAlgn="ctr"/>
                      <a:r>
                        <a:rPr lang="en-US" sz="2000" u="none" strike="noStrike" dirty="0">
                          <a:effectLst/>
                        </a:rPr>
                        <a:t>Outlook 2013 </a:t>
                      </a:r>
                      <a:r>
                        <a:rPr lang="en-US" sz="2000" u="none" strike="noStrike" dirty="0" smtClean="0">
                          <a:effectLst/>
                        </a:rPr>
                        <a:t>SP1 or later</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000" b="1" u="none" strike="noStrike" dirty="0" smtClean="0">
                          <a:solidFill>
                            <a:srgbClr val="00B050"/>
                          </a:solidFill>
                          <a:effectLst/>
                        </a:rPr>
                        <a:t>MAPI over HTTP </a:t>
                      </a:r>
                      <a:r>
                        <a:rPr lang="en-US" sz="2000" u="none" strike="noStrike" dirty="0">
                          <a:effectLst/>
                        </a:rPr>
                        <a:t/>
                      </a:r>
                      <a:br>
                        <a:rPr lang="en-US" sz="2000" u="none" strike="noStrike" dirty="0">
                          <a:effectLst/>
                        </a:rPr>
                      </a:br>
                      <a:r>
                        <a:rPr lang="en-US" sz="2000" u="none" strike="noStrike" dirty="0">
                          <a:solidFill>
                            <a:srgbClr val="0070C0"/>
                          </a:solidFill>
                          <a:effectLst/>
                        </a:rPr>
                        <a:t>Outlook Anywhere</a:t>
                      </a:r>
                      <a:endParaRPr lang="en-US" sz="2000" b="0" i="0" u="none" strike="noStrike" dirty="0">
                        <a:solidFill>
                          <a:srgbClr val="0070C0"/>
                        </a:solidFill>
                        <a:effectLst/>
                        <a:latin typeface="Calibri" panose="020F0502020204030204" pitchFamily="34" charset="0"/>
                      </a:endParaRPr>
                    </a:p>
                  </a:txBody>
                  <a:tcPr marL="7620" marR="7620" marT="7620" marB="0" anchor="ctr"/>
                </a:tc>
                <a:tc rowSpan="4">
                  <a:txBody>
                    <a:bodyPr/>
                    <a:lstStyle/>
                    <a:p>
                      <a:pPr algn="l" fontAlgn="ctr"/>
                      <a:r>
                        <a:rPr lang="en-US" sz="2000" u="none" strike="noStrike" dirty="0" smtClean="0">
                          <a:solidFill>
                            <a:srgbClr val="0070C0"/>
                          </a:solidFill>
                          <a:effectLst/>
                        </a:rPr>
                        <a:t>Outlook Anywhere</a:t>
                      </a:r>
                      <a:endParaRPr lang="en-US" sz="2000" b="0" i="0" u="none" strike="noStrike" dirty="0">
                        <a:solidFill>
                          <a:srgbClr val="0070C0"/>
                        </a:solidFill>
                        <a:effectLst/>
                        <a:latin typeface="Calibri" panose="020F0502020204030204" pitchFamily="34" charset="0"/>
                      </a:endParaRPr>
                    </a:p>
                  </a:txBody>
                  <a:tcPr marL="7620" marR="7620" marT="7620" marB="0" anchor="ctr"/>
                </a:tc>
                <a:tc rowSpan="4">
                  <a:txBody>
                    <a:bodyPr/>
                    <a:lstStyle/>
                    <a:p>
                      <a:pPr algn="l" fontAlgn="ctr"/>
                      <a:r>
                        <a:rPr lang="en-US" sz="2000" u="none" strike="noStrike" dirty="0">
                          <a:solidFill>
                            <a:srgbClr val="7030A0"/>
                          </a:solidFill>
                          <a:effectLst/>
                        </a:rPr>
                        <a:t>RPC</a:t>
                      </a:r>
                      <a:r>
                        <a:rPr lang="en-US" sz="2000" u="none" strike="noStrike" dirty="0">
                          <a:effectLst/>
                        </a:rPr>
                        <a:t> </a:t>
                      </a:r>
                      <a:br>
                        <a:rPr lang="en-US" sz="2000" u="none" strike="noStrike" dirty="0">
                          <a:effectLst/>
                        </a:rPr>
                      </a:br>
                      <a:r>
                        <a:rPr lang="en-US" sz="2000" u="none" strike="noStrike" dirty="0">
                          <a:solidFill>
                            <a:srgbClr val="0070C0"/>
                          </a:solidFill>
                          <a:effectLst/>
                        </a:rPr>
                        <a:t>Outlook </a:t>
                      </a:r>
                      <a:r>
                        <a:rPr lang="en-US" sz="2000" u="none" strike="noStrike" dirty="0" smtClean="0">
                          <a:solidFill>
                            <a:srgbClr val="0070C0"/>
                          </a:solidFill>
                          <a:effectLst/>
                        </a:rPr>
                        <a:t>Anywhere</a:t>
                      </a:r>
                      <a:endParaRPr lang="en-US" sz="2000" b="0" i="0" u="none" strike="noStrike" dirty="0">
                        <a:solidFill>
                          <a:srgbClr val="0070C0"/>
                        </a:solidFill>
                        <a:effectLst/>
                        <a:latin typeface="Calibri" panose="020F0502020204030204" pitchFamily="34" charset="0"/>
                      </a:endParaRPr>
                    </a:p>
                  </a:txBody>
                  <a:tcPr marL="7620" marR="7620" marT="7620" marB="0" anchor="ctr">
                    <a:solidFill>
                      <a:srgbClr val="E7E7E7"/>
                    </a:solidFill>
                  </a:tcPr>
                </a:tc>
                <a:tc rowSpan="4">
                  <a:txBody>
                    <a:bodyPr/>
                    <a:lstStyle/>
                    <a:p>
                      <a:pPr algn="l" fontAlgn="ctr"/>
                      <a:r>
                        <a:rPr lang="en-US" sz="2000" u="none" strike="noStrike" dirty="0">
                          <a:solidFill>
                            <a:srgbClr val="7030A0"/>
                          </a:solidFill>
                          <a:effectLst/>
                        </a:rPr>
                        <a:t>RPC </a:t>
                      </a:r>
                      <a:r>
                        <a:rPr lang="en-US" sz="2000" u="none" strike="noStrike" dirty="0">
                          <a:effectLst/>
                        </a:rPr>
                        <a:t/>
                      </a:r>
                      <a:br>
                        <a:rPr lang="en-US" sz="2000" u="none" strike="noStrike" dirty="0">
                          <a:effectLst/>
                        </a:rPr>
                      </a:br>
                      <a:r>
                        <a:rPr lang="en-US" sz="2000" u="none" strike="noStrike" dirty="0">
                          <a:solidFill>
                            <a:srgbClr val="0070C0"/>
                          </a:solidFill>
                          <a:effectLst/>
                        </a:rPr>
                        <a:t>Outlook </a:t>
                      </a:r>
                      <a:r>
                        <a:rPr lang="en-US" sz="2000" u="none" strike="noStrike" dirty="0" smtClean="0">
                          <a:solidFill>
                            <a:srgbClr val="0070C0"/>
                          </a:solidFill>
                          <a:effectLst/>
                        </a:rPr>
                        <a:t>Anywhere</a:t>
                      </a: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356521955"/>
                  </a:ext>
                </a:extLst>
              </a:tr>
              <a:tr h="761970">
                <a:tc>
                  <a:txBody>
                    <a:bodyPr/>
                    <a:lstStyle/>
                    <a:p>
                      <a:pPr algn="l" fontAlgn="ctr"/>
                      <a:r>
                        <a:rPr lang="en-US" sz="2000" u="none" strike="noStrike" dirty="0">
                          <a:effectLst/>
                        </a:rPr>
                        <a:t>Outlook 2013 RTM</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000" u="none" strike="noStrike" dirty="0">
                          <a:solidFill>
                            <a:srgbClr val="0070C0"/>
                          </a:solidFill>
                          <a:effectLst/>
                        </a:rPr>
                        <a:t>Outlook Anywhere</a:t>
                      </a: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910906368"/>
                  </a:ext>
                </a:extLst>
              </a:tr>
              <a:tr h="776347">
                <a:tc>
                  <a:txBody>
                    <a:bodyPr/>
                    <a:lstStyle/>
                    <a:p>
                      <a:pPr algn="l" fontAlgn="ctr"/>
                      <a:r>
                        <a:rPr lang="en-US" sz="2000" u="none" strike="noStrike" dirty="0">
                          <a:effectLst/>
                        </a:rPr>
                        <a:t>Outlook 2010</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000" u="none" strike="noStrike" dirty="0" smtClean="0">
                          <a:solidFill>
                            <a:srgbClr val="0070C0"/>
                          </a:solidFill>
                          <a:effectLst/>
                        </a:rPr>
                        <a:t>Outlook Anywhere</a:t>
                      </a:r>
                      <a:r>
                        <a:rPr lang="en-US" sz="2000" u="none" strike="noStrike" dirty="0" smtClean="0">
                          <a:solidFill>
                            <a:srgbClr val="FF0000"/>
                          </a:solidFill>
                          <a:effectLst/>
                        </a:rPr>
                        <a:t>*</a:t>
                      </a:r>
                      <a:endParaRPr lang="en-US" sz="2000" b="0" i="0" u="none" strike="noStrike" dirty="0">
                        <a:solidFill>
                          <a:srgbClr val="FF000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444160232"/>
                  </a:ext>
                </a:extLst>
              </a:tr>
              <a:tr h="805101">
                <a:tc>
                  <a:txBody>
                    <a:bodyPr/>
                    <a:lstStyle/>
                    <a:p>
                      <a:pPr algn="l" fontAlgn="ctr"/>
                      <a:r>
                        <a:rPr lang="en-US" sz="2000" u="none" strike="noStrike" dirty="0">
                          <a:effectLst/>
                        </a:rPr>
                        <a:t>Outlook 2007</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2000" u="none" strike="noStrike" dirty="0">
                          <a:solidFill>
                            <a:srgbClr val="0070C0"/>
                          </a:solidFill>
                          <a:effectLst/>
                        </a:rPr>
                        <a:t>Outlook Anywhere</a:t>
                      </a: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530717169"/>
                  </a:ext>
                </a:extLst>
              </a:tr>
            </a:tbl>
          </a:graphicData>
        </a:graphic>
      </p:graphicFrame>
      <p:sp>
        <p:nvSpPr>
          <p:cNvPr id="4" name="TextBox 3"/>
          <p:cNvSpPr txBox="1"/>
          <p:nvPr/>
        </p:nvSpPr>
        <p:spPr>
          <a:xfrm>
            <a:off x="503237" y="5630862"/>
            <a:ext cx="4368375"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0000"/>
                </a:solidFill>
              </a:rPr>
              <a:t>*</a:t>
            </a:r>
            <a:r>
              <a:rPr lang="en-US" sz="2000" dirty="0" smtClean="0">
                <a:gradFill>
                  <a:gsLst>
                    <a:gs pos="2917">
                      <a:srgbClr val="FFFFFF"/>
                    </a:gs>
                    <a:gs pos="30000">
                      <a:srgbClr val="FFFFFF"/>
                    </a:gs>
                  </a:gsLst>
                  <a:lin ang="5400000" scaled="0"/>
                </a:gradFill>
              </a:rPr>
              <a:t> MAPI over HTTP Support Planned</a:t>
            </a:r>
          </a:p>
        </p:txBody>
      </p:sp>
    </p:spTree>
    <p:extLst>
      <p:ext uri="{BB962C8B-B14F-4D97-AF65-F5344CB8AC3E}">
        <p14:creationId xmlns:p14="http://schemas.microsoft.com/office/powerpoint/2010/main" val="15420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for MAPI over HTTP</a:t>
            </a:r>
            <a:endParaRPr lang="en-US" dirty="0"/>
          </a:p>
        </p:txBody>
      </p:sp>
      <p:sp>
        <p:nvSpPr>
          <p:cNvPr id="3" name="Content Placeholder 2"/>
          <p:cNvSpPr>
            <a:spLocks noGrp="1"/>
          </p:cNvSpPr>
          <p:nvPr>
            <p:ph sz="quarter" idx="10"/>
          </p:nvPr>
        </p:nvSpPr>
        <p:spPr>
          <a:xfrm>
            <a:off x="274638" y="1214438"/>
            <a:ext cx="11887200" cy="4924425"/>
          </a:xfrm>
        </p:spPr>
        <p:txBody>
          <a:bodyPr/>
          <a:lstStyle/>
          <a:p>
            <a:pPr marL="0" indent="0">
              <a:buNone/>
            </a:pPr>
            <a:r>
              <a:rPr lang="en-US" dirty="0">
                <a:gradFill>
                  <a:gsLst>
                    <a:gs pos="1250">
                      <a:schemeClr val="tx2"/>
                    </a:gs>
                    <a:gs pos="99000">
                      <a:schemeClr val="tx2"/>
                    </a:gs>
                  </a:gsLst>
                  <a:lin ang="5400000" scaled="0"/>
                </a:gradFill>
              </a:rPr>
              <a:t>Short-term </a:t>
            </a:r>
            <a:r>
              <a:rPr lang="en-US" dirty="0" smtClean="0">
                <a:gradFill>
                  <a:gsLst>
                    <a:gs pos="1250">
                      <a:schemeClr val="tx2"/>
                    </a:gs>
                    <a:gs pos="99000">
                      <a:schemeClr val="tx2"/>
                    </a:gs>
                  </a:gsLst>
                  <a:lin ang="5400000" scaled="0"/>
                </a:gradFill>
              </a:rPr>
              <a:t>(Q2-Q3 CY2014)</a:t>
            </a:r>
            <a:endParaRPr lang="en-US" dirty="0">
              <a:gradFill>
                <a:gsLst>
                  <a:gs pos="1250">
                    <a:schemeClr val="tx2"/>
                  </a:gs>
                  <a:gs pos="99000">
                    <a:schemeClr val="tx2"/>
                  </a:gs>
                </a:gsLst>
                <a:lin ang="5400000" scaled="0"/>
              </a:gradFill>
            </a:endParaRPr>
          </a:p>
          <a:p>
            <a:pPr lvl="1"/>
            <a:r>
              <a:rPr lang="en-US" dirty="0" smtClean="0"/>
              <a:t>Enable Outlook to </a:t>
            </a:r>
            <a:r>
              <a:rPr lang="en-US" dirty="0"/>
              <a:t>access legacy public folders </a:t>
            </a:r>
            <a:r>
              <a:rPr lang="en-US" dirty="0" smtClean="0"/>
              <a:t>using RPC (CU5) when organization is enabled for MAPI/HTTP.</a:t>
            </a:r>
            <a:endParaRPr lang="en-US" dirty="0"/>
          </a:p>
          <a:p>
            <a:pPr lvl="1"/>
            <a:r>
              <a:rPr lang="en-US" dirty="0" smtClean="0"/>
              <a:t>Eliminate Outlook restart prompt for connected clients when switching to MAPI over HTTP </a:t>
            </a:r>
            <a:r>
              <a:rPr lang="en-US" dirty="0"/>
              <a:t>(Outlook 2013 May 2014 Public Update).</a:t>
            </a:r>
          </a:p>
          <a:p>
            <a:endParaRPr lang="en-US" sz="2400" dirty="0"/>
          </a:p>
          <a:p>
            <a:pPr marL="0" indent="0">
              <a:buNone/>
            </a:pPr>
            <a:r>
              <a:rPr lang="en-US" dirty="0">
                <a:gradFill>
                  <a:gsLst>
                    <a:gs pos="1250">
                      <a:schemeClr val="tx2"/>
                    </a:gs>
                    <a:gs pos="99000">
                      <a:schemeClr val="tx2"/>
                    </a:gs>
                  </a:gsLst>
                  <a:lin ang="5400000" scaled="0"/>
                </a:gradFill>
              </a:rPr>
              <a:t>Later …</a:t>
            </a:r>
          </a:p>
          <a:p>
            <a:pPr lvl="1"/>
            <a:r>
              <a:rPr lang="en-US" dirty="0"/>
              <a:t>Add MAPI virtual directory management to Exchange Admin Center (EAC).</a:t>
            </a:r>
          </a:p>
          <a:p>
            <a:pPr lvl="1"/>
            <a:r>
              <a:rPr lang="en-US" dirty="0"/>
              <a:t>Enable </a:t>
            </a:r>
            <a:r>
              <a:rPr lang="en-US" dirty="0" smtClean="0"/>
              <a:t>testconnectivity.microsoft.com </a:t>
            </a:r>
            <a:r>
              <a:rPr lang="en-US" dirty="0"/>
              <a:t>to work with MAPI/HTTP.</a:t>
            </a:r>
          </a:p>
          <a:p>
            <a:pPr lvl="1"/>
            <a:r>
              <a:rPr lang="en-US" dirty="0" smtClean="0"/>
              <a:t>Investigate </a:t>
            </a:r>
            <a:r>
              <a:rPr lang="en-US" dirty="0"/>
              <a:t>server-side per-user setting to enable MAPI/HTTP</a:t>
            </a:r>
            <a:r>
              <a:rPr lang="en-US" dirty="0" smtClean="0"/>
              <a:t>.</a:t>
            </a:r>
            <a:endParaRPr lang="en-US" sz="2400" dirty="0"/>
          </a:p>
          <a:p>
            <a:pPr lvl="1"/>
            <a:r>
              <a:rPr lang="en-US" dirty="0" smtClean="0"/>
              <a:t>Drive down CPU utilization </a:t>
            </a:r>
            <a:r>
              <a:rPr lang="en-US" dirty="0"/>
              <a:t>by decreasing protocol chattiness</a:t>
            </a:r>
            <a:r>
              <a:rPr lang="en-US" dirty="0" smtClean="0"/>
              <a:t>.</a:t>
            </a:r>
            <a:endParaRPr lang="en-US" dirty="0"/>
          </a:p>
        </p:txBody>
      </p:sp>
    </p:spTree>
    <p:extLst>
      <p:ext uri="{BB962C8B-B14F-4D97-AF65-F5344CB8AC3E}">
        <p14:creationId xmlns:p14="http://schemas.microsoft.com/office/powerpoint/2010/main" val="18144085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MAPI over HTTP Summary</a:t>
            </a:r>
            <a:endParaRPr lang="en-US" dirty="0"/>
          </a:p>
        </p:txBody>
      </p:sp>
      <p:sp>
        <p:nvSpPr>
          <p:cNvPr id="3" name="Content Placeholder 2"/>
          <p:cNvSpPr>
            <a:spLocks noGrp="1"/>
          </p:cNvSpPr>
          <p:nvPr>
            <p:ph sz="quarter" idx="10"/>
          </p:nvPr>
        </p:nvSpPr>
        <p:spPr>
          <a:xfrm>
            <a:off x="274638" y="1214438"/>
            <a:ext cx="11887200" cy="5490734"/>
          </a:xfrm>
        </p:spPr>
        <p:txBody>
          <a:bodyPr/>
          <a:lstStyle/>
          <a:p>
            <a:pPr marL="0" indent="0">
              <a:buNone/>
            </a:pPr>
            <a:r>
              <a:rPr lang="en-US" dirty="0">
                <a:gradFill>
                  <a:gsLst>
                    <a:gs pos="1250">
                      <a:schemeClr val="tx2"/>
                    </a:gs>
                    <a:gs pos="99000">
                      <a:schemeClr val="tx2"/>
                    </a:gs>
                  </a:gsLst>
                  <a:lin ang="5400000" scaled="0"/>
                </a:gradFill>
              </a:rPr>
              <a:t>MAPI/HTTP is a long-term replacement for Outlook </a:t>
            </a:r>
            <a:r>
              <a:rPr lang="en-US" dirty="0" smtClean="0">
                <a:gradFill>
                  <a:gsLst>
                    <a:gs pos="1250">
                      <a:schemeClr val="tx2"/>
                    </a:gs>
                    <a:gs pos="99000">
                      <a:schemeClr val="tx2"/>
                    </a:gs>
                  </a:gsLst>
                  <a:lin ang="5400000" scaled="0"/>
                </a:gradFill>
              </a:rPr>
              <a:t>Anywhere</a:t>
            </a:r>
            <a:endParaRPr lang="en-US" dirty="0">
              <a:gradFill>
                <a:gsLst>
                  <a:gs pos="1250">
                    <a:schemeClr val="tx2"/>
                  </a:gs>
                  <a:gs pos="99000">
                    <a:schemeClr val="tx2"/>
                  </a:gs>
                </a:gsLst>
                <a:lin ang="5400000" scaled="0"/>
              </a:gradFill>
            </a:endParaRPr>
          </a:p>
          <a:p>
            <a:pPr lvl="1"/>
            <a:r>
              <a:rPr lang="en-US" dirty="0"/>
              <a:t>Added value for </a:t>
            </a:r>
            <a:r>
              <a:rPr lang="en-US" dirty="0" smtClean="0"/>
              <a:t>customers</a:t>
            </a:r>
            <a:endParaRPr lang="en-US" dirty="0"/>
          </a:p>
          <a:p>
            <a:pPr lvl="1"/>
            <a:r>
              <a:rPr lang="en-US" dirty="0"/>
              <a:t>Staying connected w/ server consolidation &amp; increased use of wireless </a:t>
            </a:r>
            <a:r>
              <a:rPr lang="en-US" dirty="0" smtClean="0"/>
              <a:t>networks</a:t>
            </a:r>
            <a:endParaRPr lang="en-US" dirty="0"/>
          </a:p>
          <a:p>
            <a:pPr lvl="1"/>
            <a:r>
              <a:rPr lang="en-US" dirty="0"/>
              <a:t>Designed for smooth deployment – coexistence w/ Outlook </a:t>
            </a:r>
            <a:r>
              <a:rPr lang="en-US" dirty="0" smtClean="0"/>
              <a:t>Anywhere</a:t>
            </a:r>
          </a:p>
          <a:p>
            <a:pPr lvl="1"/>
            <a:endParaRPr lang="en-US" dirty="0"/>
          </a:p>
          <a:p>
            <a:pPr marL="0" indent="0">
              <a:buNone/>
            </a:pPr>
            <a:r>
              <a:rPr lang="en-US" dirty="0">
                <a:gradFill>
                  <a:gsLst>
                    <a:gs pos="1250">
                      <a:schemeClr val="tx2"/>
                    </a:gs>
                    <a:gs pos="99000">
                      <a:schemeClr val="tx2"/>
                    </a:gs>
                  </a:gsLst>
                  <a:lin ang="5400000" scaled="0"/>
                </a:gradFill>
              </a:rPr>
              <a:t>Enable MAPI/HTTP for your organization</a:t>
            </a:r>
          </a:p>
          <a:p>
            <a:pPr lvl="1"/>
            <a:r>
              <a:rPr lang="en-US" dirty="0"/>
              <a:t>Review </a:t>
            </a:r>
            <a:r>
              <a:rPr lang="en-US" dirty="0" smtClean="0">
                <a:hlinkClick r:id="rId2"/>
              </a:rPr>
              <a:t>MAPI over HTTP guidelines</a:t>
            </a:r>
            <a:endParaRPr lang="en-US" dirty="0"/>
          </a:p>
          <a:p>
            <a:pPr lvl="1"/>
            <a:r>
              <a:rPr lang="en-US" dirty="0"/>
              <a:t>Prepare your environment per sizing guidance</a:t>
            </a:r>
            <a:r>
              <a:rPr lang="en-US" dirty="0" smtClean="0"/>
              <a:t>.</a:t>
            </a:r>
          </a:p>
          <a:p>
            <a:pPr lvl="1"/>
            <a:endParaRPr lang="en-US" dirty="0"/>
          </a:p>
          <a:p>
            <a:pPr marL="0" indent="0">
              <a:buNone/>
            </a:pPr>
            <a:r>
              <a:rPr lang="en-US" dirty="0">
                <a:gradFill>
                  <a:gsLst>
                    <a:gs pos="1250">
                      <a:schemeClr val="tx2"/>
                    </a:gs>
                    <a:gs pos="99000">
                      <a:schemeClr val="tx2"/>
                    </a:gs>
                  </a:gsLst>
                  <a:lin ang="5400000" scaled="0"/>
                </a:gradFill>
              </a:rPr>
              <a:t>Feedback welcome on your experience</a:t>
            </a:r>
          </a:p>
        </p:txBody>
      </p:sp>
    </p:spTree>
    <p:extLst>
      <p:ext uri="{BB962C8B-B14F-4D97-AF65-F5344CB8AC3E}">
        <p14:creationId xmlns:p14="http://schemas.microsoft.com/office/powerpoint/2010/main" val="12919808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74638" y="1625099"/>
            <a:ext cx="11887200" cy="3853363"/>
          </a:xfrm>
        </p:spPr>
        <p:txBody>
          <a:bodyPr/>
          <a:lstStyle/>
          <a:p>
            <a:pPr marL="0" indent="0">
              <a:buNone/>
            </a:pPr>
            <a:r>
              <a:rPr lang="en-US" dirty="0" smtClean="0">
                <a:gradFill>
                  <a:gsLst>
                    <a:gs pos="2920">
                      <a:schemeClr val="tx2"/>
                    </a:gs>
                    <a:gs pos="39000">
                      <a:schemeClr val="tx2"/>
                    </a:gs>
                  </a:gsLst>
                  <a:lin ang="5400000" scaled="0"/>
                </a:gradFill>
              </a:rPr>
              <a:t>Introduction</a:t>
            </a:r>
          </a:p>
          <a:p>
            <a:pPr marL="28575" lvl="1" indent="0">
              <a:buNone/>
            </a:pPr>
            <a:r>
              <a:rPr lang="en-US" dirty="0"/>
              <a:t>Protocols for Outlook Connectivity</a:t>
            </a:r>
          </a:p>
          <a:p>
            <a:pPr marL="28575" lvl="1" indent="0">
              <a:buNone/>
            </a:pPr>
            <a:r>
              <a:rPr lang="en-US" dirty="0"/>
              <a:t>Outlook </a:t>
            </a:r>
            <a:r>
              <a:rPr lang="en-US" dirty="0" smtClean="0"/>
              <a:t>Anywhere protocol overview</a:t>
            </a:r>
            <a:endParaRPr lang="en-US" dirty="0"/>
          </a:p>
          <a:p>
            <a:pPr marL="28575" lvl="1" indent="0">
              <a:buNone/>
            </a:pPr>
            <a:endParaRPr lang="en-US" dirty="0" smtClean="0"/>
          </a:p>
          <a:p>
            <a:pPr marL="0" indent="0">
              <a:buNone/>
            </a:pPr>
            <a:r>
              <a:rPr lang="en-US" dirty="0" smtClean="0">
                <a:gradFill>
                  <a:gsLst>
                    <a:gs pos="2920">
                      <a:schemeClr val="tx2"/>
                    </a:gs>
                    <a:gs pos="39000">
                      <a:schemeClr val="tx2"/>
                    </a:gs>
                  </a:gsLst>
                  <a:lin ang="5400000" scaled="0"/>
                </a:gradFill>
              </a:rPr>
              <a:t>MAPI over HTTP protocol</a:t>
            </a:r>
            <a:endParaRPr lang="en-US" dirty="0">
              <a:gradFill>
                <a:gsLst>
                  <a:gs pos="2920">
                    <a:schemeClr val="tx2"/>
                  </a:gs>
                  <a:gs pos="39000">
                    <a:schemeClr val="tx2"/>
                  </a:gs>
                </a:gsLst>
                <a:lin ang="5400000" scaled="0"/>
              </a:gradFill>
            </a:endParaRPr>
          </a:p>
          <a:p>
            <a:pPr marL="28575" lvl="1" indent="0">
              <a:buNone/>
            </a:pPr>
            <a:r>
              <a:rPr lang="en-US" dirty="0" smtClean="0"/>
              <a:t>Advantages and benefits</a:t>
            </a:r>
          </a:p>
          <a:p>
            <a:pPr marL="28575" lvl="1" indent="0">
              <a:buNone/>
            </a:pPr>
            <a:r>
              <a:rPr lang="en-US" dirty="0" smtClean="0"/>
              <a:t>Requirements and pre-requisites</a:t>
            </a:r>
          </a:p>
          <a:p>
            <a:pPr marL="28575" lvl="1" indent="0">
              <a:buNone/>
            </a:pPr>
            <a:r>
              <a:rPr lang="en-US" dirty="0" smtClean="0"/>
              <a:t>Configuration </a:t>
            </a:r>
            <a:r>
              <a:rPr lang="en-US" dirty="0"/>
              <a:t>and </a:t>
            </a:r>
            <a:r>
              <a:rPr lang="en-US" dirty="0" smtClean="0"/>
              <a:t>management</a:t>
            </a:r>
            <a:endParaRPr lang="en-US" dirty="0"/>
          </a:p>
        </p:txBody>
      </p:sp>
    </p:spTree>
    <p:extLst>
      <p:ext uri="{BB962C8B-B14F-4D97-AF65-F5344CB8AC3E}">
        <p14:creationId xmlns:p14="http://schemas.microsoft.com/office/powerpoint/2010/main" val="348792363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136651"/>
            <a:ext cx="12070012" cy="3283976"/>
          </a:xfrm>
        </p:spPr>
        <p:txBody>
          <a:bodyPr/>
          <a:lstStyle/>
          <a:p>
            <a:pPr lvl="0">
              <a:spcBef>
                <a:spcPts val="2400"/>
              </a:spcBef>
            </a:pPr>
            <a:r>
              <a:rPr lang="en-US" sz="3800" dirty="0" smtClean="0">
                <a:gradFill>
                  <a:gsLst>
                    <a:gs pos="1250">
                      <a:schemeClr val="tx1"/>
                    </a:gs>
                    <a:gs pos="100000">
                      <a:schemeClr val="tx1"/>
                    </a:gs>
                  </a:gsLst>
                  <a:lin ang="5400000" scaled="0"/>
                </a:gradFill>
              </a:rPr>
              <a:t>Outlook Anywhere Troubleshooting tools</a:t>
            </a:r>
          </a:p>
          <a:p>
            <a:pPr lvl="1"/>
            <a:r>
              <a:rPr lang="en-US" sz="2800" dirty="0"/>
              <a:t>Guided Walkthrough</a:t>
            </a:r>
          </a:p>
          <a:p>
            <a:pPr lvl="2"/>
            <a:r>
              <a:rPr lang="en-US" sz="2000" dirty="0">
                <a:hlinkClick r:id="rId3"/>
              </a:rPr>
              <a:t>Outlook Connectivity Guided Walkthrough (Exchange On-Premises)</a:t>
            </a:r>
            <a:r>
              <a:rPr lang="en-US" sz="2000" dirty="0"/>
              <a:t> </a:t>
            </a:r>
          </a:p>
          <a:p>
            <a:pPr lvl="2"/>
            <a:r>
              <a:rPr lang="en-US" sz="2000" dirty="0">
                <a:hlinkClick r:id="rId4"/>
              </a:rPr>
              <a:t>Office 365 Outlook Guided </a:t>
            </a:r>
            <a:r>
              <a:rPr lang="en-US" sz="2000" dirty="0" smtClean="0">
                <a:hlinkClick r:id="rId4"/>
              </a:rPr>
              <a:t>Walkthrough</a:t>
            </a:r>
            <a:endParaRPr lang="en-US" sz="2000" dirty="0" smtClean="0"/>
          </a:p>
          <a:p>
            <a:pPr marL="571500" lvl="2" indent="0">
              <a:buNone/>
            </a:pPr>
            <a:endParaRPr lang="en-US" sz="1600" dirty="0"/>
          </a:p>
          <a:p>
            <a:pPr lvl="1"/>
            <a:r>
              <a:rPr lang="en-US" sz="2800" dirty="0"/>
              <a:t>Configuration Validation and Troubleshoot</a:t>
            </a:r>
          </a:p>
          <a:p>
            <a:pPr lvl="2"/>
            <a:r>
              <a:rPr lang="en-US" sz="2000" dirty="0">
                <a:hlinkClick r:id="rId5"/>
              </a:rPr>
              <a:t>Office Configuration Analyzer Tool (</a:t>
            </a:r>
            <a:r>
              <a:rPr lang="en-US" sz="2000" dirty="0" err="1">
                <a:hlinkClick r:id="rId5"/>
              </a:rPr>
              <a:t>OffCAT</a:t>
            </a:r>
            <a:r>
              <a:rPr lang="en-US" sz="2000" dirty="0">
                <a:hlinkClick r:id="rId5"/>
              </a:rPr>
              <a:t>) </a:t>
            </a:r>
            <a:endParaRPr lang="en-US" sz="2000" dirty="0"/>
          </a:p>
          <a:p>
            <a:pPr lvl="2"/>
            <a:r>
              <a:rPr lang="en-US" sz="2000" dirty="0" smtClean="0">
                <a:hlinkClick r:id="rId6"/>
              </a:rPr>
              <a:t>Remote Connectivity Analyzer</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R</a:t>
            </a:r>
            <a:r>
              <a:rPr lang="en-US" dirty="0" smtClean="0"/>
              <a:t>esources</a:t>
            </a:r>
            <a:endParaRPr lang="en-US" dirty="0"/>
          </a:p>
        </p:txBody>
      </p:sp>
      <p:sp>
        <p:nvSpPr>
          <p:cNvPr id="12" name="Text Placeholder 7"/>
          <p:cNvSpPr txBox="1">
            <a:spLocks/>
          </p:cNvSpPr>
          <p:nvPr/>
        </p:nvSpPr>
        <p:spPr>
          <a:xfrm>
            <a:off x="267028" y="4767903"/>
            <a:ext cx="12070012" cy="192975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7"/>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Channel 9 related sessions</a:t>
            </a:r>
          </a:p>
          <a:p>
            <a:pPr lvl="1">
              <a:buClr>
                <a:srgbClr val="FFFFFF"/>
              </a:buClr>
            </a:pPr>
            <a:r>
              <a:rPr lang="en-US" u="sng" dirty="0">
                <a:gradFill>
                  <a:gsLst>
                    <a:gs pos="1250">
                      <a:srgbClr val="FFFFFF"/>
                    </a:gs>
                    <a:gs pos="100000">
                      <a:srgbClr val="FFFFFF"/>
                    </a:gs>
                  </a:gsLst>
                  <a:lin ang="5400000" scaled="0"/>
                </a:gradFill>
                <a:hlinkClick r:id="rId8"/>
              </a:rPr>
              <a:t>Outlook Connectivity: Current and Future</a:t>
            </a:r>
            <a:endParaRPr lang="en-US" dirty="0">
              <a:gradFill>
                <a:gsLst>
                  <a:gs pos="1250">
                    <a:srgbClr val="FFFFFF"/>
                  </a:gs>
                  <a:gs pos="100000">
                    <a:srgbClr val="FFFFFF"/>
                  </a:gs>
                </a:gsLst>
                <a:lin ang="5400000" scaled="0"/>
              </a:gradFill>
            </a:endParaRPr>
          </a:p>
          <a:p>
            <a:pPr lvl="1">
              <a:buClr>
                <a:srgbClr val="FFFFFF"/>
              </a:buClr>
            </a:pPr>
            <a:r>
              <a:rPr lang="en-US" u="sng" dirty="0">
                <a:gradFill>
                  <a:gsLst>
                    <a:gs pos="1250">
                      <a:srgbClr val="FFFFFF"/>
                    </a:gs>
                    <a:gs pos="100000">
                      <a:srgbClr val="FFFFFF"/>
                    </a:gs>
                  </a:gsLst>
                  <a:lin ang="5400000" scaled="0"/>
                </a:gradFill>
                <a:hlinkClick r:id="rId9"/>
              </a:rPr>
              <a:t>What's New in Outlook 2013 and Beyond</a:t>
            </a:r>
            <a:endParaRPr lang="en-US" dirty="0">
              <a:gradFill>
                <a:gsLst>
                  <a:gs pos="1250">
                    <a:srgbClr val="FFFFFF"/>
                  </a:gs>
                  <a:gs pos="100000">
                    <a:srgbClr val="FFFFFF"/>
                  </a:gs>
                </a:gsLst>
                <a:lin ang="5400000" scaled="0"/>
              </a:gradFill>
            </a:endParaRPr>
          </a:p>
          <a:p>
            <a:pPr lvl="1">
              <a:buClr>
                <a:srgbClr val="FFFFFF"/>
              </a:buClr>
            </a:pPr>
            <a:r>
              <a:rPr lang="en-US" u="sng" dirty="0">
                <a:gradFill>
                  <a:gsLst>
                    <a:gs pos="1250">
                      <a:srgbClr val="FFFFFF"/>
                    </a:gs>
                    <a:gs pos="100000">
                      <a:srgbClr val="FFFFFF"/>
                    </a:gs>
                  </a:gsLst>
                  <a:lin ang="5400000" scaled="0"/>
                </a:gradFill>
                <a:hlinkClick r:id="rId10"/>
              </a:rPr>
              <a:t>What's New in Authentication for Outlook 2013</a:t>
            </a:r>
            <a:endParaRPr lang="en-US" sz="56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9055430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38175E-6 L 2.26704E-6 3.38175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3" presetClass="path" presetSubtype="0" decel="100000" fill="hold" grpId="1" nodeType="withEffect">
                                  <p:stCondLst>
                                    <p:cond delay="750"/>
                                  </p:stCondLst>
                                  <p:childTnLst>
                                    <p:animMotion origin="layout" path="M -0.02413 -4.23059E-6 L 2.26704E-6 -4.23059E-6 " pathEditMode="relative" rAng="0" ptsTypes="AA">
                                      <p:cBhvr>
                                        <p:cTn id="1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8315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17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85603871"/>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189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MAPI over HTTP Request</a:t>
            </a:r>
            <a:endParaRPr lang="en-US" dirty="0"/>
          </a:p>
        </p:txBody>
      </p:sp>
      <p:sp>
        <p:nvSpPr>
          <p:cNvPr id="3" name="Text Placeholder 2"/>
          <p:cNvSpPr>
            <a:spLocks noGrp="1"/>
          </p:cNvSpPr>
          <p:nvPr>
            <p:ph type="body" sz="quarter" idx="10"/>
          </p:nvPr>
        </p:nvSpPr>
        <p:spPr>
          <a:xfrm>
            <a:off x="528850" y="1211262"/>
            <a:ext cx="11378776" cy="6017032"/>
          </a:xfrm>
        </p:spPr>
        <p:txBody>
          <a:bodyPr/>
          <a:lstStyle/>
          <a:p>
            <a:r>
              <a:rPr lang="nn-NO" sz="2000" dirty="0" smtClean="0"/>
              <a:t>POST /mapi/emsmdb/?MailboxId=aba9a257-88b1-401c-9db8-e395cfbce1a0@contoso.com HTTP/1.1</a:t>
            </a:r>
          </a:p>
          <a:p>
            <a:r>
              <a:rPr lang="en-US" sz="2000" dirty="0" smtClean="0"/>
              <a:t>Cache-Control: no-cache</a:t>
            </a:r>
          </a:p>
          <a:p>
            <a:r>
              <a:rPr lang="en-US" sz="2000" dirty="0" smtClean="0"/>
              <a:t>Connection: Keep-Alive</a:t>
            </a:r>
          </a:p>
          <a:p>
            <a:r>
              <a:rPr lang="en-US" sz="2000" dirty="0" smtClean="0"/>
              <a:t>Pragma: no-cache</a:t>
            </a:r>
          </a:p>
          <a:p>
            <a:r>
              <a:rPr lang="en-US" sz="2000" dirty="0" smtClean="0"/>
              <a:t>Content-Type: application/octet-stream</a:t>
            </a:r>
          </a:p>
          <a:p>
            <a:r>
              <a:rPr lang="en-US" sz="2000" dirty="0" smtClean="0"/>
              <a:t>Accept: application/octet-stream</a:t>
            </a:r>
          </a:p>
          <a:p>
            <a:r>
              <a:rPr lang="en-US" sz="2000" dirty="0" smtClean="0"/>
              <a:t>User-Agent: Microsoft Office/15.0 (Windows NT 6.2; Microsoft Outlook 15.0.4526; Pro)</a:t>
            </a:r>
          </a:p>
          <a:p>
            <a:r>
              <a:rPr lang="en-US" sz="2000" dirty="0" smtClean="0"/>
              <a:t>X-</a:t>
            </a:r>
            <a:r>
              <a:rPr lang="en-US" sz="2000" dirty="0" err="1" smtClean="0"/>
              <a:t>ClientInfo</a:t>
            </a:r>
            <a:r>
              <a:rPr lang="en-US" sz="2000" dirty="0" smtClean="0"/>
              <a:t>: {A7A47AAD-233C-412B-9D10-DDE9108FEBD7}-5</a:t>
            </a:r>
          </a:p>
          <a:p>
            <a:r>
              <a:rPr lang="en-US" sz="2000" dirty="0" smtClean="0"/>
              <a:t>X-</a:t>
            </a:r>
            <a:r>
              <a:rPr lang="en-US" sz="2000" dirty="0" err="1" smtClean="0"/>
              <a:t>RequestId</a:t>
            </a:r>
            <a:r>
              <a:rPr lang="en-US" sz="2000" dirty="0" smtClean="0"/>
              <a:t>: {16AC2587-EED8-48EB-8A7B-D48558B68BD7}:1</a:t>
            </a:r>
          </a:p>
          <a:p>
            <a:r>
              <a:rPr lang="en-US" sz="2000" dirty="0" smtClean="0"/>
              <a:t>X-</a:t>
            </a:r>
            <a:r>
              <a:rPr lang="en-US" sz="2000" dirty="0" err="1" smtClean="0"/>
              <a:t>RequestType</a:t>
            </a:r>
            <a:r>
              <a:rPr lang="en-US" sz="2000" dirty="0" smtClean="0"/>
              <a:t>: Connect</a:t>
            </a:r>
          </a:p>
          <a:p>
            <a:r>
              <a:rPr lang="en-US" sz="2000" dirty="0" smtClean="0"/>
              <a:t>Content-Length: ?</a:t>
            </a:r>
          </a:p>
          <a:p>
            <a:r>
              <a:rPr lang="en-US" sz="2000" dirty="0" smtClean="0"/>
              <a:t>Host: mail.contoso.com</a:t>
            </a:r>
          </a:p>
          <a:p>
            <a:r>
              <a:rPr lang="en-US" sz="2000" dirty="0" smtClean="0"/>
              <a:t>Authorization: Basic Tm90IHJlYWxseSBhIHBhc3N3b3JkIHN0cmluZw==		</a:t>
            </a:r>
          </a:p>
          <a:p>
            <a:endParaRPr lang="en-US" sz="1050" dirty="0" smtClean="0"/>
          </a:p>
          <a:p>
            <a:r>
              <a:rPr lang="en-US" sz="2000" dirty="0" smtClean="0"/>
              <a:t>[REQUEST DATA]</a:t>
            </a:r>
            <a:endParaRPr lang="en-US" sz="2000" dirty="0"/>
          </a:p>
        </p:txBody>
      </p:sp>
      <p:grpSp>
        <p:nvGrpSpPr>
          <p:cNvPr id="35" name="Group 34"/>
          <p:cNvGrpSpPr/>
          <p:nvPr/>
        </p:nvGrpSpPr>
        <p:grpSpPr>
          <a:xfrm>
            <a:off x="1313452" y="1250701"/>
            <a:ext cx="10822447" cy="1177836"/>
            <a:chOff x="1341437" y="1486137"/>
            <a:chExt cx="10822447" cy="1177836"/>
          </a:xfrm>
        </p:grpSpPr>
        <p:sp>
          <p:nvSpPr>
            <p:cNvPr id="31" name="Rounded Rectangle 30"/>
            <p:cNvSpPr/>
            <p:nvPr/>
          </p:nvSpPr>
          <p:spPr bwMode="auto">
            <a:xfrm>
              <a:off x="1341437" y="1486137"/>
              <a:ext cx="10639826" cy="360237"/>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Rounded Rectangle 33"/>
            <p:cNvSpPr/>
            <p:nvPr/>
          </p:nvSpPr>
          <p:spPr bwMode="auto">
            <a:xfrm>
              <a:off x="6446837" y="1906578"/>
              <a:ext cx="57170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Identifies endpoint and mailbox being accessed.</a:t>
              </a:r>
            </a:p>
          </p:txBody>
        </p:sp>
      </p:grpSp>
      <p:grpSp>
        <p:nvGrpSpPr>
          <p:cNvPr id="44" name="Group 43"/>
          <p:cNvGrpSpPr/>
          <p:nvPr/>
        </p:nvGrpSpPr>
        <p:grpSpPr>
          <a:xfrm>
            <a:off x="579437" y="3342226"/>
            <a:ext cx="8675137" cy="2023275"/>
            <a:chOff x="1325871" y="-485223"/>
            <a:chExt cx="8675137" cy="2023275"/>
          </a:xfrm>
        </p:grpSpPr>
        <p:sp>
          <p:nvSpPr>
            <p:cNvPr id="45" name="Rounded Rectangle 44"/>
            <p:cNvSpPr/>
            <p:nvPr/>
          </p:nvSpPr>
          <p:spPr bwMode="auto">
            <a:xfrm>
              <a:off x="1325871" y="1247545"/>
              <a:ext cx="3218825" cy="290507"/>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Rounded Rectangle 45"/>
            <p:cNvSpPr/>
            <p:nvPr/>
          </p:nvSpPr>
          <p:spPr bwMode="auto">
            <a:xfrm>
              <a:off x="4544696" y="-485223"/>
              <a:ext cx="5456312" cy="196676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Tells server the type of request to perform.</a:t>
              </a:r>
            </a:p>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Connect -&gt; </a:t>
              </a:r>
              <a:r>
                <a:rPr lang="en-US" sz="2000" dirty="0" err="1">
                  <a:gradFill>
                    <a:gsLst>
                      <a:gs pos="0">
                        <a:srgbClr val="FFFFFF"/>
                      </a:gs>
                      <a:gs pos="100000">
                        <a:srgbClr val="FFFFFF"/>
                      </a:gs>
                    </a:gsLst>
                    <a:lin ang="5400000" scaled="0"/>
                  </a:gradFill>
                  <a:ea typeface="Segoe UI" pitchFamily="34" charset="0"/>
                  <a:cs typeface="Segoe UI" pitchFamily="34" charset="0"/>
                </a:rPr>
                <a:t>EcDoConnectEx</a:t>
              </a:r>
              <a:endParaRPr lang="en-US" sz="2000" dirty="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Disconnect - &gt; </a:t>
              </a:r>
              <a:r>
                <a:rPr lang="en-US" sz="2000" dirty="0" err="1">
                  <a:gradFill>
                    <a:gsLst>
                      <a:gs pos="0">
                        <a:srgbClr val="FFFFFF"/>
                      </a:gs>
                      <a:gs pos="100000">
                        <a:srgbClr val="FFFFFF"/>
                      </a:gs>
                    </a:gsLst>
                    <a:lin ang="5400000" scaled="0"/>
                  </a:gradFill>
                  <a:ea typeface="Segoe UI" pitchFamily="34" charset="0"/>
                  <a:cs typeface="Segoe UI" pitchFamily="34" charset="0"/>
                </a:rPr>
                <a:t>EcDoDisconnect</a:t>
              </a:r>
              <a:endParaRPr lang="en-US" sz="2000" dirty="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Execute -&gt; EcDoRpcExt2</a:t>
              </a:r>
            </a:p>
            <a:p>
              <a:pPr algn="ctr" defTabSz="914099" fontAlgn="base">
                <a:spcBef>
                  <a:spcPct val="0"/>
                </a:spcBef>
                <a:spcAft>
                  <a:spcPct val="0"/>
                </a:spcAft>
              </a:pPr>
              <a:r>
                <a:rPr lang="en-US" sz="2000" dirty="0" err="1">
                  <a:gradFill>
                    <a:gsLst>
                      <a:gs pos="0">
                        <a:srgbClr val="FFFFFF"/>
                      </a:gs>
                      <a:gs pos="100000">
                        <a:srgbClr val="FFFFFF"/>
                      </a:gs>
                    </a:gsLst>
                    <a:lin ang="5400000" scaled="0"/>
                  </a:gradFill>
                  <a:ea typeface="Segoe UI" pitchFamily="34" charset="0"/>
                  <a:cs typeface="Segoe UI" pitchFamily="34" charset="0"/>
                </a:rPr>
                <a:t>NotificationWait</a:t>
              </a:r>
              <a:r>
                <a:rPr lang="en-US" sz="2000" dirty="0">
                  <a:gradFill>
                    <a:gsLst>
                      <a:gs pos="0">
                        <a:srgbClr val="FFFFFF"/>
                      </a:gs>
                      <a:gs pos="100000">
                        <a:srgbClr val="FFFFFF"/>
                      </a:gs>
                    </a:gsLst>
                    <a:lin ang="5400000" scaled="0"/>
                  </a:gradFill>
                  <a:ea typeface="Segoe UI" pitchFamily="34" charset="0"/>
                  <a:cs typeface="Segoe UI" pitchFamily="34" charset="0"/>
                </a:rPr>
                <a:t> -&gt; </a:t>
              </a:r>
              <a:r>
                <a:rPr lang="en-US" sz="2000" dirty="0" err="1">
                  <a:gradFill>
                    <a:gsLst>
                      <a:gs pos="0">
                        <a:srgbClr val="FFFFFF"/>
                      </a:gs>
                      <a:gs pos="100000">
                        <a:srgbClr val="FFFFFF"/>
                      </a:gs>
                    </a:gsLst>
                    <a:lin ang="5400000" scaled="0"/>
                  </a:gradFill>
                  <a:ea typeface="Segoe UI" pitchFamily="34" charset="0"/>
                  <a:cs typeface="Segoe UI" pitchFamily="34" charset="0"/>
                </a:rPr>
                <a:t>EcDoAsyncWaitEx</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7" name="Group 46"/>
          <p:cNvGrpSpPr/>
          <p:nvPr/>
        </p:nvGrpSpPr>
        <p:grpSpPr>
          <a:xfrm>
            <a:off x="655637" y="6245067"/>
            <a:ext cx="6454292" cy="757395"/>
            <a:chOff x="1341437" y="1283359"/>
            <a:chExt cx="6454292" cy="757395"/>
          </a:xfrm>
        </p:grpSpPr>
        <p:sp>
          <p:nvSpPr>
            <p:cNvPr id="48" name="Rounded Rectangle 47"/>
            <p:cNvSpPr/>
            <p:nvPr/>
          </p:nvSpPr>
          <p:spPr bwMode="auto">
            <a:xfrm>
              <a:off x="1341437" y="1596875"/>
              <a:ext cx="1986993"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9" name="Rounded Rectangle 48"/>
            <p:cNvSpPr/>
            <p:nvPr/>
          </p:nvSpPr>
          <p:spPr bwMode="auto">
            <a:xfrm>
              <a:off x="3374082" y="1283359"/>
              <a:ext cx="44216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Serialized request properties. Format specific to request type header.</a:t>
              </a:r>
            </a:p>
          </p:txBody>
        </p:sp>
      </p:grpSp>
      <p:grpSp>
        <p:nvGrpSpPr>
          <p:cNvPr id="20" name="Group 19"/>
          <p:cNvGrpSpPr/>
          <p:nvPr/>
        </p:nvGrpSpPr>
        <p:grpSpPr>
          <a:xfrm>
            <a:off x="655637" y="1250701"/>
            <a:ext cx="3004648" cy="1177836"/>
            <a:chOff x="1341437" y="1486137"/>
            <a:chExt cx="3004648" cy="1177836"/>
          </a:xfrm>
        </p:grpSpPr>
        <p:sp>
          <p:nvSpPr>
            <p:cNvPr id="21" name="Rounded Rectangle 20"/>
            <p:cNvSpPr/>
            <p:nvPr/>
          </p:nvSpPr>
          <p:spPr bwMode="auto">
            <a:xfrm>
              <a:off x="1341437" y="1486137"/>
              <a:ext cx="601983" cy="360237"/>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ounded Rectangle 21"/>
            <p:cNvSpPr/>
            <p:nvPr/>
          </p:nvSpPr>
          <p:spPr bwMode="auto">
            <a:xfrm>
              <a:off x="1755285" y="1906578"/>
              <a:ext cx="2590800"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Common HTTP verb</a:t>
              </a:r>
            </a:p>
          </p:txBody>
        </p:sp>
      </p:grpSp>
      <p:grpSp>
        <p:nvGrpSpPr>
          <p:cNvPr id="41" name="Group 40"/>
          <p:cNvGrpSpPr/>
          <p:nvPr/>
        </p:nvGrpSpPr>
        <p:grpSpPr>
          <a:xfrm>
            <a:off x="514900" y="4721065"/>
            <a:ext cx="11633418" cy="1177836"/>
            <a:chOff x="1341437" y="1486137"/>
            <a:chExt cx="11633418" cy="1177836"/>
          </a:xfrm>
        </p:grpSpPr>
        <p:sp>
          <p:nvSpPr>
            <p:cNvPr id="42" name="Rounded Rectangle 41"/>
            <p:cNvSpPr/>
            <p:nvPr/>
          </p:nvSpPr>
          <p:spPr bwMode="auto">
            <a:xfrm>
              <a:off x="1341437" y="1486137"/>
              <a:ext cx="7913137" cy="290063"/>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Rounded Rectangle 42"/>
            <p:cNvSpPr/>
            <p:nvPr/>
          </p:nvSpPr>
          <p:spPr bwMode="auto">
            <a:xfrm>
              <a:off x="7486408" y="1906578"/>
              <a:ext cx="54884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Uniquely </a:t>
              </a:r>
              <a:r>
                <a:rPr lang="en-US" sz="2000" dirty="0">
                  <a:gradFill>
                    <a:gsLst>
                      <a:gs pos="0">
                        <a:srgbClr val="FFFFFF"/>
                      </a:gs>
                      <a:gs pos="100000">
                        <a:srgbClr val="FFFFFF"/>
                      </a:gs>
                    </a:gsLst>
                    <a:lin ang="5400000" scaled="0"/>
                  </a:gradFill>
                  <a:ea typeface="Segoe UI" pitchFamily="34" charset="0"/>
                  <a:cs typeface="Segoe UI" pitchFamily="34" charset="0"/>
                </a:rPr>
                <a:t>identifies a </a:t>
              </a:r>
              <a:r>
                <a:rPr lang="en-US" sz="2000" dirty="0" smtClean="0">
                  <a:gradFill>
                    <a:gsLst>
                      <a:gs pos="0">
                        <a:srgbClr val="FFFFFF"/>
                      </a:gs>
                      <a:gs pos="100000">
                        <a:srgbClr val="FFFFFF"/>
                      </a:gs>
                    </a:gsLst>
                    <a:lin ang="5400000" scaled="0"/>
                  </a:gradFill>
                  <a:ea typeface="Segoe UI" pitchFamily="34" charset="0"/>
                  <a:cs typeface="Segoe UI" pitchFamily="34" charset="0"/>
                </a:rPr>
                <a:t>client request for </a:t>
              </a:r>
              <a:r>
                <a:rPr lang="en-US" sz="2000" dirty="0">
                  <a:gradFill>
                    <a:gsLst>
                      <a:gs pos="0">
                        <a:srgbClr val="FFFFFF"/>
                      </a:gs>
                      <a:gs pos="100000">
                        <a:srgbClr val="FFFFFF"/>
                      </a:gs>
                    </a:gsLst>
                    <a:lin ang="5400000" scaled="0"/>
                  </a:gradFill>
                  <a:ea typeface="Segoe UI" pitchFamily="34" charset="0"/>
                  <a:cs typeface="Segoe UI" pitchFamily="34" charset="0"/>
                </a:rPr>
                <a:t>server failure logging </a:t>
              </a:r>
              <a:r>
                <a:rPr lang="en-US" sz="2000" dirty="0" smtClean="0">
                  <a:gradFill>
                    <a:gsLst>
                      <a:gs pos="0">
                        <a:srgbClr val="FFFFFF"/>
                      </a:gs>
                      <a:gs pos="100000">
                        <a:srgbClr val="FFFFFF"/>
                      </a:gs>
                    </a:gsLst>
                    <a:lin ang="5400000" scaled="0"/>
                  </a:gradFill>
                  <a:ea typeface="Segoe UI" pitchFamily="34" charset="0"/>
                  <a:cs typeface="Segoe UI" pitchFamily="34" charset="0"/>
                </a:rPr>
                <a:t>&amp; </a:t>
              </a:r>
              <a:r>
                <a:rPr lang="en-US" sz="2000" dirty="0">
                  <a:gradFill>
                    <a:gsLst>
                      <a:gs pos="0">
                        <a:srgbClr val="FFFFFF"/>
                      </a:gs>
                      <a:gs pos="100000">
                        <a:srgbClr val="FFFFFF"/>
                      </a:gs>
                    </a:gsLst>
                    <a:lin ang="5400000" scaled="0"/>
                  </a:gradFill>
                  <a:ea typeface="Segoe UI" pitchFamily="34" charset="0"/>
                  <a:cs typeface="Segoe UI" pitchFamily="34" charset="0"/>
                </a:rPr>
                <a:t>client failure tracing.</a:t>
              </a:r>
            </a:p>
          </p:txBody>
        </p:sp>
      </p:grpSp>
      <p:grpSp>
        <p:nvGrpSpPr>
          <p:cNvPr id="38" name="Group 37"/>
          <p:cNvGrpSpPr/>
          <p:nvPr/>
        </p:nvGrpSpPr>
        <p:grpSpPr>
          <a:xfrm>
            <a:off x="527133" y="3597086"/>
            <a:ext cx="11653110" cy="1082615"/>
            <a:chOff x="1341437" y="813571"/>
            <a:chExt cx="11653110" cy="1082615"/>
          </a:xfrm>
        </p:grpSpPr>
        <p:sp>
          <p:nvSpPr>
            <p:cNvPr id="40" name="Rounded Rectangle 39"/>
            <p:cNvSpPr/>
            <p:nvPr/>
          </p:nvSpPr>
          <p:spPr bwMode="auto">
            <a:xfrm>
              <a:off x="8344300" y="813571"/>
              <a:ext cx="46502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Uniquely identifies an Outlook </a:t>
              </a:r>
              <a:r>
                <a:rPr lang="en-US" sz="2000" dirty="0">
                  <a:gradFill>
                    <a:gsLst>
                      <a:gs pos="0">
                        <a:srgbClr val="FFFFFF"/>
                      </a:gs>
                      <a:gs pos="100000">
                        <a:srgbClr val="FFFFFF"/>
                      </a:gs>
                    </a:gsLst>
                    <a:lin ang="5400000" scaled="0"/>
                  </a:gradFill>
                  <a:ea typeface="Segoe UI" pitchFamily="34" charset="0"/>
                  <a:cs typeface="Segoe UI" pitchFamily="34" charset="0"/>
                </a:rPr>
                <a:t>instance for s</a:t>
              </a:r>
              <a:r>
                <a:rPr lang="en-US" sz="2000" dirty="0" smtClean="0">
                  <a:gradFill>
                    <a:gsLst>
                      <a:gs pos="0">
                        <a:srgbClr val="FFFFFF"/>
                      </a:gs>
                      <a:gs pos="100000">
                        <a:srgbClr val="FFFFFF"/>
                      </a:gs>
                    </a:gsLst>
                    <a:lin ang="5400000" scaled="0"/>
                  </a:gradFill>
                  <a:ea typeface="Segoe UI" pitchFamily="34" charset="0"/>
                  <a:cs typeface="Segoe UI" pitchFamily="34" charset="0"/>
                </a:rPr>
                <a:t>erver </a:t>
              </a:r>
              <a:r>
                <a:rPr lang="en-US" sz="2000" dirty="0">
                  <a:gradFill>
                    <a:gsLst>
                      <a:gs pos="0">
                        <a:srgbClr val="FFFFFF"/>
                      </a:gs>
                      <a:gs pos="100000">
                        <a:srgbClr val="FFFFFF"/>
                      </a:gs>
                    </a:gsLst>
                    <a:lin ang="5400000" scaled="0"/>
                  </a:gradFill>
                  <a:ea typeface="Segoe UI" pitchFamily="34" charset="0"/>
                  <a:cs typeface="Segoe UI" pitchFamily="34" charset="0"/>
                </a:rPr>
                <a:t>failure logging</a:t>
              </a:r>
              <a:r>
                <a:rPr lang="en-US" sz="2000" dirty="0" smtClean="0">
                  <a:gradFill>
                    <a:gsLst>
                      <a:gs pos="0">
                        <a:srgbClr val="FFFFFF"/>
                      </a:gs>
                      <a:gs pos="100000">
                        <a:srgbClr val="FFFFFF"/>
                      </a:gs>
                    </a:gsLst>
                    <a:lin ang="5400000" scaled="0"/>
                  </a:gradFill>
                  <a:ea typeface="Segoe UI" pitchFamily="34" charset="0"/>
                  <a:cs typeface="Segoe UI" pitchFamily="34" charset="0"/>
                </a:rPr>
                <a: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ounded Rectangle 38"/>
            <p:cNvSpPr/>
            <p:nvPr/>
          </p:nvSpPr>
          <p:spPr bwMode="auto">
            <a:xfrm>
              <a:off x="1341437" y="1563680"/>
              <a:ext cx="7900903" cy="332506"/>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34171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MAPI over HTTP Response</a:t>
            </a:r>
            <a:endParaRPr lang="en-US" dirty="0"/>
          </a:p>
        </p:txBody>
      </p:sp>
      <p:sp>
        <p:nvSpPr>
          <p:cNvPr id="5" name="Text Placeholder 4"/>
          <p:cNvSpPr>
            <a:spLocks noGrp="1"/>
          </p:cNvSpPr>
          <p:nvPr>
            <p:ph type="body" sz="quarter" idx="10"/>
          </p:nvPr>
        </p:nvSpPr>
        <p:spPr/>
        <p:txBody>
          <a:bodyPr/>
          <a:lstStyle/>
          <a:p>
            <a:r>
              <a:rPr lang="en-US" sz="2000" dirty="0"/>
              <a:t>HTTP/1.1 200 OK</a:t>
            </a:r>
          </a:p>
          <a:p>
            <a:r>
              <a:rPr lang="en-US" sz="2000" dirty="0"/>
              <a:t>Cache-Control: private</a:t>
            </a:r>
          </a:p>
          <a:p>
            <a:r>
              <a:rPr lang="en-US" sz="2000" dirty="0"/>
              <a:t>Transfer-Encoding: chunked</a:t>
            </a:r>
          </a:p>
          <a:p>
            <a:r>
              <a:rPr lang="en-US" sz="2000" dirty="0"/>
              <a:t>Content-Type: application/octet-stream</a:t>
            </a:r>
          </a:p>
          <a:p>
            <a:r>
              <a:rPr lang="en-US" sz="2000" dirty="0"/>
              <a:t>X-</a:t>
            </a:r>
            <a:r>
              <a:rPr lang="en-US" sz="2000" dirty="0" err="1"/>
              <a:t>ClientInfo</a:t>
            </a:r>
            <a:r>
              <a:rPr lang="en-US" sz="2000" dirty="0"/>
              <a:t>: {A7A47AAD-233C-412B-9D10-DDE9108FEBD7}-5</a:t>
            </a:r>
          </a:p>
          <a:p>
            <a:r>
              <a:rPr lang="en-US" sz="2000" dirty="0"/>
              <a:t>X-</a:t>
            </a:r>
            <a:r>
              <a:rPr lang="en-US" sz="2000" dirty="0" err="1"/>
              <a:t>RequestType</a:t>
            </a:r>
            <a:r>
              <a:rPr lang="en-US" sz="2000" dirty="0"/>
              <a:t>: Connect</a:t>
            </a:r>
          </a:p>
          <a:p>
            <a:r>
              <a:rPr lang="en-US" sz="2000" dirty="0"/>
              <a:t>X-</a:t>
            </a:r>
            <a:r>
              <a:rPr lang="en-US" sz="2000" dirty="0" err="1"/>
              <a:t>RequestId</a:t>
            </a:r>
            <a:r>
              <a:rPr lang="en-US" sz="2000" dirty="0"/>
              <a:t>: {16AC2587-EED8-48EB-8A7B-D48558B68BD7}:1</a:t>
            </a:r>
          </a:p>
          <a:p>
            <a:r>
              <a:rPr lang="en-US" sz="2000" dirty="0"/>
              <a:t>X-</a:t>
            </a:r>
            <a:r>
              <a:rPr lang="en-US" sz="2000" dirty="0" err="1"/>
              <a:t>ExpirationInfo</a:t>
            </a:r>
            <a:r>
              <a:rPr lang="en-US" sz="2000" dirty="0"/>
              <a:t>: 900000</a:t>
            </a:r>
          </a:p>
          <a:p>
            <a:r>
              <a:rPr lang="en-US" sz="2000" dirty="0"/>
              <a:t>X-</a:t>
            </a:r>
            <a:r>
              <a:rPr lang="en-US" sz="2000" dirty="0" err="1"/>
              <a:t>ResponseCode</a:t>
            </a:r>
            <a:r>
              <a:rPr lang="en-US" sz="2000" dirty="0"/>
              <a:t>: 0</a:t>
            </a:r>
          </a:p>
          <a:p>
            <a:r>
              <a:rPr lang="en-US" sz="2000" dirty="0"/>
              <a:t>Set-Cookie: </a:t>
            </a:r>
            <a:r>
              <a:rPr lang="en-US" sz="2000" dirty="0" err="1"/>
              <a:t>MapiContext</a:t>
            </a:r>
            <a:r>
              <a:rPr lang="en-US" sz="2000" dirty="0"/>
              <a:t>=iDmMObVmkEGJfzZb1M7jQbdrAAAAAAAA; path=/</a:t>
            </a:r>
            <a:r>
              <a:rPr lang="en-US" sz="2000" dirty="0" err="1"/>
              <a:t>mapi</a:t>
            </a:r>
            <a:r>
              <a:rPr lang="en-US" sz="2000" dirty="0"/>
              <a:t>/</a:t>
            </a:r>
            <a:r>
              <a:rPr lang="en-US" sz="2000" dirty="0" err="1"/>
              <a:t>emsmdb</a:t>
            </a:r>
            <a:r>
              <a:rPr lang="en-US" sz="2000" dirty="0"/>
              <a:t>/</a:t>
            </a:r>
          </a:p>
          <a:p>
            <a:r>
              <a:rPr lang="en-US" sz="2000" dirty="0"/>
              <a:t>Set-Cookie: </a:t>
            </a:r>
            <a:r>
              <a:rPr lang="en-US" sz="2000" dirty="0" err="1"/>
              <a:t>MapiSequence</a:t>
            </a:r>
            <a:r>
              <a:rPr lang="en-US" sz="2000" dirty="0"/>
              <a:t>=0-/Ww5Bg==; path=/</a:t>
            </a:r>
            <a:r>
              <a:rPr lang="en-US" sz="2000" dirty="0" err="1"/>
              <a:t>mapi</a:t>
            </a:r>
            <a:r>
              <a:rPr lang="en-US" sz="2000" dirty="0"/>
              <a:t>/</a:t>
            </a:r>
            <a:r>
              <a:rPr lang="en-US" sz="2000" dirty="0" err="1"/>
              <a:t>emsmdb</a:t>
            </a:r>
            <a:r>
              <a:rPr lang="en-US" sz="2000" dirty="0"/>
              <a:t>/</a:t>
            </a:r>
          </a:p>
          <a:p>
            <a:r>
              <a:rPr lang="en-US" sz="2000" dirty="0"/>
              <a:t>Persistent-</a:t>
            </a:r>
            <a:r>
              <a:rPr lang="en-US" sz="2000" dirty="0" err="1"/>
              <a:t>Auth</a:t>
            </a:r>
            <a:r>
              <a:rPr lang="en-US" sz="2000" dirty="0"/>
              <a:t>: false</a:t>
            </a:r>
          </a:p>
          <a:p>
            <a:r>
              <a:rPr lang="en-US" sz="2000" dirty="0"/>
              <a:t>Date: Mon, 21 Jun 2013 12:13:14 GMT</a:t>
            </a:r>
          </a:p>
          <a:p>
            <a:endParaRPr lang="en-US" sz="2000" dirty="0"/>
          </a:p>
          <a:p>
            <a:r>
              <a:rPr lang="en-US" sz="2000" dirty="0"/>
              <a:t>[RESPONSE BODY]</a:t>
            </a:r>
          </a:p>
          <a:p>
            <a:endParaRPr lang="en-US" sz="2000" dirty="0"/>
          </a:p>
        </p:txBody>
      </p:sp>
      <p:grpSp>
        <p:nvGrpSpPr>
          <p:cNvPr id="30" name="Group 29"/>
          <p:cNvGrpSpPr/>
          <p:nvPr/>
        </p:nvGrpSpPr>
        <p:grpSpPr>
          <a:xfrm>
            <a:off x="1874837" y="1363662"/>
            <a:ext cx="6652305" cy="757395"/>
            <a:chOff x="1341437" y="1420936"/>
            <a:chExt cx="6652305" cy="757395"/>
          </a:xfrm>
        </p:grpSpPr>
        <p:sp>
          <p:nvSpPr>
            <p:cNvPr id="31" name="Rounded Rectangle 30"/>
            <p:cNvSpPr/>
            <p:nvPr/>
          </p:nvSpPr>
          <p:spPr bwMode="auto">
            <a:xfrm>
              <a:off x="1341437" y="1583598"/>
              <a:ext cx="902668" cy="322980"/>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Rounded Rectangle 31"/>
            <p:cNvSpPr/>
            <p:nvPr/>
          </p:nvSpPr>
          <p:spPr bwMode="auto">
            <a:xfrm>
              <a:off x="2276695" y="1420936"/>
              <a:ext cx="57170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Return </a:t>
              </a:r>
              <a:r>
                <a:rPr lang="en-US" sz="2000" dirty="0">
                  <a:gradFill>
                    <a:gsLst>
                      <a:gs pos="0">
                        <a:srgbClr val="FFFFFF"/>
                      </a:gs>
                      <a:gs pos="100000">
                        <a:srgbClr val="FFFFFF"/>
                      </a:gs>
                    </a:gsLst>
                    <a:lin ang="5400000" scaled="0"/>
                  </a:gradFill>
                  <a:ea typeface="Segoe UI" pitchFamily="34" charset="0"/>
                  <a:cs typeface="Segoe UI" pitchFamily="34" charset="0"/>
                </a:rPr>
                <a:t>a 200 HTTP </a:t>
              </a:r>
              <a:r>
                <a:rPr lang="en-US" sz="2000" dirty="0" smtClean="0">
                  <a:gradFill>
                    <a:gsLst>
                      <a:gs pos="0">
                        <a:srgbClr val="FFFFFF"/>
                      </a:gs>
                      <a:gs pos="100000">
                        <a:srgbClr val="FFFFFF"/>
                      </a:gs>
                    </a:gsLst>
                    <a:lin ang="5400000" scaled="0"/>
                  </a:gradFill>
                  <a:ea typeface="Segoe UI" pitchFamily="34" charset="0"/>
                  <a:cs typeface="Segoe UI" pitchFamily="34" charset="0"/>
                </a:rPr>
                <a:t>status except for </a:t>
              </a:r>
              <a:r>
                <a:rPr lang="en-US" sz="2000" dirty="0" err="1" smtClean="0">
                  <a:gradFill>
                    <a:gsLst>
                      <a:gs pos="0">
                        <a:srgbClr val="FFFFFF"/>
                      </a:gs>
                      <a:gs pos="100000">
                        <a:srgbClr val="FFFFFF"/>
                      </a:gs>
                    </a:gsLst>
                    <a:lin ang="5400000" scaled="0"/>
                  </a:gradFill>
                  <a:ea typeface="Segoe UI" pitchFamily="34" charset="0"/>
                  <a:cs typeface="Segoe UI" pitchFamily="34" charset="0"/>
                </a:rPr>
                <a:t>Auth</a:t>
              </a:r>
              <a:r>
                <a:rPr lang="en-US" sz="2000" dirty="0" smtClean="0">
                  <a:gradFill>
                    <a:gsLst>
                      <a:gs pos="0">
                        <a:srgbClr val="FFFFFF"/>
                      </a:gs>
                      <a:gs pos="100000">
                        <a:srgbClr val="FFFFFF"/>
                      </a:gs>
                    </a:gsLst>
                    <a:lin ang="5400000" scaled="0"/>
                  </a:gradFill>
                  <a:ea typeface="Segoe UI" pitchFamily="34" charset="0"/>
                  <a:cs typeface="Segoe UI" pitchFamily="34" charset="0"/>
                </a:rPr>
                <a:t> failure. Protocol </a:t>
              </a:r>
              <a:r>
                <a:rPr lang="en-US" sz="2000" dirty="0">
                  <a:gradFill>
                    <a:gsLst>
                      <a:gs pos="0">
                        <a:srgbClr val="FFFFFF"/>
                      </a:gs>
                      <a:gs pos="100000">
                        <a:srgbClr val="FFFFFF"/>
                      </a:gs>
                    </a:gsLst>
                    <a:lin ang="5400000" scaled="0"/>
                  </a:gradFill>
                  <a:ea typeface="Segoe UI" pitchFamily="34" charset="0"/>
                  <a:cs typeface="Segoe UI" pitchFamily="34" charset="0"/>
                </a:rPr>
                <a:t>failures </a:t>
              </a:r>
              <a:r>
                <a:rPr lang="en-US" sz="2000" dirty="0" smtClean="0">
                  <a:gradFill>
                    <a:gsLst>
                      <a:gs pos="0">
                        <a:srgbClr val="FFFFFF"/>
                      </a:gs>
                      <a:gs pos="100000">
                        <a:srgbClr val="FFFFFF"/>
                      </a:gs>
                    </a:gsLst>
                    <a:lin ang="5400000" scaled="0"/>
                  </a:gradFill>
                  <a:ea typeface="Segoe UI" pitchFamily="34" charset="0"/>
                  <a:cs typeface="Segoe UI" pitchFamily="34" charset="0"/>
                </a:rPr>
                <a:t> in X-</a:t>
              </a:r>
              <a:r>
                <a:rPr lang="en-US" sz="2000" dirty="0" err="1" smtClean="0">
                  <a:gradFill>
                    <a:gsLst>
                      <a:gs pos="0">
                        <a:srgbClr val="FFFFFF"/>
                      </a:gs>
                      <a:gs pos="100000">
                        <a:srgbClr val="FFFFFF"/>
                      </a:gs>
                    </a:gsLst>
                    <a:lin ang="5400000" scaled="0"/>
                  </a:gradFill>
                  <a:ea typeface="Segoe UI" pitchFamily="34" charset="0"/>
                  <a:cs typeface="Segoe UI" pitchFamily="34" charset="0"/>
                </a:rPr>
                <a:t>ResponseCode</a:t>
              </a:r>
              <a:r>
                <a:rPr lang="en-US" sz="2000" dirty="0" smtClean="0">
                  <a:gradFill>
                    <a:gsLst>
                      <a:gs pos="0">
                        <a:srgbClr val="FFFFFF"/>
                      </a:gs>
                      <a:gs pos="100000">
                        <a:srgbClr val="FFFFFF"/>
                      </a:gs>
                    </a:gsLst>
                    <a:lin ang="5400000" scaled="0"/>
                  </a:gradFill>
                  <a:ea typeface="Segoe UI" pitchFamily="34" charset="0"/>
                  <a:cs typeface="Segoe UI" pitchFamily="34" charset="0"/>
                </a:rPr>
                <a:t> </a:t>
              </a:r>
              <a:r>
                <a:rPr lang="en-US" sz="2000" dirty="0">
                  <a:gradFill>
                    <a:gsLst>
                      <a:gs pos="0">
                        <a:srgbClr val="FFFFFF"/>
                      </a:gs>
                      <a:gs pos="100000">
                        <a:srgbClr val="FFFFFF"/>
                      </a:gs>
                    </a:gsLst>
                    <a:lin ang="5400000" scaled="0"/>
                  </a:gradFill>
                  <a:ea typeface="Segoe UI" pitchFamily="34" charset="0"/>
                  <a:cs typeface="Segoe UI" pitchFamily="34" charset="0"/>
                </a:rPr>
                <a:t>header.</a:t>
              </a:r>
            </a:p>
          </p:txBody>
        </p:sp>
      </p:grpSp>
      <p:grpSp>
        <p:nvGrpSpPr>
          <p:cNvPr id="34" name="Group 33"/>
          <p:cNvGrpSpPr/>
          <p:nvPr/>
        </p:nvGrpSpPr>
        <p:grpSpPr>
          <a:xfrm>
            <a:off x="500931" y="4256926"/>
            <a:ext cx="8157753" cy="757395"/>
            <a:chOff x="1341437" y="1533282"/>
            <a:chExt cx="8157753" cy="757395"/>
          </a:xfrm>
        </p:grpSpPr>
        <p:sp>
          <p:nvSpPr>
            <p:cNvPr id="35" name="Rounded Rectangle 34"/>
            <p:cNvSpPr/>
            <p:nvPr/>
          </p:nvSpPr>
          <p:spPr bwMode="auto">
            <a:xfrm>
              <a:off x="1341437" y="1572377"/>
              <a:ext cx="2440706"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6" name="Rounded Rectangle 35"/>
            <p:cNvSpPr/>
            <p:nvPr/>
          </p:nvSpPr>
          <p:spPr bwMode="auto">
            <a:xfrm>
              <a:off x="3782143" y="1533282"/>
              <a:ext cx="571704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Zero == No MAPI/HTTP protocol </a:t>
              </a:r>
              <a:r>
                <a:rPr lang="en-US" sz="2000" dirty="0">
                  <a:gradFill>
                    <a:gsLst>
                      <a:gs pos="0">
                        <a:srgbClr val="FFFFFF"/>
                      </a:gs>
                      <a:gs pos="100000">
                        <a:srgbClr val="FFFFFF"/>
                      </a:gs>
                    </a:gsLst>
                    <a:lin ang="5400000" scaled="0"/>
                  </a:gradFill>
                  <a:ea typeface="Segoe UI" pitchFamily="34" charset="0"/>
                  <a:cs typeface="Segoe UI" pitchFamily="34" charset="0"/>
                </a:rPr>
                <a:t>level failures.</a:t>
              </a:r>
            </a:p>
          </p:txBody>
        </p:sp>
      </p:grpSp>
      <p:grpSp>
        <p:nvGrpSpPr>
          <p:cNvPr id="37" name="Group 36"/>
          <p:cNvGrpSpPr/>
          <p:nvPr/>
        </p:nvGrpSpPr>
        <p:grpSpPr>
          <a:xfrm>
            <a:off x="655637" y="2206467"/>
            <a:ext cx="11508566" cy="757395"/>
            <a:chOff x="1341437" y="1462740"/>
            <a:chExt cx="10834829" cy="757395"/>
          </a:xfrm>
        </p:grpSpPr>
        <p:sp>
          <p:nvSpPr>
            <p:cNvPr id="38" name="Rounded Rectangle 37"/>
            <p:cNvSpPr/>
            <p:nvPr/>
          </p:nvSpPr>
          <p:spPr bwMode="auto">
            <a:xfrm>
              <a:off x="1341437" y="1486138"/>
              <a:ext cx="3494748" cy="328768"/>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9" name="Rounded Rectangle 38"/>
            <p:cNvSpPr/>
            <p:nvPr/>
          </p:nvSpPr>
          <p:spPr bwMode="auto">
            <a:xfrm>
              <a:off x="4886249" y="1462740"/>
              <a:ext cx="7290017"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Quickly </a:t>
              </a:r>
              <a:r>
                <a:rPr lang="en-US" sz="2000" dirty="0">
                  <a:gradFill>
                    <a:gsLst>
                      <a:gs pos="0">
                        <a:srgbClr val="FFFFFF"/>
                      </a:gs>
                      <a:gs pos="100000">
                        <a:srgbClr val="FFFFFF"/>
                      </a:gs>
                    </a:gsLst>
                    <a:lin ang="5400000" scaled="0"/>
                  </a:gradFill>
                  <a:ea typeface="Segoe UI" pitchFamily="34" charset="0"/>
                  <a:cs typeface="Segoe UI" pitchFamily="34" charset="0"/>
                </a:rPr>
                <a:t>acknowledge </a:t>
              </a:r>
              <a:r>
                <a:rPr lang="en-US" sz="2000" dirty="0" smtClean="0">
                  <a:gradFill>
                    <a:gsLst>
                      <a:gs pos="0">
                        <a:srgbClr val="FFFFFF"/>
                      </a:gs>
                      <a:gs pos="100000">
                        <a:srgbClr val="FFFFFF"/>
                      </a:gs>
                    </a:gsLst>
                    <a:lin ang="5400000" scaled="0"/>
                  </a:gradFill>
                  <a:ea typeface="Segoe UI" pitchFamily="34" charset="0"/>
                  <a:cs typeface="Segoe UI" pitchFamily="34" charset="0"/>
                </a:rPr>
                <a:t>request, update </a:t>
              </a:r>
              <a:r>
                <a:rPr lang="en-US" sz="2000" dirty="0">
                  <a:gradFill>
                    <a:gsLst>
                      <a:gs pos="0">
                        <a:srgbClr val="FFFFFF"/>
                      </a:gs>
                      <a:gs pos="100000">
                        <a:srgbClr val="FFFFFF"/>
                      </a:gs>
                    </a:gsLst>
                    <a:lin ang="5400000" scaled="0"/>
                  </a:gradFill>
                  <a:ea typeface="Segoe UI" pitchFamily="34" charset="0"/>
                  <a:cs typeface="Segoe UI" pitchFamily="34" charset="0"/>
                </a:rPr>
                <a:t>client of pending request status periodically before sending response data</a:t>
              </a:r>
              <a:r>
                <a:rPr lang="en-US" sz="2000" dirty="0" smtClean="0">
                  <a:gradFill>
                    <a:gsLst>
                      <a:gs pos="0">
                        <a:srgbClr val="FFFFFF"/>
                      </a:gs>
                      <a:gs pos="100000">
                        <a:srgbClr val="FFFFFF"/>
                      </a:gs>
                    </a:gsLst>
                    <a:lin ang="5400000" scaled="0"/>
                  </a:gradFill>
                  <a:ea typeface="Segoe UI" pitchFamily="34" charset="0"/>
                  <a:cs typeface="Segoe UI" pitchFamily="34" charset="0"/>
                </a:rPr>
                <a: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0" name="Group 39"/>
          <p:cNvGrpSpPr/>
          <p:nvPr/>
        </p:nvGrpSpPr>
        <p:grpSpPr>
          <a:xfrm>
            <a:off x="579437" y="2963862"/>
            <a:ext cx="11584766" cy="1039252"/>
            <a:chOff x="1341437" y="1486137"/>
            <a:chExt cx="10997684" cy="1039252"/>
          </a:xfrm>
        </p:grpSpPr>
        <p:sp>
          <p:nvSpPr>
            <p:cNvPr id="41" name="Rounded Rectangle 40"/>
            <p:cNvSpPr/>
            <p:nvPr/>
          </p:nvSpPr>
          <p:spPr bwMode="auto">
            <a:xfrm>
              <a:off x="1341437" y="1486137"/>
              <a:ext cx="7319554" cy="1039252"/>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Rounded Rectangle 41"/>
            <p:cNvSpPr/>
            <p:nvPr/>
          </p:nvSpPr>
          <p:spPr bwMode="auto">
            <a:xfrm>
              <a:off x="8708053" y="1704079"/>
              <a:ext cx="3631068"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Exchange echoes </a:t>
              </a:r>
              <a:r>
                <a:rPr lang="en-US" sz="2000" dirty="0">
                  <a:gradFill>
                    <a:gsLst>
                      <a:gs pos="0">
                        <a:srgbClr val="FFFFFF"/>
                      </a:gs>
                      <a:gs pos="100000">
                        <a:srgbClr val="FFFFFF"/>
                      </a:gs>
                    </a:gsLst>
                    <a:lin ang="5400000" scaled="0"/>
                  </a:gradFill>
                  <a:ea typeface="Segoe UI" pitchFamily="34" charset="0"/>
                  <a:cs typeface="Segoe UI" pitchFamily="34" charset="0"/>
                </a:rPr>
                <a:t>what the client passed up</a:t>
              </a:r>
              <a:r>
                <a:rPr lang="en-US" sz="2000" dirty="0" smtClean="0">
                  <a:gradFill>
                    <a:gsLst>
                      <a:gs pos="0">
                        <a:srgbClr val="FFFFFF"/>
                      </a:gs>
                      <a:gs pos="100000">
                        <a:srgbClr val="FFFFFF"/>
                      </a:gs>
                    </a:gsLst>
                    <a:lin ang="5400000" scaled="0"/>
                  </a:gradFill>
                  <a:ea typeface="Segoe UI" pitchFamily="34" charset="0"/>
                  <a:cs typeface="Segoe UI" pitchFamily="34" charset="0"/>
                </a:rPr>
                <a: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7" name="Group 46"/>
          <p:cNvGrpSpPr/>
          <p:nvPr/>
        </p:nvGrpSpPr>
        <p:grpSpPr>
          <a:xfrm>
            <a:off x="500931" y="3954462"/>
            <a:ext cx="10898906" cy="2286000"/>
            <a:chOff x="578913" y="3711121"/>
            <a:chExt cx="10060706" cy="2286000"/>
          </a:xfrm>
        </p:grpSpPr>
        <p:grpSp>
          <p:nvGrpSpPr>
            <p:cNvPr id="43" name="Group 42"/>
            <p:cNvGrpSpPr/>
            <p:nvPr/>
          </p:nvGrpSpPr>
          <p:grpSpPr>
            <a:xfrm>
              <a:off x="578913" y="4447032"/>
              <a:ext cx="10060706" cy="1550089"/>
              <a:chOff x="1341435" y="1262699"/>
              <a:chExt cx="10060706" cy="1550089"/>
            </a:xfrm>
          </p:grpSpPr>
          <p:sp>
            <p:nvSpPr>
              <p:cNvPr id="44" name="Rounded Rectangle 43"/>
              <p:cNvSpPr/>
              <p:nvPr/>
            </p:nvSpPr>
            <p:spPr bwMode="auto">
              <a:xfrm>
                <a:off x="1341435" y="1262699"/>
                <a:ext cx="10060706" cy="716915"/>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Rounded Rectangle 44"/>
              <p:cNvSpPr/>
              <p:nvPr/>
            </p:nvSpPr>
            <p:spPr bwMode="auto">
              <a:xfrm>
                <a:off x="3934541" y="2055393"/>
                <a:ext cx="7467600"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Successful “Connect” returns session context as </a:t>
                </a:r>
                <a:r>
                  <a:rPr lang="en-US" sz="2000" dirty="0" smtClean="0">
                    <a:gradFill>
                      <a:gsLst>
                        <a:gs pos="0">
                          <a:srgbClr val="FFFFFF"/>
                        </a:gs>
                        <a:gs pos="100000">
                          <a:srgbClr val="FFFFFF"/>
                        </a:gs>
                      </a:gsLst>
                      <a:lin ang="5400000" scaled="0"/>
                    </a:gradFill>
                    <a:ea typeface="Segoe UI" pitchFamily="34" charset="0"/>
                    <a:cs typeface="Segoe UI" pitchFamily="34" charset="0"/>
                  </a:rPr>
                  <a:t>cookie(s). Outlook passes </a:t>
                </a:r>
                <a:r>
                  <a:rPr lang="en-US" sz="2000" dirty="0">
                    <a:gradFill>
                      <a:gsLst>
                        <a:gs pos="0">
                          <a:srgbClr val="FFFFFF"/>
                        </a:gs>
                        <a:gs pos="100000">
                          <a:srgbClr val="FFFFFF"/>
                        </a:gs>
                      </a:gsLst>
                      <a:lin ang="5400000" scaled="0"/>
                    </a:gradFill>
                    <a:ea typeface="Segoe UI" pitchFamily="34" charset="0"/>
                    <a:cs typeface="Segoe UI" pitchFamily="34" charset="0"/>
                  </a:rPr>
                  <a:t>them back </a:t>
                </a:r>
                <a:r>
                  <a:rPr lang="en-US" sz="2000" dirty="0" smtClean="0">
                    <a:gradFill>
                      <a:gsLst>
                        <a:gs pos="0">
                          <a:srgbClr val="FFFFFF"/>
                        </a:gs>
                        <a:gs pos="100000">
                          <a:srgbClr val="FFFFFF"/>
                        </a:gs>
                      </a:gsLst>
                      <a:lin ang="5400000" scaled="0"/>
                    </a:gradFill>
                    <a:ea typeface="Segoe UI" pitchFamily="34" charset="0"/>
                    <a:cs typeface="Segoe UI" pitchFamily="34" charset="0"/>
                  </a:rPr>
                  <a:t>on </a:t>
                </a:r>
                <a:r>
                  <a:rPr lang="en-US" sz="2000" dirty="0">
                    <a:gradFill>
                      <a:gsLst>
                        <a:gs pos="0">
                          <a:srgbClr val="FFFFFF"/>
                        </a:gs>
                        <a:gs pos="100000">
                          <a:srgbClr val="FFFFFF"/>
                        </a:gs>
                      </a:gsLst>
                      <a:lin ang="5400000" scaled="0"/>
                    </a:gradFill>
                    <a:ea typeface="Segoe UI" pitchFamily="34" charset="0"/>
                    <a:cs typeface="Segoe UI" pitchFamily="34" charset="0"/>
                  </a:rPr>
                  <a:t>subsequent </a:t>
                </a:r>
                <a:r>
                  <a:rPr lang="en-US" sz="2000" dirty="0" smtClean="0">
                    <a:gradFill>
                      <a:gsLst>
                        <a:gs pos="0">
                          <a:srgbClr val="FFFFFF"/>
                        </a:gs>
                        <a:gs pos="100000">
                          <a:srgbClr val="FFFFFF"/>
                        </a:gs>
                      </a:gsLst>
                      <a:lin ang="5400000" scaled="0"/>
                    </a:gradFill>
                    <a:ea typeface="Segoe UI" pitchFamily="34" charset="0"/>
                    <a:cs typeface="Segoe UI" pitchFamily="34" charset="0"/>
                  </a:rPr>
                  <a:t>requests</a:t>
                </a:r>
                <a:r>
                  <a:rPr lang="en-US" sz="2000" dirty="0">
                    <a:gradFill>
                      <a:gsLst>
                        <a:gs pos="0">
                          <a:srgbClr val="FFFFFF"/>
                        </a:gs>
                        <a:gs pos="100000">
                          <a:srgbClr val="FFFFFF"/>
                        </a:gs>
                      </a:gsLst>
                      <a:lin ang="5400000" scaled="0"/>
                    </a:gradFill>
                    <a:ea typeface="Segoe UI" pitchFamily="34" charset="0"/>
                    <a:cs typeface="Segoe UI" pitchFamily="34" charset="0"/>
                  </a:rPr>
                  <a:t>.</a:t>
                </a:r>
              </a:p>
            </p:txBody>
          </p:sp>
        </p:grpSp>
        <p:sp>
          <p:nvSpPr>
            <p:cNvPr id="46" name="Rounded Rectangle 45"/>
            <p:cNvSpPr/>
            <p:nvPr/>
          </p:nvSpPr>
          <p:spPr bwMode="auto">
            <a:xfrm>
              <a:off x="655113" y="3711121"/>
              <a:ext cx="3507506" cy="372730"/>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8" name="Group 47"/>
          <p:cNvGrpSpPr/>
          <p:nvPr/>
        </p:nvGrpSpPr>
        <p:grpSpPr>
          <a:xfrm>
            <a:off x="655637" y="6245067"/>
            <a:ext cx="7543800" cy="757395"/>
            <a:chOff x="1341437" y="1316768"/>
            <a:chExt cx="7174658" cy="757395"/>
          </a:xfrm>
        </p:grpSpPr>
        <p:sp>
          <p:nvSpPr>
            <p:cNvPr id="49" name="Rounded Rectangle 48"/>
            <p:cNvSpPr/>
            <p:nvPr/>
          </p:nvSpPr>
          <p:spPr bwMode="auto">
            <a:xfrm>
              <a:off x="1341437" y="1486137"/>
              <a:ext cx="2031787" cy="420441"/>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Rounded Rectangle 49"/>
            <p:cNvSpPr/>
            <p:nvPr/>
          </p:nvSpPr>
          <p:spPr bwMode="auto">
            <a:xfrm>
              <a:off x="3506377" y="1316768"/>
              <a:ext cx="5009718" cy="757395"/>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Response body contains PENDING markers followed by serialized response data.</a:t>
              </a:r>
            </a:p>
          </p:txBody>
        </p:sp>
      </p:grpSp>
    </p:spTree>
    <p:extLst>
      <p:ext uri="{BB962C8B-B14F-4D97-AF65-F5344CB8AC3E}">
        <p14:creationId xmlns:p14="http://schemas.microsoft.com/office/powerpoint/2010/main" val="13094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0"/>
          </p:nvPr>
        </p:nvSpPr>
        <p:spPr>
          <a:xfrm>
            <a:off x="274638" y="1671638"/>
            <a:ext cx="11887200" cy="2634567"/>
          </a:xfrm>
        </p:spPr>
        <p:txBody>
          <a:bodyPr/>
          <a:lstStyle/>
          <a:p>
            <a:pPr marL="0" indent="0">
              <a:buNone/>
            </a:pPr>
            <a:r>
              <a:rPr lang="en-US" dirty="0">
                <a:gradFill>
                  <a:gsLst>
                    <a:gs pos="2920">
                      <a:schemeClr val="tx2"/>
                    </a:gs>
                    <a:gs pos="39000">
                      <a:schemeClr val="tx2"/>
                    </a:gs>
                  </a:gsLst>
                  <a:lin ang="5400000" scaled="0"/>
                </a:gradFill>
              </a:rPr>
              <a:t>Protocols for Outlook to connect to Exchange</a:t>
            </a:r>
          </a:p>
          <a:p>
            <a:pPr marL="28575" lvl="1" indent="0">
              <a:buNone/>
            </a:pPr>
            <a:r>
              <a:rPr lang="en-US" dirty="0"/>
              <a:t>Outlook Anywhere</a:t>
            </a:r>
          </a:p>
          <a:p>
            <a:pPr marL="28575" lvl="1" indent="0">
              <a:buNone/>
            </a:pPr>
            <a:r>
              <a:rPr lang="en-US" dirty="0"/>
              <a:t>MAPI over </a:t>
            </a:r>
            <a:r>
              <a:rPr lang="en-US" dirty="0" smtClean="0"/>
              <a:t>HTTP</a:t>
            </a:r>
          </a:p>
          <a:p>
            <a:pPr marL="28575" lvl="1" indent="0">
              <a:buNone/>
            </a:pPr>
            <a:endParaRPr lang="en-US" dirty="0" smtClean="0"/>
          </a:p>
          <a:p>
            <a:pPr marL="28575" lvl="1" indent="0">
              <a:buNone/>
            </a:pPr>
            <a:r>
              <a:rPr lang="en-US" sz="4000" dirty="0">
                <a:gradFill>
                  <a:gsLst>
                    <a:gs pos="2920">
                      <a:schemeClr val="tx2"/>
                    </a:gs>
                    <a:gs pos="39000">
                      <a:schemeClr val="tx2"/>
                    </a:gs>
                  </a:gsLst>
                  <a:lin ang="5400000" scaled="0"/>
                </a:gradFill>
                <a:latin typeface="+mj-lt"/>
              </a:rPr>
              <a:t>Protocols </a:t>
            </a:r>
            <a:r>
              <a:rPr lang="en-US" sz="4000" dirty="0" smtClean="0">
                <a:gradFill>
                  <a:gsLst>
                    <a:gs pos="2920">
                      <a:schemeClr val="tx2"/>
                    </a:gs>
                    <a:gs pos="39000">
                      <a:schemeClr val="tx2"/>
                    </a:gs>
                  </a:gsLst>
                  <a:lin ang="5400000" scaled="0"/>
                </a:gradFill>
                <a:latin typeface="+mj-lt"/>
              </a:rPr>
              <a:t>per Outlook/Exchange versions</a:t>
            </a:r>
            <a:endParaRPr lang="en-US" sz="4000" dirty="0">
              <a:gradFill>
                <a:gsLst>
                  <a:gs pos="2920">
                    <a:schemeClr val="tx2"/>
                  </a:gs>
                  <a:gs pos="39000">
                    <a:schemeClr val="tx2"/>
                  </a:gs>
                </a:gsLst>
                <a:lin ang="5400000" scaled="0"/>
              </a:gradFill>
              <a:latin typeface="+mj-lt"/>
            </a:endParaRPr>
          </a:p>
        </p:txBody>
      </p:sp>
      <p:graphicFrame>
        <p:nvGraphicFramePr>
          <p:cNvPr id="4" name="Table 3"/>
          <p:cNvGraphicFramePr>
            <a:graphicFrameLocks noGrp="1"/>
          </p:cNvGraphicFramePr>
          <p:nvPr>
            <p:extLst/>
          </p:nvPr>
        </p:nvGraphicFramePr>
        <p:xfrm>
          <a:off x="350837" y="4411662"/>
          <a:ext cx="11658600" cy="2286000"/>
        </p:xfrm>
        <a:graphic>
          <a:graphicData uri="http://schemas.openxmlformats.org/drawingml/2006/table">
            <a:tbl>
              <a:tblPr firstRow="1" firstCol="1" bandRow="1">
                <a:tableStyleId>{073A0DAA-6AF3-43AB-8588-CEC1D06C72B9}</a:tableStyleId>
              </a:tblPr>
              <a:tblGrid>
                <a:gridCol w="2625115">
                  <a:extLst>
                    <a:ext uri="{9D8B030D-6E8A-4147-A177-3AD203B41FA5}">
                      <a16:colId xmlns:a16="http://schemas.microsoft.com/office/drawing/2014/main" xmlns="" val="1284882793"/>
                    </a:ext>
                  </a:extLst>
                </a:gridCol>
                <a:gridCol w="2239069">
                  <a:extLst>
                    <a:ext uri="{9D8B030D-6E8A-4147-A177-3AD203B41FA5}">
                      <a16:colId xmlns:a16="http://schemas.microsoft.com/office/drawing/2014/main" xmlns="" val="1870908116"/>
                    </a:ext>
                  </a:extLst>
                </a:gridCol>
                <a:gridCol w="2253430">
                  <a:extLst>
                    <a:ext uri="{9D8B030D-6E8A-4147-A177-3AD203B41FA5}">
                      <a16:colId xmlns:a16="http://schemas.microsoft.com/office/drawing/2014/main" xmlns="" val="3077940044"/>
                    </a:ext>
                  </a:extLst>
                </a:gridCol>
                <a:gridCol w="2270493">
                  <a:extLst>
                    <a:ext uri="{9D8B030D-6E8A-4147-A177-3AD203B41FA5}">
                      <a16:colId xmlns:a16="http://schemas.microsoft.com/office/drawing/2014/main" xmlns="" val="3456708031"/>
                    </a:ext>
                  </a:extLst>
                </a:gridCol>
                <a:gridCol w="2270493">
                  <a:extLst>
                    <a:ext uri="{9D8B030D-6E8A-4147-A177-3AD203B41FA5}">
                      <a16:colId xmlns:a16="http://schemas.microsoft.com/office/drawing/2014/main" xmlns="" val="3998132424"/>
                    </a:ext>
                  </a:extLst>
                </a:gridCol>
              </a:tblGrid>
              <a:tr h="414052">
                <a:tc>
                  <a:txBody>
                    <a:bodyPr/>
                    <a:lstStyle/>
                    <a:p>
                      <a:pPr algn="ctr" fontAlgn="ctr"/>
                      <a:r>
                        <a:rPr lang="en-US" sz="1800" u="none" strike="noStrike" dirty="0">
                          <a:effectLst/>
                        </a:rPr>
                        <a:t>Product</a:t>
                      </a:r>
                      <a:endParaRPr lang="en-US"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b="1" u="none" strike="noStrike" kern="1200" dirty="0">
                          <a:solidFill>
                            <a:schemeClr val="lt1"/>
                          </a:solidFill>
                          <a:effectLst/>
                          <a:latin typeface="+mn-lt"/>
                          <a:ea typeface="+mn-ea"/>
                          <a:cs typeface="+mn-cs"/>
                        </a:rPr>
                        <a:t>Exchange 2013 SP1</a:t>
                      </a:r>
                    </a:p>
                  </a:txBody>
                  <a:tcPr marL="7620" marR="7620" marT="7620" marB="0" anchor="ctr"/>
                </a:tc>
                <a:tc>
                  <a:txBody>
                    <a:bodyPr/>
                    <a:lstStyle/>
                    <a:p>
                      <a:pPr algn="ctr" fontAlgn="b"/>
                      <a:r>
                        <a:rPr lang="en-US" sz="1800" b="1" u="none" strike="noStrike" kern="1200" dirty="0">
                          <a:solidFill>
                            <a:schemeClr val="lt1"/>
                          </a:solidFill>
                          <a:effectLst/>
                          <a:latin typeface="+mn-lt"/>
                          <a:ea typeface="+mn-ea"/>
                          <a:cs typeface="+mn-cs"/>
                        </a:rPr>
                        <a:t>Exchange 2013 RTM</a:t>
                      </a:r>
                    </a:p>
                  </a:txBody>
                  <a:tcPr marL="7620" marR="7620" marT="7620" marB="0" anchor="ctr"/>
                </a:tc>
                <a:tc>
                  <a:txBody>
                    <a:bodyPr/>
                    <a:lstStyle/>
                    <a:p>
                      <a:pPr algn="ctr" fontAlgn="b"/>
                      <a:r>
                        <a:rPr lang="en-US" sz="1800" b="1" u="none" strike="noStrike" kern="1200" dirty="0">
                          <a:solidFill>
                            <a:schemeClr val="lt1"/>
                          </a:solidFill>
                          <a:effectLst/>
                          <a:latin typeface="+mn-lt"/>
                          <a:ea typeface="+mn-ea"/>
                          <a:cs typeface="+mn-cs"/>
                        </a:rPr>
                        <a:t>Exchange 2010 SP3</a:t>
                      </a:r>
                    </a:p>
                  </a:txBody>
                  <a:tcPr marL="7620" marR="7620" marT="7620" marB="0" anchor="ctr"/>
                </a:tc>
                <a:tc>
                  <a:txBody>
                    <a:bodyPr/>
                    <a:lstStyle/>
                    <a:p>
                      <a:pPr algn="ctr" fontAlgn="b"/>
                      <a:r>
                        <a:rPr lang="en-US" sz="1800" b="1" u="none" strike="noStrike" kern="1200" dirty="0">
                          <a:solidFill>
                            <a:schemeClr val="lt1"/>
                          </a:solidFill>
                          <a:effectLst/>
                          <a:latin typeface="+mn-lt"/>
                          <a:ea typeface="+mn-ea"/>
                          <a:cs typeface="+mn-cs"/>
                        </a:rPr>
                        <a:t>Exchange 2007 SP3</a:t>
                      </a:r>
                    </a:p>
                  </a:txBody>
                  <a:tcPr marL="7620" marR="7620" marT="7620" marB="0" anchor="ctr"/>
                </a:tc>
                <a:extLst>
                  <a:ext uri="{0D108BD9-81ED-4DB2-BD59-A6C34878D82A}">
                    <a16:rowId xmlns:a16="http://schemas.microsoft.com/office/drawing/2014/main" xmlns="" val="4207662680"/>
                  </a:ext>
                </a:extLst>
              </a:tr>
              <a:tr h="774668">
                <a:tc>
                  <a:txBody>
                    <a:bodyPr/>
                    <a:lstStyle/>
                    <a:p>
                      <a:pPr algn="l" fontAlgn="ctr"/>
                      <a:r>
                        <a:rPr lang="en-US" sz="1800" u="none" strike="noStrike" dirty="0">
                          <a:effectLst/>
                        </a:rPr>
                        <a:t>Outlook 2013 </a:t>
                      </a:r>
                      <a:r>
                        <a:rPr lang="en-US" sz="1800" u="none" strike="noStrike" dirty="0" smtClean="0">
                          <a:effectLst/>
                        </a:rPr>
                        <a:t>SP1 or later</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800" b="1" u="none" strike="noStrike" dirty="0" smtClean="0">
                          <a:solidFill>
                            <a:srgbClr val="00B050"/>
                          </a:solidFill>
                          <a:effectLst/>
                        </a:rPr>
                        <a:t>MAPI over HTTP </a:t>
                      </a:r>
                      <a:r>
                        <a:rPr lang="en-US" sz="1800" u="none" strike="noStrike" dirty="0">
                          <a:effectLst/>
                        </a:rPr>
                        <a:t/>
                      </a:r>
                      <a:br>
                        <a:rPr lang="en-US" sz="1800" u="none" strike="noStrike" dirty="0">
                          <a:effectLst/>
                        </a:rPr>
                      </a:br>
                      <a:r>
                        <a:rPr lang="en-US" sz="1800" u="none" strike="noStrike" dirty="0">
                          <a:solidFill>
                            <a:srgbClr val="0070C0"/>
                          </a:solidFill>
                          <a:effectLst/>
                        </a:rPr>
                        <a:t>Outlook Anywhere</a:t>
                      </a:r>
                      <a:endParaRPr lang="en-US" sz="1800" b="0" i="0" u="none" strike="noStrike" dirty="0">
                        <a:solidFill>
                          <a:srgbClr val="0070C0"/>
                        </a:solidFill>
                        <a:effectLst/>
                        <a:latin typeface="Calibri" panose="020F0502020204030204" pitchFamily="34" charset="0"/>
                      </a:endParaRPr>
                    </a:p>
                  </a:txBody>
                  <a:tcPr marL="7620" marR="7620" marT="7620" marB="0" anchor="ctr"/>
                </a:tc>
                <a:tc rowSpan="4">
                  <a:txBody>
                    <a:bodyPr/>
                    <a:lstStyle/>
                    <a:p>
                      <a:pPr algn="l" fontAlgn="ctr"/>
                      <a:r>
                        <a:rPr lang="en-US" sz="1800" u="none" strike="noStrike" dirty="0" smtClean="0">
                          <a:solidFill>
                            <a:srgbClr val="0070C0"/>
                          </a:solidFill>
                          <a:effectLst/>
                        </a:rPr>
                        <a:t>Outlook Anywhere</a:t>
                      </a:r>
                      <a:endParaRPr lang="en-US" sz="1800" b="0" i="0" u="none" strike="noStrike" dirty="0">
                        <a:solidFill>
                          <a:srgbClr val="0070C0"/>
                        </a:solidFill>
                        <a:effectLst/>
                        <a:latin typeface="Calibri" panose="020F0502020204030204" pitchFamily="34" charset="0"/>
                      </a:endParaRPr>
                    </a:p>
                  </a:txBody>
                  <a:tcPr marL="7620" marR="7620" marT="7620" marB="0" anchor="ctr"/>
                </a:tc>
                <a:tc rowSpan="4">
                  <a:txBody>
                    <a:bodyPr/>
                    <a:lstStyle/>
                    <a:p>
                      <a:pPr algn="l" fontAlgn="ctr"/>
                      <a:r>
                        <a:rPr lang="en-US" sz="1800" u="none" strike="noStrike" dirty="0">
                          <a:solidFill>
                            <a:srgbClr val="7030A0"/>
                          </a:solidFill>
                          <a:effectLst/>
                        </a:rPr>
                        <a:t>RPC</a:t>
                      </a:r>
                      <a:r>
                        <a:rPr lang="en-US" sz="1800" u="none" strike="noStrike" dirty="0">
                          <a:effectLst/>
                        </a:rPr>
                        <a:t> </a:t>
                      </a:r>
                      <a:br>
                        <a:rPr lang="en-US" sz="1800" u="none" strike="noStrike" dirty="0">
                          <a:effectLst/>
                        </a:rPr>
                      </a:br>
                      <a:r>
                        <a:rPr lang="en-US" sz="1800" u="none" strike="noStrike" dirty="0">
                          <a:solidFill>
                            <a:srgbClr val="0070C0"/>
                          </a:solidFill>
                          <a:effectLst/>
                        </a:rPr>
                        <a:t>Outlook </a:t>
                      </a:r>
                      <a:r>
                        <a:rPr lang="en-US" sz="1800" u="none" strike="noStrike" dirty="0" smtClean="0">
                          <a:solidFill>
                            <a:srgbClr val="0070C0"/>
                          </a:solidFill>
                          <a:effectLst/>
                        </a:rPr>
                        <a:t>Anywhere</a:t>
                      </a:r>
                      <a:endParaRPr lang="en-US" sz="1800" b="0" i="0" u="none" strike="noStrike" dirty="0">
                        <a:solidFill>
                          <a:srgbClr val="0070C0"/>
                        </a:solidFill>
                        <a:effectLst/>
                        <a:latin typeface="Calibri" panose="020F0502020204030204" pitchFamily="34" charset="0"/>
                      </a:endParaRPr>
                    </a:p>
                  </a:txBody>
                  <a:tcPr marL="7620" marR="7620" marT="7620" marB="0" anchor="ctr">
                    <a:solidFill>
                      <a:srgbClr val="E7E7E7"/>
                    </a:solidFill>
                  </a:tcPr>
                </a:tc>
                <a:tc rowSpan="4">
                  <a:txBody>
                    <a:bodyPr/>
                    <a:lstStyle/>
                    <a:p>
                      <a:pPr algn="l" fontAlgn="ctr"/>
                      <a:r>
                        <a:rPr lang="en-US" sz="1800" u="none" strike="noStrike" dirty="0">
                          <a:solidFill>
                            <a:srgbClr val="7030A0"/>
                          </a:solidFill>
                          <a:effectLst/>
                        </a:rPr>
                        <a:t>RPC </a:t>
                      </a:r>
                      <a:r>
                        <a:rPr lang="en-US" sz="1800" u="none" strike="noStrike" dirty="0">
                          <a:effectLst/>
                        </a:rPr>
                        <a:t/>
                      </a:r>
                      <a:br>
                        <a:rPr lang="en-US" sz="1800" u="none" strike="noStrike" dirty="0">
                          <a:effectLst/>
                        </a:rPr>
                      </a:br>
                      <a:r>
                        <a:rPr lang="en-US" sz="1800" u="none" strike="noStrike" dirty="0">
                          <a:solidFill>
                            <a:srgbClr val="0070C0"/>
                          </a:solidFill>
                          <a:effectLst/>
                        </a:rPr>
                        <a:t>Outlook </a:t>
                      </a:r>
                      <a:r>
                        <a:rPr lang="en-US" sz="1800" u="none" strike="noStrike" dirty="0" smtClean="0">
                          <a:solidFill>
                            <a:srgbClr val="0070C0"/>
                          </a:solidFill>
                          <a:effectLst/>
                        </a:rPr>
                        <a:t>Anywhere</a:t>
                      </a:r>
                      <a:endParaRPr lang="en-US" sz="18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356521955"/>
                  </a:ext>
                </a:extLst>
              </a:tr>
              <a:tr h="365760">
                <a:tc>
                  <a:txBody>
                    <a:bodyPr/>
                    <a:lstStyle/>
                    <a:p>
                      <a:pPr algn="l" fontAlgn="ctr"/>
                      <a:r>
                        <a:rPr lang="en-US" sz="1800" u="none" strike="noStrike" dirty="0">
                          <a:effectLst/>
                        </a:rPr>
                        <a:t>Outlook 2013 RTM</a:t>
                      </a:r>
                      <a:endParaRPr lang="en-US" sz="18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l" fontAlgn="ctr"/>
                      <a:r>
                        <a:rPr lang="en-US" sz="1800" u="none" strike="noStrike" dirty="0">
                          <a:solidFill>
                            <a:srgbClr val="0070C0"/>
                          </a:solidFill>
                          <a:effectLst/>
                        </a:rPr>
                        <a:t>Outlook </a:t>
                      </a:r>
                      <a:r>
                        <a:rPr lang="en-US" sz="1800" u="none" strike="noStrike" dirty="0" smtClean="0">
                          <a:solidFill>
                            <a:srgbClr val="0070C0"/>
                          </a:solidFill>
                          <a:effectLst/>
                        </a:rPr>
                        <a:t>Anywhere</a:t>
                      </a:r>
                      <a:endParaRPr lang="en-US" sz="18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910906368"/>
                  </a:ext>
                </a:extLst>
              </a:tr>
              <a:tr h="365760">
                <a:tc>
                  <a:txBody>
                    <a:bodyPr/>
                    <a:lstStyle/>
                    <a:p>
                      <a:pPr algn="l" fontAlgn="ctr"/>
                      <a:r>
                        <a:rPr lang="en-US" sz="1800" u="none" strike="noStrike" dirty="0">
                          <a:effectLst/>
                        </a:rPr>
                        <a:t>Outlook 2010</a:t>
                      </a:r>
                      <a:endParaRPr lang="en-US" sz="18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pPr algn="l" fontAlgn="ctr"/>
                      <a:endParaRPr lang="en-US" sz="12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444160232"/>
                  </a:ext>
                </a:extLst>
              </a:tr>
              <a:tr h="365760">
                <a:tc>
                  <a:txBody>
                    <a:bodyPr/>
                    <a:lstStyle/>
                    <a:p>
                      <a:pPr algn="l" fontAlgn="ctr"/>
                      <a:r>
                        <a:rPr lang="en-US" sz="1600" u="none" strike="noStrike" dirty="0">
                          <a:effectLst/>
                        </a:rPr>
                        <a:t>Outlook 2007</a:t>
                      </a:r>
                      <a:endParaRPr lang="en-US" sz="16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pPr algn="l" fontAlgn="ctr"/>
                      <a:endParaRPr lang="en-US" sz="12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tc vMerge="1">
                  <a:txBody>
                    <a:bodyPr/>
                    <a:lstStyle/>
                    <a:p>
                      <a:pPr algn="l" fontAlgn="ctr"/>
                      <a:endParaRPr lang="en-US" sz="2000" b="0" i="0" u="none" strike="noStrike" dirty="0">
                        <a:solidFill>
                          <a:srgbClr val="0070C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530717169"/>
                  </a:ext>
                </a:extLst>
              </a:tr>
            </a:tbl>
          </a:graphicData>
        </a:graphic>
      </p:graphicFrame>
    </p:spTree>
    <p:extLst>
      <p:ext uri="{BB962C8B-B14F-4D97-AF65-F5344CB8AC3E}">
        <p14:creationId xmlns:p14="http://schemas.microsoft.com/office/powerpoint/2010/main" val="25089077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Anywhere</a:t>
            </a:r>
            <a:endParaRPr lang="en-US" dirty="0"/>
          </a:p>
        </p:txBody>
      </p:sp>
      <p:sp>
        <p:nvSpPr>
          <p:cNvPr id="3" name="Content Placeholder 2"/>
          <p:cNvSpPr>
            <a:spLocks noGrp="1"/>
          </p:cNvSpPr>
          <p:nvPr>
            <p:ph sz="quarter" idx="10"/>
          </p:nvPr>
        </p:nvSpPr>
        <p:spPr>
          <a:xfrm>
            <a:off x="274638" y="1214438"/>
            <a:ext cx="5638799" cy="4893647"/>
          </a:xfrm>
        </p:spPr>
        <p:txBody>
          <a:bodyPr/>
          <a:lstStyle/>
          <a:p>
            <a:pPr marL="0" indent="0">
              <a:buNone/>
            </a:pPr>
            <a:r>
              <a:rPr lang="en-US" dirty="0">
                <a:gradFill>
                  <a:gsLst>
                    <a:gs pos="13869">
                      <a:schemeClr val="tx2"/>
                    </a:gs>
                    <a:gs pos="42000">
                      <a:schemeClr val="tx2"/>
                    </a:gs>
                  </a:gsLst>
                  <a:lin ang="5400000" scaled="0"/>
                </a:gradFill>
              </a:rPr>
              <a:t>Overview</a:t>
            </a:r>
          </a:p>
          <a:p>
            <a:pPr marL="28575" lvl="1" indent="0">
              <a:buNone/>
            </a:pPr>
            <a:r>
              <a:rPr lang="en-US" sz="2000" dirty="0"/>
              <a:t>Half duplex protocol</a:t>
            </a:r>
          </a:p>
          <a:p>
            <a:pPr marL="28575" lvl="1" indent="0">
              <a:buNone/>
            </a:pPr>
            <a:r>
              <a:rPr lang="en-US" sz="2000" dirty="0"/>
              <a:t>Outlook opens 1 RPC session which gets split in 2 HTTP sessions RPC_IN_DATA &amp; RPC_OUT_DATA</a:t>
            </a:r>
          </a:p>
          <a:p>
            <a:pPr marL="28575" lvl="1" indent="0">
              <a:buNone/>
            </a:pPr>
            <a:r>
              <a:rPr lang="en-US" sz="2000" dirty="0" smtClean="0"/>
              <a:t>HTTP </a:t>
            </a:r>
            <a:r>
              <a:rPr lang="en-US" sz="2000" dirty="0"/>
              <a:t>maintained up to the RPC Proxy server</a:t>
            </a:r>
          </a:p>
          <a:p>
            <a:pPr marL="28575" lvl="1" indent="0">
              <a:buNone/>
            </a:pPr>
            <a:r>
              <a:rPr lang="en-US" sz="2000" dirty="0" smtClean="0"/>
              <a:t>RPC </a:t>
            </a:r>
            <a:r>
              <a:rPr lang="en-US" sz="2000" dirty="0"/>
              <a:t>Proxy server then connects like an RPC client to the Exchange </a:t>
            </a:r>
            <a:r>
              <a:rPr lang="en-US" sz="2000" dirty="0" smtClean="0"/>
              <a:t>server</a:t>
            </a:r>
          </a:p>
          <a:p>
            <a:pPr marL="28575" lvl="1" indent="0">
              <a:buNone/>
            </a:pPr>
            <a:endParaRPr lang="en-US" sz="2000" dirty="0"/>
          </a:p>
          <a:p>
            <a:pPr marL="0" indent="0">
              <a:buNone/>
            </a:pPr>
            <a:r>
              <a:rPr lang="en-US" dirty="0" smtClean="0">
                <a:gradFill>
                  <a:gsLst>
                    <a:gs pos="13869">
                      <a:schemeClr val="tx2"/>
                    </a:gs>
                    <a:gs pos="42000">
                      <a:schemeClr val="tx2"/>
                    </a:gs>
                  </a:gsLst>
                  <a:lin ang="5400000" scaled="0"/>
                </a:gradFill>
              </a:rPr>
              <a:t>Configuration</a:t>
            </a:r>
          </a:p>
          <a:p>
            <a:pPr marL="28575" lvl="1" indent="0">
              <a:buNone/>
            </a:pPr>
            <a:r>
              <a:rPr lang="en-US" sz="2000" dirty="0" smtClean="0"/>
              <a:t>Use Set-</a:t>
            </a:r>
            <a:r>
              <a:rPr lang="en-US" sz="2000" dirty="0" err="1" smtClean="0"/>
              <a:t>OutlookAnywhere</a:t>
            </a:r>
            <a:r>
              <a:rPr lang="en-US" sz="2000" dirty="0" smtClean="0"/>
              <a:t> or partly on the EAC</a:t>
            </a:r>
          </a:p>
          <a:p>
            <a:pPr marL="28575" lvl="1" indent="0">
              <a:buNone/>
            </a:pPr>
            <a:r>
              <a:rPr lang="en-US" sz="2000" dirty="0" smtClean="0"/>
              <a:t>External/Internal URLs need to be configured for Exchange 2013</a:t>
            </a:r>
            <a:endParaRPr lang="en-US" sz="2000" dirty="0"/>
          </a:p>
        </p:txBody>
      </p:sp>
      <p:pic>
        <p:nvPicPr>
          <p:cNvPr id="4" name="Picture 3"/>
          <p:cNvPicPr>
            <a:picLocks noChangeAspect="1"/>
          </p:cNvPicPr>
          <p:nvPr/>
        </p:nvPicPr>
        <p:blipFill>
          <a:blip r:embed="rId2"/>
          <a:stretch>
            <a:fillRect/>
          </a:stretch>
        </p:blipFill>
        <p:spPr>
          <a:xfrm>
            <a:off x="6218237" y="1439862"/>
            <a:ext cx="6019800" cy="2514600"/>
          </a:xfrm>
          <a:prstGeom prst="rect">
            <a:avLst/>
          </a:prstGeom>
        </p:spPr>
      </p:pic>
    </p:spTree>
    <p:extLst>
      <p:ext uri="{BB962C8B-B14F-4D97-AF65-F5344CB8AC3E}">
        <p14:creationId xmlns:p14="http://schemas.microsoft.com/office/powerpoint/2010/main" val="171208616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2115417" y="2669942"/>
            <a:ext cx="2226180" cy="11921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4183678" y="4431075"/>
            <a:ext cx="2339317" cy="1222514"/>
          </a:xfrm>
          <a:prstGeom prst="rect">
            <a:avLst/>
          </a:prstGeom>
          <a:noFill/>
        </p:spPr>
        <p:txBody>
          <a:bodyPr wrap="square" rtlCol="0">
            <a:spAutoFit/>
          </a:bodyPr>
          <a:lstStyle/>
          <a:p>
            <a:pPr defTabSz="932439"/>
            <a:r>
              <a:rPr lang="en-US" sz="1049" dirty="0">
                <a:solidFill>
                  <a:srgbClr val="FFFFFF"/>
                </a:solidFill>
              </a:rPr>
              <a:t>Outlook Anywhere configuration</a:t>
            </a:r>
          </a:p>
          <a:p>
            <a:pPr marL="171417" indent="-171417" defTabSz="932439">
              <a:buFont typeface="Arial" panose="020B0604020202020204" pitchFamily="34" charset="0"/>
              <a:buChar char="•"/>
            </a:pPr>
            <a:r>
              <a:rPr lang="en-US" sz="1049" dirty="0">
                <a:solidFill>
                  <a:srgbClr val="FFFFFF"/>
                </a:solidFill>
              </a:rPr>
              <a:t>Internal/External Host Name</a:t>
            </a:r>
          </a:p>
          <a:p>
            <a:pPr marL="466281" lvl="1" defTabSz="932439"/>
            <a:r>
              <a:rPr lang="en-US" sz="1049" dirty="0">
                <a:solidFill>
                  <a:srgbClr val="FFFF00"/>
                </a:solidFill>
              </a:rPr>
              <a:t>Mail.contoso.com</a:t>
            </a:r>
          </a:p>
          <a:p>
            <a:pPr marL="171417" indent="-171417" defTabSz="932439">
              <a:buFont typeface="Arial" panose="020B0604020202020204" pitchFamily="34" charset="0"/>
              <a:buChar char="•"/>
            </a:pPr>
            <a:r>
              <a:rPr lang="en-US" sz="1049" dirty="0">
                <a:solidFill>
                  <a:srgbClr val="FFFFFF"/>
                </a:solidFill>
              </a:rPr>
              <a:t>Client </a:t>
            </a:r>
            <a:r>
              <a:rPr lang="en-US" sz="1049" dirty="0" smtClean="0">
                <a:solidFill>
                  <a:srgbClr val="FFFFFF"/>
                </a:solidFill>
              </a:rPr>
              <a:t>Authentication </a:t>
            </a:r>
            <a:endParaRPr lang="en-US" sz="1049" dirty="0">
              <a:solidFill>
                <a:srgbClr val="FFFFFF"/>
              </a:solidFill>
            </a:endParaRPr>
          </a:p>
          <a:p>
            <a:pPr marL="466281" lvl="1" defTabSz="932439"/>
            <a:r>
              <a:rPr lang="en-US" sz="1049" dirty="0">
                <a:solidFill>
                  <a:srgbClr val="FFFF00"/>
                </a:solidFill>
              </a:rPr>
              <a:t>Negotiate</a:t>
            </a:r>
          </a:p>
          <a:p>
            <a:pPr marL="171417" indent="-171417" defTabSz="932439">
              <a:buFont typeface="Arial" panose="020B0604020202020204" pitchFamily="34" charset="0"/>
              <a:buChar char="•"/>
            </a:pPr>
            <a:r>
              <a:rPr lang="en-US" sz="1049" dirty="0">
                <a:solidFill>
                  <a:srgbClr val="FFFFFF"/>
                </a:solidFill>
              </a:rPr>
              <a:t>Client Require </a:t>
            </a:r>
            <a:r>
              <a:rPr lang="en-US" sz="1049" dirty="0" smtClean="0">
                <a:solidFill>
                  <a:srgbClr val="FFFFFF"/>
                </a:solidFill>
              </a:rPr>
              <a:t>SSL</a:t>
            </a:r>
            <a:endParaRPr lang="en-US" sz="1049" dirty="0">
              <a:solidFill>
                <a:srgbClr val="FFFFFF"/>
              </a:solidFill>
            </a:endParaRPr>
          </a:p>
          <a:p>
            <a:pPr marL="466281" lvl="1" defTabSz="932439"/>
            <a:r>
              <a:rPr lang="en-US" sz="1049" dirty="0" smtClean="0">
                <a:solidFill>
                  <a:srgbClr val="FFFF00"/>
                </a:solidFill>
              </a:rPr>
              <a:t>True</a:t>
            </a:r>
            <a:endParaRPr lang="en-US" sz="1049" dirty="0">
              <a:solidFill>
                <a:srgbClr val="FFFF00"/>
              </a:solidFill>
            </a:endParaRPr>
          </a:p>
        </p:txBody>
      </p:sp>
      <p:sp>
        <p:nvSpPr>
          <p:cNvPr id="17" name="TextBox 16"/>
          <p:cNvSpPr txBox="1"/>
          <p:nvPr/>
        </p:nvSpPr>
        <p:spPr>
          <a:xfrm>
            <a:off x="2431870" y="2542557"/>
            <a:ext cx="1926257" cy="588177"/>
          </a:xfrm>
          <a:prstGeom prst="rect">
            <a:avLst/>
          </a:prstGeom>
          <a:noFill/>
        </p:spPr>
        <p:txBody>
          <a:bodyPr wrap="none" rtlCol="0">
            <a:spAutoFit/>
          </a:bodyPr>
          <a:lstStyle/>
          <a:p>
            <a:pPr algn="ctr" defTabSz="932439"/>
            <a:r>
              <a:rPr lang="en-US" sz="1049" dirty="0">
                <a:solidFill>
                  <a:srgbClr val="FFFFFF"/>
                </a:solidFill>
              </a:rPr>
              <a:t>Outlook </a:t>
            </a:r>
          </a:p>
          <a:p>
            <a:pPr algn="ctr" defTabSz="932439"/>
            <a:r>
              <a:rPr lang="en-US" sz="1049" dirty="0">
                <a:solidFill>
                  <a:srgbClr val="FFFFFF"/>
                </a:solidFill>
              </a:rPr>
              <a:t>sends Autodiscover Request </a:t>
            </a:r>
          </a:p>
          <a:p>
            <a:pPr algn="ctr" defTabSz="932439"/>
            <a:r>
              <a:rPr lang="en-US" sz="1049" dirty="0">
                <a:solidFill>
                  <a:srgbClr val="FFFFFF"/>
                </a:solidFill>
              </a:rPr>
              <a:t>to build profile</a:t>
            </a:r>
          </a:p>
        </p:txBody>
      </p:sp>
      <p:sp>
        <p:nvSpPr>
          <p:cNvPr id="18" name="TextBox 17"/>
          <p:cNvSpPr txBox="1"/>
          <p:nvPr/>
        </p:nvSpPr>
        <p:spPr>
          <a:xfrm>
            <a:off x="5708155" y="3443606"/>
            <a:ext cx="1555130" cy="588177"/>
          </a:xfrm>
          <a:prstGeom prst="rect">
            <a:avLst/>
          </a:prstGeom>
          <a:noFill/>
        </p:spPr>
        <p:txBody>
          <a:bodyPr wrap="none" rtlCol="0">
            <a:spAutoFit/>
          </a:bodyPr>
          <a:lstStyle/>
          <a:p>
            <a:pPr defTabSz="932439"/>
            <a:r>
              <a:rPr lang="en-US" sz="1049" dirty="0" err="1">
                <a:solidFill>
                  <a:srgbClr val="FFFFFF"/>
                </a:solidFill>
              </a:rPr>
              <a:t>Autodiscover</a:t>
            </a:r>
            <a:r>
              <a:rPr lang="en-US" sz="1049" dirty="0">
                <a:solidFill>
                  <a:srgbClr val="FFFFFF"/>
                </a:solidFill>
              </a:rPr>
              <a:t> sends </a:t>
            </a:r>
          </a:p>
          <a:p>
            <a:pPr defTabSz="932439"/>
            <a:r>
              <a:rPr lang="en-US" sz="1049" dirty="0">
                <a:solidFill>
                  <a:srgbClr val="FFFFFF"/>
                </a:solidFill>
              </a:rPr>
              <a:t>Xml user configuration</a:t>
            </a:r>
          </a:p>
          <a:p>
            <a:pPr defTabSz="932439"/>
            <a:r>
              <a:rPr lang="en-US" sz="1049" dirty="0">
                <a:solidFill>
                  <a:srgbClr val="FFFFFF"/>
                </a:solidFill>
              </a:rPr>
              <a:t>To build the profile</a:t>
            </a:r>
          </a:p>
        </p:txBody>
      </p:sp>
      <p:cxnSp>
        <p:nvCxnSpPr>
          <p:cNvPr id="20" name="Straight Arrow Connector 19"/>
          <p:cNvCxnSpPr/>
          <p:nvPr/>
        </p:nvCxnSpPr>
        <p:spPr>
          <a:xfrm flipH="1" flipV="1">
            <a:off x="2050989" y="2628037"/>
            <a:ext cx="2266029" cy="12037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8055695" y="4457623"/>
            <a:ext cx="1623798" cy="258839"/>
          </a:xfrm>
          <a:prstGeom prst="rect">
            <a:avLst/>
          </a:prstGeom>
          <a:noFill/>
        </p:spPr>
        <p:txBody>
          <a:bodyPr wrap="none" rtlCol="0">
            <a:spAutoFit/>
          </a:bodyPr>
          <a:lstStyle/>
          <a:p>
            <a:pPr defTabSz="932439"/>
            <a:r>
              <a:rPr lang="en-US" sz="1049" dirty="0">
                <a:solidFill>
                  <a:srgbClr val="FFFFFF"/>
                </a:solidFill>
              </a:rPr>
              <a:t>Mbxserver.contoso.com</a:t>
            </a:r>
          </a:p>
        </p:txBody>
      </p:sp>
      <p:cxnSp>
        <p:nvCxnSpPr>
          <p:cNvPr id="34" name="Straight Arrow Connector 33"/>
          <p:cNvCxnSpPr>
            <a:endCxn id="33" idx="2"/>
          </p:cNvCxnSpPr>
          <p:nvPr/>
        </p:nvCxnSpPr>
        <p:spPr>
          <a:xfrm flipH="1" flipV="1">
            <a:off x="8394867" y="2413981"/>
            <a:ext cx="29244" cy="1318429"/>
          </a:xfrm>
          <a:prstGeom prst="straightConnector1">
            <a:avLst/>
          </a:prstGeom>
          <a:ln>
            <a:solidFill>
              <a:srgbClr val="6EA92D">
                <a:alpha val="49804"/>
              </a:srgbClr>
            </a:solidFill>
            <a:tailEnd type="triangle"/>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8538094" y="2712708"/>
            <a:ext cx="1901733" cy="588177"/>
          </a:xfrm>
          <a:prstGeom prst="rect">
            <a:avLst/>
          </a:prstGeom>
          <a:noFill/>
        </p:spPr>
        <p:txBody>
          <a:bodyPr wrap="none" rtlCol="0">
            <a:spAutoFit/>
          </a:bodyPr>
          <a:lstStyle/>
          <a:p>
            <a:pPr defTabSz="932439"/>
            <a:r>
              <a:rPr lang="en-US" sz="1049" dirty="0">
                <a:solidFill>
                  <a:srgbClr val="FFFFFF"/>
                </a:solidFill>
              </a:rPr>
              <a:t>Based on authenticated user</a:t>
            </a:r>
          </a:p>
          <a:p>
            <a:pPr defTabSz="932439"/>
            <a:r>
              <a:rPr lang="en-US" sz="1049" dirty="0" err="1">
                <a:solidFill>
                  <a:srgbClr val="FFFFFF"/>
                </a:solidFill>
              </a:rPr>
              <a:t>Autodiscover</a:t>
            </a:r>
            <a:r>
              <a:rPr lang="en-US" sz="1049" dirty="0">
                <a:solidFill>
                  <a:srgbClr val="FFFFFF"/>
                </a:solidFill>
              </a:rPr>
              <a:t> retrieves </a:t>
            </a:r>
          </a:p>
          <a:p>
            <a:pPr defTabSz="932439"/>
            <a:r>
              <a:rPr lang="en-US" sz="1049" dirty="0">
                <a:solidFill>
                  <a:srgbClr val="FFFFFF"/>
                </a:solidFill>
              </a:rPr>
              <a:t>mailbox settings</a:t>
            </a:r>
          </a:p>
        </p:txBody>
      </p:sp>
      <p:sp>
        <p:nvSpPr>
          <p:cNvPr id="45" name="TextBox 44"/>
          <p:cNvSpPr txBox="1"/>
          <p:nvPr/>
        </p:nvSpPr>
        <p:spPr>
          <a:xfrm>
            <a:off x="581163" y="4208169"/>
            <a:ext cx="2709075" cy="1545423"/>
          </a:xfrm>
          <a:prstGeom prst="rect">
            <a:avLst/>
          </a:prstGeom>
          <a:noFill/>
        </p:spPr>
        <p:txBody>
          <a:bodyPr wrap="none" rtlCol="0">
            <a:spAutoFit/>
          </a:bodyPr>
          <a:lstStyle/>
          <a:p>
            <a:pPr defTabSz="932439"/>
            <a:r>
              <a:rPr lang="en-US" sz="1049" dirty="0">
                <a:solidFill>
                  <a:srgbClr val="FFFFFF"/>
                </a:solidFill>
              </a:rPr>
              <a:t>Outlook </a:t>
            </a:r>
            <a:r>
              <a:rPr lang="en-US" sz="1049" dirty="0" smtClean="0">
                <a:solidFill>
                  <a:srgbClr val="FFFFFF"/>
                </a:solidFill>
              </a:rPr>
              <a:t>Profile:</a:t>
            </a:r>
            <a:endParaRPr lang="en-US" sz="1049" dirty="0">
              <a:solidFill>
                <a:srgbClr val="FFFFFF"/>
              </a:solidFill>
            </a:endParaRPr>
          </a:p>
          <a:p>
            <a:pPr marL="233110" indent="-233110" defTabSz="932439">
              <a:buFont typeface="+mj-lt"/>
              <a:buAutoNum type="arabicPeriod"/>
            </a:pPr>
            <a:r>
              <a:rPr lang="en-US" sz="1049" dirty="0">
                <a:solidFill>
                  <a:srgbClr val="FFFFFF"/>
                </a:solidFill>
              </a:rPr>
              <a:t>Outlook anywhere </a:t>
            </a:r>
            <a:r>
              <a:rPr lang="en-US" sz="1049" dirty="0" smtClean="0">
                <a:solidFill>
                  <a:srgbClr val="FFFFFF"/>
                </a:solidFill>
              </a:rPr>
              <a:t>URL</a:t>
            </a:r>
            <a:endParaRPr lang="en-US" sz="1049" dirty="0">
              <a:solidFill>
                <a:srgbClr val="FFFFFF"/>
              </a:solidFill>
            </a:endParaRPr>
          </a:p>
          <a:p>
            <a:pPr marL="466281" lvl="1" defTabSz="932439"/>
            <a:r>
              <a:rPr lang="en-US" sz="1049" dirty="0">
                <a:solidFill>
                  <a:srgbClr val="FFFF00"/>
                </a:solidFill>
              </a:rPr>
              <a:t>mail.contoso.com</a:t>
            </a:r>
          </a:p>
          <a:p>
            <a:pPr marL="233110" indent="-233110" defTabSz="932439">
              <a:buFont typeface="+mj-lt"/>
              <a:buAutoNum type="arabicPeriod"/>
            </a:pPr>
            <a:r>
              <a:rPr lang="en-US" sz="1049" dirty="0">
                <a:solidFill>
                  <a:srgbClr val="FFFFFF"/>
                </a:solidFill>
              </a:rPr>
              <a:t>Authentication to be used to access IIS</a:t>
            </a:r>
          </a:p>
          <a:p>
            <a:pPr marL="466281" lvl="1" defTabSz="932439"/>
            <a:r>
              <a:rPr lang="en-US" sz="1049" dirty="0">
                <a:solidFill>
                  <a:srgbClr val="FFFF00"/>
                </a:solidFill>
              </a:rPr>
              <a:t>Negotiate</a:t>
            </a:r>
          </a:p>
          <a:p>
            <a:pPr marL="233110" indent="-233110" defTabSz="932439">
              <a:buFont typeface="+mj-lt"/>
              <a:buAutoNum type="arabicPeriod"/>
            </a:pPr>
            <a:r>
              <a:rPr lang="en-US" sz="1049" dirty="0">
                <a:solidFill>
                  <a:srgbClr val="FFFFFF"/>
                </a:solidFill>
              </a:rPr>
              <a:t>Exchange Server</a:t>
            </a:r>
          </a:p>
          <a:p>
            <a:pPr marL="466281" lvl="1" defTabSz="932439"/>
            <a:r>
              <a:rPr lang="en-US" sz="1049" dirty="0" smtClean="0">
                <a:solidFill>
                  <a:srgbClr val="FFFF00"/>
                </a:solidFill>
              </a:rPr>
              <a:t>Mailbox_GUID@contoso.com</a:t>
            </a:r>
          </a:p>
          <a:p>
            <a:pPr marL="233110" indent="-233110" defTabSz="932439">
              <a:buFont typeface="+mj-lt"/>
              <a:buAutoNum type="arabicPeriod"/>
            </a:pPr>
            <a:r>
              <a:rPr lang="en-US" sz="1049" dirty="0" smtClean="0">
                <a:solidFill>
                  <a:srgbClr val="FFFFFF"/>
                </a:solidFill>
              </a:rPr>
              <a:t>Certificate</a:t>
            </a:r>
          </a:p>
          <a:p>
            <a:pPr lvl="1" defTabSz="932439"/>
            <a:r>
              <a:rPr lang="en-US" sz="1049" dirty="0" err="1">
                <a:solidFill>
                  <a:srgbClr val="FFFF00"/>
                </a:solidFill>
              </a:rPr>
              <a:t>m</a:t>
            </a:r>
            <a:r>
              <a:rPr lang="en-US" sz="1049" dirty="0" err="1" smtClean="0">
                <a:solidFill>
                  <a:srgbClr val="FFFF00"/>
                </a:solidFill>
              </a:rPr>
              <a:t>sstd:mail.guygonprem.com</a:t>
            </a:r>
            <a:endParaRPr lang="en-US" sz="1049" dirty="0">
              <a:solidFill>
                <a:srgbClr val="FFFF00"/>
              </a:solidFill>
            </a:endParaRPr>
          </a:p>
        </p:txBody>
      </p:sp>
      <p:sp>
        <p:nvSpPr>
          <p:cNvPr id="49" name="TextBox 48"/>
          <p:cNvSpPr txBox="1"/>
          <p:nvPr/>
        </p:nvSpPr>
        <p:spPr>
          <a:xfrm>
            <a:off x="581163" y="5760668"/>
            <a:ext cx="5048944" cy="423508"/>
          </a:xfrm>
          <a:prstGeom prst="rect">
            <a:avLst/>
          </a:prstGeom>
          <a:noFill/>
        </p:spPr>
        <p:txBody>
          <a:bodyPr wrap="none" rtlCol="0">
            <a:spAutoFit/>
          </a:bodyPr>
          <a:lstStyle/>
          <a:p>
            <a:pPr defTabSz="932439"/>
            <a:r>
              <a:rPr lang="en-US" sz="1049" dirty="0">
                <a:solidFill>
                  <a:srgbClr val="FFFFFF"/>
                </a:solidFill>
              </a:rPr>
              <a:t>Outlook built URL:</a:t>
            </a:r>
          </a:p>
          <a:p>
            <a:pPr defTabSz="932439"/>
            <a:r>
              <a:rPr lang="en-US" sz="1049" dirty="0">
                <a:solidFill>
                  <a:srgbClr val="FFFF00"/>
                </a:solidFill>
              </a:rPr>
              <a:t>Https://mail.contoso.com/RPC/RPCProxy.dll?Mailbox_GUID@contoso.com:6001  </a:t>
            </a:r>
          </a:p>
        </p:txBody>
      </p:sp>
      <p:sp>
        <p:nvSpPr>
          <p:cNvPr id="50" name="TextBox 49"/>
          <p:cNvSpPr txBox="1"/>
          <p:nvPr/>
        </p:nvSpPr>
        <p:spPr>
          <a:xfrm>
            <a:off x="842555" y="3246941"/>
            <a:ext cx="2943173" cy="588177"/>
          </a:xfrm>
          <a:prstGeom prst="rect">
            <a:avLst/>
          </a:prstGeom>
          <a:noFill/>
        </p:spPr>
        <p:txBody>
          <a:bodyPr wrap="none" rtlCol="0">
            <a:spAutoFit/>
          </a:bodyPr>
          <a:lstStyle/>
          <a:p>
            <a:pPr defTabSz="932439"/>
            <a:r>
              <a:rPr lang="fr-FR" sz="1049" dirty="0">
                <a:solidFill>
                  <a:srgbClr val="FFFFFF"/>
                </a:solidFill>
              </a:rPr>
              <a:t>Outlook opens </a:t>
            </a:r>
            <a:r>
              <a:rPr lang="fr-FR" sz="1049" dirty="0" err="1">
                <a:solidFill>
                  <a:srgbClr val="FFFFFF"/>
                </a:solidFill>
              </a:rPr>
              <a:t>two</a:t>
            </a:r>
            <a:r>
              <a:rPr lang="fr-FR" sz="1049" dirty="0">
                <a:solidFill>
                  <a:srgbClr val="FFFFFF"/>
                </a:solidFill>
              </a:rPr>
              <a:t> sessions</a:t>
            </a:r>
            <a:r>
              <a:rPr lang="en-US" sz="1049" dirty="0">
                <a:solidFill>
                  <a:srgbClr val="FFFFFF"/>
                </a:solidFill>
              </a:rPr>
              <a:t> on</a:t>
            </a:r>
          </a:p>
          <a:p>
            <a:pPr defTabSz="932439"/>
            <a:r>
              <a:rPr lang="en-US" sz="1049" dirty="0" smtClean="0">
                <a:solidFill>
                  <a:srgbClr val="FFFF00"/>
                </a:solidFill>
              </a:rPr>
              <a:t>https</a:t>
            </a:r>
            <a:r>
              <a:rPr lang="en-US" sz="1049" dirty="0">
                <a:solidFill>
                  <a:srgbClr val="FFFF00"/>
                </a:solidFill>
              </a:rPr>
              <a:t>://mail.contoso.com/RPC</a:t>
            </a:r>
            <a:r>
              <a:rPr lang="en-US" sz="1049" dirty="0">
                <a:solidFill>
                  <a:prstClr val="black"/>
                </a:solidFill>
              </a:rPr>
              <a:t> </a:t>
            </a:r>
            <a:r>
              <a:rPr lang="en-US" sz="1049" dirty="0">
                <a:solidFill>
                  <a:srgbClr val="FFFFFF"/>
                </a:solidFill>
              </a:rPr>
              <a:t>with</a:t>
            </a:r>
            <a:r>
              <a:rPr lang="en-US" sz="1049" dirty="0">
                <a:solidFill>
                  <a:prstClr val="black"/>
                </a:solidFill>
              </a:rPr>
              <a:t> </a:t>
            </a:r>
            <a:r>
              <a:rPr lang="en-US" sz="1049" dirty="0">
                <a:solidFill>
                  <a:srgbClr val="FFFF00"/>
                </a:solidFill>
              </a:rPr>
              <a:t>Negotiate</a:t>
            </a:r>
          </a:p>
          <a:p>
            <a:pPr defTabSz="932439"/>
            <a:r>
              <a:rPr lang="en-US" sz="1049" dirty="0">
                <a:solidFill>
                  <a:srgbClr val="FFFFFF"/>
                </a:solidFill>
              </a:rPr>
              <a:t>For RPC_IN_DATA and RPC_OUT_DATA</a:t>
            </a:r>
          </a:p>
        </p:txBody>
      </p:sp>
      <p:cxnSp>
        <p:nvCxnSpPr>
          <p:cNvPr id="47" name="Straight Arrow Connector 46"/>
          <p:cNvCxnSpPr/>
          <p:nvPr/>
        </p:nvCxnSpPr>
        <p:spPr>
          <a:xfrm>
            <a:off x="2166211" y="2680542"/>
            <a:ext cx="2184162" cy="11896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241003" y="3328777"/>
            <a:ext cx="2715808" cy="576696"/>
          </a:xfrm>
          <a:prstGeom prst="rect">
            <a:avLst/>
          </a:prstGeom>
          <a:noFill/>
        </p:spPr>
        <p:txBody>
          <a:bodyPr wrap="none" rtlCol="0">
            <a:spAutoFit/>
          </a:bodyPr>
          <a:lstStyle/>
          <a:p>
            <a:pPr defTabSz="932439"/>
            <a:r>
              <a:rPr lang="en-US" sz="1049" b="1" dirty="0">
                <a:solidFill>
                  <a:srgbClr val="FFFFFF"/>
                </a:solidFill>
                <a:latin typeface="Segoe UI Light" panose="020B0502040204020203" pitchFamily="34" charset="0"/>
                <a:cs typeface="Segoe UI Light" panose="020B0502040204020203" pitchFamily="34" charset="0"/>
              </a:rPr>
              <a:t>Microsoft.Exchange.FrontEnd.Proxy.dll</a:t>
            </a:r>
            <a:r>
              <a:rPr lang="en-US" sz="1049" dirty="0">
                <a:solidFill>
                  <a:srgbClr val="FFFFFF"/>
                </a:solidFill>
              </a:rPr>
              <a:t> opens</a:t>
            </a:r>
          </a:p>
          <a:p>
            <a:pPr defTabSz="932439"/>
            <a:r>
              <a:rPr lang="en-US" sz="1049" dirty="0">
                <a:solidFill>
                  <a:srgbClr val="FFFFFF"/>
                </a:solidFill>
              </a:rPr>
              <a:t>https connection  on port</a:t>
            </a:r>
            <a:r>
              <a:rPr lang="en-US" sz="1049" dirty="0">
                <a:solidFill>
                  <a:prstClr val="black"/>
                </a:solidFill>
              </a:rPr>
              <a:t> </a:t>
            </a:r>
            <a:r>
              <a:rPr lang="en-US" sz="1049" dirty="0">
                <a:solidFill>
                  <a:srgbClr val="FFFF00"/>
                </a:solidFill>
              </a:rPr>
              <a:t>444</a:t>
            </a:r>
          </a:p>
          <a:p>
            <a:pPr defTabSz="932439"/>
            <a:r>
              <a:rPr lang="en-US" sz="1049" dirty="0">
                <a:solidFill>
                  <a:srgbClr val="FFFF00"/>
                </a:solidFill>
              </a:rPr>
              <a:t>https://mbxserver.contoso.com:444/rpc</a:t>
            </a:r>
            <a:r>
              <a:rPr lang="en-US" sz="1049" dirty="0" smtClean="0">
                <a:solidFill>
                  <a:srgbClr val="FFFF00"/>
                </a:solidFill>
              </a:rPr>
              <a:t>/</a:t>
            </a:r>
            <a:endParaRPr lang="en-US" sz="1049" dirty="0">
              <a:solidFill>
                <a:srgbClr val="FFFF00"/>
              </a:solidFill>
            </a:endParaRPr>
          </a:p>
        </p:txBody>
      </p:sp>
      <p:cxnSp>
        <p:nvCxnSpPr>
          <p:cNvPr id="31" name="Straight Arrow Connector 30"/>
          <p:cNvCxnSpPr/>
          <p:nvPr/>
        </p:nvCxnSpPr>
        <p:spPr>
          <a:xfrm>
            <a:off x="5086061" y="4049772"/>
            <a:ext cx="30413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8586860" y="2628037"/>
            <a:ext cx="1695375" cy="917514"/>
          </a:xfrm>
          <a:prstGeom prst="rect">
            <a:avLst/>
          </a:prstGeom>
          <a:noFill/>
        </p:spPr>
        <p:txBody>
          <a:bodyPr wrap="square" rtlCol="0">
            <a:spAutoFit/>
          </a:bodyPr>
          <a:lstStyle/>
          <a:p>
            <a:pPr defTabSz="932439"/>
            <a:r>
              <a:rPr lang="en-US" sz="1049" dirty="0">
                <a:solidFill>
                  <a:srgbClr val="FFFFFF"/>
                </a:solidFill>
              </a:rPr>
              <a:t>RPC Client Access Service verifies mailbox GUID and user used for SSL authentication to grant mailbox access</a:t>
            </a:r>
          </a:p>
        </p:txBody>
      </p:sp>
      <p:grpSp>
        <p:nvGrpSpPr>
          <p:cNvPr id="26" name="Group 92"/>
          <p:cNvGrpSpPr>
            <a:grpSpLocks/>
          </p:cNvGrpSpPr>
          <p:nvPr/>
        </p:nvGrpSpPr>
        <p:grpSpPr bwMode="auto">
          <a:xfrm>
            <a:off x="3390111" y="2493393"/>
            <a:ext cx="3268512" cy="1133210"/>
            <a:chOff x="2096" y="1313"/>
            <a:chExt cx="2019" cy="700"/>
          </a:xfrm>
        </p:grpSpPr>
        <p:pic>
          <p:nvPicPr>
            <p:cNvPr id="27" name="Picture 93" descr="circular arrow orange"/>
            <p:cNvPicPr>
              <a:picLocks noChangeAspect="1" noChangeArrowheads="1"/>
            </p:cNvPicPr>
            <p:nvPr/>
          </p:nvPicPr>
          <p:blipFill>
            <a:blip r:embed="rId3"/>
            <a:srcRect/>
            <a:stretch>
              <a:fillRect/>
            </a:stretch>
          </p:blipFill>
          <p:spPr bwMode="auto">
            <a:xfrm>
              <a:off x="2739" y="1888"/>
              <a:ext cx="203" cy="125"/>
            </a:xfrm>
            <a:prstGeom prst="rect">
              <a:avLst/>
            </a:prstGeom>
            <a:noFill/>
            <a:ln w="9525">
              <a:noFill/>
              <a:miter lim="800000"/>
              <a:headEnd/>
              <a:tailEnd/>
            </a:ln>
          </p:spPr>
        </p:pic>
        <p:sp>
          <p:nvSpPr>
            <p:cNvPr id="28" name="Text Box 94"/>
            <p:cNvSpPr txBox="1">
              <a:spLocks noChangeArrowheads="1"/>
            </p:cNvSpPr>
            <p:nvPr/>
          </p:nvSpPr>
          <p:spPr bwMode="auto">
            <a:xfrm>
              <a:off x="2096" y="1313"/>
              <a:ext cx="2019" cy="567"/>
            </a:xfrm>
            <a:prstGeom prst="rect">
              <a:avLst/>
            </a:prstGeom>
            <a:noFill/>
            <a:ln w="9525" algn="ctr">
              <a:noFill/>
              <a:miter lim="800000"/>
              <a:headEnd/>
              <a:tailEnd/>
            </a:ln>
          </p:spPr>
          <p:txBody>
            <a:bodyPr wrap="none">
              <a:spAutoFit/>
            </a:bodyPr>
            <a:lstStyle/>
            <a:p>
              <a:pPr defTabSz="932439"/>
              <a:r>
                <a:rPr lang="en-US" sz="1049" b="1" dirty="0">
                  <a:solidFill>
                    <a:srgbClr val="FFFFFF"/>
                  </a:solidFill>
                  <a:latin typeface="Segoe UI Light" panose="020B0502040204020203" pitchFamily="34" charset="0"/>
                  <a:cs typeface="Segoe UI Light" panose="020B0502040204020203" pitchFamily="34" charset="0"/>
                </a:rPr>
                <a:t>Microsoft.Exchange.FrontEnd.Proxy.dll</a:t>
              </a:r>
            </a:p>
            <a:p>
              <a:pPr defTabSz="932439"/>
              <a:r>
                <a:rPr lang="en-US" sz="1049" dirty="0">
                  <a:solidFill>
                    <a:srgbClr val="FFFFFF"/>
                  </a:solidFill>
                </a:rPr>
                <a:t>Consumes the remaining part</a:t>
              </a:r>
            </a:p>
            <a:p>
              <a:pPr defTabSz="932439"/>
              <a:r>
                <a:rPr lang="en-US" sz="1049" dirty="0">
                  <a:solidFill>
                    <a:srgbClr val="FFFFFF"/>
                  </a:solidFill>
                </a:rPr>
                <a:t>of the URL </a:t>
              </a:r>
              <a:r>
                <a:rPr lang="en-US" sz="1049" dirty="0">
                  <a:solidFill>
                    <a:srgbClr val="FFFF00"/>
                  </a:solidFill>
                </a:rPr>
                <a:t>Mailbox_GUID@contoso.com:6001</a:t>
              </a:r>
            </a:p>
            <a:p>
              <a:pPr defTabSz="932439"/>
              <a:r>
                <a:rPr lang="en-US" sz="1049" dirty="0">
                  <a:solidFill>
                    <a:srgbClr val="FFFFFF"/>
                  </a:solidFill>
                </a:rPr>
                <a:t>Retrieves the mailbox from AD and active database</a:t>
              </a:r>
            </a:p>
            <a:p>
              <a:pPr defTabSz="932439"/>
              <a:r>
                <a:rPr lang="en-US" sz="1049" dirty="0">
                  <a:solidFill>
                    <a:srgbClr val="FFFFFF"/>
                  </a:solidFill>
                </a:rPr>
                <a:t>Generates the new URL to be used</a:t>
              </a:r>
            </a:p>
          </p:txBody>
        </p:sp>
      </p:grpSp>
      <p:sp>
        <p:nvSpPr>
          <p:cNvPr id="3" name="TextBox 2"/>
          <p:cNvSpPr txBox="1"/>
          <p:nvPr/>
        </p:nvSpPr>
        <p:spPr>
          <a:xfrm>
            <a:off x="8127377" y="4939651"/>
            <a:ext cx="2840174" cy="423508"/>
          </a:xfrm>
          <a:prstGeom prst="rect">
            <a:avLst/>
          </a:prstGeom>
          <a:noFill/>
        </p:spPr>
        <p:txBody>
          <a:bodyPr wrap="none" rtlCol="0">
            <a:spAutoFit/>
          </a:bodyPr>
          <a:lstStyle/>
          <a:p>
            <a:pPr defTabSz="932439"/>
            <a:r>
              <a:rPr lang="en-US" sz="1049" dirty="0">
                <a:solidFill>
                  <a:srgbClr val="FFFFFF"/>
                </a:solidFill>
              </a:rPr>
              <a:t>RPC Client Access service</a:t>
            </a:r>
          </a:p>
          <a:p>
            <a:pPr defTabSz="932439"/>
            <a:r>
              <a:rPr lang="en-US" sz="1049" dirty="0">
                <a:solidFill>
                  <a:srgbClr val="FFFFFF"/>
                </a:solidFill>
              </a:rPr>
              <a:t>Retrieves Mailbox content and sends it back</a:t>
            </a:r>
          </a:p>
        </p:txBody>
      </p:sp>
      <p:cxnSp>
        <p:nvCxnSpPr>
          <p:cNvPr id="16" name="Straight Arrow Connector 15"/>
          <p:cNvCxnSpPr/>
          <p:nvPr/>
        </p:nvCxnSpPr>
        <p:spPr>
          <a:xfrm flipH="1" flipV="1">
            <a:off x="8407420" y="2343111"/>
            <a:ext cx="29244" cy="1318429"/>
          </a:xfrm>
          <a:prstGeom prst="straightConnector1">
            <a:avLst/>
          </a:prstGeom>
          <a:ln>
            <a:solidFill>
              <a:srgbClr val="679E2A">
                <a:alpha val="49804"/>
              </a:srgbClr>
            </a:solidFill>
            <a:tailEnd type="triangle"/>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8503416" y="2726888"/>
            <a:ext cx="1775844" cy="588177"/>
          </a:xfrm>
          <a:prstGeom prst="rect">
            <a:avLst/>
          </a:prstGeom>
          <a:noFill/>
        </p:spPr>
        <p:txBody>
          <a:bodyPr wrap="none" rtlCol="0">
            <a:spAutoFit/>
          </a:bodyPr>
          <a:lstStyle/>
          <a:p>
            <a:pPr defTabSz="932439"/>
            <a:r>
              <a:rPr lang="en-US" sz="1049" dirty="0">
                <a:solidFill>
                  <a:srgbClr val="FFFFFF"/>
                </a:solidFill>
              </a:rPr>
              <a:t>RPC Client Access Service</a:t>
            </a:r>
          </a:p>
          <a:p>
            <a:pPr defTabSz="932439"/>
            <a:r>
              <a:rPr lang="en-US" sz="1049" dirty="0">
                <a:solidFill>
                  <a:srgbClr val="FFFFFF"/>
                </a:solidFill>
              </a:rPr>
              <a:t>Handles Outlook directory</a:t>
            </a:r>
          </a:p>
          <a:p>
            <a:pPr defTabSz="932439"/>
            <a:r>
              <a:rPr lang="en-US" sz="1049" dirty="0">
                <a:solidFill>
                  <a:srgbClr val="FFFFFF"/>
                </a:solidFill>
              </a:rPr>
              <a:t>Requests</a:t>
            </a:r>
          </a:p>
        </p:txBody>
      </p:sp>
      <p:sp>
        <p:nvSpPr>
          <p:cNvPr id="5" name="TextBox 4"/>
          <p:cNvSpPr txBox="1"/>
          <p:nvPr/>
        </p:nvSpPr>
        <p:spPr>
          <a:xfrm>
            <a:off x="581163" y="6263455"/>
            <a:ext cx="5171562" cy="423508"/>
          </a:xfrm>
          <a:prstGeom prst="rect">
            <a:avLst/>
          </a:prstGeom>
          <a:noFill/>
        </p:spPr>
        <p:txBody>
          <a:bodyPr wrap="none" rtlCol="0">
            <a:spAutoFit/>
          </a:bodyPr>
          <a:lstStyle/>
          <a:p>
            <a:pPr defTabSz="932439"/>
            <a:r>
              <a:rPr lang="en-US" sz="1049" dirty="0">
                <a:solidFill>
                  <a:srgbClr val="FFFFFF"/>
                </a:solidFill>
              </a:rPr>
              <a:t>Target database  being on </a:t>
            </a:r>
            <a:r>
              <a:rPr lang="en-US" sz="1049" dirty="0" err="1">
                <a:solidFill>
                  <a:srgbClr val="FFFFFF"/>
                </a:solidFill>
              </a:rPr>
              <a:t>mbxserver</a:t>
            </a:r>
            <a:r>
              <a:rPr lang="en-US" sz="1049" dirty="0">
                <a:solidFill>
                  <a:srgbClr val="FFFFFF"/>
                </a:solidFill>
              </a:rPr>
              <a:t> </a:t>
            </a:r>
            <a:r>
              <a:rPr lang="en-US" sz="1049" dirty="0" smtClean="0">
                <a:solidFill>
                  <a:srgbClr val="FFFFFF"/>
                </a:solidFill>
              </a:rPr>
              <a:t>the proxy </a:t>
            </a:r>
            <a:r>
              <a:rPr lang="en-US" sz="1049" dirty="0" err="1" smtClean="0">
                <a:solidFill>
                  <a:srgbClr val="FFFFFF"/>
                </a:solidFill>
              </a:rPr>
              <a:t>dll</a:t>
            </a:r>
            <a:r>
              <a:rPr lang="en-US" sz="1049" dirty="0" smtClean="0">
                <a:solidFill>
                  <a:srgbClr val="FFFFFF"/>
                </a:solidFill>
              </a:rPr>
              <a:t> builds </a:t>
            </a:r>
            <a:r>
              <a:rPr lang="en-US" sz="1049" dirty="0">
                <a:solidFill>
                  <a:srgbClr val="FFFFFF"/>
                </a:solidFill>
              </a:rPr>
              <a:t>the URL:</a:t>
            </a:r>
          </a:p>
          <a:p>
            <a:pPr defTabSz="932439"/>
            <a:r>
              <a:rPr lang="en-US" sz="1049" dirty="0">
                <a:solidFill>
                  <a:srgbClr val="FFFF00"/>
                </a:solidFill>
              </a:rPr>
              <a:t>https://mbxserver.contoso.com:444/rpc/rpcproxy.dll?mbxserver.contoso.com:6001 </a:t>
            </a:r>
          </a:p>
        </p:txBody>
      </p:sp>
      <p:pic>
        <p:nvPicPr>
          <p:cNvPr id="6" name="Picture 5"/>
          <p:cNvPicPr>
            <a:picLocks noChangeAspect="1"/>
          </p:cNvPicPr>
          <p:nvPr/>
        </p:nvPicPr>
        <p:blipFill>
          <a:blip r:embed="rId4"/>
          <a:stretch>
            <a:fillRect/>
          </a:stretch>
        </p:blipFill>
        <p:spPr>
          <a:xfrm>
            <a:off x="8843204" y="3552546"/>
            <a:ext cx="323284" cy="198945"/>
          </a:xfrm>
          <a:prstGeom prst="rect">
            <a:avLst/>
          </a:prstGeom>
        </p:spPr>
      </p:pic>
      <p:pic>
        <p:nvPicPr>
          <p:cNvPr id="10" name="Picture 9"/>
          <p:cNvPicPr>
            <a:picLocks noChangeAspect="1"/>
          </p:cNvPicPr>
          <p:nvPr/>
        </p:nvPicPr>
        <p:blipFill>
          <a:blip r:embed="rId4"/>
          <a:stretch>
            <a:fillRect/>
          </a:stretch>
        </p:blipFill>
        <p:spPr>
          <a:xfrm>
            <a:off x="8506039" y="4703801"/>
            <a:ext cx="323284" cy="173208"/>
          </a:xfrm>
          <a:prstGeom prst="rect">
            <a:avLst/>
          </a:prstGeom>
        </p:spPr>
      </p:pic>
      <p:pic>
        <p:nvPicPr>
          <p:cNvPr id="12" name="Picture 11"/>
          <p:cNvPicPr>
            <a:picLocks noChangeAspect="1"/>
          </p:cNvPicPr>
          <p:nvPr/>
        </p:nvPicPr>
        <p:blipFill>
          <a:blip r:embed="rId5"/>
          <a:stretch>
            <a:fillRect/>
          </a:stretch>
        </p:blipFill>
        <p:spPr>
          <a:xfrm>
            <a:off x="10192308" y="1639040"/>
            <a:ext cx="1535602" cy="901468"/>
          </a:xfrm>
          <a:prstGeom prst="rect">
            <a:avLst/>
          </a:prstGeom>
        </p:spPr>
      </p:pic>
      <p:sp>
        <p:nvSpPr>
          <p:cNvPr id="37" name="TextBox 36"/>
          <p:cNvSpPr txBox="1"/>
          <p:nvPr/>
        </p:nvSpPr>
        <p:spPr>
          <a:xfrm>
            <a:off x="8856585" y="6342017"/>
            <a:ext cx="3510898" cy="830484"/>
          </a:xfrm>
          <a:prstGeom prst="rect">
            <a:avLst/>
          </a:prstGeom>
          <a:noFill/>
        </p:spPr>
        <p:txBody>
          <a:bodyPr wrap="none" rtlCol="0">
            <a:spAutoFit/>
          </a:bodyPr>
          <a:lstStyle/>
          <a:p>
            <a:pPr defTabSz="932439"/>
            <a:r>
              <a:rPr lang="en-US" sz="1199" dirty="0">
                <a:solidFill>
                  <a:srgbClr val="002050">
                    <a:lumMod val="50000"/>
                    <a:lumOff val="50000"/>
                  </a:srgbClr>
                </a:solidFill>
              </a:rPr>
              <a:t>To make </a:t>
            </a:r>
            <a:r>
              <a:rPr lang="en-US" sz="1199" dirty="0" smtClean="0">
                <a:solidFill>
                  <a:srgbClr val="002050">
                    <a:lumMod val="50000"/>
                    <a:lumOff val="50000"/>
                  </a:srgbClr>
                </a:solidFill>
              </a:rPr>
              <a:t>this animation more understandable</a:t>
            </a:r>
          </a:p>
          <a:p>
            <a:pPr marL="171450" indent="-171450" defTabSz="932439">
              <a:buFont typeface="Arial" panose="020B0604020202020204" pitchFamily="34" charset="0"/>
              <a:buChar char="•"/>
            </a:pPr>
            <a:r>
              <a:rPr lang="en-US" sz="1199" dirty="0">
                <a:solidFill>
                  <a:srgbClr val="002050">
                    <a:lumMod val="50000"/>
                    <a:lumOff val="50000"/>
                  </a:srgbClr>
                </a:solidFill>
              </a:rPr>
              <a:t>O</a:t>
            </a:r>
            <a:r>
              <a:rPr lang="en-US" sz="1199" dirty="0" smtClean="0">
                <a:solidFill>
                  <a:srgbClr val="002050">
                    <a:lumMod val="50000"/>
                    <a:lumOff val="50000"/>
                  </a:srgbClr>
                </a:solidFill>
              </a:rPr>
              <a:t>nly </a:t>
            </a:r>
            <a:r>
              <a:rPr lang="en-US" sz="1199" dirty="0">
                <a:solidFill>
                  <a:srgbClr val="002050">
                    <a:lumMod val="50000"/>
                    <a:lumOff val="50000"/>
                  </a:srgbClr>
                </a:solidFill>
              </a:rPr>
              <a:t>MAPI connection is described in this </a:t>
            </a:r>
            <a:r>
              <a:rPr lang="en-US" sz="1199" dirty="0" smtClean="0">
                <a:solidFill>
                  <a:srgbClr val="002050">
                    <a:lumMod val="50000"/>
                    <a:lumOff val="50000"/>
                  </a:srgbClr>
                </a:solidFill>
              </a:rPr>
              <a:t>slide</a:t>
            </a:r>
          </a:p>
          <a:p>
            <a:pPr marL="171450" indent="-171450" defTabSz="932439">
              <a:buFont typeface="Arial" panose="020B0604020202020204" pitchFamily="34" charset="0"/>
              <a:buChar char="•"/>
            </a:pPr>
            <a:r>
              <a:rPr lang="en-US" sz="1199" dirty="0" smtClean="0">
                <a:solidFill>
                  <a:srgbClr val="002050">
                    <a:lumMod val="50000"/>
                    <a:lumOff val="50000"/>
                  </a:srgbClr>
                </a:solidFill>
              </a:rPr>
              <a:t>CAS and Mailbox roles were separated</a:t>
            </a:r>
          </a:p>
          <a:p>
            <a:pPr defTabSz="932439"/>
            <a:endParaRPr lang="en-US" sz="1199" dirty="0">
              <a:solidFill>
                <a:srgbClr val="002050">
                  <a:lumMod val="50000"/>
                  <a:lumOff val="50000"/>
                </a:srgbClr>
              </a:solidFill>
            </a:endParaRPr>
          </a:p>
        </p:txBody>
      </p:sp>
      <p:pic>
        <p:nvPicPr>
          <p:cNvPr id="39" name="Picture 38"/>
          <p:cNvPicPr>
            <a:picLocks noChangeAspect="1"/>
          </p:cNvPicPr>
          <p:nvPr/>
        </p:nvPicPr>
        <p:blipFill>
          <a:blip r:embed="rId4"/>
          <a:stretch>
            <a:fillRect/>
          </a:stretch>
        </p:blipFill>
        <p:spPr>
          <a:xfrm>
            <a:off x="8266546" y="3317046"/>
            <a:ext cx="323284" cy="198945"/>
          </a:xfrm>
          <a:prstGeom prst="rect">
            <a:avLst/>
          </a:prstGeom>
        </p:spPr>
      </p:pic>
      <p:sp>
        <p:nvSpPr>
          <p:cNvPr id="4" name="TextBox 3"/>
          <p:cNvSpPr txBox="1"/>
          <p:nvPr/>
        </p:nvSpPr>
        <p:spPr>
          <a:xfrm>
            <a:off x="7592909" y="2704457"/>
            <a:ext cx="3374642" cy="576696"/>
          </a:xfrm>
          <a:prstGeom prst="rect">
            <a:avLst/>
          </a:prstGeom>
          <a:noFill/>
        </p:spPr>
        <p:txBody>
          <a:bodyPr wrap="none" rtlCol="0">
            <a:spAutoFit/>
          </a:bodyPr>
          <a:lstStyle/>
          <a:p>
            <a:pPr defTabSz="932439"/>
            <a:r>
              <a:rPr lang="en-US" sz="1049" dirty="0" err="1">
                <a:solidFill>
                  <a:srgbClr val="FFFFFF"/>
                </a:solidFill>
              </a:rPr>
              <a:t>RPCProxy</a:t>
            </a:r>
            <a:r>
              <a:rPr lang="en-US" sz="1049" dirty="0">
                <a:solidFill>
                  <a:srgbClr val="FFFFFF"/>
                </a:solidFill>
              </a:rPr>
              <a:t> </a:t>
            </a:r>
            <a:r>
              <a:rPr lang="en-US" sz="1049" dirty="0" err="1">
                <a:solidFill>
                  <a:srgbClr val="FFFFFF"/>
                </a:solidFill>
              </a:rPr>
              <a:t>Dll</a:t>
            </a:r>
            <a:r>
              <a:rPr lang="en-US" sz="1049" dirty="0">
                <a:solidFill>
                  <a:srgbClr val="FFFFFF"/>
                </a:solidFill>
              </a:rPr>
              <a:t> </a:t>
            </a:r>
            <a:r>
              <a:rPr lang="en-US" sz="1049" dirty="0" smtClean="0">
                <a:solidFill>
                  <a:srgbClr val="FFFFFF"/>
                </a:solidFill>
              </a:rPr>
              <a:t>Parses </a:t>
            </a:r>
            <a:r>
              <a:rPr lang="en-US" sz="1049" dirty="0">
                <a:solidFill>
                  <a:srgbClr val="FFFFFF"/>
                </a:solidFill>
              </a:rPr>
              <a:t>the http header to retrieve</a:t>
            </a:r>
          </a:p>
          <a:p>
            <a:pPr defTabSz="932439"/>
            <a:r>
              <a:rPr lang="en-US" sz="1049" dirty="0">
                <a:solidFill>
                  <a:srgbClr val="FFFFFF"/>
                </a:solidFill>
              </a:rPr>
              <a:t>Session </a:t>
            </a:r>
            <a:r>
              <a:rPr lang="en-US" sz="1049" dirty="0" smtClean="0">
                <a:solidFill>
                  <a:srgbClr val="FFFFFF"/>
                </a:solidFill>
              </a:rPr>
              <a:t>GUID/User </a:t>
            </a:r>
            <a:r>
              <a:rPr lang="en-US" sz="1049" dirty="0">
                <a:solidFill>
                  <a:srgbClr val="FFFFFF"/>
                </a:solidFill>
              </a:rPr>
              <a:t>and passes it with the RPC request</a:t>
            </a:r>
          </a:p>
          <a:p>
            <a:pPr defTabSz="932439"/>
            <a:r>
              <a:rPr lang="en-US" sz="1049" dirty="0">
                <a:solidFill>
                  <a:srgbClr val="FFFFFF"/>
                </a:solidFill>
              </a:rPr>
              <a:t>To the RPC Client Access Service</a:t>
            </a:r>
          </a:p>
        </p:txBody>
      </p:sp>
      <p:cxnSp>
        <p:nvCxnSpPr>
          <p:cNvPr id="40" name="Straight Arrow Connector 39"/>
          <p:cNvCxnSpPr/>
          <p:nvPr/>
        </p:nvCxnSpPr>
        <p:spPr>
          <a:xfrm>
            <a:off x="5086061" y="4049772"/>
            <a:ext cx="30413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H="1">
            <a:off x="4985606" y="4049772"/>
            <a:ext cx="301940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5753740" y="3369147"/>
            <a:ext cx="1495192" cy="588177"/>
          </a:xfrm>
          <a:prstGeom prst="rect">
            <a:avLst/>
          </a:prstGeom>
          <a:noFill/>
        </p:spPr>
        <p:txBody>
          <a:bodyPr wrap="square" rtlCol="0">
            <a:spAutoFit/>
          </a:bodyPr>
          <a:lstStyle/>
          <a:p>
            <a:pPr defTabSz="932563"/>
            <a:r>
              <a:rPr lang="fr-FR" sz="1049" dirty="0">
                <a:solidFill>
                  <a:srgbClr val="FFFFFF"/>
                </a:solidFill>
              </a:rPr>
              <a:t>The CAS </a:t>
            </a:r>
            <a:r>
              <a:rPr lang="fr-FR" sz="1049" dirty="0" err="1">
                <a:solidFill>
                  <a:srgbClr val="FFFFFF"/>
                </a:solidFill>
              </a:rPr>
              <a:t>proxies</a:t>
            </a:r>
            <a:r>
              <a:rPr lang="fr-FR" sz="1049" dirty="0">
                <a:solidFill>
                  <a:srgbClr val="FFFFFF"/>
                </a:solidFill>
              </a:rPr>
              <a:t> the </a:t>
            </a:r>
            <a:r>
              <a:rPr lang="fr-FR" sz="1049" dirty="0" err="1">
                <a:solidFill>
                  <a:srgbClr val="FFFFFF"/>
                </a:solidFill>
              </a:rPr>
              <a:t>autodiscover</a:t>
            </a:r>
            <a:r>
              <a:rPr lang="fr-FR" sz="1049" dirty="0">
                <a:solidFill>
                  <a:srgbClr val="FFFFFF"/>
                </a:solidFill>
              </a:rPr>
              <a:t> </a:t>
            </a:r>
            <a:r>
              <a:rPr lang="fr-FR" sz="1049" dirty="0" err="1">
                <a:solidFill>
                  <a:srgbClr val="FFFFFF"/>
                </a:solidFill>
              </a:rPr>
              <a:t>request</a:t>
            </a:r>
            <a:r>
              <a:rPr lang="fr-FR" sz="1049" dirty="0">
                <a:solidFill>
                  <a:srgbClr val="FFFFFF"/>
                </a:solidFill>
              </a:rPr>
              <a:t> to the </a:t>
            </a:r>
            <a:r>
              <a:rPr lang="fr-FR" sz="1049" dirty="0" err="1">
                <a:solidFill>
                  <a:srgbClr val="FFFFFF"/>
                </a:solidFill>
              </a:rPr>
              <a:t>Mailbox</a:t>
            </a:r>
            <a:r>
              <a:rPr lang="fr-FR" sz="1049" dirty="0">
                <a:solidFill>
                  <a:srgbClr val="FFFFFF"/>
                </a:solidFill>
              </a:rPr>
              <a:t> </a:t>
            </a:r>
            <a:r>
              <a:rPr lang="fr-FR" sz="1049" dirty="0" err="1">
                <a:solidFill>
                  <a:srgbClr val="FFFFFF"/>
                </a:solidFill>
              </a:rPr>
              <a:t>role</a:t>
            </a:r>
            <a:endParaRPr lang="fr-FR" sz="1049" dirty="0">
              <a:solidFill>
                <a:srgbClr val="FFFFFF"/>
              </a:solidFill>
            </a:endParaRPr>
          </a:p>
        </p:txBody>
      </p:sp>
      <p:sp>
        <p:nvSpPr>
          <p:cNvPr id="29" name="TextBox 28"/>
          <p:cNvSpPr txBox="1"/>
          <p:nvPr/>
        </p:nvSpPr>
        <p:spPr>
          <a:xfrm>
            <a:off x="4223745" y="2802167"/>
            <a:ext cx="1013069" cy="588177"/>
          </a:xfrm>
          <a:prstGeom prst="rect">
            <a:avLst/>
          </a:prstGeom>
          <a:noFill/>
        </p:spPr>
        <p:txBody>
          <a:bodyPr wrap="square" rtlCol="0">
            <a:spAutoFit/>
          </a:bodyPr>
          <a:lstStyle/>
          <a:p>
            <a:pPr defTabSz="932563"/>
            <a:r>
              <a:rPr lang="fr-FR" sz="1049" dirty="0">
                <a:solidFill>
                  <a:srgbClr val="FFFFFF"/>
                </a:solidFill>
              </a:rPr>
              <a:t>The CAS </a:t>
            </a:r>
            <a:r>
              <a:rPr lang="fr-FR" sz="1049" dirty="0" err="1">
                <a:solidFill>
                  <a:srgbClr val="FFFFFF"/>
                </a:solidFill>
              </a:rPr>
              <a:t>authenticate</a:t>
            </a:r>
            <a:r>
              <a:rPr lang="fr-FR" sz="1049" dirty="0">
                <a:solidFill>
                  <a:srgbClr val="FFFFFF"/>
                </a:solidFill>
              </a:rPr>
              <a:t> the user</a:t>
            </a:r>
          </a:p>
        </p:txBody>
      </p:sp>
      <p:pic>
        <p:nvPicPr>
          <p:cNvPr id="44" name="Picture 43"/>
          <p:cNvPicPr>
            <a:picLocks noChangeAspect="1"/>
          </p:cNvPicPr>
          <p:nvPr/>
        </p:nvPicPr>
        <p:blipFill>
          <a:blip r:embed="rId4"/>
          <a:stretch>
            <a:fillRect/>
          </a:stretch>
        </p:blipFill>
        <p:spPr>
          <a:xfrm>
            <a:off x="4426858" y="3460911"/>
            <a:ext cx="323284" cy="173208"/>
          </a:xfrm>
          <a:prstGeom prst="rect">
            <a:avLst/>
          </a:prstGeom>
        </p:spPr>
      </p:pic>
      <p:sp>
        <p:nvSpPr>
          <p:cNvPr id="42" name="Title 1"/>
          <p:cNvSpPr txBox="1">
            <a:spLocks/>
          </p:cNvSpPr>
          <p:nvPr/>
        </p:nvSpPr>
        <p:spPr>
          <a:xfrm>
            <a:off x="274637" y="251845"/>
            <a:ext cx="11887878" cy="917444"/>
          </a:xfrm>
          <a:prstGeom prst="rect">
            <a:avLst/>
          </a:prstGeom>
        </p:spPr>
        <p:txBody>
          <a:bodyPr vert="horz" wrap="square" lIns="146304" tIns="91440" rIns="146304" bIns="91440" rtlCol="0" anchor="t">
            <a:noAutofit/>
          </a:bodyPr>
          <a:lstStyle>
            <a:lvl1pPr>
              <a:lnSpc>
                <a:spcPct val="90000"/>
              </a:lnSpc>
              <a:spcBef>
                <a:spcPct val="0"/>
              </a:spcBef>
              <a:buNone/>
              <a:defRPr lang="en-US" sz="5400" b="0" cap="none" spc="-102"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r>
              <a:rPr>
                <a:gradFill>
                  <a:gsLst>
                    <a:gs pos="1250">
                      <a:srgbClr val="FFFFFF"/>
                    </a:gs>
                    <a:gs pos="100000">
                      <a:srgbClr val="FFFFFF"/>
                    </a:gs>
                  </a:gsLst>
                  <a:lin ang="5400000" scaled="0"/>
                </a:gradFill>
              </a:rPr>
              <a:t>How Outlook Anywhere Works</a:t>
            </a:r>
          </a:p>
        </p:txBody>
      </p:sp>
      <p:pic>
        <p:nvPicPr>
          <p:cNvPr id="23" name="Picture 22"/>
          <p:cNvPicPr>
            <a:picLocks noChangeAspect="1"/>
          </p:cNvPicPr>
          <p:nvPr/>
        </p:nvPicPr>
        <p:blipFill>
          <a:blip r:embed="rId6"/>
          <a:stretch>
            <a:fillRect/>
          </a:stretch>
        </p:blipFill>
        <p:spPr>
          <a:xfrm>
            <a:off x="8078984" y="1506923"/>
            <a:ext cx="514018" cy="565124"/>
          </a:xfrm>
          <a:prstGeom prst="rect">
            <a:avLst/>
          </a:prstGeom>
        </p:spPr>
      </p:pic>
      <p:sp>
        <p:nvSpPr>
          <p:cNvPr id="33" name="TextBox 32"/>
          <p:cNvSpPr txBox="1"/>
          <p:nvPr/>
        </p:nvSpPr>
        <p:spPr>
          <a:xfrm>
            <a:off x="7665832" y="1973262"/>
            <a:ext cx="1458069" cy="440719"/>
          </a:xfrm>
          <a:prstGeom prst="rect">
            <a:avLst/>
          </a:prstGeom>
          <a:noFill/>
        </p:spPr>
        <p:txBody>
          <a:bodyPr wrap="square" lIns="182854" tIns="146283" rIns="182854" bIns="146283" rtlCol="0">
            <a:spAutoFit/>
          </a:bodyPr>
          <a:lstStyle/>
          <a:p>
            <a:pPr defTabSz="932563">
              <a:lnSpc>
                <a:spcPct val="90000"/>
              </a:lnSpc>
              <a:spcAft>
                <a:spcPts val="600"/>
              </a:spcAft>
            </a:pPr>
            <a:r>
              <a:rPr lang="fr-FR" sz="1049" dirty="0">
                <a:solidFill>
                  <a:srgbClr val="FFFFFF"/>
                </a:solidFill>
              </a:rPr>
              <a:t>Domain Controller</a:t>
            </a:r>
            <a:endParaRPr lang="en-US" sz="1049" dirty="0" err="1">
              <a:solidFill>
                <a:srgbClr val="FFFFFF"/>
              </a:solidFill>
            </a:endParaRPr>
          </a:p>
        </p:txBody>
      </p:sp>
      <p:sp>
        <p:nvSpPr>
          <p:cNvPr id="48" name="TextBox 47"/>
          <p:cNvSpPr txBox="1"/>
          <p:nvPr/>
        </p:nvSpPr>
        <p:spPr>
          <a:xfrm>
            <a:off x="4099631" y="4208169"/>
            <a:ext cx="1737659" cy="440827"/>
          </a:xfrm>
          <a:prstGeom prst="rect">
            <a:avLst/>
          </a:prstGeom>
          <a:noFill/>
        </p:spPr>
        <p:txBody>
          <a:bodyPr wrap="square" lIns="182854" tIns="146283" rIns="182854" bIns="146283" rtlCol="0">
            <a:spAutoFit/>
          </a:bodyPr>
          <a:lstStyle/>
          <a:p>
            <a:pPr defTabSz="932563">
              <a:lnSpc>
                <a:spcPct val="90000"/>
              </a:lnSpc>
              <a:spcAft>
                <a:spcPts val="600"/>
              </a:spcAft>
            </a:pPr>
            <a:r>
              <a:rPr lang="fr-FR" sz="1049" dirty="0">
                <a:solidFill>
                  <a:srgbClr val="FFFFFF"/>
                </a:solidFill>
              </a:rPr>
              <a:t>Client Access Server</a:t>
            </a:r>
            <a:endParaRPr lang="en-US" sz="1049" dirty="0" err="1">
              <a:solidFill>
                <a:srgbClr val="FFFFFF"/>
              </a:solidFill>
            </a:endParaRPr>
          </a:p>
        </p:txBody>
      </p:sp>
      <p:sp>
        <p:nvSpPr>
          <p:cNvPr id="51" name="TextBox 50"/>
          <p:cNvSpPr txBox="1"/>
          <p:nvPr/>
        </p:nvSpPr>
        <p:spPr>
          <a:xfrm>
            <a:off x="7970261" y="4199435"/>
            <a:ext cx="1394840" cy="440827"/>
          </a:xfrm>
          <a:prstGeom prst="rect">
            <a:avLst/>
          </a:prstGeom>
          <a:noFill/>
        </p:spPr>
        <p:txBody>
          <a:bodyPr wrap="square" lIns="182854" tIns="146283" rIns="182854" bIns="146283" rtlCol="0">
            <a:spAutoFit/>
          </a:bodyPr>
          <a:lstStyle/>
          <a:p>
            <a:pPr defTabSz="932563">
              <a:lnSpc>
                <a:spcPct val="90000"/>
              </a:lnSpc>
              <a:spcAft>
                <a:spcPts val="600"/>
              </a:spcAft>
            </a:pPr>
            <a:r>
              <a:rPr lang="fr-FR" sz="1049" dirty="0">
                <a:solidFill>
                  <a:srgbClr val="FFFFFF"/>
                </a:solidFill>
              </a:rPr>
              <a:t>Mailbox Server</a:t>
            </a:r>
            <a:endParaRPr lang="en-US" sz="1049" dirty="0" err="1">
              <a:solidFill>
                <a:srgbClr val="FFFFFF"/>
              </a:solidFill>
            </a:endParaRPr>
          </a:p>
        </p:txBody>
      </p:sp>
      <p:sp>
        <p:nvSpPr>
          <p:cNvPr id="52" name="TextBox 51"/>
          <p:cNvSpPr txBox="1"/>
          <p:nvPr/>
        </p:nvSpPr>
        <p:spPr>
          <a:xfrm>
            <a:off x="1432207" y="2478343"/>
            <a:ext cx="940960" cy="440827"/>
          </a:xfrm>
          <a:prstGeom prst="rect">
            <a:avLst/>
          </a:prstGeom>
          <a:noFill/>
        </p:spPr>
        <p:txBody>
          <a:bodyPr wrap="square" lIns="182854" tIns="146283" rIns="182854" bIns="146283" rtlCol="0">
            <a:spAutoFit/>
          </a:bodyPr>
          <a:lstStyle/>
          <a:p>
            <a:pPr defTabSz="932563">
              <a:lnSpc>
                <a:spcPct val="90000"/>
              </a:lnSpc>
              <a:spcAft>
                <a:spcPts val="600"/>
              </a:spcAft>
            </a:pPr>
            <a:r>
              <a:rPr lang="fr-FR" sz="1049" dirty="0" smtClean="0">
                <a:solidFill>
                  <a:srgbClr val="FFFFFF"/>
                </a:solidFill>
              </a:rPr>
              <a:t>Outlook</a:t>
            </a:r>
            <a:endParaRPr lang="en-US" sz="1049" dirty="0" err="1">
              <a:solidFill>
                <a:srgbClr val="FFFFFF"/>
              </a:solidFill>
            </a:endParaRPr>
          </a:p>
        </p:txBody>
      </p:sp>
      <p:sp>
        <p:nvSpPr>
          <p:cNvPr id="9" name="TextBox 8"/>
          <p:cNvSpPr txBox="1"/>
          <p:nvPr/>
        </p:nvSpPr>
        <p:spPr>
          <a:xfrm>
            <a:off x="10637837" y="1566997"/>
            <a:ext cx="637034" cy="420115"/>
          </a:xfrm>
          <a:prstGeom prst="rect">
            <a:avLst/>
          </a:prstGeom>
          <a:noFill/>
        </p:spPr>
        <p:txBody>
          <a:bodyPr wrap="none" lIns="182880" tIns="146304" rIns="182880" bIns="146304"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HTTP</a:t>
            </a:r>
          </a:p>
        </p:txBody>
      </p:sp>
      <p:sp>
        <p:nvSpPr>
          <p:cNvPr id="46" name="TextBox 45"/>
          <p:cNvSpPr txBox="1"/>
          <p:nvPr/>
        </p:nvSpPr>
        <p:spPr>
          <a:xfrm>
            <a:off x="10637837" y="1857947"/>
            <a:ext cx="641842" cy="420115"/>
          </a:xfrm>
          <a:prstGeom prst="rect">
            <a:avLst/>
          </a:prstGeom>
          <a:noFill/>
        </p:spPr>
        <p:txBody>
          <a:bodyPr wrap="none" lIns="182880" tIns="146304" rIns="182880" bIns="146304"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LDAP</a:t>
            </a:r>
          </a:p>
        </p:txBody>
      </p:sp>
      <p:sp>
        <p:nvSpPr>
          <p:cNvPr id="54" name="TextBox 53"/>
          <p:cNvSpPr txBox="1"/>
          <p:nvPr/>
        </p:nvSpPr>
        <p:spPr>
          <a:xfrm>
            <a:off x="10637837" y="2125662"/>
            <a:ext cx="755656" cy="420115"/>
          </a:xfrm>
          <a:prstGeom prst="rect">
            <a:avLst/>
          </a:prstGeom>
          <a:noFill/>
        </p:spPr>
        <p:txBody>
          <a:bodyPr wrap="none" lIns="182880" tIns="146304" rIns="182880" bIns="146304" rtlCol="0">
            <a:spAutoFit/>
          </a:bodyPr>
          <a:lstStyle/>
          <a:p>
            <a:pPr>
              <a:lnSpc>
                <a:spcPct val="90000"/>
              </a:lnSpc>
              <a:spcAft>
                <a:spcPts val="600"/>
              </a:spcAft>
            </a:pPr>
            <a:r>
              <a:rPr lang="en-US" sz="900" dirty="0" err="1" smtClean="0">
                <a:gradFill>
                  <a:gsLst>
                    <a:gs pos="2917">
                      <a:srgbClr val="FFFFFF"/>
                    </a:gs>
                    <a:gs pos="30000">
                      <a:srgbClr val="FFFFFF"/>
                    </a:gs>
                  </a:gsLst>
                  <a:lin ang="5400000" scaled="0"/>
                </a:gradFill>
              </a:rPr>
              <a:t>RPCTcp</a:t>
            </a:r>
            <a:endParaRPr lang="en-US" sz="900" dirty="0" smtClean="0">
              <a:gradFill>
                <a:gsLst>
                  <a:gs pos="2917">
                    <a:srgbClr val="FFFFFF"/>
                  </a:gs>
                  <a:gs pos="30000">
                    <a:srgbClr val="FFFFFF"/>
                  </a:gs>
                </a:gsLst>
                <a:lin ang="5400000" scaled="0"/>
              </a:gradFill>
            </a:endParaRPr>
          </a:p>
        </p:txBody>
      </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913" y="1995587"/>
            <a:ext cx="548640" cy="548640"/>
          </a:xfrm>
          <a:prstGeom prst="rect">
            <a:avLst/>
          </a:prstGeom>
        </p:spPr>
      </p:pic>
      <p:grpSp>
        <p:nvGrpSpPr>
          <p:cNvPr id="56" name="Group 55"/>
          <p:cNvGrpSpPr/>
          <p:nvPr/>
        </p:nvGrpSpPr>
        <p:grpSpPr>
          <a:xfrm>
            <a:off x="4256737" y="3579848"/>
            <a:ext cx="731520" cy="822960"/>
            <a:chOff x="9799637" y="1793027"/>
            <a:chExt cx="2397768" cy="2694835"/>
          </a:xfrm>
        </p:grpSpPr>
        <p:sp>
          <p:nvSpPr>
            <p:cNvPr id="57" name="Rectangle 56"/>
            <p:cNvSpPr/>
            <p:nvPr/>
          </p:nvSpPr>
          <p:spPr bwMode="auto">
            <a:xfrm>
              <a:off x="10664170" y="2715768"/>
              <a:ext cx="1205723" cy="8503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9637" y="1793027"/>
              <a:ext cx="2397768" cy="2694835"/>
            </a:xfrm>
            <a:prstGeom prst="rect">
              <a:avLst/>
            </a:prstGeom>
          </p:spPr>
        </p:pic>
      </p:grpSp>
      <p:grpSp>
        <p:nvGrpSpPr>
          <p:cNvPr id="59" name="Group 58"/>
          <p:cNvGrpSpPr/>
          <p:nvPr/>
        </p:nvGrpSpPr>
        <p:grpSpPr>
          <a:xfrm>
            <a:off x="8054540" y="3593940"/>
            <a:ext cx="731519" cy="822959"/>
            <a:chOff x="9799637" y="1793027"/>
            <a:chExt cx="2397768" cy="2694835"/>
          </a:xfrm>
        </p:grpSpPr>
        <p:sp>
          <p:nvSpPr>
            <p:cNvPr id="60" name="Rectangle 59"/>
            <p:cNvSpPr/>
            <p:nvPr/>
          </p:nvSpPr>
          <p:spPr bwMode="auto">
            <a:xfrm>
              <a:off x="10664170" y="2715768"/>
              <a:ext cx="1205723" cy="8503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9637" y="1793027"/>
              <a:ext cx="2397768" cy="2694835"/>
            </a:xfrm>
            <a:prstGeom prst="rect">
              <a:avLst/>
            </a:prstGeom>
          </p:spPr>
        </p:pic>
      </p:grpSp>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4874" y="6374960"/>
            <a:ext cx="663828" cy="663828"/>
          </a:xfrm>
          <a:prstGeom prst="rect">
            <a:avLst/>
          </a:prstGeom>
        </p:spPr>
      </p:pic>
    </p:spTree>
    <p:extLst>
      <p:ext uri="{BB962C8B-B14F-4D97-AF65-F5344CB8AC3E}">
        <p14:creationId xmlns:p14="http://schemas.microsoft.com/office/powerpoint/2010/main" val="63464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3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4"/>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24"/>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3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6"/>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35" grpId="0"/>
      <p:bldP spid="35" grpId="1"/>
      <p:bldP spid="45" grpId="0"/>
      <p:bldP spid="49" grpId="0"/>
      <p:bldP spid="50" grpId="0"/>
      <p:bldP spid="14" grpId="0"/>
      <p:bldP spid="24" grpId="0"/>
      <p:bldP spid="24" grpId="1"/>
      <p:bldP spid="3" grpId="0"/>
      <p:bldP spid="21" grpId="0"/>
      <p:bldP spid="5" grpId="0"/>
      <p:bldP spid="4" grpId="0"/>
      <p:bldP spid="4" grpId="1"/>
      <p:bldP spid="25" grpId="0"/>
      <p:bldP spid="25" grpId="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MAPI </a:t>
            </a:r>
            <a:r>
              <a:rPr lang="en-US" sz="7200" dirty="0"/>
              <a:t>over </a:t>
            </a:r>
            <a:r>
              <a:rPr lang="en-US" sz="7200" dirty="0" smtClean="0"/>
              <a:t>HTTP Overview</a:t>
            </a:r>
            <a:endParaRPr lang="en-US" sz="7200" dirty="0"/>
          </a:p>
        </p:txBody>
      </p:sp>
    </p:spTree>
    <p:extLst>
      <p:ext uri="{BB962C8B-B14F-4D97-AF65-F5344CB8AC3E}">
        <p14:creationId xmlns:p14="http://schemas.microsoft.com/office/powerpoint/2010/main" val="19246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446837" y="0"/>
            <a:ext cx="598963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Why </a:t>
            </a:r>
            <a:r>
              <a:rPr lang="en-US" dirty="0" smtClean="0"/>
              <a:t>MAPI/HTTP</a:t>
            </a:r>
            <a:r>
              <a:rPr lang="en-US" dirty="0"/>
              <a:t>?</a:t>
            </a:r>
          </a:p>
        </p:txBody>
      </p:sp>
      <p:sp>
        <p:nvSpPr>
          <p:cNvPr id="3" name="Content Placeholder 2"/>
          <p:cNvSpPr>
            <a:spLocks noGrp="1"/>
          </p:cNvSpPr>
          <p:nvPr>
            <p:ph sz="quarter" idx="10"/>
          </p:nvPr>
        </p:nvSpPr>
        <p:spPr>
          <a:xfrm>
            <a:off x="274638" y="1214438"/>
            <a:ext cx="6019799" cy="5035225"/>
          </a:xfrm>
        </p:spPr>
        <p:txBody>
          <a:bodyPr/>
          <a:lstStyle/>
          <a:p>
            <a:pPr marL="0" indent="0">
              <a:buNone/>
            </a:pPr>
            <a:r>
              <a:rPr lang="en-US" sz="3200" dirty="0">
                <a:gradFill>
                  <a:gsLst>
                    <a:gs pos="13869">
                      <a:schemeClr val="tx2"/>
                    </a:gs>
                    <a:gs pos="42000">
                      <a:schemeClr val="tx2"/>
                    </a:gs>
                  </a:gsLst>
                  <a:lin ang="5400000" scaled="0"/>
                </a:gradFill>
              </a:rPr>
              <a:t>Better Customer Experience</a:t>
            </a:r>
          </a:p>
          <a:p>
            <a:pPr marL="28575" lvl="1" indent="0">
              <a:buNone/>
            </a:pPr>
            <a:r>
              <a:rPr lang="en-US" sz="2000" dirty="0"/>
              <a:t>Faster Connect Times to Exchange</a:t>
            </a:r>
          </a:p>
          <a:p>
            <a:pPr marL="28575" lvl="1" indent="0">
              <a:buNone/>
            </a:pPr>
            <a:r>
              <a:rPr lang="en-US" sz="2000" dirty="0"/>
              <a:t>Designed for wireless and </a:t>
            </a:r>
            <a:r>
              <a:rPr lang="en-US" sz="2000" dirty="0">
                <a:latin typeface="+mn-lt"/>
              </a:rPr>
              <a:t>remote </a:t>
            </a:r>
            <a:r>
              <a:rPr lang="en-US" sz="2000" dirty="0" smtClean="0">
                <a:latin typeface="+mn-lt"/>
              </a:rPr>
              <a:t>connectivity</a:t>
            </a:r>
          </a:p>
          <a:p>
            <a:pPr marL="101600" indent="0">
              <a:buNone/>
            </a:pPr>
            <a:endParaRPr lang="en-US" sz="2000" dirty="0"/>
          </a:p>
          <a:p>
            <a:pPr marL="0" indent="0">
              <a:buNone/>
            </a:pPr>
            <a:r>
              <a:rPr lang="en-US" sz="3200" dirty="0">
                <a:gradFill>
                  <a:gsLst>
                    <a:gs pos="13869">
                      <a:schemeClr val="tx2"/>
                    </a:gs>
                    <a:gs pos="42000">
                      <a:schemeClr val="tx2"/>
                    </a:gs>
                  </a:gsLst>
                  <a:lin ang="5400000" scaled="0"/>
                </a:gradFill>
              </a:rPr>
              <a:t>Faster Innovations</a:t>
            </a:r>
          </a:p>
          <a:p>
            <a:pPr marL="28575" lvl="1" indent="0">
              <a:buNone/>
            </a:pPr>
            <a:r>
              <a:rPr lang="en-US" sz="2000" dirty="0"/>
              <a:t>Multi-Factor Authentication</a:t>
            </a:r>
          </a:p>
          <a:p>
            <a:pPr marL="28575" lvl="1" indent="0">
              <a:buNone/>
            </a:pPr>
            <a:r>
              <a:rPr lang="en-US" sz="2000" dirty="0"/>
              <a:t>Single Sign-on </a:t>
            </a:r>
          </a:p>
          <a:p>
            <a:endParaRPr lang="en-US" sz="2000" dirty="0" smtClean="0"/>
          </a:p>
          <a:p>
            <a:pPr marL="0" indent="0">
              <a:buNone/>
            </a:pPr>
            <a:r>
              <a:rPr lang="en-US" sz="3200" dirty="0">
                <a:gradFill>
                  <a:gsLst>
                    <a:gs pos="13869">
                      <a:schemeClr val="tx2"/>
                    </a:gs>
                    <a:gs pos="42000">
                      <a:schemeClr val="tx2"/>
                    </a:gs>
                  </a:gsLst>
                  <a:lin ang="5400000" scaled="0"/>
                </a:gradFill>
              </a:rPr>
              <a:t>Standard, Simple and Direct</a:t>
            </a:r>
          </a:p>
          <a:p>
            <a:pPr marL="28575" lvl="1" indent="0">
              <a:buNone/>
            </a:pPr>
            <a:r>
              <a:rPr lang="en-US" sz="2000" dirty="0"/>
              <a:t>Simplified Architecture</a:t>
            </a:r>
          </a:p>
          <a:p>
            <a:pPr marL="28575" lvl="1" indent="0">
              <a:buNone/>
            </a:pPr>
            <a:r>
              <a:rPr lang="en-US" sz="2000" dirty="0"/>
              <a:t>Uses HTTP request/response pattern + Hanging request for notifications, similar to OWA &amp; </a:t>
            </a:r>
            <a:r>
              <a:rPr lang="en-US" sz="2000" dirty="0" smtClean="0"/>
              <a:t>EAS</a:t>
            </a:r>
          </a:p>
          <a:p>
            <a:pPr marL="28575" lvl="1" indent="0">
              <a:buNone/>
            </a:pPr>
            <a:endParaRPr lang="en-US" sz="2000" dirty="0"/>
          </a:p>
        </p:txBody>
      </p:sp>
      <p:pic>
        <p:nvPicPr>
          <p:cNvPr id="5" name="Picture 4"/>
          <p:cNvPicPr>
            <a:picLocks/>
          </p:cNvPicPr>
          <p:nvPr/>
        </p:nvPicPr>
        <p:blipFill>
          <a:blip r:embed="rId3"/>
          <a:stretch>
            <a:fillRect/>
          </a:stretch>
        </p:blipFill>
        <p:spPr>
          <a:xfrm>
            <a:off x="9723437" y="3355848"/>
            <a:ext cx="1938528" cy="1901952"/>
          </a:xfrm>
          <a:prstGeom prst="rect">
            <a:avLst/>
          </a:prstGeom>
        </p:spPr>
      </p:pic>
      <p:pic>
        <p:nvPicPr>
          <p:cNvPr id="7" name="Picture 6"/>
          <p:cNvPicPr>
            <a:picLocks noChangeAspect="1"/>
          </p:cNvPicPr>
          <p:nvPr/>
        </p:nvPicPr>
        <p:blipFill>
          <a:blip r:embed="rId4"/>
          <a:stretch>
            <a:fillRect/>
          </a:stretch>
        </p:blipFill>
        <p:spPr>
          <a:xfrm>
            <a:off x="6596554" y="1551630"/>
            <a:ext cx="5793883" cy="4612632"/>
          </a:xfrm>
          <a:prstGeom prst="rect">
            <a:avLst/>
          </a:prstGeom>
        </p:spPr>
      </p:pic>
    </p:spTree>
    <p:extLst>
      <p:ext uri="{BB962C8B-B14F-4D97-AF65-F5344CB8AC3E}">
        <p14:creationId xmlns:p14="http://schemas.microsoft.com/office/powerpoint/2010/main" val="198553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MAPI over HTTP?</a:t>
            </a:r>
            <a:endParaRPr lang="en-US" dirty="0"/>
          </a:p>
        </p:txBody>
      </p:sp>
      <p:sp>
        <p:nvSpPr>
          <p:cNvPr id="3" name="Content Placeholder 2"/>
          <p:cNvSpPr>
            <a:spLocks noGrp="1"/>
          </p:cNvSpPr>
          <p:nvPr>
            <p:ph sz="quarter" idx="10"/>
          </p:nvPr>
        </p:nvSpPr>
        <p:spPr>
          <a:xfrm>
            <a:off x="274639" y="1214439"/>
            <a:ext cx="5899356" cy="5681555"/>
          </a:xfrm>
        </p:spPr>
        <p:txBody>
          <a:bodyPr/>
          <a:lstStyle/>
          <a:p>
            <a:pPr marL="0" indent="0">
              <a:buNone/>
            </a:pPr>
            <a:r>
              <a:rPr lang="en-US" sz="2800" dirty="0">
                <a:gradFill>
                  <a:gsLst>
                    <a:gs pos="13869">
                      <a:schemeClr val="tx2"/>
                    </a:gs>
                    <a:gs pos="42000">
                      <a:schemeClr val="tx2"/>
                    </a:gs>
                  </a:gsLst>
                  <a:lin ang="5400000" scaled="0"/>
                </a:gradFill>
              </a:rPr>
              <a:t>Transport replacement for Outlook Anywhere</a:t>
            </a:r>
          </a:p>
          <a:p>
            <a:pPr marL="28575" lvl="1" indent="0">
              <a:buNone/>
            </a:pPr>
            <a:r>
              <a:rPr lang="en-US" sz="2000" dirty="0"/>
              <a:t>Conforms to HTTP/1.1 protocol specification</a:t>
            </a:r>
          </a:p>
          <a:p>
            <a:pPr marL="28575" lvl="1" indent="0">
              <a:buNone/>
            </a:pPr>
            <a:r>
              <a:rPr lang="en-US" sz="2000" dirty="0"/>
              <a:t>Based on HTTPS web requests</a:t>
            </a:r>
          </a:p>
          <a:p>
            <a:pPr marL="28575" lvl="1" indent="0">
              <a:buNone/>
            </a:pPr>
            <a:r>
              <a:rPr lang="en-US" sz="2000" dirty="0"/>
              <a:t>Uses well known POST verb exclusively</a:t>
            </a:r>
          </a:p>
          <a:p>
            <a:pPr marL="28575" lvl="1" indent="0">
              <a:buNone/>
            </a:pPr>
            <a:r>
              <a:rPr lang="en-US" sz="2000" dirty="0"/>
              <a:t>Connectionless, but still </a:t>
            </a:r>
            <a:r>
              <a:rPr lang="en-US" sz="2000" dirty="0" err="1"/>
              <a:t>stateful</a:t>
            </a:r>
            <a:endParaRPr lang="en-US" sz="2000" dirty="0"/>
          </a:p>
          <a:p>
            <a:pPr lvl="1"/>
            <a:endParaRPr lang="en-US" sz="2000" dirty="0" smtClean="0"/>
          </a:p>
          <a:p>
            <a:pPr marL="0" indent="0">
              <a:buNone/>
            </a:pPr>
            <a:r>
              <a:rPr lang="en-US" sz="2800" dirty="0">
                <a:gradFill>
                  <a:gsLst>
                    <a:gs pos="13869">
                      <a:schemeClr val="tx2"/>
                    </a:gs>
                    <a:gs pos="42000">
                      <a:schemeClr val="tx2"/>
                    </a:gs>
                  </a:gsLst>
                  <a:lin ang="5400000" scaled="0"/>
                </a:gradFill>
              </a:rPr>
              <a:t>Reduced complexity</a:t>
            </a:r>
          </a:p>
          <a:p>
            <a:pPr marL="28575" lvl="1" indent="0">
              <a:buNone/>
            </a:pPr>
            <a:r>
              <a:rPr lang="en-US" sz="2000" dirty="0"/>
              <a:t>No inner/outer channels, dual channel </a:t>
            </a:r>
            <a:r>
              <a:rPr lang="en-US" sz="2000" dirty="0" err="1"/>
              <a:t>auth</a:t>
            </a:r>
            <a:endParaRPr lang="en-US" sz="2000" dirty="0"/>
          </a:p>
          <a:p>
            <a:pPr marL="28575" lvl="1" indent="0">
              <a:buNone/>
            </a:pPr>
            <a:r>
              <a:rPr lang="en-US" sz="2000" dirty="0"/>
              <a:t>No paired in/out connections</a:t>
            </a:r>
          </a:p>
          <a:p>
            <a:pPr marL="28575" lvl="1" indent="0">
              <a:buNone/>
            </a:pPr>
            <a:r>
              <a:rPr lang="en-US" sz="2000" dirty="0"/>
              <a:t>Session not tied to connection</a:t>
            </a:r>
          </a:p>
          <a:p>
            <a:pPr lvl="1"/>
            <a:endParaRPr lang="en-US" sz="2000" dirty="0"/>
          </a:p>
          <a:p>
            <a:pPr marL="0" indent="0">
              <a:buNone/>
            </a:pPr>
            <a:r>
              <a:rPr lang="en-US" sz="2800" dirty="0">
                <a:gradFill>
                  <a:gsLst>
                    <a:gs pos="13869">
                      <a:schemeClr val="tx2"/>
                    </a:gs>
                    <a:gs pos="42000">
                      <a:schemeClr val="tx2"/>
                    </a:gs>
                  </a:gsLst>
                  <a:lin ang="5400000" scaled="0"/>
                </a:gradFill>
              </a:rPr>
              <a:t>Clearly defined protocol expectations and timeouts</a:t>
            </a:r>
          </a:p>
          <a:p>
            <a:pPr marL="28575" lvl="1" indent="0">
              <a:buNone/>
            </a:pPr>
            <a:r>
              <a:rPr lang="en-US" sz="2000" dirty="0"/>
              <a:t>No infinitely long </a:t>
            </a:r>
            <a:r>
              <a:rPr lang="en-US" sz="2000" dirty="0" smtClean="0"/>
              <a:t>request/response</a:t>
            </a:r>
            <a:endParaRPr lang="en-US" sz="2000" dirty="0"/>
          </a:p>
        </p:txBody>
      </p:sp>
      <p:grpSp>
        <p:nvGrpSpPr>
          <p:cNvPr id="49" name="Group 48"/>
          <p:cNvGrpSpPr/>
          <p:nvPr/>
        </p:nvGrpSpPr>
        <p:grpSpPr>
          <a:xfrm>
            <a:off x="6173993" y="1211262"/>
            <a:ext cx="6064044" cy="5567922"/>
            <a:chOff x="6173993" y="1227122"/>
            <a:chExt cx="6064044" cy="5567922"/>
          </a:xfrm>
        </p:grpSpPr>
        <p:sp>
          <p:nvSpPr>
            <p:cNvPr id="109" name="Down Arrow 108"/>
            <p:cNvSpPr/>
            <p:nvPr/>
          </p:nvSpPr>
          <p:spPr bwMode="auto">
            <a:xfrm>
              <a:off x="8656637" y="4030662"/>
              <a:ext cx="477981" cy="609600"/>
            </a:xfrm>
            <a:prstGeom prst="downArrow">
              <a:avLst/>
            </a:prstGeom>
            <a:solidFill>
              <a:schemeClr val="tx1"/>
            </a:solidFill>
            <a:ln>
              <a:solidFill>
                <a:schemeClr val="tx1"/>
              </a:solidFill>
              <a:headEnd type="none" w="med" len="med"/>
              <a:tailEnd type="none" w="med" len="med"/>
            </a:ln>
            <a:effectLst>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3"/>
            <a:stretch>
              <a:fillRect/>
            </a:stretch>
          </p:blipFill>
          <p:spPr>
            <a:xfrm>
              <a:off x="6173993" y="1227122"/>
              <a:ext cx="6064044" cy="2422541"/>
            </a:xfrm>
            <a:prstGeom prst="rect">
              <a:avLst/>
            </a:prstGeom>
          </p:spPr>
        </p:pic>
        <p:pic>
          <p:nvPicPr>
            <p:cNvPr id="61" name="Picture 60"/>
            <p:cNvPicPr>
              <a:picLocks noChangeAspect="1"/>
            </p:cNvPicPr>
            <p:nvPr/>
          </p:nvPicPr>
          <p:blipFill>
            <a:blip r:embed="rId4"/>
            <a:stretch>
              <a:fillRect/>
            </a:stretch>
          </p:blipFill>
          <p:spPr>
            <a:xfrm>
              <a:off x="6173994" y="4487862"/>
              <a:ext cx="6064043" cy="2307182"/>
            </a:xfrm>
            <a:prstGeom prst="rect">
              <a:avLst/>
            </a:prstGeom>
          </p:spPr>
        </p:pic>
      </p:grpSp>
    </p:spTree>
    <p:extLst>
      <p:ext uri="{BB962C8B-B14F-4D97-AF65-F5344CB8AC3E}">
        <p14:creationId xmlns:p14="http://schemas.microsoft.com/office/powerpoint/2010/main" val="2137839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OFC-B216</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purl.org/dc/terms/"/>
    <ds:schemaRef ds:uri="http://schemas.microsoft.com/office/2006/metadata/properties"/>
    <ds:schemaRef ds:uri="http://schemas.microsoft.com/sharepoint/v3"/>
    <ds:schemaRef ds:uri="http://schemas.microsoft.com/office/infopath/2007/PartnerControls"/>
    <ds:schemaRef ds:uri="http://purl.org/dc/dcmitype/"/>
    <ds:schemaRef ds:uri="230e9df3-be65-4c73-a93b-d1236ebd677e"/>
    <ds:schemaRef ds:uri="http://schemas.openxmlformats.org/package/2006/metadata/core-properties"/>
    <ds:schemaRef ds:uri="e36bfbf9-5e42-489c-a259-4c54eb22cb57"/>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4284</TotalTime>
  <Words>4492</Words>
  <Application>Microsoft Office PowerPoint</Application>
  <PresentationFormat>Custom</PresentationFormat>
  <Paragraphs>472</Paragraphs>
  <Slides>36</Slides>
  <Notes>20</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Consolas</vt:lpstr>
      <vt:lpstr>Segoe UI</vt:lpstr>
      <vt:lpstr>Segoe UI Light</vt:lpstr>
      <vt:lpstr>Webdings</vt:lpstr>
      <vt:lpstr>Wingdings</vt:lpstr>
      <vt:lpstr>TechEd 2014 Dk Blue</vt:lpstr>
      <vt:lpstr>1_TechEd 2014 Dk Blue</vt:lpstr>
      <vt:lpstr>PowerPoint Presentation</vt:lpstr>
      <vt:lpstr>Outlook Connectivity Current and Future</vt:lpstr>
      <vt:lpstr>Agenda</vt:lpstr>
      <vt:lpstr>Introduction</vt:lpstr>
      <vt:lpstr>Outlook Anywhere</vt:lpstr>
      <vt:lpstr>PowerPoint Presentation</vt:lpstr>
      <vt:lpstr>MAPI over HTTP Overview</vt:lpstr>
      <vt:lpstr>Why MAPI/HTTP?</vt:lpstr>
      <vt:lpstr>What is MAPI over HTTP?</vt:lpstr>
      <vt:lpstr>MAPI over HTTP &amp; Autodiscover</vt:lpstr>
      <vt:lpstr>Autodiscover Response for MAPI/HTTP</vt:lpstr>
      <vt:lpstr>Sync Start for Resume from Hibernate</vt:lpstr>
      <vt:lpstr>Start Sync from Outlook Restart</vt:lpstr>
      <vt:lpstr>Faster Connect Time </vt:lpstr>
      <vt:lpstr>MAPI over HTTP &amp; Outlook Anywhere</vt:lpstr>
      <vt:lpstr>Demo – MAPI/HTTP</vt:lpstr>
      <vt:lpstr>MAPI over HTTP Deployment &amp; Management</vt:lpstr>
      <vt:lpstr>Enabling MAPI over HTTP - Prerequisites</vt:lpstr>
      <vt:lpstr>Installing .NET 4.5.1 Really Helps …</vt:lpstr>
      <vt:lpstr>Enabling MAPI over HTTP - Configuration</vt:lpstr>
      <vt:lpstr>Enabling MAPI over HTTP - Validation</vt:lpstr>
      <vt:lpstr>Outlook Connection Status Dialog</vt:lpstr>
      <vt:lpstr>MAPI over HTTP – Sizing</vt:lpstr>
      <vt:lpstr>MAPI/HTTP – Performance w/ Perfect Network</vt:lpstr>
      <vt:lpstr>If You are on Office 365 …</vt:lpstr>
      <vt:lpstr>Wrap Up</vt:lpstr>
      <vt:lpstr>Protocols &amp; Versions Summary</vt:lpstr>
      <vt:lpstr>What’s Next for MAPI over HTTP</vt:lpstr>
      <vt:lpstr>MAPI over HTTP Summary</vt:lpstr>
      <vt:lpstr>Resources</vt:lpstr>
      <vt:lpstr>PowerPoint Presentation</vt:lpstr>
      <vt:lpstr>Complete an evaluation and enter to win!</vt:lpstr>
      <vt:lpstr>Evaluate this session</vt:lpstr>
      <vt:lpstr>PowerPoint Presentation</vt:lpstr>
      <vt:lpstr>MAPI over HTTP Request</vt:lpstr>
      <vt:lpstr>MAPI over HTTP Response</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Connectivity Current and Future</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