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78" r:id="rId4"/>
    <p:sldMasterId id="2147484317" r:id="rId5"/>
  </p:sldMasterIdLst>
  <p:notesMasterIdLst>
    <p:notesMasterId r:id="rId47"/>
  </p:notesMasterIdLst>
  <p:handoutMasterIdLst>
    <p:handoutMasterId r:id="rId48"/>
  </p:handout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6" r:id="rId42"/>
    <p:sldId id="292" r:id="rId43"/>
    <p:sldId id="293" r:id="rId44"/>
    <p:sldId id="294" r:id="rId45"/>
    <p:sldId id="295" r:id="rId46"/>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49"/>
    <a:srgbClr val="FFFFFF"/>
    <a:srgbClr val="0072C6"/>
    <a:srgbClr val="00BCF2"/>
    <a:srgbClr val="7FBA00"/>
    <a:srgbClr val="002050"/>
    <a:srgbClr val="000000"/>
    <a:srgbClr val="68217A"/>
    <a:srgbClr val="B4009E"/>
    <a:srgbClr val="DC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5730" autoAdjust="0"/>
  </p:normalViewPr>
  <p:slideViewPr>
    <p:cSldViewPr snapToObjects="1">
      <p:cViewPr varScale="1">
        <p:scale>
          <a:sx n="116" d="100"/>
          <a:sy n="116" d="100"/>
        </p:scale>
        <p:origin x="84" y="372"/>
      </p:cViewPr>
      <p:guideLst/>
    </p:cSldViewPr>
  </p:slideViewPr>
  <p:outlineViewPr>
    <p:cViewPr>
      <p:scale>
        <a:sx n="33" d="100"/>
        <a:sy n="33" d="100"/>
      </p:scale>
      <p:origin x="0" y="-2862"/>
    </p:cViewPr>
  </p:outlineViewPr>
  <p:notesTextViewPr>
    <p:cViewPr>
      <p:scale>
        <a:sx n="3" d="2"/>
        <a:sy n="3" d="2"/>
      </p:scale>
      <p:origin x="0" y="0"/>
    </p:cViewPr>
  </p:notesTextViewPr>
  <p:sorterViewPr>
    <p:cViewPr>
      <p:scale>
        <a:sx n="20" d="100"/>
        <a:sy n="20" d="100"/>
      </p:scale>
      <p:origin x="0" y="0"/>
    </p:cViewPr>
  </p:sorterViewPr>
  <p:notesViewPr>
    <p:cSldViewPr snapToObjects="1" showGuides="1">
      <p:cViewPr varScale="1">
        <p:scale>
          <a:sx n="81" d="100"/>
          <a:sy n="81" d="100"/>
        </p:scale>
        <p:origin x="222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5/14/2014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5/14/2014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5/14/2014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482816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TechReady 18</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CA26B31-6208-4784-A17D-BB18431A9071}" type="datetime1">
              <a:rPr lang="en-US" smtClean="0">
                <a:solidFill>
                  <a:prstClr val="black"/>
                </a:solidFill>
              </a:rPr>
              <a:pPr/>
              <a:t>5/14/2014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331828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5/14/2014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3804197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81F46280-97C0-491D-95F1-194D933C6E2F}" type="datetime1">
              <a:rPr lang="en-US" smtClean="0">
                <a:solidFill>
                  <a:prstClr val="black"/>
                </a:solidFill>
              </a:rPr>
              <a:pPr/>
              <a:t>5/14/2014</a:t>
            </a:fld>
            <a:endParaRPr lang="en-US">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26</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Microsoft Office365</a:t>
            </a:r>
            <a:endParaRPr lang="en-US" dirty="0">
              <a:solidFill>
                <a:prstClr val="black"/>
              </a:solidFill>
            </a:endParaRPr>
          </a:p>
        </p:txBody>
      </p:sp>
      <p:sp>
        <p:nvSpPr>
          <p:cNvPr id="7" name="Footer Placeholder 6"/>
          <p:cNvSpPr>
            <a:spLocks noGrp="1"/>
          </p:cNvSpPr>
          <p:nvPr>
            <p:ph type="ftr" sz="quarter" idx="13"/>
          </p:nvPr>
        </p:nvSpPr>
        <p:spPr/>
        <p:txBody>
          <a:bodyPr/>
          <a:lstStyle/>
          <a:p>
            <a:pPr marL="236550" defTabSz="932929" eaLnBrk="0" hangingPunct="0"/>
            <a:r>
              <a:rPr lang="en-US" sz="5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6550" defTabSz="932929" eaLnBrk="0" hangingPunct="0"/>
            <a:r>
              <a:rPr lang="en-US" sz="5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707872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5/14/2014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1267370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5/14/2014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4175970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5/14/2014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1989188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5/14/2014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2389383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5/14/2014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441557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5/14/2014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23423790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5/14/2014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430136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5/14/2014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8496312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pPr/>
              <a:t>5/14/2014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41</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524389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CA201E-DF3A-4906-92CE-6CFA3099AAAA}"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305868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149949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Date Placeholder 3"/>
          <p:cNvSpPr>
            <a:spLocks noGrp="1"/>
          </p:cNvSpPr>
          <p:nvPr>
            <p:ph type="dt" idx="10"/>
          </p:nvPr>
        </p:nvSpPr>
        <p:spPr/>
        <p:txBody>
          <a:bodyPr/>
          <a:lstStyle/>
          <a:p>
            <a:fld id="{B780A562-772E-43D6-9572-22E899B1A59D}" type="datetime1">
              <a:rPr lang="en-US" smtClean="0">
                <a:solidFill>
                  <a:prstClr val="black"/>
                </a:solidFill>
              </a:rPr>
              <a:pPr/>
              <a:t>5/14/2014</a:t>
            </a:fld>
            <a:endParaRPr lang="en-US">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Microsoft Office</a:t>
            </a:r>
            <a:endParaRPr lang="en-US" dirty="0">
              <a:solidFill>
                <a:prstClr val="black"/>
              </a:solidFill>
            </a:endParaRPr>
          </a:p>
        </p:txBody>
      </p:sp>
      <p:sp>
        <p:nvSpPr>
          <p:cNvPr id="7" name="Footer Placeholder 6"/>
          <p:cNvSpPr>
            <a:spLocks noGrp="1"/>
          </p:cNvSpPr>
          <p:nvPr>
            <p:ph type="ftr" sz="quarter" idx="13"/>
          </p:nvPr>
        </p:nvSpPr>
        <p:spPr/>
        <p:txBody>
          <a:bodyPr/>
          <a:lstStyle/>
          <a:p>
            <a:pPr marL="231775" defTabSz="914099" eaLnBrk="0" hangingPunct="0"/>
            <a:r>
              <a:rPr lang="en-US" sz="5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217538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B780A562-772E-43D6-9572-22E899B1A59D}" type="datetime1">
              <a:rPr lang="en-US" smtClean="0">
                <a:solidFill>
                  <a:prstClr val="black"/>
                </a:solidFill>
              </a:rPr>
              <a:pPr/>
              <a:t>5/14/2014</a:t>
            </a:fld>
            <a:endParaRPr lang="en-US">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Microsoft Office</a:t>
            </a:r>
            <a:endParaRPr lang="en-US" dirty="0">
              <a:solidFill>
                <a:prstClr val="black"/>
              </a:solidFill>
            </a:endParaRPr>
          </a:p>
        </p:txBody>
      </p:sp>
      <p:sp>
        <p:nvSpPr>
          <p:cNvPr id="7" name="Footer Placeholder 6"/>
          <p:cNvSpPr>
            <a:spLocks noGrp="1"/>
          </p:cNvSpPr>
          <p:nvPr>
            <p:ph type="ftr" sz="quarter" idx="13"/>
          </p:nvPr>
        </p:nvSpPr>
        <p:spPr/>
        <p:txBody>
          <a:bodyPr/>
          <a:lstStyle/>
          <a:p>
            <a:pPr marL="231775" defTabSz="914099" eaLnBrk="0" hangingPunct="0"/>
            <a:r>
              <a:rPr lang="en-US" sz="5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875492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E5D0C416-2CFA-469B-82AB-1BB3412567C5}" type="datetime1">
              <a:rPr lang="en-US" smtClean="0">
                <a:solidFill>
                  <a:prstClr val="black"/>
                </a:solidFill>
              </a:rPr>
              <a:pPr/>
              <a:t>5/14/2014</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dirty="0" smtClean="0">
                <a:solidFill>
                  <a:prstClr val="black"/>
                </a:solidFill>
              </a:rPr>
              <a:t>Microsoft Office365</a:t>
            </a:r>
            <a:endParaRPr lang="en-US" dirty="0">
              <a:solidFill>
                <a:prstClr val="black"/>
              </a:solidFill>
            </a:endParaRPr>
          </a:p>
        </p:txBody>
      </p:sp>
      <p:sp>
        <p:nvSpPr>
          <p:cNvPr id="7" name="Footer Placeholder 6"/>
          <p:cNvSpPr>
            <a:spLocks noGrp="1"/>
          </p:cNvSpPr>
          <p:nvPr>
            <p:ph type="ftr" sz="quarter" idx="13"/>
          </p:nvPr>
        </p:nvSpPr>
        <p:spPr/>
        <p:txBody>
          <a:bodyPr/>
          <a:lstStyle/>
          <a:p>
            <a:pPr marL="231775" defTabSz="914099" eaLnBrk="0" hangingPunct="0"/>
            <a:r>
              <a:rPr lang="en-US" sz="500" dirty="0" smtClean="0">
                <a:gradFill>
                  <a:gsLst>
                    <a:gs pos="0">
                      <a:prstClr val="black"/>
                    </a:gs>
                    <a:gs pos="100000">
                      <a:prstClr val="black"/>
                    </a:gs>
                  </a:gsLst>
                  <a:lin ang="5400000" scaled="0"/>
                </a:gradFill>
                <a:latin typeface="Segoe Pro"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smtClean="0">
                <a:gradFill>
                  <a:gsLst>
                    <a:gs pos="0">
                      <a:prstClr val="black"/>
                    </a:gs>
                    <a:gs pos="100000">
                      <a:prstClr val="black"/>
                    </a:gs>
                  </a:gsLst>
                  <a:lin ang="5400000" scaled="0"/>
                </a:gradFill>
                <a:latin typeface="Segoe Pro"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Pro" pitchFamily="34" charset="0"/>
              <a:ea typeface="Segoe UI" pitchFamily="34" charset="0"/>
              <a:cs typeface="Segoe UI" pitchFamily="34" charset="0"/>
            </a:endParaRPr>
          </a:p>
        </p:txBody>
      </p:sp>
    </p:spTree>
    <p:extLst>
      <p:ext uri="{BB962C8B-B14F-4D97-AF65-F5344CB8AC3E}">
        <p14:creationId xmlns:p14="http://schemas.microsoft.com/office/powerpoint/2010/main" val="1247444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endParaRPr lang="en-US" dirty="0"/>
          </a:p>
        </p:txBody>
      </p:sp>
      <p:sp>
        <p:nvSpPr>
          <p:cNvPr id="4" name="Date Placeholder 3"/>
          <p:cNvSpPr>
            <a:spLocks noGrp="1"/>
          </p:cNvSpPr>
          <p:nvPr>
            <p:ph type="dt" idx="10"/>
          </p:nvPr>
        </p:nvSpPr>
        <p:spPr/>
        <p:txBody>
          <a:bodyPr/>
          <a:lstStyle/>
          <a:p>
            <a:fld id="{63931300-FDB2-4E97-B467-7A91D3400126}" type="datetime1">
              <a:rPr lang="en-US" smtClean="0">
                <a:solidFill>
                  <a:prstClr val="black"/>
                </a:solidFill>
              </a:rPr>
              <a:pPr/>
              <a:t>5/14/2014</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11</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dirty="0" smtClean="0">
                <a:solidFill>
                  <a:prstClr val="black"/>
                </a:solidFill>
              </a:rPr>
              <a:t>Microsoft Office365</a:t>
            </a:r>
            <a:endParaRPr lang="en-US" dirty="0">
              <a:solidFill>
                <a:prstClr val="black"/>
              </a:solidFill>
            </a:endParaRPr>
          </a:p>
        </p:txBody>
      </p:sp>
      <p:sp>
        <p:nvSpPr>
          <p:cNvPr id="7" name="Footer Placeholder 6"/>
          <p:cNvSpPr>
            <a:spLocks noGrp="1"/>
          </p:cNvSpPr>
          <p:nvPr>
            <p:ph type="ftr" sz="quarter" idx="13"/>
          </p:nvPr>
        </p:nvSpPr>
        <p:spPr/>
        <p:txBody>
          <a:bodyPr/>
          <a:lstStyle/>
          <a:p>
            <a:pPr marL="231775" defTabSz="914099" eaLnBrk="0" hangingPunct="0"/>
            <a:r>
              <a:rPr lang="en-US" sz="500" dirty="0" smtClean="0">
                <a:gradFill>
                  <a:gsLst>
                    <a:gs pos="0">
                      <a:prstClr val="black"/>
                    </a:gs>
                    <a:gs pos="100000">
                      <a:prstClr val="black"/>
                    </a:gs>
                  </a:gsLst>
                  <a:lin ang="5400000" scaled="0"/>
                </a:gradFill>
                <a:latin typeface="Segoe Pro"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smtClean="0">
                <a:gradFill>
                  <a:gsLst>
                    <a:gs pos="0">
                      <a:prstClr val="black"/>
                    </a:gs>
                    <a:gs pos="100000">
                      <a:prstClr val="black"/>
                    </a:gs>
                  </a:gsLst>
                  <a:lin ang="5400000" scaled="0"/>
                </a:gradFill>
                <a:latin typeface="Segoe Pro"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Pro" pitchFamily="34" charset="0"/>
              <a:ea typeface="Segoe UI" pitchFamily="34" charset="0"/>
              <a:cs typeface="Segoe UI" pitchFamily="34" charset="0"/>
            </a:endParaRPr>
          </a:p>
        </p:txBody>
      </p:sp>
    </p:spTree>
    <p:extLst>
      <p:ext uri="{BB962C8B-B14F-4D97-AF65-F5344CB8AC3E}">
        <p14:creationId xmlns:p14="http://schemas.microsoft.com/office/powerpoint/2010/main" val="1207635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TechReady 18</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76D8C40-2C62-45C4-9D47-D4020DEF9C99}" type="datetime1">
              <a:rPr lang="en-US" smtClean="0">
                <a:solidFill>
                  <a:prstClr val="black"/>
                </a:solidFill>
              </a:rPr>
              <a:pPr/>
              <a:t>5/14/2014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2436661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380333997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390892425"/>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27416353"/>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82922890"/>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16165497"/>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28347507"/>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44961611"/>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7254572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1141211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7963275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92330890"/>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1560052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1234776784"/>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75100252"/>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1458458938"/>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768737310"/>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119141910"/>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26841546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2115768"/>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88598605"/>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6224182"/>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9565544"/>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14476688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7191897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17588104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Color Block text w/Photo on Right">
    <p:spTree>
      <p:nvGrpSpPr>
        <p:cNvPr id="1" name=""/>
        <p:cNvGrpSpPr/>
        <p:nvPr/>
      </p:nvGrpSpPr>
      <p:grpSpPr>
        <a:xfrm>
          <a:off x="0" y="0"/>
          <a:ext cx="0" cy="0"/>
          <a:chOff x="0" y="0"/>
          <a:chExt cx="0" cy="0"/>
        </a:xfrm>
      </p:grpSpPr>
      <p:sp>
        <p:nvSpPr>
          <p:cNvPr id="7" name="Rectangle 6"/>
          <p:cNvSpPr/>
          <p:nvPr userDrawn="1"/>
        </p:nvSpPr>
        <p:spPr bwMode="white">
          <a:xfrm>
            <a:off x="1" y="0"/>
            <a:ext cx="6346198" cy="6994525"/>
          </a:xfrm>
          <a:prstGeom prst="rect">
            <a:avLst/>
          </a:prstGeom>
          <a:solidFill>
            <a:srgbClr val="00723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31279" y="1476623"/>
            <a:ext cx="5543930" cy="1201902"/>
          </a:xfrm>
          <a:prstGeom prst="rect">
            <a:avLst/>
          </a:prstGeom>
        </p:spPr>
        <p:txBody>
          <a:bodyPr>
            <a:noAutofit/>
          </a:bodyPr>
          <a:lstStyle>
            <a:lvl1pPr marL="0" indent="0">
              <a:buNone/>
              <a:defRPr sz="4080" b="0" cap="none" baseline="0">
                <a:gradFill>
                  <a:gsLst>
                    <a:gs pos="100000">
                      <a:schemeClr val="bg1"/>
                    </a:gs>
                    <a:gs pos="0">
                      <a:schemeClr val="bg1"/>
                    </a:gs>
                  </a:gsLst>
                  <a:lin ang="5400000" scaled="0"/>
                </a:gradFill>
                <a:latin typeface="+mj-lt"/>
              </a:defRPr>
            </a:lvl1pPr>
            <a:lvl2pPr marL="621622" indent="0">
              <a:buNone/>
              <a:defRPr sz="2754" b="1"/>
            </a:lvl2pPr>
            <a:lvl3pPr marL="1243245" indent="0">
              <a:buNone/>
              <a:defRPr sz="2448" b="1"/>
            </a:lvl3pPr>
            <a:lvl4pPr marL="1864867" indent="0">
              <a:buNone/>
              <a:defRPr sz="2142" b="1"/>
            </a:lvl4pPr>
            <a:lvl5pPr marL="2486489" indent="0">
              <a:buNone/>
              <a:defRPr sz="2142" b="1"/>
            </a:lvl5pPr>
            <a:lvl6pPr marL="3108112" indent="0">
              <a:buNone/>
              <a:defRPr sz="2142" b="1"/>
            </a:lvl6pPr>
            <a:lvl7pPr marL="3729734" indent="0">
              <a:buNone/>
              <a:defRPr sz="2142" b="1"/>
            </a:lvl7pPr>
            <a:lvl8pPr marL="4351355" indent="0">
              <a:buNone/>
              <a:defRPr sz="2142" b="1"/>
            </a:lvl8pPr>
            <a:lvl9pPr marL="4972978" indent="0">
              <a:buNone/>
              <a:defRPr sz="2142" b="1"/>
            </a:lvl9pPr>
          </a:lstStyle>
          <a:p>
            <a:pPr lvl="0"/>
            <a:r>
              <a:rPr lang="en-US" dirty="0" smtClean="0"/>
              <a:t>Click to edit Master text styles.</a:t>
            </a:r>
          </a:p>
        </p:txBody>
      </p:sp>
      <p:sp>
        <p:nvSpPr>
          <p:cNvPr id="9" name="Content Placeholder 5"/>
          <p:cNvSpPr>
            <a:spLocks noGrp="1"/>
          </p:cNvSpPr>
          <p:nvPr>
            <p:ph sz="quarter" idx="13"/>
          </p:nvPr>
        </p:nvSpPr>
        <p:spPr>
          <a:xfrm>
            <a:off x="531279" y="2789431"/>
            <a:ext cx="5554778" cy="621530"/>
          </a:xfrm>
          <a:prstGeom prst="rect">
            <a:avLst/>
          </a:prstGeom>
        </p:spPr>
        <p:txBody>
          <a:bodyPr>
            <a:noAutofit/>
          </a:bodyPr>
          <a:lstStyle>
            <a:lvl1pPr marL="0" indent="0">
              <a:spcBef>
                <a:spcPts val="1224"/>
              </a:spcBef>
              <a:buFont typeface="Arial" pitchFamily="34" charset="0"/>
              <a:buNone/>
              <a:defRPr lang="en-US" sz="2040" kern="1200" spc="0" dirty="0" smtClean="0">
                <a:gradFill>
                  <a:gsLst>
                    <a:gs pos="100000">
                      <a:schemeClr val="bg1"/>
                    </a:gs>
                    <a:gs pos="0">
                      <a:schemeClr val="bg1"/>
                    </a:gs>
                  </a:gsLst>
                  <a:lin ang="5400000" scaled="0"/>
                </a:gradFill>
                <a:latin typeface="+mn-lt"/>
                <a:ea typeface="+mn-ea"/>
                <a:cs typeface="Segoe UI" pitchFamily="34" charset="0"/>
              </a:defRPr>
            </a:lvl1pPr>
            <a:lvl2pPr marL="932433" indent="-388514">
              <a:defRPr lang="en-US" sz="2142" kern="1200" dirty="0" smtClean="0">
                <a:solidFill>
                  <a:schemeClr val="bg2">
                    <a:lumMod val="50000"/>
                  </a:schemeClr>
                </a:solidFill>
                <a:latin typeface="+mn-lt"/>
                <a:ea typeface="+mn-ea"/>
                <a:cs typeface="Arial" pitchFamily="34" charset="0"/>
              </a:defRPr>
            </a:lvl2pPr>
            <a:lvl3pPr marL="932433" indent="-233108">
              <a:defRPr lang="en-US" sz="1938" kern="1200" dirty="0" smtClean="0">
                <a:solidFill>
                  <a:schemeClr val="bg2">
                    <a:lumMod val="50000"/>
                  </a:schemeClr>
                </a:solidFill>
                <a:latin typeface="+mn-lt"/>
                <a:ea typeface="+mn-ea"/>
                <a:cs typeface="Arial" pitchFamily="34" charset="0"/>
              </a:defRPr>
            </a:lvl3pPr>
            <a:lvl4pPr marL="1243245" indent="-233108">
              <a:defRPr lang="en-US" sz="1632" kern="1200" dirty="0" smtClean="0">
                <a:solidFill>
                  <a:schemeClr val="bg2">
                    <a:lumMod val="50000"/>
                  </a:schemeClr>
                </a:solidFill>
                <a:latin typeface="+mn-lt"/>
                <a:ea typeface="+mn-ea"/>
                <a:cs typeface="Arial" pitchFamily="34" charset="0"/>
              </a:defRPr>
            </a:lvl4pPr>
            <a:lvl5pPr marL="1476353" indent="-233108">
              <a:defRPr lang="en-US" sz="1632" kern="1200" dirty="0">
                <a:solidFill>
                  <a:schemeClr val="bg2">
                    <a:lumMod val="50000"/>
                  </a:schemeClr>
                </a:solidFill>
                <a:latin typeface="+mn-lt"/>
                <a:ea typeface="+mn-ea"/>
                <a:cs typeface="Arial" pitchFamily="34" charset="0"/>
              </a:defRPr>
            </a:lvl5pPr>
            <a:lvl6pPr>
              <a:defRPr sz="2142"/>
            </a:lvl6pPr>
            <a:lvl7pPr>
              <a:defRPr sz="2142"/>
            </a:lvl7pPr>
            <a:lvl8pPr>
              <a:defRPr sz="2142"/>
            </a:lvl8pPr>
            <a:lvl9pPr>
              <a:defRPr sz="2142"/>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334860" y="3127930"/>
            <a:ext cx="6101615" cy="738664"/>
          </a:xfrm>
        </p:spPr>
        <p:txBody>
          <a:bodyPr lIns="182880" anchor="ctr"/>
          <a:lstStyle>
            <a:lvl1pPr marL="0" indent="0" algn="l">
              <a:buNone/>
              <a:defRPr/>
            </a:lvl1pPr>
          </a:lstStyle>
          <a:p>
            <a:r>
              <a:rPr lang="en-US" dirty="0" smtClean="0"/>
              <a:t>Click to insert photo.</a:t>
            </a:r>
            <a:endParaRPr lang="en-US" dirty="0"/>
          </a:p>
        </p:txBody>
      </p:sp>
    </p:spTree>
    <p:extLst>
      <p:ext uri="{BB962C8B-B14F-4D97-AF65-F5344CB8AC3E}">
        <p14:creationId xmlns:p14="http://schemas.microsoft.com/office/powerpoint/2010/main" val="324674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20170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31279" y="1476624"/>
            <a:ext cx="5543930" cy="1695079"/>
          </a:xfrm>
          <a:prstGeom prst="rect">
            <a:avLst/>
          </a:prstGeom>
        </p:spPr>
        <p:txBody>
          <a:bodyPr>
            <a:noAutofit/>
          </a:bodyPr>
          <a:lstStyle>
            <a:lvl1pPr marL="0" indent="0">
              <a:buNone/>
              <a:defRPr sz="4080" b="0" cap="none" baseline="0">
                <a:gradFill>
                  <a:gsLst>
                    <a:gs pos="100000">
                      <a:schemeClr val="tx2"/>
                    </a:gs>
                    <a:gs pos="0">
                      <a:schemeClr val="tx2"/>
                    </a:gs>
                  </a:gsLst>
                  <a:lin ang="5400000" scaled="0"/>
                </a:gradFill>
                <a:latin typeface="+mj-lt"/>
              </a:defRPr>
            </a:lvl1pPr>
            <a:lvl2pPr marL="621503" indent="0">
              <a:buNone/>
              <a:defRPr sz="2754" b="1"/>
            </a:lvl2pPr>
            <a:lvl3pPr marL="1243006" indent="0">
              <a:buNone/>
              <a:defRPr sz="2448" b="1"/>
            </a:lvl3pPr>
            <a:lvl4pPr marL="1864509" indent="0">
              <a:buNone/>
              <a:defRPr sz="2142" b="1"/>
            </a:lvl4pPr>
            <a:lvl5pPr marL="2486011" indent="0">
              <a:buNone/>
              <a:defRPr sz="2142" b="1"/>
            </a:lvl5pPr>
            <a:lvl6pPr marL="3107515" indent="0">
              <a:buNone/>
              <a:defRPr sz="2142" b="1"/>
            </a:lvl6pPr>
            <a:lvl7pPr marL="3729018" indent="0">
              <a:buNone/>
              <a:defRPr sz="2142" b="1"/>
            </a:lvl7pPr>
            <a:lvl8pPr marL="4350519" indent="0">
              <a:buNone/>
              <a:defRPr sz="2142" b="1"/>
            </a:lvl8pPr>
            <a:lvl9pPr marL="4972023" indent="0">
              <a:buNone/>
              <a:defRPr sz="2142" b="1"/>
            </a:lvl9pPr>
          </a:lstStyle>
          <a:p>
            <a:pPr lvl="0"/>
            <a:r>
              <a:rPr lang="en-US" dirty="0" smtClean="0"/>
              <a:t>Click to edit Master text styles.</a:t>
            </a:r>
          </a:p>
        </p:txBody>
      </p:sp>
      <p:sp>
        <p:nvSpPr>
          <p:cNvPr id="6" name="Content Placeholder 5"/>
          <p:cNvSpPr>
            <a:spLocks noGrp="1"/>
          </p:cNvSpPr>
          <p:nvPr>
            <p:ph sz="quarter" idx="4"/>
          </p:nvPr>
        </p:nvSpPr>
        <p:spPr>
          <a:xfrm>
            <a:off x="6313879" y="1715389"/>
            <a:ext cx="5596178" cy="339016"/>
          </a:xfrm>
          <a:prstGeom prst="rect">
            <a:avLst/>
          </a:prstGeom>
        </p:spPr>
        <p:txBody>
          <a:bodyPr>
            <a:noAutofit/>
          </a:bodyPr>
          <a:lstStyle>
            <a:lvl1pPr marL="0" indent="0">
              <a:spcBef>
                <a:spcPts val="1224"/>
              </a:spcBef>
              <a:buNone/>
              <a:defRPr lang="en-US" sz="2040" kern="1200" spc="0" dirty="0" smtClean="0">
                <a:gradFill>
                  <a:gsLst>
                    <a:gs pos="100000">
                      <a:schemeClr val="bg2"/>
                    </a:gs>
                    <a:gs pos="0">
                      <a:schemeClr val="bg2"/>
                    </a:gs>
                  </a:gsLst>
                  <a:lin ang="5400000" scaled="0"/>
                </a:gradFill>
                <a:latin typeface="+mn-lt"/>
                <a:ea typeface="+mn-ea"/>
                <a:cs typeface="Segoe UI" pitchFamily="34" charset="0"/>
              </a:defRPr>
            </a:lvl1pPr>
            <a:lvl2pPr marL="932254" indent="-388439">
              <a:defRPr lang="en-US" sz="2142" kern="1200" dirty="0" smtClean="0">
                <a:solidFill>
                  <a:schemeClr val="bg2">
                    <a:lumMod val="50000"/>
                  </a:schemeClr>
                </a:solidFill>
                <a:latin typeface="+mn-lt"/>
                <a:ea typeface="+mn-ea"/>
                <a:cs typeface="Arial" pitchFamily="34" charset="0"/>
              </a:defRPr>
            </a:lvl2pPr>
            <a:lvl3pPr marL="932254" indent="-233063">
              <a:defRPr lang="en-US" sz="1938" kern="1200" dirty="0" smtClean="0">
                <a:solidFill>
                  <a:schemeClr val="bg2">
                    <a:lumMod val="50000"/>
                  </a:schemeClr>
                </a:solidFill>
                <a:latin typeface="+mn-lt"/>
                <a:ea typeface="+mn-ea"/>
                <a:cs typeface="Arial" pitchFamily="34" charset="0"/>
              </a:defRPr>
            </a:lvl3pPr>
            <a:lvl4pPr marL="1243006" indent="-233063">
              <a:defRPr lang="en-US" sz="1632" kern="1200" dirty="0" smtClean="0">
                <a:solidFill>
                  <a:schemeClr val="bg2">
                    <a:lumMod val="50000"/>
                  </a:schemeClr>
                </a:solidFill>
                <a:latin typeface="+mn-lt"/>
                <a:ea typeface="+mn-ea"/>
                <a:cs typeface="Arial" pitchFamily="34" charset="0"/>
              </a:defRPr>
            </a:lvl4pPr>
            <a:lvl5pPr marL="1476070" indent="-233063">
              <a:defRPr lang="en-US" sz="1632" kern="1200" dirty="0">
                <a:solidFill>
                  <a:schemeClr val="bg2">
                    <a:lumMod val="50000"/>
                  </a:schemeClr>
                </a:solidFill>
                <a:latin typeface="+mn-lt"/>
                <a:ea typeface="+mn-ea"/>
                <a:cs typeface="Arial" pitchFamily="34" charset="0"/>
              </a:defRPr>
            </a:lvl5pPr>
            <a:lvl6pPr>
              <a:defRPr sz="2142"/>
            </a:lvl6pPr>
            <a:lvl7pPr>
              <a:defRPr sz="2142"/>
            </a:lvl7pPr>
            <a:lvl8pPr>
              <a:defRPr sz="2142"/>
            </a:lvl8pPr>
            <a:lvl9pPr>
              <a:defRPr sz="2142"/>
            </a:lvl9pPr>
          </a:lstStyle>
          <a:p>
            <a:pPr lvl="0"/>
            <a:r>
              <a:rPr lang="en-US" smtClean="0"/>
              <a:t>Click to edit Master text styles</a:t>
            </a:r>
          </a:p>
        </p:txBody>
      </p:sp>
      <p:sp>
        <p:nvSpPr>
          <p:cNvPr id="12" name="Title 11"/>
          <p:cNvSpPr>
            <a:spLocks noGrp="1"/>
          </p:cNvSpPr>
          <p:nvPr>
            <p:ph type="title"/>
          </p:nvPr>
        </p:nvSpPr>
        <p:spPr/>
        <p:txBody>
          <a:bodyPr>
            <a:noAutofit/>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1822329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E-Experience - Admin - No Scroll">
    <p:spTree>
      <p:nvGrpSpPr>
        <p:cNvPr id="1" name=""/>
        <p:cNvGrpSpPr/>
        <p:nvPr/>
      </p:nvGrpSpPr>
      <p:grpSpPr>
        <a:xfrm>
          <a:off x="0" y="0"/>
          <a:ext cx="0" cy="0"/>
          <a:chOff x="0" y="0"/>
          <a:chExt cx="0" cy="0"/>
        </a:xfrm>
      </p:grpSpPr>
      <p:pic>
        <p:nvPicPr>
          <p:cNvPr id="15" name="Picture 2" descr="C:\Users\tyrasm.REDMOND\Desktop\Background.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246"/>
            <a:ext cx="12414884" cy="7011668"/>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hlinkClick r:id="" action="ppaction://noaction"/>
          </p:cNvPr>
          <p:cNvSpPr/>
          <p:nvPr userDrawn="1"/>
        </p:nvSpPr>
        <p:spPr>
          <a:xfrm>
            <a:off x="5667209" y="527008"/>
            <a:ext cx="637047" cy="257254"/>
          </a:xfrm>
          <a:prstGeom prst="rect">
            <a:avLst/>
          </a:prstGeom>
          <a:solidFill>
            <a:srgbClr val="FF0000">
              <a:alpha val="0"/>
            </a:srgbClr>
          </a:solidFill>
          <a:ln w="12700" cap="rnd">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76" tIns="41137" rIns="82276" bIns="41137" numCol="1" spcCol="0" rtlCol="0" fromWordArt="0" anchor="ctr" anchorCtr="0" forceAA="0" compatLnSpc="1">
            <a:prstTxWarp prst="textNoShape">
              <a:avLst/>
            </a:prstTxWarp>
            <a:noAutofit/>
          </a:bodyPr>
          <a:lstStyle/>
          <a:p>
            <a:pPr algn="ctr" defTabSz="916622"/>
            <a:endParaRPr lang="en-US" dirty="0">
              <a:solidFill>
                <a:prstClr val="white"/>
              </a:solidFill>
              <a:latin typeface="Segoe UI Light" panose="020B0502040204020203" pitchFamily="34" charset="0"/>
            </a:endParaRPr>
          </a:p>
        </p:txBody>
      </p:sp>
      <p:sp>
        <p:nvSpPr>
          <p:cNvPr id="26" name="Rectangle 25">
            <a:hlinkClick r:id="" action="ppaction://noaction"/>
          </p:cNvPr>
          <p:cNvSpPr/>
          <p:nvPr userDrawn="1"/>
        </p:nvSpPr>
        <p:spPr>
          <a:xfrm>
            <a:off x="4933744" y="527008"/>
            <a:ext cx="637047" cy="257254"/>
          </a:xfrm>
          <a:prstGeom prst="rect">
            <a:avLst/>
          </a:prstGeom>
          <a:solidFill>
            <a:srgbClr val="FF0000">
              <a:alpha val="0"/>
            </a:srgbClr>
          </a:solidFill>
          <a:ln w="12700" cap="rnd">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76" tIns="41137" rIns="82276" bIns="41137" numCol="1" spcCol="0" rtlCol="0" fromWordArt="0" anchor="ctr" anchorCtr="0" forceAA="0" compatLnSpc="1">
            <a:prstTxWarp prst="textNoShape">
              <a:avLst/>
            </a:prstTxWarp>
            <a:noAutofit/>
          </a:bodyPr>
          <a:lstStyle/>
          <a:p>
            <a:pPr algn="ctr" defTabSz="916622"/>
            <a:endParaRPr lang="en-US" dirty="0">
              <a:solidFill>
                <a:prstClr val="white"/>
              </a:solidFill>
              <a:latin typeface="Segoe UI Light" panose="020B0502040204020203" pitchFamily="34" charset="0"/>
            </a:endParaRPr>
          </a:p>
        </p:txBody>
      </p:sp>
      <p:sp>
        <p:nvSpPr>
          <p:cNvPr id="27" name="Rectangle 26">
            <a:hlinkClick r:id="" action="ppaction://noaction"/>
          </p:cNvPr>
          <p:cNvSpPr/>
          <p:nvPr userDrawn="1"/>
        </p:nvSpPr>
        <p:spPr>
          <a:xfrm>
            <a:off x="5667209" y="527008"/>
            <a:ext cx="637047" cy="257254"/>
          </a:xfrm>
          <a:prstGeom prst="rect">
            <a:avLst/>
          </a:prstGeom>
          <a:solidFill>
            <a:srgbClr val="FF0000">
              <a:alpha val="0"/>
            </a:srgbClr>
          </a:solidFill>
          <a:ln w="12700" cap="rnd">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76" tIns="41137" rIns="82276" bIns="41137" numCol="1" spcCol="0" rtlCol="0" fromWordArt="0" anchor="ctr" anchorCtr="0" forceAA="0" compatLnSpc="1">
            <a:prstTxWarp prst="textNoShape">
              <a:avLst/>
            </a:prstTxWarp>
            <a:noAutofit/>
          </a:bodyPr>
          <a:lstStyle/>
          <a:p>
            <a:pPr algn="ctr" defTabSz="916622"/>
            <a:endParaRPr lang="en-US" dirty="0">
              <a:solidFill>
                <a:prstClr val="white"/>
              </a:solidFill>
              <a:latin typeface="Segoe UI Light" panose="020B0502040204020203" pitchFamily="34" charset="0"/>
            </a:endParaRPr>
          </a:p>
        </p:txBody>
      </p:sp>
      <p:grpSp>
        <p:nvGrpSpPr>
          <p:cNvPr id="28" name="Group 27"/>
          <p:cNvGrpSpPr/>
          <p:nvPr userDrawn="1"/>
        </p:nvGrpSpPr>
        <p:grpSpPr>
          <a:xfrm>
            <a:off x="55188" y="502510"/>
            <a:ext cx="12328519" cy="312492"/>
            <a:chOff x="38142" y="547601"/>
            <a:chExt cx="10877549" cy="347245"/>
          </a:xfrm>
        </p:grpSpPr>
        <p:sp>
          <p:nvSpPr>
            <p:cNvPr id="29" name="Rectangle 28"/>
            <p:cNvSpPr/>
            <p:nvPr/>
          </p:nvSpPr>
          <p:spPr>
            <a:xfrm>
              <a:off x="38142" y="581032"/>
              <a:ext cx="10877549" cy="277124"/>
            </a:xfrm>
            <a:prstGeom prst="rect">
              <a:avLst/>
            </a:prstGeom>
            <a:solidFill>
              <a:srgbClr val="0072C6"/>
            </a:solidFill>
            <a:ln w="12700" cap="rnd">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6775"/>
              <a:endParaRPr lang="en-US" dirty="0">
                <a:solidFill>
                  <a:prstClr val="white"/>
                </a:solidFill>
                <a:latin typeface="Segoe UI Light" panose="020B0502040204020203" pitchFamily="34" charset="0"/>
              </a:endParaRPr>
            </a:p>
          </p:txBody>
        </p:sp>
        <p:grpSp>
          <p:nvGrpSpPr>
            <p:cNvPr id="30" name="Group 29"/>
            <p:cNvGrpSpPr/>
            <p:nvPr/>
          </p:nvGrpSpPr>
          <p:grpSpPr>
            <a:xfrm>
              <a:off x="141489" y="547601"/>
              <a:ext cx="10774202" cy="347245"/>
              <a:chOff x="141489" y="547601"/>
              <a:chExt cx="10774202" cy="347245"/>
            </a:xfrm>
          </p:grpSpPr>
          <p:sp>
            <p:nvSpPr>
              <p:cNvPr id="31" name="Rectangle 30"/>
              <p:cNvSpPr/>
              <p:nvPr/>
            </p:nvSpPr>
            <p:spPr>
              <a:xfrm>
                <a:off x="9222592" y="581032"/>
                <a:ext cx="1693099" cy="277124"/>
              </a:xfrm>
              <a:prstGeom prst="rect">
                <a:avLst/>
              </a:prstGeom>
              <a:solidFill>
                <a:srgbClr val="F5F6F7"/>
              </a:solidFill>
              <a:ln w="12700" cap="rnd">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6775"/>
                <a:endParaRPr lang="en-US" dirty="0">
                  <a:solidFill>
                    <a:prstClr val="white"/>
                  </a:solidFill>
                  <a:latin typeface="Segoe UI Light" panose="020B0502040204020203" pitchFamily="34" charset="0"/>
                </a:endParaRPr>
              </a:p>
            </p:txBody>
          </p:sp>
          <p:sp>
            <p:nvSpPr>
              <p:cNvPr id="33" name="TextBox 32"/>
              <p:cNvSpPr txBox="1"/>
              <p:nvPr/>
            </p:nvSpPr>
            <p:spPr>
              <a:xfrm>
                <a:off x="9194334" y="552598"/>
                <a:ext cx="1241435" cy="342248"/>
              </a:xfrm>
              <a:prstGeom prst="rect">
                <a:avLst/>
              </a:prstGeom>
              <a:noFill/>
            </p:spPr>
            <p:txBody>
              <a:bodyPr wrap="square" lIns="99276" tIns="49638" rIns="99276" bIns="49638" rtlCol="0">
                <a:spAutoFit/>
              </a:bodyPr>
              <a:lstStyle/>
              <a:p>
                <a:pPr algn="r" defTabSz="916775">
                  <a:lnSpc>
                    <a:spcPct val="150000"/>
                  </a:lnSpc>
                </a:pPr>
                <a:r>
                  <a:rPr lang="en-US" sz="900" dirty="0">
                    <a:solidFill>
                      <a:srgbClr val="666666">
                        <a:lumMod val="50000"/>
                        <a:lumOff val="50000"/>
                      </a:srgbClr>
                    </a:solidFill>
                    <a:latin typeface="Segoe UI Light" panose="020B0502040204020203" pitchFamily="34" charset="0"/>
                    <a:cs typeface="Segoe UI Light" panose="020B0502040204020203" pitchFamily="34" charset="0"/>
                  </a:rPr>
                  <a:t>Alan Smith </a:t>
                </a:r>
                <a:r>
                  <a:rPr lang="en-US" sz="810" dirty="0">
                    <a:solidFill>
                      <a:srgbClr val="98A3A6"/>
                    </a:solidFill>
                    <a:latin typeface="Webdings" pitchFamily="18" charset="2"/>
                  </a:rPr>
                  <a:t>6</a:t>
                </a:r>
                <a:endParaRPr lang="en-US" sz="810" dirty="0">
                  <a:solidFill>
                    <a:srgbClr val="98A3A6"/>
                  </a:solidFill>
                  <a:latin typeface="Webdings" pitchFamily="18" charset="2"/>
                  <a:ea typeface="Segoe WPC" pitchFamily="34" charset="0"/>
                  <a:cs typeface="Segoe UI Light" panose="020B0502040204020203" pitchFamily="34" charset="0"/>
                </a:endParaRPr>
              </a:p>
            </p:txBody>
          </p:sp>
          <p:sp>
            <p:nvSpPr>
              <p:cNvPr id="35" name="TextBox 34"/>
              <p:cNvSpPr txBox="1"/>
              <p:nvPr userDrawn="1"/>
            </p:nvSpPr>
            <p:spPr>
              <a:xfrm>
                <a:off x="255371" y="547601"/>
                <a:ext cx="2179821" cy="342248"/>
              </a:xfrm>
              <a:prstGeom prst="rect">
                <a:avLst/>
              </a:prstGeom>
              <a:noFill/>
            </p:spPr>
            <p:txBody>
              <a:bodyPr wrap="square" lIns="99276" tIns="49638" rIns="99276" bIns="49638" rtlCol="0">
                <a:spAutoFit/>
              </a:bodyPr>
              <a:lstStyle/>
              <a:p>
                <a:pPr defTabSz="916775">
                  <a:lnSpc>
                    <a:spcPct val="150000"/>
                  </a:lnSpc>
                </a:pPr>
                <a:r>
                  <a:rPr lang="en-US" sz="900" dirty="0" smtClean="0">
                    <a:solidFill>
                      <a:prstClr val="white"/>
                    </a:solidFill>
                    <a:latin typeface="Segoe WPC Semilight" pitchFamily="34" charset="0"/>
                    <a:cs typeface="Segoe WPC Semilight" pitchFamily="34" charset="0"/>
                  </a:rPr>
                  <a:t>Office</a:t>
                </a:r>
                <a:endParaRPr lang="en-US" sz="900" dirty="0">
                  <a:solidFill>
                    <a:srgbClr val="98BCD8"/>
                  </a:solidFill>
                  <a:latin typeface="Segoe WPC Semilight" pitchFamily="34" charset="0"/>
                  <a:ea typeface="Segoe WPC" pitchFamily="34" charset="0"/>
                  <a:cs typeface="Segoe WPC Semilight" pitchFamily="34" charset="0"/>
                </a:endParaRPr>
              </a:p>
            </p:txBody>
          </p:sp>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489" y="643335"/>
                <a:ext cx="152381" cy="152381"/>
              </a:xfrm>
              <a:prstGeom prst="rect">
                <a:avLst/>
              </a:prstGeom>
            </p:spPr>
          </p:pic>
        </p:grpSp>
      </p:grpSp>
      <p:pic>
        <p:nvPicPr>
          <p:cNvPr id="38" name="Picture 23" descr="C:\Users\tyrasm\Desktop\gear.png"/>
          <p:cNvPicPr>
            <a:picLocks noChangeAspect="1" noChangeArrowheads="1"/>
          </p:cNvPicPr>
          <p:nvPr userDrawn="1"/>
        </p:nvPicPr>
        <p:blipFill>
          <a:blip r:embed="rId4">
            <a:grayscl/>
            <a:extLst>
              <a:ext uri="{BEBA8EAE-BF5A-486C-A8C5-ECC9F3942E4B}">
                <a14:imgProps xmlns:a14="http://schemas.microsoft.com/office/drawing/2010/main">
                  <a14:imgLayer r:embed="rId5">
                    <a14:imgEffect>
                      <a14:brightnessContrast bright="100000" contrast="-72000"/>
                    </a14:imgEffect>
                  </a14:imgLayer>
                </a14:imgProps>
              </a:ext>
              <a:ext uri="{28A0092B-C50C-407E-A947-70E740481C1C}">
                <a14:useLocalDpi xmlns:a14="http://schemas.microsoft.com/office/drawing/2010/main" val="0"/>
              </a:ext>
            </a:extLst>
          </a:blip>
          <a:srcRect/>
          <a:stretch>
            <a:fillRect/>
          </a:stretch>
        </p:blipFill>
        <p:spPr bwMode="auto">
          <a:xfrm>
            <a:off x="11853515" y="578592"/>
            <a:ext cx="194320" cy="145719"/>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4" descr="C:\Users\tyrasm\Desktop\question.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2047835" y="587164"/>
            <a:ext cx="194320" cy="14571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a:xfrm>
            <a:off x="72434" y="1217926"/>
            <a:ext cx="1866113" cy="451221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1080"/>
              </a:spcAft>
            </a:pPr>
            <a:r>
              <a:rPr lang="en-US" sz="1080" dirty="0" smtClean="0">
                <a:solidFill>
                  <a:srgbClr val="333333"/>
                </a:solidFill>
                <a:latin typeface="Segoe UI Light" panose="020B0502040204020203" pitchFamily="34" charset="0"/>
                <a:ea typeface="Segoe WPC" pitchFamily="34" charset="0"/>
                <a:cs typeface="Segoe UI Light" panose="020B0502040204020203" pitchFamily="34" charset="0"/>
              </a:rPr>
              <a:t>dashboard</a:t>
            </a:r>
          </a:p>
          <a:p>
            <a:pPr>
              <a:spcAft>
                <a:spcPts val="1080"/>
              </a:spcAft>
            </a:pPr>
            <a:r>
              <a:rPr lang="en-US" sz="1080" dirty="0">
                <a:solidFill>
                  <a:srgbClr val="333333"/>
                </a:solidFill>
                <a:latin typeface="Segoe UI Light" panose="020B0502040204020203" pitchFamily="34" charset="0"/>
                <a:ea typeface="Segoe WPC" pitchFamily="34" charset="0"/>
                <a:cs typeface="Segoe UI Light" panose="020B0502040204020203" pitchFamily="34" charset="0"/>
              </a:rPr>
              <a:t>users &amp; groups</a:t>
            </a:r>
          </a:p>
          <a:p>
            <a:pPr>
              <a:spcAft>
                <a:spcPts val="1080"/>
              </a:spcAft>
            </a:pPr>
            <a:r>
              <a:rPr lang="en-US" sz="1080" dirty="0">
                <a:solidFill>
                  <a:srgbClr val="333333"/>
                </a:solidFill>
                <a:latin typeface="Segoe UI Light" panose="020B0502040204020203" pitchFamily="34" charset="0"/>
                <a:ea typeface="Segoe WPC" pitchFamily="34" charset="0"/>
                <a:cs typeface="Segoe UI Light" panose="020B0502040204020203" pitchFamily="34" charset="0"/>
              </a:rPr>
              <a:t>licensing</a:t>
            </a:r>
          </a:p>
          <a:p>
            <a:pPr>
              <a:spcAft>
                <a:spcPts val="1080"/>
              </a:spcAft>
            </a:pPr>
            <a:r>
              <a:rPr lang="en-US" sz="1080" dirty="0">
                <a:solidFill>
                  <a:srgbClr val="333333"/>
                </a:solidFill>
                <a:latin typeface="Segoe UI Light" panose="020B0502040204020203" pitchFamily="34" charset="0"/>
                <a:ea typeface="Segoe WPC" pitchFamily="34" charset="0"/>
                <a:cs typeface="Segoe UI Light" panose="020B0502040204020203" pitchFamily="34" charset="0"/>
              </a:rPr>
              <a:t>s</a:t>
            </a:r>
            <a:r>
              <a:rPr lang="en-US" sz="1080" dirty="0" smtClean="0">
                <a:solidFill>
                  <a:srgbClr val="333333"/>
                </a:solidFill>
                <a:latin typeface="Segoe UI Light" panose="020B0502040204020203" pitchFamily="34" charset="0"/>
                <a:ea typeface="Segoe WPC" pitchFamily="34" charset="0"/>
                <a:cs typeface="Segoe UI Light" panose="020B0502040204020203" pitchFamily="34" charset="0"/>
              </a:rPr>
              <a:t>ervice settings</a:t>
            </a:r>
          </a:p>
          <a:p>
            <a:pPr>
              <a:spcAft>
                <a:spcPts val="1080"/>
              </a:spcAft>
            </a:pPr>
            <a:r>
              <a:rPr lang="en-US" sz="1080" dirty="0" smtClean="0">
                <a:solidFill>
                  <a:srgbClr val="333333"/>
                </a:solidFill>
                <a:latin typeface="Segoe UI Light" panose="020B0502040204020203" pitchFamily="34" charset="0"/>
                <a:ea typeface="Segoe WPC" pitchFamily="34" charset="0"/>
                <a:cs typeface="Segoe UI Light" panose="020B0502040204020203" pitchFamily="34" charset="0"/>
              </a:rPr>
              <a:t>service health</a:t>
            </a:r>
          </a:p>
          <a:p>
            <a:pPr>
              <a:spcAft>
                <a:spcPts val="1080"/>
              </a:spcAft>
            </a:pPr>
            <a:r>
              <a:rPr lang="en-US" sz="1080" dirty="0" smtClean="0">
                <a:solidFill>
                  <a:srgbClr val="333333"/>
                </a:solidFill>
                <a:latin typeface="Segoe UI Light" panose="020B0502040204020203" pitchFamily="34" charset="0"/>
                <a:ea typeface="Segoe WPC" pitchFamily="34" charset="0"/>
                <a:cs typeface="Segoe UI Light" panose="020B0502040204020203" pitchFamily="34" charset="0"/>
              </a:rPr>
              <a:t>reports</a:t>
            </a:r>
            <a:endParaRPr lang="en-US" sz="1080" dirty="0">
              <a:solidFill>
                <a:srgbClr val="333333"/>
              </a:solidFill>
              <a:latin typeface="Segoe UI Light" panose="020B0502040204020203" pitchFamily="34" charset="0"/>
              <a:ea typeface="Segoe WPC" pitchFamily="34" charset="0"/>
              <a:cs typeface="Segoe UI Light" panose="020B0502040204020203" pitchFamily="34" charset="0"/>
            </a:endParaRPr>
          </a:p>
          <a:p>
            <a:pPr>
              <a:spcAft>
                <a:spcPts val="1080"/>
              </a:spcAft>
            </a:pPr>
            <a:r>
              <a:rPr lang="en-US" sz="1080" dirty="0">
                <a:solidFill>
                  <a:srgbClr val="333333"/>
                </a:solidFill>
                <a:latin typeface="Segoe UI Light" panose="020B0502040204020203" pitchFamily="34" charset="0"/>
                <a:ea typeface="Segoe WPC" pitchFamily="34" charset="0"/>
                <a:cs typeface="Segoe UI Light" panose="020B0502040204020203" pitchFamily="34" charset="0"/>
              </a:rPr>
              <a:t>domains</a:t>
            </a:r>
          </a:p>
          <a:p>
            <a:pPr>
              <a:spcAft>
                <a:spcPts val="1080"/>
              </a:spcAft>
            </a:pPr>
            <a:r>
              <a:rPr lang="en-US" sz="1080" dirty="0">
                <a:solidFill>
                  <a:srgbClr val="333333"/>
                </a:solidFill>
                <a:latin typeface="Segoe UI Light" panose="020B0502040204020203" pitchFamily="34" charset="0"/>
                <a:ea typeface="Segoe WPC" pitchFamily="34" charset="0"/>
                <a:cs typeface="Segoe UI Light" panose="020B0502040204020203" pitchFamily="34" charset="0"/>
              </a:rPr>
              <a:t>support</a:t>
            </a:r>
          </a:p>
          <a:p>
            <a:pPr>
              <a:spcAft>
                <a:spcPts val="1080"/>
              </a:spcAft>
            </a:pPr>
            <a:r>
              <a:rPr lang="en-US" sz="1080" dirty="0">
                <a:solidFill>
                  <a:srgbClr val="333333"/>
                </a:solidFill>
                <a:latin typeface="Segoe UI Light" panose="020B0502040204020203" pitchFamily="34" charset="0"/>
                <a:ea typeface="Segoe WPC" pitchFamily="34" charset="0"/>
                <a:cs typeface="Segoe UI Light" panose="020B0502040204020203" pitchFamily="34" charset="0"/>
              </a:rPr>
              <a:t>purchase services</a:t>
            </a:r>
          </a:p>
        </p:txBody>
      </p:sp>
      <p:sp>
        <p:nvSpPr>
          <p:cNvPr id="20" name="Rectangle 19"/>
          <p:cNvSpPr/>
          <p:nvPr userDrawn="1"/>
        </p:nvSpPr>
        <p:spPr>
          <a:xfrm>
            <a:off x="2059077" y="1215658"/>
            <a:ext cx="156707" cy="5660009"/>
          </a:xfrm>
          <a:prstGeom prst="rect">
            <a:avLst/>
          </a:prstGeom>
          <a:gradFill>
            <a:gsLst>
              <a:gs pos="0">
                <a:schemeClr val="bg1">
                  <a:lumMod val="95000"/>
                </a:schemeClr>
              </a:gs>
              <a:gs pos="24000">
                <a:schemeClr val="bg1"/>
              </a:gs>
              <a:gs pos="100000">
                <a:schemeClr val="bg1"/>
              </a:gs>
            </a:gsLst>
            <a:lin ang="10800000" scaled="0"/>
          </a:gradFill>
          <a:ln w="12700" cap="rnd">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89" tIns="41144" rIns="82289" bIns="41144" numCol="1" spcCol="0" rtlCol="0" fromWordArt="0" anchor="ctr" anchorCtr="0" forceAA="0" compatLnSpc="1">
            <a:prstTxWarp prst="textNoShape">
              <a:avLst/>
            </a:prstTxWarp>
            <a:noAutofit/>
          </a:bodyPr>
          <a:lstStyle/>
          <a:p>
            <a:pPr algn="ctr" defTabSz="916775"/>
            <a:endParaRPr lang="en-US" dirty="0">
              <a:solidFill>
                <a:prstClr val="white"/>
              </a:solidFill>
              <a:latin typeface="Segoe UI Light" panose="020B0502040204020203" pitchFamily="34" charset="0"/>
            </a:endParaRPr>
          </a:p>
        </p:txBody>
      </p:sp>
      <p:sp>
        <p:nvSpPr>
          <p:cNvPr id="21" name="Rectangle 20">
            <a:hlinkClick r:id="" action="ppaction://noaction"/>
          </p:cNvPr>
          <p:cNvSpPr/>
          <p:nvPr userDrawn="1"/>
        </p:nvSpPr>
        <p:spPr>
          <a:xfrm>
            <a:off x="5667209" y="527008"/>
            <a:ext cx="637047" cy="257254"/>
          </a:xfrm>
          <a:prstGeom prst="rect">
            <a:avLst/>
          </a:prstGeom>
          <a:solidFill>
            <a:srgbClr val="FF0000">
              <a:alpha val="0"/>
            </a:srgbClr>
          </a:solidFill>
          <a:ln w="12700" cap="rnd">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76" tIns="41137" rIns="82276" bIns="41137" numCol="1" spcCol="0" rtlCol="0" fromWordArt="0" anchor="ctr" anchorCtr="0" forceAA="0" compatLnSpc="1">
            <a:prstTxWarp prst="textNoShape">
              <a:avLst/>
            </a:prstTxWarp>
            <a:noAutofit/>
          </a:bodyPr>
          <a:lstStyle/>
          <a:p>
            <a:pPr algn="ctr" defTabSz="916622"/>
            <a:endParaRPr lang="en-US" dirty="0">
              <a:solidFill>
                <a:prstClr val="white"/>
              </a:solidFill>
              <a:latin typeface="Segoe UI Light" panose="020B0502040204020203" pitchFamily="34" charset="0"/>
            </a:endParaRPr>
          </a:p>
        </p:txBody>
      </p:sp>
      <p:sp>
        <p:nvSpPr>
          <p:cNvPr id="22" name="Rectangle 21">
            <a:hlinkClick r:id="" action="ppaction://noaction"/>
          </p:cNvPr>
          <p:cNvSpPr/>
          <p:nvPr userDrawn="1"/>
        </p:nvSpPr>
        <p:spPr>
          <a:xfrm>
            <a:off x="4933744" y="527008"/>
            <a:ext cx="637047" cy="257254"/>
          </a:xfrm>
          <a:prstGeom prst="rect">
            <a:avLst/>
          </a:prstGeom>
          <a:solidFill>
            <a:srgbClr val="FF0000">
              <a:alpha val="0"/>
            </a:srgbClr>
          </a:solidFill>
          <a:ln w="12700" cap="rnd">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76" tIns="41137" rIns="82276" bIns="41137" numCol="1" spcCol="0" rtlCol="0" fromWordArt="0" anchor="ctr" anchorCtr="0" forceAA="0" compatLnSpc="1">
            <a:prstTxWarp prst="textNoShape">
              <a:avLst/>
            </a:prstTxWarp>
            <a:noAutofit/>
          </a:bodyPr>
          <a:lstStyle/>
          <a:p>
            <a:pPr algn="ctr" defTabSz="916622"/>
            <a:endParaRPr lang="en-US" dirty="0">
              <a:solidFill>
                <a:prstClr val="white"/>
              </a:solidFill>
              <a:latin typeface="Segoe UI Light" panose="020B0502040204020203" pitchFamily="34" charset="0"/>
            </a:endParaRPr>
          </a:p>
        </p:txBody>
      </p:sp>
      <p:sp>
        <p:nvSpPr>
          <p:cNvPr id="23" name="Rectangle 22">
            <a:hlinkClick r:id="" action="ppaction://noaction"/>
          </p:cNvPr>
          <p:cNvSpPr/>
          <p:nvPr userDrawn="1"/>
        </p:nvSpPr>
        <p:spPr>
          <a:xfrm>
            <a:off x="5667209" y="527008"/>
            <a:ext cx="637047" cy="257254"/>
          </a:xfrm>
          <a:prstGeom prst="rect">
            <a:avLst/>
          </a:prstGeom>
          <a:solidFill>
            <a:srgbClr val="FF0000">
              <a:alpha val="0"/>
            </a:srgbClr>
          </a:solidFill>
          <a:ln w="12700" cap="rnd">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76" tIns="41137" rIns="82276" bIns="41137" numCol="1" spcCol="0" rtlCol="0" fromWordArt="0" anchor="ctr" anchorCtr="0" forceAA="0" compatLnSpc="1">
            <a:prstTxWarp prst="textNoShape">
              <a:avLst/>
            </a:prstTxWarp>
            <a:noAutofit/>
          </a:bodyPr>
          <a:lstStyle/>
          <a:p>
            <a:pPr algn="ctr" defTabSz="916622"/>
            <a:endParaRPr lang="en-US" dirty="0">
              <a:solidFill>
                <a:prstClr val="white"/>
              </a:solidFill>
              <a:latin typeface="Segoe UI Light" panose="020B0502040204020203" pitchFamily="34" charset="0"/>
            </a:endParaRPr>
          </a:p>
        </p:txBody>
      </p:sp>
      <p:sp>
        <p:nvSpPr>
          <p:cNvPr id="42" name="TextBox 41"/>
          <p:cNvSpPr txBox="1"/>
          <p:nvPr/>
        </p:nvSpPr>
        <p:spPr>
          <a:xfrm>
            <a:off x="10432738" y="507007"/>
            <a:ext cx="1407032" cy="297962"/>
          </a:xfrm>
          <a:prstGeom prst="rect">
            <a:avLst/>
          </a:prstGeom>
          <a:noFill/>
        </p:spPr>
        <p:txBody>
          <a:bodyPr wrap="square" lIns="89340" tIns="44670" rIns="89340" bIns="44670" rtlCol="0">
            <a:spAutoFit/>
          </a:bodyPr>
          <a:lstStyle/>
          <a:p>
            <a:pPr algn="r" defTabSz="916775">
              <a:lnSpc>
                <a:spcPct val="150000"/>
              </a:lnSpc>
            </a:pPr>
            <a:r>
              <a:rPr lang="en-US" sz="900" dirty="0">
                <a:solidFill>
                  <a:srgbClr val="666666">
                    <a:lumMod val="50000"/>
                    <a:lumOff val="50000"/>
                  </a:srgbClr>
                </a:solidFill>
                <a:latin typeface="Segoe UI Light" panose="020B0502040204020203" pitchFamily="34" charset="0"/>
                <a:cs typeface="Segoe UI Light" panose="020B0502040204020203" pitchFamily="34" charset="0"/>
              </a:rPr>
              <a:t>Alan Smith </a:t>
            </a:r>
            <a:r>
              <a:rPr lang="en-US" sz="810" dirty="0">
                <a:solidFill>
                  <a:srgbClr val="98A3A6"/>
                </a:solidFill>
                <a:latin typeface="Webdings" pitchFamily="18" charset="2"/>
              </a:rPr>
              <a:t>6</a:t>
            </a:r>
            <a:endParaRPr lang="en-US" sz="810" dirty="0">
              <a:solidFill>
                <a:srgbClr val="98A3A6"/>
              </a:solidFill>
              <a:latin typeface="Webdings" pitchFamily="18" charset="2"/>
              <a:ea typeface="Segoe WPC" pitchFamily="34" charset="0"/>
              <a:cs typeface="Segoe UI Light" panose="020B0502040204020203" pitchFamily="34" charset="0"/>
            </a:endParaRPr>
          </a:p>
        </p:txBody>
      </p:sp>
      <p:grpSp>
        <p:nvGrpSpPr>
          <p:cNvPr id="34" name="Group 33"/>
          <p:cNvGrpSpPr/>
          <p:nvPr userDrawn="1"/>
        </p:nvGrpSpPr>
        <p:grpSpPr>
          <a:xfrm>
            <a:off x="4534550" y="502510"/>
            <a:ext cx="5777483" cy="307995"/>
            <a:chOff x="3698959" y="558395"/>
            <a:chExt cx="5097519" cy="342248"/>
          </a:xfrm>
        </p:grpSpPr>
        <p:sp>
          <p:nvSpPr>
            <p:cNvPr id="40" name="Isosceles Triangle 39"/>
            <p:cNvSpPr/>
            <p:nvPr userDrawn="1"/>
          </p:nvSpPr>
          <p:spPr>
            <a:xfrm>
              <a:off x="8558959" y="825526"/>
              <a:ext cx="132845" cy="66675"/>
            </a:xfrm>
            <a:prstGeom prst="triangle">
              <a:avLst/>
            </a:prstGeom>
            <a:solidFill>
              <a:schemeClr val="bg1"/>
            </a:solidFill>
            <a:ln w="12700" cap="rnd">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6775"/>
              <a:endParaRPr lang="en-US" dirty="0">
                <a:solidFill>
                  <a:prstClr val="white"/>
                </a:solidFill>
                <a:latin typeface="Segoe UI Light" panose="020B0502040204020203" pitchFamily="34" charset="0"/>
              </a:endParaRPr>
            </a:p>
          </p:txBody>
        </p:sp>
        <p:grpSp>
          <p:nvGrpSpPr>
            <p:cNvPr id="43" name="Group 42"/>
            <p:cNvGrpSpPr/>
            <p:nvPr userDrawn="1"/>
          </p:nvGrpSpPr>
          <p:grpSpPr>
            <a:xfrm>
              <a:off x="3698959" y="558395"/>
              <a:ext cx="5097519" cy="342248"/>
              <a:chOff x="3698959" y="558395"/>
              <a:chExt cx="5097519" cy="342248"/>
            </a:xfrm>
          </p:grpSpPr>
          <p:sp>
            <p:nvSpPr>
              <p:cNvPr id="45" name="TextBox 44"/>
              <p:cNvSpPr txBox="1"/>
              <p:nvPr/>
            </p:nvSpPr>
            <p:spPr>
              <a:xfrm>
                <a:off x="3698959" y="558395"/>
                <a:ext cx="4423836" cy="342248"/>
              </a:xfrm>
              <a:prstGeom prst="rect">
                <a:avLst/>
              </a:prstGeom>
              <a:noFill/>
            </p:spPr>
            <p:txBody>
              <a:bodyPr wrap="square" lIns="99276" tIns="49638" rIns="99276" bIns="49638" rtlCol="0">
                <a:spAutoFit/>
              </a:bodyPr>
              <a:lstStyle/>
              <a:p>
                <a:pPr algn="r" defTabSz="916775">
                  <a:lnSpc>
                    <a:spcPct val="150000"/>
                  </a:lnSpc>
                </a:pPr>
                <a:r>
                  <a:rPr lang="en-US" sz="900" dirty="0" smtClean="0">
                    <a:solidFill>
                      <a:prstClr val="white"/>
                    </a:solidFill>
                    <a:latin typeface="Segoe UI Light" panose="020B0502040204020203" pitchFamily="34" charset="0"/>
                    <a:cs typeface="Segoe UI Light" panose="020B0502040204020203" pitchFamily="34" charset="0"/>
                  </a:rPr>
                  <a:t>Mail     Calendar     People     Newsfeed     Documents     Sites</a:t>
                </a:r>
                <a:endParaRPr lang="en-US" sz="900" dirty="0">
                  <a:solidFill>
                    <a:srgbClr val="98BCD8"/>
                  </a:solidFill>
                  <a:latin typeface="Segoe UI Light" panose="020B0502040204020203" pitchFamily="34" charset="0"/>
                  <a:cs typeface="Segoe UI Light" panose="020B0502040204020203" pitchFamily="34" charset="0"/>
                </a:endParaRPr>
              </a:p>
            </p:txBody>
          </p:sp>
          <p:grpSp>
            <p:nvGrpSpPr>
              <p:cNvPr id="46" name="Group 45"/>
              <p:cNvGrpSpPr/>
              <p:nvPr userDrawn="1"/>
            </p:nvGrpSpPr>
            <p:grpSpPr>
              <a:xfrm>
                <a:off x="8184766" y="721782"/>
                <a:ext cx="125822" cy="31227"/>
                <a:chOff x="8622568" y="721782"/>
                <a:chExt cx="125822" cy="31227"/>
              </a:xfrm>
            </p:grpSpPr>
            <p:sp>
              <p:nvSpPr>
                <p:cNvPr id="48" name="Oval 47"/>
                <p:cNvSpPr/>
                <p:nvPr userDrawn="1"/>
              </p:nvSpPr>
              <p:spPr>
                <a:xfrm>
                  <a:off x="8622568" y="721782"/>
                  <a:ext cx="31227" cy="31227"/>
                </a:xfrm>
                <a:prstGeom prst="ellipse">
                  <a:avLst/>
                </a:prstGeom>
                <a:solidFill>
                  <a:schemeClr val="bg1"/>
                </a:solidFill>
                <a:ln w="12700" cap="rnd">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6775"/>
                  <a:endParaRPr lang="en-US" dirty="0">
                    <a:solidFill>
                      <a:prstClr val="white"/>
                    </a:solidFill>
                    <a:latin typeface="Segoe UI Light" panose="020B0502040204020203" pitchFamily="34" charset="0"/>
                  </a:endParaRPr>
                </a:p>
              </p:txBody>
            </p:sp>
            <p:sp>
              <p:nvSpPr>
                <p:cNvPr id="49" name="Oval 48"/>
                <p:cNvSpPr/>
                <p:nvPr userDrawn="1"/>
              </p:nvSpPr>
              <p:spPr>
                <a:xfrm>
                  <a:off x="8669521" y="721782"/>
                  <a:ext cx="31227" cy="31227"/>
                </a:xfrm>
                <a:prstGeom prst="ellipse">
                  <a:avLst/>
                </a:prstGeom>
                <a:solidFill>
                  <a:schemeClr val="bg1"/>
                </a:solidFill>
                <a:ln w="12700" cap="rnd">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6775"/>
                  <a:endParaRPr lang="en-US" dirty="0">
                    <a:solidFill>
                      <a:prstClr val="white"/>
                    </a:solidFill>
                    <a:latin typeface="Segoe UI Light" panose="020B0502040204020203" pitchFamily="34" charset="0"/>
                  </a:endParaRPr>
                </a:p>
              </p:txBody>
            </p:sp>
            <p:sp>
              <p:nvSpPr>
                <p:cNvPr id="50" name="Oval 49"/>
                <p:cNvSpPr/>
                <p:nvPr userDrawn="1"/>
              </p:nvSpPr>
              <p:spPr>
                <a:xfrm>
                  <a:off x="8717163" y="721782"/>
                  <a:ext cx="31227" cy="31227"/>
                </a:xfrm>
                <a:prstGeom prst="ellipse">
                  <a:avLst/>
                </a:prstGeom>
                <a:solidFill>
                  <a:schemeClr val="bg1"/>
                </a:solidFill>
                <a:ln w="12700" cap="rnd">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6775"/>
                  <a:endParaRPr lang="en-US" dirty="0">
                    <a:solidFill>
                      <a:prstClr val="white"/>
                    </a:solidFill>
                    <a:latin typeface="Segoe UI Light" panose="020B0502040204020203" pitchFamily="34" charset="0"/>
                  </a:endParaRPr>
                </a:p>
              </p:txBody>
            </p:sp>
          </p:grpSp>
          <p:sp>
            <p:nvSpPr>
              <p:cNvPr id="47" name="Rectangle 46"/>
              <p:cNvSpPr/>
              <p:nvPr userDrawn="1"/>
            </p:nvSpPr>
            <p:spPr>
              <a:xfrm>
                <a:off x="8516438" y="603672"/>
                <a:ext cx="280040" cy="230853"/>
              </a:xfrm>
              <a:prstGeom prst="rect">
                <a:avLst/>
              </a:prstGeom>
            </p:spPr>
            <p:txBody>
              <a:bodyPr wrap="none" lIns="0" tIns="0" rIns="0" bIns="0">
                <a:spAutoFit/>
              </a:bodyPr>
              <a:lstStyle/>
              <a:p>
                <a:pPr algn="r" defTabSz="916775">
                  <a:lnSpc>
                    <a:spcPct val="150000"/>
                  </a:lnSpc>
                </a:pPr>
                <a:r>
                  <a:rPr lang="en-US" sz="900" dirty="0" smtClean="0">
                    <a:solidFill>
                      <a:prstClr val="white"/>
                    </a:solidFill>
                    <a:latin typeface="Segoe UI Light" panose="020B0502040204020203" pitchFamily="34" charset="0"/>
                    <a:cs typeface="Segoe UI Light" panose="020B0502040204020203" pitchFamily="34" charset="0"/>
                  </a:rPr>
                  <a:t>Admin</a:t>
                </a:r>
                <a:endParaRPr lang="en-US" sz="900" dirty="0">
                  <a:solidFill>
                    <a:prstClr val="white"/>
                  </a:solidFill>
                  <a:latin typeface="Segoe UI Light" panose="020B0502040204020203" pitchFamily="34" charset="0"/>
                  <a:cs typeface="Segoe UI Light" panose="020B0502040204020203" pitchFamily="34" charset="0"/>
                </a:endParaRPr>
              </a:p>
            </p:txBody>
          </p:sp>
        </p:grpSp>
      </p:grpSp>
    </p:spTree>
    <p:extLst>
      <p:ext uri="{BB962C8B-B14F-4D97-AF65-F5344CB8AC3E}">
        <p14:creationId xmlns:p14="http://schemas.microsoft.com/office/powerpoint/2010/main" val="2078763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29661" y="1476621"/>
            <a:ext cx="11375536" cy="2130904"/>
          </a:xfrm>
          <a:prstGeom prst="rect">
            <a:avLst/>
          </a:prstGeom>
        </p:spPr>
        <p:txBody>
          <a:bodyPr/>
          <a:lstStyle>
            <a:lvl1pPr marL="0" indent="0">
              <a:spcBef>
                <a:spcPts val="2448"/>
              </a:spcBef>
              <a:buNone/>
              <a:defRPr sz="4080">
                <a:gradFill>
                  <a:gsLst>
                    <a:gs pos="100000">
                      <a:schemeClr val="tx2"/>
                    </a:gs>
                    <a:gs pos="0">
                      <a:schemeClr val="tx2"/>
                    </a:gs>
                  </a:gsLst>
                  <a:lin ang="5400000" scaled="0"/>
                </a:gradFill>
                <a:latin typeface="+mj-lt"/>
              </a:defRPr>
            </a:lvl1pPr>
            <a:lvl2pPr marL="0" indent="0">
              <a:buNone/>
              <a:defRPr sz="2040">
                <a:gradFill>
                  <a:gsLst>
                    <a:gs pos="100000">
                      <a:schemeClr val="bg2"/>
                    </a:gs>
                    <a:gs pos="6000">
                      <a:schemeClr val="bg2"/>
                    </a:gs>
                  </a:gsLst>
                  <a:lin ang="5400000" scaled="0"/>
                </a:gradFill>
              </a:defRPr>
            </a:lvl2pPr>
            <a:lvl3pPr marL="236387" indent="0">
              <a:buNone/>
              <a:defRPr sz="2040">
                <a:gradFill>
                  <a:gsLst>
                    <a:gs pos="100000">
                      <a:schemeClr val="bg2"/>
                    </a:gs>
                    <a:gs pos="6000">
                      <a:schemeClr val="bg2"/>
                    </a:gs>
                  </a:gsLst>
                  <a:lin ang="5400000" scaled="0"/>
                </a:gradFill>
              </a:defRPr>
            </a:lvl3pPr>
            <a:lvl4pPr marL="466298" indent="0">
              <a:buNone/>
              <a:defRPr sz="2040">
                <a:gradFill>
                  <a:gsLst>
                    <a:gs pos="100000">
                      <a:schemeClr val="bg2"/>
                    </a:gs>
                    <a:gs pos="6000">
                      <a:schemeClr val="bg2"/>
                    </a:gs>
                  </a:gsLst>
                  <a:lin ang="5400000" scaled="0"/>
                </a:gradFill>
              </a:defRPr>
            </a:lvl4pPr>
            <a:lvl5pPr marL="707543" indent="0">
              <a:buNone/>
              <a:defRPr sz="2040">
                <a:gradFill>
                  <a:gsLst>
                    <a:gs pos="100000">
                      <a:schemeClr val="bg2"/>
                    </a:gs>
                    <a:gs pos="6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104003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6_Color Block Header&amp; Subtext">
    <p:spTree>
      <p:nvGrpSpPr>
        <p:cNvPr id="1" name=""/>
        <p:cNvGrpSpPr/>
        <p:nvPr/>
      </p:nvGrpSpPr>
      <p:grpSpPr>
        <a:xfrm>
          <a:off x="0" y="0"/>
          <a:ext cx="0" cy="0"/>
          <a:chOff x="0" y="0"/>
          <a:chExt cx="0" cy="0"/>
        </a:xfrm>
      </p:grpSpPr>
      <p:sp>
        <p:nvSpPr>
          <p:cNvPr id="2" name="Rectangle 1"/>
          <p:cNvSpPr/>
          <p:nvPr/>
        </p:nvSpPr>
        <p:spPr bwMode="white">
          <a:xfrm>
            <a:off x="-9717" y="0"/>
            <a:ext cx="4591061" cy="699452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lgn="ctr" defTabSz="929960" fontAlgn="base">
              <a:spcBef>
                <a:spcPct val="0"/>
              </a:spcBef>
              <a:spcAft>
                <a:spcPct val="0"/>
              </a:spcAft>
            </a:pPr>
            <a:endParaRPr lang="en-US" sz="2238"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2478" y="27565"/>
            <a:ext cx="3097489" cy="2805906"/>
          </a:xfrm>
          <a:prstGeom prst="rect">
            <a:avLst/>
          </a:prstGeom>
        </p:spPr>
        <p:txBody>
          <a:bodyPr anchor="b" anchorCtr="0">
            <a:noAutofit/>
          </a:bodyPr>
          <a:lstStyle>
            <a:lvl1pPr marL="0" indent="0">
              <a:lnSpc>
                <a:spcPts val="3876"/>
              </a:lnSpc>
              <a:spcBef>
                <a:spcPts val="0"/>
              </a:spcBef>
              <a:buNone/>
              <a:defRPr sz="3672" b="0" cap="none" baseline="0">
                <a:gradFill>
                  <a:gsLst>
                    <a:gs pos="100000">
                      <a:schemeClr val="bg1"/>
                    </a:gs>
                    <a:gs pos="0">
                      <a:schemeClr val="bg1"/>
                    </a:gs>
                  </a:gsLst>
                  <a:lin ang="5400000" scaled="0"/>
                </a:gradFill>
                <a:latin typeface="Segoe UI Light" pitchFamily="34" charset="0"/>
              </a:defRPr>
            </a:lvl1pPr>
            <a:lvl2pPr marL="620069" indent="0">
              <a:buNone/>
              <a:defRPr sz="2747" b="1"/>
            </a:lvl2pPr>
            <a:lvl3pPr marL="1240137" indent="0">
              <a:buNone/>
              <a:defRPr sz="2442" b="1"/>
            </a:lvl3pPr>
            <a:lvl4pPr marL="1860206" indent="0">
              <a:buNone/>
              <a:defRPr sz="2136" b="1"/>
            </a:lvl4pPr>
            <a:lvl5pPr marL="2480274" indent="0">
              <a:buNone/>
              <a:defRPr sz="2136" b="1"/>
            </a:lvl5pPr>
            <a:lvl6pPr marL="3100344" indent="0">
              <a:buNone/>
              <a:defRPr sz="2136" b="1"/>
            </a:lvl6pPr>
            <a:lvl7pPr marL="3720412" indent="0">
              <a:buNone/>
              <a:defRPr sz="2136" b="1"/>
            </a:lvl7pPr>
            <a:lvl8pPr marL="4340480" indent="0">
              <a:buNone/>
              <a:defRPr sz="2136" b="1"/>
            </a:lvl8pPr>
            <a:lvl9pPr marL="4960549" indent="0">
              <a:buNone/>
              <a:defRPr sz="2136" b="1"/>
            </a:lvl9pPr>
          </a:lstStyle>
          <a:p>
            <a:pPr lvl="0"/>
            <a:r>
              <a:rPr lang="en-US" dirty="0" smtClean="0"/>
              <a:t>Click to edit Master text styles.</a:t>
            </a:r>
          </a:p>
        </p:txBody>
      </p:sp>
      <p:sp>
        <p:nvSpPr>
          <p:cNvPr id="8" name="Picture Placeholder 4"/>
          <p:cNvSpPr>
            <a:spLocks noGrp="1"/>
          </p:cNvSpPr>
          <p:nvPr>
            <p:ph type="pic" sz="quarter" idx="11"/>
          </p:nvPr>
        </p:nvSpPr>
        <p:spPr>
          <a:xfrm>
            <a:off x="3968399" y="1054035"/>
            <a:ext cx="8153844" cy="4957693"/>
          </a:xfrm>
          <a:solidFill>
            <a:schemeClr val="bg1">
              <a:lumMod val="95000"/>
            </a:schemeClr>
          </a:solidFill>
          <a:ln>
            <a:noFill/>
          </a:ln>
          <a:effectLst>
            <a:outerShdw blurRad="63500" sx="101000" sy="101000" algn="ctr" rotWithShape="0">
              <a:prstClr val="black">
                <a:alpha val="2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lvl1pPr>
              <a:defRPr lang="en-US" sz="2244">
                <a:solidFill>
                  <a:schemeClr val="bg2"/>
                </a:solidFill>
                <a:latin typeface="+mn-lt"/>
                <a:ea typeface="Segoe UI" pitchFamily="34" charset="0"/>
                <a:cs typeface="Segoe UI" pitchFamily="34" charset="0"/>
              </a:defRPr>
            </a:lvl1pPr>
          </a:lstStyle>
          <a:p>
            <a:pPr marL="0" lvl="0" algn="ctr" defTabSz="932290" fontAlgn="base">
              <a:spcBef>
                <a:spcPct val="0"/>
              </a:spcBef>
              <a:spcAft>
                <a:spcPct val="0"/>
              </a:spcAft>
            </a:pPr>
            <a:endParaRPr lang="en-US" dirty="0"/>
          </a:p>
        </p:txBody>
      </p:sp>
      <p:sp>
        <p:nvSpPr>
          <p:cNvPr id="9" name="Text Placeholder 6"/>
          <p:cNvSpPr>
            <a:spLocks noGrp="1"/>
          </p:cNvSpPr>
          <p:nvPr>
            <p:ph type="body" sz="quarter" idx="10"/>
          </p:nvPr>
        </p:nvSpPr>
        <p:spPr>
          <a:xfrm>
            <a:off x="543752" y="3114884"/>
            <a:ext cx="3097489" cy="2212850"/>
          </a:xfrm>
        </p:spPr>
        <p:txBody>
          <a:bodyPr/>
          <a:lstStyle>
            <a:lvl1pPr marL="0" indent="0">
              <a:lnSpc>
                <a:spcPct val="100000"/>
              </a:lnSpc>
              <a:spcBef>
                <a:spcPts val="0"/>
              </a:spcBef>
              <a:spcAft>
                <a:spcPts val="1224"/>
              </a:spcAft>
              <a:buNone/>
              <a:defRPr sz="1836" spc="0" baseline="0">
                <a:solidFill>
                  <a:schemeClr val="bg1"/>
                </a:solidFill>
                <a:latin typeface="Segoe UI" pitchFamily="34" charset="0"/>
                <a:ea typeface="Segoe UI" pitchFamily="34" charset="0"/>
                <a:cs typeface="Segoe UI" pitchFamily="34" charset="0"/>
              </a:defRPr>
            </a:lvl1pPr>
            <a:lvl2pPr marL="0" indent="0">
              <a:lnSpc>
                <a:spcPct val="100000"/>
              </a:lnSpc>
              <a:spcBef>
                <a:spcPts val="0"/>
              </a:spcBef>
              <a:spcAft>
                <a:spcPts val="1224"/>
              </a:spcAft>
              <a:buNone/>
              <a:defRPr sz="1428" spc="0" baseline="0">
                <a:solidFill>
                  <a:schemeClr val="bg1"/>
                </a:solidFill>
                <a:latin typeface="Segoe UI" pitchFamily="34" charset="0"/>
                <a:ea typeface="Segoe UI" pitchFamily="34" charset="0"/>
                <a:cs typeface="Segoe UI" pitchFamily="34" charset="0"/>
              </a:defRPr>
            </a:lvl2pPr>
            <a:lvl3pPr marL="0" indent="0">
              <a:lnSpc>
                <a:spcPct val="100000"/>
              </a:lnSpc>
              <a:spcBef>
                <a:spcPts val="0"/>
              </a:spcBef>
              <a:spcAft>
                <a:spcPts val="1224"/>
              </a:spcAft>
              <a:buNone/>
              <a:defRPr sz="1224" spc="0" baseline="0">
                <a:solidFill>
                  <a:schemeClr val="bg1"/>
                </a:solidFill>
                <a:latin typeface="Segoe UI" pitchFamily="34" charset="0"/>
                <a:ea typeface="Segoe UI" pitchFamily="34" charset="0"/>
                <a:cs typeface="Segoe UI" pitchFamily="34" charset="0"/>
              </a:defRPr>
            </a:lvl3pPr>
            <a:lvl4pPr marL="0" indent="0">
              <a:lnSpc>
                <a:spcPct val="100000"/>
              </a:lnSpc>
              <a:spcBef>
                <a:spcPts val="0"/>
              </a:spcBef>
              <a:spcAft>
                <a:spcPts val="1224"/>
              </a:spcAft>
              <a:buNone/>
              <a:defRPr sz="1428" spc="0" baseline="0">
                <a:solidFill>
                  <a:schemeClr val="bg1"/>
                </a:solidFill>
                <a:latin typeface="Segoe UI" pitchFamily="34" charset="0"/>
                <a:ea typeface="Segoe UI" pitchFamily="34" charset="0"/>
                <a:cs typeface="Segoe UI" pitchFamily="34" charset="0"/>
              </a:defRPr>
            </a:lvl4pPr>
            <a:lvl5pPr marL="0" indent="0">
              <a:lnSpc>
                <a:spcPct val="100000"/>
              </a:lnSpc>
              <a:spcBef>
                <a:spcPts val="0"/>
              </a:spcBef>
              <a:spcAft>
                <a:spcPts val="1224"/>
              </a:spcAft>
              <a:buNone/>
              <a:defRPr sz="1428" spc="0" baseline="0">
                <a:solidFill>
                  <a:schemeClr val="bg1"/>
                </a:soli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2" descr="C:\Users\stacyd\AppData\Local\Temp\vmware-stacyr\VMwareDnD\f284194e\Administration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0460" y="263547"/>
            <a:ext cx="826628" cy="826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845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29661" y="233152"/>
            <a:ext cx="11375536" cy="762786"/>
          </a:xfrm>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29661" y="1476621"/>
            <a:ext cx="11375536" cy="2239396"/>
          </a:xfrm>
          <a:prstGeom prst="rect">
            <a:avLst/>
          </a:prstGeom>
        </p:spPr>
        <p:txBody>
          <a:bodyPr/>
          <a:lstStyle>
            <a:lvl1pPr marL="289818" indent="-289818">
              <a:buFont typeface="Wingdings" pitchFamily="2" charset="2"/>
              <a:buChar char=""/>
              <a:defRPr sz="4080"/>
            </a:lvl1pPr>
            <a:lvl2pPr marL="527824" indent="-238007">
              <a:buFont typeface="Wingdings" pitchFamily="2" charset="2"/>
              <a:buChar char=""/>
              <a:defRPr>
                <a:latin typeface="+mn-lt"/>
              </a:defRPr>
            </a:lvl2pPr>
            <a:lvl3pPr marL="756116" indent="-228292">
              <a:buFont typeface="Wingdings" pitchFamily="2" charset="2"/>
              <a:buChar char=""/>
              <a:tabLst/>
              <a:defRPr>
                <a:latin typeface="+mn-lt"/>
              </a:defRPr>
            </a:lvl3pPr>
            <a:lvl4pPr marL="932597" indent="-176481">
              <a:buFont typeface="Wingdings" pitchFamily="2" charset="2"/>
              <a:buChar char=""/>
              <a:defRPr>
                <a:latin typeface="+mn-lt"/>
              </a:defRPr>
            </a:lvl4pPr>
            <a:lvl5pPr marL="1109078" indent="-176481">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9160" y="6221788"/>
            <a:ext cx="2208564" cy="764735"/>
          </a:xfrm>
          <a:prstGeom prst="rect">
            <a:avLst/>
          </a:prstGeom>
        </p:spPr>
      </p:pic>
    </p:spTree>
    <p:extLst>
      <p:ext uri="{BB962C8B-B14F-4D97-AF65-F5344CB8AC3E}">
        <p14:creationId xmlns:p14="http://schemas.microsoft.com/office/powerpoint/2010/main" val="1676404800"/>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6000" spc="-100" baseline="0">
                <a:gradFill>
                  <a:gsLst>
                    <a:gs pos="3333">
                      <a:schemeClr val="tx2"/>
                    </a:gs>
                    <a:gs pos="39000">
                      <a:schemeClr val="tx2"/>
                    </a:gs>
                  </a:gsLst>
                  <a:lin ang="5400000" scaled="0"/>
                </a:gradFill>
              </a:defRPr>
            </a:lvl1pPr>
          </a:lstStyle>
          <a:p>
            <a:r>
              <a:rPr lang="en-US" dirty="0" smtClean="0"/>
              <a:t>Presentation title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8" y="480502"/>
            <a:ext cx="2557747" cy="547905"/>
          </a:xfrm>
          <a:prstGeom prst="rect">
            <a:avLst/>
          </a:prstGeom>
        </p:spPr>
      </p:pic>
    </p:spTree>
    <p:extLst>
      <p:ext uri="{BB962C8B-B14F-4D97-AF65-F5344CB8AC3E}">
        <p14:creationId xmlns:p14="http://schemas.microsoft.com/office/powerpoint/2010/main" val="546027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340158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91440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8" y="480502"/>
            <a:ext cx="2557747" cy="547905"/>
          </a:xfrm>
          <a:prstGeom prst="rect">
            <a:avLst/>
          </a:prstGeom>
        </p:spPr>
      </p:pic>
      <p:sp>
        <p:nvSpPr>
          <p:cNvPr id="5" name="Text Placeholder 4"/>
          <p:cNvSpPr>
            <a:spLocks noGrp="1"/>
          </p:cNvSpPr>
          <p:nvPr>
            <p:ph type="body" sz="quarter" idx="12" hasCustomPrompt="1"/>
          </p:nvPr>
        </p:nvSpPr>
        <p:spPr>
          <a:xfrm>
            <a:off x="274701" y="3955786"/>
            <a:ext cx="91439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517937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5" y="0"/>
            <a:ext cx="12426819" cy="6994524"/>
          </a:xfrm>
          <a:prstGeom prst="rect">
            <a:avLst/>
          </a:prstGeom>
        </p:spPr>
      </p:pic>
      <p:sp>
        <p:nvSpPr>
          <p:cNvPr id="18" name="Rectangle 17"/>
          <p:cNvSpPr/>
          <p:nvPr userDrawn="1"/>
        </p:nvSpPr>
        <p:spPr bwMode="gray">
          <a:xfrm>
            <a:off x="274638" y="2125663"/>
            <a:ext cx="7315200" cy="3657600"/>
          </a:xfrm>
          <a:prstGeom prst="rect">
            <a:avLst/>
          </a:prstGeom>
          <a:solidFill>
            <a:schemeClr val="accent3">
              <a:alpha val="93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702"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702" y="3957638"/>
            <a:ext cx="7316788" cy="1825625"/>
          </a:xfrm>
        </p:spPr>
        <p:txBody>
          <a:bodyPr tIns="109728" bIns="109728">
            <a:noAutofit/>
          </a:bodyPr>
          <a:lstStyle>
            <a:lvl1pPr marL="0" indent="0">
              <a:spcBef>
                <a:spcPts val="0"/>
              </a:spcBef>
              <a:buNone/>
              <a:defRPr sz="3200" baseline="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59"/>
          </a:xfrm>
          <a:prstGeom prst="rect">
            <a:avLst/>
          </a:prstGeom>
        </p:spPr>
      </p:pic>
    </p:spTree>
    <p:extLst>
      <p:ext uri="{BB962C8B-B14F-4D97-AF65-F5344CB8AC3E}">
        <p14:creationId xmlns:p14="http://schemas.microsoft.com/office/powerpoint/2010/main" val="3122244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3" y="0"/>
            <a:ext cx="12434709" cy="6994524"/>
          </a:xfrm>
          <a:prstGeom prst="rect">
            <a:avLst/>
          </a:prstGeom>
        </p:spPr>
      </p:pic>
      <p:sp>
        <p:nvSpPr>
          <p:cNvPr id="17" name="Rectangle 16"/>
          <p:cNvSpPr/>
          <p:nvPr userDrawn="1"/>
        </p:nvSpPr>
        <p:spPr bwMode="gray">
          <a:xfrm>
            <a:off x="274638" y="2125663"/>
            <a:ext cx="6400800" cy="3657600"/>
          </a:xfrm>
          <a:prstGeom prst="rect">
            <a:avLst/>
          </a:prstGeom>
          <a:solidFill>
            <a:schemeClr val="accent2">
              <a:alpha val="9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64023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38"/>
            <a:ext cx="6402388"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59"/>
          </a:xfrm>
          <a:prstGeom prst="rect">
            <a:avLst/>
          </a:prstGeom>
        </p:spPr>
      </p:pic>
    </p:spTree>
    <p:extLst>
      <p:ext uri="{BB962C8B-B14F-4D97-AF65-F5344CB8AC3E}">
        <p14:creationId xmlns:p14="http://schemas.microsoft.com/office/powerpoint/2010/main" val="3226002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bwMode="gray">
          <a:xfrm flipH="1">
            <a:off x="0" y="0"/>
            <a:ext cx="12436476" cy="6994525"/>
          </a:xfrm>
          <a:prstGeom prst="rect">
            <a:avLst/>
          </a:prstGeom>
        </p:spPr>
      </p:pic>
      <p:sp>
        <p:nvSpPr>
          <p:cNvPr id="17" name="Rectangle 16"/>
          <p:cNvSpPr/>
          <p:nvPr userDrawn="1"/>
        </p:nvSpPr>
        <p:spPr bwMode="gray">
          <a:xfrm>
            <a:off x="274638" y="2125663"/>
            <a:ext cx="7315200" cy="36576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smtClean="0"/>
              <a:t>Click to edit Master text styles</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4" y="480503"/>
            <a:ext cx="1552926" cy="332659"/>
          </a:xfrm>
          <a:prstGeom prst="rect">
            <a:avLst/>
          </a:prstGeom>
        </p:spPr>
      </p:pic>
    </p:spTree>
    <p:extLst>
      <p:ext uri="{BB962C8B-B14F-4D97-AF65-F5344CB8AC3E}">
        <p14:creationId xmlns:p14="http://schemas.microsoft.com/office/powerpoint/2010/main" val="17690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3312" r="17641" b="16929"/>
          <a:stretch/>
        </p:blipFill>
        <p:spPr>
          <a:xfrm>
            <a:off x="0" y="0"/>
            <a:ext cx="12436475" cy="6994524"/>
          </a:xfrm>
          <a:prstGeom prst="rect">
            <a:avLst/>
          </a:prstGeom>
        </p:spPr>
      </p:pic>
      <p:sp>
        <p:nvSpPr>
          <p:cNvPr id="17" name="Rectangle 16"/>
          <p:cNvSpPr/>
          <p:nvPr userDrawn="1"/>
        </p:nvSpPr>
        <p:spPr bwMode="gray">
          <a:xfrm>
            <a:off x="274638" y="2125663"/>
            <a:ext cx="7315200" cy="3657600"/>
          </a:xfrm>
          <a:prstGeom prst="rect">
            <a:avLst/>
          </a:prstGeom>
          <a:solidFill>
            <a:schemeClr val="accent3">
              <a:alpha val="93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7316788" cy="18305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46526"/>
            <a:ext cx="7316788"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2748492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3333" t="3333" r="4875" b="4875"/>
          <a:stretch/>
        </p:blipFill>
        <p:spPr>
          <a:xfrm>
            <a:off x="881" y="-1"/>
            <a:ext cx="12434712" cy="6994526"/>
          </a:xfrm>
          <a:prstGeom prst="rect">
            <a:avLst/>
          </a:prstGeom>
        </p:spPr>
      </p:pic>
      <p:sp>
        <p:nvSpPr>
          <p:cNvPr id="18" name="Rectangle 17"/>
          <p:cNvSpPr/>
          <p:nvPr userDrawn="1"/>
        </p:nvSpPr>
        <p:spPr bwMode="gray">
          <a:xfrm>
            <a:off x="274638" y="1211264"/>
            <a:ext cx="6400800" cy="3657600"/>
          </a:xfrm>
          <a:prstGeom prst="rect">
            <a:avLst/>
          </a:prstGeom>
          <a:solidFill>
            <a:schemeClr val="accent2">
              <a:alpha val="8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1211263"/>
            <a:ext cx="6402388" cy="1828801"/>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3040063"/>
            <a:ext cx="6400800" cy="1828800"/>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2372144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8 ">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4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702" y="2125677"/>
            <a:ext cx="7315200" cy="3657586"/>
          </a:xfrm>
          <a:prstGeom prst="rect">
            <a:avLst/>
          </a:prstGeom>
          <a:solidFill>
            <a:schemeClr val="accent3">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2125663"/>
            <a:ext cx="7315200" cy="1828800"/>
          </a:xfrm>
          <a:noFill/>
        </p:spPr>
        <p:txBody>
          <a:bodyPr lIns="146304" tIns="91440" rIns="146304" bIns="91440" anchor="t" anchorCtr="0"/>
          <a:lstStyle>
            <a:lvl1pPr>
              <a:defRPr sz="60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638" y="3954463"/>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2185637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41478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8469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6141443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963917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0830643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97497108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37708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48962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4668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513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70315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07411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820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9567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2877423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8782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2078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93333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11175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81881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Color Block text w/Photo on Right">
    <p:spTree>
      <p:nvGrpSpPr>
        <p:cNvPr id="1" name=""/>
        <p:cNvGrpSpPr/>
        <p:nvPr/>
      </p:nvGrpSpPr>
      <p:grpSpPr>
        <a:xfrm>
          <a:off x="0" y="0"/>
          <a:ext cx="0" cy="0"/>
          <a:chOff x="0" y="0"/>
          <a:chExt cx="0" cy="0"/>
        </a:xfrm>
      </p:grpSpPr>
      <p:sp>
        <p:nvSpPr>
          <p:cNvPr id="7" name="Rectangle 6"/>
          <p:cNvSpPr/>
          <p:nvPr userDrawn="1"/>
        </p:nvSpPr>
        <p:spPr bwMode="white">
          <a:xfrm>
            <a:off x="1" y="0"/>
            <a:ext cx="6346198" cy="6994525"/>
          </a:xfrm>
          <a:prstGeom prst="rect">
            <a:avLst/>
          </a:prstGeom>
          <a:solidFill>
            <a:srgbClr val="00723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31279" y="1476623"/>
            <a:ext cx="5543930" cy="1201902"/>
          </a:xfrm>
          <a:prstGeom prst="rect">
            <a:avLst/>
          </a:prstGeom>
        </p:spPr>
        <p:txBody>
          <a:bodyPr>
            <a:noAutofit/>
          </a:bodyPr>
          <a:lstStyle>
            <a:lvl1pPr marL="0" indent="0">
              <a:buNone/>
              <a:defRPr sz="4080" b="0" cap="none" baseline="0">
                <a:gradFill>
                  <a:gsLst>
                    <a:gs pos="100000">
                      <a:schemeClr val="bg1"/>
                    </a:gs>
                    <a:gs pos="0">
                      <a:schemeClr val="bg1"/>
                    </a:gs>
                  </a:gsLst>
                  <a:lin ang="5400000" scaled="0"/>
                </a:gradFill>
                <a:latin typeface="+mj-lt"/>
              </a:defRPr>
            </a:lvl1pPr>
            <a:lvl2pPr marL="621622" indent="0">
              <a:buNone/>
              <a:defRPr sz="2754" b="1"/>
            </a:lvl2pPr>
            <a:lvl3pPr marL="1243245" indent="0">
              <a:buNone/>
              <a:defRPr sz="2448" b="1"/>
            </a:lvl3pPr>
            <a:lvl4pPr marL="1864867" indent="0">
              <a:buNone/>
              <a:defRPr sz="2142" b="1"/>
            </a:lvl4pPr>
            <a:lvl5pPr marL="2486489" indent="0">
              <a:buNone/>
              <a:defRPr sz="2142" b="1"/>
            </a:lvl5pPr>
            <a:lvl6pPr marL="3108112" indent="0">
              <a:buNone/>
              <a:defRPr sz="2142" b="1"/>
            </a:lvl6pPr>
            <a:lvl7pPr marL="3729734" indent="0">
              <a:buNone/>
              <a:defRPr sz="2142" b="1"/>
            </a:lvl7pPr>
            <a:lvl8pPr marL="4351355" indent="0">
              <a:buNone/>
              <a:defRPr sz="2142" b="1"/>
            </a:lvl8pPr>
            <a:lvl9pPr marL="4972978" indent="0">
              <a:buNone/>
              <a:defRPr sz="2142" b="1"/>
            </a:lvl9pPr>
          </a:lstStyle>
          <a:p>
            <a:pPr lvl="0"/>
            <a:r>
              <a:rPr lang="en-US" dirty="0" smtClean="0"/>
              <a:t>Click to edit Master text styles.</a:t>
            </a:r>
          </a:p>
        </p:txBody>
      </p:sp>
      <p:sp>
        <p:nvSpPr>
          <p:cNvPr id="9" name="Content Placeholder 5"/>
          <p:cNvSpPr>
            <a:spLocks noGrp="1"/>
          </p:cNvSpPr>
          <p:nvPr>
            <p:ph sz="quarter" idx="13"/>
          </p:nvPr>
        </p:nvSpPr>
        <p:spPr>
          <a:xfrm>
            <a:off x="531279" y="2789431"/>
            <a:ext cx="5554778" cy="621530"/>
          </a:xfrm>
          <a:prstGeom prst="rect">
            <a:avLst/>
          </a:prstGeom>
        </p:spPr>
        <p:txBody>
          <a:bodyPr>
            <a:noAutofit/>
          </a:bodyPr>
          <a:lstStyle>
            <a:lvl1pPr marL="0" indent="0">
              <a:spcBef>
                <a:spcPts val="1224"/>
              </a:spcBef>
              <a:buFont typeface="Arial" pitchFamily="34" charset="0"/>
              <a:buNone/>
              <a:defRPr lang="en-US" sz="2040" kern="1200" spc="0" dirty="0" smtClean="0">
                <a:gradFill>
                  <a:gsLst>
                    <a:gs pos="100000">
                      <a:schemeClr val="bg1"/>
                    </a:gs>
                    <a:gs pos="0">
                      <a:schemeClr val="bg1"/>
                    </a:gs>
                  </a:gsLst>
                  <a:lin ang="5400000" scaled="0"/>
                </a:gradFill>
                <a:latin typeface="+mn-lt"/>
                <a:ea typeface="+mn-ea"/>
                <a:cs typeface="Segoe UI" pitchFamily="34" charset="0"/>
              </a:defRPr>
            </a:lvl1pPr>
            <a:lvl2pPr marL="932433" indent="-388514">
              <a:defRPr lang="en-US" sz="2142" kern="1200" dirty="0" smtClean="0">
                <a:solidFill>
                  <a:schemeClr val="bg2">
                    <a:lumMod val="50000"/>
                  </a:schemeClr>
                </a:solidFill>
                <a:latin typeface="+mn-lt"/>
                <a:ea typeface="+mn-ea"/>
                <a:cs typeface="Arial" pitchFamily="34" charset="0"/>
              </a:defRPr>
            </a:lvl2pPr>
            <a:lvl3pPr marL="932433" indent="-233108">
              <a:defRPr lang="en-US" sz="1938" kern="1200" dirty="0" smtClean="0">
                <a:solidFill>
                  <a:schemeClr val="bg2">
                    <a:lumMod val="50000"/>
                  </a:schemeClr>
                </a:solidFill>
                <a:latin typeface="+mn-lt"/>
                <a:ea typeface="+mn-ea"/>
                <a:cs typeface="Arial" pitchFamily="34" charset="0"/>
              </a:defRPr>
            </a:lvl3pPr>
            <a:lvl4pPr marL="1243245" indent="-233108">
              <a:defRPr lang="en-US" sz="1632" kern="1200" dirty="0" smtClean="0">
                <a:solidFill>
                  <a:schemeClr val="bg2">
                    <a:lumMod val="50000"/>
                  </a:schemeClr>
                </a:solidFill>
                <a:latin typeface="+mn-lt"/>
                <a:ea typeface="+mn-ea"/>
                <a:cs typeface="Arial" pitchFamily="34" charset="0"/>
              </a:defRPr>
            </a:lvl4pPr>
            <a:lvl5pPr marL="1476353" indent="-233108">
              <a:defRPr lang="en-US" sz="1632" kern="1200" dirty="0">
                <a:solidFill>
                  <a:schemeClr val="bg2">
                    <a:lumMod val="50000"/>
                  </a:schemeClr>
                </a:solidFill>
                <a:latin typeface="+mn-lt"/>
                <a:ea typeface="+mn-ea"/>
                <a:cs typeface="Arial" pitchFamily="34" charset="0"/>
              </a:defRPr>
            </a:lvl5pPr>
            <a:lvl6pPr>
              <a:defRPr sz="2142"/>
            </a:lvl6pPr>
            <a:lvl7pPr>
              <a:defRPr sz="2142"/>
            </a:lvl7pPr>
            <a:lvl8pPr>
              <a:defRPr sz="2142"/>
            </a:lvl8pPr>
            <a:lvl9pPr>
              <a:defRPr sz="2142"/>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334860" y="3127930"/>
            <a:ext cx="6101615" cy="738664"/>
          </a:xfrm>
        </p:spPr>
        <p:txBody>
          <a:bodyPr lIns="182880" anchor="ctr"/>
          <a:lstStyle>
            <a:lvl1pPr marL="0" indent="0" algn="l">
              <a:buNone/>
              <a:defRPr/>
            </a:lvl1pPr>
          </a:lstStyle>
          <a:p>
            <a:r>
              <a:rPr lang="en-US" dirty="0" smtClean="0"/>
              <a:t>Click to insert photo.</a:t>
            </a:r>
            <a:endParaRPr lang="en-US" dirty="0"/>
          </a:p>
        </p:txBody>
      </p:sp>
    </p:spTree>
    <p:extLst>
      <p:ext uri="{BB962C8B-B14F-4D97-AF65-F5344CB8AC3E}">
        <p14:creationId xmlns:p14="http://schemas.microsoft.com/office/powerpoint/2010/main" val="1023447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31279" y="1476624"/>
            <a:ext cx="5543930" cy="1695079"/>
          </a:xfrm>
          <a:prstGeom prst="rect">
            <a:avLst/>
          </a:prstGeom>
        </p:spPr>
        <p:txBody>
          <a:bodyPr>
            <a:noAutofit/>
          </a:bodyPr>
          <a:lstStyle>
            <a:lvl1pPr marL="0" indent="0">
              <a:buNone/>
              <a:defRPr sz="4080" b="0" cap="none" baseline="0">
                <a:gradFill>
                  <a:gsLst>
                    <a:gs pos="100000">
                      <a:schemeClr val="tx2"/>
                    </a:gs>
                    <a:gs pos="0">
                      <a:schemeClr val="tx2"/>
                    </a:gs>
                  </a:gsLst>
                  <a:lin ang="5400000" scaled="0"/>
                </a:gradFill>
                <a:latin typeface="+mj-lt"/>
              </a:defRPr>
            </a:lvl1pPr>
            <a:lvl2pPr marL="621503" indent="0">
              <a:buNone/>
              <a:defRPr sz="2754" b="1"/>
            </a:lvl2pPr>
            <a:lvl3pPr marL="1243006" indent="0">
              <a:buNone/>
              <a:defRPr sz="2448" b="1"/>
            </a:lvl3pPr>
            <a:lvl4pPr marL="1864509" indent="0">
              <a:buNone/>
              <a:defRPr sz="2142" b="1"/>
            </a:lvl4pPr>
            <a:lvl5pPr marL="2486011" indent="0">
              <a:buNone/>
              <a:defRPr sz="2142" b="1"/>
            </a:lvl5pPr>
            <a:lvl6pPr marL="3107515" indent="0">
              <a:buNone/>
              <a:defRPr sz="2142" b="1"/>
            </a:lvl6pPr>
            <a:lvl7pPr marL="3729018" indent="0">
              <a:buNone/>
              <a:defRPr sz="2142" b="1"/>
            </a:lvl7pPr>
            <a:lvl8pPr marL="4350519" indent="0">
              <a:buNone/>
              <a:defRPr sz="2142" b="1"/>
            </a:lvl8pPr>
            <a:lvl9pPr marL="4972023" indent="0">
              <a:buNone/>
              <a:defRPr sz="2142" b="1"/>
            </a:lvl9pPr>
          </a:lstStyle>
          <a:p>
            <a:pPr lvl="0"/>
            <a:r>
              <a:rPr lang="en-US" dirty="0" smtClean="0"/>
              <a:t>Click to edit Master text styles.</a:t>
            </a:r>
          </a:p>
        </p:txBody>
      </p:sp>
      <p:sp>
        <p:nvSpPr>
          <p:cNvPr id="6" name="Content Placeholder 5"/>
          <p:cNvSpPr>
            <a:spLocks noGrp="1"/>
          </p:cNvSpPr>
          <p:nvPr>
            <p:ph sz="quarter" idx="4"/>
          </p:nvPr>
        </p:nvSpPr>
        <p:spPr>
          <a:xfrm>
            <a:off x="6313879" y="1715389"/>
            <a:ext cx="5596178" cy="339016"/>
          </a:xfrm>
          <a:prstGeom prst="rect">
            <a:avLst/>
          </a:prstGeom>
        </p:spPr>
        <p:txBody>
          <a:bodyPr>
            <a:noAutofit/>
          </a:bodyPr>
          <a:lstStyle>
            <a:lvl1pPr marL="0" indent="0">
              <a:spcBef>
                <a:spcPts val="1224"/>
              </a:spcBef>
              <a:buNone/>
              <a:defRPr lang="en-US" sz="2040" kern="1200" spc="0" dirty="0" smtClean="0">
                <a:gradFill>
                  <a:gsLst>
                    <a:gs pos="100000">
                      <a:schemeClr val="bg2"/>
                    </a:gs>
                    <a:gs pos="0">
                      <a:schemeClr val="bg2"/>
                    </a:gs>
                  </a:gsLst>
                  <a:lin ang="5400000" scaled="0"/>
                </a:gradFill>
                <a:latin typeface="+mn-lt"/>
                <a:ea typeface="+mn-ea"/>
                <a:cs typeface="Segoe UI" pitchFamily="34" charset="0"/>
              </a:defRPr>
            </a:lvl1pPr>
            <a:lvl2pPr marL="932254" indent="-388439">
              <a:defRPr lang="en-US" sz="2142" kern="1200" dirty="0" smtClean="0">
                <a:solidFill>
                  <a:schemeClr val="bg2">
                    <a:lumMod val="50000"/>
                  </a:schemeClr>
                </a:solidFill>
                <a:latin typeface="+mn-lt"/>
                <a:ea typeface="+mn-ea"/>
                <a:cs typeface="Arial" pitchFamily="34" charset="0"/>
              </a:defRPr>
            </a:lvl2pPr>
            <a:lvl3pPr marL="932254" indent="-233063">
              <a:defRPr lang="en-US" sz="1938" kern="1200" dirty="0" smtClean="0">
                <a:solidFill>
                  <a:schemeClr val="bg2">
                    <a:lumMod val="50000"/>
                  </a:schemeClr>
                </a:solidFill>
                <a:latin typeface="+mn-lt"/>
                <a:ea typeface="+mn-ea"/>
                <a:cs typeface="Arial" pitchFamily="34" charset="0"/>
              </a:defRPr>
            </a:lvl3pPr>
            <a:lvl4pPr marL="1243006" indent="-233063">
              <a:defRPr lang="en-US" sz="1632" kern="1200" dirty="0" smtClean="0">
                <a:solidFill>
                  <a:schemeClr val="bg2">
                    <a:lumMod val="50000"/>
                  </a:schemeClr>
                </a:solidFill>
                <a:latin typeface="+mn-lt"/>
                <a:ea typeface="+mn-ea"/>
                <a:cs typeface="Arial" pitchFamily="34" charset="0"/>
              </a:defRPr>
            </a:lvl4pPr>
            <a:lvl5pPr marL="1476070" indent="-233063">
              <a:defRPr lang="en-US" sz="1632" kern="1200" dirty="0">
                <a:solidFill>
                  <a:schemeClr val="bg2">
                    <a:lumMod val="50000"/>
                  </a:schemeClr>
                </a:solidFill>
                <a:latin typeface="+mn-lt"/>
                <a:ea typeface="+mn-ea"/>
                <a:cs typeface="Arial" pitchFamily="34" charset="0"/>
              </a:defRPr>
            </a:lvl5pPr>
            <a:lvl6pPr>
              <a:defRPr sz="2142"/>
            </a:lvl6pPr>
            <a:lvl7pPr>
              <a:defRPr sz="2142"/>
            </a:lvl7pPr>
            <a:lvl8pPr>
              <a:defRPr sz="2142"/>
            </a:lvl8pPr>
            <a:lvl9pPr>
              <a:defRPr sz="2142"/>
            </a:lvl9pPr>
          </a:lstStyle>
          <a:p>
            <a:pPr lvl="0"/>
            <a:r>
              <a:rPr lang="en-US" smtClean="0"/>
              <a:t>Click to edit Master text styles</a:t>
            </a:r>
          </a:p>
        </p:txBody>
      </p:sp>
      <p:sp>
        <p:nvSpPr>
          <p:cNvPr id="12" name="Title 11"/>
          <p:cNvSpPr>
            <a:spLocks noGrp="1"/>
          </p:cNvSpPr>
          <p:nvPr>
            <p:ph type="title"/>
          </p:nvPr>
        </p:nvSpPr>
        <p:spPr/>
        <p:txBody>
          <a:bodyPr>
            <a:noAutofit/>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2706543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44197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E-Experience - Admin - No Scroll">
    <p:spTree>
      <p:nvGrpSpPr>
        <p:cNvPr id="1" name=""/>
        <p:cNvGrpSpPr/>
        <p:nvPr/>
      </p:nvGrpSpPr>
      <p:grpSpPr>
        <a:xfrm>
          <a:off x="0" y="0"/>
          <a:ext cx="0" cy="0"/>
          <a:chOff x="0" y="0"/>
          <a:chExt cx="0" cy="0"/>
        </a:xfrm>
      </p:grpSpPr>
      <p:pic>
        <p:nvPicPr>
          <p:cNvPr id="15" name="Picture 2" descr="C:\Users\tyrasm.REDMOND\Desktop\Background.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246"/>
            <a:ext cx="12414884" cy="7011668"/>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hlinkClick r:id="" action="ppaction://noaction"/>
          </p:cNvPr>
          <p:cNvSpPr/>
          <p:nvPr userDrawn="1"/>
        </p:nvSpPr>
        <p:spPr>
          <a:xfrm>
            <a:off x="5667209" y="527008"/>
            <a:ext cx="637047" cy="257254"/>
          </a:xfrm>
          <a:prstGeom prst="rect">
            <a:avLst/>
          </a:prstGeom>
          <a:solidFill>
            <a:srgbClr val="FF0000">
              <a:alpha val="0"/>
            </a:srgbClr>
          </a:solidFill>
          <a:ln w="12700" cap="rnd">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76" tIns="41137" rIns="82276" bIns="41137" numCol="1" spcCol="0" rtlCol="0" fromWordArt="0" anchor="ctr" anchorCtr="0" forceAA="0" compatLnSpc="1">
            <a:prstTxWarp prst="textNoShape">
              <a:avLst/>
            </a:prstTxWarp>
            <a:noAutofit/>
          </a:bodyPr>
          <a:lstStyle/>
          <a:p>
            <a:pPr algn="ctr" defTabSz="916622"/>
            <a:endParaRPr lang="en-US" dirty="0">
              <a:solidFill>
                <a:prstClr val="white"/>
              </a:solidFill>
              <a:latin typeface="Segoe UI Light" panose="020B0502040204020203" pitchFamily="34" charset="0"/>
            </a:endParaRPr>
          </a:p>
        </p:txBody>
      </p:sp>
      <p:sp>
        <p:nvSpPr>
          <p:cNvPr id="26" name="Rectangle 25">
            <a:hlinkClick r:id="" action="ppaction://noaction"/>
          </p:cNvPr>
          <p:cNvSpPr/>
          <p:nvPr userDrawn="1"/>
        </p:nvSpPr>
        <p:spPr>
          <a:xfrm>
            <a:off x="4933744" y="527008"/>
            <a:ext cx="637047" cy="257254"/>
          </a:xfrm>
          <a:prstGeom prst="rect">
            <a:avLst/>
          </a:prstGeom>
          <a:solidFill>
            <a:srgbClr val="FF0000">
              <a:alpha val="0"/>
            </a:srgbClr>
          </a:solidFill>
          <a:ln w="12700" cap="rnd">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76" tIns="41137" rIns="82276" bIns="41137" numCol="1" spcCol="0" rtlCol="0" fromWordArt="0" anchor="ctr" anchorCtr="0" forceAA="0" compatLnSpc="1">
            <a:prstTxWarp prst="textNoShape">
              <a:avLst/>
            </a:prstTxWarp>
            <a:noAutofit/>
          </a:bodyPr>
          <a:lstStyle/>
          <a:p>
            <a:pPr algn="ctr" defTabSz="916622"/>
            <a:endParaRPr lang="en-US" dirty="0">
              <a:solidFill>
                <a:prstClr val="white"/>
              </a:solidFill>
              <a:latin typeface="Segoe UI Light" panose="020B0502040204020203" pitchFamily="34" charset="0"/>
            </a:endParaRPr>
          </a:p>
        </p:txBody>
      </p:sp>
      <p:sp>
        <p:nvSpPr>
          <p:cNvPr id="27" name="Rectangle 26">
            <a:hlinkClick r:id="" action="ppaction://noaction"/>
          </p:cNvPr>
          <p:cNvSpPr/>
          <p:nvPr userDrawn="1"/>
        </p:nvSpPr>
        <p:spPr>
          <a:xfrm>
            <a:off x="5667209" y="527008"/>
            <a:ext cx="637047" cy="257254"/>
          </a:xfrm>
          <a:prstGeom prst="rect">
            <a:avLst/>
          </a:prstGeom>
          <a:solidFill>
            <a:srgbClr val="FF0000">
              <a:alpha val="0"/>
            </a:srgbClr>
          </a:solidFill>
          <a:ln w="12700" cap="rnd">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76" tIns="41137" rIns="82276" bIns="41137" numCol="1" spcCol="0" rtlCol="0" fromWordArt="0" anchor="ctr" anchorCtr="0" forceAA="0" compatLnSpc="1">
            <a:prstTxWarp prst="textNoShape">
              <a:avLst/>
            </a:prstTxWarp>
            <a:noAutofit/>
          </a:bodyPr>
          <a:lstStyle/>
          <a:p>
            <a:pPr algn="ctr" defTabSz="916622"/>
            <a:endParaRPr lang="en-US" dirty="0">
              <a:solidFill>
                <a:prstClr val="white"/>
              </a:solidFill>
              <a:latin typeface="Segoe UI Light" panose="020B0502040204020203" pitchFamily="34" charset="0"/>
            </a:endParaRPr>
          </a:p>
        </p:txBody>
      </p:sp>
      <p:grpSp>
        <p:nvGrpSpPr>
          <p:cNvPr id="28" name="Group 27"/>
          <p:cNvGrpSpPr/>
          <p:nvPr userDrawn="1"/>
        </p:nvGrpSpPr>
        <p:grpSpPr>
          <a:xfrm>
            <a:off x="55188" y="502510"/>
            <a:ext cx="12328519" cy="312492"/>
            <a:chOff x="38142" y="547601"/>
            <a:chExt cx="10877549" cy="347245"/>
          </a:xfrm>
        </p:grpSpPr>
        <p:sp>
          <p:nvSpPr>
            <p:cNvPr id="29" name="Rectangle 28"/>
            <p:cNvSpPr/>
            <p:nvPr/>
          </p:nvSpPr>
          <p:spPr>
            <a:xfrm>
              <a:off x="38142" y="581032"/>
              <a:ext cx="10877549" cy="277124"/>
            </a:xfrm>
            <a:prstGeom prst="rect">
              <a:avLst/>
            </a:prstGeom>
            <a:solidFill>
              <a:srgbClr val="0072C6"/>
            </a:solidFill>
            <a:ln w="12700" cap="rnd">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6775"/>
              <a:endParaRPr lang="en-US" dirty="0">
                <a:solidFill>
                  <a:prstClr val="white"/>
                </a:solidFill>
                <a:latin typeface="Segoe UI Light" panose="020B0502040204020203" pitchFamily="34" charset="0"/>
              </a:endParaRPr>
            </a:p>
          </p:txBody>
        </p:sp>
        <p:grpSp>
          <p:nvGrpSpPr>
            <p:cNvPr id="30" name="Group 29"/>
            <p:cNvGrpSpPr/>
            <p:nvPr/>
          </p:nvGrpSpPr>
          <p:grpSpPr>
            <a:xfrm>
              <a:off x="141489" y="547601"/>
              <a:ext cx="10774202" cy="347245"/>
              <a:chOff x="141489" y="547601"/>
              <a:chExt cx="10774202" cy="347245"/>
            </a:xfrm>
          </p:grpSpPr>
          <p:sp>
            <p:nvSpPr>
              <p:cNvPr id="31" name="Rectangle 30"/>
              <p:cNvSpPr/>
              <p:nvPr/>
            </p:nvSpPr>
            <p:spPr>
              <a:xfrm>
                <a:off x="9222592" y="581032"/>
                <a:ext cx="1693099" cy="277124"/>
              </a:xfrm>
              <a:prstGeom prst="rect">
                <a:avLst/>
              </a:prstGeom>
              <a:solidFill>
                <a:srgbClr val="F5F6F7"/>
              </a:solidFill>
              <a:ln w="12700" cap="rnd">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6775"/>
                <a:endParaRPr lang="en-US" dirty="0">
                  <a:solidFill>
                    <a:prstClr val="white"/>
                  </a:solidFill>
                  <a:latin typeface="Segoe UI Light" panose="020B0502040204020203" pitchFamily="34" charset="0"/>
                </a:endParaRPr>
              </a:p>
            </p:txBody>
          </p:sp>
          <p:sp>
            <p:nvSpPr>
              <p:cNvPr id="33" name="TextBox 32"/>
              <p:cNvSpPr txBox="1"/>
              <p:nvPr/>
            </p:nvSpPr>
            <p:spPr>
              <a:xfrm>
                <a:off x="9194334" y="552598"/>
                <a:ext cx="1241435" cy="342248"/>
              </a:xfrm>
              <a:prstGeom prst="rect">
                <a:avLst/>
              </a:prstGeom>
              <a:noFill/>
            </p:spPr>
            <p:txBody>
              <a:bodyPr wrap="square" lIns="99276" tIns="49638" rIns="99276" bIns="49638" rtlCol="0">
                <a:spAutoFit/>
              </a:bodyPr>
              <a:lstStyle/>
              <a:p>
                <a:pPr algn="r" defTabSz="916775">
                  <a:lnSpc>
                    <a:spcPct val="150000"/>
                  </a:lnSpc>
                </a:pPr>
                <a:r>
                  <a:rPr lang="en-US" sz="900" dirty="0">
                    <a:solidFill>
                      <a:srgbClr val="666666">
                        <a:lumMod val="50000"/>
                        <a:lumOff val="50000"/>
                      </a:srgbClr>
                    </a:solidFill>
                    <a:latin typeface="Segoe UI Light" panose="020B0502040204020203" pitchFamily="34" charset="0"/>
                    <a:cs typeface="Segoe UI Light" panose="020B0502040204020203" pitchFamily="34" charset="0"/>
                  </a:rPr>
                  <a:t>Alan Smith </a:t>
                </a:r>
                <a:r>
                  <a:rPr lang="en-US" sz="810" dirty="0">
                    <a:solidFill>
                      <a:srgbClr val="98A3A6"/>
                    </a:solidFill>
                    <a:latin typeface="Webdings" pitchFamily="18" charset="2"/>
                  </a:rPr>
                  <a:t>6</a:t>
                </a:r>
                <a:endParaRPr lang="en-US" sz="810" dirty="0">
                  <a:solidFill>
                    <a:srgbClr val="98A3A6"/>
                  </a:solidFill>
                  <a:latin typeface="Webdings" pitchFamily="18" charset="2"/>
                  <a:ea typeface="Segoe WPC" pitchFamily="34" charset="0"/>
                  <a:cs typeface="Segoe UI Light" panose="020B0502040204020203" pitchFamily="34" charset="0"/>
                </a:endParaRPr>
              </a:p>
            </p:txBody>
          </p:sp>
          <p:sp>
            <p:nvSpPr>
              <p:cNvPr id="35" name="TextBox 34"/>
              <p:cNvSpPr txBox="1"/>
              <p:nvPr userDrawn="1"/>
            </p:nvSpPr>
            <p:spPr>
              <a:xfrm>
                <a:off x="255371" y="547601"/>
                <a:ext cx="2179821" cy="342248"/>
              </a:xfrm>
              <a:prstGeom prst="rect">
                <a:avLst/>
              </a:prstGeom>
              <a:noFill/>
            </p:spPr>
            <p:txBody>
              <a:bodyPr wrap="square" lIns="99276" tIns="49638" rIns="99276" bIns="49638" rtlCol="0">
                <a:spAutoFit/>
              </a:bodyPr>
              <a:lstStyle/>
              <a:p>
                <a:pPr defTabSz="916775">
                  <a:lnSpc>
                    <a:spcPct val="150000"/>
                  </a:lnSpc>
                </a:pPr>
                <a:r>
                  <a:rPr lang="en-US" sz="900" dirty="0" smtClean="0">
                    <a:solidFill>
                      <a:prstClr val="white"/>
                    </a:solidFill>
                    <a:latin typeface="Segoe WPC Semilight" pitchFamily="34" charset="0"/>
                    <a:cs typeface="Segoe WPC Semilight" pitchFamily="34" charset="0"/>
                  </a:rPr>
                  <a:t>Office</a:t>
                </a:r>
                <a:endParaRPr lang="en-US" sz="900" dirty="0">
                  <a:solidFill>
                    <a:srgbClr val="98BCD8"/>
                  </a:solidFill>
                  <a:latin typeface="Segoe WPC Semilight" pitchFamily="34" charset="0"/>
                  <a:ea typeface="Segoe WPC" pitchFamily="34" charset="0"/>
                  <a:cs typeface="Segoe WPC Semilight" pitchFamily="34" charset="0"/>
                </a:endParaRPr>
              </a:p>
            </p:txBody>
          </p:sp>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489" y="643335"/>
                <a:ext cx="152381" cy="152381"/>
              </a:xfrm>
              <a:prstGeom prst="rect">
                <a:avLst/>
              </a:prstGeom>
            </p:spPr>
          </p:pic>
        </p:grpSp>
      </p:grpSp>
      <p:pic>
        <p:nvPicPr>
          <p:cNvPr id="38" name="Picture 23" descr="C:\Users\tyrasm\Desktop\gear.png"/>
          <p:cNvPicPr>
            <a:picLocks noChangeAspect="1" noChangeArrowheads="1"/>
          </p:cNvPicPr>
          <p:nvPr userDrawn="1"/>
        </p:nvPicPr>
        <p:blipFill>
          <a:blip r:embed="rId4">
            <a:grayscl/>
            <a:extLst>
              <a:ext uri="{BEBA8EAE-BF5A-486C-A8C5-ECC9F3942E4B}">
                <a14:imgProps xmlns:a14="http://schemas.microsoft.com/office/drawing/2010/main">
                  <a14:imgLayer r:embed="rId5">
                    <a14:imgEffect>
                      <a14:brightnessContrast bright="100000" contrast="-72000"/>
                    </a14:imgEffect>
                  </a14:imgLayer>
                </a14:imgProps>
              </a:ext>
              <a:ext uri="{28A0092B-C50C-407E-A947-70E740481C1C}">
                <a14:useLocalDpi xmlns:a14="http://schemas.microsoft.com/office/drawing/2010/main" val="0"/>
              </a:ext>
            </a:extLst>
          </a:blip>
          <a:srcRect/>
          <a:stretch>
            <a:fillRect/>
          </a:stretch>
        </p:blipFill>
        <p:spPr bwMode="auto">
          <a:xfrm>
            <a:off x="11853515" y="578592"/>
            <a:ext cx="194320" cy="145719"/>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4" descr="C:\Users\tyrasm\Desktop\question.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2047835" y="587164"/>
            <a:ext cx="194320" cy="14571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a:xfrm>
            <a:off x="72434" y="1217926"/>
            <a:ext cx="1866113" cy="451221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1080"/>
              </a:spcAft>
            </a:pPr>
            <a:r>
              <a:rPr lang="en-US" sz="1080" dirty="0" smtClean="0">
                <a:solidFill>
                  <a:srgbClr val="333333"/>
                </a:solidFill>
                <a:latin typeface="Segoe UI Light" panose="020B0502040204020203" pitchFamily="34" charset="0"/>
                <a:ea typeface="Segoe WPC" pitchFamily="34" charset="0"/>
                <a:cs typeface="Segoe UI Light" panose="020B0502040204020203" pitchFamily="34" charset="0"/>
              </a:rPr>
              <a:t>dashboard</a:t>
            </a:r>
          </a:p>
          <a:p>
            <a:pPr>
              <a:spcAft>
                <a:spcPts val="1080"/>
              </a:spcAft>
            </a:pPr>
            <a:r>
              <a:rPr lang="en-US" sz="1080" dirty="0">
                <a:solidFill>
                  <a:srgbClr val="333333"/>
                </a:solidFill>
                <a:latin typeface="Segoe UI Light" panose="020B0502040204020203" pitchFamily="34" charset="0"/>
                <a:ea typeface="Segoe WPC" pitchFamily="34" charset="0"/>
                <a:cs typeface="Segoe UI Light" panose="020B0502040204020203" pitchFamily="34" charset="0"/>
              </a:rPr>
              <a:t>users &amp; groups</a:t>
            </a:r>
          </a:p>
          <a:p>
            <a:pPr>
              <a:spcAft>
                <a:spcPts val="1080"/>
              </a:spcAft>
            </a:pPr>
            <a:r>
              <a:rPr lang="en-US" sz="1080" dirty="0">
                <a:solidFill>
                  <a:srgbClr val="333333"/>
                </a:solidFill>
                <a:latin typeface="Segoe UI Light" panose="020B0502040204020203" pitchFamily="34" charset="0"/>
                <a:ea typeface="Segoe WPC" pitchFamily="34" charset="0"/>
                <a:cs typeface="Segoe UI Light" panose="020B0502040204020203" pitchFamily="34" charset="0"/>
              </a:rPr>
              <a:t>licensing</a:t>
            </a:r>
          </a:p>
          <a:p>
            <a:pPr>
              <a:spcAft>
                <a:spcPts val="1080"/>
              </a:spcAft>
            </a:pPr>
            <a:r>
              <a:rPr lang="en-US" sz="1080" dirty="0">
                <a:solidFill>
                  <a:srgbClr val="333333"/>
                </a:solidFill>
                <a:latin typeface="Segoe UI Light" panose="020B0502040204020203" pitchFamily="34" charset="0"/>
                <a:ea typeface="Segoe WPC" pitchFamily="34" charset="0"/>
                <a:cs typeface="Segoe UI Light" panose="020B0502040204020203" pitchFamily="34" charset="0"/>
              </a:rPr>
              <a:t>s</a:t>
            </a:r>
            <a:r>
              <a:rPr lang="en-US" sz="1080" dirty="0" smtClean="0">
                <a:solidFill>
                  <a:srgbClr val="333333"/>
                </a:solidFill>
                <a:latin typeface="Segoe UI Light" panose="020B0502040204020203" pitchFamily="34" charset="0"/>
                <a:ea typeface="Segoe WPC" pitchFamily="34" charset="0"/>
                <a:cs typeface="Segoe UI Light" panose="020B0502040204020203" pitchFamily="34" charset="0"/>
              </a:rPr>
              <a:t>ervice settings</a:t>
            </a:r>
          </a:p>
          <a:p>
            <a:pPr>
              <a:spcAft>
                <a:spcPts val="1080"/>
              </a:spcAft>
            </a:pPr>
            <a:r>
              <a:rPr lang="en-US" sz="1080" dirty="0" smtClean="0">
                <a:solidFill>
                  <a:srgbClr val="333333"/>
                </a:solidFill>
                <a:latin typeface="Segoe UI Light" panose="020B0502040204020203" pitchFamily="34" charset="0"/>
                <a:ea typeface="Segoe WPC" pitchFamily="34" charset="0"/>
                <a:cs typeface="Segoe UI Light" panose="020B0502040204020203" pitchFamily="34" charset="0"/>
              </a:rPr>
              <a:t>service health</a:t>
            </a:r>
          </a:p>
          <a:p>
            <a:pPr>
              <a:spcAft>
                <a:spcPts val="1080"/>
              </a:spcAft>
            </a:pPr>
            <a:r>
              <a:rPr lang="en-US" sz="1080" dirty="0" smtClean="0">
                <a:solidFill>
                  <a:srgbClr val="333333"/>
                </a:solidFill>
                <a:latin typeface="Segoe UI Light" panose="020B0502040204020203" pitchFamily="34" charset="0"/>
                <a:ea typeface="Segoe WPC" pitchFamily="34" charset="0"/>
                <a:cs typeface="Segoe UI Light" panose="020B0502040204020203" pitchFamily="34" charset="0"/>
              </a:rPr>
              <a:t>reports</a:t>
            </a:r>
            <a:endParaRPr lang="en-US" sz="1080" dirty="0">
              <a:solidFill>
                <a:srgbClr val="333333"/>
              </a:solidFill>
              <a:latin typeface="Segoe UI Light" panose="020B0502040204020203" pitchFamily="34" charset="0"/>
              <a:ea typeface="Segoe WPC" pitchFamily="34" charset="0"/>
              <a:cs typeface="Segoe UI Light" panose="020B0502040204020203" pitchFamily="34" charset="0"/>
            </a:endParaRPr>
          </a:p>
          <a:p>
            <a:pPr>
              <a:spcAft>
                <a:spcPts val="1080"/>
              </a:spcAft>
            </a:pPr>
            <a:r>
              <a:rPr lang="en-US" sz="1080" dirty="0">
                <a:solidFill>
                  <a:srgbClr val="333333"/>
                </a:solidFill>
                <a:latin typeface="Segoe UI Light" panose="020B0502040204020203" pitchFamily="34" charset="0"/>
                <a:ea typeface="Segoe WPC" pitchFamily="34" charset="0"/>
                <a:cs typeface="Segoe UI Light" panose="020B0502040204020203" pitchFamily="34" charset="0"/>
              </a:rPr>
              <a:t>domains</a:t>
            </a:r>
          </a:p>
          <a:p>
            <a:pPr>
              <a:spcAft>
                <a:spcPts val="1080"/>
              </a:spcAft>
            </a:pPr>
            <a:r>
              <a:rPr lang="en-US" sz="1080" dirty="0">
                <a:solidFill>
                  <a:srgbClr val="333333"/>
                </a:solidFill>
                <a:latin typeface="Segoe UI Light" panose="020B0502040204020203" pitchFamily="34" charset="0"/>
                <a:ea typeface="Segoe WPC" pitchFamily="34" charset="0"/>
                <a:cs typeface="Segoe UI Light" panose="020B0502040204020203" pitchFamily="34" charset="0"/>
              </a:rPr>
              <a:t>support</a:t>
            </a:r>
          </a:p>
          <a:p>
            <a:pPr>
              <a:spcAft>
                <a:spcPts val="1080"/>
              </a:spcAft>
            </a:pPr>
            <a:r>
              <a:rPr lang="en-US" sz="1080" dirty="0">
                <a:solidFill>
                  <a:srgbClr val="333333"/>
                </a:solidFill>
                <a:latin typeface="Segoe UI Light" panose="020B0502040204020203" pitchFamily="34" charset="0"/>
                <a:ea typeface="Segoe WPC" pitchFamily="34" charset="0"/>
                <a:cs typeface="Segoe UI Light" panose="020B0502040204020203" pitchFamily="34" charset="0"/>
              </a:rPr>
              <a:t>purchase services</a:t>
            </a:r>
          </a:p>
        </p:txBody>
      </p:sp>
      <p:sp>
        <p:nvSpPr>
          <p:cNvPr id="20" name="Rectangle 19"/>
          <p:cNvSpPr/>
          <p:nvPr userDrawn="1"/>
        </p:nvSpPr>
        <p:spPr>
          <a:xfrm>
            <a:off x="2059077" y="1215658"/>
            <a:ext cx="156707" cy="5660009"/>
          </a:xfrm>
          <a:prstGeom prst="rect">
            <a:avLst/>
          </a:prstGeom>
          <a:gradFill>
            <a:gsLst>
              <a:gs pos="0">
                <a:schemeClr val="bg1">
                  <a:lumMod val="95000"/>
                </a:schemeClr>
              </a:gs>
              <a:gs pos="24000">
                <a:schemeClr val="bg1"/>
              </a:gs>
              <a:gs pos="100000">
                <a:schemeClr val="bg1"/>
              </a:gs>
            </a:gsLst>
            <a:lin ang="10800000" scaled="0"/>
          </a:gradFill>
          <a:ln w="12700" cap="rnd">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89" tIns="41144" rIns="82289" bIns="41144" numCol="1" spcCol="0" rtlCol="0" fromWordArt="0" anchor="ctr" anchorCtr="0" forceAA="0" compatLnSpc="1">
            <a:prstTxWarp prst="textNoShape">
              <a:avLst/>
            </a:prstTxWarp>
            <a:noAutofit/>
          </a:bodyPr>
          <a:lstStyle/>
          <a:p>
            <a:pPr algn="ctr" defTabSz="916775"/>
            <a:endParaRPr lang="en-US" dirty="0">
              <a:solidFill>
                <a:prstClr val="white"/>
              </a:solidFill>
              <a:latin typeface="Segoe UI Light" panose="020B0502040204020203" pitchFamily="34" charset="0"/>
            </a:endParaRPr>
          </a:p>
        </p:txBody>
      </p:sp>
      <p:sp>
        <p:nvSpPr>
          <p:cNvPr id="21" name="Rectangle 20">
            <a:hlinkClick r:id="" action="ppaction://noaction"/>
          </p:cNvPr>
          <p:cNvSpPr/>
          <p:nvPr userDrawn="1"/>
        </p:nvSpPr>
        <p:spPr>
          <a:xfrm>
            <a:off x="5667209" y="527008"/>
            <a:ext cx="637047" cy="257254"/>
          </a:xfrm>
          <a:prstGeom prst="rect">
            <a:avLst/>
          </a:prstGeom>
          <a:solidFill>
            <a:srgbClr val="FF0000">
              <a:alpha val="0"/>
            </a:srgbClr>
          </a:solidFill>
          <a:ln w="12700" cap="rnd">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76" tIns="41137" rIns="82276" bIns="41137" numCol="1" spcCol="0" rtlCol="0" fromWordArt="0" anchor="ctr" anchorCtr="0" forceAA="0" compatLnSpc="1">
            <a:prstTxWarp prst="textNoShape">
              <a:avLst/>
            </a:prstTxWarp>
            <a:noAutofit/>
          </a:bodyPr>
          <a:lstStyle/>
          <a:p>
            <a:pPr algn="ctr" defTabSz="916622"/>
            <a:endParaRPr lang="en-US" dirty="0">
              <a:solidFill>
                <a:prstClr val="white"/>
              </a:solidFill>
              <a:latin typeface="Segoe UI Light" panose="020B0502040204020203" pitchFamily="34" charset="0"/>
            </a:endParaRPr>
          </a:p>
        </p:txBody>
      </p:sp>
      <p:sp>
        <p:nvSpPr>
          <p:cNvPr id="22" name="Rectangle 21">
            <a:hlinkClick r:id="" action="ppaction://noaction"/>
          </p:cNvPr>
          <p:cNvSpPr/>
          <p:nvPr userDrawn="1"/>
        </p:nvSpPr>
        <p:spPr>
          <a:xfrm>
            <a:off x="4933744" y="527008"/>
            <a:ext cx="637047" cy="257254"/>
          </a:xfrm>
          <a:prstGeom prst="rect">
            <a:avLst/>
          </a:prstGeom>
          <a:solidFill>
            <a:srgbClr val="FF0000">
              <a:alpha val="0"/>
            </a:srgbClr>
          </a:solidFill>
          <a:ln w="12700" cap="rnd">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76" tIns="41137" rIns="82276" bIns="41137" numCol="1" spcCol="0" rtlCol="0" fromWordArt="0" anchor="ctr" anchorCtr="0" forceAA="0" compatLnSpc="1">
            <a:prstTxWarp prst="textNoShape">
              <a:avLst/>
            </a:prstTxWarp>
            <a:noAutofit/>
          </a:bodyPr>
          <a:lstStyle/>
          <a:p>
            <a:pPr algn="ctr" defTabSz="916622"/>
            <a:endParaRPr lang="en-US" dirty="0">
              <a:solidFill>
                <a:prstClr val="white"/>
              </a:solidFill>
              <a:latin typeface="Segoe UI Light" panose="020B0502040204020203" pitchFamily="34" charset="0"/>
            </a:endParaRPr>
          </a:p>
        </p:txBody>
      </p:sp>
      <p:sp>
        <p:nvSpPr>
          <p:cNvPr id="23" name="Rectangle 22">
            <a:hlinkClick r:id="" action="ppaction://noaction"/>
          </p:cNvPr>
          <p:cNvSpPr/>
          <p:nvPr userDrawn="1"/>
        </p:nvSpPr>
        <p:spPr>
          <a:xfrm>
            <a:off x="5667209" y="527008"/>
            <a:ext cx="637047" cy="257254"/>
          </a:xfrm>
          <a:prstGeom prst="rect">
            <a:avLst/>
          </a:prstGeom>
          <a:solidFill>
            <a:srgbClr val="FF0000">
              <a:alpha val="0"/>
            </a:srgbClr>
          </a:solidFill>
          <a:ln w="12700" cap="rnd">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76" tIns="41137" rIns="82276" bIns="41137" numCol="1" spcCol="0" rtlCol="0" fromWordArt="0" anchor="ctr" anchorCtr="0" forceAA="0" compatLnSpc="1">
            <a:prstTxWarp prst="textNoShape">
              <a:avLst/>
            </a:prstTxWarp>
            <a:noAutofit/>
          </a:bodyPr>
          <a:lstStyle/>
          <a:p>
            <a:pPr algn="ctr" defTabSz="916622"/>
            <a:endParaRPr lang="en-US" dirty="0">
              <a:solidFill>
                <a:prstClr val="white"/>
              </a:solidFill>
              <a:latin typeface="Segoe UI Light" panose="020B0502040204020203" pitchFamily="34" charset="0"/>
            </a:endParaRPr>
          </a:p>
        </p:txBody>
      </p:sp>
      <p:sp>
        <p:nvSpPr>
          <p:cNvPr id="42" name="TextBox 41"/>
          <p:cNvSpPr txBox="1"/>
          <p:nvPr/>
        </p:nvSpPr>
        <p:spPr>
          <a:xfrm>
            <a:off x="10432738" y="507007"/>
            <a:ext cx="1407032" cy="297962"/>
          </a:xfrm>
          <a:prstGeom prst="rect">
            <a:avLst/>
          </a:prstGeom>
          <a:noFill/>
        </p:spPr>
        <p:txBody>
          <a:bodyPr wrap="square" lIns="89340" tIns="44670" rIns="89340" bIns="44670" rtlCol="0">
            <a:spAutoFit/>
          </a:bodyPr>
          <a:lstStyle/>
          <a:p>
            <a:pPr algn="r" defTabSz="916775">
              <a:lnSpc>
                <a:spcPct val="150000"/>
              </a:lnSpc>
            </a:pPr>
            <a:r>
              <a:rPr lang="en-US" sz="900" dirty="0">
                <a:solidFill>
                  <a:srgbClr val="666666">
                    <a:lumMod val="50000"/>
                    <a:lumOff val="50000"/>
                  </a:srgbClr>
                </a:solidFill>
                <a:latin typeface="Segoe UI Light" panose="020B0502040204020203" pitchFamily="34" charset="0"/>
                <a:cs typeface="Segoe UI Light" panose="020B0502040204020203" pitchFamily="34" charset="0"/>
              </a:rPr>
              <a:t>Alan Smith </a:t>
            </a:r>
            <a:r>
              <a:rPr lang="en-US" sz="810" dirty="0">
                <a:solidFill>
                  <a:srgbClr val="98A3A6"/>
                </a:solidFill>
                <a:latin typeface="Webdings" pitchFamily="18" charset="2"/>
              </a:rPr>
              <a:t>6</a:t>
            </a:r>
            <a:endParaRPr lang="en-US" sz="810" dirty="0">
              <a:solidFill>
                <a:srgbClr val="98A3A6"/>
              </a:solidFill>
              <a:latin typeface="Webdings" pitchFamily="18" charset="2"/>
              <a:ea typeface="Segoe WPC" pitchFamily="34" charset="0"/>
              <a:cs typeface="Segoe UI Light" panose="020B0502040204020203" pitchFamily="34" charset="0"/>
            </a:endParaRPr>
          </a:p>
        </p:txBody>
      </p:sp>
      <p:grpSp>
        <p:nvGrpSpPr>
          <p:cNvPr id="34" name="Group 33"/>
          <p:cNvGrpSpPr/>
          <p:nvPr userDrawn="1"/>
        </p:nvGrpSpPr>
        <p:grpSpPr>
          <a:xfrm>
            <a:off x="4534550" y="502510"/>
            <a:ext cx="5777483" cy="307995"/>
            <a:chOff x="3698959" y="558395"/>
            <a:chExt cx="5097519" cy="342248"/>
          </a:xfrm>
        </p:grpSpPr>
        <p:sp>
          <p:nvSpPr>
            <p:cNvPr id="40" name="Isosceles Triangle 39"/>
            <p:cNvSpPr/>
            <p:nvPr userDrawn="1"/>
          </p:nvSpPr>
          <p:spPr>
            <a:xfrm>
              <a:off x="8558959" y="825526"/>
              <a:ext cx="132845" cy="66675"/>
            </a:xfrm>
            <a:prstGeom prst="triangle">
              <a:avLst/>
            </a:prstGeom>
            <a:solidFill>
              <a:schemeClr val="bg1"/>
            </a:solidFill>
            <a:ln w="12700" cap="rnd">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6775"/>
              <a:endParaRPr lang="en-US" dirty="0">
                <a:solidFill>
                  <a:prstClr val="white"/>
                </a:solidFill>
                <a:latin typeface="Segoe UI Light" panose="020B0502040204020203" pitchFamily="34" charset="0"/>
              </a:endParaRPr>
            </a:p>
          </p:txBody>
        </p:sp>
        <p:grpSp>
          <p:nvGrpSpPr>
            <p:cNvPr id="43" name="Group 42"/>
            <p:cNvGrpSpPr/>
            <p:nvPr userDrawn="1"/>
          </p:nvGrpSpPr>
          <p:grpSpPr>
            <a:xfrm>
              <a:off x="3698959" y="558395"/>
              <a:ext cx="5097519" cy="342248"/>
              <a:chOff x="3698959" y="558395"/>
              <a:chExt cx="5097519" cy="342248"/>
            </a:xfrm>
          </p:grpSpPr>
          <p:sp>
            <p:nvSpPr>
              <p:cNvPr id="45" name="TextBox 44"/>
              <p:cNvSpPr txBox="1"/>
              <p:nvPr/>
            </p:nvSpPr>
            <p:spPr>
              <a:xfrm>
                <a:off x="3698959" y="558395"/>
                <a:ext cx="4423836" cy="342248"/>
              </a:xfrm>
              <a:prstGeom prst="rect">
                <a:avLst/>
              </a:prstGeom>
              <a:noFill/>
            </p:spPr>
            <p:txBody>
              <a:bodyPr wrap="square" lIns="99276" tIns="49638" rIns="99276" bIns="49638" rtlCol="0">
                <a:spAutoFit/>
              </a:bodyPr>
              <a:lstStyle/>
              <a:p>
                <a:pPr algn="r" defTabSz="916775">
                  <a:lnSpc>
                    <a:spcPct val="150000"/>
                  </a:lnSpc>
                </a:pPr>
                <a:r>
                  <a:rPr lang="en-US" sz="900" dirty="0" smtClean="0">
                    <a:solidFill>
                      <a:prstClr val="white"/>
                    </a:solidFill>
                    <a:latin typeface="Segoe UI Light" panose="020B0502040204020203" pitchFamily="34" charset="0"/>
                    <a:cs typeface="Segoe UI Light" panose="020B0502040204020203" pitchFamily="34" charset="0"/>
                  </a:rPr>
                  <a:t>Mail     Calendar     People     Newsfeed     Documents     Sites</a:t>
                </a:r>
                <a:endParaRPr lang="en-US" sz="900" dirty="0">
                  <a:solidFill>
                    <a:srgbClr val="98BCD8"/>
                  </a:solidFill>
                  <a:latin typeface="Segoe UI Light" panose="020B0502040204020203" pitchFamily="34" charset="0"/>
                  <a:cs typeface="Segoe UI Light" panose="020B0502040204020203" pitchFamily="34" charset="0"/>
                </a:endParaRPr>
              </a:p>
            </p:txBody>
          </p:sp>
          <p:grpSp>
            <p:nvGrpSpPr>
              <p:cNvPr id="46" name="Group 45"/>
              <p:cNvGrpSpPr/>
              <p:nvPr userDrawn="1"/>
            </p:nvGrpSpPr>
            <p:grpSpPr>
              <a:xfrm>
                <a:off x="8184766" y="721782"/>
                <a:ext cx="125822" cy="31227"/>
                <a:chOff x="8622568" y="721782"/>
                <a:chExt cx="125822" cy="31227"/>
              </a:xfrm>
            </p:grpSpPr>
            <p:sp>
              <p:nvSpPr>
                <p:cNvPr id="48" name="Oval 47"/>
                <p:cNvSpPr/>
                <p:nvPr userDrawn="1"/>
              </p:nvSpPr>
              <p:spPr>
                <a:xfrm>
                  <a:off x="8622568" y="721782"/>
                  <a:ext cx="31227" cy="31227"/>
                </a:xfrm>
                <a:prstGeom prst="ellipse">
                  <a:avLst/>
                </a:prstGeom>
                <a:solidFill>
                  <a:schemeClr val="bg1"/>
                </a:solidFill>
                <a:ln w="12700" cap="rnd">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6775"/>
                  <a:endParaRPr lang="en-US" dirty="0">
                    <a:solidFill>
                      <a:prstClr val="white"/>
                    </a:solidFill>
                    <a:latin typeface="Segoe UI Light" panose="020B0502040204020203" pitchFamily="34" charset="0"/>
                  </a:endParaRPr>
                </a:p>
              </p:txBody>
            </p:sp>
            <p:sp>
              <p:nvSpPr>
                <p:cNvPr id="49" name="Oval 48"/>
                <p:cNvSpPr/>
                <p:nvPr userDrawn="1"/>
              </p:nvSpPr>
              <p:spPr>
                <a:xfrm>
                  <a:off x="8669521" y="721782"/>
                  <a:ext cx="31227" cy="31227"/>
                </a:xfrm>
                <a:prstGeom prst="ellipse">
                  <a:avLst/>
                </a:prstGeom>
                <a:solidFill>
                  <a:schemeClr val="bg1"/>
                </a:solidFill>
                <a:ln w="12700" cap="rnd">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6775"/>
                  <a:endParaRPr lang="en-US" dirty="0">
                    <a:solidFill>
                      <a:prstClr val="white"/>
                    </a:solidFill>
                    <a:latin typeface="Segoe UI Light" panose="020B0502040204020203" pitchFamily="34" charset="0"/>
                  </a:endParaRPr>
                </a:p>
              </p:txBody>
            </p:sp>
            <p:sp>
              <p:nvSpPr>
                <p:cNvPr id="50" name="Oval 49"/>
                <p:cNvSpPr/>
                <p:nvPr userDrawn="1"/>
              </p:nvSpPr>
              <p:spPr>
                <a:xfrm>
                  <a:off x="8717163" y="721782"/>
                  <a:ext cx="31227" cy="31227"/>
                </a:xfrm>
                <a:prstGeom prst="ellipse">
                  <a:avLst/>
                </a:prstGeom>
                <a:solidFill>
                  <a:schemeClr val="bg1"/>
                </a:solidFill>
                <a:ln w="12700" cap="rnd">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6775"/>
                  <a:endParaRPr lang="en-US" dirty="0">
                    <a:solidFill>
                      <a:prstClr val="white"/>
                    </a:solidFill>
                    <a:latin typeface="Segoe UI Light" panose="020B0502040204020203" pitchFamily="34" charset="0"/>
                  </a:endParaRPr>
                </a:p>
              </p:txBody>
            </p:sp>
          </p:grpSp>
          <p:sp>
            <p:nvSpPr>
              <p:cNvPr id="47" name="Rectangle 46"/>
              <p:cNvSpPr/>
              <p:nvPr userDrawn="1"/>
            </p:nvSpPr>
            <p:spPr>
              <a:xfrm>
                <a:off x="8516438" y="603672"/>
                <a:ext cx="280040" cy="230853"/>
              </a:xfrm>
              <a:prstGeom prst="rect">
                <a:avLst/>
              </a:prstGeom>
            </p:spPr>
            <p:txBody>
              <a:bodyPr wrap="none" lIns="0" tIns="0" rIns="0" bIns="0">
                <a:spAutoFit/>
              </a:bodyPr>
              <a:lstStyle/>
              <a:p>
                <a:pPr algn="r" defTabSz="916775">
                  <a:lnSpc>
                    <a:spcPct val="150000"/>
                  </a:lnSpc>
                </a:pPr>
                <a:r>
                  <a:rPr lang="en-US" sz="900" dirty="0" smtClean="0">
                    <a:solidFill>
                      <a:prstClr val="white"/>
                    </a:solidFill>
                    <a:latin typeface="Segoe UI Light" panose="020B0502040204020203" pitchFamily="34" charset="0"/>
                    <a:cs typeface="Segoe UI Light" panose="020B0502040204020203" pitchFamily="34" charset="0"/>
                  </a:rPr>
                  <a:t>Admin</a:t>
                </a:r>
                <a:endParaRPr lang="en-US" sz="900" dirty="0">
                  <a:solidFill>
                    <a:prstClr val="white"/>
                  </a:solidFill>
                  <a:latin typeface="Segoe UI Light" panose="020B0502040204020203" pitchFamily="34" charset="0"/>
                  <a:cs typeface="Segoe UI Light" panose="020B0502040204020203" pitchFamily="34" charset="0"/>
                </a:endParaRPr>
              </a:p>
            </p:txBody>
          </p:sp>
        </p:grpSp>
      </p:grpSp>
    </p:spTree>
    <p:extLst>
      <p:ext uri="{BB962C8B-B14F-4D97-AF65-F5344CB8AC3E}">
        <p14:creationId xmlns:p14="http://schemas.microsoft.com/office/powerpoint/2010/main" val="2732316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29661" y="1476621"/>
            <a:ext cx="11375536" cy="2130904"/>
          </a:xfrm>
          <a:prstGeom prst="rect">
            <a:avLst/>
          </a:prstGeom>
        </p:spPr>
        <p:txBody>
          <a:bodyPr/>
          <a:lstStyle>
            <a:lvl1pPr marL="0" indent="0">
              <a:spcBef>
                <a:spcPts val="2448"/>
              </a:spcBef>
              <a:buNone/>
              <a:defRPr sz="4080">
                <a:gradFill>
                  <a:gsLst>
                    <a:gs pos="100000">
                      <a:schemeClr val="tx2"/>
                    </a:gs>
                    <a:gs pos="0">
                      <a:schemeClr val="tx2"/>
                    </a:gs>
                  </a:gsLst>
                  <a:lin ang="5400000" scaled="0"/>
                </a:gradFill>
                <a:latin typeface="+mj-lt"/>
              </a:defRPr>
            </a:lvl1pPr>
            <a:lvl2pPr marL="0" indent="0">
              <a:buNone/>
              <a:defRPr sz="2040">
                <a:gradFill>
                  <a:gsLst>
                    <a:gs pos="100000">
                      <a:schemeClr val="bg2"/>
                    </a:gs>
                    <a:gs pos="6000">
                      <a:schemeClr val="bg2"/>
                    </a:gs>
                  </a:gsLst>
                  <a:lin ang="5400000" scaled="0"/>
                </a:gradFill>
              </a:defRPr>
            </a:lvl2pPr>
            <a:lvl3pPr marL="236387" indent="0">
              <a:buNone/>
              <a:defRPr sz="2040">
                <a:gradFill>
                  <a:gsLst>
                    <a:gs pos="100000">
                      <a:schemeClr val="bg2"/>
                    </a:gs>
                    <a:gs pos="6000">
                      <a:schemeClr val="bg2"/>
                    </a:gs>
                  </a:gsLst>
                  <a:lin ang="5400000" scaled="0"/>
                </a:gradFill>
              </a:defRPr>
            </a:lvl3pPr>
            <a:lvl4pPr marL="466298" indent="0">
              <a:buNone/>
              <a:defRPr sz="2040">
                <a:gradFill>
                  <a:gsLst>
                    <a:gs pos="100000">
                      <a:schemeClr val="bg2"/>
                    </a:gs>
                    <a:gs pos="6000">
                      <a:schemeClr val="bg2"/>
                    </a:gs>
                  </a:gsLst>
                  <a:lin ang="5400000" scaled="0"/>
                </a:gradFill>
              </a:defRPr>
            </a:lvl4pPr>
            <a:lvl5pPr marL="707543" indent="0">
              <a:buNone/>
              <a:defRPr sz="2040">
                <a:gradFill>
                  <a:gsLst>
                    <a:gs pos="100000">
                      <a:schemeClr val="bg2"/>
                    </a:gs>
                    <a:gs pos="6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255480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905625349"/>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6_Color Block Header&amp; Subtext">
    <p:spTree>
      <p:nvGrpSpPr>
        <p:cNvPr id="1" name=""/>
        <p:cNvGrpSpPr/>
        <p:nvPr/>
      </p:nvGrpSpPr>
      <p:grpSpPr>
        <a:xfrm>
          <a:off x="0" y="0"/>
          <a:ext cx="0" cy="0"/>
          <a:chOff x="0" y="0"/>
          <a:chExt cx="0" cy="0"/>
        </a:xfrm>
      </p:grpSpPr>
      <p:sp>
        <p:nvSpPr>
          <p:cNvPr id="2" name="Rectangle 1"/>
          <p:cNvSpPr/>
          <p:nvPr/>
        </p:nvSpPr>
        <p:spPr bwMode="white">
          <a:xfrm>
            <a:off x="-9717" y="0"/>
            <a:ext cx="4591061" cy="699452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lgn="ctr" defTabSz="929960" fontAlgn="base">
              <a:spcBef>
                <a:spcPct val="0"/>
              </a:spcBef>
              <a:spcAft>
                <a:spcPct val="0"/>
              </a:spcAft>
            </a:pPr>
            <a:endParaRPr lang="en-US" sz="2238"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2478" y="27565"/>
            <a:ext cx="3097489" cy="2805906"/>
          </a:xfrm>
          <a:prstGeom prst="rect">
            <a:avLst/>
          </a:prstGeom>
        </p:spPr>
        <p:txBody>
          <a:bodyPr anchor="b" anchorCtr="0">
            <a:noAutofit/>
          </a:bodyPr>
          <a:lstStyle>
            <a:lvl1pPr marL="0" indent="0">
              <a:lnSpc>
                <a:spcPts val="3876"/>
              </a:lnSpc>
              <a:spcBef>
                <a:spcPts val="0"/>
              </a:spcBef>
              <a:buNone/>
              <a:defRPr sz="3672" b="0" cap="none" baseline="0">
                <a:gradFill>
                  <a:gsLst>
                    <a:gs pos="100000">
                      <a:schemeClr val="bg1"/>
                    </a:gs>
                    <a:gs pos="0">
                      <a:schemeClr val="bg1"/>
                    </a:gs>
                  </a:gsLst>
                  <a:lin ang="5400000" scaled="0"/>
                </a:gradFill>
                <a:latin typeface="Segoe UI Light" pitchFamily="34" charset="0"/>
              </a:defRPr>
            </a:lvl1pPr>
            <a:lvl2pPr marL="620069" indent="0">
              <a:buNone/>
              <a:defRPr sz="2747" b="1"/>
            </a:lvl2pPr>
            <a:lvl3pPr marL="1240137" indent="0">
              <a:buNone/>
              <a:defRPr sz="2442" b="1"/>
            </a:lvl3pPr>
            <a:lvl4pPr marL="1860206" indent="0">
              <a:buNone/>
              <a:defRPr sz="2136" b="1"/>
            </a:lvl4pPr>
            <a:lvl5pPr marL="2480274" indent="0">
              <a:buNone/>
              <a:defRPr sz="2136" b="1"/>
            </a:lvl5pPr>
            <a:lvl6pPr marL="3100344" indent="0">
              <a:buNone/>
              <a:defRPr sz="2136" b="1"/>
            </a:lvl6pPr>
            <a:lvl7pPr marL="3720412" indent="0">
              <a:buNone/>
              <a:defRPr sz="2136" b="1"/>
            </a:lvl7pPr>
            <a:lvl8pPr marL="4340480" indent="0">
              <a:buNone/>
              <a:defRPr sz="2136" b="1"/>
            </a:lvl8pPr>
            <a:lvl9pPr marL="4960549" indent="0">
              <a:buNone/>
              <a:defRPr sz="2136" b="1"/>
            </a:lvl9pPr>
          </a:lstStyle>
          <a:p>
            <a:pPr lvl="0"/>
            <a:r>
              <a:rPr lang="en-US" dirty="0" smtClean="0"/>
              <a:t>Click to edit Master text styles.</a:t>
            </a:r>
          </a:p>
        </p:txBody>
      </p:sp>
      <p:sp>
        <p:nvSpPr>
          <p:cNvPr id="8" name="Picture Placeholder 4"/>
          <p:cNvSpPr>
            <a:spLocks noGrp="1"/>
          </p:cNvSpPr>
          <p:nvPr>
            <p:ph type="pic" sz="quarter" idx="11"/>
          </p:nvPr>
        </p:nvSpPr>
        <p:spPr>
          <a:xfrm>
            <a:off x="3968399" y="1054035"/>
            <a:ext cx="8153844" cy="4957693"/>
          </a:xfrm>
          <a:solidFill>
            <a:schemeClr val="bg1">
              <a:lumMod val="95000"/>
            </a:schemeClr>
          </a:solidFill>
          <a:ln>
            <a:noFill/>
          </a:ln>
          <a:effectLst>
            <a:outerShdw blurRad="63500" sx="101000" sy="101000" algn="ctr" rotWithShape="0">
              <a:prstClr val="black">
                <a:alpha val="2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lvl1pPr>
              <a:defRPr lang="en-US" sz="2244">
                <a:solidFill>
                  <a:schemeClr val="bg2"/>
                </a:solidFill>
                <a:latin typeface="+mn-lt"/>
                <a:ea typeface="Segoe UI" pitchFamily="34" charset="0"/>
                <a:cs typeface="Segoe UI" pitchFamily="34" charset="0"/>
              </a:defRPr>
            </a:lvl1pPr>
          </a:lstStyle>
          <a:p>
            <a:pPr marL="0" lvl="0" algn="ctr" defTabSz="932290" fontAlgn="base">
              <a:spcBef>
                <a:spcPct val="0"/>
              </a:spcBef>
              <a:spcAft>
                <a:spcPct val="0"/>
              </a:spcAft>
            </a:pPr>
            <a:endParaRPr lang="en-US" dirty="0"/>
          </a:p>
        </p:txBody>
      </p:sp>
      <p:sp>
        <p:nvSpPr>
          <p:cNvPr id="9" name="Text Placeholder 6"/>
          <p:cNvSpPr>
            <a:spLocks noGrp="1"/>
          </p:cNvSpPr>
          <p:nvPr>
            <p:ph type="body" sz="quarter" idx="10"/>
          </p:nvPr>
        </p:nvSpPr>
        <p:spPr>
          <a:xfrm>
            <a:off x="543752" y="3114884"/>
            <a:ext cx="3097489" cy="2212850"/>
          </a:xfrm>
        </p:spPr>
        <p:txBody>
          <a:bodyPr/>
          <a:lstStyle>
            <a:lvl1pPr marL="0" indent="0">
              <a:lnSpc>
                <a:spcPct val="100000"/>
              </a:lnSpc>
              <a:spcBef>
                <a:spcPts val="0"/>
              </a:spcBef>
              <a:spcAft>
                <a:spcPts val="1224"/>
              </a:spcAft>
              <a:buNone/>
              <a:defRPr sz="1836" spc="0" baseline="0">
                <a:solidFill>
                  <a:schemeClr val="bg1"/>
                </a:solidFill>
                <a:latin typeface="Segoe UI" pitchFamily="34" charset="0"/>
                <a:ea typeface="Segoe UI" pitchFamily="34" charset="0"/>
                <a:cs typeface="Segoe UI" pitchFamily="34" charset="0"/>
              </a:defRPr>
            </a:lvl1pPr>
            <a:lvl2pPr marL="0" indent="0">
              <a:lnSpc>
                <a:spcPct val="100000"/>
              </a:lnSpc>
              <a:spcBef>
                <a:spcPts val="0"/>
              </a:spcBef>
              <a:spcAft>
                <a:spcPts val="1224"/>
              </a:spcAft>
              <a:buNone/>
              <a:defRPr sz="1428" spc="0" baseline="0">
                <a:solidFill>
                  <a:schemeClr val="bg1"/>
                </a:solidFill>
                <a:latin typeface="Segoe UI" pitchFamily="34" charset="0"/>
                <a:ea typeface="Segoe UI" pitchFamily="34" charset="0"/>
                <a:cs typeface="Segoe UI" pitchFamily="34" charset="0"/>
              </a:defRPr>
            </a:lvl2pPr>
            <a:lvl3pPr marL="0" indent="0">
              <a:lnSpc>
                <a:spcPct val="100000"/>
              </a:lnSpc>
              <a:spcBef>
                <a:spcPts val="0"/>
              </a:spcBef>
              <a:spcAft>
                <a:spcPts val="1224"/>
              </a:spcAft>
              <a:buNone/>
              <a:defRPr sz="1224" spc="0" baseline="0">
                <a:solidFill>
                  <a:schemeClr val="bg1"/>
                </a:solidFill>
                <a:latin typeface="Segoe UI" pitchFamily="34" charset="0"/>
                <a:ea typeface="Segoe UI" pitchFamily="34" charset="0"/>
                <a:cs typeface="Segoe UI" pitchFamily="34" charset="0"/>
              </a:defRPr>
            </a:lvl3pPr>
            <a:lvl4pPr marL="0" indent="0">
              <a:lnSpc>
                <a:spcPct val="100000"/>
              </a:lnSpc>
              <a:spcBef>
                <a:spcPts val="0"/>
              </a:spcBef>
              <a:spcAft>
                <a:spcPts val="1224"/>
              </a:spcAft>
              <a:buNone/>
              <a:defRPr sz="1428" spc="0" baseline="0">
                <a:solidFill>
                  <a:schemeClr val="bg1"/>
                </a:solidFill>
                <a:latin typeface="Segoe UI" pitchFamily="34" charset="0"/>
                <a:ea typeface="Segoe UI" pitchFamily="34" charset="0"/>
                <a:cs typeface="Segoe UI" pitchFamily="34" charset="0"/>
              </a:defRPr>
            </a:lvl4pPr>
            <a:lvl5pPr marL="0" indent="0">
              <a:lnSpc>
                <a:spcPct val="100000"/>
              </a:lnSpc>
              <a:spcBef>
                <a:spcPts val="0"/>
              </a:spcBef>
              <a:spcAft>
                <a:spcPts val="1224"/>
              </a:spcAft>
              <a:buNone/>
              <a:defRPr sz="1428" spc="0" baseline="0">
                <a:solidFill>
                  <a:schemeClr val="bg1"/>
                </a:soli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2" descr="C:\Users\stacyd\AppData\Local\Temp\vmware-stacyr\VMwareDnD\f284194e\Administration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0460" y="263547"/>
            <a:ext cx="826628" cy="826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14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84566700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601698813"/>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1.xml"/><Relationship Id="rId18" Type="http://schemas.openxmlformats.org/officeDocument/2006/relationships/slideLayout" Target="../slideLayouts/slideLayout56.xml"/><Relationship Id="rId26" Type="http://schemas.openxmlformats.org/officeDocument/2006/relationships/slideLayout" Target="../slideLayouts/slideLayout64.xml"/><Relationship Id="rId3" Type="http://schemas.openxmlformats.org/officeDocument/2006/relationships/slideLayout" Target="../slideLayouts/slideLayout41.xml"/><Relationship Id="rId21" Type="http://schemas.openxmlformats.org/officeDocument/2006/relationships/slideLayout" Target="../slideLayouts/slideLayout59.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slideLayout" Target="../slideLayouts/slideLayout63.xml"/><Relationship Id="rId33" Type="http://schemas.openxmlformats.org/officeDocument/2006/relationships/theme" Target="../theme/theme2.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29" Type="http://schemas.openxmlformats.org/officeDocument/2006/relationships/slideLayout" Target="../slideLayouts/slideLayout67.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slideLayout" Target="../slideLayouts/slideLayout62.xml"/><Relationship Id="rId32" Type="http://schemas.openxmlformats.org/officeDocument/2006/relationships/slideLayout" Target="../slideLayouts/slideLayout70.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slideLayout" Target="../slideLayouts/slideLayout61.xml"/><Relationship Id="rId28" Type="http://schemas.openxmlformats.org/officeDocument/2006/relationships/slideLayout" Target="../slideLayouts/slideLayout66.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31" Type="http://schemas.openxmlformats.org/officeDocument/2006/relationships/slideLayout" Target="../slideLayouts/slideLayout69.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 Id="rId27" Type="http://schemas.openxmlformats.org/officeDocument/2006/relationships/slideLayout" Target="../slideLayouts/slideLayout65.xml"/><Relationship Id="rId30" Type="http://schemas.openxmlformats.org/officeDocument/2006/relationships/slideLayout" Target="../slideLayouts/slideLayout68.xml"/><Relationship Id="rId8"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40"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322066096"/>
      </p:ext>
    </p:extLst>
  </p:cSld>
  <p:clrMap bg1="dk1" tx1="lt1" bg2="dk2" tx2="lt2" accent1="accent1" accent2="accent2" accent3="accent3" accent4="accent4" accent5="accent5" accent6="accent6" hlink="hlink" folHlink="folHlink"/>
  <p:sldLayoutIdLst>
    <p:sldLayoutId id="2147484279" r:id="rId1"/>
    <p:sldLayoutId id="2147484280" r:id="rId2"/>
    <p:sldLayoutId id="2147484281" r:id="rId3"/>
    <p:sldLayoutId id="2147484282" r:id="rId4"/>
    <p:sldLayoutId id="2147484283" r:id="rId5"/>
    <p:sldLayoutId id="2147484284" r:id="rId6"/>
    <p:sldLayoutId id="2147484285" r:id="rId7"/>
    <p:sldLayoutId id="2147484286" r:id="rId8"/>
    <p:sldLayoutId id="2147484287" r:id="rId9"/>
    <p:sldLayoutId id="2147484288" r:id="rId10"/>
    <p:sldLayoutId id="2147484289" r:id="rId11"/>
    <p:sldLayoutId id="2147484290" r:id="rId12"/>
    <p:sldLayoutId id="2147484291" r:id="rId13"/>
    <p:sldLayoutId id="2147484292" r:id="rId14"/>
    <p:sldLayoutId id="2147484293" r:id="rId15"/>
    <p:sldLayoutId id="2147484294" r:id="rId16"/>
    <p:sldLayoutId id="2147484295" r:id="rId17"/>
    <p:sldLayoutId id="2147484296" r:id="rId18"/>
    <p:sldLayoutId id="2147484297" r:id="rId19"/>
    <p:sldLayoutId id="2147484298" r:id="rId20"/>
    <p:sldLayoutId id="2147484299" r:id="rId21"/>
    <p:sldLayoutId id="2147484300" r:id="rId22"/>
    <p:sldLayoutId id="2147484301" r:id="rId23"/>
    <p:sldLayoutId id="2147484302" r:id="rId24"/>
    <p:sldLayoutId id="2147484303" r:id="rId25"/>
    <p:sldLayoutId id="2147484304" r:id="rId26"/>
    <p:sldLayoutId id="2147484305" r:id="rId27"/>
    <p:sldLayoutId id="2147484306" r:id="rId28"/>
    <p:sldLayoutId id="2147484307" r:id="rId29"/>
    <p:sldLayoutId id="2147484308" r:id="rId30"/>
    <p:sldLayoutId id="2147484309" r:id="rId31"/>
    <p:sldLayoutId id="2147484310" r:id="rId32"/>
    <p:sldLayoutId id="2147484311" r:id="rId33"/>
    <p:sldLayoutId id="2147484312" r:id="rId34"/>
    <p:sldLayoutId id="2147484313" r:id="rId35"/>
    <p:sldLayoutId id="2147484314" r:id="rId36"/>
    <p:sldLayoutId id="2147484315" r:id="rId37"/>
    <p:sldLayoutId id="2147484316" r:id="rId38"/>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41"/>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41"/>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41"/>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41"/>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41"/>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90580984"/>
      </p:ext>
    </p:extLst>
  </p:cSld>
  <p:clrMap bg1="lt1" tx1="dk1" bg2="lt2" tx2="dk2" accent1="accent1" accent2="accent2" accent3="accent3" accent4="accent4" accent5="accent5" accent6="accent6" hlink="hlink" folHlink="folHlink"/>
  <p:sldLayoutIdLst>
    <p:sldLayoutId id="2147484318" r:id="rId1"/>
    <p:sldLayoutId id="2147484319" r:id="rId2"/>
    <p:sldLayoutId id="2147484320" r:id="rId3"/>
    <p:sldLayoutId id="2147484321" r:id="rId4"/>
    <p:sldLayoutId id="2147484322" r:id="rId5"/>
    <p:sldLayoutId id="2147484323" r:id="rId6"/>
    <p:sldLayoutId id="2147484324" r:id="rId7"/>
    <p:sldLayoutId id="2147484325" r:id="rId8"/>
    <p:sldLayoutId id="2147484326" r:id="rId9"/>
    <p:sldLayoutId id="2147484327" r:id="rId10"/>
    <p:sldLayoutId id="2147484328" r:id="rId11"/>
    <p:sldLayoutId id="2147484329" r:id="rId12"/>
    <p:sldLayoutId id="2147484330" r:id="rId13"/>
    <p:sldLayoutId id="2147484331" r:id="rId14"/>
    <p:sldLayoutId id="2147484332" r:id="rId15"/>
    <p:sldLayoutId id="2147484339" r:id="rId16"/>
    <p:sldLayoutId id="2147484333" r:id="rId17"/>
    <p:sldLayoutId id="2147484334" r:id="rId18"/>
    <p:sldLayoutId id="2147484335" r:id="rId19"/>
    <p:sldLayoutId id="2147484336" r:id="rId20"/>
    <p:sldLayoutId id="2147484337" r:id="rId21"/>
    <p:sldLayoutId id="2147484338" r:id="rId22"/>
    <p:sldLayoutId id="2147484340" r:id="rId23"/>
    <p:sldLayoutId id="2147484341" r:id="rId24"/>
    <p:sldLayoutId id="2147484342" r:id="rId25"/>
    <p:sldLayoutId id="2147484343" r:id="rId26"/>
    <p:sldLayoutId id="2147484344" r:id="rId27"/>
    <p:sldLayoutId id="2147484345" r:id="rId28"/>
    <p:sldLayoutId id="2147484346" r:id="rId29"/>
    <p:sldLayoutId id="2147484347" r:id="rId30"/>
    <p:sldLayoutId id="2147484348" r:id="rId31"/>
    <p:sldLayoutId id="2147484349" r:id="rId3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WMF"/><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35.xml"/><Relationship Id="rId4" Type="http://schemas.openxmlformats.org/officeDocument/2006/relationships/image" Target="../media/image45.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9.tmp"/><Relationship Id="rId2" Type="http://schemas.openxmlformats.org/officeDocument/2006/relationships/notesSlide" Target="../notesSlides/notesSlide12.xml"/><Relationship Id="rId1" Type="http://schemas.openxmlformats.org/officeDocument/2006/relationships/slideLayout" Target="../slideLayouts/slideLayout36.xml"/><Relationship Id="rId6" Type="http://schemas.openxmlformats.org/officeDocument/2006/relationships/hyperlink" Target="http://technet.microsoft.com/en-us/library/office-365-system-requirements.aspx" TargetMode="External"/><Relationship Id="rId5" Type="http://schemas.openxmlformats.org/officeDocument/2006/relationships/image" Target="../media/image48.png"/><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2" Type="http://schemas.openxmlformats.org/officeDocument/2006/relationships/hyperlink" Target="http://support.microsoft.com/lifecycle/" TargetMode="Externa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blogs.office.com/" TargetMode="External"/><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50.tmp"/></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hyperlink" Target="http://blogs.office.com/2014/04/01/managing-change-with-message-cente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11.xml"/><Relationship Id="rId6" Type="http://schemas.openxmlformats.org/officeDocument/2006/relationships/image" Target="../media/image55.png"/><Relationship Id="rId5" Type="http://schemas.microsoft.com/office/2007/relationships/hdphoto" Target="../media/hdphoto2.wdp"/><Relationship Id="rId4" Type="http://schemas.openxmlformats.org/officeDocument/2006/relationships/image" Target="../media/image54.png"/></Relationships>
</file>

<file path=ppt/slides/_rels/slide3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hyperlink" Target="https://www.yammer.com/itpronetwork"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58.png"/><Relationship Id="rId2" Type="http://schemas.openxmlformats.org/officeDocument/2006/relationships/notesSlide" Target="../notesSlides/notesSlide17.xml"/><Relationship Id="rId1" Type="http://schemas.openxmlformats.org/officeDocument/2006/relationships/slideLayout" Target="../slideLayouts/slideLayout19.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8.xml"/><Relationship Id="rId1" Type="http://schemas.openxmlformats.org/officeDocument/2006/relationships/slideLayout" Target="../slideLayouts/slideLayout19.xml"/><Relationship Id="rId5" Type="http://schemas.openxmlformats.org/officeDocument/2006/relationships/image" Target="../media/image61.png"/><Relationship Id="rId4" Type="http://schemas.openxmlformats.org/officeDocument/2006/relationships/image" Target="../media/image60.png"/></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24.png"/><Relationship Id="rId5" Type="http://schemas.openxmlformats.org/officeDocument/2006/relationships/image" Target="../media/image23.jpg"/><Relationship Id="rId4" Type="http://schemas.openxmlformats.org/officeDocument/2006/relationships/image" Target="../media/image22.png"/></Relationships>
</file>

<file path=ppt/slides/_rels/slide4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9.xml"/><Relationship Id="rId1" Type="http://schemas.openxmlformats.org/officeDocument/2006/relationships/slideLayout" Target="../slideLayouts/slideLayout19.xml"/><Relationship Id="rId4" Type="http://schemas.openxmlformats.org/officeDocument/2006/relationships/image" Target="../media/image63.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6.xml"/><Relationship Id="rId1" Type="http://schemas.openxmlformats.org/officeDocument/2006/relationships/slideLayout" Target="../slideLayouts/slideLayout26.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961921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cxnSp>
        <p:nvCxnSpPr>
          <p:cNvPr id="160" name="Straight Connector 159"/>
          <p:cNvCxnSpPr/>
          <p:nvPr/>
        </p:nvCxnSpPr>
        <p:spPr>
          <a:xfrm flipH="1">
            <a:off x="6846584" y="1906445"/>
            <a:ext cx="300038" cy="685800"/>
          </a:xfrm>
          <a:prstGeom prst="line">
            <a:avLst/>
          </a:prstGeom>
          <a:noFill/>
          <a:ln w="9525" cap="flat" cmpd="sng" algn="ctr">
            <a:solidFill>
              <a:srgbClr val="002050"/>
            </a:solidFill>
            <a:prstDash val="dash"/>
            <a:headEnd type="none"/>
            <a:tailEnd type="none"/>
          </a:ln>
          <a:effectLst/>
        </p:spPr>
      </p:cxnSp>
      <p:cxnSp>
        <p:nvCxnSpPr>
          <p:cNvPr id="161" name="Straight Connector 160"/>
          <p:cNvCxnSpPr/>
          <p:nvPr/>
        </p:nvCxnSpPr>
        <p:spPr>
          <a:xfrm flipH="1">
            <a:off x="6766616" y="1902017"/>
            <a:ext cx="196954" cy="463586"/>
          </a:xfrm>
          <a:prstGeom prst="line">
            <a:avLst/>
          </a:prstGeom>
          <a:noFill/>
          <a:ln w="9525" cap="flat" cmpd="sng" algn="ctr">
            <a:solidFill>
              <a:srgbClr val="002050"/>
            </a:solidFill>
            <a:prstDash val="dash"/>
            <a:headEnd type="none"/>
            <a:tailEnd type="none"/>
          </a:ln>
          <a:effectLst/>
        </p:spPr>
      </p:cxnSp>
      <p:cxnSp>
        <p:nvCxnSpPr>
          <p:cNvPr id="162" name="Straight Connector 161"/>
          <p:cNvCxnSpPr/>
          <p:nvPr/>
        </p:nvCxnSpPr>
        <p:spPr>
          <a:xfrm flipH="1">
            <a:off x="7209108" y="1908391"/>
            <a:ext cx="123406" cy="286441"/>
          </a:xfrm>
          <a:prstGeom prst="line">
            <a:avLst/>
          </a:prstGeom>
          <a:noFill/>
          <a:ln w="9525" cap="flat" cmpd="sng" algn="ctr">
            <a:solidFill>
              <a:srgbClr val="002050"/>
            </a:solidFill>
            <a:prstDash val="dash"/>
            <a:headEnd type="none"/>
            <a:tailEnd type="none"/>
          </a:ln>
          <a:effectLst/>
        </p:spPr>
      </p:cxnSp>
      <p:grpSp>
        <p:nvGrpSpPr>
          <p:cNvPr id="163" name="Group 162"/>
          <p:cNvGrpSpPr/>
          <p:nvPr/>
        </p:nvGrpSpPr>
        <p:grpSpPr>
          <a:xfrm>
            <a:off x="7428372" y="3016105"/>
            <a:ext cx="3060700" cy="2935288"/>
            <a:chOff x="7424737" y="3000374"/>
            <a:chExt cx="3060700" cy="2935288"/>
          </a:xfrm>
        </p:grpSpPr>
        <p:sp>
          <p:nvSpPr>
            <p:cNvPr id="165" name="Freeform 35"/>
            <p:cNvSpPr>
              <a:spLocks/>
            </p:cNvSpPr>
            <p:nvPr/>
          </p:nvSpPr>
          <p:spPr bwMode="auto">
            <a:xfrm>
              <a:off x="7424737" y="3000374"/>
              <a:ext cx="2765425" cy="2935288"/>
            </a:xfrm>
            <a:custGeom>
              <a:avLst/>
              <a:gdLst>
                <a:gd name="T0" fmla="*/ 1624 w 1742"/>
                <a:gd name="T1" fmla="*/ 48 h 1849"/>
                <a:gd name="T2" fmla="*/ 1624 w 1742"/>
                <a:gd name="T3" fmla="*/ 48 h 1849"/>
                <a:gd name="T4" fmla="*/ 1624 w 1742"/>
                <a:gd name="T5" fmla="*/ 48 h 1849"/>
                <a:gd name="T6" fmla="*/ 1325 w 1742"/>
                <a:gd name="T7" fmla="*/ 64 h 1849"/>
                <a:gd name="T8" fmla="*/ 1201 w 1742"/>
                <a:gd name="T9" fmla="*/ 30 h 1849"/>
                <a:gd name="T10" fmla="*/ 1097 w 1742"/>
                <a:gd name="T11" fmla="*/ 0 h 1849"/>
                <a:gd name="T12" fmla="*/ 679 w 1742"/>
                <a:gd name="T13" fmla="*/ 102 h 1849"/>
                <a:gd name="T14" fmla="*/ 404 w 1742"/>
                <a:gd name="T15" fmla="*/ 102 h 1849"/>
                <a:gd name="T16" fmla="*/ 262 w 1742"/>
                <a:gd name="T17" fmla="*/ 324 h 1849"/>
                <a:gd name="T18" fmla="*/ 340 w 1742"/>
                <a:gd name="T19" fmla="*/ 592 h 1849"/>
                <a:gd name="T20" fmla="*/ 190 w 1742"/>
                <a:gd name="T21" fmla="*/ 806 h 1849"/>
                <a:gd name="T22" fmla="*/ 136 w 1742"/>
                <a:gd name="T23" fmla="*/ 1041 h 1849"/>
                <a:gd name="T24" fmla="*/ 136 w 1742"/>
                <a:gd name="T25" fmla="*/ 1241 h 1849"/>
                <a:gd name="T26" fmla="*/ 114 w 1742"/>
                <a:gd name="T27" fmla="*/ 1305 h 1849"/>
                <a:gd name="T28" fmla="*/ 56 w 1742"/>
                <a:gd name="T29" fmla="*/ 1477 h 1849"/>
                <a:gd name="T30" fmla="*/ 88 w 1742"/>
                <a:gd name="T31" fmla="*/ 1665 h 1849"/>
                <a:gd name="T32" fmla="*/ 0 w 1742"/>
                <a:gd name="T33" fmla="*/ 1823 h 1849"/>
                <a:gd name="T34" fmla="*/ 0 w 1742"/>
                <a:gd name="T35" fmla="*/ 1823 h 1849"/>
                <a:gd name="T36" fmla="*/ 190 w 1742"/>
                <a:gd name="T37" fmla="*/ 1753 h 1849"/>
                <a:gd name="T38" fmla="*/ 470 w 1742"/>
                <a:gd name="T39" fmla="*/ 1753 h 1849"/>
                <a:gd name="T40" fmla="*/ 689 w 1742"/>
                <a:gd name="T41" fmla="*/ 1787 h 1849"/>
                <a:gd name="T42" fmla="*/ 793 w 1742"/>
                <a:gd name="T43" fmla="*/ 1849 h 1849"/>
                <a:gd name="T44" fmla="*/ 1115 w 1742"/>
                <a:gd name="T45" fmla="*/ 1765 h 1849"/>
                <a:gd name="T46" fmla="*/ 1448 w 1742"/>
                <a:gd name="T47" fmla="*/ 1683 h 1849"/>
                <a:gd name="T48" fmla="*/ 1496 w 1742"/>
                <a:gd name="T49" fmla="*/ 1479 h 1849"/>
                <a:gd name="T50" fmla="*/ 1592 w 1742"/>
                <a:gd name="T51" fmla="*/ 1195 h 1849"/>
                <a:gd name="T52" fmla="*/ 1592 w 1742"/>
                <a:gd name="T53" fmla="*/ 937 h 1849"/>
                <a:gd name="T54" fmla="*/ 1624 w 1742"/>
                <a:gd name="T55" fmla="*/ 756 h 1849"/>
                <a:gd name="T56" fmla="*/ 1742 w 1742"/>
                <a:gd name="T57" fmla="*/ 532 h 1849"/>
                <a:gd name="T58" fmla="*/ 1742 w 1742"/>
                <a:gd name="T59" fmla="*/ 278 h 1849"/>
                <a:gd name="T60" fmla="*/ 1624 w 1742"/>
                <a:gd name="T61" fmla="*/ 48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42" h="1849">
                  <a:moveTo>
                    <a:pt x="1624" y="48"/>
                  </a:moveTo>
                  <a:lnTo>
                    <a:pt x="1624" y="48"/>
                  </a:lnTo>
                  <a:lnTo>
                    <a:pt x="1624" y="48"/>
                  </a:lnTo>
                  <a:lnTo>
                    <a:pt x="1325" y="64"/>
                  </a:lnTo>
                  <a:lnTo>
                    <a:pt x="1201" y="30"/>
                  </a:lnTo>
                  <a:lnTo>
                    <a:pt x="1097" y="0"/>
                  </a:lnTo>
                  <a:lnTo>
                    <a:pt x="679" y="102"/>
                  </a:lnTo>
                  <a:lnTo>
                    <a:pt x="404" y="102"/>
                  </a:lnTo>
                  <a:lnTo>
                    <a:pt x="262" y="324"/>
                  </a:lnTo>
                  <a:lnTo>
                    <a:pt x="340" y="592"/>
                  </a:lnTo>
                  <a:lnTo>
                    <a:pt x="190" y="806"/>
                  </a:lnTo>
                  <a:lnTo>
                    <a:pt x="136" y="1041"/>
                  </a:lnTo>
                  <a:lnTo>
                    <a:pt x="136" y="1241"/>
                  </a:lnTo>
                  <a:lnTo>
                    <a:pt x="114" y="1305"/>
                  </a:lnTo>
                  <a:lnTo>
                    <a:pt x="56" y="1477"/>
                  </a:lnTo>
                  <a:lnTo>
                    <a:pt x="88" y="1665"/>
                  </a:lnTo>
                  <a:lnTo>
                    <a:pt x="0" y="1823"/>
                  </a:lnTo>
                  <a:lnTo>
                    <a:pt x="0" y="1823"/>
                  </a:lnTo>
                  <a:lnTo>
                    <a:pt x="190" y="1753"/>
                  </a:lnTo>
                  <a:lnTo>
                    <a:pt x="470" y="1753"/>
                  </a:lnTo>
                  <a:lnTo>
                    <a:pt x="689" y="1787"/>
                  </a:lnTo>
                  <a:lnTo>
                    <a:pt x="793" y="1849"/>
                  </a:lnTo>
                  <a:lnTo>
                    <a:pt x="1115" y="1765"/>
                  </a:lnTo>
                  <a:lnTo>
                    <a:pt x="1448" y="1683"/>
                  </a:lnTo>
                  <a:lnTo>
                    <a:pt x="1496" y="1479"/>
                  </a:lnTo>
                  <a:lnTo>
                    <a:pt x="1592" y="1195"/>
                  </a:lnTo>
                  <a:lnTo>
                    <a:pt x="1592" y="937"/>
                  </a:lnTo>
                  <a:lnTo>
                    <a:pt x="1624" y="756"/>
                  </a:lnTo>
                  <a:lnTo>
                    <a:pt x="1742" y="532"/>
                  </a:lnTo>
                  <a:lnTo>
                    <a:pt x="1742" y="278"/>
                  </a:lnTo>
                  <a:lnTo>
                    <a:pt x="1624" y="48"/>
                  </a:lnTo>
                  <a:close/>
                </a:path>
              </a:pathLst>
            </a:custGeom>
            <a:solidFill>
              <a:srgbClr val="9290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167" name="Freeform 36"/>
            <p:cNvSpPr>
              <a:spLocks/>
            </p:cNvSpPr>
            <p:nvPr/>
          </p:nvSpPr>
          <p:spPr bwMode="auto">
            <a:xfrm>
              <a:off x="7513637" y="4967287"/>
              <a:ext cx="2374900" cy="758825"/>
            </a:xfrm>
            <a:custGeom>
              <a:avLst/>
              <a:gdLst>
                <a:gd name="T0" fmla="*/ 80 w 1496"/>
                <a:gd name="T1" fmla="*/ 0 h 478"/>
                <a:gd name="T2" fmla="*/ 80 w 1496"/>
                <a:gd name="T3" fmla="*/ 0 h 478"/>
                <a:gd name="T4" fmla="*/ 0 w 1496"/>
                <a:gd name="T5" fmla="*/ 236 h 478"/>
                <a:gd name="T6" fmla="*/ 1496 w 1496"/>
                <a:gd name="T7" fmla="*/ 478 h 478"/>
                <a:gd name="T8" fmla="*/ 80 w 1496"/>
                <a:gd name="T9" fmla="*/ 0 h 478"/>
                <a:gd name="T10" fmla="*/ 80 w 1496"/>
                <a:gd name="T11" fmla="*/ 0 h 478"/>
                <a:gd name="T12" fmla="*/ 80 w 1496"/>
                <a:gd name="T13" fmla="*/ 0 h 478"/>
              </a:gdLst>
              <a:ahLst/>
              <a:cxnLst>
                <a:cxn ang="0">
                  <a:pos x="T0" y="T1"/>
                </a:cxn>
                <a:cxn ang="0">
                  <a:pos x="T2" y="T3"/>
                </a:cxn>
                <a:cxn ang="0">
                  <a:pos x="T4" y="T5"/>
                </a:cxn>
                <a:cxn ang="0">
                  <a:pos x="T6" y="T7"/>
                </a:cxn>
                <a:cxn ang="0">
                  <a:pos x="T8" y="T9"/>
                </a:cxn>
                <a:cxn ang="0">
                  <a:pos x="T10" y="T11"/>
                </a:cxn>
                <a:cxn ang="0">
                  <a:pos x="T12" y="T13"/>
                </a:cxn>
              </a:cxnLst>
              <a:rect l="0" t="0" r="r" b="b"/>
              <a:pathLst>
                <a:path w="1496" h="478">
                  <a:moveTo>
                    <a:pt x="80" y="0"/>
                  </a:moveTo>
                  <a:lnTo>
                    <a:pt x="80" y="0"/>
                  </a:lnTo>
                  <a:lnTo>
                    <a:pt x="0" y="236"/>
                  </a:lnTo>
                  <a:lnTo>
                    <a:pt x="1496" y="478"/>
                  </a:lnTo>
                  <a:lnTo>
                    <a:pt x="80" y="0"/>
                  </a:lnTo>
                  <a:lnTo>
                    <a:pt x="80" y="0"/>
                  </a:lnTo>
                  <a:lnTo>
                    <a:pt x="80" y="0"/>
                  </a:lnTo>
                  <a:close/>
                </a:path>
              </a:pathLst>
            </a:custGeom>
            <a:solidFill>
              <a:srgbClr val="8180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168" name="Freeform 37"/>
            <p:cNvSpPr>
              <a:spLocks/>
            </p:cNvSpPr>
            <p:nvPr/>
          </p:nvSpPr>
          <p:spPr bwMode="auto">
            <a:xfrm>
              <a:off x="7726362" y="3746499"/>
              <a:ext cx="1249362" cy="533400"/>
            </a:xfrm>
            <a:custGeom>
              <a:avLst/>
              <a:gdLst>
                <a:gd name="T0" fmla="*/ 787 w 787"/>
                <a:gd name="T1" fmla="*/ 0 h 336"/>
                <a:gd name="T2" fmla="*/ 150 w 787"/>
                <a:gd name="T3" fmla="*/ 122 h 336"/>
                <a:gd name="T4" fmla="*/ 0 w 787"/>
                <a:gd name="T5" fmla="*/ 336 h 336"/>
                <a:gd name="T6" fmla="*/ 787 w 787"/>
                <a:gd name="T7" fmla="*/ 0 h 336"/>
                <a:gd name="T8" fmla="*/ 787 w 787"/>
                <a:gd name="T9" fmla="*/ 0 h 336"/>
                <a:gd name="T10" fmla="*/ 787 w 787"/>
                <a:gd name="T11" fmla="*/ 0 h 336"/>
              </a:gdLst>
              <a:ahLst/>
              <a:cxnLst>
                <a:cxn ang="0">
                  <a:pos x="T0" y="T1"/>
                </a:cxn>
                <a:cxn ang="0">
                  <a:pos x="T2" y="T3"/>
                </a:cxn>
                <a:cxn ang="0">
                  <a:pos x="T4" y="T5"/>
                </a:cxn>
                <a:cxn ang="0">
                  <a:pos x="T6" y="T7"/>
                </a:cxn>
                <a:cxn ang="0">
                  <a:pos x="T8" y="T9"/>
                </a:cxn>
                <a:cxn ang="0">
                  <a:pos x="T10" y="T11"/>
                </a:cxn>
              </a:cxnLst>
              <a:rect l="0" t="0" r="r" b="b"/>
              <a:pathLst>
                <a:path w="787" h="336">
                  <a:moveTo>
                    <a:pt x="787" y="0"/>
                  </a:moveTo>
                  <a:lnTo>
                    <a:pt x="150" y="122"/>
                  </a:lnTo>
                  <a:lnTo>
                    <a:pt x="0" y="336"/>
                  </a:lnTo>
                  <a:lnTo>
                    <a:pt x="787" y="0"/>
                  </a:lnTo>
                  <a:lnTo>
                    <a:pt x="787" y="0"/>
                  </a:lnTo>
                  <a:lnTo>
                    <a:pt x="787" y="0"/>
                  </a:lnTo>
                  <a:close/>
                </a:path>
              </a:pathLst>
            </a:custGeom>
            <a:solidFill>
              <a:srgbClr val="8180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169" name="Freeform 38"/>
            <p:cNvSpPr>
              <a:spLocks/>
            </p:cNvSpPr>
            <p:nvPr/>
          </p:nvSpPr>
          <p:spPr bwMode="auto">
            <a:xfrm>
              <a:off x="7640637" y="4216399"/>
              <a:ext cx="1062037" cy="436563"/>
            </a:xfrm>
            <a:custGeom>
              <a:avLst/>
              <a:gdLst>
                <a:gd name="T0" fmla="*/ 669 w 669"/>
                <a:gd name="T1" fmla="*/ 0 h 275"/>
                <a:gd name="T2" fmla="*/ 22 w 669"/>
                <a:gd name="T3" fmla="*/ 171 h 275"/>
                <a:gd name="T4" fmla="*/ 0 w 669"/>
                <a:gd name="T5" fmla="*/ 275 h 275"/>
                <a:gd name="T6" fmla="*/ 406 w 669"/>
                <a:gd name="T7" fmla="*/ 275 h 275"/>
                <a:gd name="T8" fmla="*/ 669 w 669"/>
                <a:gd name="T9" fmla="*/ 0 h 275"/>
                <a:gd name="T10" fmla="*/ 669 w 669"/>
                <a:gd name="T11" fmla="*/ 0 h 275"/>
                <a:gd name="T12" fmla="*/ 669 w 669"/>
                <a:gd name="T13" fmla="*/ 0 h 275"/>
              </a:gdLst>
              <a:ahLst/>
              <a:cxnLst>
                <a:cxn ang="0">
                  <a:pos x="T0" y="T1"/>
                </a:cxn>
                <a:cxn ang="0">
                  <a:pos x="T2" y="T3"/>
                </a:cxn>
                <a:cxn ang="0">
                  <a:pos x="T4" y="T5"/>
                </a:cxn>
                <a:cxn ang="0">
                  <a:pos x="T6" y="T7"/>
                </a:cxn>
                <a:cxn ang="0">
                  <a:pos x="T8" y="T9"/>
                </a:cxn>
                <a:cxn ang="0">
                  <a:pos x="T10" y="T11"/>
                </a:cxn>
                <a:cxn ang="0">
                  <a:pos x="T12" y="T13"/>
                </a:cxn>
              </a:cxnLst>
              <a:rect l="0" t="0" r="r" b="b"/>
              <a:pathLst>
                <a:path w="669" h="275">
                  <a:moveTo>
                    <a:pt x="669" y="0"/>
                  </a:moveTo>
                  <a:lnTo>
                    <a:pt x="22" y="171"/>
                  </a:lnTo>
                  <a:lnTo>
                    <a:pt x="0" y="275"/>
                  </a:lnTo>
                  <a:lnTo>
                    <a:pt x="406" y="275"/>
                  </a:lnTo>
                  <a:lnTo>
                    <a:pt x="669" y="0"/>
                  </a:lnTo>
                  <a:lnTo>
                    <a:pt x="669" y="0"/>
                  </a:lnTo>
                  <a:lnTo>
                    <a:pt x="669" y="0"/>
                  </a:lnTo>
                  <a:close/>
                </a:path>
              </a:pathLst>
            </a:custGeom>
            <a:solidFill>
              <a:srgbClr val="8180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170" name="Freeform 40"/>
            <p:cNvSpPr>
              <a:spLocks/>
            </p:cNvSpPr>
            <p:nvPr/>
          </p:nvSpPr>
          <p:spPr bwMode="auto">
            <a:xfrm>
              <a:off x="8351837" y="3746499"/>
              <a:ext cx="2133600" cy="1408113"/>
            </a:xfrm>
            <a:custGeom>
              <a:avLst/>
              <a:gdLst>
                <a:gd name="T0" fmla="*/ 393 w 1344"/>
                <a:gd name="T1" fmla="*/ 0 h 887"/>
                <a:gd name="T2" fmla="*/ 671 w 1344"/>
                <a:gd name="T3" fmla="*/ 336 h 887"/>
                <a:gd name="T4" fmla="*/ 0 w 1344"/>
                <a:gd name="T5" fmla="*/ 745 h 887"/>
                <a:gd name="T6" fmla="*/ 922 w 1344"/>
                <a:gd name="T7" fmla="*/ 465 h 887"/>
                <a:gd name="T8" fmla="*/ 1142 w 1344"/>
                <a:gd name="T9" fmla="*/ 887 h 887"/>
                <a:gd name="T10" fmla="*/ 1344 w 1344"/>
                <a:gd name="T11" fmla="*/ 422 h 887"/>
                <a:gd name="T12" fmla="*/ 393 w 1344"/>
                <a:gd name="T13" fmla="*/ 0 h 887"/>
                <a:gd name="T14" fmla="*/ 393 w 1344"/>
                <a:gd name="T15" fmla="*/ 0 h 887"/>
                <a:gd name="T16" fmla="*/ 393 w 1344"/>
                <a:gd name="T17" fmla="*/ 0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4" h="887">
                  <a:moveTo>
                    <a:pt x="393" y="0"/>
                  </a:moveTo>
                  <a:lnTo>
                    <a:pt x="671" y="336"/>
                  </a:lnTo>
                  <a:lnTo>
                    <a:pt x="0" y="745"/>
                  </a:lnTo>
                  <a:lnTo>
                    <a:pt x="922" y="465"/>
                  </a:lnTo>
                  <a:lnTo>
                    <a:pt x="1142" y="887"/>
                  </a:lnTo>
                  <a:lnTo>
                    <a:pt x="1344" y="422"/>
                  </a:lnTo>
                  <a:lnTo>
                    <a:pt x="393" y="0"/>
                  </a:lnTo>
                  <a:lnTo>
                    <a:pt x="393" y="0"/>
                  </a:lnTo>
                  <a:lnTo>
                    <a:pt x="393" y="0"/>
                  </a:lnTo>
                  <a:close/>
                </a:path>
              </a:pathLst>
            </a:custGeom>
            <a:solidFill>
              <a:srgbClr val="8180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171" name="Freeform 41"/>
            <p:cNvSpPr>
              <a:spLocks/>
            </p:cNvSpPr>
            <p:nvPr/>
          </p:nvSpPr>
          <p:spPr bwMode="auto">
            <a:xfrm>
              <a:off x="9528175" y="3076574"/>
              <a:ext cx="661987" cy="730250"/>
            </a:xfrm>
            <a:custGeom>
              <a:avLst/>
              <a:gdLst>
                <a:gd name="T0" fmla="*/ 299 w 417"/>
                <a:gd name="T1" fmla="*/ 0 h 460"/>
                <a:gd name="T2" fmla="*/ 299 w 417"/>
                <a:gd name="T3" fmla="*/ 0 h 460"/>
                <a:gd name="T4" fmla="*/ 0 w 417"/>
                <a:gd name="T5" fmla="*/ 16 h 460"/>
                <a:gd name="T6" fmla="*/ 0 w 417"/>
                <a:gd name="T7" fmla="*/ 362 h 460"/>
                <a:gd name="T8" fmla="*/ 417 w 417"/>
                <a:gd name="T9" fmla="*/ 460 h 460"/>
                <a:gd name="T10" fmla="*/ 299 w 417"/>
                <a:gd name="T11" fmla="*/ 0 h 460"/>
                <a:gd name="T12" fmla="*/ 299 w 417"/>
                <a:gd name="T13" fmla="*/ 0 h 460"/>
                <a:gd name="T14" fmla="*/ 299 w 417"/>
                <a:gd name="T15" fmla="*/ 0 h 4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7" h="460">
                  <a:moveTo>
                    <a:pt x="299" y="0"/>
                  </a:moveTo>
                  <a:lnTo>
                    <a:pt x="299" y="0"/>
                  </a:lnTo>
                  <a:lnTo>
                    <a:pt x="0" y="16"/>
                  </a:lnTo>
                  <a:lnTo>
                    <a:pt x="0" y="362"/>
                  </a:lnTo>
                  <a:lnTo>
                    <a:pt x="417" y="460"/>
                  </a:lnTo>
                  <a:lnTo>
                    <a:pt x="299" y="0"/>
                  </a:lnTo>
                  <a:lnTo>
                    <a:pt x="299" y="0"/>
                  </a:lnTo>
                  <a:lnTo>
                    <a:pt x="299" y="0"/>
                  </a:lnTo>
                  <a:close/>
                </a:path>
              </a:pathLst>
            </a:custGeom>
            <a:solidFill>
              <a:srgbClr val="8180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172" name="Freeform 39"/>
            <p:cNvSpPr>
              <a:spLocks/>
            </p:cNvSpPr>
            <p:nvPr/>
          </p:nvSpPr>
          <p:spPr bwMode="auto">
            <a:xfrm>
              <a:off x="7840662" y="3000374"/>
              <a:ext cx="1354137" cy="650875"/>
            </a:xfrm>
            <a:custGeom>
              <a:avLst/>
              <a:gdLst>
                <a:gd name="T0" fmla="*/ 835 w 853"/>
                <a:gd name="T1" fmla="*/ 0 h 410"/>
                <a:gd name="T2" fmla="*/ 417 w 853"/>
                <a:gd name="T3" fmla="*/ 102 h 410"/>
                <a:gd name="T4" fmla="*/ 543 w 853"/>
                <a:gd name="T5" fmla="*/ 288 h 410"/>
                <a:gd name="T6" fmla="*/ 0 w 853"/>
                <a:gd name="T7" fmla="*/ 324 h 410"/>
                <a:gd name="T8" fmla="*/ 853 w 853"/>
                <a:gd name="T9" fmla="*/ 410 h 410"/>
                <a:gd name="T10" fmla="*/ 835 w 853"/>
                <a:gd name="T11" fmla="*/ 0 h 410"/>
                <a:gd name="T12" fmla="*/ 835 w 853"/>
                <a:gd name="T13" fmla="*/ 0 h 410"/>
                <a:gd name="T14" fmla="*/ 835 w 853"/>
                <a:gd name="T15" fmla="*/ 0 h 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3" h="410">
                  <a:moveTo>
                    <a:pt x="835" y="0"/>
                  </a:moveTo>
                  <a:lnTo>
                    <a:pt x="417" y="102"/>
                  </a:lnTo>
                  <a:lnTo>
                    <a:pt x="543" y="288"/>
                  </a:lnTo>
                  <a:lnTo>
                    <a:pt x="0" y="324"/>
                  </a:lnTo>
                  <a:lnTo>
                    <a:pt x="853" y="410"/>
                  </a:lnTo>
                  <a:lnTo>
                    <a:pt x="835" y="0"/>
                  </a:lnTo>
                  <a:lnTo>
                    <a:pt x="835" y="0"/>
                  </a:lnTo>
                  <a:lnTo>
                    <a:pt x="835" y="0"/>
                  </a:lnTo>
                  <a:close/>
                </a:path>
              </a:pathLst>
            </a:custGeom>
            <a:solidFill>
              <a:srgbClr val="8180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grpSp>
      <p:grpSp>
        <p:nvGrpSpPr>
          <p:cNvPr id="174" name="Group 173"/>
          <p:cNvGrpSpPr/>
          <p:nvPr/>
        </p:nvGrpSpPr>
        <p:grpSpPr>
          <a:xfrm>
            <a:off x="4486656" y="4554526"/>
            <a:ext cx="1168401" cy="2057400"/>
            <a:chOff x="4491038" y="4525963"/>
            <a:chExt cx="1168401" cy="2057400"/>
          </a:xfrm>
        </p:grpSpPr>
        <p:sp>
          <p:nvSpPr>
            <p:cNvPr id="175" name="Freeform 13"/>
            <p:cNvSpPr>
              <a:spLocks/>
            </p:cNvSpPr>
            <p:nvPr/>
          </p:nvSpPr>
          <p:spPr bwMode="auto">
            <a:xfrm>
              <a:off x="5473701" y="6300788"/>
              <a:ext cx="106363" cy="3175"/>
            </a:xfrm>
            <a:custGeom>
              <a:avLst/>
              <a:gdLst>
                <a:gd name="T0" fmla="*/ 0 w 67"/>
                <a:gd name="T1" fmla="*/ 0 h 2"/>
                <a:gd name="T2" fmla="*/ 0 w 67"/>
                <a:gd name="T3" fmla="*/ 0 h 2"/>
                <a:gd name="T4" fmla="*/ 67 w 67"/>
                <a:gd name="T5" fmla="*/ 2 h 2"/>
                <a:gd name="T6" fmla="*/ 67 w 67"/>
                <a:gd name="T7" fmla="*/ 2 h 2"/>
                <a:gd name="T8" fmla="*/ 0 w 67"/>
                <a:gd name="T9" fmla="*/ 0 h 2"/>
              </a:gdLst>
              <a:ahLst/>
              <a:cxnLst>
                <a:cxn ang="0">
                  <a:pos x="T0" y="T1"/>
                </a:cxn>
                <a:cxn ang="0">
                  <a:pos x="T2" y="T3"/>
                </a:cxn>
                <a:cxn ang="0">
                  <a:pos x="T4" y="T5"/>
                </a:cxn>
                <a:cxn ang="0">
                  <a:pos x="T6" y="T7"/>
                </a:cxn>
                <a:cxn ang="0">
                  <a:pos x="T8" y="T9"/>
                </a:cxn>
              </a:cxnLst>
              <a:rect l="0" t="0" r="r" b="b"/>
              <a:pathLst>
                <a:path w="67" h="2">
                  <a:moveTo>
                    <a:pt x="0" y="0"/>
                  </a:moveTo>
                  <a:lnTo>
                    <a:pt x="0" y="0"/>
                  </a:lnTo>
                  <a:lnTo>
                    <a:pt x="67" y="2"/>
                  </a:lnTo>
                  <a:lnTo>
                    <a:pt x="67" y="2"/>
                  </a:lnTo>
                  <a:lnTo>
                    <a:pt x="0" y="0"/>
                  </a:lnTo>
                  <a:close/>
                </a:path>
              </a:pathLst>
            </a:custGeom>
            <a:solidFill>
              <a:srgbClr val="D4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176" name="Freeform 14"/>
            <p:cNvSpPr>
              <a:spLocks/>
            </p:cNvSpPr>
            <p:nvPr/>
          </p:nvSpPr>
          <p:spPr bwMode="auto">
            <a:xfrm>
              <a:off x="5473701" y="6300788"/>
              <a:ext cx="106363" cy="3175"/>
            </a:xfrm>
            <a:custGeom>
              <a:avLst/>
              <a:gdLst>
                <a:gd name="T0" fmla="*/ 0 w 67"/>
                <a:gd name="T1" fmla="*/ 0 h 2"/>
                <a:gd name="T2" fmla="*/ 0 w 67"/>
                <a:gd name="T3" fmla="*/ 0 h 2"/>
                <a:gd name="T4" fmla="*/ 67 w 67"/>
                <a:gd name="T5" fmla="*/ 2 h 2"/>
                <a:gd name="T6" fmla="*/ 67 w 67"/>
                <a:gd name="T7" fmla="*/ 2 h 2"/>
                <a:gd name="T8" fmla="*/ 0 w 67"/>
                <a:gd name="T9" fmla="*/ 0 h 2"/>
              </a:gdLst>
              <a:ahLst/>
              <a:cxnLst>
                <a:cxn ang="0">
                  <a:pos x="T0" y="T1"/>
                </a:cxn>
                <a:cxn ang="0">
                  <a:pos x="T2" y="T3"/>
                </a:cxn>
                <a:cxn ang="0">
                  <a:pos x="T4" y="T5"/>
                </a:cxn>
                <a:cxn ang="0">
                  <a:pos x="T6" y="T7"/>
                </a:cxn>
                <a:cxn ang="0">
                  <a:pos x="T8" y="T9"/>
                </a:cxn>
              </a:cxnLst>
              <a:rect l="0" t="0" r="r" b="b"/>
              <a:pathLst>
                <a:path w="67" h="2">
                  <a:moveTo>
                    <a:pt x="0" y="0"/>
                  </a:moveTo>
                  <a:lnTo>
                    <a:pt x="0" y="0"/>
                  </a:lnTo>
                  <a:lnTo>
                    <a:pt x="67" y="2"/>
                  </a:lnTo>
                  <a:lnTo>
                    <a:pt x="67"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177" name="Freeform 21"/>
            <p:cNvSpPr>
              <a:spLocks/>
            </p:cNvSpPr>
            <p:nvPr/>
          </p:nvSpPr>
          <p:spPr bwMode="auto">
            <a:xfrm>
              <a:off x="5205413" y="5443538"/>
              <a:ext cx="350838" cy="785813"/>
            </a:xfrm>
            <a:custGeom>
              <a:avLst/>
              <a:gdLst>
                <a:gd name="T0" fmla="*/ 0 w 221"/>
                <a:gd name="T1" fmla="*/ 491 h 495"/>
                <a:gd name="T2" fmla="*/ 12 w 221"/>
                <a:gd name="T3" fmla="*/ 495 h 495"/>
                <a:gd name="T4" fmla="*/ 221 w 221"/>
                <a:gd name="T5" fmla="*/ 6 h 495"/>
                <a:gd name="T6" fmla="*/ 209 w 221"/>
                <a:gd name="T7" fmla="*/ 0 h 495"/>
                <a:gd name="T8" fmla="*/ 0 w 221"/>
                <a:gd name="T9" fmla="*/ 491 h 495"/>
              </a:gdLst>
              <a:ahLst/>
              <a:cxnLst>
                <a:cxn ang="0">
                  <a:pos x="T0" y="T1"/>
                </a:cxn>
                <a:cxn ang="0">
                  <a:pos x="T2" y="T3"/>
                </a:cxn>
                <a:cxn ang="0">
                  <a:pos x="T4" y="T5"/>
                </a:cxn>
                <a:cxn ang="0">
                  <a:pos x="T6" y="T7"/>
                </a:cxn>
                <a:cxn ang="0">
                  <a:pos x="T8" y="T9"/>
                </a:cxn>
              </a:cxnLst>
              <a:rect l="0" t="0" r="r" b="b"/>
              <a:pathLst>
                <a:path w="221" h="495">
                  <a:moveTo>
                    <a:pt x="0" y="491"/>
                  </a:moveTo>
                  <a:lnTo>
                    <a:pt x="12" y="495"/>
                  </a:lnTo>
                  <a:lnTo>
                    <a:pt x="221" y="6"/>
                  </a:lnTo>
                  <a:lnTo>
                    <a:pt x="209" y="0"/>
                  </a:lnTo>
                  <a:lnTo>
                    <a:pt x="0" y="491"/>
                  </a:lnTo>
                  <a:close/>
                </a:path>
              </a:pathLst>
            </a:custGeom>
            <a:solidFill>
              <a:srgbClr val="FDB9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178" name="Freeform 22"/>
            <p:cNvSpPr>
              <a:spLocks/>
            </p:cNvSpPr>
            <p:nvPr/>
          </p:nvSpPr>
          <p:spPr bwMode="auto">
            <a:xfrm>
              <a:off x="5205413" y="5443538"/>
              <a:ext cx="350838" cy="785813"/>
            </a:xfrm>
            <a:custGeom>
              <a:avLst/>
              <a:gdLst>
                <a:gd name="T0" fmla="*/ 0 w 221"/>
                <a:gd name="T1" fmla="*/ 491 h 495"/>
                <a:gd name="T2" fmla="*/ 12 w 221"/>
                <a:gd name="T3" fmla="*/ 495 h 495"/>
                <a:gd name="T4" fmla="*/ 221 w 221"/>
                <a:gd name="T5" fmla="*/ 6 h 495"/>
                <a:gd name="T6" fmla="*/ 209 w 221"/>
                <a:gd name="T7" fmla="*/ 0 h 495"/>
                <a:gd name="T8" fmla="*/ 0 w 221"/>
                <a:gd name="T9" fmla="*/ 491 h 495"/>
              </a:gdLst>
              <a:ahLst/>
              <a:cxnLst>
                <a:cxn ang="0">
                  <a:pos x="T0" y="T1"/>
                </a:cxn>
                <a:cxn ang="0">
                  <a:pos x="T2" y="T3"/>
                </a:cxn>
                <a:cxn ang="0">
                  <a:pos x="T4" y="T5"/>
                </a:cxn>
                <a:cxn ang="0">
                  <a:pos x="T6" y="T7"/>
                </a:cxn>
                <a:cxn ang="0">
                  <a:pos x="T8" y="T9"/>
                </a:cxn>
              </a:cxnLst>
              <a:rect l="0" t="0" r="r" b="b"/>
              <a:pathLst>
                <a:path w="221" h="495">
                  <a:moveTo>
                    <a:pt x="0" y="491"/>
                  </a:moveTo>
                  <a:lnTo>
                    <a:pt x="12" y="495"/>
                  </a:lnTo>
                  <a:lnTo>
                    <a:pt x="221" y="6"/>
                  </a:lnTo>
                  <a:lnTo>
                    <a:pt x="209" y="0"/>
                  </a:lnTo>
                  <a:lnTo>
                    <a:pt x="0" y="49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179" name="Freeform 23"/>
            <p:cNvSpPr>
              <a:spLocks/>
            </p:cNvSpPr>
            <p:nvPr/>
          </p:nvSpPr>
          <p:spPr bwMode="auto">
            <a:xfrm>
              <a:off x="5534026" y="5289550"/>
              <a:ext cx="100013" cy="153988"/>
            </a:xfrm>
            <a:custGeom>
              <a:avLst/>
              <a:gdLst>
                <a:gd name="T0" fmla="*/ 0 w 63"/>
                <a:gd name="T1" fmla="*/ 87 h 97"/>
                <a:gd name="T2" fmla="*/ 26 w 63"/>
                <a:gd name="T3" fmla="*/ 97 h 97"/>
                <a:gd name="T4" fmla="*/ 63 w 63"/>
                <a:gd name="T5" fmla="*/ 12 h 97"/>
                <a:gd name="T6" fmla="*/ 35 w 63"/>
                <a:gd name="T7" fmla="*/ 0 h 97"/>
                <a:gd name="T8" fmla="*/ 0 w 63"/>
                <a:gd name="T9" fmla="*/ 87 h 97"/>
              </a:gdLst>
              <a:ahLst/>
              <a:cxnLst>
                <a:cxn ang="0">
                  <a:pos x="T0" y="T1"/>
                </a:cxn>
                <a:cxn ang="0">
                  <a:pos x="T2" y="T3"/>
                </a:cxn>
                <a:cxn ang="0">
                  <a:pos x="T4" y="T5"/>
                </a:cxn>
                <a:cxn ang="0">
                  <a:pos x="T6" y="T7"/>
                </a:cxn>
                <a:cxn ang="0">
                  <a:pos x="T8" y="T9"/>
                </a:cxn>
              </a:cxnLst>
              <a:rect l="0" t="0" r="r" b="b"/>
              <a:pathLst>
                <a:path w="63" h="97">
                  <a:moveTo>
                    <a:pt x="0" y="87"/>
                  </a:moveTo>
                  <a:lnTo>
                    <a:pt x="26" y="97"/>
                  </a:lnTo>
                  <a:lnTo>
                    <a:pt x="63" y="12"/>
                  </a:lnTo>
                  <a:lnTo>
                    <a:pt x="35" y="0"/>
                  </a:lnTo>
                  <a:lnTo>
                    <a:pt x="0" y="87"/>
                  </a:lnTo>
                  <a:close/>
                </a:path>
              </a:pathLst>
            </a:custGeom>
            <a:solidFill>
              <a:srgbClr val="1824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180" name="Freeform 24"/>
            <p:cNvSpPr>
              <a:spLocks/>
            </p:cNvSpPr>
            <p:nvPr/>
          </p:nvSpPr>
          <p:spPr bwMode="auto">
            <a:xfrm>
              <a:off x="5572126" y="5254625"/>
              <a:ext cx="87313" cy="66675"/>
            </a:xfrm>
            <a:custGeom>
              <a:avLst/>
              <a:gdLst>
                <a:gd name="T0" fmla="*/ 0 w 55"/>
                <a:gd name="T1" fmla="*/ 22 h 42"/>
                <a:gd name="T2" fmla="*/ 45 w 55"/>
                <a:gd name="T3" fmla="*/ 42 h 42"/>
                <a:gd name="T4" fmla="*/ 55 w 55"/>
                <a:gd name="T5" fmla="*/ 18 h 42"/>
                <a:gd name="T6" fmla="*/ 9 w 55"/>
                <a:gd name="T7" fmla="*/ 0 h 42"/>
                <a:gd name="T8" fmla="*/ 0 w 55"/>
                <a:gd name="T9" fmla="*/ 22 h 42"/>
              </a:gdLst>
              <a:ahLst/>
              <a:cxnLst>
                <a:cxn ang="0">
                  <a:pos x="T0" y="T1"/>
                </a:cxn>
                <a:cxn ang="0">
                  <a:pos x="T2" y="T3"/>
                </a:cxn>
                <a:cxn ang="0">
                  <a:pos x="T4" y="T5"/>
                </a:cxn>
                <a:cxn ang="0">
                  <a:pos x="T6" y="T7"/>
                </a:cxn>
                <a:cxn ang="0">
                  <a:pos x="T8" y="T9"/>
                </a:cxn>
              </a:cxnLst>
              <a:rect l="0" t="0" r="r" b="b"/>
              <a:pathLst>
                <a:path w="55" h="42">
                  <a:moveTo>
                    <a:pt x="0" y="22"/>
                  </a:moveTo>
                  <a:lnTo>
                    <a:pt x="45" y="42"/>
                  </a:lnTo>
                  <a:lnTo>
                    <a:pt x="55" y="18"/>
                  </a:lnTo>
                  <a:lnTo>
                    <a:pt x="9" y="0"/>
                  </a:lnTo>
                  <a:lnTo>
                    <a:pt x="0" y="22"/>
                  </a:lnTo>
                  <a:close/>
                </a:path>
              </a:pathLst>
            </a:custGeom>
            <a:solidFill>
              <a:srgbClr val="1824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181" name="Freeform 25"/>
            <p:cNvSpPr>
              <a:spLocks/>
            </p:cNvSpPr>
            <p:nvPr/>
          </p:nvSpPr>
          <p:spPr bwMode="auto">
            <a:xfrm>
              <a:off x="5505451" y="5421313"/>
              <a:ext cx="80963" cy="55563"/>
            </a:xfrm>
            <a:custGeom>
              <a:avLst/>
              <a:gdLst>
                <a:gd name="T0" fmla="*/ 0 w 51"/>
                <a:gd name="T1" fmla="*/ 18 h 35"/>
                <a:gd name="T2" fmla="*/ 44 w 51"/>
                <a:gd name="T3" fmla="*/ 35 h 35"/>
                <a:gd name="T4" fmla="*/ 51 w 51"/>
                <a:gd name="T5" fmla="*/ 18 h 35"/>
                <a:gd name="T6" fmla="*/ 8 w 51"/>
                <a:gd name="T7" fmla="*/ 0 h 35"/>
                <a:gd name="T8" fmla="*/ 0 w 51"/>
                <a:gd name="T9" fmla="*/ 18 h 35"/>
              </a:gdLst>
              <a:ahLst/>
              <a:cxnLst>
                <a:cxn ang="0">
                  <a:pos x="T0" y="T1"/>
                </a:cxn>
                <a:cxn ang="0">
                  <a:pos x="T2" y="T3"/>
                </a:cxn>
                <a:cxn ang="0">
                  <a:pos x="T4" y="T5"/>
                </a:cxn>
                <a:cxn ang="0">
                  <a:pos x="T6" y="T7"/>
                </a:cxn>
                <a:cxn ang="0">
                  <a:pos x="T8" y="T9"/>
                </a:cxn>
              </a:cxnLst>
              <a:rect l="0" t="0" r="r" b="b"/>
              <a:pathLst>
                <a:path w="51" h="35">
                  <a:moveTo>
                    <a:pt x="0" y="18"/>
                  </a:moveTo>
                  <a:lnTo>
                    <a:pt x="44" y="35"/>
                  </a:lnTo>
                  <a:lnTo>
                    <a:pt x="51" y="18"/>
                  </a:lnTo>
                  <a:lnTo>
                    <a:pt x="8" y="0"/>
                  </a:lnTo>
                  <a:lnTo>
                    <a:pt x="0" y="18"/>
                  </a:lnTo>
                  <a:close/>
                </a:path>
              </a:pathLst>
            </a:custGeom>
            <a:solidFill>
              <a:srgbClr val="1824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182" name="Freeform 28"/>
            <p:cNvSpPr>
              <a:spLocks/>
            </p:cNvSpPr>
            <p:nvPr/>
          </p:nvSpPr>
          <p:spPr bwMode="auto">
            <a:xfrm>
              <a:off x="4832351" y="6464300"/>
              <a:ext cx="209550" cy="119063"/>
            </a:xfrm>
            <a:custGeom>
              <a:avLst/>
              <a:gdLst>
                <a:gd name="T0" fmla="*/ 132 w 132"/>
                <a:gd name="T1" fmla="*/ 57 h 75"/>
                <a:gd name="T2" fmla="*/ 77 w 132"/>
                <a:gd name="T3" fmla="*/ 2 h 75"/>
                <a:gd name="T4" fmla="*/ 2 w 132"/>
                <a:gd name="T5" fmla="*/ 0 h 75"/>
                <a:gd name="T6" fmla="*/ 0 w 132"/>
                <a:gd name="T7" fmla="*/ 71 h 75"/>
                <a:gd name="T8" fmla="*/ 132 w 132"/>
                <a:gd name="T9" fmla="*/ 75 h 75"/>
                <a:gd name="T10" fmla="*/ 132 w 132"/>
                <a:gd name="T11" fmla="*/ 57 h 75"/>
              </a:gdLst>
              <a:ahLst/>
              <a:cxnLst>
                <a:cxn ang="0">
                  <a:pos x="T0" y="T1"/>
                </a:cxn>
                <a:cxn ang="0">
                  <a:pos x="T2" y="T3"/>
                </a:cxn>
                <a:cxn ang="0">
                  <a:pos x="T4" y="T5"/>
                </a:cxn>
                <a:cxn ang="0">
                  <a:pos x="T6" y="T7"/>
                </a:cxn>
                <a:cxn ang="0">
                  <a:pos x="T8" y="T9"/>
                </a:cxn>
                <a:cxn ang="0">
                  <a:pos x="T10" y="T11"/>
                </a:cxn>
              </a:cxnLst>
              <a:rect l="0" t="0" r="r" b="b"/>
              <a:pathLst>
                <a:path w="132" h="75">
                  <a:moveTo>
                    <a:pt x="132" y="57"/>
                  </a:moveTo>
                  <a:lnTo>
                    <a:pt x="77" y="2"/>
                  </a:lnTo>
                  <a:lnTo>
                    <a:pt x="2" y="0"/>
                  </a:lnTo>
                  <a:lnTo>
                    <a:pt x="0" y="71"/>
                  </a:lnTo>
                  <a:lnTo>
                    <a:pt x="132" y="75"/>
                  </a:lnTo>
                  <a:lnTo>
                    <a:pt x="132" y="57"/>
                  </a:lnTo>
                  <a:close/>
                </a:path>
              </a:pathLst>
            </a:custGeom>
            <a:solidFill>
              <a:srgbClr val="1824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183" name="Freeform 29"/>
            <p:cNvSpPr>
              <a:spLocks/>
            </p:cNvSpPr>
            <p:nvPr/>
          </p:nvSpPr>
          <p:spPr bwMode="auto">
            <a:xfrm>
              <a:off x="4832351" y="6464300"/>
              <a:ext cx="209550" cy="119063"/>
            </a:xfrm>
            <a:custGeom>
              <a:avLst/>
              <a:gdLst>
                <a:gd name="T0" fmla="*/ 132 w 132"/>
                <a:gd name="T1" fmla="*/ 57 h 75"/>
                <a:gd name="T2" fmla="*/ 77 w 132"/>
                <a:gd name="T3" fmla="*/ 2 h 75"/>
                <a:gd name="T4" fmla="*/ 2 w 132"/>
                <a:gd name="T5" fmla="*/ 0 h 75"/>
                <a:gd name="T6" fmla="*/ 0 w 132"/>
                <a:gd name="T7" fmla="*/ 71 h 75"/>
                <a:gd name="T8" fmla="*/ 132 w 132"/>
                <a:gd name="T9" fmla="*/ 75 h 75"/>
                <a:gd name="T10" fmla="*/ 132 w 132"/>
                <a:gd name="T11" fmla="*/ 57 h 75"/>
              </a:gdLst>
              <a:ahLst/>
              <a:cxnLst>
                <a:cxn ang="0">
                  <a:pos x="T0" y="T1"/>
                </a:cxn>
                <a:cxn ang="0">
                  <a:pos x="T2" y="T3"/>
                </a:cxn>
                <a:cxn ang="0">
                  <a:pos x="T4" y="T5"/>
                </a:cxn>
                <a:cxn ang="0">
                  <a:pos x="T6" y="T7"/>
                </a:cxn>
                <a:cxn ang="0">
                  <a:pos x="T8" y="T9"/>
                </a:cxn>
                <a:cxn ang="0">
                  <a:pos x="T10" y="T11"/>
                </a:cxn>
              </a:cxnLst>
              <a:rect l="0" t="0" r="r" b="b"/>
              <a:pathLst>
                <a:path w="132" h="75">
                  <a:moveTo>
                    <a:pt x="132" y="57"/>
                  </a:moveTo>
                  <a:lnTo>
                    <a:pt x="77" y="2"/>
                  </a:lnTo>
                  <a:lnTo>
                    <a:pt x="2" y="0"/>
                  </a:lnTo>
                  <a:lnTo>
                    <a:pt x="0" y="71"/>
                  </a:lnTo>
                  <a:lnTo>
                    <a:pt x="132" y="75"/>
                  </a:lnTo>
                  <a:lnTo>
                    <a:pt x="132" y="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184" name="Freeform 34"/>
            <p:cNvSpPr>
              <a:spLocks/>
            </p:cNvSpPr>
            <p:nvPr/>
          </p:nvSpPr>
          <p:spPr bwMode="auto">
            <a:xfrm>
              <a:off x="4832351" y="6464300"/>
              <a:ext cx="60325" cy="115888"/>
            </a:xfrm>
            <a:custGeom>
              <a:avLst/>
              <a:gdLst>
                <a:gd name="T0" fmla="*/ 2 w 38"/>
                <a:gd name="T1" fmla="*/ 0 h 73"/>
                <a:gd name="T2" fmla="*/ 0 w 38"/>
                <a:gd name="T3" fmla="*/ 71 h 73"/>
                <a:gd name="T4" fmla="*/ 36 w 38"/>
                <a:gd name="T5" fmla="*/ 73 h 73"/>
                <a:gd name="T6" fmla="*/ 38 w 38"/>
                <a:gd name="T7" fmla="*/ 0 h 73"/>
                <a:gd name="T8" fmla="*/ 2 w 38"/>
                <a:gd name="T9" fmla="*/ 0 h 73"/>
              </a:gdLst>
              <a:ahLst/>
              <a:cxnLst>
                <a:cxn ang="0">
                  <a:pos x="T0" y="T1"/>
                </a:cxn>
                <a:cxn ang="0">
                  <a:pos x="T2" y="T3"/>
                </a:cxn>
                <a:cxn ang="0">
                  <a:pos x="T4" y="T5"/>
                </a:cxn>
                <a:cxn ang="0">
                  <a:pos x="T6" y="T7"/>
                </a:cxn>
                <a:cxn ang="0">
                  <a:pos x="T8" y="T9"/>
                </a:cxn>
              </a:cxnLst>
              <a:rect l="0" t="0" r="r" b="b"/>
              <a:pathLst>
                <a:path w="38" h="73">
                  <a:moveTo>
                    <a:pt x="2" y="0"/>
                  </a:moveTo>
                  <a:lnTo>
                    <a:pt x="0" y="71"/>
                  </a:lnTo>
                  <a:lnTo>
                    <a:pt x="36" y="73"/>
                  </a:lnTo>
                  <a:lnTo>
                    <a:pt x="38" y="0"/>
                  </a:lnTo>
                  <a:lnTo>
                    <a:pt x="2" y="0"/>
                  </a:lnTo>
                  <a:close/>
                </a:path>
              </a:pathLst>
            </a:custGeom>
            <a:solidFill>
              <a:srgbClr val="1923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185" name="Freeform 35"/>
            <p:cNvSpPr>
              <a:spLocks/>
            </p:cNvSpPr>
            <p:nvPr/>
          </p:nvSpPr>
          <p:spPr bwMode="auto">
            <a:xfrm>
              <a:off x="4832351" y="6464300"/>
              <a:ext cx="60325" cy="115888"/>
            </a:xfrm>
            <a:custGeom>
              <a:avLst/>
              <a:gdLst>
                <a:gd name="T0" fmla="*/ 2 w 38"/>
                <a:gd name="T1" fmla="*/ 0 h 73"/>
                <a:gd name="T2" fmla="*/ 0 w 38"/>
                <a:gd name="T3" fmla="*/ 71 h 73"/>
                <a:gd name="T4" fmla="*/ 36 w 38"/>
                <a:gd name="T5" fmla="*/ 73 h 73"/>
                <a:gd name="T6" fmla="*/ 38 w 38"/>
                <a:gd name="T7" fmla="*/ 0 h 73"/>
                <a:gd name="T8" fmla="*/ 2 w 38"/>
                <a:gd name="T9" fmla="*/ 0 h 73"/>
              </a:gdLst>
              <a:ahLst/>
              <a:cxnLst>
                <a:cxn ang="0">
                  <a:pos x="T0" y="T1"/>
                </a:cxn>
                <a:cxn ang="0">
                  <a:pos x="T2" y="T3"/>
                </a:cxn>
                <a:cxn ang="0">
                  <a:pos x="T4" y="T5"/>
                </a:cxn>
                <a:cxn ang="0">
                  <a:pos x="T6" y="T7"/>
                </a:cxn>
                <a:cxn ang="0">
                  <a:pos x="T8" y="T9"/>
                </a:cxn>
              </a:cxnLst>
              <a:rect l="0" t="0" r="r" b="b"/>
              <a:pathLst>
                <a:path w="38" h="73">
                  <a:moveTo>
                    <a:pt x="2" y="0"/>
                  </a:moveTo>
                  <a:lnTo>
                    <a:pt x="0" y="71"/>
                  </a:lnTo>
                  <a:lnTo>
                    <a:pt x="36" y="73"/>
                  </a:lnTo>
                  <a:lnTo>
                    <a:pt x="38"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186" name="Freeform 70"/>
            <p:cNvSpPr>
              <a:spLocks/>
            </p:cNvSpPr>
            <p:nvPr/>
          </p:nvSpPr>
          <p:spPr bwMode="auto">
            <a:xfrm>
              <a:off x="5514976" y="5305425"/>
              <a:ext cx="125413" cy="119063"/>
            </a:xfrm>
            <a:custGeom>
              <a:avLst/>
              <a:gdLst>
                <a:gd name="T0" fmla="*/ 27 w 40"/>
                <a:gd name="T1" fmla="*/ 5 h 38"/>
                <a:gd name="T2" fmla="*/ 28 w 40"/>
                <a:gd name="T3" fmla="*/ 6 h 38"/>
                <a:gd name="T4" fmla="*/ 37 w 40"/>
                <a:gd name="T5" fmla="*/ 26 h 38"/>
                <a:gd name="T6" fmla="*/ 17 w 40"/>
                <a:gd name="T7" fmla="*/ 35 h 38"/>
                <a:gd name="T8" fmla="*/ 16 w 40"/>
                <a:gd name="T9" fmla="*/ 35 h 38"/>
                <a:gd name="T10" fmla="*/ 16 w 40"/>
                <a:gd name="T11" fmla="*/ 35 h 38"/>
                <a:gd name="T12" fmla="*/ 0 w 40"/>
                <a:gd name="T13" fmla="*/ 30 h 38"/>
                <a:gd name="T14" fmla="*/ 11 w 40"/>
                <a:gd name="T15" fmla="*/ 0 h 38"/>
                <a:gd name="T16" fmla="*/ 27 w 40"/>
                <a:gd name="T17" fmla="*/ 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8">
                  <a:moveTo>
                    <a:pt x="27" y="5"/>
                  </a:moveTo>
                  <a:cubicBezTo>
                    <a:pt x="28" y="6"/>
                    <a:pt x="28" y="6"/>
                    <a:pt x="28" y="6"/>
                  </a:cubicBezTo>
                  <a:cubicBezTo>
                    <a:pt x="36" y="8"/>
                    <a:pt x="40" y="17"/>
                    <a:pt x="37" y="26"/>
                  </a:cubicBezTo>
                  <a:cubicBezTo>
                    <a:pt x="34" y="34"/>
                    <a:pt x="25" y="38"/>
                    <a:pt x="17" y="35"/>
                  </a:cubicBezTo>
                  <a:cubicBezTo>
                    <a:pt x="16" y="35"/>
                    <a:pt x="16" y="35"/>
                    <a:pt x="16" y="35"/>
                  </a:cubicBezTo>
                  <a:cubicBezTo>
                    <a:pt x="16" y="35"/>
                    <a:pt x="16" y="35"/>
                    <a:pt x="16" y="35"/>
                  </a:cubicBezTo>
                  <a:cubicBezTo>
                    <a:pt x="0" y="30"/>
                    <a:pt x="0" y="30"/>
                    <a:pt x="0" y="30"/>
                  </a:cubicBezTo>
                  <a:cubicBezTo>
                    <a:pt x="11" y="0"/>
                    <a:pt x="11" y="0"/>
                    <a:pt x="11" y="0"/>
                  </a:cubicBezTo>
                  <a:cubicBezTo>
                    <a:pt x="27" y="5"/>
                    <a:pt x="27" y="5"/>
                    <a:pt x="27" y="5"/>
                  </a:cubicBezTo>
                  <a:close/>
                </a:path>
              </a:pathLst>
            </a:custGeom>
            <a:solidFill>
              <a:srgbClr val="FDB9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187" name="Freeform 72"/>
            <p:cNvSpPr>
              <a:spLocks/>
            </p:cNvSpPr>
            <p:nvPr/>
          </p:nvSpPr>
          <p:spPr bwMode="auto">
            <a:xfrm>
              <a:off x="5292726" y="5224463"/>
              <a:ext cx="260350" cy="174625"/>
            </a:xfrm>
            <a:custGeom>
              <a:avLst/>
              <a:gdLst>
                <a:gd name="T0" fmla="*/ 22 w 164"/>
                <a:gd name="T1" fmla="*/ 0 h 110"/>
                <a:gd name="T2" fmla="*/ 164 w 164"/>
                <a:gd name="T3" fmla="*/ 51 h 110"/>
                <a:gd name="T4" fmla="*/ 142 w 164"/>
                <a:gd name="T5" fmla="*/ 110 h 110"/>
                <a:gd name="T6" fmla="*/ 0 w 164"/>
                <a:gd name="T7" fmla="*/ 59 h 110"/>
                <a:gd name="T8" fmla="*/ 22 w 164"/>
                <a:gd name="T9" fmla="*/ 0 h 110"/>
              </a:gdLst>
              <a:ahLst/>
              <a:cxnLst>
                <a:cxn ang="0">
                  <a:pos x="T0" y="T1"/>
                </a:cxn>
                <a:cxn ang="0">
                  <a:pos x="T2" y="T3"/>
                </a:cxn>
                <a:cxn ang="0">
                  <a:pos x="T4" y="T5"/>
                </a:cxn>
                <a:cxn ang="0">
                  <a:pos x="T6" y="T7"/>
                </a:cxn>
                <a:cxn ang="0">
                  <a:pos x="T8" y="T9"/>
                </a:cxn>
              </a:cxnLst>
              <a:rect l="0" t="0" r="r" b="b"/>
              <a:pathLst>
                <a:path w="164" h="110">
                  <a:moveTo>
                    <a:pt x="22" y="0"/>
                  </a:moveTo>
                  <a:lnTo>
                    <a:pt x="164" y="51"/>
                  </a:lnTo>
                  <a:lnTo>
                    <a:pt x="142" y="110"/>
                  </a:lnTo>
                  <a:lnTo>
                    <a:pt x="0" y="59"/>
                  </a:lnTo>
                  <a:lnTo>
                    <a:pt x="22" y="0"/>
                  </a:lnTo>
                  <a:close/>
                </a:path>
              </a:pathLst>
            </a:custGeom>
            <a:solidFill>
              <a:srgbClr val="EB3C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188" name="Freeform 74"/>
            <p:cNvSpPr>
              <a:spLocks/>
            </p:cNvSpPr>
            <p:nvPr/>
          </p:nvSpPr>
          <p:spPr bwMode="auto">
            <a:xfrm>
              <a:off x="5489576" y="5295900"/>
              <a:ext cx="47625" cy="96838"/>
            </a:xfrm>
            <a:custGeom>
              <a:avLst/>
              <a:gdLst>
                <a:gd name="T0" fmla="*/ 8 w 30"/>
                <a:gd name="T1" fmla="*/ 61 h 61"/>
                <a:gd name="T2" fmla="*/ 30 w 30"/>
                <a:gd name="T3" fmla="*/ 2 h 61"/>
                <a:gd name="T4" fmla="*/ 22 w 30"/>
                <a:gd name="T5" fmla="*/ 0 h 61"/>
                <a:gd name="T6" fmla="*/ 0 w 30"/>
                <a:gd name="T7" fmla="*/ 59 h 61"/>
                <a:gd name="T8" fmla="*/ 8 w 30"/>
                <a:gd name="T9" fmla="*/ 61 h 61"/>
              </a:gdLst>
              <a:ahLst/>
              <a:cxnLst>
                <a:cxn ang="0">
                  <a:pos x="T0" y="T1"/>
                </a:cxn>
                <a:cxn ang="0">
                  <a:pos x="T2" y="T3"/>
                </a:cxn>
                <a:cxn ang="0">
                  <a:pos x="T4" y="T5"/>
                </a:cxn>
                <a:cxn ang="0">
                  <a:pos x="T6" y="T7"/>
                </a:cxn>
                <a:cxn ang="0">
                  <a:pos x="T8" y="T9"/>
                </a:cxn>
              </a:cxnLst>
              <a:rect l="0" t="0" r="r" b="b"/>
              <a:pathLst>
                <a:path w="30" h="61">
                  <a:moveTo>
                    <a:pt x="8" y="61"/>
                  </a:moveTo>
                  <a:lnTo>
                    <a:pt x="30" y="2"/>
                  </a:lnTo>
                  <a:lnTo>
                    <a:pt x="22" y="0"/>
                  </a:lnTo>
                  <a:lnTo>
                    <a:pt x="0" y="59"/>
                  </a:lnTo>
                  <a:lnTo>
                    <a:pt x="8" y="61"/>
                  </a:lnTo>
                  <a:close/>
                </a:path>
              </a:pathLst>
            </a:custGeom>
            <a:solidFill>
              <a:srgbClr val="1824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189" name="Freeform 75"/>
            <p:cNvSpPr>
              <a:spLocks/>
            </p:cNvSpPr>
            <p:nvPr/>
          </p:nvSpPr>
          <p:spPr bwMode="auto">
            <a:xfrm>
              <a:off x="5489576" y="5389563"/>
              <a:ext cx="28575" cy="41275"/>
            </a:xfrm>
            <a:custGeom>
              <a:avLst/>
              <a:gdLst>
                <a:gd name="T0" fmla="*/ 4 w 9"/>
                <a:gd name="T1" fmla="*/ 1 h 13"/>
                <a:gd name="T2" fmla="*/ 9 w 9"/>
                <a:gd name="T3" fmla="*/ 10 h 13"/>
                <a:gd name="T4" fmla="*/ 7 w 9"/>
                <a:gd name="T5" fmla="*/ 13 h 13"/>
                <a:gd name="T6" fmla="*/ 0 w 9"/>
                <a:gd name="T7" fmla="*/ 0 h 13"/>
              </a:gdLst>
              <a:ahLst/>
              <a:cxnLst>
                <a:cxn ang="0">
                  <a:pos x="T0" y="T1"/>
                </a:cxn>
                <a:cxn ang="0">
                  <a:pos x="T2" y="T3"/>
                </a:cxn>
                <a:cxn ang="0">
                  <a:pos x="T4" y="T5"/>
                </a:cxn>
                <a:cxn ang="0">
                  <a:pos x="T6" y="T7"/>
                </a:cxn>
              </a:cxnLst>
              <a:rect l="0" t="0" r="r" b="b"/>
              <a:pathLst>
                <a:path w="9" h="13">
                  <a:moveTo>
                    <a:pt x="4" y="1"/>
                  </a:moveTo>
                  <a:cubicBezTo>
                    <a:pt x="4" y="1"/>
                    <a:pt x="3" y="8"/>
                    <a:pt x="9" y="10"/>
                  </a:cubicBezTo>
                  <a:cubicBezTo>
                    <a:pt x="7" y="13"/>
                    <a:pt x="7" y="13"/>
                    <a:pt x="7" y="13"/>
                  </a:cubicBezTo>
                  <a:cubicBezTo>
                    <a:pt x="7" y="13"/>
                    <a:pt x="0" y="12"/>
                    <a:pt x="0" y="0"/>
                  </a:cubicBezTo>
                </a:path>
              </a:pathLst>
            </a:custGeom>
            <a:solidFill>
              <a:srgbClr val="1824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grpSp>
          <p:nvGrpSpPr>
            <p:cNvPr id="190" name="Group 189"/>
            <p:cNvGrpSpPr/>
            <p:nvPr/>
          </p:nvGrpSpPr>
          <p:grpSpPr>
            <a:xfrm>
              <a:off x="4491038" y="4525963"/>
              <a:ext cx="1001713" cy="1943365"/>
              <a:chOff x="4491038" y="4525963"/>
              <a:chExt cx="1001713" cy="1943365"/>
            </a:xfrm>
          </p:grpSpPr>
          <p:sp>
            <p:nvSpPr>
              <p:cNvPr id="191" name="Freeform 26"/>
              <p:cNvSpPr>
                <a:spLocks/>
              </p:cNvSpPr>
              <p:nvPr/>
            </p:nvSpPr>
            <p:spPr bwMode="auto">
              <a:xfrm>
                <a:off x="4835526" y="5718175"/>
                <a:ext cx="138113" cy="751153"/>
              </a:xfrm>
              <a:custGeom>
                <a:avLst/>
                <a:gdLst>
                  <a:gd name="T0" fmla="*/ 0 w 87"/>
                  <a:gd name="T1" fmla="*/ 470 h 472"/>
                  <a:gd name="T2" fmla="*/ 14 w 87"/>
                  <a:gd name="T3" fmla="*/ 0 h 472"/>
                  <a:gd name="T4" fmla="*/ 87 w 87"/>
                  <a:gd name="T5" fmla="*/ 2 h 472"/>
                  <a:gd name="T6" fmla="*/ 75 w 87"/>
                  <a:gd name="T7" fmla="*/ 472 h 472"/>
                  <a:gd name="T8" fmla="*/ 0 w 87"/>
                  <a:gd name="T9" fmla="*/ 470 h 472"/>
                  <a:gd name="connsiteX0" fmla="*/ 0 w 10000"/>
                  <a:gd name="connsiteY0" fmla="*/ 9958 h 10156"/>
                  <a:gd name="connsiteX1" fmla="*/ 1609 w 10000"/>
                  <a:gd name="connsiteY1" fmla="*/ 0 h 10156"/>
                  <a:gd name="connsiteX2" fmla="*/ 10000 w 10000"/>
                  <a:gd name="connsiteY2" fmla="*/ 42 h 10156"/>
                  <a:gd name="connsiteX3" fmla="*/ 8338 w 10000"/>
                  <a:gd name="connsiteY3" fmla="*/ 10156 h 10156"/>
                  <a:gd name="connsiteX4" fmla="*/ 0 w 10000"/>
                  <a:gd name="connsiteY4" fmla="*/ 9958 h 10156"/>
                  <a:gd name="connsiteX0" fmla="*/ 0 w 10000"/>
                  <a:gd name="connsiteY0" fmla="*/ 9958 h 9959"/>
                  <a:gd name="connsiteX1" fmla="*/ 1609 w 10000"/>
                  <a:gd name="connsiteY1" fmla="*/ 0 h 9959"/>
                  <a:gd name="connsiteX2" fmla="*/ 10000 w 10000"/>
                  <a:gd name="connsiteY2" fmla="*/ 42 h 9959"/>
                  <a:gd name="connsiteX3" fmla="*/ 8160 w 10000"/>
                  <a:gd name="connsiteY3" fmla="*/ 9959 h 9959"/>
                  <a:gd name="connsiteX4" fmla="*/ 0 w 10000"/>
                  <a:gd name="connsiteY4" fmla="*/ 9958 h 9959"/>
                  <a:gd name="connsiteX0" fmla="*/ 0 w 10000"/>
                  <a:gd name="connsiteY0" fmla="*/ 9999 h 10066"/>
                  <a:gd name="connsiteX1" fmla="*/ 1609 w 10000"/>
                  <a:gd name="connsiteY1" fmla="*/ 0 h 10066"/>
                  <a:gd name="connsiteX2" fmla="*/ 10000 w 10000"/>
                  <a:gd name="connsiteY2" fmla="*/ 42 h 10066"/>
                  <a:gd name="connsiteX3" fmla="*/ 8160 w 10000"/>
                  <a:gd name="connsiteY3" fmla="*/ 10066 h 10066"/>
                  <a:gd name="connsiteX4" fmla="*/ 0 w 10000"/>
                  <a:gd name="connsiteY4" fmla="*/ 9999 h 10066"/>
                  <a:gd name="connsiteX0" fmla="*/ 0 w 10000"/>
                  <a:gd name="connsiteY0" fmla="*/ 9999 h 10066"/>
                  <a:gd name="connsiteX1" fmla="*/ 1609 w 10000"/>
                  <a:gd name="connsiteY1" fmla="*/ 0 h 10066"/>
                  <a:gd name="connsiteX2" fmla="*/ 10000 w 10000"/>
                  <a:gd name="connsiteY2" fmla="*/ 42 h 10066"/>
                  <a:gd name="connsiteX3" fmla="*/ 8338 w 10000"/>
                  <a:gd name="connsiteY3" fmla="*/ 10066 h 10066"/>
                  <a:gd name="connsiteX4" fmla="*/ 0 w 10000"/>
                  <a:gd name="connsiteY4" fmla="*/ 9999 h 10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66">
                    <a:moveTo>
                      <a:pt x="0" y="9999"/>
                    </a:moveTo>
                    <a:lnTo>
                      <a:pt x="1609" y="0"/>
                    </a:lnTo>
                    <a:lnTo>
                      <a:pt x="10000" y="42"/>
                    </a:lnTo>
                    <a:lnTo>
                      <a:pt x="8338" y="10066"/>
                    </a:lnTo>
                    <a:lnTo>
                      <a:pt x="0" y="9999"/>
                    </a:lnTo>
                    <a:close/>
                  </a:path>
                </a:pathLst>
              </a:custGeom>
              <a:solidFill>
                <a:srgbClr val="0072C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195" name="Freeform 27"/>
              <p:cNvSpPr>
                <a:spLocks/>
              </p:cNvSpPr>
              <p:nvPr/>
            </p:nvSpPr>
            <p:spPr bwMode="auto">
              <a:xfrm>
                <a:off x="4835526" y="5718175"/>
                <a:ext cx="138113" cy="749300"/>
              </a:xfrm>
              <a:custGeom>
                <a:avLst/>
                <a:gdLst>
                  <a:gd name="T0" fmla="*/ 0 w 87"/>
                  <a:gd name="T1" fmla="*/ 470 h 472"/>
                  <a:gd name="T2" fmla="*/ 14 w 87"/>
                  <a:gd name="T3" fmla="*/ 0 h 472"/>
                  <a:gd name="T4" fmla="*/ 87 w 87"/>
                  <a:gd name="T5" fmla="*/ 2 h 472"/>
                  <a:gd name="T6" fmla="*/ 75 w 87"/>
                  <a:gd name="T7" fmla="*/ 472 h 472"/>
                  <a:gd name="T8" fmla="*/ 0 w 87"/>
                  <a:gd name="T9" fmla="*/ 470 h 472"/>
                </a:gdLst>
                <a:ahLst/>
                <a:cxnLst>
                  <a:cxn ang="0">
                    <a:pos x="T0" y="T1"/>
                  </a:cxn>
                  <a:cxn ang="0">
                    <a:pos x="T2" y="T3"/>
                  </a:cxn>
                  <a:cxn ang="0">
                    <a:pos x="T4" y="T5"/>
                  </a:cxn>
                  <a:cxn ang="0">
                    <a:pos x="T6" y="T7"/>
                  </a:cxn>
                  <a:cxn ang="0">
                    <a:pos x="T8" y="T9"/>
                  </a:cxn>
                </a:cxnLst>
                <a:rect l="0" t="0" r="r" b="b"/>
                <a:pathLst>
                  <a:path w="87" h="472">
                    <a:moveTo>
                      <a:pt x="0" y="470"/>
                    </a:moveTo>
                    <a:lnTo>
                      <a:pt x="14" y="0"/>
                    </a:lnTo>
                    <a:lnTo>
                      <a:pt x="87" y="2"/>
                    </a:lnTo>
                    <a:lnTo>
                      <a:pt x="75" y="472"/>
                    </a:lnTo>
                    <a:lnTo>
                      <a:pt x="0" y="47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196" name="Freeform 30"/>
              <p:cNvSpPr>
                <a:spLocks noEditPoints="1"/>
              </p:cNvSpPr>
              <p:nvPr/>
            </p:nvSpPr>
            <p:spPr bwMode="auto">
              <a:xfrm>
                <a:off x="4835526" y="5753100"/>
                <a:ext cx="57150" cy="711200"/>
              </a:xfrm>
              <a:custGeom>
                <a:avLst/>
                <a:gdLst>
                  <a:gd name="T0" fmla="*/ 0 w 36"/>
                  <a:gd name="T1" fmla="*/ 448 h 448"/>
                  <a:gd name="T2" fmla="*/ 0 w 36"/>
                  <a:gd name="T3" fmla="*/ 448 h 448"/>
                  <a:gd name="T4" fmla="*/ 36 w 36"/>
                  <a:gd name="T5" fmla="*/ 448 h 448"/>
                  <a:gd name="T6" fmla="*/ 36 w 36"/>
                  <a:gd name="T7" fmla="*/ 448 h 448"/>
                  <a:gd name="T8" fmla="*/ 0 w 36"/>
                  <a:gd name="T9" fmla="*/ 448 h 448"/>
                  <a:gd name="T10" fmla="*/ 12 w 36"/>
                  <a:gd name="T11" fmla="*/ 0 h 448"/>
                  <a:gd name="T12" fmla="*/ 4 w 36"/>
                  <a:gd name="T13" fmla="*/ 339 h 448"/>
                  <a:gd name="T14" fmla="*/ 12 w 36"/>
                  <a:gd name="T15" fmla="*/ 0 h 448"/>
                  <a:gd name="T16" fmla="*/ 12 w 36"/>
                  <a:gd name="T17"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448">
                    <a:moveTo>
                      <a:pt x="0" y="448"/>
                    </a:moveTo>
                    <a:lnTo>
                      <a:pt x="0" y="448"/>
                    </a:lnTo>
                    <a:lnTo>
                      <a:pt x="36" y="448"/>
                    </a:lnTo>
                    <a:lnTo>
                      <a:pt x="36" y="448"/>
                    </a:lnTo>
                    <a:lnTo>
                      <a:pt x="0" y="448"/>
                    </a:lnTo>
                    <a:close/>
                    <a:moveTo>
                      <a:pt x="12" y="0"/>
                    </a:moveTo>
                    <a:lnTo>
                      <a:pt x="4" y="339"/>
                    </a:lnTo>
                    <a:lnTo>
                      <a:pt x="12" y="0"/>
                    </a:lnTo>
                    <a:lnTo>
                      <a:pt x="12" y="0"/>
                    </a:lnTo>
                    <a:close/>
                  </a:path>
                </a:pathLst>
              </a:custGeom>
              <a:solidFill>
                <a:srgbClr val="D4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197" name="Freeform 31"/>
              <p:cNvSpPr>
                <a:spLocks noEditPoints="1"/>
              </p:cNvSpPr>
              <p:nvPr/>
            </p:nvSpPr>
            <p:spPr bwMode="auto">
              <a:xfrm>
                <a:off x="4835526" y="5753100"/>
                <a:ext cx="57150" cy="711200"/>
              </a:xfrm>
              <a:custGeom>
                <a:avLst/>
                <a:gdLst>
                  <a:gd name="T0" fmla="*/ 0 w 36"/>
                  <a:gd name="T1" fmla="*/ 448 h 448"/>
                  <a:gd name="T2" fmla="*/ 0 w 36"/>
                  <a:gd name="T3" fmla="*/ 448 h 448"/>
                  <a:gd name="T4" fmla="*/ 36 w 36"/>
                  <a:gd name="T5" fmla="*/ 448 h 448"/>
                  <a:gd name="T6" fmla="*/ 36 w 36"/>
                  <a:gd name="T7" fmla="*/ 448 h 448"/>
                  <a:gd name="T8" fmla="*/ 0 w 36"/>
                  <a:gd name="T9" fmla="*/ 448 h 448"/>
                  <a:gd name="T10" fmla="*/ 12 w 36"/>
                  <a:gd name="T11" fmla="*/ 0 h 448"/>
                  <a:gd name="T12" fmla="*/ 4 w 36"/>
                  <a:gd name="T13" fmla="*/ 339 h 448"/>
                  <a:gd name="T14" fmla="*/ 12 w 36"/>
                  <a:gd name="T15" fmla="*/ 0 h 448"/>
                  <a:gd name="T16" fmla="*/ 12 w 36"/>
                  <a:gd name="T17"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448">
                    <a:moveTo>
                      <a:pt x="0" y="448"/>
                    </a:moveTo>
                    <a:lnTo>
                      <a:pt x="0" y="448"/>
                    </a:lnTo>
                    <a:lnTo>
                      <a:pt x="36" y="448"/>
                    </a:lnTo>
                    <a:lnTo>
                      <a:pt x="36" y="448"/>
                    </a:lnTo>
                    <a:lnTo>
                      <a:pt x="0" y="448"/>
                    </a:lnTo>
                    <a:moveTo>
                      <a:pt x="12" y="0"/>
                    </a:moveTo>
                    <a:lnTo>
                      <a:pt x="4" y="339"/>
                    </a:lnTo>
                    <a:lnTo>
                      <a:pt x="12" y="0"/>
                    </a:lnTo>
                    <a:lnTo>
                      <a:pt x="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198" name="Freeform 32"/>
              <p:cNvSpPr>
                <a:spLocks/>
              </p:cNvSpPr>
              <p:nvPr/>
            </p:nvSpPr>
            <p:spPr bwMode="auto">
              <a:xfrm>
                <a:off x="4835526" y="5753100"/>
                <a:ext cx="76200" cy="711200"/>
              </a:xfrm>
              <a:custGeom>
                <a:avLst/>
                <a:gdLst>
                  <a:gd name="T0" fmla="*/ 12 w 48"/>
                  <a:gd name="T1" fmla="*/ 0 h 448"/>
                  <a:gd name="T2" fmla="*/ 4 w 48"/>
                  <a:gd name="T3" fmla="*/ 339 h 448"/>
                  <a:gd name="T4" fmla="*/ 0 w 48"/>
                  <a:gd name="T5" fmla="*/ 448 h 448"/>
                  <a:gd name="T6" fmla="*/ 36 w 48"/>
                  <a:gd name="T7" fmla="*/ 448 h 448"/>
                  <a:gd name="T8" fmla="*/ 48 w 48"/>
                  <a:gd name="T9" fmla="*/ 0 h 448"/>
                  <a:gd name="T10" fmla="*/ 12 w 48"/>
                  <a:gd name="T11" fmla="*/ 0 h 448"/>
                </a:gdLst>
                <a:ahLst/>
                <a:cxnLst>
                  <a:cxn ang="0">
                    <a:pos x="T0" y="T1"/>
                  </a:cxn>
                  <a:cxn ang="0">
                    <a:pos x="T2" y="T3"/>
                  </a:cxn>
                  <a:cxn ang="0">
                    <a:pos x="T4" y="T5"/>
                  </a:cxn>
                  <a:cxn ang="0">
                    <a:pos x="T6" y="T7"/>
                  </a:cxn>
                  <a:cxn ang="0">
                    <a:pos x="T8" y="T9"/>
                  </a:cxn>
                  <a:cxn ang="0">
                    <a:pos x="T10" y="T11"/>
                  </a:cxn>
                </a:cxnLst>
                <a:rect l="0" t="0" r="r" b="b"/>
                <a:pathLst>
                  <a:path w="48" h="448">
                    <a:moveTo>
                      <a:pt x="12" y="0"/>
                    </a:moveTo>
                    <a:lnTo>
                      <a:pt x="4" y="339"/>
                    </a:lnTo>
                    <a:lnTo>
                      <a:pt x="0" y="448"/>
                    </a:lnTo>
                    <a:lnTo>
                      <a:pt x="36" y="448"/>
                    </a:lnTo>
                    <a:lnTo>
                      <a:pt x="48" y="0"/>
                    </a:lnTo>
                    <a:lnTo>
                      <a:pt x="12" y="0"/>
                    </a:lnTo>
                    <a:close/>
                  </a:path>
                </a:pathLst>
              </a:custGeom>
              <a:solidFill>
                <a:srgbClr val="2F67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199" name="Freeform 33"/>
              <p:cNvSpPr>
                <a:spLocks/>
              </p:cNvSpPr>
              <p:nvPr/>
            </p:nvSpPr>
            <p:spPr bwMode="auto">
              <a:xfrm>
                <a:off x="4835526" y="5753100"/>
                <a:ext cx="76200" cy="711200"/>
              </a:xfrm>
              <a:custGeom>
                <a:avLst/>
                <a:gdLst>
                  <a:gd name="T0" fmla="*/ 12 w 48"/>
                  <a:gd name="T1" fmla="*/ 0 h 448"/>
                  <a:gd name="T2" fmla="*/ 4 w 48"/>
                  <a:gd name="T3" fmla="*/ 339 h 448"/>
                  <a:gd name="T4" fmla="*/ 0 w 48"/>
                  <a:gd name="T5" fmla="*/ 448 h 448"/>
                  <a:gd name="T6" fmla="*/ 36 w 48"/>
                  <a:gd name="T7" fmla="*/ 448 h 448"/>
                  <a:gd name="T8" fmla="*/ 48 w 48"/>
                  <a:gd name="T9" fmla="*/ 0 h 448"/>
                  <a:gd name="T10" fmla="*/ 12 w 48"/>
                  <a:gd name="T11" fmla="*/ 0 h 448"/>
                </a:gdLst>
                <a:ahLst/>
                <a:cxnLst>
                  <a:cxn ang="0">
                    <a:pos x="T0" y="T1"/>
                  </a:cxn>
                  <a:cxn ang="0">
                    <a:pos x="T2" y="T3"/>
                  </a:cxn>
                  <a:cxn ang="0">
                    <a:pos x="T4" y="T5"/>
                  </a:cxn>
                  <a:cxn ang="0">
                    <a:pos x="T6" y="T7"/>
                  </a:cxn>
                  <a:cxn ang="0">
                    <a:pos x="T8" y="T9"/>
                  </a:cxn>
                  <a:cxn ang="0">
                    <a:pos x="T10" y="T11"/>
                  </a:cxn>
                </a:cxnLst>
                <a:rect l="0" t="0" r="r" b="b"/>
                <a:pathLst>
                  <a:path w="48" h="448">
                    <a:moveTo>
                      <a:pt x="12" y="0"/>
                    </a:moveTo>
                    <a:lnTo>
                      <a:pt x="4" y="339"/>
                    </a:lnTo>
                    <a:lnTo>
                      <a:pt x="0" y="448"/>
                    </a:lnTo>
                    <a:lnTo>
                      <a:pt x="36" y="448"/>
                    </a:lnTo>
                    <a:lnTo>
                      <a:pt x="48" y="0"/>
                    </a:lnTo>
                    <a:lnTo>
                      <a:pt x="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202" name="Freeform 36"/>
              <p:cNvSpPr>
                <a:spLocks noEditPoints="1"/>
              </p:cNvSpPr>
              <p:nvPr/>
            </p:nvSpPr>
            <p:spPr bwMode="auto">
              <a:xfrm>
                <a:off x="5048251" y="5665788"/>
                <a:ext cx="444500" cy="566738"/>
              </a:xfrm>
              <a:custGeom>
                <a:avLst/>
                <a:gdLst>
                  <a:gd name="T0" fmla="*/ 71 w 142"/>
                  <a:gd name="T1" fmla="*/ 168 h 181"/>
                  <a:gd name="T2" fmla="*/ 102 w 142"/>
                  <a:gd name="T3" fmla="*/ 94 h 181"/>
                  <a:gd name="T4" fmla="*/ 0 w 142"/>
                  <a:gd name="T5" fmla="*/ 27 h 181"/>
                  <a:gd name="T6" fmla="*/ 19 w 142"/>
                  <a:gd name="T7" fmla="*/ 0 h 181"/>
                  <a:gd name="T8" fmla="*/ 132 w 142"/>
                  <a:gd name="T9" fmla="*/ 74 h 181"/>
                  <a:gd name="T10" fmla="*/ 139 w 142"/>
                  <a:gd name="T11" fmla="*/ 94 h 181"/>
                  <a:gd name="T12" fmla="*/ 103 w 142"/>
                  <a:gd name="T13" fmla="*/ 181 h 181"/>
                  <a:gd name="T14" fmla="*/ 71 w 142"/>
                  <a:gd name="T15" fmla="*/ 168 h 181"/>
                  <a:gd name="T16" fmla="*/ 0 w 142"/>
                  <a:gd name="T17" fmla="*/ 27 h 181"/>
                  <a:gd name="T18" fmla="*/ 0 w 142"/>
                  <a:gd name="T19" fmla="*/ 27 h 181"/>
                  <a:gd name="T20" fmla="*/ 0 w 142"/>
                  <a:gd name="T21" fmla="*/ 27 h 181"/>
                  <a:gd name="T22" fmla="*/ 0 w 142"/>
                  <a:gd name="T23" fmla="*/ 2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2" h="181">
                    <a:moveTo>
                      <a:pt x="71" y="168"/>
                    </a:moveTo>
                    <a:cubicBezTo>
                      <a:pt x="102" y="94"/>
                      <a:pt x="102" y="94"/>
                      <a:pt x="102" y="94"/>
                    </a:cubicBezTo>
                    <a:cubicBezTo>
                      <a:pt x="0" y="27"/>
                      <a:pt x="0" y="27"/>
                      <a:pt x="0" y="27"/>
                    </a:cubicBezTo>
                    <a:cubicBezTo>
                      <a:pt x="19" y="0"/>
                      <a:pt x="19" y="0"/>
                      <a:pt x="19" y="0"/>
                    </a:cubicBezTo>
                    <a:cubicBezTo>
                      <a:pt x="132" y="74"/>
                      <a:pt x="132" y="74"/>
                      <a:pt x="132" y="74"/>
                    </a:cubicBezTo>
                    <a:cubicBezTo>
                      <a:pt x="139" y="78"/>
                      <a:pt x="142" y="87"/>
                      <a:pt x="139" y="94"/>
                    </a:cubicBezTo>
                    <a:cubicBezTo>
                      <a:pt x="103" y="181"/>
                      <a:pt x="103" y="181"/>
                      <a:pt x="103" y="181"/>
                    </a:cubicBezTo>
                    <a:cubicBezTo>
                      <a:pt x="71" y="168"/>
                      <a:pt x="71" y="168"/>
                      <a:pt x="71" y="168"/>
                    </a:cubicBezTo>
                    <a:moveTo>
                      <a:pt x="0" y="27"/>
                    </a:moveTo>
                    <a:cubicBezTo>
                      <a:pt x="0" y="27"/>
                      <a:pt x="0" y="27"/>
                      <a:pt x="0" y="27"/>
                    </a:cubicBezTo>
                    <a:cubicBezTo>
                      <a:pt x="0" y="27"/>
                      <a:pt x="0" y="27"/>
                      <a:pt x="0" y="27"/>
                    </a:cubicBezTo>
                    <a:cubicBezTo>
                      <a:pt x="0" y="27"/>
                      <a:pt x="0" y="27"/>
                      <a:pt x="0" y="27"/>
                    </a:cubicBezTo>
                  </a:path>
                </a:pathLst>
              </a:custGeom>
              <a:solidFill>
                <a:srgbClr val="0072C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203" name="Freeform 37"/>
              <p:cNvSpPr>
                <a:spLocks/>
              </p:cNvSpPr>
              <p:nvPr/>
            </p:nvSpPr>
            <p:spPr bwMode="auto">
              <a:xfrm>
                <a:off x="5267326" y="6184900"/>
                <a:ext cx="206375" cy="122238"/>
              </a:xfrm>
              <a:custGeom>
                <a:avLst/>
                <a:gdLst>
                  <a:gd name="T0" fmla="*/ 130 w 130"/>
                  <a:gd name="T1" fmla="*/ 59 h 77"/>
                  <a:gd name="T2" fmla="*/ 75 w 130"/>
                  <a:gd name="T3" fmla="*/ 2 h 77"/>
                  <a:gd name="T4" fmla="*/ 2 w 130"/>
                  <a:gd name="T5" fmla="*/ 0 h 77"/>
                  <a:gd name="T6" fmla="*/ 0 w 130"/>
                  <a:gd name="T7" fmla="*/ 73 h 77"/>
                  <a:gd name="T8" fmla="*/ 130 w 130"/>
                  <a:gd name="T9" fmla="*/ 77 h 77"/>
                  <a:gd name="T10" fmla="*/ 130 w 130"/>
                  <a:gd name="T11" fmla="*/ 59 h 77"/>
                </a:gdLst>
                <a:ahLst/>
                <a:cxnLst>
                  <a:cxn ang="0">
                    <a:pos x="T0" y="T1"/>
                  </a:cxn>
                  <a:cxn ang="0">
                    <a:pos x="T2" y="T3"/>
                  </a:cxn>
                  <a:cxn ang="0">
                    <a:pos x="T4" y="T5"/>
                  </a:cxn>
                  <a:cxn ang="0">
                    <a:pos x="T6" y="T7"/>
                  </a:cxn>
                  <a:cxn ang="0">
                    <a:pos x="T8" y="T9"/>
                  </a:cxn>
                  <a:cxn ang="0">
                    <a:pos x="T10" y="T11"/>
                  </a:cxn>
                </a:cxnLst>
                <a:rect l="0" t="0" r="r" b="b"/>
                <a:pathLst>
                  <a:path w="130" h="77">
                    <a:moveTo>
                      <a:pt x="130" y="59"/>
                    </a:moveTo>
                    <a:lnTo>
                      <a:pt x="75" y="2"/>
                    </a:lnTo>
                    <a:lnTo>
                      <a:pt x="2" y="0"/>
                    </a:lnTo>
                    <a:lnTo>
                      <a:pt x="0" y="73"/>
                    </a:lnTo>
                    <a:lnTo>
                      <a:pt x="130" y="77"/>
                    </a:lnTo>
                    <a:lnTo>
                      <a:pt x="130" y="59"/>
                    </a:lnTo>
                    <a:close/>
                  </a:path>
                </a:pathLst>
              </a:custGeom>
              <a:solidFill>
                <a:srgbClr val="1824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205" name="Freeform 38"/>
              <p:cNvSpPr>
                <a:spLocks/>
              </p:cNvSpPr>
              <p:nvPr/>
            </p:nvSpPr>
            <p:spPr bwMode="auto">
              <a:xfrm>
                <a:off x="5267326" y="6184900"/>
                <a:ext cx="206375" cy="122238"/>
              </a:xfrm>
              <a:custGeom>
                <a:avLst/>
                <a:gdLst>
                  <a:gd name="T0" fmla="*/ 130 w 130"/>
                  <a:gd name="T1" fmla="*/ 59 h 77"/>
                  <a:gd name="T2" fmla="*/ 75 w 130"/>
                  <a:gd name="T3" fmla="*/ 2 h 77"/>
                  <a:gd name="T4" fmla="*/ 2 w 130"/>
                  <a:gd name="T5" fmla="*/ 0 h 77"/>
                  <a:gd name="T6" fmla="*/ 0 w 130"/>
                  <a:gd name="T7" fmla="*/ 73 h 77"/>
                  <a:gd name="T8" fmla="*/ 130 w 130"/>
                  <a:gd name="T9" fmla="*/ 77 h 77"/>
                  <a:gd name="T10" fmla="*/ 130 w 130"/>
                  <a:gd name="T11" fmla="*/ 59 h 77"/>
                </a:gdLst>
                <a:ahLst/>
                <a:cxnLst>
                  <a:cxn ang="0">
                    <a:pos x="T0" y="T1"/>
                  </a:cxn>
                  <a:cxn ang="0">
                    <a:pos x="T2" y="T3"/>
                  </a:cxn>
                  <a:cxn ang="0">
                    <a:pos x="T4" y="T5"/>
                  </a:cxn>
                  <a:cxn ang="0">
                    <a:pos x="T6" y="T7"/>
                  </a:cxn>
                  <a:cxn ang="0">
                    <a:pos x="T8" y="T9"/>
                  </a:cxn>
                  <a:cxn ang="0">
                    <a:pos x="T10" y="T11"/>
                  </a:cxn>
                </a:cxnLst>
                <a:rect l="0" t="0" r="r" b="b"/>
                <a:pathLst>
                  <a:path w="130" h="77">
                    <a:moveTo>
                      <a:pt x="130" y="59"/>
                    </a:moveTo>
                    <a:lnTo>
                      <a:pt x="75" y="2"/>
                    </a:lnTo>
                    <a:lnTo>
                      <a:pt x="2" y="0"/>
                    </a:lnTo>
                    <a:lnTo>
                      <a:pt x="0" y="73"/>
                    </a:lnTo>
                    <a:lnTo>
                      <a:pt x="130" y="77"/>
                    </a:lnTo>
                    <a:lnTo>
                      <a:pt x="130" y="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207" name="Freeform 39"/>
              <p:cNvSpPr>
                <a:spLocks/>
              </p:cNvSpPr>
              <p:nvPr/>
            </p:nvSpPr>
            <p:spPr bwMode="auto">
              <a:xfrm>
                <a:off x="5270501" y="5959475"/>
                <a:ext cx="96838" cy="225425"/>
              </a:xfrm>
              <a:custGeom>
                <a:avLst/>
                <a:gdLst>
                  <a:gd name="T0" fmla="*/ 61 w 61"/>
                  <a:gd name="T1" fmla="*/ 0 h 142"/>
                  <a:gd name="T2" fmla="*/ 0 w 61"/>
                  <a:gd name="T3" fmla="*/ 142 h 142"/>
                  <a:gd name="T4" fmla="*/ 0 w 61"/>
                  <a:gd name="T5" fmla="*/ 142 h 142"/>
                  <a:gd name="T6" fmla="*/ 61 w 61"/>
                  <a:gd name="T7" fmla="*/ 0 h 142"/>
                </a:gdLst>
                <a:ahLst/>
                <a:cxnLst>
                  <a:cxn ang="0">
                    <a:pos x="T0" y="T1"/>
                  </a:cxn>
                  <a:cxn ang="0">
                    <a:pos x="T2" y="T3"/>
                  </a:cxn>
                  <a:cxn ang="0">
                    <a:pos x="T4" y="T5"/>
                  </a:cxn>
                  <a:cxn ang="0">
                    <a:pos x="T6" y="T7"/>
                  </a:cxn>
                </a:cxnLst>
                <a:rect l="0" t="0" r="r" b="b"/>
                <a:pathLst>
                  <a:path w="61" h="142">
                    <a:moveTo>
                      <a:pt x="61" y="0"/>
                    </a:moveTo>
                    <a:lnTo>
                      <a:pt x="0" y="142"/>
                    </a:lnTo>
                    <a:lnTo>
                      <a:pt x="0" y="142"/>
                    </a:lnTo>
                    <a:lnTo>
                      <a:pt x="61" y="0"/>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209" name="Freeform 40"/>
              <p:cNvSpPr>
                <a:spLocks/>
              </p:cNvSpPr>
              <p:nvPr/>
            </p:nvSpPr>
            <p:spPr bwMode="auto">
              <a:xfrm>
                <a:off x="5270501" y="5959475"/>
                <a:ext cx="96838" cy="225425"/>
              </a:xfrm>
              <a:custGeom>
                <a:avLst/>
                <a:gdLst>
                  <a:gd name="T0" fmla="*/ 61 w 61"/>
                  <a:gd name="T1" fmla="*/ 0 h 142"/>
                  <a:gd name="T2" fmla="*/ 0 w 61"/>
                  <a:gd name="T3" fmla="*/ 142 h 142"/>
                  <a:gd name="T4" fmla="*/ 0 w 61"/>
                  <a:gd name="T5" fmla="*/ 142 h 142"/>
                  <a:gd name="T6" fmla="*/ 61 w 61"/>
                  <a:gd name="T7" fmla="*/ 0 h 142"/>
                </a:gdLst>
                <a:ahLst/>
                <a:cxnLst>
                  <a:cxn ang="0">
                    <a:pos x="T0" y="T1"/>
                  </a:cxn>
                  <a:cxn ang="0">
                    <a:pos x="T2" y="T3"/>
                  </a:cxn>
                  <a:cxn ang="0">
                    <a:pos x="T4" y="T5"/>
                  </a:cxn>
                  <a:cxn ang="0">
                    <a:pos x="T6" y="T7"/>
                  </a:cxn>
                </a:cxnLst>
                <a:rect l="0" t="0" r="r" b="b"/>
                <a:pathLst>
                  <a:path w="61" h="142">
                    <a:moveTo>
                      <a:pt x="61" y="0"/>
                    </a:moveTo>
                    <a:lnTo>
                      <a:pt x="0" y="142"/>
                    </a:lnTo>
                    <a:lnTo>
                      <a:pt x="0" y="142"/>
                    </a:lnTo>
                    <a:lnTo>
                      <a:pt x="6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210" name="Freeform 41"/>
              <p:cNvSpPr>
                <a:spLocks/>
              </p:cNvSpPr>
              <p:nvPr/>
            </p:nvSpPr>
            <p:spPr bwMode="auto">
              <a:xfrm>
                <a:off x="5057776" y="5756275"/>
                <a:ext cx="363538" cy="431800"/>
              </a:xfrm>
              <a:custGeom>
                <a:avLst/>
                <a:gdLst>
                  <a:gd name="T0" fmla="*/ 0 w 229"/>
                  <a:gd name="T1" fmla="*/ 0 h 272"/>
                  <a:gd name="T2" fmla="*/ 195 w 229"/>
                  <a:gd name="T3" fmla="*/ 128 h 272"/>
                  <a:gd name="T4" fmla="*/ 134 w 229"/>
                  <a:gd name="T5" fmla="*/ 270 h 272"/>
                  <a:gd name="T6" fmla="*/ 168 w 229"/>
                  <a:gd name="T7" fmla="*/ 272 h 272"/>
                  <a:gd name="T8" fmla="*/ 168 w 229"/>
                  <a:gd name="T9" fmla="*/ 270 h 272"/>
                  <a:gd name="T10" fmla="*/ 229 w 229"/>
                  <a:gd name="T11" fmla="*/ 116 h 272"/>
                  <a:gd name="T12" fmla="*/ 55 w 229"/>
                  <a:gd name="T13" fmla="*/ 2 h 272"/>
                  <a:gd name="T14" fmla="*/ 55 w 229"/>
                  <a:gd name="T15" fmla="*/ 2 h 272"/>
                  <a:gd name="T16" fmla="*/ 0 w 229"/>
                  <a:gd name="T1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 h="272">
                    <a:moveTo>
                      <a:pt x="0" y="0"/>
                    </a:moveTo>
                    <a:lnTo>
                      <a:pt x="195" y="128"/>
                    </a:lnTo>
                    <a:lnTo>
                      <a:pt x="134" y="270"/>
                    </a:lnTo>
                    <a:lnTo>
                      <a:pt x="168" y="272"/>
                    </a:lnTo>
                    <a:lnTo>
                      <a:pt x="168" y="270"/>
                    </a:lnTo>
                    <a:lnTo>
                      <a:pt x="229" y="116"/>
                    </a:lnTo>
                    <a:lnTo>
                      <a:pt x="55" y="2"/>
                    </a:lnTo>
                    <a:lnTo>
                      <a:pt x="55" y="2"/>
                    </a:lnTo>
                    <a:lnTo>
                      <a:pt x="0" y="0"/>
                    </a:lnTo>
                    <a:close/>
                  </a:path>
                </a:pathLst>
              </a:custGeom>
              <a:solidFill>
                <a:srgbClr val="316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211" name="Freeform 42"/>
              <p:cNvSpPr>
                <a:spLocks/>
              </p:cNvSpPr>
              <p:nvPr/>
            </p:nvSpPr>
            <p:spPr bwMode="auto">
              <a:xfrm>
                <a:off x="5057776" y="5756275"/>
                <a:ext cx="363538" cy="431800"/>
              </a:xfrm>
              <a:custGeom>
                <a:avLst/>
                <a:gdLst>
                  <a:gd name="T0" fmla="*/ 0 w 229"/>
                  <a:gd name="T1" fmla="*/ 0 h 272"/>
                  <a:gd name="T2" fmla="*/ 195 w 229"/>
                  <a:gd name="T3" fmla="*/ 128 h 272"/>
                  <a:gd name="T4" fmla="*/ 134 w 229"/>
                  <a:gd name="T5" fmla="*/ 270 h 272"/>
                  <a:gd name="T6" fmla="*/ 168 w 229"/>
                  <a:gd name="T7" fmla="*/ 272 h 272"/>
                  <a:gd name="T8" fmla="*/ 168 w 229"/>
                  <a:gd name="T9" fmla="*/ 270 h 272"/>
                  <a:gd name="T10" fmla="*/ 229 w 229"/>
                  <a:gd name="T11" fmla="*/ 116 h 272"/>
                  <a:gd name="T12" fmla="*/ 55 w 229"/>
                  <a:gd name="T13" fmla="*/ 2 h 272"/>
                  <a:gd name="T14" fmla="*/ 55 w 229"/>
                  <a:gd name="T15" fmla="*/ 2 h 272"/>
                  <a:gd name="T16" fmla="*/ 0 w 229"/>
                  <a:gd name="T1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 h="272">
                    <a:moveTo>
                      <a:pt x="0" y="0"/>
                    </a:moveTo>
                    <a:lnTo>
                      <a:pt x="195" y="128"/>
                    </a:lnTo>
                    <a:lnTo>
                      <a:pt x="134" y="270"/>
                    </a:lnTo>
                    <a:lnTo>
                      <a:pt x="168" y="272"/>
                    </a:lnTo>
                    <a:lnTo>
                      <a:pt x="168" y="270"/>
                    </a:lnTo>
                    <a:lnTo>
                      <a:pt x="229" y="116"/>
                    </a:lnTo>
                    <a:lnTo>
                      <a:pt x="55" y="2"/>
                    </a:lnTo>
                    <a:lnTo>
                      <a:pt x="55"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212" name="Freeform 43"/>
              <p:cNvSpPr>
                <a:spLocks/>
              </p:cNvSpPr>
              <p:nvPr/>
            </p:nvSpPr>
            <p:spPr bwMode="auto">
              <a:xfrm>
                <a:off x="5267326" y="6184900"/>
                <a:ext cx="57150" cy="115888"/>
              </a:xfrm>
              <a:custGeom>
                <a:avLst/>
                <a:gdLst>
                  <a:gd name="T0" fmla="*/ 2 w 36"/>
                  <a:gd name="T1" fmla="*/ 0 h 73"/>
                  <a:gd name="T2" fmla="*/ 0 w 36"/>
                  <a:gd name="T3" fmla="*/ 73 h 73"/>
                  <a:gd name="T4" fmla="*/ 34 w 36"/>
                  <a:gd name="T5" fmla="*/ 73 h 73"/>
                  <a:gd name="T6" fmla="*/ 36 w 36"/>
                  <a:gd name="T7" fmla="*/ 2 h 73"/>
                  <a:gd name="T8" fmla="*/ 2 w 36"/>
                  <a:gd name="T9" fmla="*/ 0 h 73"/>
                  <a:gd name="T10" fmla="*/ 2 w 36"/>
                  <a:gd name="T11" fmla="*/ 0 h 73"/>
                  <a:gd name="T12" fmla="*/ 2 w 36"/>
                  <a:gd name="T13" fmla="*/ 0 h 73"/>
                  <a:gd name="T14" fmla="*/ 2 w 36"/>
                  <a:gd name="T15" fmla="*/ 0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73">
                    <a:moveTo>
                      <a:pt x="2" y="0"/>
                    </a:moveTo>
                    <a:lnTo>
                      <a:pt x="0" y="73"/>
                    </a:lnTo>
                    <a:lnTo>
                      <a:pt x="34" y="73"/>
                    </a:lnTo>
                    <a:lnTo>
                      <a:pt x="36" y="2"/>
                    </a:lnTo>
                    <a:lnTo>
                      <a:pt x="2" y="0"/>
                    </a:lnTo>
                    <a:lnTo>
                      <a:pt x="2" y="0"/>
                    </a:lnTo>
                    <a:lnTo>
                      <a:pt x="2" y="0"/>
                    </a:lnTo>
                    <a:lnTo>
                      <a:pt x="2" y="0"/>
                    </a:lnTo>
                    <a:close/>
                  </a:path>
                </a:pathLst>
              </a:custGeom>
              <a:solidFill>
                <a:srgbClr val="1922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214" name="Freeform 44"/>
              <p:cNvSpPr>
                <a:spLocks/>
              </p:cNvSpPr>
              <p:nvPr/>
            </p:nvSpPr>
            <p:spPr bwMode="auto">
              <a:xfrm>
                <a:off x="5267326" y="6184900"/>
                <a:ext cx="57150" cy="115888"/>
              </a:xfrm>
              <a:custGeom>
                <a:avLst/>
                <a:gdLst>
                  <a:gd name="T0" fmla="*/ 2 w 36"/>
                  <a:gd name="T1" fmla="*/ 0 h 73"/>
                  <a:gd name="T2" fmla="*/ 0 w 36"/>
                  <a:gd name="T3" fmla="*/ 73 h 73"/>
                  <a:gd name="T4" fmla="*/ 34 w 36"/>
                  <a:gd name="T5" fmla="*/ 73 h 73"/>
                  <a:gd name="T6" fmla="*/ 36 w 36"/>
                  <a:gd name="T7" fmla="*/ 2 h 73"/>
                  <a:gd name="T8" fmla="*/ 2 w 36"/>
                  <a:gd name="T9" fmla="*/ 0 h 73"/>
                  <a:gd name="T10" fmla="*/ 2 w 36"/>
                  <a:gd name="T11" fmla="*/ 0 h 73"/>
                  <a:gd name="T12" fmla="*/ 2 w 36"/>
                  <a:gd name="T13" fmla="*/ 0 h 73"/>
                  <a:gd name="T14" fmla="*/ 2 w 36"/>
                  <a:gd name="T15" fmla="*/ 0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73">
                    <a:moveTo>
                      <a:pt x="2" y="0"/>
                    </a:moveTo>
                    <a:lnTo>
                      <a:pt x="0" y="73"/>
                    </a:lnTo>
                    <a:lnTo>
                      <a:pt x="34" y="73"/>
                    </a:lnTo>
                    <a:lnTo>
                      <a:pt x="36" y="2"/>
                    </a:lnTo>
                    <a:lnTo>
                      <a:pt x="2" y="0"/>
                    </a:lnTo>
                    <a:lnTo>
                      <a:pt x="2" y="0"/>
                    </a:lnTo>
                    <a:lnTo>
                      <a:pt x="2"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215" name="Freeform 45"/>
              <p:cNvSpPr>
                <a:spLocks/>
              </p:cNvSpPr>
              <p:nvPr/>
            </p:nvSpPr>
            <p:spPr bwMode="auto">
              <a:xfrm>
                <a:off x="4667251" y="4797425"/>
                <a:ext cx="566738" cy="742950"/>
              </a:xfrm>
              <a:custGeom>
                <a:avLst/>
                <a:gdLst>
                  <a:gd name="T0" fmla="*/ 0 w 357"/>
                  <a:gd name="T1" fmla="*/ 458 h 468"/>
                  <a:gd name="T2" fmla="*/ 345 w 357"/>
                  <a:gd name="T3" fmla="*/ 468 h 468"/>
                  <a:gd name="T4" fmla="*/ 357 w 357"/>
                  <a:gd name="T5" fmla="*/ 10 h 468"/>
                  <a:gd name="T6" fmla="*/ 14 w 357"/>
                  <a:gd name="T7" fmla="*/ 0 h 468"/>
                  <a:gd name="T8" fmla="*/ 0 w 357"/>
                  <a:gd name="T9" fmla="*/ 458 h 468"/>
                </a:gdLst>
                <a:ahLst/>
                <a:cxnLst>
                  <a:cxn ang="0">
                    <a:pos x="T0" y="T1"/>
                  </a:cxn>
                  <a:cxn ang="0">
                    <a:pos x="T2" y="T3"/>
                  </a:cxn>
                  <a:cxn ang="0">
                    <a:pos x="T4" y="T5"/>
                  </a:cxn>
                  <a:cxn ang="0">
                    <a:pos x="T6" y="T7"/>
                  </a:cxn>
                  <a:cxn ang="0">
                    <a:pos x="T8" y="T9"/>
                  </a:cxn>
                </a:cxnLst>
                <a:rect l="0" t="0" r="r" b="b"/>
                <a:pathLst>
                  <a:path w="357" h="468">
                    <a:moveTo>
                      <a:pt x="0" y="458"/>
                    </a:moveTo>
                    <a:lnTo>
                      <a:pt x="345" y="468"/>
                    </a:lnTo>
                    <a:lnTo>
                      <a:pt x="357" y="10"/>
                    </a:lnTo>
                    <a:lnTo>
                      <a:pt x="14" y="0"/>
                    </a:lnTo>
                    <a:lnTo>
                      <a:pt x="0" y="458"/>
                    </a:lnTo>
                    <a:close/>
                  </a:path>
                </a:pathLst>
              </a:custGeom>
              <a:solidFill>
                <a:srgbClr val="007233"/>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216" name="Freeform 46"/>
              <p:cNvSpPr>
                <a:spLocks/>
              </p:cNvSpPr>
              <p:nvPr/>
            </p:nvSpPr>
            <p:spPr bwMode="auto">
              <a:xfrm>
                <a:off x="4667251" y="4797425"/>
                <a:ext cx="566738" cy="742950"/>
              </a:xfrm>
              <a:custGeom>
                <a:avLst/>
                <a:gdLst>
                  <a:gd name="T0" fmla="*/ 0 w 357"/>
                  <a:gd name="T1" fmla="*/ 458 h 468"/>
                  <a:gd name="T2" fmla="*/ 345 w 357"/>
                  <a:gd name="T3" fmla="*/ 468 h 468"/>
                  <a:gd name="T4" fmla="*/ 357 w 357"/>
                  <a:gd name="T5" fmla="*/ 10 h 468"/>
                  <a:gd name="T6" fmla="*/ 14 w 357"/>
                  <a:gd name="T7" fmla="*/ 0 h 468"/>
                  <a:gd name="T8" fmla="*/ 0 w 357"/>
                  <a:gd name="T9" fmla="*/ 458 h 468"/>
                </a:gdLst>
                <a:ahLst/>
                <a:cxnLst>
                  <a:cxn ang="0">
                    <a:pos x="T0" y="T1"/>
                  </a:cxn>
                  <a:cxn ang="0">
                    <a:pos x="T2" y="T3"/>
                  </a:cxn>
                  <a:cxn ang="0">
                    <a:pos x="T4" y="T5"/>
                  </a:cxn>
                  <a:cxn ang="0">
                    <a:pos x="T6" y="T7"/>
                  </a:cxn>
                  <a:cxn ang="0">
                    <a:pos x="T8" y="T9"/>
                  </a:cxn>
                </a:cxnLst>
                <a:rect l="0" t="0" r="r" b="b"/>
                <a:pathLst>
                  <a:path w="357" h="468">
                    <a:moveTo>
                      <a:pt x="0" y="458"/>
                    </a:moveTo>
                    <a:lnTo>
                      <a:pt x="345" y="468"/>
                    </a:lnTo>
                    <a:lnTo>
                      <a:pt x="357" y="10"/>
                    </a:lnTo>
                    <a:lnTo>
                      <a:pt x="14" y="0"/>
                    </a:lnTo>
                    <a:lnTo>
                      <a:pt x="0" y="4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217" name="Freeform 47"/>
              <p:cNvSpPr>
                <a:spLocks/>
              </p:cNvSpPr>
              <p:nvPr/>
            </p:nvSpPr>
            <p:spPr bwMode="auto">
              <a:xfrm>
                <a:off x="4664076" y="5553075"/>
                <a:ext cx="550863" cy="180975"/>
              </a:xfrm>
              <a:custGeom>
                <a:avLst/>
                <a:gdLst>
                  <a:gd name="T0" fmla="*/ 0 w 347"/>
                  <a:gd name="T1" fmla="*/ 104 h 114"/>
                  <a:gd name="T2" fmla="*/ 345 w 347"/>
                  <a:gd name="T3" fmla="*/ 114 h 114"/>
                  <a:gd name="T4" fmla="*/ 347 w 347"/>
                  <a:gd name="T5" fmla="*/ 8 h 114"/>
                  <a:gd name="T6" fmla="*/ 2 w 347"/>
                  <a:gd name="T7" fmla="*/ 0 h 114"/>
                  <a:gd name="T8" fmla="*/ 0 w 347"/>
                  <a:gd name="T9" fmla="*/ 104 h 114"/>
                </a:gdLst>
                <a:ahLst/>
                <a:cxnLst>
                  <a:cxn ang="0">
                    <a:pos x="T0" y="T1"/>
                  </a:cxn>
                  <a:cxn ang="0">
                    <a:pos x="T2" y="T3"/>
                  </a:cxn>
                  <a:cxn ang="0">
                    <a:pos x="T4" y="T5"/>
                  </a:cxn>
                  <a:cxn ang="0">
                    <a:pos x="T6" y="T7"/>
                  </a:cxn>
                  <a:cxn ang="0">
                    <a:pos x="T8" y="T9"/>
                  </a:cxn>
                </a:cxnLst>
                <a:rect l="0" t="0" r="r" b="b"/>
                <a:pathLst>
                  <a:path w="347" h="114">
                    <a:moveTo>
                      <a:pt x="0" y="104"/>
                    </a:moveTo>
                    <a:lnTo>
                      <a:pt x="345" y="114"/>
                    </a:lnTo>
                    <a:lnTo>
                      <a:pt x="347" y="8"/>
                    </a:lnTo>
                    <a:lnTo>
                      <a:pt x="2" y="0"/>
                    </a:lnTo>
                    <a:lnTo>
                      <a:pt x="0" y="104"/>
                    </a:lnTo>
                    <a:close/>
                  </a:path>
                </a:pathLst>
              </a:custGeom>
              <a:solidFill>
                <a:srgbClr val="007233"/>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218" name="Freeform 48"/>
              <p:cNvSpPr>
                <a:spLocks/>
              </p:cNvSpPr>
              <p:nvPr/>
            </p:nvSpPr>
            <p:spPr bwMode="auto">
              <a:xfrm>
                <a:off x="4664076" y="5553075"/>
                <a:ext cx="550863" cy="180975"/>
              </a:xfrm>
              <a:custGeom>
                <a:avLst/>
                <a:gdLst>
                  <a:gd name="T0" fmla="*/ 0 w 347"/>
                  <a:gd name="T1" fmla="*/ 104 h 114"/>
                  <a:gd name="T2" fmla="*/ 345 w 347"/>
                  <a:gd name="T3" fmla="*/ 114 h 114"/>
                  <a:gd name="T4" fmla="*/ 347 w 347"/>
                  <a:gd name="T5" fmla="*/ 8 h 114"/>
                  <a:gd name="T6" fmla="*/ 2 w 347"/>
                  <a:gd name="T7" fmla="*/ 0 h 114"/>
                  <a:gd name="T8" fmla="*/ 0 w 347"/>
                  <a:gd name="T9" fmla="*/ 104 h 114"/>
                </a:gdLst>
                <a:ahLst/>
                <a:cxnLst>
                  <a:cxn ang="0">
                    <a:pos x="T0" y="T1"/>
                  </a:cxn>
                  <a:cxn ang="0">
                    <a:pos x="T2" y="T3"/>
                  </a:cxn>
                  <a:cxn ang="0">
                    <a:pos x="T4" y="T5"/>
                  </a:cxn>
                  <a:cxn ang="0">
                    <a:pos x="T6" y="T7"/>
                  </a:cxn>
                  <a:cxn ang="0">
                    <a:pos x="T8" y="T9"/>
                  </a:cxn>
                </a:cxnLst>
                <a:rect l="0" t="0" r="r" b="b"/>
                <a:pathLst>
                  <a:path w="347" h="114">
                    <a:moveTo>
                      <a:pt x="0" y="104"/>
                    </a:moveTo>
                    <a:lnTo>
                      <a:pt x="345" y="114"/>
                    </a:lnTo>
                    <a:lnTo>
                      <a:pt x="347" y="8"/>
                    </a:lnTo>
                    <a:lnTo>
                      <a:pt x="2" y="0"/>
                    </a:lnTo>
                    <a:lnTo>
                      <a:pt x="0" y="10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219" name="Freeform 49"/>
              <p:cNvSpPr>
                <a:spLocks noEditPoints="1"/>
              </p:cNvSpPr>
              <p:nvPr/>
            </p:nvSpPr>
            <p:spPr bwMode="auto">
              <a:xfrm>
                <a:off x="4732338" y="4800600"/>
                <a:ext cx="501650" cy="727075"/>
              </a:xfrm>
              <a:custGeom>
                <a:avLst/>
                <a:gdLst>
                  <a:gd name="T0" fmla="*/ 308 w 316"/>
                  <a:gd name="T1" fmla="*/ 308 h 458"/>
                  <a:gd name="T2" fmla="*/ 308 w 316"/>
                  <a:gd name="T3" fmla="*/ 308 h 458"/>
                  <a:gd name="T4" fmla="*/ 308 w 316"/>
                  <a:gd name="T5" fmla="*/ 308 h 458"/>
                  <a:gd name="T6" fmla="*/ 308 w 316"/>
                  <a:gd name="T7" fmla="*/ 308 h 458"/>
                  <a:gd name="T8" fmla="*/ 12 w 316"/>
                  <a:gd name="T9" fmla="*/ 0 h 458"/>
                  <a:gd name="T10" fmla="*/ 0 w 316"/>
                  <a:gd name="T11" fmla="*/ 458 h 458"/>
                  <a:gd name="T12" fmla="*/ 32 w 316"/>
                  <a:gd name="T13" fmla="*/ 458 h 458"/>
                  <a:gd name="T14" fmla="*/ 38 w 316"/>
                  <a:gd name="T15" fmla="*/ 205 h 458"/>
                  <a:gd name="T16" fmla="*/ 42 w 316"/>
                  <a:gd name="T17" fmla="*/ 62 h 458"/>
                  <a:gd name="T18" fmla="*/ 314 w 316"/>
                  <a:gd name="T19" fmla="*/ 69 h 458"/>
                  <a:gd name="T20" fmla="*/ 316 w 316"/>
                  <a:gd name="T21" fmla="*/ 8 h 458"/>
                  <a:gd name="T22" fmla="*/ 12 w 316"/>
                  <a:gd name="T23" fmla="*/ 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6" h="458">
                    <a:moveTo>
                      <a:pt x="308" y="308"/>
                    </a:moveTo>
                    <a:lnTo>
                      <a:pt x="308" y="308"/>
                    </a:lnTo>
                    <a:lnTo>
                      <a:pt x="308" y="308"/>
                    </a:lnTo>
                    <a:lnTo>
                      <a:pt x="308" y="308"/>
                    </a:lnTo>
                    <a:close/>
                    <a:moveTo>
                      <a:pt x="12" y="0"/>
                    </a:moveTo>
                    <a:lnTo>
                      <a:pt x="0" y="458"/>
                    </a:lnTo>
                    <a:lnTo>
                      <a:pt x="32" y="458"/>
                    </a:lnTo>
                    <a:lnTo>
                      <a:pt x="38" y="205"/>
                    </a:lnTo>
                    <a:lnTo>
                      <a:pt x="42" y="62"/>
                    </a:lnTo>
                    <a:lnTo>
                      <a:pt x="314" y="69"/>
                    </a:lnTo>
                    <a:lnTo>
                      <a:pt x="316" y="8"/>
                    </a:lnTo>
                    <a:lnTo>
                      <a:pt x="12" y="0"/>
                    </a:lnTo>
                    <a:close/>
                  </a:path>
                </a:pathLst>
              </a:custGeom>
              <a:solidFill>
                <a:srgbClr val="00602B"/>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220" name="Freeform 50"/>
              <p:cNvSpPr>
                <a:spLocks noEditPoints="1"/>
              </p:cNvSpPr>
              <p:nvPr/>
            </p:nvSpPr>
            <p:spPr bwMode="auto">
              <a:xfrm>
                <a:off x="4732338" y="4800600"/>
                <a:ext cx="501650" cy="727075"/>
              </a:xfrm>
              <a:custGeom>
                <a:avLst/>
                <a:gdLst>
                  <a:gd name="T0" fmla="*/ 308 w 316"/>
                  <a:gd name="T1" fmla="*/ 308 h 458"/>
                  <a:gd name="T2" fmla="*/ 308 w 316"/>
                  <a:gd name="T3" fmla="*/ 308 h 458"/>
                  <a:gd name="T4" fmla="*/ 308 w 316"/>
                  <a:gd name="T5" fmla="*/ 308 h 458"/>
                  <a:gd name="T6" fmla="*/ 308 w 316"/>
                  <a:gd name="T7" fmla="*/ 308 h 458"/>
                  <a:gd name="T8" fmla="*/ 12 w 316"/>
                  <a:gd name="T9" fmla="*/ 0 h 458"/>
                  <a:gd name="T10" fmla="*/ 0 w 316"/>
                  <a:gd name="T11" fmla="*/ 458 h 458"/>
                  <a:gd name="T12" fmla="*/ 32 w 316"/>
                  <a:gd name="T13" fmla="*/ 458 h 458"/>
                  <a:gd name="T14" fmla="*/ 38 w 316"/>
                  <a:gd name="T15" fmla="*/ 205 h 458"/>
                  <a:gd name="T16" fmla="*/ 42 w 316"/>
                  <a:gd name="T17" fmla="*/ 62 h 458"/>
                  <a:gd name="T18" fmla="*/ 314 w 316"/>
                  <a:gd name="T19" fmla="*/ 69 h 458"/>
                  <a:gd name="T20" fmla="*/ 316 w 316"/>
                  <a:gd name="T21" fmla="*/ 8 h 458"/>
                  <a:gd name="T22" fmla="*/ 12 w 316"/>
                  <a:gd name="T23" fmla="*/ 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6" h="458">
                    <a:moveTo>
                      <a:pt x="308" y="308"/>
                    </a:moveTo>
                    <a:lnTo>
                      <a:pt x="308" y="308"/>
                    </a:lnTo>
                    <a:lnTo>
                      <a:pt x="308" y="308"/>
                    </a:lnTo>
                    <a:lnTo>
                      <a:pt x="308" y="308"/>
                    </a:lnTo>
                    <a:moveTo>
                      <a:pt x="12" y="0"/>
                    </a:moveTo>
                    <a:lnTo>
                      <a:pt x="0" y="458"/>
                    </a:lnTo>
                    <a:lnTo>
                      <a:pt x="32" y="458"/>
                    </a:lnTo>
                    <a:lnTo>
                      <a:pt x="38" y="205"/>
                    </a:lnTo>
                    <a:lnTo>
                      <a:pt x="42" y="62"/>
                    </a:lnTo>
                    <a:lnTo>
                      <a:pt x="314" y="69"/>
                    </a:lnTo>
                    <a:lnTo>
                      <a:pt x="316" y="8"/>
                    </a:lnTo>
                    <a:lnTo>
                      <a:pt x="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221" name="Rectangle 51"/>
              <p:cNvSpPr>
                <a:spLocks noChangeArrowheads="1"/>
              </p:cNvSpPr>
              <p:nvPr/>
            </p:nvSpPr>
            <p:spPr bwMode="auto">
              <a:xfrm>
                <a:off x="4725988" y="5721350"/>
                <a:ext cx="50800" cy="1588"/>
              </a:xfrm>
              <a:prstGeom prst="rect">
                <a:avLst/>
              </a:prstGeom>
              <a:solidFill>
                <a:srgbClr val="D4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222" name="Rectangle 52"/>
              <p:cNvSpPr>
                <a:spLocks noChangeArrowheads="1"/>
              </p:cNvSpPr>
              <p:nvPr/>
            </p:nvSpPr>
            <p:spPr bwMode="auto">
              <a:xfrm>
                <a:off x="4725988" y="5721350"/>
                <a:ext cx="508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223" name="Freeform 53"/>
              <p:cNvSpPr>
                <a:spLocks/>
              </p:cNvSpPr>
              <p:nvPr/>
            </p:nvSpPr>
            <p:spPr bwMode="auto">
              <a:xfrm>
                <a:off x="4725988" y="5553075"/>
                <a:ext cx="57150" cy="168275"/>
              </a:xfrm>
              <a:custGeom>
                <a:avLst/>
                <a:gdLst>
                  <a:gd name="T0" fmla="*/ 2 w 36"/>
                  <a:gd name="T1" fmla="*/ 0 h 106"/>
                  <a:gd name="T2" fmla="*/ 0 w 36"/>
                  <a:gd name="T3" fmla="*/ 106 h 106"/>
                  <a:gd name="T4" fmla="*/ 32 w 36"/>
                  <a:gd name="T5" fmla="*/ 106 h 106"/>
                  <a:gd name="T6" fmla="*/ 36 w 36"/>
                  <a:gd name="T7" fmla="*/ 2 h 106"/>
                  <a:gd name="T8" fmla="*/ 2 w 36"/>
                  <a:gd name="T9" fmla="*/ 0 h 106"/>
                </a:gdLst>
                <a:ahLst/>
                <a:cxnLst>
                  <a:cxn ang="0">
                    <a:pos x="T0" y="T1"/>
                  </a:cxn>
                  <a:cxn ang="0">
                    <a:pos x="T2" y="T3"/>
                  </a:cxn>
                  <a:cxn ang="0">
                    <a:pos x="T4" y="T5"/>
                  </a:cxn>
                  <a:cxn ang="0">
                    <a:pos x="T6" y="T7"/>
                  </a:cxn>
                  <a:cxn ang="0">
                    <a:pos x="T8" y="T9"/>
                  </a:cxn>
                </a:cxnLst>
                <a:rect l="0" t="0" r="r" b="b"/>
                <a:pathLst>
                  <a:path w="36" h="106">
                    <a:moveTo>
                      <a:pt x="2" y="0"/>
                    </a:moveTo>
                    <a:lnTo>
                      <a:pt x="0" y="106"/>
                    </a:lnTo>
                    <a:lnTo>
                      <a:pt x="32" y="106"/>
                    </a:lnTo>
                    <a:lnTo>
                      <a:pt x="36" y="2"/>
                    </a:lnTo>
                    <a:lnTo>
                      <a:pt x="2" y="0"/>
                    </a:lnTo>
                    <a:close/>
                  </a:path>
                </a:pathLst>
              </a:custGeom>
              <a:solidFill>
                <a:srgbClr val="00602B"/>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224" name="Freeform 54"/>
              <p:cNvSpPr>
                <a:spLocks/>
              </p:cNvSpPr>
              <p:nvPr/>
            </p:nvSpPr>
            <p:spPr bwMode="auto">
              <a:xfrm>
                <a:off x="4725988" y="5553075"/>
                <a:ext cx="57150" cy="168275"/>
              </a:xfrm>
              <a:custGeom>
                <a:avLst/>
                <a:gdLst>
                  <a:gd name="T0" fmla="*/ 2 w 36"/>
                  <a:gd name="T1" fmla="*/ 0 h 106"/>
                  <a:gd name="T2" fmla="*/ 0 w 36"/>
                  <a:gd name="T3" fmla="*/ 106 h 106"/>
                  <a:gd name="T4" fmla="*/ 32 w 36"/>
                  <a:gd name="T5" fmla="*/ 106 h 106"/>
                  <a:gd name="T6" fmla="*/ 36 w 36"/>
                  <a:gd name="T7" fmla="*/ 2 h 106"/>
                  <a:gd name="T8" fmla="*/ 2 w 36"/>
                  <a:gd name="T9" fmla="*/ 0 h 106"/>
                </a:gdLst>
                <a:ahLst/>
                <a:cxnLst>
                  <a:cxn ang="0">
                    <a:pos x="T0" y="T1"/>
                  </a:cxn>
                  <a:cxn ang="0">
                    <a:pos x="T2" y="T3"/>
                  </a:cxn>
                  <a:cxn ang="0">
                    <a:pos x="T4" y="T5"/>
                  </a:cxn>
                  <a:cxn ang="0">
                    <a:pos x="T6" y="T7"/>
                  </a:cxn>
                  <a:cxn ang="0">
                    <a:pos x="T8" y="T9"/>
                  </a:cxn>
                </a:cxnLst>
                <a:rect l="0" t="0" r="r" b="b"/>
                <a:pathLst>
                  <a:path w="36" h="106">
                    <a:moveTo>
                      <a:pt x="2" y="0"/>
                    </a:moveTo>
                    <a:lnTo>
                      <a:pt x="0" y="106"/>
                    </a:lnTo>
                    <a:lnTo>
                      <a:pt x="32" y="106"/>
                    </a:lnTo>
                    <a:lnTo>
                      <a:pt x="36"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225" name="Freeform 55"/>
              <p:cNvSpPr>
                <a:spLocks/>
              </p:cNvSpPr>
              <p:nvPr/>
            </p:nvSpPr>
            <p:spPr bwMode="auto">
              <a:xfrm>
                <a:off x="4776788" y="4899025"/>
                <a:ext cx="500063" cy="863600"/>
              </a:xfrm>
              <a:custGeom>
                <a:avLst/>
                <a:gdLst>
                  <a:gd name="T0" fmla="*/ 157 w 160"/>
                  <a:gd name="T1" fmla="*/ 125 h 276"/>
                  <a:gd name="T2" fmla="*/ 160 w 160"/>
                  <a:gd name="T3" fmla="*/ 4 h 276"/>
                  <a:gd name="T4" fmla="*/ 7 w 160"/>
                  <a:gd name="T5" fmla="*/ 0 h 276"/>
                  <a:gd name="T6" fmla="*/ 0 w 160"/>
                  <a:gd name="T7" fmla="*/ 272 h 276"/>
                  <a:gd name="T8" fmla="*/ 153 w 160"/>
                  <a:gd name="T9" fmla="*/ 276 h 276"/>
                  <a:gd name="T10" fmla="*/ 142 w 160"/>
                  <a:gd name="T11" fmla="*/ 125 h 276"/>
                  <a:gd name="T12" fmla="*/ 157 w 160"/>
                  <a:gd name="T13" fmla="*/ 125 h 276"/>
                </a:gdLst>
                <a:ahLst/>
                <a:cxnLst>
                  <a:cxn ang="0">
                    <a:pos x="T0" y="T1"/>
                  </a:cxn>
                  <a:cxn ang="0">
                    <a:pos x="T2" y="T3"/>
                  </a:cxn>
                  <a:cxn ang="0">
                    <a:pos x="T4" y="T5"/>
                  </a:cxn>
                  <a:cxn ang="0">
                    <a:pos x="T6" y="T7"/>
                  </a:cxn>
                  <a:cxn ang="0">
                    <a:pos x="T8" y="T9"/>
                  </a:cxn>
                  <a:cxn ang="0">
                    <a:pos x="T10" y="T11"/>
                  </a:cxn>
                  <a:cxn ang="0">
                    <a:pos x="T12" y="T13"/>
                  </a:cxn>
                </a:cxnLst>
                <a:rect l="0" t="0" r="r" b="b"/>
                <a:pathLst>
                  <a:path w="160" h="276">
                    <a:moveTo>
                      <a:pt x="157" y="125"/>
                    </a:moveTo>
                    <a:cubicBezTo>
                      <a:pt x="160" y="4"/>
                      <a:pt x="160" y="4"/>
                      <a:pt x="160" y="4"/>
                    </a:cubicBezTo>
                    <a:cubicBezTo>
                      <a:pt x="7" y="0"/>
                      <a:pt x="7" y="0"/>
                      <a:pt x="7" y="0"/>
                    </a:cubicBezTo>
                    <a:cubicBezTo>
                      <a:pt x="0" y="272"/>
                      <a:pt x="0" y="272"/>
                      <a:pt x="0" y="272"/>
                    </a:cubicBezTo>
                    <a:cubicBezTo>
                      <a:pt x="153" y="276"/>
                      <a:pt x="153" y="276"/>
                      <a:pt x="153" y="276"/>
                    </a:cubicBezTo>
                    <a:cubicBezTo>
                      <a:pt x="153" y="276"/>
                      <a:pt x="153" y="150"/>
                      <a:pt x="142" y="125"/>
                    </a:cubicBezTo>
                    <a:cubicBezTo>
                      <a:pt x="157" y="125"/>
                      <a:pt x="157" y="125"/>
                      <a:pt x="157" y="125"/>
                    </a:cubicBezTo>
                  </a:path>
                </a:pathLst>
              </a:custGeom>
              <a:solidFill>
                <a:srgbClr val="EB3C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227" name="Freeform 56"/>
              <p:cNvSpPr>
                <a:spLocks noEditPoints="1"/>
              </p:cNvSpPr>
              <p:nvPr/>
            </p:nvSpPr>
            <p:spPr bwMode="auto">
              <a:xfrm>
                <a:off x="4776788" y="5527675"/>
                <a:ext cx="6350" cy="222250"/>
              </a:xfrm>
              <a:custGeom>
                <a:avLst/>
                <a:gdLst>
                  <a:gd name="T0" fmla="*/ 0 w 4"/>
                  <a:gd name="T1" fmla="*/ 122 h 140"/>
                  <a:gd name="T2" fmla="*/ 0 w 4"/>
                  <a:gd name="T3" fmla="*/ 140 h 140"/>
                  <a:gd name="T4" fmla="*/ 0 w 4"/>
                  <a:gd name="T5" fmla="*/ 122 h 140"/>
                  <a:gd name="T6" fmla="*/ 4 w 4"/>
                  <a:gd name="T7" fmla="*/ 0 h 140"/>
                  <a:gd name="T8" fmla="*/ 4 w 4"/>
                  <a:gd name="T9" fmla="*/ 18 h 140"/>
                  <a:gd name="T10" fmla="*/ 4 w 4"/>
                  <a:gd name="T11" fmla="*/ 18 h 140"/>
                  <a:gd name="T12" fmla="*/ 4 w 4"/>
                  <a:gd name="T13" fmla="*/ 0 h 140"/>
                </a:gdLst>
                <a:ahLst/>
                <a:cxnLst>
                  <a:cxn ang="0">
                    <a:pos x="T0" y="T1"/>
                  </a:cxn>
                  <a:cxn ang="0">
                    <a:pos x="T2" y="T3"/>
                  </a:cxn>
                  <a:cxn ang="0">
                    <a:pos x="T4" y="T5"/>
                  </a:cxn>
                  <a:cxn ang="0">
                    <a:pos x="T6" y="T7"/>
                  </a:cxn>
                  <a:cxn ang="0">
                    <a:pos x="T8" y="T9"/>
                  </a:cxn>
                  <a:cxn ang="0">
                    <a:pos x="T10" y="T11"/>
                  </a:cxn>
                  <a:cxn ang="0">
                    <a:pos x="T12" y="T13"/>
                  </a:cxn>
                </a:cxnLst>
                <a:rect l="0" t="0" r="r" b="b"/>
                <a:pathLst>
                  <a:path w="4" h="140">
                    <a:moveTo>
                      <a:pt x="0" y="122"/>
                    </a:moveTo>
                    <a:lnTo>
                      <a:pt x="0" y="140"/>
                    </a:lnTo>
                    <a:lnTo>
                      <a:pt x="0" y="122"/>
                    </a:lnTo>
                    <a:close/>
                    <a:moveTo>
                      <a:pt x="4" y="0"/>
                    </a:moveTo>
                    <a:lnTo>
                      <a:pt x="4" y="18"/>
                    </a:lnTo>
                    <a:lnTo>
                      <a:pt x="4" y="18"/>
                    </a:lnTo>
                    <a:lnTo>
                      <a:pt x="4" y="0"/>
                    </a:lnTo>
                    <a:close/>
                  </a:path>
                </a:pathLst>
              </a:custGeom>
              <a:solidFill>
                <a:srgbClr val="D4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246" name="Freeform 57"/>
              <p:cNvSpPr>
                <a:spLocks noEditPoints="1"/>
              </p:cNvSpPr>
              <p:nvPr/>
            </p:nvSpPr>
            <p:spPr bwMode="auto">
              <a:xfrm>
                <a:off x="4776788" y="5527675"/>
                <a:ext cx="6350" cy="222250"/>
              </a:xfrm>
              <a:custGeom>
                <a:avLst/>
                <a:gdLst>
                  <a:gd name="T0" fmla="*/ 0 w 4"/>
                  <a:gd name="T1" fmla="*/ 122 h 140"/>
                  <a:gd name="T2" fmla="*/ 0 w 4"/>
                  <a:gd name="T3" fmla="*/ 140 h 140"/>
                  <a:gd name="T4" fmla="*/ 0 w 4"/>
                  <a:gd name="T5" fmla="*/ 122 h 140"/>
                  <a:gd name="T6" fmla="*/ 4 w 4"/>
                  <a:gd name="T7" fmla="*/ 0 h 140"/>
                  <a:gd name="T8" fmla="*/ 4 w 4"/>
                  <a:gd name="T9" fmla="*/ 18 h 140"/>
                  <a:gd name="T10" fmla="*/ 4 w 4"/>
                  <a:gd name="T11" fmla="*/ 18 h 140"/>
                  <a:gd name="T12" fmla="*/ 4 w 4"/>
                  <a:gd name="T13" fmla="*/ 0 h 140"/>
                </a:gdLst>
                <a:ahLst/>
                <a:cxnLst>
                  <a:cxn ang="0">
                    <a:pos x="T0" y="T1"/>
                  </a:cxn>
                  <a:cxn ang="0">
                    <a:pos x="T2" y="T3"/>
                  </a:cxn>
                  <a:cxn ang="0">
                    <a:pos x="T4" y="T5"/>
                  </a:cxn>
                  <a:cxn ang="0">
                    <a:pos x="T6" y="T7"/>
                  </a:cxn>
                  <a:cxn ang="0">
                    <a:pos x="T8" y="T9"/>
                  </a:cxn>
                  <a:cxn ang="0">
                    <a:pos x="T10" y="T11"/>
                  </a:cxn>
                  <a:cxn ang="0">
                    <a:pos x="T12" y="T13"/>
                  </a:cxn>
                </a:cxnLst>
                <a:rect l="0" t="0" r="r" b="b"/>
                <a:pathLst>
                  <a:path w="4" h="140">
                    <a:moveTo>
                      <a:pt x="0" y="122"/>
                    </a:moveTo>
                    <a:lnTo>
                      <a:pt x="0" y="140"/>
                    </a:lnTo>
                    <a:lnTo>
                      <a:pt x="0" y="122"/>
                    </a:lnTo>
                    <a:moveTo>
                      <a:pt x="4" y="0"/>
                    </a:moveTo>
                    <a:lnTo>
                      <a:pt x="4" y="18"/>
                    </a:lnTo>
                    <a:lnTo>
                      <a:pt x="4" y="18"/>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256" name="Freeform 58"/>
              <p:cNvSpPr>
                <a:spLocks noEditPoints="1"/>
              </p:cNvSpPr>
              <p:nvPr/>
            </p:nvSpPr>
            <p:spPr bwMode="auto">
              <a:xfrm>
                <a:off x="5254626" y="57626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2F67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257" name="Rectangle 59"/>
              <p:cNvSpPr>
                <a:spLocks noChangeArrowheads="1"/>
              </p:cNvSpPr>
              <p:nvPr/>
            </p:nvSpPr>
            <p:spPr bwMode="auto">
              <a:xfrm>
                <a:off x="4783138" y="5527675"/>
                <a:ext cx="1588" cy="1588"/>
              </a:xfrm>
              <a:prstGeom prst="rect">
                <a:avLst/>
              </a:prstGeom>
              <a:solidFill>
                <a:srgbClr val="1C75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259" name="Freeform 60"/>
              <p:cNvSpPr>
                <a:spLocks/>
              </p:cNvSpPr>
              <p:nvPr/>
            </p:nvSpPr>
            <p:spPr bwMode="auto">
              <a:xfrm>
                <a:off x="4783138" y="5527675"/>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261" name="Freeform 61"/>
              <p:cNvSpPr>
                <a:spLocks/>
              </p:cNvSpPr>
              <p:nvPr/>
            </p:nvSpPr>
            <p:spPr bwMode="auto">
              <a:xfrm>
                <a:off x="4783138" y="5126038"/>
                <a:ext cx="9525" cy="401638"/>
              </a:xfrm>
              <a:custGeom>
                <a:avLst/>
                <a:gdLst>
                  <a:gd name="T0" fmla="*/ 6 w 6"/>
                  <a:gd name="T1" fmla="*/ 0 h 253"/>
                  <a:gd name="T2" fmla="*/ 0 w 6"/>
                  <a:gd name="T3" fmla="*/ 253 h 253"/>
                  <a:gd name="T4" fmla="*/ 0 w 6"/>
                  <a:gd name="T5" fmla="*/ 253 h 253"/>
                  <a:gd name="T6" fmla="*/ 6 w 6"/>
                  <a:gd name="T7" fmla="*/ 0 h 253"/>
                  <a:gd name="T8" fmla="*/ 6 w 6"/>
                  <a:gd name="T9" fmla="*/ 0 h 253"/>
                </a:gdLst>
                <a:ahLst/>
                <a:cxnLst>
                  <a:cxn ang="0">
                    <a:pos x="T0" y="T1"/>
                  </a:cxn>
                  <a:cxn ang="0">
                    <a:pos x="T2" y="T3"/>
                  </a:cxn>
                  <a:cxn ang="0">
                    <a:pos x="T4" y="T5"/>
                  </a:cxn>
                  <a:cxn ang="0">
                    <a:pos x="T6" y="T7"/>
                  </a:cxn>
                  <a:cxn ang="0">
                    <a:pos x="T8" y="T9"/>
                  </a:cxn>
                </a:cxnLst>
                <a:rect l="0" t="0" r="r" b="b"/>
                <a:pathLst>
                  <a:path w="6" h="253">
                    <a:moveTo>
                      <a:pt x="6" y="0"/>
                    </a:moveTo>
                    <a:lnTo>
                      <a:pt x="0" y="253"/>
                    </a:lnTo>
                    <a:lnTo>
                      <a:pt x="0" y="253"/>
                    </a:lnTo>
                    <a:lnTo>
                      <a:pt x="6" y="0"/>
                    </a:lnTo>
                    <a:lnTo>
                      <a:pt x="6" y="0"/>
                    </a:lnTo>
                    <a:close/>
                  </a:path>
                </a:pathLst>
              </a:custGeom>
              <a:solidFill>
                <a:srgbClr val="226A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262" name="Freeform 62"/>
              <p:cNvSpPr>
                <a:spLocks/>
              </p:cNvSpPr>
              <p:nvPr/>
            </p:nvSpPr>
            <p:spPr bwMode="auto">
              <a:xfrm>
                <a:off x="4783138" y="5126038"/>
                <a:ext cx="9525" cy="401638"/>
              </a:xfrm>
              <a:custGeom>
                <a:avLst/>
                <a:gdLst>
                  <a:gd name="T0" fmla="*/ 6 w 6"/>
                  <a:gd name="T1" fmla="*/ 0 h 253"/>
                  <a:gd name="T2" fmla="*/ 0 w 6"/>
                  <a:gd name="T3" fmla="*/ 253 h 253"/>
                  <a:gd name="T4" fmla="*/ 0 w 6"/>
                  <a:gd name="T5" fmla="*/ 253 h 253"/>
                  <a:gd name="T6" fmla="*/ 6 w 6"/>
                  <a:gd name="T7" fmla="*/ 0 h 253"/>
                  <a:gd name="T8" fmla="*/ 6 w 6"/>
                  <a:gd name="T9" fmla="*/ 0 h 253"/>
                </a:gdLst>
                <a:ahLst/>
                <a:cxnLst>
                  <a:cxn ang="0">
                    <a:pos x="T0" y="T1"/>
                  </a:cxn>
                  <a:cxn ang="0">
                    <a:pos x="T2" y="T3"/>
                  </a:cxn>
                  <a:cxn ang="0">
                    <a:pos x="T4" y="T5"/>
                  </a:cxn>
                  <a:cxn ang="0">
                    <a:pos x="T6" y="T7"/>
                  </a:cxn>
                  <a:cxn ang="0">
                    <a:pos x="T8" y="T9"/>
                  </a:cxn>
                </a:cxnLst>
                <a:rect l="0" t="0" r="r" b="b"/>
                <a:pathLst>
                  <a:path w="6" h="253">
                    <a:moveTo>
                      <a:pt x="6" y="0"/>
                    </a:moveTo>
                    <a:lnTo>
                      <a:pt x="0" y="253"/>
                    </a:lnTo>
                    <a:lnTo>
                      <a:pt x="0" y="253"/>
                    </a:lnTo>
                    <a:lnTo>
                      <a:pt x="6" y="0"/>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264" name="Freeform 63"/>
              <p:cNvSpPr>
                <a:spLocks/>
              </p:cNvSpPr>
              <p:nvPr/>
            </p:nvSpPr>
            <p:spPr bwMode="auto">
              <a:xfrm>
                <a:off x="4776788" y="5556250"/>
                <a:ext cx="6350" cy="165100"/>
              </a:xfrm>
              <a:custGeom>
                <a:avLst/>
                <a:gdLst>
                  <a:gd name="T0" fmla="*/ 4 w 4"/>
                  <a:gd name="T1" fmla="*/ 0 h 104"/>
                  <a:gd name="T2" fmla="*/ 0 w 4"/>
                  <a:gd name="T3" fmla="*/ 104 h 104"/>
                  <a:gd name="T4" fmla="*/ 4 w 4"/>
                  <a:gd name="T5" fmla="*/ 0 h 104"/>
                  <a:gd name="T6" fmla="*/ 4 w 4"/>
                  <a:gd name="T7" fmla="*/ 0 h 104"/>
                </a:gdLst>
                <a:ahLst/>
                <a:cxnLst>
                  <a:cxn ang="0">
                    <a:pos x="T0" y="T1"/>
                  </a:cxn>
                  <a:cxn ang="0">
                    <a:pos x="T2" y="T3"/>
                  </a:cxn>
                  <a:cxn ang="0">
                    <a:pos x="T4" y="T5"/>
                  </a:cxn>
                  <a:cxn ang="0">
                    <a:pos x="T6" y="T7"/>
                  </a:cxn>
                </a:cxnLst>
                <a:rect l="0" t="0" r="r" b="b"/>
                <a:pathLst>
                  <a:path w="4" h="104">
                    <a:moveTo>
                      <a:pt x="4" y="0"/>
                    </a:moveTo>
                    <a:lnTo>
                      <a:pt x="0" y="104"/>
                    </a:lnTo>
                    <a:lnTo>
                      <a:pt x="4" y="0"/>
                    </a:lnTo>
                    <a:lnTo>
                      <a:pt x="4" y="0"/>
                    </a:lnTo>
                    <a:close/>
                  </a:path>
                </a:pathLst>
              </a:custGeom>
              <a:solidFill>
                <a:srgbClr val="226A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266" name="Freeform 64"/>
              <p:cNvSpPr>
                <a:spLocks/>
              </p:cNvSpPr>
              <p:nvPr/>
            </p:nvSpPr>
            <p:spPr bwMode="auto">
              <a:xfrm>
                <a:off x="4776788" y="5556250"/>
                <a:ext cx="6350" cy="165100"/>
              </a:xfrm>
              <a:custGeom>
                <a:avLst/>
                <a:gdLst>
                  <a:gd name="T0" fmla="*/ 4 w 4"/>
                  <a:gd name="T1" fmla="*/ 0 h 104"/>
                  <a:gd name="T2" fmla="*/ 0 w 4"/>
                  <a:gd name="T3" fmla="*/ 104 h 104"/>
                  <a:gd name="T4" fmla="*/ 4 w 4"/>
                  <a:gd name="T5" fmla="*/ 0 h 104"/>
                  <a:gd name="T6" fmla="*/ 4 w 4"/>
                  <a:gd name="T7" fmla="*/ 0 h 104"/>
                </a:gdLst>
                <a:ahLst/>
                <a:cxnLst>
                  <a:cxn ang="0">
                    <a:pos x="T0" y="T1"/>
                  </a:cxn>
                  <a:cxn ang="0">
                    <a:pos x="T2" y="T3"/>
                  </a:cxn>
                  <a:cxn ang="0">
                    <a:pos x="T4" y="T5"/>
                  </a:cxn>
                  <a:cxn ang="0">
                    <a:pos x="T6" y="T7"/>
                  </a:cxn>
                </a:cxnLst>
                <a:rect l="0" t="0" r="r" b="b"/>
                <a:pathLst>
                  <a:path w="4" h="104">
                    <a:moveTo>
                      <a:pt x="4" y="0"/>
                    </a:moveTo>
                    <a:lnTo>
                      <a:pt x="0" y="104"/>
                    </a:lnTo>
                    <a:lnTo>
                      <a:pt x="4" y="0"/>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267" name="Freeform 65"/>
              <p:cNvSpPr>
                <a:spLocks/>
              </p:cNvSpPr>
              <p:nvPr/>
            </p:nvSpPr>
            <p:spPr bwMode="auto">
              <a:xfrm>
                <a:off x="4776788" y="5126038"/>
                <a:ext cx="477838" cy="636588"/>
              </a:xfrm>
              <a:custGeom>
                <a:avLst/>
                <a:gdLst>
                  <a:gd name="T0" fmla="*/ 5 w 153"/>
                  <a:gd name="T1" fmla="*/ 0 h 203"/>
                  <a:gd name="T2" fmla="*/ 2 w 153"/>
                  <a:gd name="T3" fmla="*/ 128 h 203"/>
                  <a:gd name="T4" fmla="*/ 2 w 153"/>
                  <a:gd name="T5" fmla="*/ 128 h 203"/>
                  <a:gd name="T6" fmla="*/ 2 w 153"/>
                  <a:gd name="T7" fmla="*/ 137 h 203"/>
                  <a:gd name="T8" fmla="*/ 0 w 153"/>
                  <a:gd name="T9" fmla="*/ 190 h 203"/>
                  <a:gd name="T10" fmla="*/ 0 w 153"/>
                  <a:gd name="T11" fmla="*/ 190 h 203"/>
                  <a:gd name="T12" fmla="*/ 0 w 153"/>
                  <a:gd name="T13" fmla="*/ 199 h 203"/>
                  <a:gd name="T14" fmla="*/ 153 w 153"/>
                  <a:gd name="T15" fmla="*/ 203 h 203"/>
                  <a:gd name="T16" fmla="*/ 153 w 153"/>
                  <a:gd name="T17" fmla="*/ 203 h 203"/>
                  <a:gd name="T18" fmla="*/ 153 w 153"/>
                  <a:gd name="T19" fmla="*/ 203 h 203"/>
                  <a:gd name="T20" fmla="*/ 153 w 153"/>
                  <a:gd name="T21" fmla="*/ 203 h 203"/>
                  <a:gd name="T22" fmla="*/ 153 w 153"/>
                  <a:gd name="T23" fmla="*/ 203 h 203"/>
                  <a:gd name="T24" fmla="*/ 153 w 153"/>
                  <a:gd name="T25" fmla="*/ 203 h 203"/>
                  <a:gd name="T26" fmla="*/ 153 w 153"/>
                  <a:gd name="T27" fmla="*/ 203 h 203"/>
                  <a:gd name="T28" fmla="*/ 153 w 153"/>
                  <a:gd name="T29" fmla="*/ 203 h 203"/>
                  <a:gd name="T30" fmla="*/ 153 w 153"/>
                  <a:gd name="T31" fmla="*/ 203 h 203"/>
                  <a:gd name="T32" fmla="*/ 153 w 153"/>
                  <a:gd name="T33" fmla="*/ 203 h 203"/>
                  <a:gd name="T34" fmla="*/ 153 w 153"/>
                  <a:gd name="T35" fmla="*/ 203 h 203"/>
                  <a:gd name="T36" fmla="*/ 153 w 153"/>
                  <a:gd name="T37" fmla="*/ 203 h 203"/>
                  <a:gd name="T38" fmla="*/ 153 w 153"/>
                  <a:gd name="T39" fmla="*/ 203 h 203"/>
                  <a:gd name="T40" fmla="*/ 153 w 153"/>
                  <a:gd name="T41" fmla="*/ 203 h 203"/>
                  <a:gd name="T42" fmla="*/ 153 w 153"/>
                  <a:gd name="T43" fmla="*/ 203 h 203"/>
                  <a:gd name="T44" fmla="*/ 153 w 153"/>
                  <a:gd name="T45" fmla="*/ 203 h 203"/>
                  <a:gd name="T46" fmla="*/ 151 w 153"/>
                  <a:gd name="T47" fmla="*/ 119 h 203"/>
                  <a:gd name="T48" fmla="*/ 5 w 153"/>
                  <a:gd name="T49"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03">
                    <a:moveTo>
                      <a:pt x="5" y="0"/>
                    </a:moveTo>
                    <a:cubicBezTo>
                      <a:pt x="2" y="128"/>
                      <a:pt x="2" y="128"/>
                      <a:pt x="2" y="128"/>
                    </a:cubicBezTo>
                    <a:cubicBezTo>
                      <a:pt x="2" y="128"/>
                      <a:pt x="2" y="128"/>
                      <a:pt x="2" y="128"/>
                    </a:cubicBezTo>
                    <a:cubicBezTo>
                      <a:pt x="2" y="137"/>
                      <a:pt x="2" y="137"/>
                      <a:pt x="2" y="137"/>
                    </a:cubicBezTo>
                    <a:cubicBezTo>
                      <a:pt x="0" y="190"/>
                      <a:pt x="0" y="190"/>
                      <a:pt x="0" y="190"/>
                    </a:cubicBezTo>
                    <a:cubicBezTo>
                      <a:pt x="0" y="190"/>
                      <a:pt x="0" y="190"/>
                      <a:pt x="0" y="190"/>
                    </a:cubicBezTo>
                    <a:cubicBezTo>
                      <a:pt x="0" y="199"/>
                      <a:pt x="0" y="199"/>
                      <a:pt x="0" y="199"/>
                    </a:cubicBezTo>
                    <a:cubicBezTo>
                      <a:pt x="153" y="203"/>
                      <a:pt x="153" y="203"/>
                      <a:pt x="153" y="203"/>
                    </a:cubicBezTo>
                    <a:cubicBezTo>
                      <a:pt x="153" y="203"/>
                      <a:pt x="153" y="203"/>
                      <a:pt x="153" y="203"/>
                    </a:cubicBezTo>
                    <a:cubicBezTo>
                      <a:pt x="153" y="203"/>
                      <a:pt x="153" y="203"/>
                      <a:pt x="153" y="203"/>
                    </a:cubicBezTo>
                    <a:cubicBezTo>
                      <a:pt x="153" y="203"/>
                      <a:pt x="153" y="203"/>
                      <a:pt x="153" y="203"/>
                    </a:cubicBezTo>
                    <a:cubicBezTo>
                      <a:pt x="153" y="203"/>
                      <a:pt x="153" y="203"/>
                      <a:pt x="153" y="203"/>
                    </a:cubicBezTo>
                    <a:cubicBezTo>
                      <a:pt x="153" y="203"/>
                      <a:pt x="153" y="203"/>
                      <a:pt x="153" y="203"/>
                    </a:cubicBezTo>
                    <a:cubicBezTo>
                      <a:pt x="153" y="203"/>
                      <a:pt x="153" y="203"/>
                      <a:pt x="153" y="203"/>
                    </a:cubicBezTo>
                    <a:cubicBezTo>
                      <a:pt x="153" y="203"/>
                      <a:pt x="153" y="203"/>
                      <a:pt x="153" y="203"/>
                    </a:cubicBezTo>
                    <a:cubicBezTo>
                      <a:pt x="153" y="203"/>
                      <a:pt x="153" y="203"/>
                      <a:pt x="153" y="203"/>
                    </a:cubicBezTo>
                    <a:cubicBezTo>
                      <a:pt x="153" y="203"/>
                      <a:pt x="153" y="203"/>
                      <a:pt x="153" y="203"/>
                    </a:cubicBezTo>
                    <a:cubicBezTo>
                      <a:pt x="153" y="203"/>
                      <a:pt x="153" y="203"/>
                      <a:pt x="153" y="203"/>
                    </a:cubicBezTo>
                    <a:cubicBezTo>
                      <a:pt x="153" y="203"/>
                      <a:pt x="153" y="203"/>
                      <a:pt x="153" y="203"/>
                    </a:cubicBezTo>
                    <a:cubicBezTo>
                      <a:pt x="153" y="203"/>
                      <a:pt x="153" y="203"/>
                      <a:pt x="153" y="203"/>
                    </a:cubicBezTo>
                    <a:cubicBezTo>
                      <a:pt x="153" y="203"/>
                      <a:pt x="153" y="203"/>
                      <a:pt x="153" y="203"/>
                    </a:cubicBezTo>
                    <a:cubicBezTo>
                      <a:pt x="153" y="203"/>
                      <a:pt x="153" y="203"/>
                      <a:pt x="153" y="203"/>
                    </a:cubicBezTo>
                    <a:cubicBezTo>
                      <a:pt x="153" y="203"/>
                      <a:pt x="153" y="203"/>
                      <a:pt x="153" y="203"/>
                    </a:cubicBezTo>
                    <a:cubicBezTo>
                      <a:pt x="153" y="200"/>
                      <a:pt x="153" y="159"/>
                      <a:pt x="151" y="119"/>
                    </a:cubicBezTo>
                    <a:cubicBezTo>
                      <a:pt x="5" y="0"/>
                      <a:pt x="5" y="0"/>
                      <a:pt x="5" y="0"/>
                    </a:cubicBezTo>
                  </a:path>
                </a:pathLst>
              </a:custGeom>
              <a:solidFill>
                <a:srgbClr val="CC35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268" name="Freeform 66"/>
              <p:cNvSpPr>
                <a:spLocks/>
              </p:cNvSpPr>
              <p:nvPr/>
            </p:nvSpPr>
            <p:spPr bwMode="auto">
              <a:xfrm>
                <a:off x="4491038" y="4899025"/>
                <a:ext cx="366713" cy="361950"/>
              </a:xfrm>
              <a:custGeom>
                <a:avLst/>
                <a:gdLst>
                  <a:gd name="T0" fmla="*/ 9 w 117"/>
                  <a:gd name="T1" fmla="*/ 59 h 116"/>
                  <a:gd name="T2" fmla="*/ 9 w 117"/>
                  <a:gd name="T3" fmla="*/ 59 h 116"/>
                  <a:gd name="T4" fmla="*/ 2 w 117"/>
                  <a:gd name="T5" fmla="*/ 76 h 116"/>
                  <a:gd name="T6" fmla="*/ 17 w 117"/>
                  <a:gd name="T7" fmla="*/ 88 h 116"/>
                  <a:gd name="T8" fmla="*/ 77 w 117"/>
                  <a:gd name="T9" fmla="*/ 116 h 116"/>
                  <a:gd name="T10" fmla="*/ 88 w 117"/>
                  <a:gd name="T11" fmla="*/ 87 h 116"/>
                  <a:gd name="T12" fmla="*/ 50 w 117"/>
                  <a:gd name="T13" fmla="*/ 70 h 116"/>
                  <a:gd name="T14" fmla="*/ 117 w 117"/>
                  <a:gd name="T15" fmla="*/ 26 h 116"/>
                  <a:gd name="T16" fmla="*/ 98 w 117"/>
                  <a:gd name="T17" fmla="*/ 0 h 116"/>
                  <a:gd name="T18" fmla="*/ 9 w 117"/>
                  <a:gd name="T19" fmla="*/ 5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16">
                    <a:moveTo>
                      <a:pt x="9" y="59"/>
                    </a:moveTo>
                    <a:cubicBezTo>
                      <a:pt x="9" y="59"/>
                      <a:pt x="9" y="59"/>
                      <a:pt x="9" y="59"/>
                    </a:cubicBezTo>
                    <a:cubicBezTo>
                      <a:pt x="3" y="63"/>
                      <a:pt x="0" y="70"/>
                      <a:pt x="2" y="76"/>
                    </a:cubicBezTo>
                    <a:cubicBezTo>
                      <a:pt x="4" y="83"/>
                      <a:pt x="11" y="84"/>
                      <a:pt x="17" y="88"/>
                    </a:cubicBezTo>
                    <a:cubicBezTo>
                      <a:pt x="77" y="116"/>
                      <a:pt x="77" y="116"/>
                      <a:pt x="77" y="116"/>
                    </a:cubicBezTo>
                    <a:cubicBezTo>
                      <a:pt x="88" y="87"/>
                      <a:pt x="88" y="87"/>
                      <a:pt x="88" y="87"/>
                    </a:cubicBezTo>
                    <a:cubicBezTo>
                      <a:pt x="50" y="70"/>
                      <a:pt x="50" y="70"/>
                      <a:pt x="50" y="70"/>
                    </a:cubicBezTo>
                    <a:cubicBezTo>
                      <a:pt x="117" y="26"/>
                      <a:pt x="117" y="26"/>
                      <a:pt x="117" y="26"/>
                    </a:cubicBezTo>
                    <a:cubicBezTo>
                      <a:pt x="98" y="0"/>
                      <a:pt x="98" y="0"/>
                      <a:pt x="98" y="0"/>
                    </a:cubicBezTo>
                    <a:lnTo>
                      <a:pt x="9" y="59"/>
                    </a:lnTo>
                    <a:close/>
                  </a:path>
                </a:pathLst>
              </a:custGeom>
              <a:solidFill>
                <a:srgbClr val="EB3C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270" name="Freeform 67"/>
              <p:cNvSpPr>
                <a:spLocks/>
              </p:cNvSpPr>
              <p:nvPr/>
            </p:nvSpPr>
            <p:spPr bwMode="auto">
              <a:xfrm>
                <a:off x="4960938" y="4903788"/>
                <a:ext cx="147638" cy="57150"/>
              </a:xfrm>
              <a:custGeom>
                <a:avLst/>
                <a:gdLst>
                  <a:gd name="T0" fmla="*/ 0 w 47"/>
                  <a:gd name="T1" fmla="*/ 0 h 18"/>
                  <a:gd name="T2" fmla="*/ 23 w 47"/>
                  <a:gd name="T3" fmla="*/ 18 h 18"/>
                  <a:gd name="T4" fmla="*/ 47 w 47"/>
                  <a:gd name="T5" fmla="*/ 1 h 18"/>
                  <a:gd name="T6" fmla="*/ 0 w 47"/>
                  <a:gd name="T7" fmla="*/ 0 h 18"/>
                </a:gdLst>
                <a:ahLst/>
                <a:cxnLst>
                  <a:cxn ang="0">
                    <a:pos x="T0" y="T1"/>
                  </a:cxn>
                  <a:cxn ang="0">
                    <a:pos x="T2" y="T3"/>
                  </a:cxn>
                  <a:cxn ang="0">
                    <a:pos x="T4" y="T5"/>
                  </a:cxn>
                  <a:cxn ang="0">
                    <a:pos x="T6" y="T7"/>
                  </a:cxn>
                </a:cxnLst>
                <a:rect l="0" t="0" r="r" b="b"/>
                <a:pathLst>
                  <a:path w="47" h="18">
                    <a:moveTo>
                      <a:pt x="0" y="0"/>
                    </a:moveTo>
                    <a:cubicBezTo>
                      <a:pt x="3" y="10"/>
                      <a:pt x="12" y="18"/>
                      <a:pt x="23" y="18"/>
                    </a:cubicBezTo>
                    <a:cubicBezTo>
                      <a:pt x="34" y="18"/>
                      <a:pt x="44" y="11"/>
                      <a:pt x="47" y="1"/>
                    </a:cubicBezTo>
                    <a:lnTo>
                      <a:pt x="0" y="0"/>
                    </a:lnTo>
                    <a:close/>
                  </a:path>
                </a:pathLst>
              </a:custGeom>
              <a:solidFill>
                <a:srgbClr val="FDB9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279" name="Freeform 68"/>
              <p:cNvSpPr>
                <a:spLocks/>
              </p:cNvSpPr>
              <p:nvPr/>
            </p:nvSpPr>
            <p:spPr bwMode="auto">
              <a:xfrm>
                <a:off x="4995863" y="4779963"/>
                <a:ext cx="115888" cy="130175"/>
              </a:xfrm>
              <a:custGeom>
                <a:avLst/>
                <a:gdLst>
                  <a:gd name="T0" fmla="*/ 37 w 37"/>
                  <a:gd name="T1" fmla="*/ 4 h 42"/>
                  <a:gd name="T2" fmla="*/ 26 w 37"/>
                  <a:gd name="T3" fmla="*/ 0 h 42"/>
                  <a:gd name="T4" fmla="*/ 22 w 37"/>
                  <a:gd name="T5" fmla="*/ 9 h 42"/>
                  <a:gd name="T6" fmla="*/ 1 w 37"/>
                  <a:gd name="T7" fmla="*/ 8 h 42"/>
                  <a:gd name="T8" fmla="*/ 0 w 37"/>
                  <a:gd name="T9" fmla="*/ 42 h 42"/>
                  <a:gd name="T10" fmla="*/ 25 w 37"/>
                  <a:gd name="T11" fmla="*/ 42 h 42"/>
                  <a:gd name="T12" fmla="*/ 25 w 37"/>
                  <a:gd name="T13" fmla="*/ 23 h 42"/>
                  <a:gd name="T14" fmla="*/ 37 w 37"/>
                  <a:gd name="T15" fmla="*/ 4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42">
                    <a:moveTo>
                      <a:pt x="37" y="4"/>
                    </a:moveTo>
                    <a:cubicBezTo>
                      <a:pt x="26" y="0"/>
                      <a:pt x="26" y="0"/>
                      <a:pt x="26" y="0"/>
                    </a:cubicBezTo>
                    <a:cubicBezTo>
                      <a:pt x="22" y="9"/>
                      <a:pt x="22" y="9"/>
                      <a:pt x="22" y="9"/>
                    </a:cubicBezTo>
                    <a:cubicBezTo>
                      <a:pt x="1" y="8"/>
                      <a:pt x="1" y="8"/>
                      <a:pt x="1" y="8"/>
                    </a:cubicBezTo>
                    <a:cubicBezTo>
                      <a:pt x="0" y="42"/>
                      <a:pt x="0" y="42"/>
                      <a:pt x="0" y="42"/>
                    </a:cubicBezTo>
                    <a:cubicBezTo>
                      <a:pt x="25" y="42"/>
                      <a:pt x="25" y="42"/>
                      <a:pt x="25" y="42"/>
                    </a:cubicBezTo>
                    <a:cubicBezTo>
                      <a:pt x="25" y="23"/>
                      <a:pt x="25" y="23"/>
                      <a:pt x="25" y="23"/>
                    </a:cubicBezTo>
                    <a:cubicBezTo>
                      <a:pt x="26" y="17"/>
                      <a:pt x="28" y="7"/>
                      <a:pt x="37" y="4"/>
                    </a:cubicBezTo>
                    <a:close/>
                  </a:path>
                </a:pathLst>
              </a:custGeom>
              <a:solidFill>
                <a:srgbClr val="FDB9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280" name="Freeform 69"/>
              <p:cNvSpPr>
                <a:spLocks/>
              </p:cNvSpPr>
              <p:nvPr/>
            </p:nvSpPr>
            <p:spPr bwMode="auto">
              <a:xfrm>
                <a:off x="4783138" y="4883150"/>
                <a:ext cx="71438" cy="450850"/>
              </a:xfrm>
              <a:custGeom>
                <a:avLst/>
                <a:gdLst>
                  <a:gd name="T0" fmla="*/ 43 w 45"/>
                  <a:gd name="T1" fmla="*/ 284 h 284"/>
                  <a:gd name="T2" fmla="*/ 0 w 45"/>
                  <a:gd name="T3" fmla="*/ 282 h 284"/>
                  <a:gd name="T4" fmla="*/ 2 w 45"/>
                  <a:gd name="T5" fmla="*/ 0 h 284"/>
                  <a:gd name="T6" fmla="*/ 45 w 45"/>
                  <a:gd name="T7" fmla="*/ 2 h 284"/>
                  <a:gd name="T8" fmla="*/ 43 w 45"/>
                  <a:gd name="T9" fmla="*/ 284 h 284"/>
                </a:gdLst>
                <a:ahLst/>
                <a:cxnLst>
                  <a:cxn ang="0">
                    <a:pos x="T0" y="T1"/>
                  </a:cxn>
                  <a:cxn ang="0">
                    <a:pos x="T2" y="T3"/>
                  </a:cxn>
                  <a:cxn ang="0">
                    <a:pos x="T4" y="T5"/>
                  </a:cxn>
                  <a:cxn ang="0">
                    <a:pos x="T6" y="T7"/>
                  </a:cxn>
                  <a:cxn ang="0">
                    <a:pos x="T8" y="T9"/>
                  </a:cxn>
                </a:cxnLst>
                <a:rect l="0" t="0" r="r" b="b"/>
                <a:pathLst>
                  <a:path w="45" h="284">
                    <a:moveTo>
                      <a:pt x="43" y="284"/>
                    </a:moveTo>
                    <a:lnTo>
                      <a:pt x="0" y="282"/>
                    </a:lnTo>
                    <a:lnTo>
                      <a:pt x="2" y="0"/>
                    </a:lnTo>
                    <a:lnTo>
                      <a:pt x="45" y="2"/>
                    </a:lnTo>
                    <a:lnTo>
                      <a:pt x="43" y="284"/>
                    </a:lnTo>
                    <a:close/>
                  </a:path>
                </a:pathLst>
              </a:custGeom>
              <a:solidFill>
                <a:srgbClr val="007233"/>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281" name="Freeform 71"/>
              <p:cNvSpPr>
                <a:spLocks/>
              </p:cNvSpPr>
              <p:nvPr/>
            </p:nvSpPr>
            <p:spPr bwMode="auto">
              <a:xfrm>
                <a:off x="5127626" y="4910138"/>
                <a:ext cx="200025" cy="344488"/>
              </a:xfrm>
              <a:custGeom>
                <a:avLst/>
                <a:gdLst>
                  <a:gd name="T0" fmla="*/ 61 w 126"/>
                  <a:gd name="T1" fmla="*/ 0 h 217"/>
                  <a:gd name="T2" fmla="*/ 0 w 126"/>
                  <a:gd name="T3" fmla="*/ 18 h 217"/>
                  <a:gd name="T4" fmla="*/ 65 w 126"/>
                  <a:gd name="T5" fmla="*/ 217 h 217"/>
                  <a:gd name="T6" fmla="*/ 126 w 126"/>
                  <a:gd name="T7" fmla="*/ 200 h 217"/>
                  <a:gd name="T8" fmla="*/ 61 w 126"/>
                  <a:gd name="T9" fmla="*/ 0 h 217"/>
                </a:gdLst>
                <a:ahLst/>
                <a:cxnLst>
                  <a:cxn ang="0">
                    <a:pos x="T0" y="T1"/>
                  </a:cxn>
                  <a:cxn ang="0">
                    <a:pos x="T2" y="T3"/>
                  </a:cxn>
                  <a:cxn ang="0">
                    <a:pos x="T4" y="T5"/>
                  </a:cxn>
                  <a:cxn ang="0">
                    <a:pos x="T6" y="T7"/>
                  </a:cxn>
                  <a:cxn ang="0">
                    <a:pos x="T8" y="T9"/>
                  </a:cxn>
                </a:cxnLst>
                <a:rect l="0" t="0" r="r" b="b"/>
                <a:pathLst>
                  <a:path w="126" h="217">
                    <a:moveTo>
                      <a:pt x="61" y="0"/>
                    </a:moveTo>
                    <a:lnTo>
                      <a:pt x="0" y="18"/>
                    </a:lnTo>
                    <a:lnTo>
                      <a:pt x="65" y="217"/>
                    </a:lnTo>
                    <a:lnTo>
                      <a:pt x="126" y="200"/>
                    </a:lnTo>
                    <a:lnTo>
                      <a:pt x="61" y="0"/>
                    </a:lnTo>
                    <a:close/>
                  </a:path>
                </a:pathLst>
              </a:custGeom>
              <a:solidFill>
                <a:srgbClr val="EB3C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282" name="Freeform 73"/>
              <p:cNvSpPr>
                <a:spLocks/>
              </p:cNvSpPr>
              <p:nvPr/>
            </p:nvSpPr>
            <p:spPr bwMode="auto">
              <a:xfrm>
                <a:off x="5230813" y="5224463"/>
                <a:ext cx="96838" cy="103188"/>
              </a:xfrm>
              <a:custGeom>
                <a:avLst/>
                <a:gdLst>
                  <a:gd name="T0" fmla="*/ 31 w 31"/>
                  <a:gd name="T1" fmla="*/ 0 h 33"/>
                  <a:gd name="T2" fmla="*/ 31 w 31"/>
                  <a:gd name="T3" fmla="*/ 32 h 33"/>
                  <a:gd name="T4" fmla="*/ 0 w 31"/>
                  <a:gd name="T5" fmla="*/ 10 h 33"/>
                  <a:gd name="T6" fmla="*/ 31 w 31"/>
                  <a:gd name="T7" fmla="*/ 0 h 33"/>
                </a:gdLst>
                <a:ahLst/>
                <a:cxnLst>
                  <a:cxn ang="0">
                    <a:pos x="T0" y="T1"/>
                  </a:cxn>
                  <a:cxn ang="0">
                    <a:pos x="T2" y="T3"/>
                  </a:cxn>
                  <a:cxn ang="0">
                    <a:pos x="T4" y="T5"/>
                  </a:cxn>
                  <a:cxn ang="0">
                    <a:pos x="T6" y="T7"/>
                  </a:cxn>
                </a:cxnLst>
                <a:rect l="0" t="0" r="r" b="b"/>
                <a:pathLst>
                  <a:path w="31" h="33">
                    <a:moveTo>
                      <a:pt x="31" y="0"/>
                    </a:moveTo>
                    <a:cubicBezTo>
                      <a:pt x="31" y="32"/>
                      <a:pt x="31" y="32"/>
                      <a:pt x="31" y="32"/>
                    </a:cubicBezTo>
                    <a:cubicBezTo>
                      <a:pt x="31" y="32"/>
                      <a:pt x="6" y="33"/>
                      <a:pt x="0" y="10"/>
                    </a:cubicBezTo>
                    <a:lnTo>
                      <a:pt x="31" y="0"/>
                    </a:lnTo>
                    <a:close/>
                  </a:path>
                </a:pathLst>
              </a:custGeom>
              <a:solidFill>
                <a:srgbClr val="EB3C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283" name="Freeform 76"/>
              <p:cNvSpPr>
                <a:spLocks/>
              </p:cNvSpPr>
              <p:nvPr/>
            </p:nvSpPr>
            <p:spPr bwMode="auto">
              <a:xfrm>
                <a:off x="4695826" y="5151438"/>
                <a:ext cx="49213" cy="96838"/>
              </a:xfrm>
              <a:custGeom>
                <a:avLst/>
                <a:gdLst>
                  <a:gd name="T0" fmla="*/ 7 w 31"/>
                  <a:gd name="T1" fmla="*/ 61 h 61"/>
                  <a:gd name="T2" fmla="*/ 31 w 31"/>
                  <a:gd name="T3" fmla="*/ 4 h 61"/>
                  <a:gd name="T4" fmla="*/ 23 w 31"/>
                  <a:gd name="T5" fmla="*/ 0 h 61"/>
                  <a:gd name="T6" fmla="*/ 0 w 31"/>
                  <a:gd name="T7" fmla="*/ 57 h 61"/>
                  <a:gd name="T8" fmla="*/ 7 w 31"/>
                  <a:gd name="T9" fmla="*/ 61 h 61"/>
                </a:gdLst>
                <a:ahLst/>
                <a:cxnLst>
                  <a:cxn ang="0">
                    <a:pos x="T0" y="T1"/>
                  </a:cxn>
                  <a:cxn ang="0">
                    <a:pos x="T2" y="T3"/>
                  </a:cxn>
                  <a:cxn ang="0">
                    <a:pos x="T4" y="T5"/>
                  </a:cxn>
                  <a:cxn ang="0">
                    <a:pos x="T6" y="T7"/>
                  </a:cxn>
                  <a:cxn ang="0">
                    <a:pos x="T8" y="T9"/>
                  </a:cxn>
                </a:cxnLst>
                <a:rect l="0" t="0" r="r" b="b"/>
                <a:pathLst>
                  <a:path w="31" h="61">
                    <a:moveTo>
                      <a:pt x="7" y="61"/>
                    </a:moveTo>
                    <a:lnTo>
                      <a:pt x="31" y="4"/>
                    </a:lnTo>
                    <a:lnTo>
                      <a:pt x="23" y="0"/>
                    </a:lnTo>
                    <a:lnTo>
                      <a:pt x="0" y="57"/>
                    </a:lnTo>
                    <a:lnTo>
                      <a:pt x="7" y="61"/>
                    </a:lnTo>
                    <a:close/>
                  </a:path>
                </a:pathLst>
              </a:custGeom>
              <a:solidFill>
                <a:srgbClr val="1824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284" name="Freeform 77"/>
              <p:cNvSpPr>
                <a:spLocks/>
              </p:cNvSpPr>
              <p:nvPr/>
            </p:nvSpPr>
            <p:spPr bwMode="auto">
              <a:xfrm>
                <a:off x="4683126" y="5241925"/>
                <a:ext cx="36513" cy="50800"/>
              </a:xfrm>
              <a:custGeom>
                <a:avLst/>
                <a:gdLst>
                  <a:gd name="T0" fmla="*/ 8 w 12"/>
                  <a:gd name="T1" fmla="*/ 2 h 16"/>
                  <a:gd name="T2" fmla="*/ 12 w 12"/>
                  <a:gd name="T3" fmla="*/ 12 h 16"/>
                  <a:gd name="T4" fmla="*/ 10 w 12"/>
                  <a:gd name="T5" fmla="*/ 16 h 16"/>
                  <a:gd name="T6" fmla="*/ 4 w 12"/>
                  <a:gd name="T7" fmla="*/ 0 h 16"/>
                </a:gdLst>
                <a:ahLst/>
                <a:cxnLst>
                  <a:cxn ang="0">
                    <a:pos x="T0" y="T1"/>
                  </a:cxn>
                  <a:cxn ang="0">
                    <a:pos x="T2" y="T3"/>
                  </a:cxn>
                  <a:cxn ang="0">
                    <a:pos x="T4" y="T5"/>
                  </a:cxn>
                  <a:cxn ang="0">
                    <a:pos x="T6" y="T7"/>
                  </a:cxn>
                </a:cxnLst>
                <a:rect l="0" t="0" r="r" b="b"/>
                <a:pathLst>
                  <a:path w="12" h="16">
                    <a:moveTo>
                      <a:pt x="8" y="2"/>
                    </a:moveTo>
                    <a:cubicBezTo>
                      <a:pt x="8" y="2"/>
                      <a:pt x="5" y="9"/>
                      <a:pt x="12" y="12"/>
                    </a:cubicBezTo>
                    <a:cubicBezTo>
                      <a:pt x="10" y="16"/>
                      <a:pt x="10" y="16"/>
                      <a:pt x="10" y="16"/>
                    </a:cubicBezTo>
                    <a:cubicBezTo>
                      <a:pt x="10" y="16"/>
                      <a:pt x="0" y="12"/>
                      <a:pt x="4" y="0"/>
                    </a:cubicBezTo>
                  </a:path>
                </a:pathLst>
              </a:custGeom>
              <a:solidFill>
                <a:srgbClr val="1824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288" name="Freeform 78"/>
              <p:cNvSpPr>
                <a:spLocks/>
              </p:cNvSpPr>
              <p:nvPr/>
            </p:nvSpPr>
            <p:spPr bwMode="auto">
              <a:xfrm>
                <a:off x="5032376" y="4691063"/>
                <a:ext cx="19050" cy="15875"/>
              </a:xfrm>
              <a:custGeom>
                <a:avLst/>
                <a:gdLst>
                  <a:gd name="T0" fmla="*/ 4 w 6"/>
                  <a:gd name="T1" fmla="*/ 0 h 5"/>
                  <a:gd name="T2" fmla="*/ 5 w 6"/>
                  <a:gd name="T3" fmla="*/ 4 h 5"/>
                  <a:gd name="T4" fmla="*/ 2 w 6"/>
                  <a:gd name="T5" fmla="*/ 5 h 5"/>
                  <a:gd name="T6" fmla="*/ 1 w 6"/>
                  <a:gd name="T7" fmla="*/ 2 h 5"/>
                  <a:gd name="T8" fmla="*/ 4 w 6"/>
                  <a:gd name="T9" fmla="*/ 0 h 5"/>
                </a:gdLst>
                <a:ahLst/>
                <a:cxnLst>
                  <a:cxn ang="0">
                    <a:pos x="T0" y="T1"/>
                  </a:cxn>
                  <a:cxn ang="0">
                    <a:pos x="T2" y="T3"/>
                  </a:cxn>
                  <a:cxn ang="0">
                    <a:pos x="T4" y="T5"/>
                  </a:cxn>
                  <a:cxn ang="0">
                    <a:pos x="T6" y="T7"/>
                  </a:cxn>
                  <a:cxn ang="0">
                    <a:pos x="T8" y="T9"/>
                  </a:cxn>
                </a:cxnLst>
                <a:rect l="0" t="0" r="r" b="b"/>
                <a:pathLst>
                  <a:path w="6" h="5">
                    <a:moveTo>
                      <a:pt x="4" y="0"/>
                    </a:moveTo>
                    <a:cubicBezTo>
                      <a:pt x="5" y="1"/>
                      <a:pt x="6" y="2"/>
                      <a:pt x="5" y="4"/>
                    </a:cubicBezTo>
                    <a:cubicBezTo>
                      <a:pt x="5" y="5"/>
                      <a:pt x="3" y="5"/>
                      <a:pt x="2" y="5"/>
                    </a:cubicBezTo>
                    <a:cubicBezTo>
                      <a:pt x="1" y="4"/>
                      <a:pt x="0" y="3"/>
                      <a:pt x="1" y="2"/>
                    </a:cubicBezTo>
                    <a:cubicBezTo>
                      <a:pt x="1" y="0"/>
                      <a:pt x="3" y="0"/>
                      <a:pt x="4"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289" name="Freeform 79"/>
              <p:cNvSpPr>
                <a:spLocks/>
              </p:cNvSpPr>
              <p:nvPr/>
            </p:nvSpPr>
            <p:spPr bwMode="auto">
              <a:xfrm>
                <a:off x="5086351" y="4619625"/>
                <a:ext cx="74613" cy="115888"/>
              </a:xfrm>
              <a:custGeom>
                <a:avLst/>
                <a:gdLst>
                  <a:gd name="T0" fmla="*/ 0 w 47"/>
                  <a:gd name="T1" fmla="*/ 0 h 73"/>
                  <a:gd name="T2" fmla="*/ 47 w 47"/>
                  <a:gd name="T3" fmla="*/ 57 h 73"/>
                  <a:gd name="T4" fmla="*/ 12 w 47"/>
                  <a:gd name="T5" fmla="*/ 73 h 73"/>
                  <a:gd name="T6" fmla="*/ 0 w 47"/>
                  <a:gd name="T7" fmla="*/ 0 h 73"/>
                </a:gdLst>
                <a:ahLst/>
                <a:cxnLst>
                  <a:cxn ang="0">
                    <a:pos x="T0" y="T1"/>
                  </a:cxn>
                  <a:cxn ang="0">
                    <a:pos x="T2" y="T3"/>
                  </a:cxn>
                  <a:cxn ang="0">
                    <a:pos x="T4" y="T5"/>
                  </a:cxn>
                  <a:cxn ang="0">
                    <a:pos x="T6" y="T7"/>
                  </a:cxn>
                </a:cxnLst>
                <a:rect l="0" t="0" r="r" b="b"/>
                <a:pathLst>
                  <a:path w="47" h="73">
                    <a:moveTo>
                      <a:pt x="0" y="0"/>
                    </a:moveTo>
                    <a:lnTo>
                      <a:pt x="47" y="57"/>
                    </a:lnTo>
                    <a:lnTo>
                      <a:pt x="12" y="73"/>
                    </a:lnTo>
                    <a:lnTo>
                      <a:pt x="0" y="0"/>
                    </a:lnTo>
                    <a:close/>
                  </a:path>
                </a:pathLst>
              </a:custGeom>
              <a:solidFill>
                <a:srgbClr val="FDB9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290" name="Freeform 80"/>
              <p:cNvSpPr>
                <a:spLocks/>
              </p:cNvSpPr>
              <p:nvPr/>
            </p:nvSpPr>
            <p:spPr bwMode="auto">
              <a:xfrm>
                <a:off x="4879976" y="4581525"/>
                <a:ext cx="296863" cy="292100"/>
              </a:xfrm>
              <a:custGeom>
                <a:avLst/>
                <a:gdLst>
                  <a:gd name="T0" fmla="*/ 0 w 95"/>
                  <a:gd name="T1" fmla="*/ 22 h 93"/>
                  <a:gd name="T2" fmla="*/ 18 w 95"/>
                  <a:gd name="T3" fmla="*/ 63 h 93"/>
                  <a:gd name="T4" fmla="*/ 18 w 95"/>
                  <a:gd name="T5" fmla="*/ 63 h 93"/>
                  <a:gd name="T6" fmla="*/ 95 w 95"/>
                  <a:gd name="T7" fmla="*/ 77 h 93"/>
                  <a:gd name="T8" fmla="*/ 94 w 95"/>
                  <a:gd name="T9" fmla="*/ 75 h 93"/>
                  <a:gd name="T10" fmla="*/ 84 w 95"/>
                  <a:gd name="T11" fmla="*/ 51 h 93"/>
                  <a:gd name="T12" fmla="*/ 71 w 95"/>
                  <a:gd name="T13" fmla="*/ 22 h 93"/>
                  <a:gd name="T14" fmla="*/ 61 w 95"/>
                  <a:gd name="T15" fmla="*/ 0 h 93"/>
                  <a:gd name="T16" fmla="*/ 0 w 95"/>
                  <a:gd name="T17" fmla="*/ 2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93">
                    <a:moveTo>
                      <a:pt x="0" y="22"/>
                    </a:moveTo>
                    <a:cubicBezTo>
                      <a:pt x="18" y="63"/>
                      <a:pt x="18" y="63"/>
                      <a:pt x="18" y="63"/>
                    </a:cubicBezTo>
                    <a:cubicBezTo>
                      <a:pt x="18" y="63"/>
                      <a:pt x="18" y="63"/>
                      <a:pt x="18" y="63"/>
                    </a:cubicBezTo>
                    <a:cubicBezTo>
                      <a:pt x="33" y="93"/>
                      <a:pt x="63" y="91"/>
                      <a:pt x="95" y="77"/>
                    </a:cubicBezTo>
                    <a:cubicBezTo>
                      <a:pt x="94" y="75"/>
                      <a:pt x="94" y="75"/>
                      <a:pt x="94" y="75"/>
                    </a:cubicBezTo>
                    <a:cubicBezTo>
                      <a:pt x="84" y="51"/>
                      <a:pt x="84" y="51"/>
                      <a:pt x="84" y="51"/>
                    </a:cubicBezTo>
                    <a:cubicBezTo>
                      <a:pt x="71" y="22"/>
                      <a:pt x="71" y="22"/>
                      <a:pt x="71" y="22"/>
                    </a:cubicBezTo>
                    <a:cubicBezTo>
                      <a:pt x="61" y="0"/>
                      <a:pt x="61" y="0"/>
                      <a:pt x="61" y="0"/>
                    </a:cubicBezTo>
                    <a:lnTo>
                      <a:pt x="0" y="22"/>
                    </a:lnTo>
                    <a:close/>
                  </a:path>
                </a:pathLst>
              </a:custGeom>
              <a:solidFill>
                <a:srgbClr val="FDB9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291" name="Freeform 81"/>
              <p:cNvSpPr>
                <a:spLocks/>
              </p:cNvSpPr>
              <p:nvPr/>
            </p:nvSpPr>
            <p:spPr bwMode="auto">
              <a:xfrm>
                <a:off x="5048251" y="4678363"/>
                <a:ext cx="19050" cy="19050"/>
              </a:xfrm>
              <a:custGeom>
                <a:avLst/>
                <a:gdLst>
                  <a:gd name="T0" fmla="*/ 6 w 6"/>
                  <a:gd name="T1" fmla="*/ 2 h 6"/>
                  <a:gd name="T2" fmla="*/ 4 w 6"/>
                  <a:gd name="T3" fmla="*/ 5 h 6"/>
                  <a:gd name="T4" fmla="*/ 1 w 6"/>
                  <a:gd name="T5" fmla="*/ 4 h 6"/>
                  <a:gd name="T6" fmla="*/ 2 w 6"/>
                  <a:gd name="T7" fmla="*/ 0 h 6"/>
                  <a:gd name="T8" fmla="*/ 6 w 6"/>
                  <a:gd name="T9" fmla="*/ 2 h 6"/>
                </a:gdLst>
                <a:ahLst/>
                <a:cxnLst>
                  <a:cxn ang="0">
                    <a:pos x="T0" y="T1"/>
                  </a:cxn>
                  <a:cxn ang="0">
                    <a:pos x="T2" y="T3"/>
                  </a:cxn>
                  <a:cxn ang="0">
                    <a:pos x="T4" y="T5"/>
                  </a:cxn>
                  <a:cxn ang="0">
                    <a:pos x="T6" y="T7"/>
                  </a:cxn>
                  <a:cxn ang="0">
                    <a:pos x="T8" y="T9"/>
                  </a:cxn>
                </a:cxnLst>
                <a:rect l="0" t="0" r="r" b="b"/>
                <a:pathLst>
                  <a:path w="6" h="6">
                    <a:moveTo>
                      <a:pt x="6" y="2"/>
                    </a:moveTo>
                    <a:cubicBezTo>
                      <a:pt x="6" y="3"/>
                      <a:pt x="6" y="5"/>
                      <a:pt x="4" y="5"/>
                    </a:cubicBezTo>
                    <a:cubicBezTo>
                      <a:pt x="3" y="6"/>
                      <a:pt x="1" y="5"/>
                      <a:pt x="1" y="4"/>
                    </a:cubicBezTo>
                    <a:cubicBezTo>
                      <a:pt x="0" y="3"/>
                      <a:pt x="1" y="1"/>
                      <a:pt x="2" y="0"/>
                    </a:cubicBezTo>
                    <a:cubicBezTo>
                      <a:pt x="3" y="0"/>
                      <a:pt x="5" y="0"/>
                      <a:pt x="6" y="2"/>
                    </a:cubicBezTo>
                  </a:path>
                </a:pathLst>
              </a:custGeom>
              <a:solidFill>
                <a:srgbClr val="1824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292" name="Freeform 82"/>
              <p:cNvSpPr>
                <a:spLocks/>
              </p:cNvSpPr>
              <p:nvPr/>
            </p:nvSpPr>
            <p:spPr bwMode="auto">
              <a:xfrm>
                <a:off x="4832351" y="4525963"/>
                <a:ext cx="344488" cy="381000"/>
              </a:xfrm>
              <a:custGeom>
                <a:avLst/>
                <a:gdLst>
                  <a:gd name="T0" fmla="*/ 4 w 110"/>
                  <a:gd name="T1" fmla="*/ 42 h 122"/>
                  <a:gd name="T2" fmla="*/ 17 w 110"/>
                  <a:gd name="T3" fmla="*/ 33 h 122"/>
                  <a:gd name="T4" fmla="*/ 19 w 110"/>
                  <a:gd name="T5" fmla="*/ 26 h 122"/>
                  <a:gd name="T6" fmla="*/ 27 w 110"/>
                  <a:gd name="T7" fmla="*/ 19 h 122"/>
                  <a:gd name="T8" fmla="*/ 37 w 110"/>
                  <a:gd name="T9" fmla="*/ 12 h 122"/>
                  <a:gd name="T10" fmla="*/ 76 w 110"/>
                  <a:gd name="T11" fmla="*/ 17 h 122"/>
                  <a:gd name="T12" fmla="*/ 76 w 110"/>
                  <a:gd name="T13" fmla="*/ 18 h 122"/>
                  <a:gd name="T14" fmla="*/ 76 w 110"/>
                  <a:gd name="T15" fmla="*/ 18 h 122"/>
                  <a:gd name="T16" fmla="*/ 59 w 110"/>
                  <a:gd name="T17" fmla="*/ 42 h 122"/>
                  <a:gd name="T18" fmla="*/ 48 w 110"/>
                  <a:gd name="T19" fmla="*/ 47 h 122"/>
                  <a:gd name="T20" fmla="*/ 48 w 110"/>
                  <a:gd name="T21" fmla="*/ 47 h 122"/>
                  <a:gd name="T22" fmla="*/ 89 w 110"/>
                  <a:gd name="T23" fmla="*/ 77 h 122"/>
                  <a:gd name="T24" fmla="*/ 96 w 110"/>
                  <a:gd name="T25" fmla="*/ 62 h 122"/>
                  <a:gd name="T26" fmla="*/ 110 w 110"/>
                  <a:gd name="T27" fmla="*/ 95 h 122"/>
                  <a:gd name="T28" fmla="*/ 55 w 110"/>
                  <a:gd name="T29" fmla="*/ 78 h 122"/>
                  <a:gd name="T30" fmla="*/ 47 w 110"/>
                  <a:gd name="T31" fmla="*/ 62 h 122"/>
                  <a:gd name="T32" fmla="*/ 44 w 110"/>
                  <a:gd name="T33" fmla="*/ 92 h 122"/>
                  <a:gd name="T34" fmla="*/ 43 w 110"/>
                  <a:gd name="T35" fmla="*/ 92 h 122"/>
                  <a:gd name="T36" fmla="*/ 29 w 110"/>
                  <a:gd name="T37" fmla="*/ 77 h 122"/>
                  <a:gd name="T38" fmla="*/ 12 w 110"/>
                  <a:gd name="T39" fmla="*/ 65 h 122"/>
                  <a:gd name="T40" fmla="*/ 4 w 110"/>
                  <a:gd name="T41" fmla="*/ 4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0" h="122">
                    <a:moveTo>
                      <a:pt x="4" y="42"/>
                    </a:moveTo>
                    <a:cubicBezTo>
                      <a:pt x="6" y="37"/>
                      <a:pt x="12" y="34"/>
                      <a:pt x="17" y="33"/>
                    </a:cubicBezTo>
                    <a:cubicBezTo>
                      <a:pt x="17" y="30"/>
                      <a:pt x="17" y="27"/>
                      <a:pt x="19" y="26"/>
                    </a:cubicBezTo>
                    <a:cubicBezTo>
                      <a:pt x="21" y="23"/>
                      <a:pt x="24" y="21"/>
                      <a:pt x="27" y="19"/>
                    </a:cubicBezTo>
                    <a:cubicBezTo>
                      <a:pt x="32" y="18"/>
                      <a:pt x="34" y="16"/>
                      <a:pt x="37" y="12"/>
                    </a:cubicBezTo>
                    <a:cubicBezTo>
                      <a:pt x="46" y="0"/>
                      <a:pt x="71" y="2"/>
                      <a:pt x="76" y="17"/>
                    </a:cubicBezTo>
                    <a:cubicBezTo>
                      <a:pt x="76" y="18"/>
                      <a:pt x="76" y="18"/>
                      <a:pt x="76" y="18"/>
                    </a:cubicBezTo>
                    <a:cubicBezTo>
                      <a:pt x="76" y="18"/>
                      <a:pt x="76" y="18"/>
                      <a:pt x="76" y="18"/>
                    </a:cubicBezTo>
                    <a:cubicBezTo>
                      <a:pt x="78" y="27"/>
                      <a:pt x="67" y="38"/>
                      <a:pt x="59" y="42"/>
                    </a:cubicBezTo>
                    <a:cubicBezTo>
                      <a:pt x="54" y="44"/>
                      <a:pt x="51" y="45"/>
                      <a:pt x="48" y="47"/>
                    </a:cubicBezTo>
                    <a:cubicBezTo>
                      <a:pt x="48" y="47"/>
                      <a:pt x="48" y="47"/>
                      <a:pt x="48" y="47"/>
                    </a:cubicBezTo>
                    <a:cubicBezTo>
                      <a:pt x="48" y="47"/>
                      <a:pt x="67" y="87"/>
                      <a:pt x="89" y="77"/>
                    </a:cubicBezTo>
                    <a:cubicBezTo>
                      <a:pt x="89" y="77"/>
                      <a:pt x="87" y="66"/>
                      <a:pt x="96" y="62"/>
                    </a:cubicBezTo>
                    <a:cubicBezTo>
                      <a:pt x="110" y="95"/>
                      <a:pt x="110" y="95"/>
                      <a:pt x="110" y="95"/>
                    </a:cubicBezTo>
                    <a:cubicBezTo>
                      <a:pt x="110" y="95"/>
                      <a:pt x="74" y="122"/>
                      <a:pt x="55" y="78"/>
                    </a:cubicBezTo>
                    <a:cubicBezTo>
                      <a:pt x="47" y="62"/>
                      <a:pt x="47" y="62"/>
                      <a:pt x="47" y="62"/>
                    </a:cubicBezTo>
                    <a:cubicBezTo>
                      <a:pt x="49" y="70"/>
                      <a:pt x="51" y="83"/>
                      <a:pt x="44" y="92"/>
                    </a:cubicBezTo>
                    <a:cubicBezTo>
                      <a:pt x="43" y="92"/>
                      <a:pt x="43" y="92"/>
                      <a:pt x="43" y="92"/>
                    </a:cubicBezTo>
                    <a:cubicBezTo>
                      <a:pt x="34" y="91"/>
                      <a:pt x="33" y="84"/>
                      <a:pt x="29" y="77"/>
                    </a:cubicBezTo>
                    <a:cubicBezTo>
                      <a:pt x="26" y="72"/>
                      <a:pt x="17" y="68"/>
                      <a:pt x="12" y="65"/>
                    </a:cubicBezTo>
                    <a:cubicBezTo>
                      <a:pt x="6" y="60"/>
                      <a:pt x="0" y="49"/>
                      <a:pt x="4" y="42"/>
                    </a:cubicBezTo>
                    <a:close/>
                  </a:path>
                </a:pathLst>
              </a:custGeom>
              <a:solidFill>
                <a:srgbClr val="1824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293" name="Freeform 83"/>
              <p:cNvSpPr>
                <a:spLocks/>
              </p:cNvSpPr>
              <p:nvPr/>
            </p:nvSpPr>
            <p:spPr bwMode="auto">
              <a:xfrm>
                <a:off x="5221288" y="4895850"/>
                <a:ext cx="80963" cy="434975"/>
              </a:xfrm>
              <a:custGeom>
                <a:avLst/>
                <a:gdLst>
                  <a:gd name="T0" fmla="*/ 43 w 51"/>
                  <a:gd name="T1" fmla="*/ 274 h 274"/>
                  <a:gd name="T2" fmla="*/ 0 w 51"/>
                  <a:gd name="T3" fmla="*/ 274 h 274"/>
                  <a:gd name="T4" fmla="*/ 8 w 51"/>
                  <a:gd name="T5" fmla="*/ 0 h 274"/>
                  <a:gd name="T6" fmla="*/ 51 w 51"/>
                  <a:gd name="T7" fmla="*/ 0 h 274"/>
                  <a:gd name="T8" fmla="*/ 43 w 51"/>
                  <a:gd name="T9" fmla="*/ 274 h 274"/>
                </a:gdLst>
                <a:ahLst/>
                <a:cxnLst>
                  <a:cxn ang="0">
                    <a:pos x="T0" y="T1"/>
                  </a:cxn>
                  <a:cxn ang="0">
                    <a:pos x="T2" y="T3"/>
                  </a:cxn>
                  <a:cxn ang="0">
                    <a:pos x="T4" y="T5"/>
                  </a:cxn>
                  <a:cxn ang="0">
                    <a:pos x="T6" y="T7"/>
                  </a:cxn>
                  <a:cxn ang="0">
                    <a:pos x="T8" y="T9"/>
                  </a:cxn>
                </a:cxnLst>
                <a:rect l="0" t="0" r="r" b="b"/>
                <a:pathLst>
                  <a:path w="51" h="274">
                    <a:moveTo>
                      <a:pt x="43" y="274"/>
                    </a:moveTo>
                    <a:lnTo>
                      <a:pt x="0" y="274"/>
                    </a:lnTo>
                    <a:lnTo>
                      <a:pt x="8" y="0"/>
                    </a:lnTo>
                    <a:lnTo>
                      <a:pt x="51" y="0"/>
                    </a:lnTo>
                    <a:lnTo>
                      <a:pt x="43" y="274"/>
                    </a:lnTo>
                    <a:close/>
                  </a:path>
                </a:pathLst>
              </a:custGeom>
              <a:solidFill>
                <a:srgbClr val="007233"/>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294" name="Freeform 84"/>
              <p:cNvSpPr>
                <a:spLocks/>
              </p:cNvSpPr>
              <p:nvPr/>
            </p:nvSpPr>
            <p:spPr bwMode="auto">
              <a:xfrm>
                <a:off x="4597401" y="5324475"/>
                <a:ext cx="188913" cy="923925"/>
              </a:xfrm>
              <a:custGeom>
                <a:avLst/>
                <a:gdLst>
                  <a:gd name="T0" fmla="*/ 0 w 119"/>
                  <a:gd name="T1" fmla="*/ 580 h 582"/>
                  <a:gd name="T2" fmla="*/ 12 w 119"/>
                  <a:gd name="T3" fmla="*/ 582 h 582"/>
                  <a:gd name="T4" fmla="*/ 119 w 119"/>
                  <a:gd name="T5" fmla="*/ 2 h 582"/>
                  <a:gd name="T6" fmla="*/ 107 w 119"/>
                  <a:gd name="T7" fmla="*/ 0 h 582"/>
                  <a:gd name="T8" fmla="*/ 0 w 119"/>
                  <a:gd name="T9" fmla="*/ 580 h 582"/>
                </a:gdLst>
                <a:ahLst/>
                <a:cxnLst>
                  <a:cxn ang="0">
                    <a:pos x="T0" y="T1"/>
                  </a:cxn>
                  <a:cxn ang="0">
                    <a:pos x="T2" y="T3"/>
                  </a:cxn>
                  <a:cxn ang="0">
                    <a:pos x="T4" y="T5"/>
                  </a:cxn>
                  <a:cxn ang="0">
                    <a:pos x="T6" y="T7"/>
                  </a:cxn>
                  <a:cxn ang="0">
                    <a:pos x="T8" y="T9"/>
                  </a:cxn>
                </a:cxnLst>
                <a:rect l="0" t="0" r="r" b="b"/>
                <a:pathLst>
                  <a:path w="119" h="582">
                    <a:moveTo>
                      <a:pt x="0" y="580"/>
                    </a:moveTo>
                    <a:lnTo>
                      <a:pt x="12" y="582"/>
                    </a:lnTo>
                    <a:lnTo>
                      <a:pt x="119" y="2"/>
                    </a:lnTo>
                    <a:lnTo>
                      <a:pt x="107" y="0"/>
                    </a:lnTo>
                    <a:lnTo>
                      <a:pt x="0" y="580"/>
                    </a:lnTo>
                    <a:close/>
                  </a:path>
                </a:pathLst>
              </a:custGeom>
              <a:solidFill>
                <a:srgbClr val="FDB9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295" name="Freeform 85"/>
              <p:cNvSpPr>
                <a:spLocks/>
              </p:cNvSpPr>
              <p:nvPr/>
            </p:nvSpPr>
            <p:spPr bwMode="auto">
              <a:xfrm>
                <a:off x="4757738" y="5164138"/>
                <a:ext cx="71438" cy="153988"/>
              </a:xfrm>
              <a:custGeom>
                <a:avLst/>
                <a:gdLst>
                  <a:gd name="T0" fmla="*/ 0 w 45"/>
                  <a:gd name="T1" fmla="*/ 91 h 97"/>
                  <a:gd name="T2" fmla="*/ 30 w 45"/>
                  <a:gd name="T3" fmla="*/ 97 h 97"/>
                  <a:gd name="T4" fmla="*/ 45 w 45"/>
                  <a:gd name="T5" fmla="*/ 6 h 97"/>
                  <a:gd name="T6" fmla="*/ 18 w 45"/>
                  <a:gd name="T7" fmla="*/ 0 h 97"/>
                  <a:gd name="T8" fmla="*/ 0 w 45"/>
                  <a:gd name="T9" fmla="*/ 91 h 97"/>
                </a:gdLst>
                <a:ahLst/>
                <a:cxnLst>
                  <a:cxn ang="0">
                    <a:pos x="T0" y="T1"/>
                  </a:cxn>
                  <a:cxn ang="0">
                    <a:pos x="T2" y="T3"/>
                  </a:cxn>
                  <a:cxn ang="0">
                    <a:pos x="T4" y="T5"/>
                  </a:cxn>
                  <a:cxn ang="0">
                    <a:pos x="T6" y="T7"/>
                  </a:cxn>
                  <a:cxn ang="0">
                    <a:pos x="T8" y="T9"/>
                  </a:cxn>
                </a:cxnLst>
                <a:rect l="0" t="0" r="r" b="b"/>
                <a:pathLst>
                  <a:path w="45" h="97">
                    <a:moveTo>
                      <a:pt x="0" y="91"/>
                    </a:moveTo>
                    <a:lnTo>
                      <a:pt x="30" y="97"/>
                    </a:lnTo>
                    <a:lnTo>
                      <a:pt x="45" y="6"/>
                    </a:lnTo>
                    <a:lnTo>
                      <a:pt x="18" y="0"/>
                    </a:lnTo>
                    <a:lnTo>
                      <a:pt x="0" y="91"/>
                    </a:lnTo>
                    <a:close/>
                  </a:path>
                </a:pathLst>
              </a:custGeom>
              <a:solidFill>
                <a:srgbClr val="1824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296" name="Freeform 86"/>
              <p:cNvSpPr>
                <a:spLocks/>
              </p:cNvSpPr>
              <p:nvPr/>
            </p:nvSpPr>
            <p:spPr bwMode="auto">
              <a:xfrm>
                <a:off x="4767263" y="5129213"/>
                <a:ext cx="80963" cy="50800"/>
              </a:xfrm>
              <a:custGeom>
                <a:avLst/>
                <a:gdLst>
                  <a:gd name="T0" fmla="*/ 0 w 51"/>
                  <a:gd name="T1" fmla="*/ 24 h 32"/>
                  <a:gd name="T2" fmla="*/ 47 w 51"/>
                  <a:gd name="T3" fmla="*/ 32 h 32"/>
                  <a:gd name="T4" fmla="*/ 51 w 51"/>
                  <a:gd name="T5" fmla="*/ 8 h 32"/>
                  <a:gd name="T6" fmla="*/ 6 w 51"/>
                  <a:gd name="T7" fmla="*/ 0 h 32"/>
                  <a:gd name="T8" fmla="*/ 0 w 51"/>
                  <a:gd name="T9" fmla="*/ 24 h 32"/>
                </a:gdLst>
                <a:ahLst/>
                <a:cxnLst>
                  <a:cxn ang="0">
                    <a:pos x="T0" y="T1"/>
                  </a:cxn>
                  <a:cxn ang="0">
                    <a:pos x="T2" y="T3"/>
                  </a:cxn>
                  <a:cxn ang="0">
                    <a:pos x="T4" y="T5"/>
                  </a:cxn>
                  <a:cxn ang="0">
                    <a:pos x="T6" y="T7"/>
                  </a:cxn>
                  <a:cxn ang="0">
                    <a:pos x="T8" y="T9"/>
                  </a:cxn>
                </a:cxnLst>
                <a:rect l="0" t="0" r="r" b="b"/>
                <a:pathLst>
                  <a:path w="51" h="32">
                    <a:moveTo>
                      <a:pt x="0" y="24"/>
                    </a:moveTo>
                    <a:lnTo>
                      <a:pt x="47" y="32"/>
                    </a:lnTo>
                    <a:lnTo>
                      <a:pt x="51" y="8"/>
                    </a:lnTo>
                    <a:lnTo>
                      <a:pt x="6" y="0"/>
                    </a:lnTo>
                    <a:lnTo>
                      <a:pt x="0" y="24"/>
                    </a:lnTo>
                    <a:close/>
                  </a:path>
                </a:pathLst>
              </a:custGeom>
              <a:solidFill>
                <a:srgbClr val="1824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297" name="Freeform 87"/>
              <p:cNvSpPr>
                <a:spLocks/>
              </p:cNvSpPr>
              <p:nvPr/>
            </p:nvSpPr>
            <p:spPr bwMode="auto">
              <a:xfrm>
                <a:off x="4735513" y="5305425"/>
                <a:ext cx="80963" cy="44450"/>
              </a:xfrm>
              <a:custGeom>
                <a:avLst/>
                <a:gdLst>
                  <a:gd name="T0" fmla="*/ 0 w 51"/>
                  <a:gd name="T1" fmla="*/ 20 h 28"/>
                  <a:gd name="T2" fmla="*/ 47 w 51"/>
                  <a:gd name="T3" fmla="*/ 28 h 28"/>
                  <a:gd name="T4" fmla="*/ 51 w 51"/>
                  <a:gd name="T5" fmla="*/ 10 h 28"/>
                  <a:gd name="T6" fmla="*/ 4 w 51"/>
                  <a:gd name="T7" fmla="*/ 0 h 28"/>
                  <a:gd name="T8" fmla="*/ 0 w 51"/>
                  <a:gd name="T9" fmla="*/ 20 h 28"/>
                </a:gdLst>
                <a:ahLst/>
                <a:cxnLst>
                  <a:cxn ang="0">
                    <a:pos x="T0" y="T1"/>
                  </a:cxn>
                  <a:cxn ang="0">
                    <a:pos x="T2" y="T3"/>
                  </a:cxn>
                  <a:cxn ang="0">
                    <a:pos x="T4" y="T5"/>
                  </a:cxn>
                  <a:cxn ang="0">
                    <a:pos x="T6" y="T7"/>
                  </a:cxn>
                  <a:cxn ang="0">
                    <a:pos x="T8" y="T9"/>
                  </a:cxn>
                </a:cxnLst>
                <a:rect l="0" t="0" r="r" b="b"/>
                <a:pathLst>
                  <a:path w="51" h="28">
                    <a:moveTo>
                      <a:pt x="0" y="20"/>
                    </a:moveTo>
                    <a:lnTo>
                      <a:pt x="47" y="28"/>
                    </a:lnTo>
                    <a:lnTo>
                      <a:pt x="51" y="10"/>
                    </a:lnTo>
                    <a:lnTo>
                      <a:pt x="4" y="0"/>
                    </a:lnTo>
                    <a:lnTo>
                      <a:pt x="0" y="20"/>
                    </a:lnTo>
                    <a:close/>
                  </a:path>
                </a:pathLst>
              </a:custGeom>
              <a:solidFill>
                <a:srgbClr val="1824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298" name="Freeform 88"/>
              <p:cNvSpPr>
                <a:spLocks/>
              </p:cNvSpPr>
              <p:nvPr/>
            </p:nvSpPr>
            <p:spPr bwMode="auto">
              <a:xfrm>
                <a:off x="4732338" y="5170488"/>
                <a:ext cx="125413" cy="119063"/>
              </a:xfrm>
              <a:custGeom>
                <a:avLst/>
                <a:gdLst>
                  <a:gd name="T0" fmla="*/ 16 w 40"/>
                  <a:gd name="T1" fmla="*/ 35 h 38"/>
                  <a:gd name="T2" fmla="*/ 16 w 40"/>
                  <a:gd name="T3" fmla="*/ 35 h 38"/>
                  <a:gd name="T4" fmla="*/ 37 w 40"/>
                  <a:gd name="T5" fmla="*/ 26 h 38"/>
                  <a:gd name="T6" fmla="*/ 27 w 40"/>
                  <a:gd name="T7" fmla="*/ 6 h 38"/>
                  <a:gd name="T8" fmla="*/ 27 w 40"/>
                  <a:gd name="T9" fmla="*/ 5 h 38"/>
                  <a:gd name="T10" fmla="*/ 27 w 40"/>
                  <a:gd name="T11" fmla="*/ 5 h 38"/>
                  <a:gd name="T12" fmla="*/ 11 w 40"/>
                  <a:gd name="T13" fmla="*/ 0 h 38"/>
                  <a:gd name="T14" fmla="*/ 0 w 40"/>
                  <a:gd name="T15" fmla="*/ 29 h 38"/>
                  <a:gd name="T16" fmla="*/ 16 w 40"/>
                  <a:gd name="T17" fmla="*/ 3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8">
                    <a:moveTo>
                      <a:pt x="16" y="35"/>
                    </a:moveTo>
                    <a:cubicBezTo>
                      <a:pt x="16" y="35"/>
                      <a:pt x="16" y="35"/>
                      <a:pt x="16" y="35"/>
                    </a:cubicBezTo>
                    <a:cubicBezTo>
                      <a:pt x="24" y="38"/>
                      <a:pt x="34" y="34"/>
                      <a:pt x="37" y="26"/>
                    </a:cubicBezTo>
                    <a:cubicBezTo>
                      <a:pt x="40" y="18"/>
                      <a:pt x="36" y="9"/>
                      <a:pt x="27" y="6"/>
                    </a:cubicBezTo>
                    <a:cubicBezTo>
                      <a:pt x="27" y="5"/>
                      <a:pt x="27" y="5"/>
                      <a:pt x="27" y="5"/>
                    </a:cubicBezTo>
                    <a:cubicBezTo>
                      <a:pt x="27" y="5"/>
                      <a:pt x="27" y="5"/>
                      <a:pt x="27" y="5"/>
                    </a:cubicBezTo>
                    <a:cubicBezTo>
                      <a:pt x="11" y="0"/>
                      <a:pt x="11" y="0"/>
                      <a:pt x="11" y="0"/>
                    </a:cubicBezTo>
                    <a:cubicBezTo>
                      <a:pt x="0" y="29"/>
                      <a:pt x="0" y="29"/>
                      <a:pt x="0" y="29"/>
                    </a:cubicBezTo>
                    <a:cubicBezTo>
                      <a:pt x="16" y="35"/>
                      <a:pt x="16" y="35"/>
                      <a:pt x="16" y="35"/>
                    </a:cubicBezTo>
                    <a:close/>
                  </a:path>
                </a:pathLst>
              </a:custGeom>
              <a:solidFill>
                <a:srgbClr val="FDB9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grpSp>
      </p:grpSp>
      <p:sp>
        <p:nvSpPr>
          <p:cNvPr id="299" name="AutoShape 132"/>
          <p:cNvSpPr>
            <a:spLocks noChangeAspect="1" noChangeArrowheads="1" noTextEdit="1"/>
          </p:cNvSpPr>
          <p:nvPr/>
        </p:nvSpPr>
        <p:spPr bwMode="auto">
          <a:xfrm>
            <a:off x="6507163" y="677863"/>
            <a:ext cx="3441700"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300" name="TextBox 299"/>
          <p:cNvSpPr txBox="1"/>
          <p:nvPr/>
        </p:nvSpPr>
        <p:spPr>
          <a:xfrm>
            <a:off x="1112837" y="2499997"/>
            <a:ext cx="3563348" cy="1148007"/>
          </a:xfrm>
          <a:prstGeom prst="rect">
            <a:avLst/>
          </a:prstGeom>
          <a:noFill/>
        </p:spPr>
        <p:txBody>
          <a:bodyPr wrap="none" lIns="182880" tIns="146304" rIns="182880" bIns="146304" rtlCol="0">
            <a:spAutoFit/>
          </a:bodyPr>
          <a:lstStyle/>
          <a:p>
            <a:pPr>
              <a:lnSpc>
                <a:spcPct val="90000"/>
              </a:lnSpc>
              <a:spcAft>
                <a:spcPts val="600"/>
              </a:spcAft>
            </a:pPr>
            <a:r>
              <a:rPr lang="en-US" sz="2800" dirty="0" smtClean="0">
                <a:gradFill>
                  <a:gsLst>
                    <a:gs pos="2917">
                      <a:srgbClr val="002050"/>
                    </a:gs>
                    <a:gs pos="100000">
                      <a:srgbClr val="002050"/>
                    </a:gs>
                  </a:gsLst>
                  <a:lin ang="5400000" scaled="0"/>
                </a:gradFill>
                <a:latin typeface="Segoe UI Light"/>
              </a:rPr>
              <a:t>18-36 month releases</a:t>
            </a:r>
          </a:p>
          <a:p>
            <a:pPr>
              <a:lnSpc>
                <a:spcPct val="90000"/>
              </a:lnSpc>
              <a:spcAft>
                <a:spcPts val="600"/>
              </a:spcAft>
            </a:pPr>
            <a:r>
              <a:rPr lang="en-US" sz="2800" dirty="0">
                <a:gradFill>
                  <a:gsLst>
                    <a:gs pos="2917">
                      <a:srgbClr val="002050"/>
                    </a:gs>
                    <a:gs pos="100000">
                      <a:srgbClr val="002050"/>
                    </a:gs>
                  </a:gsLst>
                  <a:lin ang="5400000" scaled="0"/>
                </a:gradFill>
                <a:latin typeface="Segoe UI Light"/>
              </a:rPr>
              <a:t>c</a:t>
            </a:r>
            <a:r>
              <a:rPr lang="en-US" sz="2800" dirty="0" smtClean="0">
                <a:gradFill>
                  <a:gsLst>
                    <a:gs pos="2917">
                      <a:srgbClr val="002050"/>
                    </a:gs>
                    <a:gs pos="100000">
                      <a:srgbClr val="002050"/>
                    </a:gs>
                  </a:gsLst>
                  <a:lin ang="5400000" scaled="0"/>
                </a:gradFill>
                <a:latin typeface="Segoe UI Light"/>
              </a:rPr>
              <a:t>an be daunting…</a:t>
            </a:r>
          </a:p>
        </p:txBody>
      </p:sp>
      <p:sp>
        <p:nvSpPr>
          <p:cNvPr id="301" name="TextBox 300"/>
          <p:cNvSpPr txBox="1"/>
          <p:nvPr/>
        </p:nvSpPr>
        <p:spPr>
          <a:xfrm>
            <a:off x="1078465" y="2495265"/>
            <a:ext cx="4391267" cy="1148007"/>
          </a:xfrm>
          <a:prstGeom prst="rect">
            <a:avLst/>
          </a:prstGeom>
          <a:noFill/>
        </p:spPr>
        <p:txBody>
          <a:bodyPr wrap="none" lIns="182880" tIns="146304" rIns="182880" bIns="146304" rtlCol="0">
            <a:spAutoFit/>
          </a:bodyPr>
          <a:lstStyle/>
          <a:p>
            <a:pPr>
              <a:lnSpc>
                <a:spcPct val="90000"/>
              </a:lnSpc>
              <a:spcAft>
                <a:spcPts val="600"/>
              </a:spcAft>
            </a:pPr>
            <a:r>
              <a:rPr lang="en-US" sz="2800" dirty="0" smtClean="0">
                <a:gradFill>
                  <a:gsLst>
                    <a:gs pos="2917">
                      <a:srgbClr val="002050"/>
                    </a:gs>
                    <a:gs pos="100000">
                      <a:srgbClr val="002050"/>
                    </a:gs>
                  </a:gsLst>
                  <a:lin ang="5400000" scaled="0"/>
                </a:gradFill>
                <a:latin typeface="Segoe UI Light"/>
              </a:rPr>
              <a:t>Continuous updates </a:t>
            </a:r>
            <a:r>
              <a:rPr lang="en-US" sz="2800" dirty="0">
                <a:gradFill>
                  <a:gsLst>
                    <a:gs pos="2917">
                      <a:srgbClr val="002050"/>
                    </a:gs>
                    <a:gs pos="100000">
                      <a:srgbClr val="002050"/>
                    </a:gs>
                  </a:gsLst>
                  <a:lin ang="5400000" scaled="0"/>
                </a:gradFill>
                <a:latin typeface="Segoe UI Light"/>
              </a:rPr>
              <a:t>m</a:t>
            </a:r>
            <a:r>
              <a:rPr lang="en-US" sz="2800" dirty="0" smtClean="0">
                <a:gradFill>
                  <a:gsLst>
                    <a:gs pos="2917">
                      <a:srgbClr val="002050"/>
                    </a:gs>
                    <a:gs pos="100000">
                      <a:srgbClr val="002050"/>
                    </a:gs>
                  </a:gsLst>
                  <a:lin ang="5400000" scaled="0"/>
                </a:gradFill>
                <a:latin typeface="Segoe UI Light"/>
              </a:rPr>
              <a:t>ake </a:t>
            </a:r>
          </a:p>
          <a:p>
            <a:pPr>
              <a:lnSpc>
                <a:spcPct val="90000"/>
              </a:lnSpc>
              <a:spcAft>
                <a:spcPts val="600"/>
              </a:spcAft>
            </a:pPr>
            <a:r>
              <a:rPr lang="en-US" sz="2800" dirty="0" smtClean="0">
                <a:gradFill>
                  <a:gsLst>
                    <a:gs pos="2917">
                      <a:srgbClr val="002050"/>
                    </a:gs>
                    <a:gs pos="100000">
                      <a:srgbClr val="002050"/>
                    </a:gs>
                  </a:gsLst>
                  <a:lin ang="5400000" scaled="0"/>
                </a:gradFill>
                <a:latin typeface="Segoe UI Light"/>
              </a:rPr>
              <a:t>the transition easier.</a:t>
            </a:r>
          </a:p>
        </p:txBody>
      </p:sp>
      <p:grpSp>
        <p:nvGrpSpPr>
          <p:cNvPr id="302" name="Group 301"/>
          <p:cNvGrpSpPr/>
          <p:nvPr/>
        </p:nvGrpSpPr>
        <p:grpSpPr>
          <a:xfrm>
            <a:off x="4287838" y="530225"/>
            <a:ext cx="8181975" cy="6489701"/>
            <a:chOff x="4287838" y="530225"/>
            <a:chExt cx="8181975" cy="6489701"/>
          </a:xfrm>
        </p:grpSpPr>
        <p:sp>
          <p:nvSpPr>
            <p:cNvPr id="303" name="AutoShape 3"/>
            <p:cNvSpPr>
              <a:spLocks noChangeAspect="1" noChangeArrowheads="1" noTextEdit="1"/>
            </p:cNvSpPr>
            <p:nvPr/>
          </p:nvSpPr>
          <p:spPr bwMode="auto">
            <a:xfrm>
              <a:off x="4310063" y="530225"/>
              <a:ext cx="8159750" cy="647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304" name="Freeform 8"/>
            <p:cNvSpPr>
              <a:spLocks/>
            </p:cNvSpPr>
            <p:nvPr/>
          </p:nvSpPr>
          <p:spPr bwMode="auto">
            <a:xfrm>
              <a:off x="4306888" y="5910263"/>
              <a:ext cx="2435225" cy="1092200"/>
            </a:xfrm>
            <a:custGeom>
              <a:avLst/>
              <a:gdLst>
                <a:gd name="T0" fmla="*/ 317 w 1534"/>
                <a:gd name="T1" fmla="*/ 499 h 688"/>
                <a:gd name="T2" fmla="*/ 329 w 1534"/>
                <a:gd name="T3" fmla="*/ 424 h 688"/>
                <a:gd name="T4" fmla="*/ 452 w 1534"/>
                <a:gd name="T5" fmla="*/ 426 h 688"/>
                <a:gd name="T6" fmla="*/ 523 w 1534"/>
                <a:gd name="T7" fmla="*/ 402 h 688"/>
                <a:gd name="T8" fmla="*/ 615 w 1534"/>
                <a:gd name="T9" fmla="*/ 370 h 688"/>
                <a:gd name="T10" fmla="*/ 615 w 1534"/>
                <a:gd name="T11" fmla="*/ 242 h 688"/>
                <a:gd name="T12" fmla="*/ 893 w 1534"/>
                <a:gd name="T13" fmla="*/ 250 h 688"/>
                <a:gd name="T14" fmla="*/ 962 w 1534"/>
                <a:gd name="T15" fmla="*/ 177 h 688"/>
                <a:gd name="T16" fmla="*/ 966 w 1534"/>
                <a:gd name="T17" fmla="*/ 86 h 688"/>
                <a:gd name="T18" fmla="*/ 988 w 1534"/>
                <a:gd name="T19" fmla="*/ 73 h 688"/>
                <a:gd name="T20" fmla="*/ 1163 w 1534"/>
                <a:gd name="T21" fmla="*/ 73 h 688"/>
                <a:gd name="T22" fmla="*/ 1234 w 1534"/>
                <a:gd name="T23" fmla="*/ 27 h 688"/>
                <a:gd name="T24" fmla="*/ 1351 w 1534"/>
                <a:gd name="T25" fmla="*/ 0 h 688"/>
                <a:gd name="T26" fmla="*/ 1463 w 1534"/>
                <a:gd name="T27" fmla="*/ 0 h 688"/>
                <a:gd name="T28" fmla="*/ 1463 w 1534"/>
                <a:gd name="T29" fmla="*/ 122 h 688"/>
                <a:gd name="T30" fmla="*/ 1534 w 1534"/>
                <a:gd name="T31" fmla="*/ 386 h 688"/>
                <a:gd name="T32" fmla="*/ 1463 w 1534"/>
                <a:gd name="T33" fmla="*/ 688 h 688"/>
                <a:gd name="T34" fmla="*/ 0 w 1534"/>
                <a:gd name="T35" fmla="*/ 688 h 688"/>
                <a:gd name="T36" fmla="*/ 177 w 1534"/>
                <a:gd name="T37" fmla="*/ 605 h 688"/>
                <a:gd name="T38" fmla="*/ 243 w 1534"/>
                <a:gd name="T39" fmla="*/ 546 h 688"/>
                <a:gd name="T40" fmla="*/ 317 w 1534"/>
                <a:gd name="T41" fmla="*/ 499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34" h="688">
                  <a:moveTo>
                    <a:pt x="317" y="499"/>
                  </a:moveTo>
                  <a:lnTo>
                    <a:pt x="329" y="424"/>
                  </a:lnTo>
                  <a:lnTo>
                    <a:pt x="452" y="426"/>
                  </a:lnTo>
                  <a:lnTo>
                    <a:pt x="523" y="402"/>
                  </a:lnTo>
                  <a:lnTo>
                    <a:pt x="615" y="370"/>
                  </a:lnTo>
                  <a:lnTo>
                    <a:pt x="615" y="242"/>
                  </a:lnTo>
                  <a:lnTo>
                    <a:pt x="893" y="250"/>
                  </a:lnTo>
                  <a:lnTo>
                    <a:pt x="962" y="177"/>
                  </a:lnTo>
                  <a:lnTo>
                    <a:pt x="966" y="86"/>
                  </a:lnTo>
                  <a:lnTo>
                    <a:pt x="988" y="73"/>
                  </a:lnTo>
                  <a:lnTo>
                    <a:pt x="1163" y="73"/>
                  </a:lnTo>
                  <a:lnTo>
                    <a:pt x="1234" y="27"/>
                  </a:lnTo>
                  <a:lnTo>
                    <a:pt x="1351" y="0"/>
                  </a:lnTo>
                  <a:lnTo>
                    <a:pt x="1463" y="0"/>
                  </a:lnTo>
                  <a:lnTo>
                    <a:pt x="1463" y="122"/>
                  </a:lnTo>
                  <a:lnTo>
                    <a:pt x="1534" y="386"/>
                  </a:lnTo>
                  <a:lnTo>
                    <a:pt x="1463" y="688"/>
                  </a:lnTo>
                  <a:lnTo>
                    <a:pt x="0" y="688"/>
                  </a:lnTo>
                  <a:lnTo>
                    <a:pt x="177" y="605"/>
                  </a:lnTo>
                  <a:lnTo>
                    <a:pt x="243" y="546"/>
                  </a:lnTo>
                  <a:lnTo>
                    <a:pt x="317" y="49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305" name="Freeform 16"/>
            <p:cNvSpPr>
              <a:spLocks/>
            </p:cNvSpPr>
            <p:nvPr/>
          </p:nvSpPr>
          <p:spPr bwMode="auto">
            <a:xfrm>
              <a:off x="5283201" y="6300788"/>
              <a:ext cx="296863" cy="196850"/>
            </a:xfrm>
            <a:custGeom>
              <a:avLst/>
              <a:gdLst>
                <a:gd name="T0" fmla="*/ 120 w 187"/>
                <a:gd name="T1" fmla="*/ 0 h 124"/>
                <a:gd name="T2" fmla="*/ 120 w 187"/>
                <a:gd name="T3" fmla="*/ 4 h 124"/>
                <a:gd name="T4" fmla="*/ 0 w 187"/>
                <a:gd name="T5" fmla="*/ 0 h 124"/>
                <a:gd name="T6" fmla="*/ 0 w 187"/>
                <a:gd name="T7" fmla="*/ 124 h 124"/>
                <a:gd name="T8" fmla="*/ 187 w 187"/>
                <a:gd name="T9" fmla="*/ 2 h 124"/>
                <a:gd name="T10" fmla="*/ 120 w 187"/>
                <a:gd name="T11" fmla="*/ 0 h 124"/>
              </a:gdLst>
              <a:ahLst/>
              <a:cxnLst>
                <a:cxn ang="0">
                  <a:pos x="T0" y="T1"/>
                </a:cxn>
                <a:cxn ang="0">
                  <a:pos x="T2" y="T3"/>
                </a:cxn>
                <a:cxn ang="0">
                  <a:pos x="T4" y="T5"/>
                </a:cxn>
                <a:cxn ang="0">
                  <a:pos x="T6" y="T7"/>
                </a:cxn>
                <a:cxn ang="0">
                  <a:pos x="T8" y="T9"/>
                </a:cxn>
                <a:cxn ang="0">
                  <a:pos x="T10" y="T11"/>
                </a:cxn>
              </a:cxnLst>
              <a:rect l="0" t="0" r="r" b="b"/>
              <a:pathLst>
                <a:path w="187" h="124">
                  <a:moveTo>
                    <a:pt x="120" y="0"/>
                  </a:moveTo>
                  <a:lnTo>
                    <a:pt x="120" y="4"/>
                  </a:lnTo>
                  <a:lnTo>
                    <a:pt x="0" y="0"/>
                  </a:lnTo>
                  <a:lnTo>
                    <a:pt x="0" y="124"/>
                  </a:lnTo>
                  <a:lnTo>
                    <a:pt x="187" y="2"/>
                  </a:lnTo>
                  <a:lnTo>
                    <a:pt x="1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306" name="Freeform 20"/>
            <p:cNvSpPr>
              <a:spLocks/>
            </p:cNvSpPr>
            <p:nvPr/>
          </p:nvSpPr>
          <p:spPr bwMode="auto">
            <a:xfrm>
              <a:off x="4992688" y="6497638"/>
              <a:ext cx="422275" cy="504825"/>
            </a:xfrm>
            <a:custGeom>
              <a:avLst/>
              <a:gdLst>
                <a:gd name="T0" fmla="*/ 183 w 266"/>
                <a:gd name="T1" fmla="*/ 0 h 318"/>
                <a:gd name="T2" fmla="*/ 183 w 266"/>
                <a:gd name="T3" fmla="*/ 0 h 318"/>
                <a:gd name="T4" fmla="*/ 0 w 266"/>
                <a:gd name="T5" fmla="*/ 318 h 318"/>
                <a:gd name="T6" fmla="*/ 266 w 266"/>
                <a:gd name="T7" fmla="*/ 318 h 318"/>
                <a:gd name="T8" fmla="*/ 183 w 266"/>
                <a:gd name="T9" fmla="*/ 0 h 318"/>
              </a:gdLst>
              <a:ahLst/>
              <a:cxnLst>
                <a:cxn ang="0">
                  <a:pos x="T0" y="T1"/>
                </a:cxn>
                <a:cxn ang="0">
                  <a:pos x="T2" y="T3"/>
                </a:cxn>
                <a:cxn ang="0">
                  <a:pos x="T4" y="T5"/>
                </a:cxn>
                <a:cxn ang="0">
                  <a:pos x="T6" y="T7"/>
                </a:cxn>
                <a:cxn ang="0">
                  <a:pos x="T8" y="T9"/>
                </a:cxn>
              </a:cxnLst>
              <a:rect l="0" t="0" r="r" b="b"/>
              <a:pathLst>
                <a:path w="266" h="318">
                  <a:moveTo>
                    <a:pt x="183" y="0"/>
                  </a:moveTo>
                  <a:lnTo>
                    <a:pt x="183" y="0"/>
                  </a:lnTo>
                  <a:lnTo>
                    <a:pt x="0" y="318"/>
                  </a:lnTo>
                  <a:lnTo>
                    <a:pt x="266" y="318"/>
                  </a:lnTo>
                  <a:lnTo>
                    <a:pt x="18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307" name="Freeform 135"/>
            <p:cNvSpPr>
              <a:spLocks noEditPoints="1"/>
            </p:cNvSpPr>
            <p:nvPr/>
          </p:nvSpPr>
          <p:spPr bwMode="auto">
            <a:xfrm>
              <a:off x="6823076" y="1087438"/>
              <a:ext cx="1588" cy="6350"/>
            </a:xfrm>
            <a:custGeom>
              <a:avLst/>
              <a:gdLst>
                <a:gd name="T0" fmla="*/ 0 w 1"/>
                <a:gd name="T1" fmla="*/ 2 h 2"/>
                <a:gd name="T2" fmla="*/ 0 w 1"/>
                <a:gd name="T3" fmla="*/ 2 h 2"/>
                <a:gd name="T4" fmla="*/ 0 w 1"/>
                <a:gd name="T5" fmla="*/ 2 h 2"/>
                <a:gd name="T6" fmla="*/ 0 w 1"/>
                <a:gd name="T7" fmla="*/ 2 h 2"/>
                <a:gd name="T8" fmla="*/ 0 w 1"/>
                <a:gd name="T9" fmla="*/ 2 h 2"/>
                <a:gd name="T10" fmla="*/ 0 w 1"/>
                <a:gd name="T11" fmla="*/ 2 h 2"/>
                <a:gd name="T12" fmla="*/ 0 w 1"/>
                <a:gd name="T13" fmla="*/ 2 h 2"/>
                <a:gd name="T14" fmla="*/ 0 w 1"/>
                <a:gd name="T15" fmla="*/ 2 h 2"/>
                <a:gd name="T16" fmla="*/ 0 w 1"/>
                <a:gd name="T17" fmla="*/ 2 h 2"/>
                <a:gd name="T18" fmla="*/ 0 w 1"/>
                <a:gd name="T19" fmla="*/ 1 h 2"/>
                <a:gd name="T20" fmla="*/ 0 w 1"/>
                <a:gd name="T21" fmla="*/ 2 h 2"/>
                <a:gd name="T22" fmla="*/ 0 w 1"/>
                <a:gd name="T23" fmla="*/ 1 h 2"/>
                <a:gd name="T24" fmla="*/ 0 w 1"/>
                <a:gd name="T25" fmla="*/ 1 h 2"/>
                <a:gd name="T26" fmla="*/ 0 w 1"/>
                <a:gd name="T27" fmla="*/ 1 h 2"/>
                <a:gd name="T28" fmla="*/ 0 w 1"/>
                <a:gd name="T29" fmla="*/ 1 h 2"/>
                <a:gd name="T30" fmla="*/ 0 w 1"/>
                <a:gd name="T31" fmla="*/ 1 h 2"/>
                <a:gd name="T32" fmla="*/ 0 w 1"/>
                <a:gd name="T33" fmla="*/ 1 h 2"/>
                <a:gd name="T34" fmla="*/ 0 w 1"/>
                <a:gd name="T35" fmla="*/ 1 h 2"/>
                <a:gd name="T36" fmla="*/ 1 w 1"/>
                <a:gd name="T37" fmla="*/ 1 h 2"/>
                <a:gd name="T38" fmla="*/ 0 w 1"/>
                <a:gd name="T39" fmla="*/ 1 h 2"/>
                <a:gd name="T40" fmla="*/ 1 w 1"/>
                <a:gd name="T41" fmla="*/ 1 h 2"/>
                <a:gd name="T42" fmla="*/ 1 w 1"/>
                <a:gd name="T43" fmla="*/ 1 h 2"/>
                <a:gd name="T44" fmla="*/ 1 w 1"/>
                <a:gd name="T45" fmla="*/ 1 h 2"/>
                <a:gd name="T46" fmla="*/ 1 w 1"/>
                <a:gd name="T47" fmla="*/ 1 h 2"/>
                <a:gd name="T48" fmla="*/ 1 w 1"/>
                <a:gd name="T49" fmla="*/ 1 h 2"/>
                <a:gd name="T50" fmla="*/ 1 w 1"/>
                <a:gd name="T51" fmla="*/ 1 h 2"/>
                <a:gd name="T52" fmla="*/ 1 w 1"/>
                <a:gd name="T53" fmla="*/ 1 h 2"/>
                <a:gd name="T54" fmla="*/ 1 w 1"/>
                <a:gd name="T55" fmla="*/ 0 h 2"/>
                <a:gd name="T56" fmla="*/ 1 w 1"/>
                <a:gd name="T57" fmla="*/ 0 h 2"/>
                <a:gd name="T58" fmla="*/ 1 w 1"/>
                <a:gd name="T5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 h="2">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2"/>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1" y="1"/>
                  </a:moveTo>
                  <a:cubicBezTo>
                    <a:pt x="1" y="1"/>
                    <a:pt x="1" y="1"/>
                    <a:pt x="0"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308" name="Freeform 36"/>
            <p:cNvSpPr>
              <a:spLocks/>
            </p:cNvSpPr>
            <p:nvPr/>
          </p:nvSpPr>
          <p:spPr bwMode="auto">
            <a:xfrm>
              <a:off x="4303713" y="3578225"/>
              <a:ext cx="8159750" cy="3438525"/>
            </a:xfrm>
            <a:custGeom>
              <a:avLst/>
              <a:gdLst>
                <a:gd name="T0" fmla="*/ 0 w 5140"/>
                <a:gd name="T1" fmla="*/ 2166 h 2166"/>
                <a:gd name="T2" fmla="*/ 177 w 5140"/>
                <a:gd name="T3" fmla="*/ 2082 h 2166"/>
                <a:gd name="T4" fmla="*/ 296 w 5140"/>
                <a:gd name="T5" fmla="*/ 1971 h 2166"/>
                <a:gd name="T6" fmla="*/ 331 w 5140"/>
                <a:gd name="T7" fmla="*/ 1895 h 2166"/>
                <a:gd name="T8" fmla="*/ 452 w 5140"/>
                <a:gd name="T9" fmla="*/ 1901 h 2166"/>
                <a:gd name="T10" fmla="*/ 544 w 5140"/>
                <a:gd name="T11" fmla="*/ 1766 h 2166"/>
                <a:gd name="T12" fmla="*/ 621 w 5140"/>
                <a:gd name="T13" fmla="*/ 1720 h 2166"/>
                <a:gd name="T14" fmla="*/ 877 w 5140"/>
                <a:gd name="T15" fmla="*/ 1700 h 2166"/>
                <a:gd name="T16" fmla="*/ 978 w 5140"/>
                <a:gd name="T17" fmla="*/ 1635 h 2166"/>
                <a:gd name="T18" fmla="*/ 1163 w 5140"/>
                <a:gd name="T19" fmla="*/ 1545 h 2166"/>
                <a:gd name="T20" fmla="*/ 1234 w 5140"/>
                <a:gd name="T21" fmla="*/ 1499 h 2166"/>
                <a:gd name="T22" fmla="*/ 1351 w 5140"/>
                <a:gd name="T23" fmla="*/ 1471 h 2166"/>
                <a:gd name="T24" fmla="*/ 1648 w 5140"/>
                <a:gd name="T25" fmla="*/ 1392 h 2166"/>
                <a:gd name="T26" fmla="*/ 2601 w 5140"/>
                <a:gd name="T27" fmla="*/ 894 h 2166"/>
                <a:gd name="T28" fmla="*/ 3168 w 5140"/>
                <a:gd name="T29" fmla="*/ 649 h 2166"/>
                <a:gd name="T30" fmla="*/ 3707 w 5140"/>
                <a:gd name="T31" fmla="*/ 482 h 2166"/>
                <a:gd name="T32" fmla="*/ 4121 w 5140"/>
                <a:gd name="T33" fmla="*/ 379 h 2166"/>
                <a:gd name="T34" fmla="*/ 4527 w 5140"/>
                <a:gd name="T35" fmla="*/ 225 h 2166"/>
                <a:gd name="T36" fmla="*/ 4842 w 5140"/>
                <a:gd name="T37" fmla="*/ 108 h 2166"/>
                <a:gd name="T38" fmla="*/ 5140 w 5140"/>
                <a:gd name="T39" fmla="*/ 0 h 2166"/>
                <a:gd name="T40" fmla="*/ 5140 w 5140"/>
                <a:gd name="T41" fmla="*/ 2166 h 2166"/>
                <a:gd name="T42" fmla="*/ 0 w 5140"/>
                <a:gd name="T43" fmla="*/ 2166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40" h="2166">
                  <a:moveTo>
                    <a:pt x="0" y="2166"/>
                  </a:moveTo>
                  <a:lnTo>
                    <a:pt x="177" y="2082"/>
                  </a:lnTo>
                  <a:lnTo>
                    <a:pt x="296" y="1971"/>
                  </a:lnTo>
                  <a:lnTo>
                    <a:pt x="331" y="1895"/>
                  </a:lnTo>
                  <a:lnTo>
                    <a:pt x="452" y="1901"/>
                  </a:lnTo>
                  <a:lnTo>
                    <a:pt x="544" y="1766"/>
                  </a:lnTo>
                  <a:lnTo>
                    <a:pt x="621" y="1720"/>
                  </a:lnTo>
                  <a:lnTo>
                    <a:pt x="877" y="1700"/>
                  </a:lnTo>
                  <a:lnTo>
                    <a:pt x="978" y="1635"/>
                  </a:lnTo>
                  <a:lnTo>
                    <a:pt x="1163" y="1545"/>
                  </a:lnTo>
                  <a:lnTo>
                    <a:pt x="1234" y="1499"/>
                  </a:lnTo>
                  <a:lnTo>
                    <a:pt x="1351" y="1471"/>
                  </a:lnTo>
                  <a:lnTo>
                    <a:pt x="1648" y="1392"/>
                  </a:lnTo>
                  <a:lnTo>
                    <a:pt x="2601" y="894"/>
                  </a:lnTo>
                  <a:lnTo>
                    <a:pt x="3168" y="649"/>
                  </a:lnTo>
                  <a:lnTo>
                    <a:pt x="3707" y="482"/>
                  </a:lnTo>
                  <a:lnTo>
                    <a:pt x="4121" y="379"/>
                  </a:lnTo>
                  <a:lnTo>
                    <a:pt x="4527" y="225"/>
                  </a:lnTo>
                  <a:lnTo>
                    <a:pt x="4842" y="108"/>
                  </a:lnTo>
                  <a:lnTo>
                    <a:pt x="5140" y="0"/>
                  </a:lnTo>
                  <a:lnTo>
                    <a:pt x="5140" y="2166"/>
                  </a:lnTo>
                  <a:lnTo>
                    <a:pt x="0" y="21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309" name="Freeform 39"/>
            <p:cNvSpPr>
              <a:spLocks/>
            </p:cNvSpPr>
            <p:nvPr/>
          </p:nvSpPr>
          <p:spPr bwMode="auto">
            <a:xfrm>
              <a:off x="11349038" y="3009900"/>
              <a:ext cx="854075" cy="1652588"/>
            </a:xfrm>
            <a:custGeom>
              <a:avLst/>
              <a:gdLst>
                <a:gd name="T0" fmla="*/ 270 w 538"/>
                <a:gd name="T1" fmla="*/ 1041 h 1041"/>
                <a:gd name="T2" fmla="*/ 0 w 538"/>
                <a:gd name="T3" fmla="*/ 1041 h 1041"/>
                <a:gd name="T4" fmla="*/ 136 w 538"/>
                <a:gd name="T5" fmla="*/ 522 h 1041"/>
                <a:gd name="T6" fmla="*/ 270 w 538"/>
                <a:gd name="T7" fmla="*/ 0 h 1041"/>
                <a:gd name="T8" fmla="*/ 404 w 538"/>
                <a:gd name="T9" fmla="*/ 522 h 1041"/>
                <a:gd name="T10" fmla="*/ 538 w 538"/>
                <a:gd name="T11" fmla="*/ 1041 h 1041"/>
                <a:gd name="T12" fmla="*/ 270 w 538"/>
                <a:gd name="T13" fmla="*/ 1041 h 1041"/>
              </a:gdLst>
              <a:ahLst/>
              <a:cxnLst>
                <a:cxn ang="0">
                  <a:pos x="T0" y="T1"/>
                </a:cxn>
                <a:cxn ang="0">
                  <a:pos x="T2" y="T3"/>
                </a:cxn>
                <a:cxn ang="0">
                  <a:pos x="T4" y="T5"/>
                </a:cxn>
                <a:cxn ang="0">
                  <a:pos x="T6" y="T7"/>
                </a:cxn>
                <a:cxn ang="0">
                  <a:pos x="T8" y="T9"/>
                </a:cxn>
                <a:cxn ang="0">
                  <a:pos x="T10" y="T11"/>
                </a:cxn>
                <a:cxn ang="0">
                  <a:pos x="T12" y="T13"/>
                </a:cxn>
              </a:cxnLst>
              <a:rect l="0" t="0" r="r" b="b"/>
              <a:pathLst>
                <a:path w="538" h="1041">
                  <a:moveTo>
                    <a:pt x="270" y="1041"/>
                  </a:moveTo>
                  <a:lnTo>
                    <a:pt x="0" y="1041"/>
                  </a:lnTo>
                  <a:lnTo>
                    <a:pt x="136" y="522"/>
                  </a:lnTo>
                  <a:lnTo>
                    <a:pt x="270" y="0"/>
                  </a:lnTo>
                  <a:lnTo>
                    <a:pt x="404" y="522"/>
                  </a:lnTo>
                  <a:lnTo>
                    <a:pt x="538" y="1041"/>
                  </a:lnTo>
                  <a:lnTo>
                    <a:pt x="270" y="104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310" name="Freeform 41"/>
            <p:cNvSpPr>
              <a:spLocks/>
            </p:cNvSpPr>
            <p:nvPr/>
          </p:nvSpPr>
          <p:spPr bwMode="auto">
            <a:xfrm>
              <a:off x="11777663" y="3009900"/>
              <a:ext cx="425450" cy="1652588"/>
            </a:xfrm>
            <a:custGeom>
              <a:avLst/>
              <a:gdLst>
                <a:gd name="T0" fmla="*/ 0 w 268"/>
                <a:gd name="T1" fmla="*/ 0 h 1041"/>
                <a:gd name="T2" fmla="*/ 67 w 268"/>
                <a:gd name="T3" fmla="*/ 1041 h 1041"/>
                <a:gd name="T4" fmla="*/ 268 w 268"/>
                <a:gd name="T5" fmla="*/ 1041 h 1041"/>
                <a:gd name="T6" fmla="*/ 253 w 268"/>
                <a:gd name="T7" fmla="*/ 977 h 1041"/>
                <a:gd name="T8" fmla="*/ 134 w 268"/>
                <a:gd name="T9" fmla="*/ 522 h 1041"/>
                <a:gd name="T10" fmla="*/ 120 w 268"/>
                <a:gd name="T11" fmla="*/ 470 h 1041"/>
                <a:gd name="T12" fmla="*/ 0 w 268"/>
                <a:gd name="T13" fmla="*/ 0 h 1041"/>
              </a:gdLst>
              <a:ahLst/>
              <a:cxnLst>
                <a:cxn ang="0">
                  <a:pos x="T0" y="T1"/>
                </a:cxn>
                <a:cxn ang="0">
                  <a:pos x="T2" y="T3"/>
                </a:cxn>
                <a:cxn ang="0">
                  <a:pos x="T4" y="T5"/>
                </a:cxn>
                <a:cxn ang="0">
                  <a:pos x="T6" y="T7"/>
                </a:cxn>
                <a:cxn ang="0">
                  <a:pos x="T8" y="T9"/>
                </a:cxn>
                <a:cxn ang="0">
                  <a:pos x="T10" y="T11"/>
                </a:cxn>
                <a:cxn ang="0">
                  <a:pos x="T12" y="T13"/>
                </a:cxn>
              </a:cxnLst>
              <a:rect l="0" t="0" r="r" b="b"/>
              <a:pathLst>
                <a:path w="268" h="1041">
                  <a:moveTo>
                    <a:pt x="0" y="0"/>
                  </a:moveTo>
                  <a:lnTo>
                    <a:pt x="67" y="1041"/>
                  </a:lnTo>
                  <a:lnTo>
                    <a:pt x="268" y="1041"/>
                  </a:lnTo>
                  <a:lnTo>
                    <a:pt x="253" y="977"/>
                  </a:lnTo>
                  <a:lnTo>
                    <a:pt x="134" y="522"/>
                  </a:lnTo>
                  <a:lnTo>
                    <a:pt x="120" y="47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311" name="Freeform 44"/>
            <p:cNvSpPr>
              <a:spLocks/>
            </p:cNvSpPr>
            <p:nvPr/>
          </p:nvSpPr>
          <p:spPr bwMode="auto">
            <a:xfrm>
              <a:off x="10617201" y="4141788"/>
              <a:ext cx="569913" cy="1104900"/>
            </a:xfrm>
            <a:custGeom>
              <a:avLst/>
              <a:gdLst>
                <a:gd name="T0" fmla="*/ 179 w 359"/>
                <a:gd name="T1" fmla="*/ 696 h 696"/>
                <a:gd name="T2" fmla="*/ 0 w 359"/>
                <a:gd name="T3" fmla="*/ 696 h 696"/>
                <a:gd name="T4" fmla="*/ 90 w 359"/>
                <a:gd name="T5" fmla="*/ 348 h 696"/>
                <a:gd name="T6" fmla="*/ 179 w 359"/>
                <a:gd name="T7" fmla="*/ 0 h 696"/>
                <a:gd name="T8" fmla="*/ 270 w 359"/>
                <a:gd name="T9" fmla="*/ 348 h 696"/>
                <a:gd name="T10" fmla="*/ 359 w 359"/>
                <a:gd name="T11" fmla="*/ 696 h 696"/>
                <a:gd name="T12" fmla="*/ 179 w 359"/>
                <a:gd name="T13" fmla="*/ 696 h 696"/>
              </a:gdLst>
              <a:ahLst/>
              <a:cxnLst>
                <a:cxn ang="0">
                  <a:pos x="T0" y="T1"/>
                </a:cxn>
                <a:cxn ang="0">
                  <a:pos x="T2" y="T3"/>
                </a:cxn>
                <a:cxn ang="0">
                  <a:pos x="T4" y="T5"/>
                </a:cxn>
                <a:cxn ang="0">
                  <a:pos x="T6" y="T7"/>
                </a:cxn>
                <a:cxn ang="0">
                  <a:pos x="T8" y="T9"/>
                </a:cxn>
                <a:cxn ang="0">
                  <a:pos x="T10" y="T11"/>
                </a:cxn>
                <a:cxn ang="0">
                  <a:pos x="T12" y="T13"/>
                </a:cxn>
              </a:cxnLst>
              <a:rect l="0" t="0" r="r" b="b"/>
              <a:pathLst>
                <a:path w="359" h="696">
                  <a:moveTo>
                    <a:pt x="179" y="696"/>
                  </a:moveTo>
                  <a:lnTo>
                    <a:pt x="0" y="696"/>
                  </a:lnTo>
                  <a:lnTo>
                    <a:pt x="90" y="348"/>
                  </a:lnTo>
                  <a:lnTo>
                    <a:pt x="179" y="0"/>
                  </a:lnTo>
                  <a:lnTo>
                    <a:pt x="270" y="348"/>
                  </a:lnTo>
                  <a:lnTo>
                    <a:pt x="359" y="696"/>
                  </a:lnTo>
                  <a:lnTo>
                    <a:pt x="179" y="69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312" name="Freeform 46"/>
            <p:cNvSpPr>
              <a:spLocks/>
            </p:cNvSpPr>
            <p:nvPr/>
          </p:nvSpPr>
          <p:spPr bwMode="auto">
            <a:xfrm>
              <a:off x="10901363" y="4141788"/>
              <a:ext cx="285750" cy="1104900"/>
            </a:xfrm>
            <a:custGeom>
              <a:avLst/>
              <a:gdLst>
                <a:gd name="T0" fmla="*/ 0 w 180"/>
                <a:gd name="T1" fmla="*/ 0 h 696"/>
                <a:gd name="T2" fmla="*/ 45 w 180"/>
                <a:gd name="T3" fmla="*/ 696 h 696"/>
                <a:gd name="T4" fmla="*/ 180 w 180"/>
                <a:gd name="T5" fmla="*/ 696 h 696"/>
                <a:gd name="T6" fmla="*/ 170 w 180"/>
                <a:gd name="T7" fmla="*/ 653 h 696"/>
                <a:gd name="T8" fmla="*/ 91 w 180"/>
                <a:gd name="T9" fmla="*/ 348 h 696"/>
                <a:gd name="T10" fmla="*/ 4 w 180"/>
                <a:gd name="T11" fmla="*/ 10 h 696"/>
                <a:gd name="T12" fmla="*/ 0 w 180"/>
                <a:gd name="T13" fmla="*/ 0 h 696"/>
              </a:gdLst>
              <a:ahLst/>
              <a:cxnLst>
                <a:cxn ang="0">
                  <a:pos x="T0" y="T1"/>
                </a:cxn>
                <a:cxn ang="0">
                  <a:pos x="T2" y="T3"/>
                </a:cxn>
                <a:cxn ang="0">
                  <a:pos x="T4" y="T5"/>
                </a:cxn>
                <a:cxn ang="0">
                  <a:pos x="T6" y="T7"/>
                </a:cxn>
                <a:cxn ang="0">
                  <a:pos x="T8" y="T9"/>
                </a:cxn>
                <a:cxn ang="0">
                  <a:pos x="T10" y="T11"/>
                </a:cxn>
                <a:cxn ang="0">
                  <a:pos x="T12" y="T13"/>
                </a:cxn>
              </a:cxnLst>
              <a:rect l="0" t="0" r="r" b="b"/>
              <a:pathLst>
                <a:path w="180" h="696">
                  <a:moveTo>
                    <a:pt x="0" y="0"/>
                  </a:moveTo>
                  <a:lnTo>
                    <a:pt x="45" y="696"/>
                  </a:lnTo>
                  <a:lnTo>
                    <a:pt x="180" y="696"/>
                  </a:lnTo>
                  <a:lnTo>
                    <a:pt x="170" y="653"/>
                  </a:lnTo>
                  <a:lnTo>
                    <a:pt x="91" y="348"/>
                  </a:lnTo>
                  <a:lnTo>
                    <a:pt x="4" y="1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313" name="Freeform 21"/>
            <p:cNvSpPr>
              <a:spLocks/>
            </p:cNvSpPr>
            <p:nvPr/>
          </p:nvSpPr>
          <p:spPr bwMode="auto">
            <a:xfrm>
              <a:off x="6608763" y="552450"/>
              <a:ext cx="5827712" cy="6467475"/>
            </a:xfrm>
            <a:custGeom>
              <a:avLst/>
              <a:gdLst>
                <a:gd name="T0" fmla="*/ 3631 w 3671"/>
                <a:gd name="T1" fmla="*/ 0 h 4074"/>
                <a:gd name="T2" fmla="*/ 3409 w 3671"/>
                <a:gd name="T3" fmla="*/ 0 h 4074"/>
                <a:gd name="T4" fmla="*/ 3244 w 3671"/>
                <a:gd name="T5" fmla="*/ 54 h 4074"/>
                <a:gd name="T6" fmla="*/ 3008 w 3671"/>
                <a:gd name="T7" fmla="*/ 0 h 4074"/>
                <a:gd name="T8" fmla="*/ 2756 w 3671"/>
                <a:gd name="T9" fmla="*/ 0 h 4074"/>
                <a:gd name="T10" fmla="*/ 2527 w 3671"/>
                <a:gd name="T11" fmla="*/ 102 h 4074"/>
                <a:gd name="T12" fmla="*/ 2527 w 3671"/>
                <a:gd name="T13" fmla="*/ 268 h 4074"/>
                <a:gd name="T14" fmla="*/ 2425 w 3671"/>
                <a:gd name="T15" fmla="*/ 511 h 4074"/>
                <a:gd name="T16" fmla="*/ 2347 w 3671"/>
                <a:gd name="T17" fmla="*/ 661 h 4074"/>
                <a:gd name="T18" fmla="*/ 2347 w 3671"/>
                <a:gd name="T19" fmla="*/ 875 h 4074"/>
                <a:gd name="T20" fmla="*/ 2197 w 3671"/>
                <a:gd name="T21" fmla="*/ 1135 h 4074"/>
                <a:gd name="T22" fmla="*/ 2197 w 3671"/>
                <a:gd name="T23" fmla="*/ 1387 h 4074"/>
                <a:gd name="T24" fmla="*/ 2071 w 3671"/>
                <a:gd name="T25" fmla="*/ 1552 h 4074"/>
                <a:gd name="T26" fmla="*/ 2071 w 3671"/>
                <a:gd name="T27" fmla="*/ 1552 h 4074"/>
                <a:gd name="T28" fmla="*/ 2189 w 3671"/>
                <a:gd name="T29" fmla="*/ 1782 h 4074"/>
                <a:gd name="T30" fmla="*/ 2189 w 3671"/>
                <a:gd name="T31" fmla="*/ 2036 h 4074"/>
                <a:gd name="T32" fmla="*/ 2071 w 3671"/>
                <a:gd name="T33" fmla="*/ 2260 h 4074"/>
                <a:gd name="T34" fmla="*/ 2039 w 3671"/>
                <a:gd name="T35" fmla="*/ 2441 h 4074"/>
                <a:gd name="T36" fmla="*/ 2039 w 3671"/>
                <a:gd name="T37" fmla="*/ 2699 h 4074"/>
                <a:gd name="T38" fmla="*/ 1943 w 3671"/>
                <a:gd name="T39" fmla="*/ 2983 h 4074"/>
                <a:gd name="T40" fmla="*/ 1895 w 3671"/>
                <a:gd name="T41" fmla="*/ 3187 h 4074"/>
                <a:gd name="T42" fmla="*/ 1562 w 3671"/>
                <a:gd name="T43" fmla="*/ 3269 h 4074"/>
                <a:gd name="T44" fmla="*/ 1240 w 3671"/>
                <a:gd name="T45" fmla="*/ 3353 h 4074"/>
                <a:gd name="T46" fmla="*/ 1136 w 3671"/>
                <a:gd name="T47" fmla="*/ 3291 h 4074"/>
                <a:gd name="T48" fmla="*/ 917 w 3671"/>
                <a:gd name="T49" fmla="*/ 3257 h 4074"/>
                <a:gd name="T50" fmla="*/ 637 w 3671"/>
                <a:gd name="T51" fmla="*/ 3257 h 4074"/>
                <a:gd name="T52" fmla="*/ 447 w 3671"/>
                <a:gd name="T53" fmla="*/ 3327 h 4074"/>
                <a:gd name="T54" fmla="*/ 447 w 3671"/>
                <a:gd name="T55" fmla="*/ 3327 h 4074"/>
                <a:gd name="T56" fmla="*/ 447 w 3671"/>
                <a:gd name="T57" fmla="*/ 3327 h 4074"/>
                <a:gd name="T58" fmla="*/ 0 w 3671"/>
                <a:gd name="T59" fmla="*/ 3387 h 4074"/>
                <a:gd name="T60" fmla="*/ 0 w 3671"/>
                <a:gd name="T61" fmla="*/ 4074 h 4074"/>
                <a:gd name="T62" fmla="*/ 3671 w 3671"/>
                <a:gd name="T63" fmla="*/ 4074 h 4074"/>
                <a:gd name="T64" fmla="*/ 3671 w 3671"/>
                <a:gd name="T65" fmla="*/ 54 h 4074"/>
                <a:gd name="T66" fmla="*/ 3631 w 3671"/>
                <a:gd name="T67" fmla="*/ 0 h 4074"/>
                <a:gd name="connsiteX0" fmla="*/ 9891 w 10000"/>
                <a:gd name="connsiteY0" fmla="*/ 0 h 10000"/>
                <a:gd name="connsiteX1" fmla="*/ 9286 w 10000"/>
                <a:gd name="connsiteY1" fmla="*/ 0 h 10000"/>
                <a:gd name="connsiteX2" fmla="*/ 8837 w 10000"/>
                <a:gd name="connsiteY2" fmla="*/ 133 h 10000"/>
                <a:gd name="connsiteX3" fmla="*/ 8194 w 10000"/>
                <a:gd name="connsiteY3" fmla="*/ 0 h 10000"/>
                <a:gd name="connsiteX4" fmla="*/ 7507 w 10000"/>
                <a:gd name="connsiteY4" fmla="*/ 0 h 10000"/>
                <a:gd name="connsiteX5" fmla="*/ 6884 w 10000"/>
                <a:gd name="connsiteY5" fmla="*/ 250 h 10000"/>
                <a:gd name="connsiteX6" fmla="*/ 6884 w 10000"/>
                <a:gd name="connsiteY6" fmla="*/ 658 h 10000"/>
                <a:gd name="connsiteX7" fmla="*/ 6606 w 10000"/>
                <a:gd name="connsiteY7" fmla="*/ 1254 h 10000"/>
                <a:gd name="connsiteX8" fmla="*/ 6393 w 10000"/>
                <a:gd name="connsiteY8" fmla="*/ 1622 h 10000"/>
                <a:gd name="connsiteX9" fmla="*/ 6393 w 10000"/>
                <a:gd name="connsiteY9" fmla="*/ 2148 h 10000"/>
                <a:gd name="connsiteX10" fmla="*/ 5985 w 10000"/>
                <a:gd name="connsiteY10" fmla="*/ 2786 h 10000"/>
                <a:gd name="connsiteX11" fmla="*/ 5985 w 10000"/>
                <a:gd name="connsiteY11" fmla="*/ 3405 h 10000"/>
                <a:gd name="connsiteX12" fmla="*/ 5642 w 10000"/>
                <a:gd name="connsiteY12" fmla="*/ 3810 h 10000"/>
                <a:gd name="connsiteX13" fmla="*/ 5642 w 10000"/>
                <a:gd name="connsiteY13" fmla="*/ 3810 h 10000"/>
                <a:gd name="connsiteX14" fmla="*/ 5963 w 10000"/>
                <a:gd name="connsiteY14" fmla="*/ 4374 h 10000"/>
                <a:gd name="connsiteX15" fmla="*/ 5963 w 10000"/>
                <a:gd name="connsiteY15" fmla="*/ 4998 h 10000"/>
                <a:gd name="connsiteX16" fmla="*/ 5642 w 10000"/>
                <a:gd name="connsiteY16" fmla="*/ 5547 h 10000"/>
                <a:gd name="connsiteX17" fmla="*/ 5460 w 10000"/>
                <a:gd name="connsiteY17" fmla="*/ 6116 h 10000"/>
                <a:gd name="connsiteX18" fmla="*/ 5554 w 10000"/>
                <a:gd name="connsiteY18" fmla="*/ 6625 h 10000"/>
                <a:gd name="connsiteX19" fmla="*/ 5293 w 10000"/>
                <a:gd name="connsiteY19" fmla="*/ 7322 h 10000"/>
                <a:gd name="connsiteX20" fmla="*/ 5162 w 10000"/>
                <a:gd name="connsiteY20" fmla="*/ 7823 h 10000"/>
                <a:gd name="connsiteX21" fmla="*/ 4255 w 10000"/>
                <a:gd name="connsiteY21" fmla="*/ 8024 h 10000"/>
                <a:gd name="connsiteX22" fmla="*/ 3378 w 10000"/>
                <a:gd name="connsiteY22" fmla="*/ 8230 h 10000"/>
                <a:gd name="connsiteX23" fmla="*/ 3095 w 10000"/>
                <a:gd name="connsiteY23" fmla="*/ 8078 h 10000"/>
                <a:gd name="connsiteX24" fmla="*/ 2498 w 10000"/>
                <a:gd name="connsiteY24" fmla="*/ 7995 h 10000"/>
                <a:gd name="connsiteX25" fmla="*/ 1735 w 10000"/>
                <a:gd name="connsiteY25" fmla="*/ 7995 h 10000"/>
                <a:gd name="connsiteX26" fmla="*/ 1218 w 10000"/>
                <a:gd name="connsiteY26" fmla="*/ 8166 h 10000"/>
                <a:gd name="connsiteX27" fmla="*/ 1218 w 10000"/>
                <a:gd name="connsiteY27" fmla="*/ 8166 h 10000"/>
                <a:gd name="connsiteX28" fmla="*/ 1218 w 10000"/>
                <a:gd name="connsiteY28" fmla="*/ 8166 h 10000"/>
                <a:gd name="connsiteX29" fmla="*/ 0 w 10000"/>
                <a:gd name="connsiteY29" fmla="*/ 8314 h 10000"/>
                <a:gd name="connsiteX30" fmla="*/ 0 w 10000"/>
                <a:gd name="connsiteY30" fmla="*/ 10000 h 10000"/>
                <a:gd name="connsiteX31" fmla="*/ 10000 w 10000"/>
                <a:gd name="connsiteY31" fmla="*/ 10000 h 10000"/>
                <a:gd name="connsiteX32" fmla="*/ 10000 w 10000"/>
                <a:gd name="connsiteY32" fmla="*/ 133 h 10000"/>
                <a:gd name="connsiteX33" fmla="*/ 9891 w 10000"/>
                <a:gd name="connsiteY33" fmla="*/ 0 h 10000"/>
                <a:gd name="connsiteX0" fmla="*/ 9891 w 10000"/>
                <a:gd name="connsiteY0" fmla="*/ 0 h 10000"/>
                <a:gd name="connsiteX1" fmla="*/ 9286 w 10000"/>
                <a:gd name="connsiteY1" fmla="*/ 0 h 10000"/>
                <a:gd name="connsiteX2" fmla="*/ 8837 w 10000"/>
                <a:gd name="connsiteY2" fmla="*/ 133 h 10000"/>
                <a:gd name="connsiteX3" fmla="*/ 8194 w 10000"/>
                <a:gd name="connsiteY3" fmla="*/ 0 h 10000"/>
                <a:gd name="connsiteX4" fmla="*/ 7507 w 10000"/>
                <a:gd name="connsiteY4" fmla="*/ 0 h 10000"/>
                <a:gd name="connsiteX5" fmla="*/ 6884 w 10000"/>
                <a:gd name="connsiteY5" fmla="*/ 250 h 10000"/>
                <a:gd name="connsiteX6" fmla="*/ 6884 w 10000"/>
                <a:gd name="connsiteY6" fmla="*/ 658 h 10000"/>
                <a:gd name="connsiteX7" fmla="*/ 6606 w 10000"/>
                <a:gd name="connsiteY7" fmla="*/ 1254 h 10000"/>
                <a:gd name="connsiteX8" fmla="*/ 6393 w 10000"/>
                <a:gd name="connsiteY8" fmla="*/ 1622 h 10000"/>
                <a:gd name="connsiteX9" fmla="*/ 6393 w 10000"/>
                <a:gd name="connsiteY9" fmla="*/ 2148 h 10000"/>
                <a:gd name="connsiteX10" fmla="*/ 5985 w 10000"/>
                <a:gd name="connsiteY10" fmla="*/ 2786 h 10000"/>
                <a:gd name="connsiteX11" fmla="*/ 5985 w 10000"/>
                <a:gd name="connsiteY11" fmla="*/ 3405 h 10000"/>
                <a:gd name="connsiteX12" fmla="*/ 5642 w 10000"/>
                <a:gd name="connsiteY12" fmla="*/ 3810 h 10000"/>
                <a:gd name="connsiteX13" fmla="*/ 5642 w 10000"/>
                <a:gd name="connsiteY13" fmla="*/ 3810 h 10000"/>
                <a:gd name="connsiteX14" fmla="*/ 5963 w 10000"/>
                <a:gd name="connsiteY14" fmla="*/ 4374 h 10000"/>
                <a:gd name="connsiteX15" fmla="*/ 5963 w 10000"/>
                <a:gd name="connsiteY15" fmla="*/ 4998 h 10000"/>
                <a:gd name="connsiteX16" fmla="*/ 5642 w 10000"/>
                <a:gd name="connsiteY16" fmla="*/ 5547 h 10000"/>
                <a:gd name="connsiteX17" fmla="*/ 5460 w 10000"/>
                <a:gd name="connsiteY17" fmla="*/ 6116 h 10000"/>
                <a:gd name="connsiteX18" fmla="*/ 5554 w 10000"/>
                <a:gd name="connsiteY18" fmla="*/ 6625 h 10000"/>
                <a:gd name="connsiteX19" fmla="*/ 5293 w 10000"/>
                <a:gd name="connsiteY19" fmla="*/ 7322 h 10000"/>
                <a:gd name="connsiteX20" fmla="*/ 5162 w 10000"/>
                <a:gd name="connsiteY20" fmla="*/ 7823 h 10000"/>
                <a:gd name="connsiteX21" fmla="*/ 4255 w 10000"/>
                <a:gd name="connsiteY21" fmla="*/ 8024 h 10000"/>
                <a:gd name="connsiteX22" fmla="*/ 3414 w 10000"/>
                <a:gd name="connsiteY22" fmla="*/ 8112 h 10000"/>
                <a:gd name="connsiteX23" fmla="*/ 3095 w 10000"/>
                <a:gd name="connsiteY23" fmla="*/ 8078 h 10000"/>
                <a:gd name="connsiteX24" fmla="*/ 2498 w 10000"/>
                <a:gd name="connsiteY24" fmla="*/ 7995 h 10000"/>
                <a:gd name="connsiteX25" fmla="*/ 1735 w 10000"/>
                <a:gd name="connsiteY25" fmla="*/ 7995 h 10000"/>
                <a:gd name="connsiteX26" fmla="*/ 1218 w 10000"/>
                <a:gd name="connsiteY26" fmla="*/ 8166 h 10000"/>
                <a:gd name="connsiteX27" fmla="*/ 1218 w 10000"/>
                <a:gd name="connsiteY27" fmla="*/ 8166 h 10000"/>
                <a:gd name="connsiteX28" fmla="*/ 1218 w 10000"/>
                <a:gd name="connsiteY28" fmla="*/ 8166 h 10000"/>
                <a:gd name="connsiteX29" fmla="*/ 0 w 10000"/>
                <a:gd name="connsiteY29" fmla="*/ 8314 h 10000"/>
                <a:gd name="connsiteX30" fmla="*/ 0 w 10000"/>
                <a:gd name="connsiteY30" fmla="*/ 10000 h 10000"/>
                <a:gd name="connsiteX31" fmla="*/ 10000 w 10000"/>
                <a:gd name="connsiteY31" fmla="*/ 10000 h 10000"/>
                <a:gd name="connsiteX32" fmla="*/ 10000 w 10000"/>
                <a:gd name="connsiteY32" fmla="*/ 133 h 10000"/>
                <a:gd name="connsiteX33" fmla="*/ 9891 w 10000"/>
                <a:gd name="connsiteY33"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000" h="10000">
                  <a:moveTo>
                    <a:pt x="9891" y="0"/>
                  </a:moveTo>
                  <a:lnTo>
                    <a:pt x="9286" y="0"/>
                  </a:lnTo>
                  <a:lnTo>
                    <a:pt x="8837" y="133"/>
                  </a:lnTo>
                  <a:lnTo>
                    <a:pt x="8194" y="0"/>
                  </a:lnTo>
                  <a:lnTo>
                    <a:pt x="7507" y="0"/>
                  </a:lnTo>
                  <a:lnTo>
                    <a:pt x="6884" y="250"/>
                  </a:lnTo>
                  <a:lnTo>
                    <a:pt x="6884" y="658"/>
                  </a:lnTo>
                  <a:lnTo>
                    <a:pt x="6606" y="1254"/>
                  </a:lnTo>
                  <a:lnTo>
                    <a:pt x="6393" y="1622"/>
                  </a:lnTo>
                  <a:lnTo>
                    <a:pt x="6393" y="2148"/>
                  </a:lnTo>
                  <a:lnTo>
                    <a:pt x="5985" y="2786"/>
                  </a:lnTo>
                  <a:lnTo>
                    <a:pt x="5985" y="3405"/>
                  </a:lnTo>
                  <a:lnTo>
                    <a:pt x="5642" y="3810"/>
                  </a:lnTo>
                  <a:lnTo>
                    <a:pt x="5642" y="3810"/>
                  </a:lnTo>
                  <a:lnTo>
                    <a:pt x="5963" y="4374"/>
                  </a:lnTo>
                  <a:lnTo>
                    <a:pt x="5963" y="4998"/>
                  </a:lnTo>
                  <a:lnTo>
                    <a:pt x="5642" y="5547"/>
                  </a:lnTo>
                  <a:cubicBezTo>
                    <a:pt x="5581" y="5737"/>
                    <a:pt x="5521" y="5926"/>
                    <a:pt x="5460" y="6116"/>
                  </a:cubicBezTo>
                  <a:cubicBezTo>
                    <a:pt x="5491" y="6286"/>
                    <a:pt x="5523" y="6455"/>
                    <a:pt x="5554" y="6625"/>
                  </a:cubicBezTo>
                  <a:lnTo>
                    <a:pt x="5293" y="7322"/>
                  </a:lnTo>
                  <a:cubicBezTo>
                    <a:pt x="5249" y="7489"/>
                    <a:pt x="5206" y="7656"/>
                    <a:pt x="5162" y="7823"/>
                  </a:cubicBezTo>
                  <a:lnTo>
                    <a:pt x="4255" y="8024"/>
                  </a:lnTo>
                  <a:lnTo>
                    <a:pt x="3414" y="8112"/>
                  </a:lnTo>
                  <a:lnTo>
                    <a:pt x="3095" y="8078"/>
                  </a:lnTo>
                  <a:lnTo>
                    <a:pt x="2498" y="7995"/>
                  </a:lnTo>
                  <a:lnTo>
                    <a:pt x="1735" y="7995"/>
                  </a:lnTo>
                  <a:lnTo>
                    <a:pt x="1218" y="8166"/>
                  </a:lnTo>
                  <a:lnTo>
                    <a:pt x="1218" y="8166"/>
                  </a:lnTo>
                  <a:lnTo>
                    <a:pt x="1218" y="8166"/>
                  </a:lnTo>
                  <a:lnTo>
                    <a:pt x="0" y="8314"/>
                  </a:lnTo>
                  <a:lnTo>
                    <a:pt x="0" y="10000"/>
                  </a:lnTo>
                  <a:lnTo>
                    <a:pt x="10000" y="10000"/>
                  </a:lnTo>
                  <a:lnTo>
                    <a:pt x="10000" y="133"/>
                  </a:lnTo>
                  <a:lnTo>
                    <a:pt x="9891" y="0"/>
                  </a:lnTo>
                  <a:close/>
                </a:path>
              </a:pathLst>
            </a:custGeom>
            <a:solidFill>
              <a:srgbClr val="9290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314" name="Freeform 22"/>
            <p:cNvSpPr>
              <a:spLocks/>
            </p:cNvSpPr>
            <p:nvPr/>
          </p:nvSpPr>
          <p:spPr bwMode="auto">
            <a:xfrm>
              <a:off x="4287838" y="5929313"/>
              <a:ext cx="2432050" cy="1090613"/>
            </a:xfrm>
            <a:custGeom>
              <a:avLst/>
              <a:gdLst>
                <a:gd name="T0" fmla="*/ 318 w 1532"/>
                <a:gd name="T1" fmla="*/ 499 h 687"/>
                <a:gd name="T2" fmla="*/ 330 w 1532"/>
                <a:gd name="T3" fmla="*/ 423 h 687"/>
                <a:gd name="T4" fmla="*/ 451 w 1532"/>
                <a:gd name="T5" fmla="*/ 425 h 687"/>
                <a:gd name="T6" fmla="*/ 523 w 1532"/>
                <a:gd name="T7" fmla="*/ 401 h 687"/>
                <a:gd name="T8" fmla="*/ 615 w 1532"/>
                <a:gd name="T9" fmla="*/ 369 h 687"/>
                <a:gd name="T10" fmla="*/ 615 w 1532"/>
                <a:gd name="T11" fmla="*/ 241 h 687"/>
                <a:gd name="T12" fmla="*/ 893 w 1532"/>
                <a:gd name="T13" fmla="*/ 249 h 687"/>
                <a:gd name="T14" fmla="*/ 961 w 1532"/>
                <a:gd name="T15" fmla="*/ 177 h 687"/>
                <a:gd name="T16" fmla="*/ 965 w 1532"/>
                <a:gd name="T17" fmla="*/ 85 h 687"/>
                <a:gd name="T18" fmla="*/ 987 w 1532"/>
                <a:gd name="T19" fmla="*/ 73 h 687"/>
                <a:gd name="T20" fmla="*/ 1162 w 1532"/>
                <a:gd name="T21" fmla="*/ 73 h 687"/>
                <a:gd name="T22" fmla="*/ 1232 w 1532"/>
                <a:gd name="T23" fmla="*/ 28 h 687"/>
                <a:gd name="T24" fmla="*/ 1350 w 1532"/>
                <a:gd name="T25" fmla="*/ 0 h 687"/>
                <a:gd name="T26" fmla="*/ 1462 w 1532"/>
                <a:gd name="T27" fmla="*/ 0 h 687"/>
                <a:gd name="T28" fmla="*/ 1462 w 1532"/>
                <a:gd name="T29" fmla="*/ 121 h 687"/>
                <a:gd name="T30" fmla="*/ 1532 w 1532"/>
                <a:gd name="T31" fmla="*/ 385 h 687"/>
                <a:gd name="T32" fmla="*/ 1462 w 1532"/>
                <a:gd name="T33" fmla="*/ 687 h 687"/>
                <a:gd name="T34" fmla="*/ 0 w 1532"/>
                <a:gd name="T35" fmla="*/ 687 h 687"/>
                <a:gd name="T36" fmla="*/ 178 w 1532"/>
                <a:gd name="T37" fmla="*/ 605 h 687"/>
                <a:gd name="T38" fmla="*/ 244 w 1532"/>
                <a:gd name="T39" fmla="*/ 545 h 687"/>
                <a:gd name="T40" fmla="*/ 318 w 1532"/>
                <a:gd name="T41" fmla="*/ 499 h 687"/>
                <a:gd name="T42" fmla="*/ 318 w 1532"/>
                <a:gd name="T43" fmla="*/ 499 h 687"/>
                <a:gd name="T44" fmla="*/ 318 w 1532"/>
                <a:gd name="T45" fmla="*/ 49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2" h="687">
                  <a:moveTo>
                    <a:pt x="318" y="499"/>
                  </a:moveTo>
                  <a:lnTo>
                    <a:pt x="330" y="423"/>
                  </a:lnTo>
                  <a:lnTo>
                    <a:pt x="451" y="425"/>
                  </a:lnTo>
                  <a:lnTo>
                    <a:pt x="523" y="401"/>
                  </a:lnTo>
                  <a:lnTo>
                    <a:pt x="615" y="369"/>
                  </a:lnTo>
                  <a:lnTo>
                    <a:pt x="615" y="241"/>
                  </a:lnTo>
                  <a:lnTo>
                    <a:pt x="893" y="249"/>
                  </a:lnTo>
                  <a:lnTo>
                    <a:pt x="961" y="177"/>
                  </a:lnTo>
                  <a:lnTo>
                    <a:pt x="965" y="85"/>
                  </a:lnTo>
                  <a:lnTo>
                    <a:pt x="987" y="73"/>
                  </a:lnTo>
                  <a:lnTo>
                    <a:pt x="1162" y="73"/>
                  </a:lnTo>
                  <a:lnTo>
                    <a:pt x="1232" y="28"/>
                  </a:lnTo>
                  <a:lnTo>
                    <a:pt x="1350" y="0"/>
                  </a:lnTo>
                  <a:lnTo>
                    <a:pt x="1462" y="0"/>
                  </a:lnTo>
                  <a:lnTo>
                    <a:pt x="1462" y="121"/>
                  </a:lnTo>
                  <a:lnTo>
                    <a:pt x="1532" y="385"/>
                  </a:lnTo>
                  <a:lnTo>
                    <a:pt x="1462" y="687"/>
                  </a:lnTo>
                  <a:lnTo>
                    <a:pt x="0" y="687"/>
                  </a:lnTo>
                  <a:lnTo>
                    <a:pt x="178" y="605"/>
                  </a:lnTo>
                  <a:lnTo>
                    <a:pt x="244" y="545"/>
                  </a:lnTo>
                  <a:lnTo>
                    <a:pt x="318" y="499"/>
                  </a:lnTo>
                  <a:lnTo>
                    <a:pt x="318" y="499"/>
                  </a:lnTo>
                  <a:lnTo>
                    <a:pt x="318" y="499"/>
                  </a:lnTo>
                  <a:close/>
                </a:path>
              </a:pathLst>
            </a:custGeom>
            <a:solidFill>
              <a:srgbClr val="9290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315" name="Freeform 23"/>
            <p:cNvSpPr>
              <a:spLocks/>
            </p:cNvSpPr>
            <p:nvPr/>
          </p:nvSpPr>
          <p:spPr bwMode="auto">
            <a:xfrm>
              <a:off x="6132513" y="5929313"/>
              <a:ext cx="587375" cy="611188"/>
            </a:xfrm>
            <a:custGeom>
              <a:avLst/>
              <a:gdLst>
                <a:gd name="T0" fmla="*/ 300 w 370"/>
                <a:gd name="T1" fmla="*/ 0 h 385"/>
                <a:gd name="T2" fmla="*/ 188 w 370"/>
                <a:gd name="T3" fmla="*/ 0 h 385"/>
                <a:gd name="T4" fmla="*/ 70 w 370"/>
                <a:gd name="T5" fmla="*/ 28 h 385"/>
                <a:gd name="T6" fmla="*/ 0 w 370"/>
                <a:gd name="T7" fmla="*/ 73 h 385"/>
                <a:gd name="T8" fmla="*/ 370 w 370"/>
                <a:gd name="T9" fmla="*/ 385 h 385"/>
                <a:gd name="T10" fmla="*/ 300 w 370"/>
                <a:gd name="T11" fmla="*/ 121 h 385"/>
                <a:gd name="T12" fmla="*/ 300 w 370"/>
                <a:gd name="T13" fmla="*/ 0 h 385"/>
                <a:gd name="T14" fmla="*/ 300 w 370"/>
                <a:gd name="T15" fmla="*/ 0 h 385"/>
                <a:gd name="T16" fmla="*/ 300 w 370"/>
                <a:gd name="T17"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0" h="385">
                  <a:moveTo>
                    <a:pt x="300" y="0"/>
                  </a:moveTo>
                  <a:lnTo>
                    <a:pt x="188" y="0"/>
                  </a:lnTo>
                  <a:lnTo>
                    <a:pt x="70" y="28"/>
                  </a:lnTo>
                  <a:lnTo>
                    <a:pt x="0" y="73"/>
                  </a:lnTo>
                  <a:lnTo>
                    <a:pt x="370" y="385"/>
                  </a:lnTo>
                  <a:lnTo>
                    <a:pt x="300" y="121"/>
                  </a:lnTo>
                  <a:lnTo>
                    <a:pt x="300" y="0"/>
                  </a:lnTo>
                  <a:lnTo>
                    <a:pt x="300" y="0"/>
                  </a:lnTo>
                  <a:lnTo>
                    <a:pt x="300" y="0"/>
                  </a:lnTo>
                  <a:close/>
                </a:path>
              </a:pathLst>
            </a:custGeom>
            <a:solidFill>
              <a:srgbClr val="8180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316" name="Freeform 24"/>
            <p:cNvSpPr>
              <a:spLocks/>
            </p:cNvSpPr>
            <p:nvPr/>
          </p:nvSpPr>
          <p:spPr bwMode="auto">
            <a:xfrm>
              <a:off x="5705475" y="6210300"/>
              <a:ext cx="382587" cy="301625"/>
            </a:xfrm>
            <a:custGeom>
              <a:avLst/>
              <a:gdLst>
                <a:gd name="T0" fmla="*/ 68 w 241"/>
                <a:gd name="T1" fmla="*/ 0 h 190"/>
                <a:gd name="T2" fmla="*/ 68 w 241"/>
                <a:gd name="T3" fmla="*/ 0 h 190"/>
                <a:gd name="T4" fmla="*/ 0 w 241"/>
                <a:gd name="T5" fmla="*/ 72 h 190"/>
                <a:gd name="T6" fmla="*/ 241 w 241"/>
                <a:gd name="T7" fmla="*/ 190 h 190"/>
                <a:gd name="T8" fmla="*/ 68 w 241"/>
                <a:gd name="T9" fmla="*/ 0 h 190"/>
                <a:gd name="T10" fmla="*/ 68 w 241"/>
                <a:gd name="T11" fmla="*/ 0 h 190"/>
                <a:gd name="T12" fmla="*/ 68 w 241"/>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241" h="190">
                  <a:moveTo>
                    <a:pt x="68" y="0"/>
                  </a:moveTo>
                  <a:lnTo>
                    <a:pt x="68" y="0"/>
                  </a:lnTo>
                  <a:lnTo>
                    <a:pt x="0" y="72"/>
                  </a:lnTo>
                  <a:lnTo>
                    <a:pt x="241" y="190"/>
                  </a:lnTo>
                  <a:lnTo>
                    <a:pt x="68" y="0"/>
                  </a:lnTo>
                  <a:lnTo>
                    <a:pt x="68" y="0"/>
                  </a:lnTo>
                  <a:lnTo>
                    <a:pt x="68" y="0"/>
                  </a:lnTo>
                  <a:close/>
                </a:path>
              </a:pathLst>
            </a:custGeom>
            <a:solidFill>
              <a:srgbClr val="8180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317" name="Freeform 25"/>
            <p:cNvSpPr>
              <a:spLocks/>
            </p:cNvSpPr>
            <p:nvPr/>
          </p:nvSpPr>
          <p:spPr bwMode="auto">
            <a:xfrm>
              <a:off x="5264150" y="6318250"/>
              <a:ext cx="295275" cy="196850"/>
            </a:xfrm>
            <a:custGeom>
              <a:avLst/>
              <a:gdLst>
                <a:gd name="T0" fmla="*/ 120 w 186"/>
                <a:gd name="T1" fmla="*/ 0 h 124"/>
                <a:gd name="T2" fmla="*/ 120 w 186"/>
                <a:gd name="T3" fmla="*/ 4 h 124"/>
                <a:gd name="T4" fmla="*/ 0 w 186"/>
                <a:gd name="T5" fmla="*/ 0 h 124"/>
                <a:gd name="T6" fmla="*/ 0 w 186"/>
                <a:gd name="T7" fmla="*/ 124 h 124"/>
                <a:gd name="T8" fmla="*/ 186 w 186"/>
                <a:gd name="T9" fmla="*/ 2 h 124"/>
                <a:gd name="T10" fmla="*/ 120 w 186"/>
                <a:gd name="T11" fmla="*/ 0 h 124"/>
                <a:gd name="T12" fmla="*/ 120 w 186"/>
                <a:gd name="T13" fmla="*/ 0 h 124"/>
                <a:gd name="T14" fmla="*/ 120 w 186"/>
                <a:gd name="T15" fmla="*/ 0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 h="124">
                  <a:moveTo>
                    <a:pt x="120" y="0"/>
                  </a:moveTo>
                  <a:lnTo>
                    <a:pt x="120" y="4"/>
                  </a:lnTo>
                  <a:lnTo>
                    <a:pt x="0" y="0"/>
                  </a:lnTo>
                  <a:lnTo>
                    <a:pt x="0" y="124"/>
                  </a:lnTo>
                  <a:lnTo>
                    <a:pt x="186" y="2"/>
                  </a:lnTo>
                  <a:lnTo>
                    <a:pt x="120" y="0"/>
                  </a:lnTo>
                  <a:lnTo>
                    <a:pt x="120" y="0"/>
                  </a:lnTo>
                  <a:lnTo>
                    <a:pt x="120" y="0"/>
                  </a:lnTo>
                  <a:close/>
                </a:path>
              </a:pathLst>
            </a:custGeom>
            <a:solidFill>
              <a:srgbClr val="8180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318" name="Freeform 26"/>
            <p:cNvSpPr>
              <a:spLocks/>
            </p:cNvSpPr>
            <p:nvPr/>
          </p:nvSpPr>
          <p:spPr bwMode="auto">
            <a:xfrm>
              <a:off x="5527675" y="6756400"/>
              <a:ext cx="690562" cy="263525"/>
            </a:xfrm>
            <a:custGeom>
              <a:avLst/>
              <a:gdLst>
                <a:gd name="T0" fmla="*/ 198 w 435"/>
                <a:gd name="T1" fmla="*/ 0 h 166"/>
                <a:gd name="T2" fmla="*/ 0 w 435"/>
                <a:gd name="T3" fmla="*/ 80 h 166"/>
                <a:gd name="T4" fmla="*/ 120 w 435"/>
                <a:gd name="T5" fmla="*/ 166 h 166"/>
                <a:gd name="T6" fmla="*/ 435 w 435"/>
                <a:gd name="T7" fmla="*/ 166 h 166"/>
                <a:gd name="T8" fmla="*/ 198 w 435"/>
                <a:gd name="T9" fmla="*/ 0 h 166"/>
                <a:gd name="T10" fmla="*/ 198 w 435"/>
                <a:gd name="T11" fmla="*/ 0 h 166"/>
                <a:gd name="T12" fmla="*/ 198 w 435"/>
                <a:gd name="T13" fmla="*/ 0 h 166"/>
              </a:gdLst>
              <a:ahLst/>
              <a:cxnLst>
                <a:cxn ang="0">
                  <a:pos x="T0" y="T1"/>
                </a:cxn>
                <a:cxn ang="0">
                  <a:pos x="T2" y="T3"/>
                </a:cxn>
                <a:cxn ang="0">
                  <a:pos x="T4" y="T5"/>
                </a:cxn>
                <a:cxn ang="0">
                  <a:pos x="T6" y="T7"/>
                </a:cxn>
                <a:cxn ang="0">
                  <a:pos x="T8" y="T9"/>
                </a:cxn>
                <a:cxn ang="0">
                  <a:pos x="T10" y="T11"/>
                </a:cxn>
                <a:cxn ang="0">
                  <a:pos x="T12" y="T13"/>
                </a:cxn>
              </a:cxnLst>
              <a:rect l="0" t="0" r="r" b="b"/>
              <a:pathLst>
                <a:path w="435" h="166">
                  <a:moveTo>
                    <a:pt x="198" y="0"/>
                  </a:moveTo>
                  <a:lnTo>
                    <a:pt x="0" y="80"/>
                  </a:lnTo>
                  <a:lnTo>
                    <a:pt x="120" y="166"/>
                  </a:lnTo>
                  <a:lnTo>
                    <a:pt x="435" y="166"/>
                  </a:lnTo>
                  <a:lnTo>
                    <a:pt x="198" y="0"/>
                  </a:lnTo>
                  <a:lnTo>
                    <a:pt x="198" y="0"/>
                  </a:lnTo>
                  <a:lnTo>
                    <a:pt x="198" y="0"/>
                  </a:lnTo>
                  <a:close/>
                </a:path>
              </a:pathLst>
            </a:custGeom>
            <a:solidFill>
              <a:srgbClr val="8180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319" name="Freeform 27"/>
            <p:cNvSpPr>
              <a:spLocks/>
            </p:cNvSpPr>
            <p:nvPr/>
          </p:nvSpPr>
          <p:spPr bwMode="auto">
            <a:xfrm>
              <a:off x="4972050" y="6515100"/>
              <a:ext cx="422275" cy="504825"/>
            </a:xfrm>
            <a:custGeom>
              <a:avLst/>
              <a:gdLst>
                <a:gd name="T0" fmla="*/ 184 w 266"/>
                <a:gd name="T1" fmla="*/ 0 h 318"/>
                <a:gd name="T2" fmla="*/ 184 w 266"/>
                <a:gd name="T3" fmla="*/ 0 h 318"/>
                <a:gd name="T4" fmla="*/ 0 w 266"/>
                <a:gd name="T5" fmla="*/ 318 h 318"/>
                <a:gd name="T6" fmla="*/ 266 w 266"/>
                <a:gd name="T7" fmla="*/ 318 h 318"/>
                <a:gd name="T8" fmla="*/ 184 w 266"/>
                <a:gd name="T9" fmla="*/ 0 h 318"/>
                <a:gd name="T10" fmla="*/ 184 w 266"/>
                <a:gd name="T11" fmla="*/ 0 h 318"/>
                <a:gd name="T12" fmla="*/ 184 w 266"/>
                <a:gd name="T13" fmla="*/ 0 h 318"/>
              </a:gdLst>
              <a:ahLst/>
              <a:cxnLst>
                <a:cxn ang="0">
                  <a:pos x="T0" y="T1"/>
                </a:cxn>
                <a:cxn ang="0">
                  <a:pos x="T2" y="T3"/>
                </a:cxn>
                <a:cxn ang="0">
                  <a:pos x="T4" y="T5"/>
                </a:cxn>
                <a:cxn ang="0">
                  <a:pos x="T6" y="T7"/>
                </a:cxn>
                <a:cxn ang="0">
                  <a:pos x="T8" y="T9"/>
                </a:cxn>
                <a:cxn ang="0">
                  <a:pos x="T10" y="T11"/>
                </a:cxn>
                <a:cxn ang="0">
                  <a:pos x="T12" y="T13"/>
                </a:cxn>
              </a:cxnLst>
              <a:rect l="0" t="0" r="r" b="b"/>
              <a:pathLst>
                <a:path w="266" h="318">
                  <a:moveTo>
                    <a:pt x="184" y="0"/>
                  </a:moveTo>
                  <a:lnTo>
                    <a:pt x="184" y="0"/>
                  </a:lnTo>
                  <a:lnTo>
                    <a:pt x="0" y="318"/>
                  </a:lnTo>
                  <a:lnTo>
                    <a:pt x="266" y="318"/>
                  </a:lnTo>
                  <a:lnTo>
                    <a:pt x="184" y="0"/>
                  </a:lnTo>
                  <a:lnTo>
                    <a:pt x="184" y="0"/>
                  </a:lnTo>
                  <a:lnTo>
                    <a:pt x="184" y="0"/>
                  </a:lnTo>
                  <a:close/>
                </a:path>
              </a:pathLst>
            </a:custGeom>
            <a:solidFill>
              <a:srgbClr val="8180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320" name="Freeform 29"/>
            <p:cNvSpPr>
              <a:spLocks/>
            </p:cNvSpPr>
            <p:nvPr/>
          </p:nvSpPr>
          <p:spPr bwMode="auto">
            <a:xfrm>
              <a:off x="6640513" y="6708775"/>
              <a:ext cx="887412" cy="311150"/>
            </a:xfrm>
            <a:custGeom>
              <a:avLst/>
              <a:gdLst>
                <a:gd name="T0" fmla="*/ 24 w 559"/>
                <a:gd name="T1" fmla="*/ 0 h 196"/>
                <a:gd name="T2" fmla="*/ 0 w 559"/>
                <a:gd name="T3" fmla="*/ 114 h 196"/>
                <a:gd name="T4" fmla="*/ 50 w 559"/>
                <a:gd name="T5" fmla="*/ 196 h 196"/>
                <a:gd name="T6" fmla="*/ 559 w 559"/>
                <a:gd name="T7" fmla="*/ 196 h 196"/>
                <a:gd name="T8" fmla="*/ 94 w 559"/>
                <a:gd name="T9" fmla="*/ 30 h 196"/>
                <a:gd name="T10" fmla="*/ 24 w 559"/>
                <a:gd name="T11" fmla="*/ 0 h 196"/>
                <a:gd name="T12" fmla="*/ 24 w 559"/>
                <a:gd name="T13" fmla="*/ 0 h 196"/>
                <a:gd name="T14" fmla="*/ 24 w 559"/>
                <a:gd name="T15" fmla="*/ 0 h 1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 h="196">
                  <a:moveTo>
                    <a:pt x="24" y="0"/>
                  </a:moveTo>
                  <a:lnTo>
                    <a:pt x="0" y="114"/>
                  </a:lnTo>
                  <a:lnTo>
                    <a:pt x="50" y="196"/>
                  </a:lnTo>
                  <a:lnTo>
                    <a:pt x="559" y="196"/>
                  </a:lnTo>
                  <a:lnTo>
                    <a:pt x="94" y="30"/>
                  </a:lnTo>
                  <a:lnTo>
                    <a:pt x="24" y="0"/>
                  </a:lnTo>
                  <a:lnTo>
                    <a:pt x="24" y="0"/>
                  </a:lnTo>
                  <a:lnTo>
                    <a:pt x="24" y="0"/>
                  </a:lnTo>
                  <a:close/>
                </a:path>
              </a:pathLst>
            </a:custGeom>
            <a:solidFill>
              <a:srgbClr val="8180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321" name="Freeform 30"/>
            <p:cNvSpPr>
              <a:spLocks/>
            </p:cNvSpPr>
            <p:nvPr/>
          </p:nvSpPr>
          <p:spPr bwMode="auto">
            <a:xfrm>
              <a:off x="6564313" y="6654800"/>
              <a:ext cx="114300" cy="231775"/>
            </a:xfrm>
            <a:custGeom>
              <a:avLst/>
              <a:gdLst>
                <a:gd name="T0" fmla="*/ 0 w 72"/>
                <a:gd name="T1" fmla="*/ 0 h 146"/>
                <a:gd name="T2" fmla="*/ 0 w 72"/>
                <a:gd name="T3" fmla="*/ 72 h 146"/>
                <a:gd name="T4" fmla="*/ 48 w 72"/>
                <a:gd name="T5" fmla="*/ 146 h 146"/>
                <a:gd name="T6" fmla="*/ 72 w 72"/>
                <a:gd name="T7" fmla="*/ 32 h 146"/>
                <a:gd name="T8" fmla="*/ 0 w 72"/>
                <a:gd name="T9" fmla="*/ 0 h 146"/>
                <a:gd name="T10" fmla="*/ 0 w 72"/>
                <a:gd name="T11" fmla="*/ 0 h 146"/>
                <a:gd name="T12" fmla="*/ 0 w 72"/>
                <a:gd name="T13" fmla="*/ 0 h 146"/>
              </a:gdLst>
              <a:ahLst/>
              <a:cxnLst>
                <a:cxn ang="0">
                  <a:pos x="T0" y="T1"/>
                </a:cxn>
                <a:cxn ang="0">
                  <a:pos x="T2" y="T3"/>
                </a:cxn>
                <a:cxn ang="0">
                  <a:pos x="T4" y="T5"/>
                </a:cxn>
                <a:cxn ang="0">
                  <a:pos x="T6" y="T7"/>
                </a:cxn>
                <a:cxn ang="0">
                  <a:pos x="T8" y="T9"/>
                </a:cxn>
                <a:cxn ang="0">
                  <a:pos x="T10" y="T11"/>
                </a:cxn>
                <a:cxn ang="0">
                  <a:pos x="T12" y="T13"/>
                </a:cxn>
              </a:cxnLst>
              <a:rect l="0" t="0" r="r" b="b"/>
              <a:pathLst>
                <a:path w="72" h="146">
                  <a:moveTo>
                    <a:pt x="0" y="0"/>
                  </a:moveTo>
                  <a:lnTo>
                    <a:pt x="0" y="72"/>
                  </a:lnTo>
                  <a:lnTo>
                    <a:pt x="48" y="146"/>
                  </a:lnTo>
                  <a:lnTo>
                    <a:pt x="72" y="32"/>
                  </a:lnTo>
                  <a:lnTo>
                    <a:pt x="0" y="0"/>
                  </a:lnTo>
                  <a:lnTo>
                    <a:pt x="0" y="0"/>
                  </a:lnTo>
                  <a:lnTo>
                    <a:pt x="0" y="0"/>
                  </a:lnTo>
                  <a:close/>
                </a:path>
              </a:pathLst>
            </a:custGeom>
            <a:solidFill>
              <a:srgbClr val="8180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322" name="Freeform 31"/>
            <p:cNvSpPr>
              <a:spLocks/>
            </p:cNvSpPr>
            <p:nvPr/>
          </p:nvSpPr>
          <p:spPr bwMode="auto">
            <a:xfrm>
              <a:off x="9896475" y="2392363"/>
              <a:ext cx="1062037" cy="623888"/>
            </a:xfrm>
            <a:custGeom>
              <a:avLst/>
              <a:gdLst>
                <a:gd name="T0" fmla="*/ 503 w 669"/>
                <a:gd name="T1" fmla="*/ 0 h 393"/>
                <a:gd name="T2" fmla="*/ 126 w 669"/>
                <a:gd name="T3" fmla="*/ 228 h 393"/>
                <a:gd name="T4" fmla="*/ 0 w 669"/>
                <a:gd name="T5" fmla="*/ 393 h 393"/>
                <a:gd name="T6" fmla="*/ 669 w 669"/>
                <a:gd name="T7" fmla="*/ 393 h 393"/>
                <a:gd name="T8" fmla="*/ 236 w 669"/>
                <a:gd name="T9" fmla="*/ 244 h 393"/>
                <a:gd name="T10" fmla="*/ 503 w 669"/>
                <a:gd name="T11" fmla="*/ 0 h 393"/>
                <a:gd name="T12" fmla="*/ 503 w 669"/>
                <a:gd name="T13" fmla="*/ 0 h 393"/>
                <a:gd name="T14" fmla="*/ 503 w 669"/>
                <a:gd name="T15" fmla="*/ 0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9" h="393">
                  <a:moveTo>
                    <a:pt x="503" y="0"/>
                  </a:moveTo>
                  <a:lnTo>
                    <a:pt x="126" y="228"/>
                  </a:lnTo>
                  <a:lnTo>
                    <a:pt x="0" y="393"/>
                  </a:lnTo>
                  <a:lnTo>
                    <a:pt x="669" y="393"/>
                  </a:lnTo>
                  <a:lnTo>
                    <a:pt x="236" y="244"/>
                  </a:lnTo>
                  <a:lnTo>
                    <a:pt x="503" y="0"/>
                  </a:lnTo>
                  <a:lnTo>
                    <a:pt x="503" y="0"/>
                  </a:lnTo>
                  <a:lnTo>
                    <a:pt x="503" y="0"/>
                  </a:lnTo>
                  <a:close/>
                </a:path>
              </a:pathLst>
            </a:custGeom>
            <a:solidFill>
              <a:srgbClr val="8180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323" name="Freeform 32"/>
            <p:cNvSpPr>
              <a:spLocks/>
            </p:cNvSpPr>
            <p:nvPr/>
          </p:nvSpPr>
          <p:spPr bwMode="auto">
            <a:xfrm>
              <a:off x="10290175" y="3921125"/>
              <a:ext cx="2146300" cy="2349500"/>
            </a:xfrm>
            <a:custGeom>
              <a:avLst/>
              <a:gdLst>
                <a:gd name="T0" fmla="*/ 0 w 1352"/>
                <a:gd name="T1" fmla="*/ 0 h 1480"/>
                <a:gd name="T2" fmla="*/ 1208 w 1352"/>
                <a:gd name="T3" fmla="*/ 739 h 1480"/>
                <a:gd name="T4" fmla="*/ 172 w 1352"/>
                <a:gd name="T5" fmla="*/ 1111 h 1480"/>
                <a:gd name="T6" fmla="*/ 373 w 1352"/>
                <a:gd name="T7" fmla="*/ 1334 h 1480"/>
                <a:gd name="T8" fmla="*/ 1352 w 1352"/>
                <a:gd name="T9" fmla="*/ 1480 h 1480"/>
                <a:gd name="T10" fmla="*/ 1352 w 1352"/>
                <a:gd name="T11" fmla="*/ 421 h 1480"/>
                <a:gd name="T12" fmla="*/ 0 w 1352"/>
                <a:gd name="T13" fmla="*/ 0 h 1480"/>
                <a:gd name="T14" fmla="*/ 0 w 1352"/>
                <a:gd name="T15" fmla="*/ 0 h 1480"/>
                <a:gd name="T16" fmla="*/ 0 w 1352"/>
                <a:gd name="T17" fmla="*/ 0 h 1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2" h="1480">
                  <a:moveTo>
                    <a:pt x="0" y="0"/>
                  </a:moveTo>
                  <a:lnTo>
                    <a:pt x="1208" y="739"/>
                  </a:lnTo>
                  <a:lnTo>
                    <a:pt x="172" y="1111"/>
                  </a:lnTo>
                  <a:lnTo>
                    <a:pt x="373" y="1334"/>
                  </a:lnTo>
                  <a:lnTo>
                    <a:pt x="1352" y="1480"/>
                  </a:lnTo>
                  <a:lnTo>
                    <a:pt x="1352" y="421"/>
                  </a:lnTo>
                  <a:lnTo>
                    <a:pt x="0" y="0"/>
                  </a:lnTo>
                  <a:lnTo>
                    <a:pt x="0" y="0"/>
                  </a:lnTo>
                  <a:lnTo>
                    <a:pt x="0" y="0"/>
                  </a:lnTo>
                  <a:close/>
                </a:path>
              </a:pathLst>
            </a:custGeom>
            <a:solidFill>
              <a:srgbClr val="8180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324" name="Freeform 33"/>
            <p:cNvSpPr>
              <a:spLocks/>
            </p:cNvSpPr>
            <p:nvPr/>
          </p:nvSpPr>
          <p:spPr bwMode="auto">
            <a:xfrm>
              <a:off x="8185150" y="5856288"/>
              <a:ext cx="3962400" cy="1163638"/>
            </a:xfrm>
            <a:custGeom>
              <a:avLst/>
              <a:gdLst>
                <a:gd name="T0" fmla="*/ 0 w 2496"/>
                <a:gd name="T1" fmla="*/ 0 h 733"/>
                <a:gd name="T2" fmla="*/ 709 w 2496"/>
                <a:gd name="T3" fmla="*/ 733 h 733"/>
                <a:gd name="T4" fmla="*/ 2496 w 2496"/>
                <a:gd name="T5" fmla="*/ 733 h 733"/>
                <a:gd name="T6" fmla="*/ 1787 w 2496"/>
                <a:gd name="T7" fmla="*/ 469 h 733"/>
                <a:gd name="T8" fmla="*/ 1116 w 2496"/>
                <a:gd name="T9" fmla="*/ 619 h 733"/>
                <a:gd name="T10" fmla="*/ 0 w 2496"/>
                <a:gd name="T11" fmla="*/ 0 h 733"/>
                <a:gd name="T12" fmla="*/ 0 w 2496"/>
                <a:gd name="T13" fmla="*/ 0 h 733"/>
                <a:gd name="T14" fmla="*/ 0 w 2496"/>
                <a:gd name="T15" fmla="*/ 0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6" h="733">
                  <a:moveTo>
                    <a:pt x="0" y="0"/>
                  </a:moveTo>
                  <a:lnTo>
                    <a:pt x="709" y="733"/>
                  </a:lnTo>
                  <a:lnTo>
                    <a:pt x="2496" y="733"/>
                  </a:lnTo>
                  <a:lnTo>
                    <a:pt x="1787" y="469"/>
                  </a:lnTo>
                  <a:lnTo>
                    <a:pt x="1116" y="619"/>
                  </a:lnTo>
                  <a:lnTo>
                    <a:pt x="0" y="0"/>
                  </a:lnTo>
                  <a:lnTo>
                    <a:pt x="0" y="0"/>
                  </a:lnTo>
                  <a:lnTo>
                    <a:pt x="0" y="0"/>
                  </a:lnTo>
                  <a:close/>
                </a:path>
              </a:pathLst>
            </a:custGeom>
            <a:solidFill>
              <a:srgbClr val="8180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325" name="Freeform 34"/>
            <p:cNvSpPr>
              <a:spLocks/>
            </p:cNvSpPr>
            <p:nvPr/>
          </p:nvSpPr>
          <p:spPr bwMode="auto">
            <a:xfrm>
              <a:off x="8577263" y="5875338"/>
              <a:ext cx="1684337" cy="671513"/>
            </a:xfrm>
            <a:custGeom>
              <a:avLst/>
              <a:gdLst>
                <a:gd name="T0" fmla="*/ 0 w 1061"/>
                <a:gd name="T1" fmla="*/ 0 h 423"/>
                <a:gd name="T2" fmla="*/ 1061 w 1061"/>
                <a:gd name="T3" fmla="*/ 423 h 423"/>
                <a:gd name="T4" fmla="*/ 975 w 1061"/>
                <a:gd name="T5" fmla="*/ 105 h 423"/>
                <a:gd name="T6" fmla="*/ 0 w 1061"/>
                <a:gd name="T7" fmla="*/ 0 h 423"/>
                <a:gd name="T8" fmla="*/ 0 w 1061"/>
                <a:gd name="T9" fmla="*/ 0 h 423"/>
                <a:gd name="T10" fmla="*/ 0 w 1061"/>
                <a:gd name="T11" fmla="*/ 0 h 423"/>
              </a:gdLst>
              <a:ahLst/>
              <a:cxnLst>
                <a:cxn ang="0">
                  <a:pos x="T0" y="T1"/>
                </a:cxn>
                <a:cxn ang="0">
                  <a:pos x="T2" y="T3"/>
                </a:cxn>
                <a:cxn ang="0">
                  <a:pos x="T4" y="T5"/>
                </a:cxn>
                <a:cxn ang="0">
                  <a:pos x="T6" y="T7"/>
                </a:cxn>
                <a:cxn ang="0">
                  <a:pos x="T8" y="T9"/>
                </a:cxn>
                <a:cxn ang="0">
                  <a:pos x="T10" y="T11"/>
                </a:cxn>
              </a:cxnLst>
              <a:rect l="0" t="0" r="r" b="b"/>
              <a:pathLst>
                <a:path w="1061" h="423">
                  <a:moveTo>
                    <a:pt x="0" y="0"/>
                  </a:moveTo>
                  <a:lnTo>
                    <a:pt x="1061" y="423"/>
                  </a:lnTo>
                  <a:lnTo>
                    <a:pt x="975" y="105"/>
                  </a:lnTo>
                  <a:lnTo>
                    <a:pt x="0" y="0"/>
                  </a:lnTo>
                  <a:lnTo>
                    <a:pt x="0" y="0"/>
                  </a:lnTo>
                  <a:lnTo>
                    <a:pt x="0" y="0"/>
                  </a:lnTo>
                  <a:close/>
                </a:path>
              </a:pathLst>
            </a:custGeom>
            <a:solidFill>
              <a:srgbClr val="8180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326" name="Freeform 42"/>
            <p:cNvSpPr>
              <a:spLocks/>
            </p:cNvSpPr>
            <p:nvPr/>
          </p:nvSpPr>
          <p:spPr bwMode="auto">
            <a:xfrm>
              <a:off x="10426700" y="3203575"/>
              <a:ext cx="2009775" cy="889000"/>
            </a:xfrm>
            <a:custGeom>
              <a:avLst/>
              <a:gdLst>
                <a:gd name="T0" fmla="*/ 0 w 1266"/>
                <a:gd name="T1" fmla="*/ 0 h 560"/>
                <a:gd name="T2" fmla="*/ 303 w 1266"/>
                <a:gd name="T3" fmla="*/ 244 h 560"/>
                <a:gd name="T4" fmla="*/ 1266 w 1266"/>
                <a:gd name="T5" fmla="*/ 560 h 560"/>
                <a:gd name="T6" fmla="*/ 1266 w 1266"/>
                <a:gd name="T7" fmla="*/ 40 h 560"/>
                <a:gd name="T8" fmla="*/ 0 w 1266"/>
                <a:gd name="T9" fmla="*/ 0 h 560"/>
                <a:gd name="T10" fmla="*/ 0 w 1266"/>
                <a:gd name="T11" fmla="*/ 0 h 560"/>
                <a:gd name="T12" fmla="*/ 0 w 1266"/>
                <a:gd name="T13" fmla="*/ 0 h 560"/>
              </a:gdLst>
              <a:ahLst/>
              <a:cxnLst>
                <a:cxn ang="0">
                  <a:pos x="T0" y="T1"/>
                </a:cxn>
                <a:cxn ang="0">
                  <a:pos x="T2" y="T3"/>
                </a:cxn>
                <a:cxn ang="0">
                  <a:pos x="T4" y="T5"/>
                </a:cxn>
                <a:cxn ang="0">
                  <a:pos x="T6" y="T7"/>
                </a:cxn>
                <a:cxn ang="0">
                  <a:pos x="T8" y="T9"/>
                </a:cxn>
                <a:cxn ang="0">
                  <a:pos x="T10" y="T11"/>
                </a:cxn>
                <a:cxn ang="0">
                  <a:pos x="T12" y="T13"/>
                </a:cxn>
              </a:cxnLst>
              <a:rect l="0" t="0" r="r" b="b"/>
              <a:pathLst>
                <a:path w="1266" h="560">
                  <a:moveTo>
                    <a:pt x="0" y="0"/>
                  </a:moveTo>
                  <a:lnTo>
                    <a:pt x="303" y="244"/>
                  </a:lnTo>
                  <a:lnTo>
                    <a:pt x="1266" y="560"/>
                  </a:lnTo>
                  <a:lnTo>
                    <a:pt x="1266" y="40"/>
                  </a:lnTo>
                  <a:lnTo>
                    <a:pt x="0" y="0"/>
                  </a:lnTo>
                  <a:lnTo>
                    <a:pt x="0" y="0"/>
                  </a:lnTo>
                  <a:lnTo>
                    <a:pt x="0" y="0"/>
                  </a:lnTo>
                  <a:close/>
                </a:path>
              </a:pathLst>
            </a:custGeom>
            <a:solidFill>
              <a:srgbClr val="8180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327" name="Freeform 43"/>
            <p:cNvSpPr>
              <a:spLocks/>
            </p:cNvSpPr>
            <p:nvPr/>
          </p:nvSpPr>
          <p:spPr bwMode="auto">
            <a:xfrm>
              <a:off x="10620375" y="552450"/>
              <a:ext cx="1238250" cy="836613"/>
            </a:xfrm>
            <a:custGeom>
              <a:avLst/>
              <a:gdLst>
                <a:gd name="T0" fmla="*/ 481 w 780"/>
                <a:gd name="T1" fmla="*/ 0 h 527"/>
                <a:gd name="T2" fmla="*/ 229 w 780"/>
                <a:gd name="T3" fmla="*/ 0 h 527"/>
                <a:gd name="T4" fmla="*/ 0 w 780"/>
                <a:gd name="T5" fmla="*/ 102 h 527"/>
                <a:gd name="T6" fmla="*/ 780 w 780"/>
                <a:gd name="T7" fmla="*/ 527 h 527"/>
                <a:gd name="T8" fmla="*/ 299 w 780"/>
                <a:gd name="T9" fmla="*/ 102 h 527"/>
                <a:gd name="T10" fmla="*/ 631 w 780"/>
                <a:gd name="T11" fmla="*/ 196 h 527"/>
                <a:gd name="T12" fmla="*/ 481 w 780"/>
                <a:gd name="T13" fmla="*/ 0 h 527"/>
                <a:gd name="T14" fmla="*/ 481 w 780"/>
                <a:gd name="T15" fmla="*/ 0 h 527"/>
                <a:gd name="T16" fmla="*/ 481 w 780"/>
                <a:gd name="T17" fmla="*/ 0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0" h="527">
                  <a:moveTo>
                    <a:pt x="481" y="0"/>
                  </a:moveTo>
                  <a:lnTo>
                    <a:pt x="229" y="0"/>
                  </a:lnTo>
                  <a:lnTo>
                    <a:pt x="0" y="102"/>
                  </a:lnTo>
                  <a:lnTo>
                    <a:pt x="780" y="527"/>
                  </a:lnTo>
                  <a:lnTo>
                    <a:pt x="299" y="102"/>
                  </a:lnTo>
                  <a:lnTo>
                    <a:pt x="631" y="196"/>
                  </a:lnTo>
                  <a:lnTo>
                    <a:pt x="481" y="0"/>
                  </a:lnTo>
                  <a:lnTo>
                    <a:pt x="481" y="0"/>
                  </a:lnTo>
                  <a:lnTo>
                    <a:pt x="481" y="0"/>
                  </a:lnTo>
                  <a:close/>
                </a:path>
              </a:pathLst>
            </a:custGeom>
            <a:solidFill>
              <a:srgbClr val="8180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328" name="Freeform 44"/>
            <p:cNvSpPr>
              <a:spLocks/>
            </p:cNvSpPr>
            <p:nvPr/>
          </p:nvSpPr>
          <p:spPr bwMode="auto">
            <a:xfrm>
              <a:off x="10334625" y="1389063"/>
              <a:ext cx="1096962" cy="1190625"/>
            </a:xfrm>
            <a:custGeom>
              <a:avLst/>
              <a:gdLst>
                <a:gd name="T0" fmla="*/ 535 w 691"/>
                <a:gd name="T1" fmla="*/ 0 h 750"/>
                <a:gd name="T2" fmla="*/ 0 w 691"/>
                <a:gd name="T3" fmla="*/ 134 h 750"/>
                <a:gd name="T4" fmla="*/ 0 w 691"/>
                <a:gd name="T5" fmla="*/ 348 h 750"/>
                <a:gd name="T6" fmla="*/ 691 w 691"/>
                <a:gd name="T7" fmla="*/ 750 h 750"/>
                <a:gd name="T8" fmla="*/ 535 w 691"/>
                <a:gd name="T9" fmla="*/ 316 h 750"/>
                <a:gd name="T10" fmla="*/ 180 w 691"/>
                <a:gd name="T11" fmla="*/ 150 h 750"/>
                <a:gd name="T12" fmla="*/ 535 w 691"/>
                <a:gd name="T13" fmla="*/ 0 h 750"/>
                <a:gd name="T14" fmla="*/ 535 w 691"/>
                <a:gd name="T15" fmla="*/ 0 h 750"/>
                <a:gd name="T16" fmla="*/ 535 w 691"/>
                <a:gd name="T17" fmla="*/ 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1" h="750">
                  <a:moveTo>
                    <a:pt x="535" y="0"/>
                  </a:moveTo>
                  <a:lnTo>
                    <a:pt x="0" y="134"/>
                  </a:lnTo>
                  <a:lnTo>
                    <a:pt x="0" y="348"/>
                  </a:lnTo>
                  <a:lnTo>
                    <a:pt x="691" y="750"/>
                  </a:lnTo>
                  <a:lnTo>
                    <a:pt x="535" y="316"/>
                  </a:lnTo>
                  <a:lnTo>
                    <a:pt x="180" y="150"/>
                  </a:lnTo>
                  <a:lnTo>
                    <a:pt x="535" y="0"/>
                  </a:lnTo>
                  <a:lnTo>
                    <a:pt x="535" y="0"/>
                  </a:lnTo>
                  <a:lnTo>
                    <a:pt x="535" y="0"/>
                  </a:lnTo>
                  <a:close/>
                </a:path>
              </a:pathLst>
            </a:custGeom>
            <a:solidFill>
              <a:srgbClr val="8180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329" name="Freeform 45"/>
            <p:cNvSpPr>
              <a:spLocks/>
            </p:cNvSpPr>
            <p:nvPr/>
          </p:nvSpPr>
          <p:spPr bwMode="auto">
            <a:xfrm>
              <a:off x="11431588" y="1538288"/>
              <a:ext cx="1004887" cy="561975"/>
            </a:xfrm>
            <a:custGeom>
              <a:avLst/>
              <a:gdLst>
                <a:gd name="T0" fmla="*/ 0 w 633"/>
                <a:gd name="T1" fmla="*/ 0 h 354"/>
                <a:gd name="T2" fmla="*/ 471 w 633"/>
                <a:gd name="T3" fmla="*/ 354 h 354"/>
                <a:gd name="T4" fmla="*/ 633 w 633"/>
                <a:gd name="T5" fmla="*/ 182 h 354"/>
                <a:gd name="T6" fmla="*/ 0 w 633"/>
                <a:gd name="T7" fmla="*/ 0 h 354"/>
                <a:gd name="T8" fmla="*/ 0 w 633"/>
                <a:gd name="T9" fmla="*/ 0 h 354"/>
                <a:gd name="T10" fmla="*/ 0 w 633"/>
                <a:gd name="T11" fmla="*/ 0 h 354"/>
              </a:gdLst>
              <a:ahLst/>
              <a:cxnLst>
                <a:cxn ang="0">
                  <a:pos x="T0" y="T1"/>
                </a:cxn>
                <a:cxn ang="0">
                  <a:pos x="T2" y="T3"/>
                </a:cxn>
                <a:cxn ang="0">
                  <a:pos x="T4" y="T5"/>
                </a:cxn>
                <a:cxn ang="0">
                  <a:pos x="T6" y="T7"/>
                </a:cxn>
                <a:cxn ang="0">
                  <a:pos x="T8" y="T9"/>
                </a:cxn>
                <a:cxn ang="0">
                  <a:pos x="T10" y="T11"/>
                </a:cxn>
              </a:cxnLst>
              <a:rect l="0" t="0" r="r" b="b"/>
              <a:pathLst>
                <a:path w="633" h="354">
                  <a:moveTo>
                    <a:pt x="0" y="0"/>
                  </a:moveTo>
                  <a:lnTo>
                    <a:pt x="471" y="354"/>
                  </a:lnTo>
                  <a:lnTo>
                    <a:pt x="633" y="182"/>
                  </a:lnTo>
                  <a:lnTo>
                    <a:pt x="0" y="0"/>
                  </a:lnTo>
                  <a:lnTo>
                    <a:pt x="0" y="0"/>
                  </a:lnTo>
                  <a:lnTo>
                    <a:pt x="0" y="0"/>
                  </a:lnTo>
                  <a:close/>
                </a:path>
              </a:pathLst>
            </a:custGeom>
            <a:solidFill>
              <a:srgbClr val="8180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330" name="Freeform 46"/>
            <p:cNvSpPr>
              <a:spLocks/>
            </p:cNvSpPr>
            <p:nvPr/>
          </p:nvSpPr>
          <p:spPr bwMode="auto">
            <a:xfrm>
              <a:off x="11733213" y="2100263"/>
              <a:ext cx="703262" cy="479425"/>
            </a:xfrm>
            <a:custGeom>
              <a:avLst/>
              <a:gdLst>
                <a:gd name="T0" fmla="*/ 281 w 443"/>
                <a:gd name="T1" fmla="*/ 0 h 302"/>
                <a:gd name="T2" fmla="*/ 0 w 443"/>
                <a:gd name="T3" fmla="*/ 302 h 302"/>
                <a:gd name="T4" fmla="*/ 443 w 443"/>
                <a:gd name="T5" fmla="*/ 120 h 302"/>
                <a:gd name="T6" fmla="*/ 281 w 443"/>
                <a:gd name="T7" fmla="*/ 0 h 302"/>
                <a:gd name="T8" fmla="*/ 281 w 443"/>
                <a:gd name="T9" fmla="*/ 0 h 302"/>
                <a:gd name="T10" fmla="*/ 281 w 443"/>
                <a:gd name="T11" fmla="*/ 0 h 302"/>
              </a:gdLst>
              <a:ahLst/>
              <a:cxnLst>
                <a:cxn ang="0">
                  <a:pos x="T0" y="T1"/>
                </a:cxn>
                <a:cxn ang="0">
                  <a:pos x="T2" y="T3"/>
                </a:cxn>
                <a:cxn ang="0">
                  <a:pos x="T4" y="T5"/>
                </a:cxn>
                <a:cxn ang="0">
                  <a:pos x="T6" y="T7"/>
                </a:cxn>
                <a:cxn ang="0">
                  <a:pos x="T8" y="T9"/>
                </a:cxn>
                <a:cxn ang="0">
                  <a:pos x="T10" y="T11"/>
                </a:cxn>
              </a:cxnLst>
              <a:rect l="0" t="0" r="r" b="b"/>
              <a:pathLst>
                <a:path w="443" h="302">
                  <a:moveTo>
                    <a:pt x="281" y="0"/>
                  </a:moveTo>
                  <a:lnTo>
                    <a:pt x="0" y="302"/>
                  </a:lnTo>
                  <a:lnTo>
                    <a:pt x="443" y="120"/>
                  </a:lnTo>
                  <a:lnTo>
                    <a:pt x="281" y="0"/>
                  </a:lnTo>
                  <a:lnTo>
                    <a:pt x="281" y="0"/>
                  </a:lnTo>
                  <a:lnTo>
                    <a:pt x="281" y="0"/>
                  </a:lnTo>
                  <a:close/>
                </a:path>
              </a:pathLst>
            </a:custGeom>
            <a:solidFill>
              <a:srgbClr val="8180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331" name="Freeform 47"/>
            <p:cNvSpPr>
              <a:spLocks/>
            </p:cNvSpPr>
            <p:nvPr/>
          </p:nvSpPr>
          <p:spPr bwMode="auto">
            <a:xfrm>
              <a:off x="11758613" y="552450"/>
              <a:ext cx="388937" cy="874713"/>
            </a:xfrm>
            <a:custGeom>
              <a:avLst/>
              <a:gdLst>
                <a:gd name="T0" fmla="*/ 165 w 245"/>
                <a:gd name="T1" fmla="*/ 0 h 551"/>
                <a:gd name="T2" fmla="*/ 165 w 245"/>
                <a:gd name="T3" fmla="*/ 0 h 551"/>
                <a:gd name="T4" fmla="*/ 0 w 245"/>
                <a:gd name="T5" fmla="*/ 54 h 551"/>
                <a:gd name="T6" fmla="*/ 245 w 245"/>
                <a:gd name="T7" fmla="*/ 551 h 551"/>
                <a:gd name="T8" fmla="*/ 165 w 245"/>
                <a:gd name="T9" fmla="*/ 0 h 551"/>
                <a:gd name="T10" fmla="*/ 165 w 245"/>
                <a:gd name="T11" fmla="*/ 0 h 551"/>
                <a:gd name="T12" fmla="*/ 165 w 245"/>
                <a:gd name="T13" fmla="*/ 0 h 551"/>
              </a:gdLst>
              <a:ahLst/>
              <a:cxnLst>
                <a:cxn ang="0">
                  <a:pos x="T0" y="T1"/>
                </a:cxn>
                <a:cxn ang="0">
                  <a:pos x="T2" y="T3"/>
                </a:cxn>
                <a:cxn ang="0">
                  <a:pos x="T4" y="T5"/>
                </a:cxn>
                <a:cxn ang="0">
                  <a:pos x="T6" y="T7"/>
                </a:cxn>
                <a:cxn ang="0">
                  <a:pos x="T8" y="T9"/>
                </a:cxn>
                <a:cxn ang="0">
                  <a:pos x="T10" y="T11"/>
                </a:cxn>
                <a:cxn ang="0">
                  <a:pos x="T12" y="T13"/>
                </a:cxn>
              </a:cxnLst>
              <a:rect l="0" t="0" r="r" b="b"/>
              <a:pathLst>
                <a:path w="245" h="551">
                  <a:moveTo>
                    <a:pt x="165" y="0"/>
                  </a:moveTo>
                  <a:lnTo>
                    <a:pt x="165" y="0"/>
                  </a:lnTo>
                  <a:lnTo>
                    <a:pt x="0" y="54"/>
                  </a:lnTo>
                  <a:lnTo>
                    <a:pt x="245" y="551"/>
                  </a:lnTo>
                  <a:lnTo>
                    <a:pt x="165" y="0"/>
                  </a:lnTo>
                  <a:lnTo>
                    <a:pt x="165" y="0"/>
                  </a:lnTo>
                  <a:lnTo>
                    <a:pt x="165" y="0"/>
                  </a:lnTo>
                  <a:close/>
                </a:path>
              </a:pathLst>
            </a:custGeom>
            <a:solidFill>
              <a:srgbClr val="8180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332" name="Freeform 48"/>
            <p:cNvSpPr>
              <a:spLocks/>
            </p:cNvSpPr>
            <p:nvPr/>
          </p:nvSpPr>
          <p:spPr bwMode="auto">
            <a:xfrm>
              <a:off x="10958513" y="2776538"/>
              <a:ext cx="1477962" cy="490538"/>
            </a:xfrm>
            <a:custGeom>
              <a:avLst/>
              <a:gdLst>
                <a:gd name="T0" fmla="*/ 931 w 931"/>
                <a:gd name="T1" fmla="*/ 0 h 309"/>
                <a:gd name="T2" fmla="*/ 0 w 931"/>
                <a:gd name="T3" fmla="*/ 0 h 309"/>
                <a:gd name="T4" fmla="*/ 931 w 931"/>
                <a:gd name="T5" fmla="*/ 309 h 309"/>
                <a:gd name="T6" fmla="*/ 931 w 931"/>
                <a:gd name="T7" fmla="*/ 0 h 309"/>
                <a:gd name="T8" fmla="*/ 931 w 931"/>
                <a:gd name="T9" fmla="*/ 0 h 309"/>
                <a:gd name="T10" fmla="*/ 931 w 931"/>
                <a:gd name="T11" fmla="*/ 0 h 309"/>
              </a:gdLst>
              <a:ahLst/>
              <a:cxnLst>
                <a:cxn ang="0">
                  <a:pos x="T0" y="T1"/>
                </a:cxn>
                <a:cxn ang="0">
                  <a:pos x="T2" y="T3"/>
                </a:cxn>
                <a:cxn ang="0">
                  <a:pos x="T4" y="T5"/>
                </a:cxn>
                <a:cxn ang="0">
                  <a:pos x="T6" y="T7"/>
                </a:cxn>
                <a:cxn ang="0">
                  <a:pos x="T8" y="T9"/>
                </a:cxn>
                <a:cxn ang="0">
                  <a:pos x="T10" y="T11"/>
                </a:cxn>
              </a:cxnLst>
              <a:rect l="0" t="0" r="r" b="b"/>
              <a:pathLst>
                <a:path w="931" h="309">
                  <a:moveTo>
                    <a:pt x="931" y="0"/>
                  </a:moveTo>
                  <a:lnTo>
                    <a:pt x="0" y="0"/>
                  </a:lnTo>
                  <a:lnTo>
                    <a:pt x="931" y="309"/>
                  </a:lnTo>
                  <a:lnTo>
                    <a:pt x="931" y="0"/>
                  </a:lnTo>
                  <a:lnTo>
                    <a:pt x="931" y="0"/>
                  </a:lnTo>
                  <a:lnTo>
                    <a:pt x="931" y="0"/>
                  </a:lnTo>
                  <a:close/>
                </a:path>
              </a:pathLst>
            </a:custGeom>
            <a:solidFill>
              <a:srgbClr val="8180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333" name="Freeform 28"/>
            <p:cNvSpPr>
              <a:spLocks/>
            </p:cNvSpPr>
            <p:nvPr/>
          </p:nvSpPr>
          <p:spPr bwMode="auto">
            <a:xfrm>
              <a:off x="7318375" y="5834063"/>
              <a:ext cx="1277937" cy="1185863"/>
            </a:xfrm>
            <a:custGeom>
              <a:avLst/>
              <a:gdLst>
                <a:gd name="T0" fmla="*/ 232 w 805"/>
                <a:gd name="T1" fmla="*/ 60 h 747"/>
                <a:gd name="T2" fmla="*/ 132 w 805"/>
                <a:gd name="T3" fmla="*/ 14 h 747"/>
                <a:gd name="T4" fmla="*/ 0 w 805"/>
                <a:gd name="T5" fmla="*/ 0 h 747"/>
                <a:gd name="T6" fmla="*/ 132 w 805"/>
                <a:gd name="T7" fmla="*/ 747 h 747"/>
                <a:gd name="T8" fmla="*/ 805 w 805"/>
                <a:gd name="T9" fmla="*/ 747 h 747"/>
                <a:gd name="T10" fmla="*/ 402 w 805"/>
                <a:gd name="T11" fmla="*/ 60 h 747"/>
                <a:gd name="T12" fmla="*/ 232 w 805"/>
                <a:gd name="T13" fmla="*/ 60 h 747"/>
                <a:gd name="T14" fmla="*/ 232 w 805"/>
                <a:gd name="T15" fmla="*/ 60 h 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5" h="747">
                  <a:moveTo>
                    <a:pt x="232" y="60"/>
                  </a:moveTo>
                  <a:lnTo>
                    <a:pt x="132" y="14"/>
                  </a:lnTo>
                  <a:lnTo>
                    <a:pt x="0" y="0"/>
                  </a:lnTo>
                  <a:lnTo>
                    <a:pt x="132" y="747"/>
                  </a:lnTo>
                  <a:lnTo>
                    <a:pt x="805" y="747"/>
                  </a:lnTo>
                  <a:lnTo>
                    <a:pt x="402" y="60"/>
                  </a:lnTo>
                  <a:lnTo>
                    <a:pt x="232" y="60"/>
                  </a:lnTo>
                  <a:lnTo>
                    <a:pt x="232" y="60"/>
                  </a:lnTo>
                  <a:close/>
                </a:path>
              </a:pathLst>
            </a:custGeom>
            <a:solidFill>
              <a:srgbClr val="8180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334" name="Freeform 333"/>
            <p:cNvSpPr/>
            <p:nvPr/>
          </p:nvSpPr>
          <p:spPr bwMode="auto">
            <a:xfrm>
              <a:off x="9792119" y="4074607"/>
              <a:ext cx="884255" cy="1160584"/>
            </a:xfrm>
            <a:custGeom>
              <a:avLst/>
              <a:gdLst>
                <a:gd name="connsiteX0" fmla="*/ 30145 w 823965"/>
                <a:gd name="connsiteY0" fmla="*/ 75362 h 1160584"/>
                <a:gd name="connsiteX1" fmla="*/ 532562 w 823965"/>
                <a:gd name="connsiteY1" fmla="*/ 0 h 1160584"/>
                <a:gd name="connsiteX2" fmla="*/ 823965 w 823965"/>
                <a:gd name="connsiteY2" fmla="*/ 1160584 h 1160584"/>
                <a:gd name="connsiteX3" fmla="*/ 0 w 823965"/>
                <a:gd name="connsiteY3" fmla="*/ 447151 h 1160584"/>
                <a:gd name="connsiteX4" fmla="*/ 30145 w 823965"/>
                <a:gd name="connsiteY4" fmla="*/ 75362 h 1160584"/>
                <a:gd name="connsiteX0" fmla="*/ 35169 w 828989"/>
                <a:gd name="connsiteY0" fmla="*/ 75362 h 1160584"/>
                <a:gd name="connsiteX1" fmla="*/ 537586 w 828989"/>
                <a:gd name="connsiteY1" fmla="*/ 0 h 1160584"/>
                <a:gd name="connsiteX2" fmla="*/ 828989 w 828989"/>
                <a:gd name="connsiteY2" fmla="*/ 1160584 h 1160584"/>
                <a:gd name="connsiteX3" fmla="*/ 0 w 828989"/>
                <a:gd name="connsiteY3" fmla="*/ 457199 h 1160584"/>
                <a:gd name="connsiteX4" fmla="*/ 35169 w 828989"/>
                <a:gd name="connsiteY4" fmla="*/ 75362 h 1160584"/>
                <a:gd name="connsiteX0" fmla="*/ 90435 w 884255"/>
                <a:gd name="connsiteY0" fmla="*/ 75362 h 1160584"/>
                <a:gd name="connsiteX1" fmla="*/ 592852 w 884255"/>
                <a:gd name="connsiteY1" fmla="*/ 0 h 1160584"/>
                <a:gd name="connsiteX2" fmla="*/ 884255 w 884255"/>
                <a:gd name="connsiteY2" fmla="*/ 1160584 h 1160584"/>
                <a:gd name="connsiteX3" fmla="*/ 0 w 884255"/>
                <a:gd name="connsiteY3" fmla="*/ 422030 h 1160584"/>
                <a:gd name="connsiteX4" fmla="*/ 90435 w 884255"/>
                <a:gd name="connsiteY4" fmla="*/ 75362 h 1160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255" h="1160584">
                  <a:moveTo>
                    <a:pt x="90435" y="75362"/>
                  </a:moveTo>
                  <a:lnTo>
                    <a:pt x="592852" y="0"/>
                  </a:lnTo>
                  <a:lnTo>
                    <a:pt x="884255" y="1160584"/>
                  </a:lnTo>
                  <a:lnTo>
                    <a:pt x="0" y="422030"/>
                  </a:lnTo>
                  <a:lnTo>
                    <a:pt x="90435" y="75362"/>
                  </a:lnTo>
                  <a:close/>
                </a:path>
              </a:pathLst>
            </a:custGeom>
            <a:solidFill>
              <a:srgbClr val="818081"/>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335" name="TextBox 334"/>
          <p:cNvSpPr txBox="1"/>
          <p:nvPr/>
        </p:nvSpPr>
        <p:spPr>
          <a:xfrm>
            <a:off x="4668957" y="3698804"/>
            <a:ext cx="645048" cy="960263"/>
          </a:xfrm>
          <a:prstGeom prst="rect">
            <a:avLst/>
          </a:prstGeom>
          <a:noFill/>
        </p:spPr>
        <p:txBody>
          <a:bodyPr wrap="none" lIns="182880" tIns="146304" rIns="182880" bIns="146304" rtlCol="0">
            <a:spAutoFit/>
          </a:bodyPr>
          <a:lstStyle/>
          <a:p>
            <a:pPr>
              <a:lnSpc>
                <a:spcPct val="90000"/>
              </a:lnSpc>
              <a:spcAft>
                <a:spcPts val="600"/>
              </a:spcAft>
            </a:pPr>
            <a:r>
              <a:rPr lang="en-US" sz="4800" dirty="0" smtClean="0">
                <a:gradFill>
                  <a:gsLst>
                    <a:gs pos="2917">
                      <a:srgbClr val="002050"/>
                    </a:gs>
                    <a:gs pos="100000">
                      <a:srgbClr val="002050"/>
                    </a:gs>
                  </a:gsLst>
                  <a:lin ang="5400000" scaled="0"/>
                </a:gradFill>
                <a:latin typeface="Segoe UI Light"/>
              </a:rPr>
              <a:t>?</a:t>
            </a:r>
          </a:p>
        </p:txBody>
      </p:sp>
      <p:sp>
        <p:nvSpPr>
          <p:cNvPr id="336" name="TextBox 335"/>
          <p:cNvSpPr txBox="1"/>
          <p:nvPr/>
        </p:nvSpPr>
        <p:spPr>
          <a:xfrm>
            <a:off x="4664131" y="3701997"/>
            <a:ext cx="808555" cy="960263"/>
          </a:xfrm>
          <a:prstGeom prst="rect">
            <a:avLst/>
          </a:prstGeom>
          <a:noFill/>
        </p:spPr>
        <p:txBody>
          <a:bodyPr wrap="none" lIns="182880" tIns="146304" rIns="182880" bIns="146304" rtlCol="0">
            <a:spAutoFit/>
          </a:bodyPr>
          <a:lstStyle/>
          <a:p>
            <a:pPr>
              <a:lnSpc>
                <a:spcPct val="90000"/>
              </a:lnSpc>
              <a:spcAft>
                <a:spcPts val="600"/>
              </a:spcAft>
            </a:pPr>
            <a:r>
              <a:rPr lang="en-US" sz="4800" dirty="0" smtClean="0">
                <a:gradFill>
                  <a:gsLst>
                    <a:gs pos="2917">
                      <a:srgbClr val="002050"/>
                    </a:gs>
                    <a:gs pos="100000">
                      <a:srgbClr val="002050"/>
                    </a:gs>
                  </a:gsLst>
                  <a:lin ang="5400000" scaled="0"/>
                </a:gradFill>
                <a:latin typeface="Segoe UI Light"/>
              </a:rPr>
              <a:t>?!</a:t>
            </a:r>
          </a:p>
        </p:txBody>
      </p:sp>
      <p:sp>
        <p:nvSpPr>
          <p:cNvPr id="337" name="TextBox 336"/>
          <p:cNvSpPr txBox="1"/>
          <p:nvPr/>
        </p:nvSpPr>
        <p:spPr>
          <a:xfrm>
            <a:off x="4683081" y="3653787"/>
            <a:ext cx="678712" cy="960263"/>
          </a:xfrm>
          <a:prstGeom prst="rect">
            <a:avLst/>
          </a:prstGeom>
          <a:noFill/>
        </p:spPr>
        <p:txBody>
          <a:bodyPr wrap="none" lIns="182880" tIns="146304" rIns="182880" bIns="146304" rtlCol="0">
            <a:spAutoFit/>
          </a:bodyPr>
          <a:lstStyle/>
          <a:p>
            <a:pPr>
              <a:lnSpc>
                <a:spcPct val="90000"/>
              </a:lnSpc>
              <a:spcAft>
                <a:spcPts val="600"/>
              </a:spcAft>
            </a:pPr>
            <a:r>
              <a:rPr lang="en-US" sz="4800" dirty="0" smtClean="0">
                <a:gradFill>
                  <a:gsLst>
                    <a:gs pos="2917">
                      <a:srgbClr val="002050"/>
                    </a:gs>
                    <a:gs pos="100000">
                      <a:srgbClr val="002050"/>
                    </a:gs>
                  </a:gsLst>
                  <a:lin ang="5400000" scaled="0"/>
                </a:gradFill>
                <a:latin typeface="Segoe UI Light"/>
                <a:sym typeface="Wingdings" panose="05000000000000000000" pitchFamily="2" charset="2"/>
              </a:rPr>
              <a:t>:)</a:t>
            </a:r>
            <a:endParaRPr lang="en-US" sz="4800" dirty="0" smtClean="0">
              <a:gradFill>
                <a:gsLst>
                  <a:gs pos="2917">
                    <a:srgbClr val="002050"/>
                  </a:gs>
                  <a:gs pos="100000">
                    <a:srgbClr val="002050"/>
                  </a:gs>
                </a:gsLst>
                <a:lin ang="5400000" scaled="0"/>
              </a:gradFill>
              <a:latin typeface="Segoe UI Light"/>
            </a:endParaRPr>
          </a:p>
        </p:txBody>
      </p:sp>
      <p:grpSp>
        <p:nvGrpSpPr>
          <p:cNvPr id="338" name="Group 337"/>
          <p:cNvGrpSpPr/>
          <p:nvPr/>
        </p:nvGrpSpPr>
        <p:grpSpPr>
          <a:xfrm>
            <a:off x="6074678" y="3052620"/>
            <a:ext cx="1394414" cy="2653792"/>
            <a:chOff x="6021695" y="3166632"/>
            <a:chExt cx="1447398" cy="2539780"/>
          </a:xfrm>
        </p:grpSpPr>
        <p:sp>
          <p:nvSpPr>
            <p:cNvPr id="339" name="Left Brace 338"/>
            <p:cNvSpPr/>
            <p:nvPr/>
          </p:nvSpPr>
          <p:spPr>
            <a:xfrm>
              <a:off x="7070727" y="3166632"/>
              <a:ext cx="398366" cy="2539780"/>
            </a:xfrm>
            <a:prstGeom prst="leftBrace">
              <a:avLst/>
            </a:prstGeom>
            <a:solidFill>
              <a:srgbClr val="0072C6">
                <a:lumMod val="20000"/>
                <a:lumOff val="80000"/>
                <a:alpha val="17000"/>
              </a:srgbClr>
            </a:solidFill>
            <a:ln w="28575" cap="flat" cmpd="sng" algn="ctr">
              <a:solidFill>
                <a:srgbClr val="002050">
                  <a:alpha val="47059"/>
                </a:srgbClr>
              </a:solidFill>
              <a:prstDash val="solid"/>
              <a:headEnd type="none"/>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340" name="TextBox 339"/>
            <p:cNvSpPr txBox="1"/>
            <p:nvPr/>
          </p:nvSpPr>
          <p:spPr>
            <a:xfrm>
              <a:off x="6021695" y="4162553"/>
              <a:ext cx="1141787" cy="572464"/>
            </a:xfrm>
            <a:prstGeom prst="rect">
              <a:avLst/>
            </a:prstGeom>
            <a:noFill/>
          </p:spPr>
          <p:txBody>
            <a:bodyPr wrap="non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000" b="0" i="0" u="none" strike="noStrike" kern="0" cap="none" spc="0" normalizeH="0" baseline="0" noProof="0" dirty="0" smtClean="0">
                  <a:ln>
                    <a:noFill/>
                  </a:ln>
                  <a:gradFill>
                    <a:gsLst>
                      <a:gs pos="2917">
                        <a:srgbClr val="505050"/>
                      </a:gs>
                      <a:gs pos="30000">
                        <a:srgbClr val="505050"/>
                      </a:gs>
                    </a:gsLst>
                    <a:lin ang="5400000" scaled="0"/>
                  </a:gradFill>
                  <a:effectLst/>
                  <a:uLnTx/>
                  <a:uFillTx/>
                </a:rPr>
                <a:t>Impact</a:t>
              </a:r>
            </a:p>
          </p:txBody>
        </p:sp>
      </p:grpSp>
      <p:grpSp>
        <p:nvGrpSpPr>
          <p:cNvPr id="341" name="Group 340"/>
          <p:cNvGrpSpPr/>
          <p:nvPr/>
        </p:nvGrpSpPr>
        <p:grpSpPr>
          <a:xfrm>
            <a:off x="8515248" y="552448"/>
            <a:ext cx="1376924" cy="2352531"/>
            <a:chOff x="8515248" y="552448"/>
            <a:chExt cx="1376924" cy="2352531"/>
          </a:xfrm>
        </p:grpSpPr>
        <p:sp>
          <p:nvSpPr>
            <p:cNvPr id="342" name="Left Brace 341"/>
            <p:cNvSpPr/>
            <p:nvPr/>
          </p:nvSpPr>
          <p:spPr>
            <a:xfrm>
              <a:off x="9509461" y="552448"/>
              <a:ext cx="382711" cy="2352531"/>
            </a:xfrm>
            <a:prstGeom prst="leftBrace">
              <a:avLst/>
            </a:prstGeom>
            <a:solidFill>
              <a:srgbClr val="0072C6">
                <a:lumMod val="20000"/>
                <a:lumOff val="80000"/>
                <a:alpha val="17000"/>
              </a:srgbClr>
            </a:solidFill>
            <a:ln w="28575" cap="flat" cmpd="sng" algn="ctr">
              <a:solidFill>
                <a:srgbClr val="002050">
                  <a:alpha val="47059"/>
                </a:srgbClr>
              </a:solidFill>
              <a:prstDash val="solid"/>
              <a:headEnd type="none"/>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343" name="TextBox 342"/>
            <p:cNvSpPr txBox="1"/>
            <p:nvPr/>
          </p:nvSpPr>
          <p:spPr>
            <a:xfrm>
              <a:off x="8515248" y="1432983"/>
              <a:ext cx="1141787" cy="572464"/>
            </a:xfrm>
            <a:prstGeom prst="rect">
              <a:avLst/>
            </a:prstGeom>
            <a:noFill/>
          </p:spPr>
          <p:txBody>
            <a:bodyPr wrap="non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000" b="0" i="0" u="none" strike="noStrike" kern="0" cap="none" spc="0" normalizeH="0" baseline="0" noProof="0" dirty="0" smtClean="0">
                  <a:ln>
                    <a:noFill/>
                  </a:ln>
                  <a:gradFill>
                    <a:gsLst>
                      <a:gs pos="2917">
                        <a:srgbClr val="505050"/>
                      </a:gs>
                      <a:gs pos="30000">
                        <a:srgbClr val="505050"/>
                      </a:gs>
                    </a:gsLst>
                    <a:lin ang="5400000" scaled="0"/>
                  </a:gradFill>
                  <a:effectLst/>
                  <a:uLnTx/>
                  <a:uFillTx/>
                </a:rPr>
                <a:t>Impact</a:t>
              </a:r>
            </a:p>
          </p:txBody>
        </p:sp>
      </p:grpSp>
      <p:grpSp>
        <p:nvGrpSpPr>
          <p:cNvPr id="344" name="Group 343"/>
          <p:cNvGrpSpPr/>
          <p:nvPr/>
        </p:nvGrpSpPr>
        <p:grpSpPr>
          <a:xfrm>
            <a:off x="7543166" y="2266004"/>
            <a:ext cx="2102604" cy="786615"/>
            <a:chOff x="7937834" y="2266004"/>
            <a:chExt cx="1697798" cy="786615"/>
          </a:xfrm>
        </p:grpSpPr>
        <p:sp>
          <p:nvSpPr>
            <p:cNvPr id="345" name="Left Brace 344"/>
            <p:cNvSpPr/>
            <p:nvPr/>
          </p:nvSpPr>
          <p:spPr>
            <a:xfrm rot="5400000">
              <a:off x="8622326" y="2039314"/>
              <a:ext cx="328813" cy="1697798"/>
            </a:xfrm>
            <a:prstGeom prst="leftBrace">
              <a:avLst/>
            </a:prstGeom>
            <a:solidFill>
              <a:srgbClr val="0072C6">
                <a:lumMod val="20000"/>
                <a:lumOff val="80000"/>
                <a:alpha val="17000"/>
              </a:srgbClr>
            </a:solidFill>
            <a:ln w="28575" cap="flat" cmpd="sng" algn="ctr">
              <a:solidFill>
                <a:srgbClr val="002050">
                  <a:alpha val="47059"/>
                </a:srgbClr>
              </a:solidFill>
              <a:prstDash val="solid"/>
              <a:headEnd type="none"/>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346" name="TextBox 345"/>
            <p:cNvSpPr txBox="1"/>
            <p:nvPr/>
          </p:nvSpPr>
          <p:spPr>
            <a:xfrm>
              <a:off x="8105948" y="2266004"/>
              <a:ext cx="1371270" cy="572464"/>
            </a:xfrm>
            <a:prstGeom prst="rect">
              <a:avLst/>
            </a:prstGeom>
            <a:noFill/>
          </p:spPr>
          <p:txBody>
            <a:bodyPr wrap="none" lIns="182880" tIns="146304" rIns="182880" bIns="146304"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2000" b="0" i="0" u="none" strike="noStrike" kern="0" cap="none" spc="0" normalizeH="0" baseline="0" noProof="0" dirty="0" smtClean="0">
                  <a:ln>
                    <a:noFill/>
                  </a:ln>
                  <a:gradFill>
                    <a:gsLst>
                      <a:gs pos="2917">
                        <a:srgbClr val="505050"/>
                      </a:gs>
                      <a:gs pos="30000">
                        <a:srgbClr val="505050"/>
                      </a:gs>
                    </a:gsLst>
                    <a:lin ang="5400000" scaled="0"/>
                  </a:gradFill>
                  <a:effectLst/>
                  <a:uLnTx/>
                  <a:uFillTx/>
                </a:rPr>
                <a:t>Notification</a:t>
              </a:r>
            </a:p>
          </p:txBody>
        </p:sp>
      </p:grpSp>
      <p:grpSp>
        <p:nvGrpSpPr>
          <p:cNvPr id="347" name="Group 346"/>
          <p:cNvGrpSpPr/>
          <p:nvPr/>
        </p:nvGrpSpPr>
        <p:grpSpPr>
          <a:xfrm>
            <a:off x="8232018" y="552448"/>
            <a:ext cx="1356941" cy="4906953"/>
            <a:chOff x="8553153" y="552448"/>
            <a:chExt cx="1356941" cy="4906953"/>
          </a:xfrm>
        </p:grpSpPr>
        <p:sp>
          <p:nvSpPr>
            <p:cNvPr id="348" name="Left Brace 347"/>
            <p:cNvSpPr/>
            <p:nvPr/>
          </p:nvSpPr>
          <p:spPr>
            <a:xfrm>
              <a:off x="9531809" y="552448"/>
              <a:ext cx="378285" cy="4906953"/>
            </a:xfrm>
            <a:prstGeom prst="leftBrace">
              <a:avLst/>
            </a:prstGeom>
            <a:solidFill>
              <a:srgbClr val="0072C6">
                <a:lumMod val="20000"/>
                <a:lumOff val="80000"/>
                <a:alpha val="17000"/>
              </a:srgbClr>
            </a:solidFill>
            <a:ln w="28575" cap="flat" cmpd="sng" algn="ctr">
              <a:solidFill>
                <a:srgbClr val="002050">
                  <a:alpha val="47059"/>
                </a:srgbClr>
              </a:solidFill>
              <a:prstDash val="solid"/>
              <a:headEnd type="none"/>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349" name="TextBox 348"/>
            <p:cNvSpPr txBox="1"/>
            <p:nvPr/>
          </p:nvSpPr>
          <p:spPr>
            <a:xfrm>
              <a:off x="8553153" y="2737176"/>
              <a:ext cx="1141787" cy="753668"/>
            </a:xfrm>
            <a:prstGeom prst="rect">
              <a:avLst/>
            </a:prstGeom>
            <a:noFill/>
          </p:spPr>
          <p:txBody>
            <a:bodyPr wrap="none" lIns="182880" tIns="146304" rIns="182880" bIns="146304" rtlCol="0">
              <a:spAutoFit/>
            </a:bodyPr>
            <a:lstStyle/>
            <a:p>
              <a:pPr marL="0" marR="0" lvl="0" indent="0" algn="ctr" defTabSz="914400" eaLnBrk="1" fontAlgn="auto" latinLnBrk="0" hangingPunct="1">
                <a:lnSpc>
                  <a:spcPct val="60000"/>
                </a:lnSpc>
                <a:spcBef>
                  <a:spcPts val="0"/>
                </a:spcBef>
                <a:spcAft>
                  <a:spcPts val="600"/>
                </a:spcAft>
                <a:buClrTx/>
                <a:buSzTx/>
                <a:buFontTx/>
                <a:buNone/>
                <a:tabLst/>
                <a:defRPr/>
              </a:pPr>
              <a:r>
                <a:rPr kumimoji="0" lang="en-US" sz="2000" b="0" i="0" u="none" strike="noStrike" kern="0" cap="none" spc="0" normalizeH="0" baseline="0" noProof="0" dirty="0" smtClean="0">
                  <a:ln>
                    <a:noFill/>
                  </a:ln>
                  <a:gradFill>
                    <a:gsLst>
                      <a:gs pos="2917">
                        <a:srgbClr val="505050"/>
                      </a:gs>
                      <a:gs pos="30000">
                        <a:srgbClr val="505050"/>
                      </a:gs>
                    </a:gsLst>
                    <a:lin ang="5400000" scaled="0"/>
                  </a:gradFill>
                  <a:effectLst/>
                  <a:uLnTx/>
                  <a:uFillTx/>
                </a:rPr>
                <a:t>Heavy</a:t>
              </a:r>
            </a:p>
            <a:p>
              <a:pPr marL="0" marR="0" lvl="0" indent="0" algn="ctr" defTabSz="914400" eaLnBrk="1" fontAlgn="auto" latinLnBrk="0" hangingPunct="1">
                <a:lnSpc>
                  <a:spcPct val="60000"/>
                </a:lnSpc>
                <a:spcBef>
                  <a:spcPts val="0"/>
                </a:spcBef>
                <a:spcAft>
                  <a:spcPts val="600"/>
                </a:spcAft>
                <a:buClrTx/>
                <a:buSzTx/>
                <a:buFontTx/>
                <a:buNone/>
                <a:tabLst/>
                <a:defRPr/>
              </a:pPr>
              <a:r>
                <a:rPr kumimoji="0" lang="en-US" sz="2000" b="0" i="0" u="none" strike="noStrike" kern="0" cap="none" spc="0" normalizeH="0" baseline="0" noProof="0" dirty="0" smtClean="0">
                  <a:ln>
                    <a:noFill/>
                  </a:ln>
                  <a:gradFill>
                    <a:gsLst>
                      <a:gs pos="2917">
                        <a:srgbClr val="505050"/>
                      </a:gs>
                      <a:gs pos="30000">
                        <a:srgbClr val="505050"/>
                      </a:gs>
                    </a:gsLst>
                    <a:lin ang="5400000" scaled="0"/>
                  </a:gradFill>
                  <a:effectLst/>
                  <a:uLnTx/>
                  <a:uFillTx/>
                </a:rPr>
                <a:t>Impact</a:t>
              </a:r>
            </a:p>
          </p:txBody>
        </p:sp>
      </p:grpSp>
      <p:sp>
        <p:nvSpPr>
          <p:cNvPr id="350" name="Oval 52"/>
          <p:cNvSpPr>
            <a:spLocks noChangeArrowheads="1"/>
          </p:cNvSpPr>
          <p:nvPr/>
        </p:nvSpPr>
        <p:spPr bwMode="auto">
          <a:xfrm>
            <a:off x="9504363" y="2576513"/>
            <a:ext cx="2420938" cy="2425700"/>
          </a:xfrm>
          <a:prstGeom prst="ellipse">
            <a:avLst/>
          </a:prstGeom>
          <a:solidFill>
            <a:srgbClr val="FDC0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351" name="Freeform 54"/>
          <p:cNvSpPr>
            <a:spLocks/>
          </p:cNvSpPr>
          <p:nvPr/>
        </p:nvSpPr>
        <p:spPr bwMode="auto">
          <a:xfrm>
            <a:off x="4132263" y="3141663"/>
            <a:ext cx="8337550" cy="3863975"/>
          </a:xfrm>
          <a:custGeom>
            <a:avLst/>
            <a:gdLst>
              <a:gd name="T0" fmla="*/ 303 w 5252"/>
              <a:gd name="T1" fmla="*/ 2236 h 2434"/>
              <a:gd name="T2" fmla="*/ 182 w 5252"/>
              <a:gd name="T3" fmla="*/ 2348 h 2434"/>
              <a:gd name="T4" fmla="*/ 0 w 5252"/>
              <a:gd name="T5" fmla="*/ 2434 h 2434"/>
              <a:gd name="T6" fmla="*/ 5252 w 5252"/>
              <a:gd name="T7" fmla="*/ 2434 h 2434"/>
              <a:gd name="T8" fmla="*/ 5252 w 5252"/>
              <a:gd name="T9" fmla="*/ 282 h 2434"/>
              <a:gd name="T10" fmla="*/ 5252 w 5252"/>
              <a:gd name="T11" fmla="*/ 219 h 2434"/>
              <a:gd name="T12" fmla="*/ 5252 w 5252"/>
              <a:gd name="T13" fmla="*/ 135 h 2434"/>
              <a:gd name="T14" fmla="*/ 5252 w 5252"/>
              <a:gd name="T15" fmla="*/ 127 h 2434"/>
              <a:gd name="T16" fmla="*/ 5252 w 5252"/>
              <a:gd name="T17" fmla="*/ 0 h 2434"/>
              <a:gd name="T18" fmla="*/ 4949 w 5252"/>
              <a:gd name="T19" fmla="*/ 0 h 2434"/>
              <a:gd name="T20" fmla="*/ 4949 w 5252"/>
              <a:gd name="T21" fmla="*/ 127 h 2434"/>
              <a:gd name="T22" fmla="*/ 4622 w 5252"/>
              <a:gd name="T23" fmla="*/ 127 h 2434"/>
              <a:gd name="T24" fmla="*/ 4622 w 5252"/>
              <a:gd name="T25" fmla="*/ 262 h 2434"/>
              <a:gd name="T26" fmla="*/ 4375 w 5252"/>
              <a:gd name="T27" fmla="*/ 262 h 2434"/>
              <a:gd name="T28" fmla="*/ 4375 w 5252"/>
              <a:gd name="T29" fmla="*/ 397 h 2434"/>
              <a:gd name="T30" fmla="*/ 4091 w 5252"/>
              <a:gd name="T31" fmla="*/ 397 h 2434"/>
              <a:gd name="T32" fmla="*/ 4091 w 5252"/>
              <a:gd name="T33" fmla="*/ 524 h 2434"/>
              <a:gd name="T34" fmla="*/ 3764 w 5252"/>
              <a:gd name="T35" fmla="*/ 524 h 2434"/>
              <a:gd name="T36" fmla="*/ 3764 w 5252"/>
              <a:gd name="T37" fmla="*/ 654 h 2434"/>
              <a:gd name="T38" fmla="*/ 3486 w 5252"/>
              <a:gd name="T39" fmla="*/ 654 h 2434"/>
              <a:gd name="T40" fmla="*/ 3486 w 5252"/>
              <a:gd name="T41" fmla="*/ 787 h 2434"/>
              <a:gd name="T42" fmla="*/ 3202 w 5252"/>
              <a:gd name="T43" fmla="*/ 787 h 2434"/>
              <a:gd name="T44" fmla="*/ 3202 w 5252"/>
              <a:gd name="T45" fmla="*/ 916 h 2434"/>
              <a:gd name="T46" fmla="*/ 2877 w 5252"/>
              <a:gd name="T47" fmla="*/ 916 h 2434"/>
              <a:gd name="T48" fmla="*/ 2877 w 5252"/>
              <a:gd name="T49" fmla="*/ 1049 h 2434"/>
              <a:gd name="T50" fmla="*/ 2628 w 5252"/>
              <a:gd name="T51" fmla="*/ 1049 h 2434"/>
              <a:gd name="T52" fmla="*/ 2628 w 5252"/>
              <a:gd name="T53" fmla="*/ 1184 h 2434"/>
              <a:gd name="T54" fmla="*/ 2346 w 5252"/>
              <a:gd name="T55" fmla="*/ 1184 h 2434"/>
              <a:gd name="T56" fmla="*/ 2346 w 5252"/>
              <a:gd name="T57" fmla="*/ 1313 h 2434"/>
              <a:gd name="T58" fmla="*/ 2019 w 5252"/>
              <a:gd name="T59" fmla="*/ 1313 h 2434"/>
              <a:gd name="T60" fmla="*/ 2019 w 5252"/>
              <a:gd name="T61" fmla="*/ 1442 h 2434"/>
              <a:gd name="T62" fmla="*/ 1770 w 5252"/>
              <a:gd name="T63" fmla="*/ 1442 h 2434"/>
              <a:gd name="T64" fmla="*/ 1770 w 5252"/>
              <a:gd name="T65" fmla="*/ 1575 h 2434"/>
              <a:gd name="T66" fmla="*/ 1488 w 5252"/>
              <a:gd name="T67" fmla="*/ 1575 h 2434"/>
              <a:gd name="T68" fmla="*/ 1488 w 5252"/>
              <a:gd name="T69" fmla="*/ 1696 h 2434"/>
              <a:gd name="T70" fmla="*/ 1457 w 5252"/>
              <a:gd name="T71" fmla="*/ 1704 h 2434"/>
              <a:gd name="T72" fmla="*/ 1161 w 5252"/>
              <a:gd name="T73" fmla="*/ 1704 h 2434"/>
              <a:gd name="T74" fmla="*/ 1161 w 5252"/>
              <a:gd name="T75" fmla="*/ 1839 h 2434"/>
              <a:gd name="T76" fmla="*/ 914 w 5252"/>
              <a:gd name="T77" fmla="*/ 1839 h 2434"/>
              <a:gd name="T78" fmla="*/ 914 w 5252"/>
              <a:gd name="T79" fmla="*/ 1972 h 2434"/>
              <a:gd name="T80" fmla="*/ 629 w 5252"/>
              <a:gd name="T81" fmla="*/ 1972 h 2434"/>
              <a:gd name="T82" fmla="*/ 629 w 5252"/>
              <a:gd name="T83" fmla="*/ 2142 h 2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52" h="2434">
                <a:moveTo>
                  <a:pt x="303" y="2236"/>
                </a:moveTo>
                <a:lnTo>
                  <a:pt x="182" y="2348"/>
                </a:lnTo>
                <a:lnTo>
                  <a:pt x="0" y="2434"/>
                </a:lnTo>
                <a:lnTo>
                  <a:pt x="5252" y="2434"/>
                </a:lnTo>
                <a:lnTo>
                  <a:pt x="5252" y="282"/>
                </a:lnTo>
                <a:lnTo>
                  <a:pt x="5252" y="219"/>
                </a:lnTo>
                <a:lnTo>
                  <a:pt x="5252" y="135"/>
                </a:lnTo>
                <a:lnTo>
                  <a:pt x="5252" y="127"/>
                </a:lnTo>
                <a:lnTo>
                  <a:pt x="5252" y="0"/>
                </a:lnTo>
                <a:lnTo>
                  <a:pt x="4949" y="0"/>
                </a:lnTo>
                <a:lnTo>
                  <a:pt x="4949" y="127"/>
                </a:lnTo>
                <a:lnTo>
                  <a:pt x="4622" y="127"/>
                </a:lnTo>
                <a:lnTo>
                  <a:pt x="4622" y="262"/>
                </a:lnTo>
                <a:lnTo>
                  <a:pt x="4375" y="262"/>
                </a:lnTo>
                <a:lnTo>
                  <a:pt x="4375" y="397"/>
                </a:lnTo>
                <a:lnTo>
                  <a:pt x="4091" y="397"/>
                </a:lnTo>
                <a:lnTo>
                  <a:pt x="4091" y="524"/>
                </a:lnTo>
                <a:lnTo>
                  <a:pt x="3764" y="524"/>
                </a:lnTo>
                <a:lnTo>
                  <a:pt x="3764" y="654"/>
                </a:lnTo>
                <a:lnTo>
                  <a:pt x="3486" y="654"/>
                </a:lnTo>
                <a:lnTo>
                  <a:pt x="3486" y="787"/>
                </a:lnTo>
                <a:lnTo>
                  <a:pt x="3202" y="787"/>
                </a:lnTo>
                <a:lnTo>
                  <a:pt x="3202" y="916"/>
                </a:lnTo>
                <a:lnTo>
                  <a:pt x="2877" y="916"/>
                </a:lnTo>
                <a:lnTo>
                  <a:pt x="2877" y="1049"/>
                </a:lnTo>
                <a:lnTo>
                  <a:pt x="2628" y="1049"/>
                </a:lnTo>
                <a:lnTo>
                  <a:pt x="2628" y="1184"/>
                </a:lnTo>
                <a:lnTo>
                  <a:pt x="2346" y="1184"/>
                </a:lnTo>
                <a:lnTo>
                  <a:pt x="2346" y="1313"/>
                </a:lnTo>
                <a:lnTo>
                  <a:pt x="2019" y="1313"/>
                </a:lnTo>
                <a:lnTo>
                  <a:pt x="2019" y="1442"/>
                </a:lnTo>
                <a:lnTo>
                  <a:pt x="1770" y="1442"/>
                </a:lnTo>
                <a:lnTo>
                  <a:pt x="1770" y="1575"/>
                </a:lnTo>
                <a:lnTo>
                  <a:pt x="1488" y="1575"/>
                </a:lnTo>
                <a:lnTo>
                  <a:pt x="1488" y="1696"/>
                </a:lnTo>
                <a:lnTo>
                  <a:pt x="1457" y="1704"/>
                </a:lnTo>
                <a:lnTo>
                  <a:pt x="1161" y="1704"/>
                </a:lnTo>
                <a:lnTo>
                  <a:pt x="1161" y="1839"/>
                </a:lnTo>
                <a:lnTo>
                  <a:pt x="914" y="1839"/>
                </a:lnTo>
                <a:lnTo>
                  <a:pt x="914" y="1972"/>
                </a:lnTo>
                <a:lnTo>
                  <a:pt x="629" y="1972"/>
                </a:lnTo>
                <a:lnTo>
                  <a:pt x="629" y="21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grpSp>
        <p:nvGrpSpPr>
          <p:cNvPr id="352" name="Group 351"/>
          <p:cNvGrpSpPr/>
          <p:nvPr/>
        </p:nvGrpSpPr>
        <p:grpSpPr>
          <a:xfrm>
            <a:off x="4132263" y="2890838"/>
            <a:ext cx="8337550" cy="4114800"/>
            <a:chOff x="4132263" y="2890838"/>
            <a:chExt cx="8337550" cy="4114800"/>
          </a:xfrm>
        </p:grpSpPr>
        <p:sp>
          <p:nvSpPr>
            <p:cNvPr id="353" name="Freeform 53"/>
            <p:cNvSpPr>
              <a:spLocks/>
            </p:cNvSpPr>
            <p:nvPr/>
          </p:nvSpPr>
          <p:spPr bwMode="auto">
            <a:xfrm>
              <a:off x="4132263" y="3141663"/>
              <a:ext cx="8337550" cy="3863975"/>
            </a:xfrm>
            <a:custGeom>
              <a:avLst/>
              <a:gdLst>
                <a:gd name="T0" fmla="*/ 303 w 5252"/>
                <a:gd name="T1" fmla="*/ 2236 h 2434"/>
                <a:gd name="T2" fmla="*/ 182 w 5252"/>
                <a:gd name="T3" fmla="*/ 2348 h 2434"/>
                <a:gd name="T4" fmla="*/ 0 w 5252"/>
                <a:gd name="T5" fmla="*/ 2434 h 2434"/>
                <a:gd name="T6" fmla="*/ 5252 w 5252"/>
                <a:gd name="T7" fmla="*/ 2434 h 2434"/>
                <a:gd name="T8" fmla="*/ 5252 w 5252"/>
                <a:gd name="T9" fmla="*/ 282 h 2434"/>
                <a:gd name="T10" fmla="*/ 5252 w 5252"/>
                <a:gd name="T11" fmla="*/ 219 h 2434"/>
                <a:gd name="T12" fmla="*/ 5252 w 5252"/>
                <a:gd name="T13" fmla="*/ 135 h 2434"/>
                <a:gd name="T14" fmla="*/ 5252 w 5252"/>
                <a:gd name="T15" fmla="*/ 127 h 2434"/>
                <a:gd name="T16" fmla="*/ 5252 w 5252"/>
                <a:gd name="T17" fmla="*/ 0 h 2434"/>
                <a:gd name="T18" fmla="*/ 4949 w 5252"/>
                <a:gd name="T19" fmla="*/ 0 h 2434"/>
                <a:gd name="T20" fmla="*/ 4949 w 5252"/>
                <a:gd name="T21" fmla="*/ 127 h 2434"/>
                <a:gd name="T22" fmla="*/ 4622 w 5252"/>
                <a:gd name="T23" fmla="*/ 127 h 2434"/>
                <a:gd name="T24" fmla="*/ 4622 w 5252"/>
                <a:gd name="T25" fmla="*/ 262 h 2434"/>
                <a:gd name="T26" fmla="*/ 4375 w 5252"/>
                <a:gd name="T27" fmla="*/ 262 h 2434"/>
                <a:gd name="T28" fmla="*/ 4375 w 5252"/>
                <a:gd name="T29" fmla="*/ 397 h 2434"/>
                <a:gd name="T30" fmla="*/ 4091 w 5252"/>
                <a:gd name="T31" fmla="*/ 397 h 2434"/>
                <a:gd name="T32" fmla="*/ 4091 w 5252"/>
                <a:gd name="T33" fmla="*/ 524 h 2434"/>
                <a:gd name="T34" fmla="*/ 3764 w 5252"/>
                <a:gd name="T35" fmla="*/ 524 h 2434"/>
                <a:gd name="T36" fmla="*/ 3764 w 5252"/>
                <a:gd name="T37" fmla="*/ 654 h 2434"/>
                <a:gd name="T38" fmla="*/ 3486 w 5252"/>
                <a:gd name="T39" fmla="*/ 654 h 2434"/>
                <a:gd name="T40" fmla="*/ 3486 w 5252"/>
                <a:gd name="T41" fmla="*/ 787 h 2434"/>
                <a:gd name="T42" fmla="*/ 3202 w 5252"/>
                <a:gd name="T43" fmla="*/ 787 h 2434"/>
                <a:gd name="T44" fmla="*/ 3202 w 5252"/>
                <a:gd name="T45" fmla="*/ 916 h 2434"/>
                <a:gd name="T46" fmla="*/ 2877 w 5252"/>
                <a:gd name="T47" fmla="*/ 916 h 2434"/>
                <a:gd name="T48" fmla="*/ 2877 w 5252"/>
                <a:gd name="T49" fmla="*/ 1049 h 2434"/>
                <a:gd name="T50" fmla="*/ 2628 w 5252"/>
                <a:gd name="T51" fmla="*/ 1049 h 2434"/>
                <a:gd name="T52" fmla="*/ 2628 w 5252"/>
                <a:gd name="T53" fmla="*/ 1184 h 2434"/>
                <a:gd name="T54" fmla="*/ 2346 w 5252"/>
                <a:gd name="T55" fmla="*/ 1184 h 2434"/>
                <a:gd name="T56" fmla="*/ 2346 w 5252"/>
                <a:gd name="T57" fmla="*/ 1313 h 2434"/>
                <a:gd name="T58" fmla="*/ 2019 w 5252"/>
                <a:gd name="T59" fmla="*/ 1313 h 2434"/>
                <a:gd name="T60" fmla="*/ 2019 w 5252"/>
                <a:gd name="T61" fmla="*/ 1442 h 2434"/>
                <a:gd name="T62" fmla="*/ 1770 w 5252"/>
                <a:gd name="T63" fmla="*/ 1442 h 2434"/>
                <a:gd name="T64" fmla="*/ 1770 w 5252"/>
                <a:gd name="T65" fmla="*/ 1575 h 2434"/>
                <a:gd name="T66" fmla="*/ 1488 w 5252"/>
                <a:gd name="T67" fmla="*/ 1575 h 2434"/>
                <a:gd name="T68" fmla="*/ 1488 w 5252"/>
                <a:gd name="T69" fmla="*/ 1696 h 2434"/>
                <a:gd name="T70" fmla="*/ 1457 w 5252"/>
                <a:gd name="T71" fmla="*/ 1704 h 2434"/>
                <a:gd name="T72" fmla="*/ 1161 w 5252"/>
                <a:gd name="T73" fmla="*/ 1704 h 2434"/>
                <a:gd name="T74" fmla="*/ 1161 w 5252"/>
                <a:gd name="T75" fmla="*/ 1839 h 2434"/>
                <a:gd name="T76" fmla="*/ 914 w 5252"/>
                <a:gd name="T77" fmla="*/ 1839 h 2434"/>
                <a:gd name="T78" fmla="*/ 914 w 5252"/>
                <a:gd name="T79" fmla="*/ 1972 h 2434"/>
                <a:gd name="T80" fmla="*/ 629 w 5252"/>
                <a:gd name="T81" fmla="*/ 1972 h 2434"/>
                <a:gd name="T82" fmla="*/ 629 w 5252"/>
                <a:gd name="T83" fmla="*/ 2142 h 2434"/>
                <a:gd name="T84" fmla="*/ 303 w 5252"/>
                <a:gd name="T85" fmla="*/ 2236 h 2434"/>
                <a:gd name="connsiteX0" fmla="*/ 577 w 10000"/>
                <a:gd name="connsiteY0" fmla="*/ 9187 h 10000"/>
                <a:gd name="connsiteX1" fmla="*/ 347 w 10000"/>
                <a:gd name="connsiteY1" fmla="*/ 9647 h 10000"/>
                <a:gd name="connsiteX2" fmla="*/ 0 w 10000"/>
                <a:gd name="connsiteY2" fmla="*/ 10000 h 10000"/>
                <a:gd name="connsiteX3" fmla="*/ 10000 w 10000"/>
                <a:gd name="connsiteY3" fmla="*/ 10000 h 10000"/>
                <a:gd name="connsiteX4" fmla="*/ 10000 w 10000"/>
                <a:gd name="connsiteY4" fmla="*/ 1159 h 10000"/>
                <a:gd name="connsiteX5" fmla="*/ 10000 w 10000"/>
                <a:gd name="connsiteY5" fmla="*/ 900 h 10000"/>
                <a:gd name="connsiteX6" fmla="*/ 10000 w 10000"/>
                <a:gd name="connsiteY6" fmla="*/ 555 h 10000"/>
                <a:gd name="connsiteX7" fmla="*/ 10000 w 10000"/>
                <a:gd name="connsiteY7" fmla="*/ 522 h 10000"/>
                <a:gd name="connsiteX8" fmla="*/ 10000 w 10000"/>
                <a:gd name="connsiteY8" fmla="*/ 0 h 10000"/>
                <a:gd name="connsiteX9" fmla="*/ 9423 w 10000"/>
                <a:gd name="connsiteY9" fmla="*/ 0 h 10000"/>
                <a:gd name="connsiteX10" fmla="*/ 9423 w 10000"/>
                <a:gd name="connsiteY10" fmla="*/ 522 h 10000"/>
                <a:gd name="connsiteX11" fmla="*/ 8800 w 10000"/>
                <a:gd name="connsiteY11" fmla="*/ 522 h 10000"/>
                <a:gd name="connsiteX12" fmla="*/ 8800 w 10000"/>
                <a:gd name="connsiteY12" fmla="*/ 1076 h 10000"/>
                <a:gd name="connsiteX13" fmla="*/ 8330 w 10000"/>
                <a:gd name="connsiteY13" fmla="*/ 1076 h 10000"/>
                <a:gd name="connsiteX14" fmla="*/ 8330 w 10000"/>
                <a:gd name="connsiteY14" fmla="*/ 1631 h 10000"/>
                <a:gd name="connsiteX15" fmla="*/ 7789 w 10000"/>
                <a:gd name="connsiteY15" fmla="*/ 1631 h 10000"/>
                <a:gd name="connsiteX16" fmla="*/ 7789 w 10000"/>
                <a:gd name="connsiteY16" fmla="*/ 2153 h 10000"/>
                <a:gd name="connsiteX17" fmla="*/ 7167 w 10000"/>
                <a:gd name="connsiteY17" fmla="*/ 2153 h 10000"/>
                <a:gd name="connsiteX18" fmla="*/ 7167 w 10000"/>
                <a:gd name="connsiteY18" fmla="*/ 2687 h 10000"/>
                <a:gd name="connsiteX19" fmla="*/ 6637 w 10000"/>
                <a:gd name="connsiteY19" fmla="*/ 2687 h 10000"/>
                <a:gd name="connsiteX20" fmla="*/ 6637 w 10000"/>
                <a:gd name="connsiteY20" fmla="*/ 3233 h 10000"/>
                <a:gd name="connsiteX21" fmla="*/ 6097 w 10000"/>
                <a:gd name="connsiteY21" fmla="*/ 3233 h 10000"/>
                <a:gd name="connsiteX22" fmla="*/ 6097 w 10000"/>
                <a:gd name="connsiteY22" fmla="*/ 3763 h 10000"/>
                <a:gd name="connsiteX23" fmla="*/ 5478 w 10000"/>
                <a:gd name="connsiteY23" fmla="*/ 3763 h 10000"/>
                <a:gd name="connsiteX24" fmla="*/ 5478 w 10000"/>
                <a:gd name="connsiteY24" fmla="*/ 4310 h 10000"/>
                <a:gd name="connsiteX25" fmla="*/ 5004 w 10000"/>
                <a:gd name="connsiteY25" fmla="*/ 4310 h 10000"/>
                <a:gd name="connsiteX26" fmla="*/ 5004 w 10000"/>
                <a:gd name="connsiteY26" fmla="*/ 4864 h 10000"/>
                <a:gd name="connsiteX27" fmla="*/ 4467 w 10000"/>
                <a:gd name="connsiteY27" fmla="*/ 4864 h 10000"/>
                <a:gd name="connsiteX28" fmla="*/ 4467 w 10000"/>
                <a:gd name="connsiteY28" fmla="*/ 5394 h 10000"/>
                <a:gd name="connsiteX29" fmla="*/ 3844 w 10000"/>
                <a:gd name="connsiteY29" fmla="*/ 5394 h 10000"/>
                <a:gd name="connsiteX30" fmla="*/ 3844 w 10000"/>
                <a:gd name="connsiteY30" fmla="*/ 5924 h 10000"/>
                <a:gd name="connsiteX31" fmla="*/ 3370 w 10000"/>
                <a:gd name="connsiteY31" fmla="*/ 5924 h 10000"/>
                <a:gd name="connsiteX32" fmla="*/ 3370 w 10000"/>
                <a:gd name="connsiteY32" fmla="*/ 6471 h 10000"/>
                <a:gd name="connsiteX33" fmla="*/ 2833 w 10000"/>
                <a:gd name="connsiteY33" fmla="*/ 6471 h 10000"/>
                <a:gd name="connsiteX34" fmla="*/ 2833 w 10000"/>
                <a:gd name="connsiteY34" fmla="*/ 6968 h 10000"/>
                <a:gd name="connsiteX35" fmla="*/ 2774 w 10000"/>
                <a:gd name="connsiteY35" fmla="*/ 7001 h 10000"/>
                <a:gd name="connsiteX36" fmla="*/ 2211 w 10000"/>
                <a:gd name="connsiteY36" fmla="*/ 7001 h 10000"/>
                <a:gd name="connsiteX37" fmla="*/ 2211 w 10000"/>
                <a:gd name="connsiteY37" fmla="*/ 7555 h 10000"/>
                <a:gd name="connsiteX38" fmla="*/ 1740 w 10000"/>
                <a:gd name="connsiteY38" fmla="*/ 7555 h 10000"/>
                <a:gd name="connsiteX39" fmla="*/ 1740 w 10000"/>
                <a:gd name="connsiteY39" fmla="*/ 8102 h 10000"/>
                <a:gd name="connsiteX40" fmla="*/ 1193 w 10000"/>
                <a:gd name="connsiteY40" fmla="*/ 8173 h 10000"/>
                <a:gd name="connsiteX41" fmla="*/ 1198 w 10000"/>
                <a:gd name="connsiteY41" fmla="*/ 8800 h 10000"/>
                <a:gd name="connsiteX42" fmla="*/ 577 w 10000"/>
                <a:gd name="connsiteY42" fmla="*/ 9187 h 10000"/>
                <a:gd name="connsiteX0" fmla="*/ 577 w 10000"/>
                <a:gd name="connsiteY0" fmla="*/ 9187 h 10000"/>
                <a:gd name="connsiteX1" fmla="*/ 347 w 10000"/>
                <a:gd name="connsiteY1" fmla="*/ 9647 h 10000"/>
                <a:gd name="connsiteX2" fmla="*/ 0 w 10000"/>
                <a:gd name="connsiteY2" fmla="*/ 10000 h 10000"/>
                <a:gd name="connsiteX3" fmla="*/ 10000 w 10000"/>
                <a:gd name="connsiteY3" fmla="*/ 10000 h 10000"/>
                <a:gd name="connsiteX4" fmla="*/ 10000 w 10000"/>
                <a:gd name="connsiteY4" fmla="*/ 1159 h 10000"/>
                <a:gd name="connsiteX5" fmla="*/ 10000 w 10000"/>
                <a:gd name="connsiteY5" fmla="*/ 900 h 10000"/>
                <a:gd name="connsiteX6" fmla="*/ 10000 w 10000"/>
                <a:gd name="connsiteY6" fmla="*/ 555 h 10000"/>
                <a:gd name="connsiteX7" fmla="*/ 10000 w 10000"/>
                <a:gd name="connsiteY7" fmla="*/ 522 h 10000"/>
                <a:gd name="connsiteX8" fmla="*/ 10000 w 10000"/>
                <a:gd name="connsiteY8" fmla="*/ 0 h 10000"/>
                <a:gd name="connsiteX9" fmla="*/ 9423 w 10000"/>
                <a:gd name="connsiteY9" fmla="*/ 0 h 10000"/>
                <a:gd name="connsiteX10" fmla="*/ 9423 w 10000"/>
                <a:gd name="connsiteY10" fmla="*/ 522 h 10000"/>
                <a:gd name="connsiteX11" fmla="*/ 8800 w 10000"/>
                <a:gd name="connsiteY11" fmla="*/ 522 h 10000"/>
                <a:gd name="connsiteX12" fmla="*/ 8800 w 10000"/>
                <a:gd name="connsiteY12" fmla="*/ 1076 h 10000"/>
                <a:gd name="connsiteX13" fmla="*/ 8330 w 10000"/>
                <a:gd name="connsiteY13" fmla="*/ 1076 h 10000"/>
                <a:gd name="connsiteX14" fmla="*/ 8330 w 10000"/>
                <a:gd name="connsiteY14" fmla="*/ 1631 h 10000"/>
                <a:gd name="connsiteX15" fmla="*/ 7789 w 10000"/>
                <a:gd name="connsiteY15" fmla="*/ 1631 h 10000"/>
                <a:gd name="connsiteX16" fmla="*/ 7789 w 10000"/>
                <a:gd name="connsiteY16" fmla="*/ 2153 h 10000"/>
                <a:gd name="connsiteX17" fmla="*/ 7167 w 10000"/>
                <a:gd name="connsiteY17" fmla="*/ 2153 h 10000"/>
                <a:gd name="connsiteX18" fmla="*/ 7167 w 10000"/>
                <a:gd name="connsiteY18" fmla="*/ 2687 h 10000"/>
                <a:gd name="connsiteX19" fmla="*/ 6637 w 10000"/>
                <a:gd name="connsiteY19" fmla="*/ 2687 h 10000"/>
                <a:gd name="connsiteX20" fmla="*/ 6637 w 10000"/>
                <a:gd name="connsiteY20" fmla="*/ 3233 h 10000"/>
                <a:gd name="connsiteX21" fmla="*/ 6097 w 10000"/>
                <a:gd name="connsiteY21" fmla="*/ 3233 h 10000"/>
                <a:gd name="connsiteX22" fmla="*/ 6097 w 10000"/>
                <a:gd name="connsiteY22" fmla="*/ 3763 h 10000"/>
                <a:gd name="connsiteX23" fmla="*/ 5478 w 10000"/>
                <a:gd name="connsiteY23" fmla="*/ 3763 h 10000"/>
                <a:gd name="connsiteX24" fmla="*/ 5478 w 10000"/>
                <a:gd name="connsiteY24" fmla="*/ 4310 h 10000"/>
                <a:gd name="connsiteX25" fmla="*/ 5004 w 10000"/>
                <a:gd name="connsiteY25" fmla="*/ 4310 h 10000"/>
                <a:gd name="connsiteX26" fmla="*/ 5004 w 10000"/>
                <a:gd name="connsiteY26" fmla="*/ 4864 h 10000"/>
                <a:gd name="connsiteX27" fmla="*/ 4467 w 10000"/>
                <a:gd name="connsiteY27" fmla="*/ 4864 h 10000"/>
                <a:gd name="connsiteX28" fmla="*/ 4467 w 10000"/>
                <a:gd name="connsiteY28" fmla="*/ 5394 h 10000"/>
                <a:gd name="connsiteX29" fmla="*/ 3844 w 10000"/>
                <a:gd name="connsiteY29" fmla="*/ 5394 h 10000"/>
                <a:gd name="connsiteX30" fmla="*/ 3844 w 10000"/>
                <a:gd name="connsiteY30" fmla="*/ 5924 h 10000"/>
                <a:gd name="connsiteX31" fmla="*/ 3370 w 10000"/>
                <a:gd name="connsiteY31" fmla="*/ 5924 h 10000"/>
                <a:gd name="connsiteX32" fmla="*/ 3370 w 10000"/>
                <a:gd name="connsiteY32" fmla="*/ 6471 h 10000"/>
                <a:gd name="connsiteX33" fmla="*/ 2833 w 10000"/>
                <a:gd name="connsiteY33" fmla="*/ 6471 h 10000"/>
                <a:gd name="connsiteX34" fmla="*/ 2833 w 10000"/>
                <a:gd name="connsiteY34" fmla="*/ 6968 h 10000"/>
                <a:gd name="connsiteX35" fmla="*/ 2774 w 10000"/>
                <a:gd name="connsiteY35" fmla="*/ 7001 h 10000"/>
                <a:gd name="connsiteX36" fmla="*/ 2211 w 10000"/>
                <a:gd name="connsiteY36" fmla="*/ 7001 h 10000"/>
                <a:gd name="connsiteX37" fmla="*/ 2211 w 10000"/>
                <a:gd name="connsiteY37" fmla="*/ 7555 h 10000"/>
                <a:gd name="connsiteX38" fmla="*/ 1740 w 10000"/>
                <a:gd name="connsiteY38" fmla="*/ 7555 h 10000"/>
                <a:gd name="connsiteX39" fmla="*/ 1740 w 10000"/>
                <a:gd name="connsiteY39" fmla="*/ 8163 h 10000"/>
                <a:gd name="connsiteX40" fmla="*/ 1193 w 10000"/>
                <a:gd name="connsiteY40" fmla="*/ 8173 h 10000"/>
                <a:gd name="connsiteX41" fmla="*/ 1198 w 10000"/>
                <a:gd name="connsiteY41" fmla="*/ 8800 h 10000"/>
                <a:gd name="connsiteX42" fmla="*/ 577 w 10000"/>
                <a:gd name="connsiteY42" fmla="*/ 9187 h 10000"/>
                <a:gd name="connsiteX0" fmla="*/ 577 w 10000"/>
                <a:gd name="connsiteY0" fmla="*/ 9187 h 10000"/>
                <a:gd name="connsiteX1" fmla="*/ 347 w 10000"/>
                <a:gd name="connsiteY1" fmla="*/ 9647 h 10000"/>
                <a:gd name="connsiteX2" fmla="*/ 0 w 10000"/>
                <a:gd name="connsiteY2" fmla="*/ 10000 h 10000"/>
                <a:gd name="connsiteX3" fmla="*/ 10000 w 10000"/>
                <a:gd name="connsiteY3" fmla="*/ 10000 h 10000"/>
                <a:gd name="connsiteX4" fmla="*/ 10000 w 10000"/>
                <a:gd name="connsiteY4" fmla="*/ 1159 h 10000"/>
                <a:gd name="connsiteX5" fmla="*/ 10000 w 10000"/>
                <a:gd name="connsiteY5" fmla="*/ 900 h 10000"/>
                <a:gd name="connsiteX6" fmla="*/ 10000 w 10000"/>
                <a:gd name="connsiteY6" fmla="*/ 555 h 10000"/>
                <a:gd name="connsiteX7" fmla="*/ 10000 w 10000"/>
                <a:gd name="connsiteY7" fmla="*/ 522 h 10000"/>
                <a:gd name="connsiteX8" fmla="*/ 10000 w 10000"/>
                <a:gd name="connsiteY8" fmla="*/ 0 h 10000"/>
                <a:gd name="connsiteX9" fmla="*/ 9423 w 10000"/>
                <a:gd name="connsiteY9" fmla="*/ 0 h 10000"/>
                <a:gd name="connsiteX10" fmla="*/ 9423 w 10000"/>
                <a:gd name="connsiteY10" fmla="*/ 522 h 10000"/>
                <a:gd name="connsiteX11" fmla="*/ 8800 w 10000"/>
                <a:gd name="connsiteY11" fmla="*/ 522 h 10000"/>
                <a:gd name="connsiteX12" fmla="*/ 8800 w 10000"/>
                <a:gd name="connsiteY12" fmla="*/ 1076 h 10000"/>
                <a:gd name="connsiteX13" fmla="*/ 8330 w 10000"/>
                <a:gd name="connsiteY13" fmla="*/ 1076 h 10000"/>
                <a:gd name="connsiteX14" fmla="*/ 8330 w 10000"/>
                <a:gd name="connsiteY14" fmla="*/ 1631 h 10000"/>
                <a:gd name="connsiteX15" fmla="*/ 7789 w 10000"/>
                <a:gd name="connsiteY15" fmla="*/ 1631 h 10000"/>
                <a:gd name="connsiteX16" fmla="*/ 7789 w 10000"/>
                <a:gd name="connsiteY16" fmla="*/ 2153 h 10000"/>
                <a:gd name="connsiteX17" fmla="*/ 7167 w 10000"/>
                <a:gd name="connsiteY17" fmla="*/ 2153 h 10000"/>
                <a:gd name="connsiteX18" fmla="*/ 7167 w 10000"/>
                <a:gd name="connsiteY18" fmla="*/ 2687 h 10000"/>
                <a:gd name="connsiteX19" fmla="*/ 6637 w 10000"/>
                <a:gd name="connsiteY19" fmla="*/ 2687 h 10000"/>
                <a:gd name="connsiteX20" fmla="*/ 6637 w 10000"/>
                <a:gd name="connsiteY20" fmla="*/ 3233 h 10000"/>
                <a:gd name="connsiteX21" fmla="*/ 6097 w 10000"/>
                <a:gd name="connsiteY21" fmla="*/ 3233 h 10000"/>
                <a:gd name="connsiteX22" fmla="*/ 6097 w 10000"/>
                <a:gd name="connsiteY22" fmla="*/ 3763 h 10000"/>
                <a:gd name="connsiteX23" fmla="*/ 5478 w 10000"/>
                <a:gd name="connsiteY23" fmla="*/ 3763 h 10000"/>
                <a:gd name="connsiteX24" fmla="*/ 5478 w 10000"/>
                <a:gd name="connsiteY24" fmla="*/ 4310 h 10000"/>
                <a:gd name="connsiteX25" fmla="*/ 5004 w 10000"/>
                <a:gd name="connsiteY25" fmla="*/ 4310 h 10000"/>
                <a:gd name="connsiteX26" fmla="*/ 5004 w 10000"/>
                <a:gd name="connsiteY26" fmla="*/ 4864 h 10000"/>
                <a:gd name="connsiteX27" fmla="*/ 4467 w 10000"/>
                <a:gd name="connsiteY27" fmla="*/ 4864 h 10000"/>
                <a:gd name="connsiteX28" fmla="*/ 4467 w 10000"/>
                <a:gd name="connsiteY28" fmla="*/ 5394 h 10000"/>
                <a:gd name="connsiteX29" fmla="*/ 3844 w 10000"/>
                <a:gd name="connsiteY29" fmla="*/ 5394 h 10000"/>
                <a:gd name="connsiteX30" fmla="*/ 3844 w 10000"/>
                <a:gd name="connsiteY30" fmla="*/ 5924 h 10000"/>
                <a:gd name="connsiteX31" fmla="*/ 3370 w 10000"/>
                <a:gd name="connsiteY31" fmla="*/ 5924 h 10000"/>
                <a:gd name="connsiteX32" fmla="*/ 3370 w 10000"/>
                <a:gd name="connsiteY32" fmla="*/ 6471 h 10000"/>
                <a:gd name="connsiteX33" fmla="*/ 2833 w 10000"/>
                <a:gd name="connsiteY33" fmla="*/ 6471 h 10000"/>
                <a:gd name="connsiteX34" fmla="*/ 2833 w 10000"/>
                <a:gd name="connsiteY34" fmla="*/ 6968 h 10000"/>
                <a:gd name="connsiteX35" fmla="*/ 2774 w 10000"/>
                <a:gd name="connsiteY35" fmla="*/ 7001 h 10000"/>
                <a:gd name="connsiteX36" fmla="*/ 2211 w 10000"/>
                <a:gd name="connsiteY36" fmla="*/ 7001 h 10000"/>
                <a:gd name="connsiteX37" fmla="*/ 2211 w 10000"/>
                <a:gd name="connsiteY37" fmla="*/ 7555 h 10000"/>
                <a:gd name="connsiteX38" fmla="*/ 1740 w 10000"/>
                <a:gd name="connsiteY38" fmla="*/ 7555 h 10000"/>
                <a:gd name="connsiteX39" fmla="*/ 1740 w 10000"/>
                <a:gd name="connsiteY39" fmla="*/ 8163 h 10000"/>
                <a:gd name="connsiteX40" fmla="*/ 1193 w 10000"/>
                <a:gd name="connsiteY40" fmla="*/ 8173 h 10000"/>
                <a:gd name="connsiteX41" fmla="*/ 1198 w 10000"/>
                <a:gd name="connsiteY41" fmla="*/ 8891 h 10000"/>
                <a:gd name="connsiteX42" fmla="*/ 577 w 10000"/>
                <a:gd name="connsiteY42" fmla="*/ 9187 h 10000"/>
                <a:gd name="connsiteX0" fmla="*/ 586 w 10000"/>
                <a:gd name="connsiteY0" fmla="*/ 9015 h 10000"/>
                <a:gd name="connsiteX1" fmla="*/ 347 w 10000"/>
                <a:gd name="connsiteY1" fmla="*/ 9647 h 10000"/>
                <a:gd name="connsiteX2" fmla="*/ 0 w 10000"/>
                <a:gd name="connsiteY2" fmla="*/ 10000 h 10000"/>
                <a:gd name="connsiteX3" fmla="*/ 10000 w 10000"/>
                <a:gd name="connsiteY3" fmla="*/ 10000 h 10000"/>
                <a:gd name="connsiteX4" fmla="*/ 10000 w 10000"/>
                <a:gd name="connsiteY4" fmla="*/ 1159 h 10000"/>
                <a:gd name="connsiteX5" fmla="*/ 10000 w 10000"/>
                <a:gd name="connsiteY5" fmla="*/ 900 h 10000"/>
                <a:gd name="connsiteX6" fmla="*/ 10000 w 10000"/>
                <a:gd name="connsiteY6" fmla="*/ 555 h 10000"/>
                <a:gd name="connsiteX7" fmla="*/ 10000 w 10000"/>
                <a:gd name="connsiteY7" fmla="*/ 522 h 10000"/>
                <a:gd name="connsiteX8" fmla="*/ 10000 w 10000"/>
                <a:gd name="connsiteY8" fmla="*/ 0 h 10000"/>
                <a:gd name="connsiteX9" fmla="*/ 9423 w 10000"/>
                <a:gd name="connsiteY9" fmla="*/ 0 h 10000"/>
                <a:gd name="connsiteX10" fmla="*/ 9423 w 10000"/>
                <a:gd name="connsiteY10" fmla="*/ 522 h 10000"/>
                <a:gd name="connsiteX11" fmla="*/ 8800 w 10000"/>
                <a:gd name="connsiteY11" fmla="*/ 522 h 10000"/>
                <a:gd name="connsiteX12" fmla="*/ 8800 w 10000"/>
                <a:gd name="connsiteY12" fmla="*/ 1076 h 10000"/>
                <a:gd name="connsiteX13" fmla="*/ 8330 w 10000"/>
                <a:gd name="connsiteY13" fmla="*/ 1076 h 10000"/>
                <a:gd name="connsiteX14" fmla="*/ 8330 w 10000"/>
                <a:gd name="connsiteY14" fmla="*/ 1631 h 10000"/>
                <a:gd name="connsiteX15" fmla="*/ 7789 w 10000"/>
                <a:gd name="connsiteY15" fmla="*/ 1631 h 10000"/>
                <a:gd name="connsiteX16" fmla="*/ 7789 w 10000"/>
                <a:gd name="connsiteY16" fmla="*/ 2153 h 10000"/>
                <a:gd name="connsiteX17" fmla="*/ 7167 w 10000"/>
                <a:gd name="connsiteY17" fmla="*/ 2153 h 10000"/>
                <a:gd name="connsiteX18" fmla="*/ 7167 w 10000"/>
                <a:gd name="connsiteY18" fmla="*/ 2687 h 10000"/>
                <a:gd name="connsiteX19" fmla="*/ 6637 w 10000"/>
                <a:gd name="connsiteY19" fmla="*/ 2687 h 10000"/>
                <a:gd name="connsiteX20" fmla="*/ 6637 w 10000"/>
                <a:gd name="connsiteY20" fmla="*/ 3233 h 10000"/>
                <a:gd name="connsiteX21" fmla="*/ 6097 w 10000"/>
                <a:gd name="connsiteY21" fmla="*/ 3233 h 10000"/>
                <a:gd name="connsiteX22" fmla="*/ 6097 w 10000"/>
                <a:gd name="connsiteY22" fmla="*/ 3763 h 10000"/>
                <a:gd name="connsiteX23" fmla="*/ 5478 w 10000"/>
                <a:gd name="connsiteY23" fmla="*/ 3763 h 10000"/>
                <a:gd name="connsiteX24" fmla="*/ 5478 w 10000"/>
                <a:gd name="connsiteY24" fmla="*/ 4310 h 10000"/>
                <a:gd name="connsiteX25" fmla="*/ 5004 w 10000"/>
                <a:gd name="connsiteY25" fmla="*/ 4310 h 10000"/>
                <a:gd name="connsiteX26" fmla="*/ 5004 w 10000"/>
                <a:gd name="connsiteY26" fmla="*/ 4864 h 10000"/>
                <a:gd name="connsiteX27" fmla="*/ 4467 w 10000"/>
                <a:gd name="connsiteY27" fmla="*/ 4864 h 10000"/>
                <a:gd name="connsiteX28" fmla="*/ 4467 w 10000"/>
                <a:gd name="connsiteY28" fmla="*/ 5394 h 10000"/>
                <a:gd name="connsiteX29" fmla="*/ 3844 w 10000"/>
                <a:gd name="connsiteY29" fmla="*/ 5394 h 10000"/>
                <a:gd name="connsiteX30" fmla="*/ 3844 w 10000"/>
                <a:gd name="connsiteY30" fmla="*/ 5924 h 10000"/>
                <a:gd name="connsiteX31" fmla="*/ 3370 w 10000"/>
                <a:gd name="connsiteY31" fmla="*/ 5924 h 10000"/>
                <a:gd name="connsiteX32" fmla="*/ 3370 w 10000"/>
                <a:gd name="connsiteY32" fmla="*/ 6471 h 10000"/>
                <a:gd name="connsiteX33" fmla="*/ 2833 w 10000"/>
                <a:gd name="connsiteY33" fmla="*/ 6471 h 10000"/>
                <a:gd name="connsiteX34" fmla="*/ 2833 w 10000"/>
                <a:gd name="connsiteY34" fmla="*/ 6968 h 10000"/>
                <a:gd name="connsiteX35" fmla="*/ 2774 w 10000"/>
                <a:gd name="connsiteY35" fmla="*/ 7001 h 10000"/>
                <a:gd name="connsiteX36" fmla="*/ 2211 w 10000"/>
                <a:gd name="connsiteY36" fmla="*/ 7001 h 10000"/>
                <a:gd name="connsiteX37" fmla="*/ 2211 w 10000"/>
                <a:gd name="connsiteY37" fmla="*/ 7555 h 10000"/>
                <a:gd name="connsiteX38" fmla="*/ 1740 w 10000"/>
                <a:gd name="connsiteY38" fmla="*/ 7555 h 10000"/>
                <a:gd name="connsiteX39" fmla="*/ 1740 w 10000"/>
                <a:gd name="connsiteY39" fmla="*/ 8163 h 10000"/>
                <a:gd name="connsiteX40" fmla="*/ 1193 w 10000"/>
                <a:gd name="connsiteY40" fmla="*/ 8173 h 10000"/>
                <a:gd name="connsiteX41" fmla="*/ 1198 w 10000"/>
                <a:gd name="connsiteY41" fmla="*/ 8891 h 10000"/>
                <a:gd name="connsiteX42" fmla="*/ 586 w 10000"/>
                <a:gd name="connsiteY42" fmla="*/ 9015 h 10000"/>
                <a:gd name="connsiteX0" fmla="*/ 586 w 10000"/>
                <a:gd name="connsiteY0" fmla="*/ 9015 h 10000"/>
                <a:gd name="connsiteX1" fmla="*/ 347 w 10000"/>
                <a:gd name="connsiteY1" fmla="*/ 9647 h 10000"/>
                <a:gd name="connsiteX2" fmla="*/ 0 w 10000"/>
                <a:gd name="connsiteY2" fmla="*/ 10000 h 10000"/>
                <a:gd name="connsiteX3" fmla="*/ 10000 w 10000"/>
                <a:gd name="connsiteY3" fmla="*/ 10000 h 10000"/>
                <a:gd name="connsiteX4" fmla="*/ 10000 w 10000"/>
                <a:gd name="connsiteY4" fmla="*/ 1159 h 10000"/>
                <a:gd name="connsiteX5" fmla="*/ 10000 w 10000"/>
                <a:gd name="connsiteY5" fmla="*/ 900 h 10000"/>
                <a:gd name="connsiteX6" fmla="*/ 10000 w 10000"/>
                <a:gd name="connsiteY6" fmla="*/ 555 h 10000"/>
                <a:gd name="connsiteX7" fmla="*/ 10000 w 10000"/>
                <a:gd name="connsiteY7" fmla="*/ 522 h 10000"/>
                <a:gd name="connsiteX8" fmla="*/ 10000 w 10000"/>
                <a:gd name="connsiteY8" fmla="*/ 0 h 10000"/>
                <a:gd name="connsiteX9" fmla="*/ 9423 w 10000"/>
                <a:gd name="connsiteY9" fmla="*/ 0 h 10000"/>
                <a:gd name="connsiteX10" fmla="*/ 9423 w 10000"/>
                <a:gd name="connsiteY10" fmla="*/ 522 h 10000"/>
                <a:gd name="connsiteX11" fmla="*/ 8800 w 10000"/>
                <a:gd name="connsiteY11" fmla="*/ 522 h 10000"/>
                <a:gd name="connsiteX12" fmla="*/ 8800 w 10000"/>
                <a:gd name="connsiteY12" fmla="*/ 1076 h 10000"/>
                <a:gd name="connsiteX13" fmla="*/ 8330 w 10000"/>
                <a:gd name="connsiteY13" fmla="*/ 1076 h 10000"/>
                <a:gd name="connsiteX14" fmla="*/ 8330 w 10000"/>
                <a:gd name="connsiteY14" fmla="*/ 1631 h 10000"/>
                <a:gd name="connsiteX15" fmla="*/ 7789 w 10000"/>
                <a:gd name="connsiteY15" fmla="*/ 1631 h 10000"/>
                <a:gd name="connsiteX16" fmla="*/ 7789 w 10000"/>
                <a:gd name="connsiteY16" fmla="*/ 2153 h 10000"/>
                <a:gd name="connsiteX17" fmla="*/ 7167 w 10000"/>
                <a:gd name="connsiteY17" fmla="*/ 2153 h 10000"/>
                <a:gd name="connsiteX18" fmla="*/ 7167 w 10000"/>
                <a:gd name="connsiteY18" fmla="*/ 2687 h 10000"/>
                <a:gd name="connsiteX19" fmla="*/ 6637 w 10000"/>
                <a:gd name="connsiteY19" fmla="*/ 2687 h 10000"/>
                <a:gd name="connsiteX20" fmla="*/ 6637 w 10000"/>
                <a:gd name="connsiteY20" fmla="*/ 3233 h 10000"/>
                <a:gd name="connsiteX21" fmla="*/ 6097 w 10000"/>
                <a:gd name="connsiteY21" fmla="*/ 3233 h 10000"/>
                <a:gd name="connsiteX22" fmla="*/ 6097 w 10000"/>
                <a:gd name="connsiteY22" fmla="*/ 3763 h 10000"/>
                <a:gd name="connsiteX23" fmla="*/ 5478 w 10000"/>
                <a:gd name="connsiteY23" fmla="*/ 3763 h 10000"/>
                <a:gd name="connsiteX24" fmla="*/ 5478 w 10000"/>
                <a:gd name="connsiteY24" fmla="*/ 4310 h 10000"/>
                <a:gd name="connsiteX25" fmla="*/ 5004 w 10000"/>
                <a:gd name="connsiteY25" fmla="*/ 4310 h 10000"/>
                <a:gd name="connsiteX26" fmla="*/ 5004 w 10000"/>
                <a:gd name="connsiteY26" fmla="*/ 4864 h 10000"/>
                <a:gd name="connsiteX27" fmla="*/ 4467 w 10000"/>
                <a:gd name="connsiteY27" fmla="*/ 4864 h 10000"/>
                <a:gd name="connsiteX28" fmla="*/ 4467 w 10000"/>
                <a:gd name="connsiteY28" fmla="*/ 5394 h 10000"/>
                <a:gd name="connsiteX29" fmla="*/ 3844 w 10000"/>
                <a:gd name="connsiteY29" fmla="*/ 5394 h 10000"/>
                <a:gd name="connsiteX30" fmla="*/ 3844 w 10000"/>
                <a:gd name="connsiteY30" fmla="*/ 5924 h 10000"/>
                <a:gd name="connsiteX31" fmla="*/ 3370 w 10000"/>
                <a:gd name="connsiteY31" fmla="*/ 5924 h 10000"/>
                <a:gd name="connsiteX32" fmla="*/ 3370 w 10000"/>
                <a:gd name="connsiteY32" fmla="*/ 6471 h 10000"/>
                <a:gd name="connsiteX33" fmla="*/ 2833 w 10000"/>
                <a:gd name="connsiteY33" fmla="*/ 6471 h 10000"/>
                <a:gd name="connsiteX34" fmla="*/ 2833 w 10000"/>
                <a:gd name="connsiteY34" fmla="*/ 6968 h 10000"/>
                <a:gd name="connsiteX35" fmla="*/ 2774 w 10000"/>
                <a:gd name="connsiteY35" fmla="*/ 7001 h 10000"/>
                <a:gd name="connsiteX36" fmla="*/ 2211 w 10000"/>
                <a:gd name="connsiteY36" fmla="*/ 7001 h 10000"/>
                <a:gd name="connsiteX37" fmla="*/ 2211 w 10000"/>
                <a:gd name="connsiteY37" fmla="*/ 7555 h 10000"/>
                <a:gd name="connsiteX38" fmla="*/ 1740 w 10000"/>
                <a:gd name="connsiteY38" fmla="*/ 7555 h 10000"/>
                <a:gd name="connsiteX39" fmla="*/ 1740 w 10000"/>
                <a:gd name="connsiteY39" fmla="*/ 8163 h 10000"/>
                <a:gd name="connsiteX40" fmla="*/ 1193 w 10000"/>
                <a:gd name="connsiteY40" fmla="*/ 8173 h 10000"/>
                <a:gd name="connsiteX41" fmla="*/ 1193 w 10000"/>
                <a:gd name="connsiteY41" fmla="*/ 8942 h 10000"/>
                <a:gd name="connsiteX42" fmla="*/ 586 w 10000"/>
                <a:gd name="connsiteY42" fmla="*/ 9015 h 10000"/>
                <a:gd name="connsiteX0" fmla="*/ 591 w 10000"/>
                <a:gd name="connsiteY0" fmla="*/ 8954 h 10000"/>
                <a:gd name="connsiteX1" fmla="*/ 347 w 10000"/>
                <a:gd name="connsiteY1" fmla="*/ 9647 h 10000"/>
                <a:gd name="connsiteX2" fmla="*/ 0 w 10000"/>
                <a:gd name="connsiteY2" fmla="*/ 10000 h 10000"/>
                <a:gd name="connsiteX3" fmla="*/ 10000 w 10000"/>
                <a:gd name="connsiteY3" fmla="*/ 10000 h 10000"/>
                <a:gd name="connsiteX4" fmla="*/ 10000 w 10000"/>
                <a:gd name="connsiteY4" fmla="*/ 1159 h 10000"/>
                <a:gd name="connsiteX5" fmla="*/ 10000 w 10000"/>
                <a:gd name="connsiteY5" fmla="*/ 900 h 10000"/>
                <a:gd name="connsiteX6" fmla="*/ 10000 w 10000"/>
                <a:gd name="connsiteY6" fmla="*/ 555 h 10000"/>
                <a:gd name="connsiteX7" fmla="*/ 10000 w 10000"/>
                <a:gd name="connsiteY7" fmla="*/ 522 h 10000"/>
                <a:gd name="connsiteX8" fmla="*/ 10000 w 10000"/>
                <a:gd name="connsiteY8" fmla="*/ 0 h 10000"/>
                <a:gd name="connsiteX9" fmla="*/ 9423 w 10000"/>
                <a:gd name="connsiteY9" fmla="*/ 0 h 10000"/>
                <a:gd name="connsiteX10" fmla="*/ 9423 w 10000"/>
                <a:gd name="connsiteY10" fmla="*/ 522 h 10000"/>
                <a:gd name="connsiteX11" fmla="*/ 8800 w 10000"/>
                <a:gd name="connsiteY11" fmla="*/ 522 h 10000"/>
                <a:gd name="connsiteX12" fmla="*/ 8800 w 10000"/>
                <a:gd name="connsiteY12" fmla="*/ 1076 h 10000"/>
                <a:gd name="connsiteX13" fmla="*/ 8330 w 10000"/>
                <a:gd name="connsiteY13" fmla="*/ 1076 h 10000"/>
                <a:gd name="connsiteX14" fmla="*/ 8330 w 10000"/>
                <a:gd name="connsiteY14" fmla="*/ 1631 h 10000"/>
                <a:gd name="connsiteX15" fmla="*/ 7789 w 10000"/>
                <a:gd name="connsiteY15" fmla="*/ 1631 h 10000"/>
                <a:gd name="connsiteX16" fmla="*/ 7789 w 10000"/>
                <a:gd name="connsiteY16" fmla="*/ 2153 h 10000"/>
                <a:gd name="connsiteX17" fmla="*/ 7167 w 10000"/>
                <a:gd name="connsiteY17" fmla="*/ 2153 h 10000"/>
                <a:gd name="connsiteX18" fmla="*/ 7167 w 10000"/>
                <a:gd name="connsiteY18" fmla="*/ 2687 h 10000"/>
                <a:gd name="connsiteX19" fmla="*/ 6637 w 10000"/>
                <a:gd name="connsiteY19" fmla="*/ 2687 h 10000"/>
                <a:gd name="connsiteX20" fmla="*/ 6637 w 10000"/>
                <a:gd name="connsiteY20" fmla="*/ 3233 h 10000"/>
                <a:gd name="connsiteX21" fmla="*/ 6097 w 10000"/>
                <a:gd name="connsiteY21" fmla="*/ 3233 h 10000"/>
                <a:gd name="connsiteX22" fmla="*/ 6097 w 10000"/>
                <a:gd name="connsiteY22" fmla="*/ 3763 h 10000"/>
                <a:gd name="connsiteX23" fmla="*/ 5478 w 10000"/>
                <a:gd name="connsiteY23" fmla="*/ 3763 h 10000"/>
                <a:gd name="connsiteX24" fmla="*/ 5478 w 10000"/>
                <a:gd name="connsiteY24" fmla="*/ 4310 h 10000"/>
                <a:gd name="connsiteX25" fmla="*/ 5004 w 10000"/>
                <a:gd name="connsiteY25" fmla="*/ 4310 h 10000"/>
                <a:gd name="connsiteX26" fmla="*/ 5004 w 10000"/>
                <a:gd name="connsiteY26" fmla="*/ 4864 h 10000"/>
                <a:gd name="connsiteX27" fmla="*/ 4467 w 10000"/>
                <a:gd name="connsiteY27" fmla="*/ 4864 h 10000"/>
                <a:gd name="connsiteX28" fmla="*/ 4467 w 10000"/>
                <a:gd name="connsiteY28" fmla="*/ 5394 h 10000"/>
                <a:gd name="connsiteX29" fmla="*/ 3844 w 10000"/>
                <a:gd name="connsiteY29" fmla="*/ 5394 h 10000"/>
                <a:gd name="connsiteX30" fmla="*/ 3844 w 10000"/>
                <a:gd name="connsiteY30" fmla="*/ 5924 h 10000"/>
                <a:gd name="connsiteX31" fmla="*/ 3370 w 10000"/>
                <a:gd name="connsiteY31" fmla="*/ 5924 h 10000"/>
                <a:gd name="connsiteX32" fmla="*/ 3370 w 10000"/>
                <a:gd name="connsiteY32" fmla="*/ 6471 h 10000"/>
                <a:gd name="connsiteX33" fmla="*/ 2833 w 10000"/>
                <a:gd name="connsiteY33" fmla="*/ 6471 h 10000"/>
                <a:gd name="connsiteX34" fmla="*/ 2833 w 10000"/>
                <a:gd name="connsiteY34" fmla="*/ 6968 h 10000"/>
                <a:gd name="connsiteX35" fmla="*/ 2774 w 10000"/>
                <a:gd name="connsiteY35" fmla="*/ 7001 h 10000"/>
                <a:gd name="connsiteX36" fmla="*/ 2211 w 10000"/>
                <a:gd name="connsiteY36" fmla="*/ 7001 h 10000"/>
                <a:gd name="connsiteX37" fmla="*/ 2211 w 10000"/>
                <a:gd name="connsiteY37" fmla="*/ 7555 h 10000"/>
                <a:gd name="connsiteX38" fmla="*/ 1740 w 10000"/>
                <a:gd name="connsiteY38" fmla="*/ 7555 h 10000"/>
                <a:gd name="connsiteX39" fmla="*/ 1740 w 10000"/>
                <a:gd name="connsiteY39" fmla="*/ 8163 h 10000"/>
                <a:gd name="connsiteX40" fmla="*/ 1193 w 10000"/>
                <a:gd name="connsiteY40" fmla="*/ 8173 h 10000"/>
                <a:gd name="connsiteX41" fmla="*/ 1193 w 10000"/>
                <a:gd name="connsiteY41" fmla="*/ 8942 h 10000"/>
                <a:gd name="connsiteX42" fmla="*/ 591 w 10000"/>
                <a:gd name="connsiteY42" fmla="*/ 8954 h 10000"/>
                <a:gd name="connsiteX0" fmla="*/ 591 w 10000"/>
                <a:gd name="connsiteY0" fmla="*/ 8954 h 10000"/>
                <a:gd name="connsiteX1" fmla="*/ 347 w 10000"/>
                <a:gd name="connsiteY1" fmla="*/ 9647 h 10000"/>
                <a:gd name="connsiteX2" fmla="*/ 0 w 10000"/>
                <a:gd name="connsiteY2" fmla="*/ 10000 h 10000"/>
                <a:gd name="connsiteX3" fmla="*/ 10000 w 10000"/>
                <a:gd name="connsiteY3" fmla="*/ 10000 h 10000"/>
                <a:gd name="connsiteX4" fmla="*/ 10000 w 10000"/>
                <a:gd name="connsiteY4" fmla="*/ 1159 h 10000"/>
                <a:gd name="connsiteX5" fmla="*/ 10000 w 10000"/>
                <a:gd name="connsiteY5" fmla="*/ 900 h 10000"/>
                <a:gd name="connsiteX6" fmla="*/ 10000 w 10000"/>
                <a:gd name="connsiteY6" fmla="*/ 555 h 10000"/>
                <a:gd name="connsiteX7" fmla="*/ 10000 w 10000"/>
                <a:gd name="connsiteY7" fmla="*/ 522 h 10000"/>
                <a:gd name="connsiteX8" fmla="*/ 10000 w 10000"/>
                <a:gd name="connsiteY8" fmla="*/ 0 h 10000"/>
                <a:gd name="connsiteX9" fmla="*/ 9423 w 10000"/>
                <a:gd name="connsiteY9" fmla="*/ 0 h 10000"/>
                <a:gd name="connsiteX10" fmla="*/ 9423 w 10000"/>
                <a:gd name="connsiteY10" fmla="*/ 522 h 10000"/>
                <a:gd name="connsiteX11" fmla="*/ 8800 w 10000"/>
                <a:gd name="connsiteY11" fmla="*/ 522 h 10000"/>
                <a:gd name="connsiteX12" fmla="*/ 8800 w 10000"/>
                <a:gd name="connsiteY12" fmla="*/ 1076 h 10000"/>
                <a:gd name="connsiteX13" fmla="*/ 8330 w 10000"/>
                <a:gd name="connsiteY13" fmla="*/ 1076 h 10000"/>
                <a:gd name="connsiteX14" fmla="*/ 8330 w 10000"/>
                <a:gd name="connsiteY14" fmla="*/ 1631 h 10000"/>
                <a:gd name="connsiteX15" fmla="*/ 7789 w 10000"/>
                <a:gd name="connsiteY15" fmla="*/ 1631 h 10000"/>
                <a:gd name="connsiteX16" fmla="*/ 7789 w 10000"/>
                <a:gd name="connsiteY16" fmla="*/ 2153 h 10000"/>
                <a:gd name="connsiteX17" fmla="*/ 7167 w 10000"/>
                <a:gd name="connsiteY17" fmla="*/ 2153 h 10000"/>
                <a:gd name="connsiteX18" fmla="*/ 7167 w 10000"/>
                <a:gd name="connsiteY18" fmla="*/ 2687 h 10000"/>
                <a:gd name="connsiteX19" fmla="*/ 6637 w 10000"/>
                <a:gd name="connsiteY19" fmla="*/ 2687 h 10000"/>
                <a:gd name="connsiteX20" fmla="*/ 6637 w 10000"/>
                <a:gd name="connsiteY20" fmla="*/ 3233 h 10000"/>
                <a:gd name="connsiteX21" fmla="*/ 6097 w 10000"/>
                <a:gd name="connsiteY21" fmla="*/ 3233 h 10000"/>
                <a:gd name="connsiteX22" fmla="*/ 6097 w 10000"/>
                <a:gd name="connsiteY22" fmla="*/ 3763 h 10000"/>
                <a:gd name="connsiteX23" fmla="*/ 5478 w 10000"/>
                <a:gd name="connsiteY23" fmla="*/ 3763 h 10000"/>
                <a:gd name="connsiteX24" fmla="*/ 5478 w 10000"/>
                <a:gd name="connsiteY24" fmla="*/ 4310 h 10000"/>
                <a:gd name="connsiteX25" fmla="*/ 5004 w 10000"/>
                <a:gd name="connsiteY25" fmla="*/ 4310 h 10000"/>
                <a:gd name="connsiteX26" fmla="*/ 5004 w 10000"/>
                <a:gd name="connsiteY26" fmla="*/ 4864 h 10000"/>
                <a:gd name="connsiteX27" fmla="*/ 4467 w 10000"/>
                <a:gd name="connsiteY27" fmla="*/ 4864 h 10000"/>
                <a:gd name="connsiteX28" fmla="*/ 4467 w 10000"/>
                <a:gd name="connsiteY28" fmla="*/ 5394 h 10000"/>
                <a:gd name="connsiteX29" fmla="*/ 3844 w 10000"/>
                <a:gd name="connsiteY29" fmla="*/ 5394 h 10000"/>
                <a:gd name="connsiteX30" fmla="*/ 3844 w 10000"/>
                <a:gd name="connsiteY30" fmla="*/ 5924 h 10000"/>
                <a:gd name="connsiteX31" fmla="*/ 3370 w 10000"/>
                <a:gd name="connsiteY31" fmla="*/ 5924 h 10000"/>
                <a:gd name="connsiteX32" fmla="*/ 3370 w 10000"/>
                <a:gd name="connsiteY32" fmla="*/ 6471 h 10000"/>
                <a:gd name="connsiteX33" fmla="*/ 2833 w 10000"/>
                <a:gd name="connsiteY33" fmla="*/ 6471 h 10000"/>
                <a:gd name="connsiteX34" fmla="*/ 2833 w 10000"/>
                <a:gd name="connsiteY34" fmla="*/ 6968 h 10000"/>
                <a:gd name="connsiteX35" fmla="*/ 2774 w 10000"/>
                <a:gd name="connsiteY35" fmla="*/ 7001 h 10000"/>
                <a:gd name="connsiteX36" fmla="*/ 2211 w 10000"/>
                <a:gd name="connsiteY36" fmla="*/ 7001 h 10000"/>
                <a:gd name="connsiteX37" fmla="*/ 2211 w 10000"/>
                <a:gd name="connsiteY37" fmla="*/ 7555 h 10000"/>
                <a:gd name="connsiteX38" fmla="*/ 1740 w 10000"/>
                <a:gd name="connsiteY38" fmla="*/ 7555 h 10000"/>
                <a:gd name="connsiteX39" fmla="*/ 1740 w 10000"/>
                <a:gd name="connsiteY39" fmla="*/ 8284 h 10000"/>
                <a:gd name="connsiteX40" fmla="*/ 1193 w 10000"/>
                <a:gd name="connsiteY40" fmla="*/ 8173 h 10000"/>
                <a:gd name="connsiteX41" fmla="*/ 1193 w 10000"/>
                <a:gd name="connsiteY41" fmla="*/ 8942 h 10000"/>
                <a:gd name="connsiteX42" fmla="*/ 591 w 10000"/>
                <a:gd name="connsiteY42" fmla="*/ 8954 h 10000"/>
                <a:gd name="connsiteX0" fmla="*/ 591 w 10000"/>
                <a:gd name="connsiteY0" fmla="*/ 8954 h 10000"/>
                <a:gd name="connsiteX1" fmla="*/ 347 w 10000"/>
                <a:gd name="connsiteY1" fmla="*/ 9647 h 10000"/>
                <a:gd name="connsiteX2" fmla="*/ 0 w 10000"/>
                <a:gd name="connsiteY2" fmla="*/ 10000 h 10000"/>
                <a:gd name="connsiteX3" fmla="*/ 10000 w 10000"/>
                <a:gd name="connsiteY3" fmla="*/ 10000 h 10000"/>
                <a:gd name="connsiteX4" fmla="*/ 10000 w 10000"/>
                <a:gd name="connsiteY4" fmla="*/ 1159 h 10000"/>
                <a:gd name="connsiteX5" fmla="*/ 10000 w 10000"/>
                <a:gd name="connsiteY5" fmla="*/ 900 h 10000"/>
                <a:gd name="connsiteX6" fmla="*/ 10000 w 10000"/>
                <a:gd name="connsiteY6" fmla="*/ 555 h 10000"/>
                <a:gd name="connsiteX7" fmla="*/ 10000 w 10000"/>
                <a:gd name="connsiteY7" fmla="*/ 522 h 10000"/>
                <a:gd name="connsiteX8" fmla="*/ 10000 w 10000"/>
                <a:gd name="connsiteY8" fmla="*/ 0 h 10000"/>
                <a:gd name="connsiteX9" fmla="*/ 9423 w 10000"/>
                <a:gd name="connsiteY9" fmla="*/ 0 h 10000"/>
                <a:gd name="connsiteX10" fmla="*/ 9423 w 10000"/>
                <a:gd name="connsiteY10" fmla="*/ 522 h 10000"/>
                <a:gd name="connsiteX11" fmla="*/ 8800 w 10000"/>
                <a:gd name="connsiteY11" fmla="*/ 522 h 10000"/>
                <a:gd name="connsiteX12" fmla="*/ 8800 w 10000"/>
                <a:gd name="connsiteY12" fmla="*/ 1076 h 10000"/>
                <a:gd name="connsiteX13" fmla="*/ 8330 w 10000"/>
                <a:gd name="connsiteY13" fmla="*/ 1076 h 10000"/>
                <a:gd name="connsiteX14" fmla="*/ 8330 w 10000"/>
                <a:gd name="connsiteY14" fmla="*/ 1631 h 10000"/>
                <a:gd name="connsiteX15" fmla="*/ 7789 w 10000"/>
                <a:gd name="connsiteY15" fmla="*/ 1631 h 10000"/>
                <a:gd name="connsiteX16" fmla="*/ 7789 w 10000"/>
                <a:gd name="connsiteY16" fmla="*/ 2153 h 10000"/>
                <a:gd name="connsiteX17" fmla="*/ 7167 w 10000"/>
                <a:gd name="connsiteY17" fmla="*/ 2153 h 10000"/>
                <a:gd name="connsiteX18" fmla="*/ 7167 w 10000"/>
                <a:gd name="connsiteY18" fmla="*/ 2687 h 10000"/>
                <a:gd name="connsiteX19" fmla="*/ 6637 w 10000"/>
                <a:gd name="connsiteY19" fmla="*/ 2687 h 10000"/>
                <a:gd name="connsiteX20" fmla="*/ 6637 w 10000"/>
                <a:gd name="connsiteY20" fmla="*/ 3233 h 10000"/>
                <a:gd name="connsiteX21" fmla="*/ 6097 w 10000"/>
                <a:gd name="connsiteY21" fmla="*/ 3233 h 10000"/>
                <a:gd name="connsiteX22" fmla="*/ 6097 w 10000"/>
                <a:gd name="connsiteY22" fmla="*/ 3763 h 10000"/>
                <a:gd name="connsiteX23" fmla="*/ 5478 w 10000"/>
                <a:gd name="connsiteY23" fmla="*/ 3763 h 10000"/>
                <a:gd name="connsiteX24" fmla="*/ 5478 w 10000"/>
                <a:gd name="connsiteY24" fmla="*/ 4310 h 10000"/>
                <a:gd name="connsiteX25" fmla="*/ 5004 w 10000"/>
                <a:gd name="connsiteY25" fmla="*/ 4310 h 10000"/>
                <a:gd name="connsiteX26" fmla="*/ 5004 w 10000"/>
                <a:gd name="connsiteY26" fmla="*/ 4864 h 10000"/>
                <a:gd name="connsiteX27" fmla="*/ 4467 w 10000"/>
                <a:gd name="connsiteY27" fmla="*/ 4864 h 10000"/>
                <a:gd name="connsiteX28" fmla="*/ 4467 w 10000"/>
                <a:gd name="connsiteY28" fmla="*/ 5394 h 10000"/>
                <a:gd name="connsiteX29" fmla="*/ 3844 w 10000"/>
                <a:gd name="connsiteY29" fmla="*/ 5394 h 10000"/>
                <a:gd name="connsiteX30" fmla="*/ 3844 w 10000"/>
                <a:gd name="connsiteY30" fmla="*/ 5924 h 10000"/>
                <a:gd name="connsiteX31" fmla="*/ 3370 w 10000"/>
                <a:gd name="connsiteY31" fmla="*/ 5924 h 10000"/>
                <a:gd name="connsiteX32" fmla="*/ 3370 w 10000"/>
                <a:gd name="connsiteY32" fmla="*/ 6471 h 10000"/>
                <a:gd name="connsiteX33" fmla="*/ 2833 w 10000"/>
                <a:gd name="connsiteY33" fmla="*/ 6471 h 10000"/>
                <a:gd name="connsiteX34" fmla="*/ 2833 w 10000"/>
                <a:gd name="connsiteY34" fmla="*/ 6968 h 10000"/>
                <a:gd name="connsiteX35" fmla="*/ 2774 w 10000"/>
                <a:gd name="connsiteY35" fmla="*/ 7001 h 10000"/>
                <a:gd name="connsiteX36" fmla="*/ 2211 w 10000"/>
                <a:gd name="connsiteY36" fmla="*/ 7001 h 10000"/>
                <a:gd name="connsiteX37" fmla="*/ 2211 w 10000"/>
                <a:gd name="connsiteY37" fmla="*/ 7555 h 10000"/>
                <a:gd name="connsiteX38" fmla="*/ 1740 w 10000"/>
                <a:gd name="connsiteY38" fmla="*/ 7555 h 10000"/>
                <a:gd name="connsiteX39" fmla="*/ 1740 w 10000"/>
                <a:gd name="connsiteY39" fmla="*/ 8284 h 10000"/>
                <a:gd name="connsiteX40" fmla="*/ 1193 w 10000"/>
                <a:gd name="connsiteY40" fmla="*/ 8203 h 10000"/>
                <a:gd name="connsiteX41" fmla="*/ 1193 w 10000"/>
                <a:gd name="connsiteY41" fmla="*/ 8942 h 10000"/>
                <a:gd name="connsiteX42" fmla="*/ 591 w 10000"/>
                <a:gd name="connsiteY42" fmla="*/ 8954 h 10000"/>
                <a:gd name="connsiteX0" fmla="*/ 591 w 10000"/>
                <a:gd name="connsiteY0" fmla="*/ 8954 h 10000"/>
                <a:gd name="connsiteX1" fmla="*/ 347 w 10000"/>
                <a:gd name="connsiteY1" fmla="*/ 9647 h 10000"/>
                <a:gd name="connsiteX2" fmla="*/ 0 w 10000"/>
                <a:gd name="connsiteY2" fmla="*/ 10000 h 10000"/>
                <a:gd name="connsiteX3" fmla="*/ 10000 w 10000"/>
                <a:gd name="connsiteY3" fmla="*/ 10000 h 10000"/>
                <a:gd name="connsiteX4" fmla="*/ 10000 w 10000"/>
                <a:gd name="connsiteY4" fmla="*/ 1159 h 10000"/>
                <a:gd name="connsiteX5" fmla="*/ 10000 w 10000"/>
                <a:gd name="connsiteY5" fmla="*/ 900 h 10000"/>
                <a:gd name="connsiteX6" fmla="*/ 10000 w 10000"/>
                <a:gd name="connsiteY6" fmla="*/ 555 h 10000"/>
                <a:gd name="connsiteX7" fmla="*/ 10000 w 10000"/>
                <a:gd name="connsiteY7" fmla="*/ 522 h 10000"/>
                <a:gd name="connsiteX8" fmla="*/ 10000 w 10000"/>
                <a:gd name="connsiteY8" fmla="*/ 0 h 10000"/>
                <a:gd name="connsiteX9" fmla="*/ 9423 w 10000"/>
                <a:gd name="connsiteY9" fmla="*/ 0 h 10000"/>
                <a:gd name="connsiteX10" fmla="*/ 9423 w 10000"/>
                <a:gd name="connsiteY10" fmla="*/ 522 h 10000"/>
                <a:gd name="connsiteX11" fmla="*/ 8800 w 10000"/>
                <a:gd name="connsiteY11" fmla="*/ 522 h 10000"/>
                <a:gd name="connsiteX12" fmla="*/ 8800 w 10000"/>
                <a:gd name="connsiteY12" fmla="*/ 1076 h 10000"/>
                <a:gd name="connsiteX13" fmla="*/ 8330 w 10000"/>
                <a:gd name="connsiteY13" fmla="*/ 1076 h 10000"/>
                <a:gd name="connsiteX14" fmla="*/ 8330 w 10000"/>
                <a:gd name="connsiteY14" fmla="*/ 1631 h 10000"/>
                <a:gd name="connsiteX15" fmla="*/ 7789 w 10000"/>
                <a:gd name="connsiteY15" fmla="*/ 1631 h 10000"/>
                <a:gd name="connsiteX16" fmla="*/ 7789 w 10000"/>
                <a:gd name="connsiteY16" fmla="*/ 2153 h 10000"/>
                <a:gd name="connsiteX17" fmla="*/ 7167 w 10000"/>
                <a:gd name="connsiteY17" fmla="*/ 2153 h 10000"/>
                <a:gd name="connsiteX18" fmla="*/ 7167 w 10000"/>
                <a:gd name="connsiteY18" fmla="*/ 2687 h 10000"/>
                <a:gd name="connsiteX19" fmla="*/ 6637 w 10000"/>
                <a:gd name="connsiteY19" fmla="*/ 2687 h 10000"/>
                <a:gd name="connsiteX20" fmla="*/ 6637 w 10000"/>
                <a:gd name="connsiteY20" fmla="*/ 3233 h 10000"/>
                <a:gd name="connsiteX21" fmla="*/ 6097 w 10000"/>
                <a:gd name="connsiteY21" fmla="*/ 3233 h 10000"/>
                <a:gd name="connsiteX22" fmla="*/ 6097 w 10000"/>
                <a:gd name="connsiteY22" fmla="*/ 3763 h 10000"/>
                <a:gd name="connsiteX23" fmla="*/ 5478 w 10000"/>
                <a:gd name="connsiteY23" fmla="*/ 3763 h 10000"/>
                <a:gd name="connsiteX24" fmla="*/ 5478 w 10000"/>
                <a:gd name="connsiteY24" fmla="*/ 4310 h 10000"/>
                <a:gd name="connsiteX25" fmla="*/ 5004 w 10000"/>
                <a:gd name="connsiteY25" fmla="*/ 4310 h 10000"/>
                <a:gd name="connsiteX26" fmla="*/ 5004 w 10000"/>
                <a:gd name="connsiteY26" fmla="*/ 4864 h 10000"/>
                <a:gd name="connsiteX27" fmla="*/ 4467 w 10000"/>
                <a:gd name="connsiteY27" fmla="*/ 4864 h 10000"/>
                <a:gd name="connsiteX28" fmla="*/ 4467 w 10000"/>
                <a:gd name="connsiteY28" fmla="*/ 5394 h 10000"/>
                <a:gd name="connsiteX29" fmla="*/ 3844 w 10000"/>
                <a:gd name="connsiteY29" fmla="*/ 5394 h 10000"/>
                <a:gd name="connsiteX30" fmla="*/ 3844 w 10000"/>
                <a:gd name="connsiteY30" fmla="*/ 5924 h 10000"/>
                <a:gd name="connsiteX31" fmla="*/ 3370 w 10000"/>
                <a:gd name="connsiteY31" fmla="*/ 5924 h 10000"/>
                <a:gd name="connsiteX32" fmla="*/ 3370 w 10000"/>
                <a:gd name="connsiteY32" fmla="*/ 6471 h 10000"/>
                <a:gd name="connsiteX33" fmla="*/ 2833 w 10000"/>
                <a:gd name="connsiteY33" fmla="*/ 6471 h 10000"/>
                <a:gd name="connsiteX34" fmla="*/ 2833 w 10000"/>
                <a:gd name="connsiteY34" fmla="*/ 6968 h 10000"/>
                <a:gd name="connsiteX35" fmla="*/ 2774 w 10000"/>
                <a:gd name="connsiteY35" fmla="*/ 7001 h 10000"/>
                <a:gd name="connsiteX36" fmla="*/ 2211 w 10000"/>
                <a:gd name="connsiteY36" fmla="*/ 7001 h 10000"/>
                <a:gd name="connsiteX37" fmla="*/ 2211 w 10000"/>
                <a:gd name="connsiteY37" fmla="*/ 7555 h 10000"/>
                <a:gd name="connsiteX38" fmla="*/ 1740 w 10000"/>
                <a:gd name="connsiteY38" fmla="*/ 7555 h 10000"/>
                <a:gd name="connsiteX39" fmla="*/ 1740 w 10000"/>
                <a:gd name="connsiteY39" fmla="*/ 8223 h 10000"/>
                <a:gd name="connsiteX40" fmla="*/ 1193 w 10000"/>
                <a:gd name="connsiteY40" fmla="*/ 8203 h 10000"/>
                <a:gd name="connsiteX41" fmla="*/ 1193 w 10000"/>
                <a:gd name="connsiteY41" fmla="*/ 8942 h 10000"/>
                <a:gd name="connsiteX42" fmla="*/ 591 w 10000"/>
                <a:gd name="connsiteY42" fmla="*/ 895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000" h="10000">
                  <a:moveTo>
                    <a:pt x="591" y="8954"/>
                  </a:moveTo>
                  <a:cubicBezTo>
                    <a:pt x="514" y="9107"/>
                    <a:pt x="424" y="9494"/>
                    <a:pt x="347" y="9647"/>
                  </a:cubicBezTo>
                  <a:lnTo>
                    <a:pt x="0" y="10000"/>
                  </a:lnTo>
                  <a:lnTo>
                    <a:pt x="10000" y="10000"/>
                  </a:lnTo>
                  <a:lnTo>
                    <a:pt x="10000" y="1159"/>
                  </a:lnTo>
                  <a:lnTo>
                    <a:pt x="10000" y="900"/>
                  </a:lnTo>
                  <a:lnTo>
                    <a:pt x="10000" y="555"/>
                  </a:lnTo>
                  <a:lnTo>
                    <a:pt x="10000" y="522"/>
                  </a:lnTo>
                  <a:lnTo>
                    <a:pt x="10000" y="0"/>
                  </a:lnTo>
                  <a:lnTo>
                    <a:pt x="9423" y="0"/>
                  </a:lnTo>
                  <a:lnTo>
                    <a:pt x="9423" y="522"/>
                  </a:lnTo>
                  <a:lnTo>
                    <a:pt x="8800" y="522"/>
                  </a:lnTo>
                  <a:lnTo>
                    <a:pt x="8800" y="1076"/>
                  </a:lnTo>
                  <a:lnTo>
                    <a:pt x="8330" y="1076"/>
                  </a:lnTo>
                  <a:lnTo>
                    <a:pt x="8330" y="1631"/>
                  </a:lnTo>
                  <a:lnTo>
                    <a:pt x="7789" y="1631"/>
                  </a:lnTo>
                  <a:lnTo>
                    <a:pt x="7789" y="2153"/>
                  </a:lnTo>
                  <a:lnTo>
                    <a:pt x="7167" y="2153"/>
                  </a:lnTo>
                  <a:lnTo>
                    <a:pt x="7167" y="2687"/>
                  </a:lnTo>
                  <a:lnTo>
                    <a:pt x="6637" y="2687"/>
                  </a:lnTo>
                  <a:lnTo>
                    <a:pt x="6637" y="3233"/>
                  </a:lnTo>
                  <a:lnTo>
                    <a:pt x="6097" y="3233"/>
                  </a:lnTo>
                  <a:lnTo>
                    <a:pt x="6097" y="3763"/>
                  </a:lnTo>
                  <a:lnTo>
                    <a:pt x="5478" y="3763"/>
                  </a:lnTo>
                  <a:lnTo>
                    <a:pt x="5478" y="4310"/>
                  </a:lnTo>
                  <a:lnTo>
                    <a:pt x="5004" y="4310"/>
                  </a:lnTo>
                  <a:lnTo>
                    <a:pt x="5004" y="4864"/>
                  </a:lnTo>
                  <a:lnTo>
                    <a:pt x="4467" y="4864"/>
                  </a:lnTo>
                  <a:lnTo>
                    <a:pt x="4467" y="5394"/>
                  </a:lnTo>
                  <a:lnTo>
                    <a:pt x="3844" y="5394"/>
                  </a:lnTo>
                  <a:lnTo>
                    <a:pt x="3844" y="5924"/>
                  </a:lnTo>
                  <a:lnTo>
                    <a:pt x="3370" y="5924"/>
                  </a:lnTo>
                  <a:lnTo>
                    <a:pt x="3370" y="6471"/>
                  </a:lnTo>
                  <a:lnTo>
                    <a:pt x="2833" y="6471"/>
                  </a:lnTo>
                  <a:lnTo>
                    <a:pt x="2833" y="6968"/>
                  </a:lnTo>
                  <a:lnTo>
                    <a:pt x="2774" y="7001"/>
                  </a:lnTo>
                  <a:lnTo>
                    <a:pt x="2211" y="7001"/>
                  </a:lnTo>
                  <a:lnTo>
                    <a:pt x="2211" y="7555"/>
                  </a:lnTo>
                  <a:lnTo>
                    <a:pt x="1740" y="7555"/>
                  </a:lnTo>
                  <a:lnTo>
                    <a:pt x="1740" y="8223"/>
                  </a:lnTo>
                  <a:lnTo>
                    <a:pt x="1193" y="8203"/>
                  </a:lnTo>
                  <a:cubicBezTo>
                    <a:pt x="1195" y="8412"/>
                    <a:pt x="1191" y="8733"/>
                    <a:pt x="1193" y="8942"/>
                  </a:cubicBezTo>
                  <a:lnTo>
                    <a:pt x="591" y="8954"/>
                  </a:lnTo>
                  <a:close/>
                </a:path>
              </a:pathLst>
            </a:custGeom>
            <a:solidFill>
              <a:srgbClr val="6BBE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grpSp>
          <p:nvGrpSpPr>
            <p:cNvPr id="354" name="Group 353"/>
            <p:cNvGrpSpPr/>
            <p:nvPr/>
          </p:nvGrpSpPr>
          <p:grpSpPr>
            <a:xfrm>
              <a:off x="10507663" y="4067176"/>
              <a:ext cx="749300" cy="1198562"/>
              <a:chOff x="10507663" y="4067176"/>
              <a:chExt cx="749300" cy="1198562"/>
            </a:xfrm>
          </p:grpSpPr>
          <p:sp>
            <p:nvSpPr>
              <p:cNvPr id="359" name="Freeform 55"/>
              <p:cNvSpPr>
                <a:spLocks/>
              </p:cNvSpPr>
              <p:nvPr/>
            </p:nvSpPr>
            <p:spPr bwMode="auto">
              <a:xfrm>
                <a:off x="10507663" y="5126038"/>
                <a:ext cx="749300" cy="139700"/>
              </a:xfrm>
              <a:custGeom>
                <a:avLst/>
                <a:gdLst>
                  <a:gd name="T0" fmla="*/ 212 w 231"/>
                  <a:gd name="T1" fmla="*/ 0 h 43"/>
                  <a:gd name="T2" fmla="*/ 198 w 231"/>
                  <a:gd name="T3" fmla="*/ 0 h 43"/>
                  <a:gd name="T4" fmla="*/ 203 w 231"/>
                  <a:gd name="T5" fmla="*/ 22 h 43"/>
                  <a:gd name="T6" fmla="*/ 113 w 231"/>
                  <a:gd name="T7" fmla="*/ 22 h 43"/>
                  <a:gd name="T8" fmla="*/ 24 w 231"/>
                  <a:gd name="T9" fmla="*/ 22 h 43"/>
                  <a:gd name="T10" fmla="*/ 29 w 231"/>
                  <a:gd name="T11" fmla="*/ 0 h 43"/>
                  <a:gd name="T12" fmla="*/ 19 w 231"/>
                  <a:gd name="T13" fmla="*/ 0 h 43"/>
                  <a:gd name="T14" fmla="*/ 0 w 231"/>
                  <a:gd name="T15" fmla="*/ 22 h 43"/>
                  <a:gd name="T16" fmla="*/ 19 w 231"/>
                  <a:gd name="T17" fmla="*/ 43 h 43"/>
                  <a:gd name="T18" fmla="*/ 212 w 231"/>
                  <a:gd name="T19" fmla="*/ 43 h 43"/>
                  <a:gd name="T20" fmla="*/ 231 w 231"/>
                  <a:gd name="T21" fmla="*/ 22 h 43"/>
                  <a:gd name="T22" fmla="*/ 212 w 231"/>
                  <a:gd name="T2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 h="43">
                    <a:moveTo>
                      <a:pt x="212" y="0"/>
                    </a:moveTo>
                    <a:cubicBezTo>
                      <a:pt x="198" y="0"/>
                      <a:pt x="198" y="0"/>
                      <a:pt x="198" y="0"/>
                    </a:cubicBezTo>
                    <a:cubicBezTo>
                      <a:pt x="203" y="22"/>
                      <a:pt x="203" y="22"/>
                      <a:pt x="203" y="22"/>
                    </a:cubicBezTo>
                    <a:cubicBezTo>
                      <a:pt x="113" y="22"/>
                      <a:pt x="113" y="22"/>
                      <a:pt x="113" y="22"/>
                    </a:cubicBezTo>
                    <a:cubicBezTo>
                      <a:pt x="24" y="22"/>
                      <a:pt x="24" y="22"/>
                      <a:pt x="24" y="22"/>
                    </a:cubicBezTo>
                    <a:cubicBezTo>
                      <a:pt x="29" y="0"/>
                      <a:pt x="29" y="0"/>
                      <a:pt x="29" y="0"/>
                    </a:cubicBezTo>
                    <a:cubicBezTo>
                      <a:pt x="19" y="0"/>
                      <a:pt x="19" y="0"/>
                      <a:pt x="19" y="0"/>
                    </a:cubicBezTo>
                    <a:cubicBezTo>
                      <a:pt x="8" y="0"/>
                      <a:pt x="0" y="10"/>
                      <a:pt x="0" y="22"/>
                    </a:cubicBezTo>
                    <a:cubicBezTo>
                      <a:pt x="0" y="34"/>
                      <a:pt x="8" y="43"/>
                      <a:pt x="19" y="43"/>
                    </a:cubicBezTo>
                    <a:cubicBezTo>
                      <a:pt x="212" y="43"/>
                      <a:pt x="212" y="43"/>
                      <a:pt x="212" y="43"/>
                    </a:cubicBezTo>
                    <a:cubicBezTo>
                      <a:pt x="222" y="43"/>
                      <a:pt x="231" y="34"/>
                      <a:pt x="231" y="22"/>
                    </a:cubicBezTo>
                    <a:cubicBezTo>
                      <a:pt x="231" y="10"/>
                      <a:pt x="222" y="0"/>
                      <a:pt x="212" y="0"/>
                    </a:cubicBezTo>
                  </a:path>
                </a:pathLst>
              </a:custGeom>
              <a:solidFill>
                <a:srgbClr val="62A4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360" name="Freeform 56"/>
              <p:cNvSpPr>
                <a:spLocks/>
              </p:cNvSpPr>
              <p:nvPr/>
            </p:nvSpPr>
            <p:spPr bwMode="auto">
              <a:xfrm>
                <a:off x="10585451" y="4067176"/>
                <a:ext cx="579438" cy="1130300"/>
              </a:xfrm>
              <a:custGeom>
                <a:avLst/>
                <a:gdLst>
                  <a:gd name="T0" fmla="*/ 181 w 365"/>
                  <a:gd name="T1" fmla="*/ 712 h 712"/>
                  <a:gd name="T2" fmla="*/ 0 w 365"/>
                  <a:gd name="T3" fmla="*/ 712 h 712"/>
                  <a:gd name="T4" fmla="*/ 92 w 365"/>
                  <a:gd name="T5" fmla="*/ 356 h 712"/>
                  <a:gd name="T6" fmla="*/ 181 w 365"/>
                  <a:gd name="T7" fmla="*/ 0 h 712"/>
                  <a:gd name="T8" fmla="*/ 275 w 365"/>
                  <a:gd name="T9" fmla="*/ 356 h 712"/>
                  <a:gd name="T10" fmla="*/ 365 w 365"/>
                  <a:gd name="T11" fmla="*/ 712 h 712"/>
                  <a:gd name="T12" fmla="*/ 181 w 365"/>
                  <a:gd name="T13" fmla="*/ 712 h 712"/>
                  <a:gd name="T14" fmla="*/ 181 w 365"/>
                  <a:gd name="T15" fmla="*/ 712 h 712"/>
                  <a:gd name="T16" fmla="*/ 181 w 365"/>
                  <a:gd name="T17" fmla="*/ 712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5" h="712">
                    <a:moveTo>
                      <a:pt x="181" y="712"/>
                    </a:moveTo>
                    <a:lnTo>
                      <a:pt x="0" y="712"/>
                    </a:lnTo>
                    <a:lnTo>
                      <a:pt x="92" y="356"/>
                    </a:lnTo>
                    <a:lnTo>
                      <a:pt x="181" y="0"/>
                    </a:lnTo>
                    <a:lnTo>
                      <a:pt x="275" y="356"/>
                    </a:lnTo>
                    <a:lnTo>
                      <a:pt x="365" y="712"/>
                    </a:lnTo>
                    <a:lnTo>
                      <a:pt x="181" y="712"/>
                    </a:lnTo>
                    <a:lnTo>
                      <a:pt x="181" y="712"/>
                    </a:lnTo>
                    <a:lnTo>
                      <a:pt x="181" y="712"/>
                    </a:lnTo>
                    <a:close/>
                  </a:path>
                </a:pathLst>
              </a:custGeom>
              <a:solidFill>
                <a:srgbClr val="0872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361" name="Freeform 57"/>
              <p:cNvSpPr>
                <a:spLocks/>
              </p:cNvSpPr>
              <p:nvPr/>
            </p:nvSpPr>
            <p:spPr bwMode="auto">
              <a:xfrm>
                <a:off x="10872788" y="4067176"/>
                <a:ext cx="292100" cy="1130300"/>
              </a:xfrm>
              <a:custGeom>
                <a:avLst/>
                <a:gdLst>
                  <a:gd name="T0" fmla="*/ 0 w 184"/>
                  <a:gd name="T1" fmla="*/ 0 h 712"/>
                  <a:gd name="T2" fmla="*/ 47 w 184"/>
                  <a:gd name="T3" fmla="*/ 712 h 712"/>
                  <a:gd name="T4" fmla="*/ 184 w 184"/>
                  <a:gd name="T5" fmla="*/ 712 h 712"/>
                  <a:gd name="T6" fmla="*/ 174 w 184"/>
                  <a:gd name="T7" fmla="*/ 669 h 712"/>
                  <a:gd name="T8" fmla="*/ 94 w 184"/>
                  <a:gd name="T9" fmla="*/ 356 h 712"/>
                  <a:gd name="T10" fmla="*/ 5 w 184"/>
                  <a:gd name="T11" fmla="*/ 10 h 712"/>
                  <a:gd name="T12" fmla="*/ 0 w 184"/>
                  <a:gd name="T13" fmla="*/ 0 h 712"/>
                  <a:gd name="T14" fmla="*/ 0 w 184"/>
                  <a:gd name="T15" fmla="*/ 0 h 712"/>
                  <a:gd name="T16" fmla="*/ 0 w 184"/>
                  <a:gd name="T17" fmla="*/ 0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712">
                    <a:moveTo>
                      <a:pt x="0" y="0"/>
                    </a:moveTo>
                    <a:lnTo>
                      <a:pt x="47" y="712"/>
                    </a:lnTo>
                    <a:lnTo>
                      <a:pt x="184" y="712"/>
                    </a:lnTo>
                    <a:lnTo>
                      <a:pt x="174" y="669"/>
                    </a:lnTo>
                    <a:lnTo>
                      <a:pt x="94" y="356"/>
                    </a:lnTo>
                    <a:lnTo>
                      <a:pt x="5" y="10"/>
                    </a:lnTo>
                    <a:lnTo>
                      <a:pt x="0" y="0"/>
                    </a:lnTo>
                    <a:lnTo>
                      <a:pt x="0" y="0"/>
                    </a:lnTo>
                    <a:lnTo>
                      <a:pt x="0" y="0"/>
                    </a:lnTo>
                    <a:close/>
                  </a:path>
                </a:pathLst>
              </a:custGeom>
              <a:solidFill>
                <a:srgbClr val="1B63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grpSp>
        <p:grpSp>
          <p:nvGrpSpPr>
            <p:cNvPr id="355" name="Group 354"/>
            <p:cNvGrpSpPr/>
            <p:nvPr/>
          </p:nvGrpSpPr>
          <p:grpSpPr>
            <a:xfrm>
              <a:off x="11214101" y="2890838"/>
              <a:ext cx="1122363" cy="1797051"/>
              <a:chOff x="11214101" y="2890838"/>
              <a:chExt cx="1122363" cy="1797051"/>
            </a:xfrm>
          </p:grpSpPr>
          <p:sp>
            <p:nvSpPr>
              <p:cNvPr id="356" name="Freeform 58"/>
              <p:cNvSpPr>
                <a:spLocks/>
              </p:cNvSpPr>
              <p:nvPr/>
            </p:nvSpPr>
            <p:spPr bwMode="auto">
              <a:xfrm>
                <a:off x="11214101" y="4476751"/>
                <a:ext cx="1122363" cy="211138"/>
              </a:xfrm>
              <a:custGeom>
                <a:avLst/>
                <a:gdLst>
                  <a:gd name="T0" fmla="*/ 318 w 346"/>
                  <a:gd name="T1" fmla="*/ 0 h 65"/>
                  <a:gd name="T2" fmla="*/ 297 w 346"/>
                  <a:gd name="T3" fmla="*/ 0 h 65"/>
                  <a:gd name="T4" fmla="*/ 305 w 346"/>
                  <a:gd name="T5" fmla="*/ 32 h 65"/>
                  <a:gd name="T6" fmla="*/ 171 w 346"/>
                  <a:gd name="T7" fmla="*/ 32 h 65"/>
                  <a:gd name="T8" fmla="*/ 36 w 346"/>
                  <a:gd name="T9" fmla="*/ 32 h 65"/>
                  <a:gd name="T10" fmla="*/ 45 w 346"/>
                  <a:gd name="T11" fmla="*/ 0 h 65"/>
                  <a:gd name="T12" fmla="*/ 28 w 346"/>
                  <a:gd name="T13" fmla="*/ 0 h 65"/>
                  <a:gd name="T14" fmla="*/ 0 w 346"/>
                  <a:gd name="T15" fmla="*/ 32 h 65"/>
                  <a:gd name="T16" fmla="*/ 28 w 346"/>
                  <a:gd name="T17" fmla="*/ 65 h 65"/>
                  <a:gd name="T18" fmla="*/ 318 w 346"/>
                  <a:gd name="T19" fmla="*/ 65 h 65"/>
                  <a:gd name="T20" fmla="*/ 346 w 346"/>
                  <a:gd name="T21" fmla="*/ 32 h 65"/>
                  <a:gd name="T22" fmla="*/ 318 w 346"/>
                  <a:gd name="T2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65">
                    <a:moveTo>
                      <a:pt x="318" y="0"/>
                    </a:moveTo>
                    <a:cubicBezTo>
                      <a:pt x="297" y="0"/>
                      <a:pt x="297" y="0"/>
                      <a:pt x="297" y="0"/>
                    </a:cubicBezTo>
                    <a:cubicBezTo>
                      <a:pt x="305" y="32"/>
                      <a:pt x="305" y="32"/>
                      <a:pt x="305" y="32"/>
                    </a:cubicBezTo>
                    <a:cubicBezTo>
                      <a:pt x="171" y="32"/>
                      <a:pt x="171" y="32"/>
                      <a:pt x="171" y="32"/>
                    </a:cubicBezTo>
                    <a:cubicBezTo>
                      <a:pt x="36" y="32"/>
                      <a:pt x="36" y="32"/>
                      <a:pt x="36" y="32"/>
                    </a:cubicBezTo>
                    <a:cubicBezTo>
                      <a:pt x="45" y="0"/>
                      <a:pt x="45" y="0"/>
                      <a:pt x="45" y="0"/>
                    </a:cubicBezTo>
                    <a:cubicBezTo>
                      <a:pt x="28" y="0"/>
                      <a:pt x="28" y="0"/>
                      <a:pt x="28" y="0"/>
                    </a:cubicBezTo>
                    <a:cubicBezTo>
                      <a:pt x="13" y="0"/>
                      <a:pt x="0" y="15"/>
                      <a:pt x="0" y="32"/>
                    </a:cubicBezTo>
                    <a:cubicBezTo>
                      <a:pt x="0" y="50"/>
                      <a:pt x="13" y="65"/>
                      <a:pt x="28" y="65"/>
                    </a:cubicBezTo>
                    <a:cubicBezTo>
                      <a:pt x="318" y="65"/>
                      <a:pt x="318" y="65"/>
                      <a:pt x="318" y="65"/>
                    </a:cubicBezTo>
                    <a:cubicBezTo>
                      <a:pt x="333" y="65"/>
                      <a:pt x="346" y="50"/>
                      <a:pt x="346" y="32"/>
                    </a:cubicBezTo>
                    <a:cubicBezTo>
                      <a:pt x="346" y="15"/>
                      <a:pt x="333" y="0"/>
                      <a:pt x="318" y="0"/>
                    </a:cubicBezTo>
                  </a:path>
                </a:pathLst>
              </a:custGeom>
              <a:solidFill>
                <a:srgbClr val="62A4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357" name="Freeform 59"/>
              <p:cNvSpPr>
                <a:spLocks/>
              </p:cNvSpPr>
              <p:nvPr/>
            </p:nvSpPr>
            <p:spPr bwMode="auto">
              <a:xfrm>
                <a:off x="11331576" y="2890838"/>
                <a:ext cx="871538" cy="1689100"/>
              </a:xfrm>
              <a:custGeom>
                <a:avLst/>
                <a:gdLst>
                  <a:gd name="T0" fmla="*/ 275 w 549"/>
                  <a:gd name="T1" fmla="*/ 1064 h 1064"/>
                  <a:gd name="T2" fmla="*/ 0 w 549"/>
                  <a:gd name="T3" fmla="*/ 1064 h 1064"/>
                  <a:gd name="T4" fmla="*/ 139 w 549"/>
                  <a:gd name="T5" fmla="*/ 534 h 1064"/>
                  <a:gd name="T6" fmla="*/ 275 w 549"/>
                  <a:gd name="T7" fmla="*/ 0 h 1064"/>
                  <a:gd name="T8" fmla="*/ 412 w 549"/>
                  <a:gd name="T9" fmla="*/ 534 h 1064"/>
                  <a:gd name="T10" fmla="*/ 549 w 549"/>
                  <a:gd name="T11" fmla="*/ 1064 h 1064"/>
                  <a:gd name="T12" fmla="*/ 275 w 549"/>
                  <a:gd name="T13" fmla="*/ 1064 h 1064"/>
                  <a:gd name="T14" fmla="*/ 275 w 549"/>
                  <a:gd name="T15" fmla="*/ 1064 h 1064"/>
                  <a:gd name="T16" fmla="*/ 275 w 549"/>
                  <a:gd name="T17" fmla="*/ 1064 h 1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9" h="1064">
                    <a:moveTo>
                      <a:pt x="275" y="1064"/>
                    </a:moveTo>
                    <a:lnTo>
                      <a:pt x="0" y="1064"/>
                    </a:lnTo>
                    <a:lnTo>
                      <a:pt x="139" y="534"/>
                    </a:lnTo>
                    <a:lnTo>
                      <a:pt x="275" y="0"/>
                    </a:lnTo>
                    <a:lnTo>
                      <a:pt x="412" y="534"/>
                    </a:lnTo>
                    <a:lnTo>
                      <a:pt x="549" y="1064"/>
                    </a:lnTo>
                    <a:lnTo>
                      <a:pt x="275" y="1064"/>
                    </a:lnTo>
                    <a:lnTo>
                      <a:pt x="275" y="1064"/>
                    </a:lnTo>
                    <a:lnTo>
                      <a:pt x="275" y="1064"/>
                    </a:lnTo>
                    <a:close/>
                  </a:path>
                </a:pathLst>
              </a:custGeom>
              <a:solidFill>
                <a:srgbClr val="0872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358" name="Freeform 60"/>
              <p:cNvSpPr>
                <a:spLocks/>
              </p:cNvSpPr>
              <p:nvPr/>
            </p:nvSpPr>
            <p:spPr bwMode="auto">
              <a:xfrm>
                <a:off x="11768138" y="2890838"/>
                <a:ext cx="434975" cy="1689100"/>
              </a:xfrm>
              <a:custGeom>
                <a:avLst/>
                <a:gdLst>
                  <a:gd name="T0" fmla="*/ 0 w 274"/>
                  <a:gd name="T1" fmla="*/ 0 h 1064"/>
                  <a:gd name="T2" fmla="*/ 68 w 274"/>
                  <a:gd name="T3" fmla="*/ 1064 h 1064"/>
                  <a:gd name="T4" fmla="*/ 274 w 274"/>
                  <a:gd name="T5" fmla="*/ 1064 h 1064"/>
                  <a:gd name="T6" fmla="*/ 258 w 274"/>
                  <a:gd name="T7" fmla="*/ 999 h 1064"/>
                  <a:gd name="T8" fmla="*/ 137 w 274"/>
                  <a:gd name="T9" fmla="*/ 534 h 1064"/>
                  <a:gd name="T10" fmla="*/ 123 w 274"/>
                  <a:gd name="T11" fmla="*/ 481 h 1064"/>
                  <a:gd name="T12" fmla="*/ 0 w 274"/>
                  <a:gd name="T13" fmla="*/ 0 h 1064"/>
                  <a:gd name="T14" fmla="*/ 0 w 274"/>
                  <a:gd name="T15" fmla="*/ 0 h 1064"/>
                  <a:gd name="T16" fmla="*/ 0 w 274"/>
                  <a:gd name="T17" fmla="*/ 0 h 1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 h="1064">
                    <a:moveTo>
                      <a:pt x="0" y="0"/>
                    </a:moveTo>
                    <a:lnTo>
                      <a:pt x="68" y="1064"/>
                    </a:lnTo>
                    <a:lnTo>
                      <a:pt x="274" y="1064"/>
                    </a:lnTo>
                    <a:lnTo>
                      <a:pt x="258" y="999"/>
                    </a:lnTo>
                    <a:lnTo>
                      <a:pt x="137" y="534"/>
                    </a:lnTo>
                    <a:lnTo>
                      <a:pt x="123" y="481"/>
                    </a:lnTo>
                    <a:lnTo>
                      <a:pt x="0" y="0"/>
                    </a:lnTo>
                    <a:lnTo>
                      <a:pt x="0" y="0"/>
                    </a:lnTo>
                    <a:lnTo>
                      <a:pt x="0" y="0"/>
                    </a:lnTo>
                    <a:close/>
                  </a:path>
                </a:pathLst>
              </a:custGeom>
              <a:solidFill>
                <a:srgbClr val="1B63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grpSp>
      </p:grpSp>
      <p:grpSp>
        <p:nvGrpSpPr>
          <p:cNvPr id="362" name="Group 361"/>
          <p:cNvGrpSpPr/>
          <p:nvPr/>
        </p:nvGrpSpPr>
        <p:grpSpPr>
          <a:xfrm>
            <a:off x="5896247" y="4844246"/>
            <a:ext cx="3430633" cy="786618"/>
            <a:chOff x="7427819" y="2266004"/>
            <a:chExt cx="2754815" cy="786618"/>
          </a:xfrm>
        </p:grpSpPr>
        <p:sp>
          <p:nvSpPr>
            <p:cNvPr id="363" name="Left Brace 362"/>
            <p:cNvSpPr/>
            <p:nvPr/>
          </p:nvSpPr>
          <p:spPr>
            <a:xfrm rot="5400000">
              <a:off x="8638793" y="1508780"/>
              <a:ext cx="332868" cy="2754815"/>
            </a:xfrm>
            <a:prstGeom prst="leftBrace">
              <a:avLst/>
            </a:prstGeom>
            <a:solidFill>
              <a:srgbClr val="0072C6">
                <a:lumMod val="20000"/>
                <a:lumOff val="80000"/>
                <a:alpha val="17000"/>
              </a:srgbClr>
            </a:solidFill>
            <a:ln w="28575" cap="flat" cmpd="sng" algn="ctr">
              <a:solidFill>
                <a:srgbClr val="002050">
                  <a:alpha val="47059"/>
                </a:srgbClr>
              </a:solidFill>
              <a:prstDash val="solid"/>
              <a:headEnd type="none"/>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364" name="TextBox 363"/>
            <p:cNvSpPr txBox="1"/>
            <p:nvPr/>
          </p:nvSpPr>
          <p:spPr>
            <a:xfrm>
              <a:off x="7911302" y="2266004"/>
              <a:ext cx="1760568" cy="572464"/>
            </a:xfrm>
            <a:prstGeom prst="rect">
              <a:avLst/>
            </a:prstGeom>
            <a:noFill/>
          </p:spPr>
          <p:txBody>
            <a:bodyPr wrap="none" lIns="182880" tIns="146304" rIns="182880" bIns="146304"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2000" b="0" i="0" u="none" strike="noStrike" kern="0" cap="none" spc="0" normalizeH="0" baseline="0" noProof="0" dirty="0" smtClean="0">
                  <a:ln>
                    <a:noFill/>
                  </a:ln>
                  <a:gradFill>
                    <a:gsLst>
                      <a:gs pos="2917">
                        <a:srgbClr val="505050"/>
                      </a:gs>
                      <a:gs pos="30000">
                        <a:srgbClr val="505050"/>
                      </a:gs>
                    </a:gsLst>
                    <a:lin ang="5400000" scaled="0"/>
                  </a:gradFill>
                  <a:effectLst/>
                  <a:uLnTx/>
                  <a:uFillTx/>
                </a:rPr>
                <a:t>Skipped Update</a:t>
              </a:r>
            </a:p>
          </p:txBody>
        </p:sp>
      </p:grpSp>
      <p:sp>
        <p:nvSpPr>
          <p:cNvPr id="365" name="Freeform 5"/>
          <p:cNvSpPr>
            <a:spLocks/>
          </p:cNvSpPr>
          <p:nvPr/>
        </p:nvSpPr>
        <p:spPr bwMode="auto">
          <a:xfrm>
            <a:off x="7769751" y="1107694"/>
            <a:ext cx="774700" cy="453034"/>
          </a:xfrm>
          <a:custGeom>
            <a:avLst/>
            <a:gdLst>
              <a:gd name="T0" fmla="*/ 942 w 1074"/>
              <a:gd name="T1" fmla="*/ 336 h 628"/>
              <a:gd name="T2" fmla="*/ 949 w 1074"/>
              <a:gd name="T3" fmla="*/ 292 h 628"/>
              <a:gd name="T4" fmla="*/ 803 w 1074"/>
              <a:gd name="T5" fmla="*/ 145 h 628"/>
              <a:gd name="T6" fmla="*/ 762 w 1074"/>
              <a:gd name="T7" fmla="*/ 151 h 628"/>
              <a:gd name="T8" fmla="*/ 546 w 1074"/>
              <a:gd name="T9" fmla="*/ 0 h 628"/>
              <a:gd name="T10" fmla="*/ 318 w 1074"/>
              <a:gd name="T11" fmla="*/ 200 h 628"/>
              <a:gd name="T12" fmla="*/ 257 w 1074"/>
              <a:gd name="T13" fmla="*/ 188 h 628"/>
              <a:gd name="T14" fmla="*/ 96 w 1074"/>
              <a:gd name="T15" fmla="*/ 349 h 628"/>
              <a:gd name="T16" fmla="*/ 103 w 1074"/>
              <a:gd name="T17" fmla="*/ 391 h 628"/>
              <a:gd name="T18" fmla="*/ 0 w 1074"/>
              <a:gd name="T19" fmla="*/ 508 h 628"/>
              <a:gd name="T20" fmla="*/ 113 w 1074"/>
              <a:gd name="T21" fmla="*/ 627 h 628"/>
              <a:gd name="T22" fmla="*/ 113 w 1074"/>
              <a:gd name="T23" fmla="*/ 628 h 628"/>
              <a:gd name="T24" fmla="*/ 927 w 1074"/>
              <a:gd name="T25" fmla="*/ 628 h 628"/>
              <a:gd name="T26" fmla="*/ 1074 w 1074"/>
              <a:gd name="T27" fmla="*/ 481 h 628"/>
              <a:gd name="T28" fmla="*/ 942 w 1074"/>
              <a:gd name="T29" fmla="*/ 336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4" h="628">
                <a:moveTo>
                  <a:pt x="942" y="336"/>
                </a:moveTo>
                <a:cubicBezTo>
                  <a:pt x="946" y="322"/>
                  <a:pt x="949" y="307"/>
                  <a:pt x="949" y="292"/>
                </a:cubicBezTo>
                <a:cubicBezTo>
                  <a:pt x="949" y="211"/>
                  <a:pt x="884" y="145"/>
                  <a:pt x="803" y="145"/>
                </a:cubicBezTo>
                <a:cubicBezTo>
                  <a:pt x="789" y="145"/>
                  <a:pt x="775" y="148"/>
                  <a:pt x="762" y="151"/>
                </a:cubicBezTo>
                <a:cubicBezTo>
                  <a:pt x="730" y="63"/>
                  <a:pt x="646" y="0"/>
                  <a:pt x="546" y="0"/>
                </a:cubicBezTo>
                <a:cubicBezTo>
                  <a:pt x="429" y="0"/>
                  <a:pt x="332" y="87"/>
                  <a:pt x="318" y="200"/>
                </a:cubicBezTo>
                <a:cubicBezTo>
                  <a:pt x="299" y="192"/>
                  <a:pt x="279" y="188"/>
                  <a:pt x="257" y="188"/>
                </a:cubicBezTo>
                <a:cubicBezTo>
                  <a:pt x="168" y="188"/>
                  <a:pt x="96" y="260"/>
                  <a:pt x="96" y="349"/>
                </a:cubicBezTo>
                <a:cubicBezTo>
                  <a:pt x="96" y="363"/>
                  <a:pt x="99" y="377"/>
                  <a:pt x="103" y="391"/>
                </a:cubicBezTo>
                <a:cubicBezTo>
                  <a:pt x="45" y="399"/>
                  <a:pt x="0" y="449"/>
                  <a:pt x="0" y="508"/>
                </a:cubicBezTo>
                <a:cubicBezTo>
                  <a:pt x="0" y="572"/>
                  <a:pt x="50" y="623"/>
                  <a:pt x="113" y="627"/>
                </a:cubicBezTo>
                <a:cubicBezTo>
                  <a:pt x="113" y="628"/>
                  <a:pt x="113" y="628"/>
                  <a:pt x="113" y="628"/>
                </a:cubicBezTo>
                <a:cubicBezTo>
                  <a:pt x="927" y="628"/>
                  <a:pt x="927" y="628"/>
                  <a:pt x="927" y="628"/>
                </a:cubicBezTo>
                <a:cubicBezTo>
                  <a:pt x="1008" y="628"/>
                  <a:pt x="1074" y="562"/>
                  <a:pt x="1074" y="481"/>
                </a:cubicBezTo>
                <a:cubicBezTo>
                  <a:pt x="1074" y="405"/>
                  <a:pt x="1016" y="344"/>
                  <a:pt x="942" y="336"/>
                </a:cubicBezTo>
              </a:path>
            </a:pathLst>
          </a:custGeom>
          <a:solidFill>
            <a:srgbClr val="FFFFFF">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366" name="Freeform 6"/>
          <p:cNvSpPr>
            <a:spLocks/>
          </p:cNvSpPr>
          <p:nvPr/>
        </p:nvSpPr>
        <p:spPr bwMode="auto">
          <a:xfrm>
            <a:off x="6632575" y="1377950"/>
            <a:ext cx="150812" cy="150813"/>
          </a:xfrm>
          <a:custGeom>
            <a:avLst/>
            <a:gdLst>
              <a:gd name="T0" fmla="*/ 161 w 162"/>
              <a:gd name="T1" fmla="*/ 0 h 161"/>
              <a:gd name="T2" fmla="*/ 0 w 162"/>
              <a:gd name="T3" fmla="*/ 161 h 161"/>
              <a:gd name="T4" fmla="*/ 0 w 162"/>
              <a:gd name="T5" fmla="*/ 161 h 161"/>
              <a:gd name="T6" fmla="*/ 161 w 162"/>
              <a:gd name="T7" fmla="*/ 0 h 161"/>
              <a:gd name="T8" fmla="*/ 162 w 162"/>
              <a:gd name="T9" fmla="*/ 0 h 161"/>
              <a:gd name="T10" fmla="*/ 161 w 162"/>
              <a:gd name="T11" fmla="*/ 0 h 161"/>
            </a:gdLst>
            <a:ahLst/>
            <a:cxnLst>
              <a:cxn ang="0">
                <a:pos x="T0" y="T1"/>
              </a:cxn>
              <a:cxn ang="0">
                <a:pos x="T2" y="T3"/>
              </a:cxn>
              <a:cxn ang="0">
                <a:pos x="T4" y="T5"/>
              </a:cxn>
              <a:cxn ang="0">
                <a:pos x="T6" y="T7"/>
              </a:cxn>
              <a:cxn ang="0">
                <a:pos x="T8" y="T9"/>
              </a:cxn>
              <a:cxn ang="0">
                <a:pos x="T10" y="T11"/>
              </a:cxn>
            </a:cxnLst>
            <a:rect l="0" t="0" r="r" b="b"/>
            <a:pathLst>
              <a:path w="162" h="161">
                <a:moveTo>
                  <a:pt x="161" y="0"/>
                </a:moveTo>
                <a:cubicBezTo>
                  <a:pt x="72" y="0"/>
                  <a:pt x="0" y="72"/>
                  <a:pt x="0" y="161"/>
                </a:cubicBezTo>
                <a:cubicBezTo>
                  <a:pt x="0" y="161"/>
                  <a:pt x="0" y="161"/>
                  <a:pt x="0" y="161"/>
                </a:cubicBezTo>
                <a:cubicBezTo>
                  <a:pt x="0" y="72"/>
                  <a:pt x="72" y="0"/>
                  <a:pt x="161" y="0"/>
                </a:cubicBezTo>
                <a:cubicBezTo>
                  <a:pt x="161" y="0"/>
                  <a:pt x="161" y="0"/>
                  <a:pt x="162" y="0"/>
                </a:cubicBezTo>
                <a:cubicBezTo>
                  <a:pt x="161" y="0"/>
                  <a:pt x="161" y="0"/>
                  <a:pt x="161" y="0"/>
                </a:cubicBezTo>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367" name="Freeform 11"/>
          <p:cNvSpPr>
            <a:spLocks/>
          </p:cNvSpPr>
          <p:nvPr/>
        </p:nvSpPr>
        <p:spPr bwMode="auto">
          <a:xfrm>
            <a:off x="6507689" y="1138453"/>
            <a:ext cx="1312863" cy="769938"/>
          </a:xfrm>
          <a:custGeom>
            <a:avLst/>
            <a:gdLst>
              <a:gd name="T0" fmla="*/ 942 w 1074"/>
              <a:gd name="T1" fmla="*/ 336 h 628"/>
              <a:gd name="T2" fmla="*/ 949 w 1074"/>
              <a:gd name="T3" fmla="*/ 292 h 628"/>
              <a:gd name="T4" fmla="*/ 803 w 1074"/>
              <a:gd name="T5" fmla="*/ 145 h 628"/>
              <a:gd name="T6" fmla="*/ 762 w 1074"/>
              <a:gd name="T7" fmla="*/ 151 h 628"/>
              <a:gd name="T8" fmla="*/ 546 w 1074"/>
              <a:gd name="T9" fmla="*/ 0 h 628"/>
              <a:gd name="T10" fmla="*/ 318 w 1074"/>
              <a:gd name="T11" fmla="*/ 200 h 628"/>
              <a:gd name="T12" fmla="*/ 257 w 1074"/>
              <a:gd name="T13" fmla="*/ 188 h 628"/>
              <a:gd name="T14" fmla="*/ 96 w 1074"/>
              <a:gd name="T15" fmla="*/ 349 h 628"/>
              <a:gd name="T16" fmla="*/ 103 w 1074"/>
              <a:gd name="T17" fmla="*/ 391 h 628"/>
              <a:gd name="T18" fmla="*/ 0 w 1074"/>
              <a:gd name="T19" fmla="*/ 508 h 628"/>
              <a:gd name="T20" fmla="*/ 113 w 1074"/>
              <a:gd name="T21" fmla="*/ 627 h 628"/>
              <a:gd name="T22" fmla="*/ 113 w 1074"/>
              <a:gd name="T23" fmla="*/ 628 h 628"/>
              <a:gd name="T24" fmla="*/ 927 w 1074"/>
              <a:gd name="T25" fmla="*/ 628 h 628"/>
              <a:gd name="T26" fmla="*/ 1074 w 1074"/>
              <a:gd name="T27" fmla="*/ 481 h 628"/>
              <a:gd name="T28" fmla="*/ 942 w 1074"/>
              <a:gd name="T29" fmla="*/ 336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4" h="628">
                <a:moveTo>
                  <a:pt x="942" y="336"/>
                </a:moveTo>
                <a:cubicBezTo>
                  <a:pt x="946" y="322"/>
                  <a:pt x="949" y="307"/>
                  <a:pt x="949" y="292"/>
                </a:cubicBezTo>
                <a:cubicBezTo>
                  <a:pt x="949" y="211"/>
                  <a:pt x="884" y="145"/>
                  <a:pt x="803" y="145"/>
                </a:cubicBezTo>
                <a:cubicBezTo>
                  <a:pt x="789" y="145"/>
                  <a:pt x="775" y="148"/>
                  <a:pt x="762" y="151"/>
                </a:cubicBezTo>
                <a:cubicBezTo>
                  <a:pt x="730" y="63"/>
                  <a:pt x="646" y="0"/>
                  <a:pt x="546" y="0"/>
                </a:cubicBezTo>
                <a:cubicBezTo>
                  <a:pt x="429" y="0"/>
                  <a:pt x="332" y="87"/>
                  <a:pt x="318" y="200"/>
                </a:cubicBezTo>
                <a:cubicBezTo>
                  <a:pt x="299" y="192"/>
                  <a:pt x="279" y="188"/>
                  <a:pt x="257" y="188"/>
                </a:cubicBezTo>
                <a:cubicBezTo>
                  <a:pt x="168" y="188"/>
                  <a:pt x="96" y="260"/>
                  <a:pt x="96" y="349"/>
                </a:cubicBezTo>
                <a:cubicBezTo>
                  <a:pt x="96" y="363"/>
                  <a:pt x="99" y="377"/>
                  <a:pt x="103" y="391"/>
                </a:cubicBezTo>
                <a:cubicBezTo>
                  <a:pt x="45" y="399"/>
                  <a:pt x="0" y="449"/>
                  <a:pt x="0" y="508"/>
                </a:cubicBezTo>
                <a:cubicBezTo>
                  <a:pt x="0" y="572"/>
                  <a:pt x="50" y="623"/>
                  <a:pt x="113" y="627"/>
                </a:cubicBezTo>
                <a:cubicBezTo>
                  <a:pt x="113" y="628"/>
                  <a:pt x="113" y="628"/>
                  <a:pt x="113" y="628"/>
                </a:cubicBezTo>
                <a:cubicBezTo>
                  <a:pt x="927" y="628"/>
                  <a:pt x="927" y="628"/>
                  <a:pt x="927" y="628"/>
                </a:cubicBezTo>
                <a:cubicBezTo>
                  <a:pt x="1008" y="628"/>
                  <a:pt x="1074" y="562"/>
                  <a:pt x="1074" y="481"/>
                </a:cubicBezTo>
                <a:cubicBezTo>
                  <a:pt x="1074" y="405"/>
                  <a:pt x="1016" y="344"/>
                  <a:pt x="942" y="336"/>
                </a:cubicBezTo>
              </a:path>
            </a:pathLst>
          </a:custGeom>
          <a:solidFill>
            <a:srgbClr val="FFFFFF">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368" name="Freeform 12"/>
          <p:cNvSpPr>
            <a:spLocks/>
          </p:cNvSpPr>
          <p:nvPr/>
        </p:nvSpPr>
        <p:spPr bwMode="auto">
          <a:xfrm>
            <a:off x="5399088" y="1597026"/>
            <a:ext cx="196850" cy="196850"/>
          </a:xfrm>
          <a:custGeom>
            <a:avLst/>
            <a:gdLst>
              <a:gd name="T0" fmla="*/ 161 w 162"/>
              <a:gd name="T1" fmla="*/ 0 h 161"/>
              <a:gd name="T2" fmla="*/ 0 w 162"/>
              <a:gd name="T3" fmla="*/ 161 h 161"/>
              <a:gd name="T4" fmla="*/ 0 w 162"/>
              <a:gd name="T5" fmla="*/ 161 h 161"/>
              <a:gd name="T6" fmla="*/ 161 w 162"/>
              <a:gd name="T7" fmla="*/ 0 h 161"/>
              <a:gd name="T8" fmla="*/ 162 w 162"/>
              <a:gd name="T9" fmla="*/ 0 h 161"/>
              <a:gd name="T10" fmla="*/ 161 w 162"/>
              <a:gd name="T11" fmla="*/ 0 h 161"/>
            </a:gdLst>
            <a:ahLst/>
            <a:cxnLst>
              <a:cxn ang="0">
                <a:pos x="T0" y="T1"/>
              </a:cxn>
              <a:cxn ang="0">
                <a:pos x="T2" y="T3"/>
              </a:cxn>
              <a:cxn ang="0">
                <a:pos x="T4" y="T5"/>
              </a:cxn>
              <a:cxn ang="0">
                <a:pos x="T6" y="T7"/>
              </a:cxn>
              <a:cxn ang="0">
                <a:pos x="T8" y="T9"/>
              </a:cxn>
              <a:cxn ang="0">
                <a:pos x="T10" y="T11"/>
              </a:cxn>
            </a:cxnLst>
            <a:rect l="0" t="0" r="r" b="b"/>
            <a:pathLst>
              <a:path w="162" h="161">
                <a:moveTo>
                  <a:pt x="161" y="0"/>
                </a:moveTo>
                <a:cubicBezTo>
                  <a:pt x="72" y="0"/>
                  <a:pt x="0" y="72"/>
                  <a:pt x="0" y="161"/>
                </a:cubicBezTo>
                <a:cubicBezTo>
                  <a:pt x="0" y="161"/>
                  <a:pt x="0" y="161"/>
                  <a:pt x="0" y="161"/>
                </a:cubicBezTo>
                <a:cubicBezTo>
                  <a:pt x="0" y="72"/>
                  <a:pt x="72" y="0"/>
                  <a:pt x="161" y="0"/>
                </a:cubicBezTo>
                <a:cubicBezTo>
                  <a:pt x="161" y="0"/>
                  <a:pt x="161" y="0"/>
                  <a:pt x="162" y="0"/>
                </a:cubicBezTo>
                <a:cubicBezTo>
                  <a:pt x="161" y="0"/>
                  <a:pt x="161" y="0"/>
                  <a:pt x="161" y="0"/>
                </a:cubicBezTo>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369" name="Freeform 13"/>
          <p:cNvSpPr>
            <a:spLocks/>
          </p:cNvSpPr>
          <p:nvPr/>
        </p:nvSpPr>
        <p:spPr bwMode="auto">
          <a:xfrm>
            <a:off x="6507689" y="1368641"/>
            <a:ext cx="909638" cy="539750"/>
          </a:xfrm>
          <a:custGeom>
            <a:avLst/>
            <a:gdLst>
              <a:gd name="T0" fmla="*/ 257 w 744"/>
              <a:gd name="T1" fmla="*/ 0 h 440"/>
              <a:gd name="T2" fmla="*/ 96 w 744"/>
              <a:gd name="T3" fmla="*/ 161 h 440"/>
              <a:gd name="T4" fmla="*/ 103 w 744"/>
              <a:gd name="T5" fmla="*/ 203 h 440"/>
              <a:gd name="T6" fmla="*/ 103 w 744"/>
              <a:gd name="T7" fmla="*/ 203 h 440"/>
              <a:gd name="T8" fmla="*/ 103 w 744"/>
              <a:gd name="T9" fmla="*/ 203 h 440"/>
              <a:gd name="T10" fmla="*/ 0 w 744"/>
              <a:gd name="T11" fmla="*/ 320 h 440"/>
              <a:gd name="T12" fmla="*/ 113 w 744"/>
              <a:gd name="T13" fmla="*/ 439 h 440"/>
              <a:gd name="T14" fmla="*/ 113 w 744"/>
              <a:gd name="T15" fmla="*/ 440 h 440"/>
              <a:gd name="T16" fmla="*/ 744 w 744"/>
              <a:gd name="T17" fmla="*/ 440 h 440"/>
              <a:gd name="T18" fmla="*/ 315 w 744"/>
              <a:gd name="T19" fmla="*/ 11 h 440"/>
              <a:gd name="T20" fmla="*/ 258 w 744"/>
              <a:gd name="T21" fmla="*/ 0 h 440"/>
              <a:gd name="T22" fmla="*/ 257 w 744"/>
              <a:gd name="T23"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4" h="440">
                <a:moveTo>
                  <a:pt x="257" y="0"/>
                </a:moveTo>
                <a:cubicBezTo>
                  <a:pt x="168" y="0"/>
                  <a:pt x="96" y="72"/>
                  <a:pt x="96" y="161"/>
                </a:cubicBezTo>
                <a:cubicBezTo>
                  <a:pt x="96" y="175"/>
                  <a:pt x="99" y="189"/>
                  <a:pt x="103" y="203"/>
                </a:cubicBezTo>
                <a:cubicBezTo>
                  <a:pt x="103" y="203"/>
                  <a:pt x="103" y="203"/>
                  <a:pt x="103" y="203"/>
                </a:cubicBezTo>
                <a:cubicBezTo>
                  <a:pt x="103" y="203"/>
                  <a:pt x="103" y="203"/>
                  <a:pt x="103" y="203"/>
                </a:cubicBezTo>
                <a:cubicBezTo>
                  <a:pt x="45" y="211"/>
                  <a:pt x="0" y="261"/>
                  <a:pt x="0" y="320"/>
                </a:cubicBezTo>
                <a:cubicBezTo>
                  <a:pt x="0" y="384"/>
                  <a:pt x="50" y="435"/>
                  <a:pt x="113" y="439"/>
                </a:cubicBezTo>
                <a:cubicBezTo>
                  <a:pt x="113" y="440"/>
                  <a:pt x="113" y="440"/>
                  <a:pt x="113" y="440"/>
                </a:cubicBezTo>
                <a:cubicBezTo>
                  <a:pt x="744" y="440"/>
                  <a:pt x="744" y="440"/>
                  <a:pt x="744" y="440"/>
                </a:cubicBezTo>
                <a:cubicBezTo>
                  <a:pt x="315" y="11"/>
                  <a:pt x="315" y="11"/>
                  <a:pt x="315" y="11"/>
                </a:cubicBezTo>
                <a:cubicBezTo>
                  <a:pt x="297" y="4"/>
                  <a:pt x="278" y="0"/>
                  <a:pt x="258" y="0"/>
                </a:cubicBezTo>
                <a:cubicBezTo>
                  <a:pt x="257" y="0"/>
                  <a:pt x="257" y="0"/>
                  <a:pt x="257" y="0"/>
                </a:cubicBezTo>
              </a:path>
            </a:pathLst>
          </a:custGeom>
          <a:solidFill>
            <a:srgbClr val="8E8E8E">
              <a:alpha val="42745"/>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5" name="Title 4"/>
          <p:cNvSpPr>
            <a:spLocks noGrp="1"/>
          </p:cNvSpPr>
          <p:nvPr>
            <p:ph type="title"/>
          </p:nvPr>
        </p:nvSpPr>
        <p:spPr/>
        <p:txBody>
          <a:bodyPr/>
          <a:lstStyle/>
          <a:p>
            <a:r>
              <a:rPr lang="en-US" dirty="0">
                <a:solidFill>
                  <a:schemeClr val="bg1">
                    <a:lumMod val="75000"/>
                    <a:lumOff val="25000"/>
                  </a:schemeClr>
                </a:solidFill>
              </a:rPr>
              <a:t>Impact of wave </a:t>
            </a:r>
            <a:r>
              <a:rPr lang="en-US" dirty="0" smtClean="0">
                <a:solidFill>
                  <a:schemeClr val="bg1">
                    <a:lumMod val="75000"/>
                    <a:lumOff val="25000"/>
                  </a:schemeClr>
                </a:solidFill>
              </a:rPr>
              <a:t>releases</a:t>
            </a:r>
            <a:endParaRPr lang="en-US" dirty="0">
              <a:solidFill>
                <a:schemeClr val="bg1">
                  <a:lumMod val="75000"/>
                  <a:lumOff val="25000"/>
                </a:schemeClr>
              </a:solidFill>
            </a:endParaRPr>
          </a:p>
        </p:txBody>
      </p:sp>
    </p:spTree>
    <p:extLst>
      <p:ext uri="{BB962C8B-B14F-4D97-AF65-F5344CB8AC3E}">
        <p14:creationId xmlns:p14="http://schemas.microsoft.com/office/powerpoint/2010/main" val="17907455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0"/>
                                        </p:tgtEl>
                                        <p:attrNameLst>
                                          <p:attrName>style.visibility</p:attrName>
                                        </p:attrNameLst>
                                      </p:cBhvr>
                                      <p:to>
                                        <p:strVal val="visible"/>
                                      </p:to>
                                    </p:set>
                                    <p:animEffect transition="in" filter="fade">
                                      <p:cBhvr>
                                        <p:cTn id="7" dur="500"/>
                                        <p:tgtEl>
                                          <p:spTgt spid="30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5"/>
                                        </p:tgtEl>
                                        <p:attrNameLst>
                                          <p:attrName>style.visibility</p:attrName>
                                        </p:attrNameLst>
                                      </p:cBhvr>
                                      <p:to>
                                        <p:strVal val="visible"/>
                                      </p:to>
                                    </p:set>
                                    <p:animEffect transition="in" filter="fade">
                                      <p:cBhvr>
                                        <p:cTn id="10" dur="500"/>
                                        <p:tgtEl>
                                          <p:spTgt spid="335"/>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338"/>
                                        </p:tgtEl>
                                        <p:attrNameLst>
                                          <p:attrName>style.visibility</p:attrName>
                                        </p:attrNameLst>
                                      </p:cBhvr>
                                      <p:to>
                                        <p:strVal val="visible"/>
                                      </p:to>
                                    </p:set>
                                    <p:animEffect transition="in" filter="wipe(down)">
                                      <p:cBhvr>
                                        <p:cTn id="14" dur="500"/>
                                        <p:tgtEl>
                                          <p:spTgt spid="338"/>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344"/>
                                        </p:tgtEl>
                                        <p:attrNameLst>
                                          <p:attrName>style.visibility</p:attrName>
                                        </p:attrNameLst>
                                      </p:cBhvr>
                                      <p:to>
                                        <p:strVal val="visible"/>
                                      </p:to>
                                    </p:set>
                                    <p:animEffect transition="in" filter="wipe(left)">
                                      <p:cBhvr>
                                        <p:cTn id="18" dur="500"/>
                                        <p:tgtEl>
                                          <p:spTgt spid="344"/>
                                        </p:tgtEl>
                                      </p:cBhvr>
                                    </p:animEffect>
                                  </p:childTnLst>
                                </p:cTn>
                              </p:par>
                            </p:childTnLst>
                          </p:cTn>
                        </p:par>
                        <p:par>
                          <p:cTn id="19" fill="hold">
                            <p:stCondLst>
                              <p:cond delay="1500"/>
                            </p:stCondLst>
                            <p:childTnLst>
                              <p:par>
                                <p:cTn id="20" presetID="22" presetClass="entr" presetSubtype="4" fill="hold" nodeType="afterEffect">
                                  <p:stCondLst>
                                    <p:cond delay="0"/>
                                  </p:stCondLst>
                                  <p:childTnLst>
                                    <p:set>
                                      <p:cBhvr>
                                        <p:cTn id="21" dur="1" fill="hold">
                                          <p:stCondLst>
                                            <p:cond delay="0"/>
                                          </p:stCondLst>
                                        </p:cTn>
                                        <p:tgtEl>
                                          <p:spTgt spid="341"/>
                                        </p:tgtEl>
                                        <p:attrNameLst>
                                          <p:attrName>style.visibility</p:attrName>
                                        </p:attrNameLst>
                                      </p:cBhvr>
                                      <p:to>
                                        <p:strVal val="visible"/>
                                      </p:to>
                                    </p:set>
                                    <p:animEffect transition="in" filter="wipe(down)">
                                      <p:cBhvr>
                                        <p:cTn id="22" dur="500"/>
                                        <p:tgtEl>
                                          <p:spTgt spid="34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xit" presetSubtype="2" accel="100000" fill="hold" nodeType="clickEffect">
                                  <p:stCondLst>
                                    <p:cond delay="0"/>
                                  </p:stCondLst>
                                  <p:childTnLst>
                                    <p:anim calcmode="lin" valueType="num">
                                      <p:cBhvr additive="base">
                                        <p:cTn id="26" dur="2000"/>
                                        <p:tgtEl>
                                          <p:spTgt spid="163"/>
                                        </p:tgtEl>
                                        <p:attrNameLst>
                                          <p:attrName>ppt_x</p:attrName>
                                        </p:attrNameLst>
                                      </p:cBhvr>
                                      <p:tavLst>
                                        <p:tav tm="0">
                                          <p:val>
                                            <p:strVal val="ppt_x"/>
                                          </p:val>
                                        </p:tav>
                                        <p:tav tm="100000">
                                          <p:val>
                                            <p:strVal val="1+ppt_w/2"/>
                                          </p:val>
                                        </p:tav>
                                      </p:tavLst>
                                    </p:anim>
                                    <p:anim calcmode="lin" valueType="num">
                                      <p:cBhvr additive="base">
                                        <p:cTn id="27" dur="2000"/>
                                        <p:tgtEl>
                                          <p:spTgt spid="163"/>
                                        </p:tgtEl>
                                        <p:attrNameLst>
                                          <p:attrName>ppt_y</p:attrName>
                                        </p:attrNameLst>
                                      </p:cBhvr>
                                      <p:tavLst>
                                        <p:tav tm="0">
                                          <p:val>
                                            <p:strVal val="ppt_y"/>
                                          </p:val>
                                        </p:tav>
                                        <p:tav tm="100000">
                                          <p:val>
                                            <p:strVal val="ppt_y"/>
                                          </p:val>
                                        </p:tav>
                                      </p:tavLst>
                                    </p:anim>
                                    <p:set>
                                      <p:cBhvr>
                                        <p:cTn id="28" dur="1" fill="hold">
                                          <p:stCondLst>
                                            <p:cond delay="1999"/>
                                          </p:stCondLst>
                                        </p:cTn>
                                        <p:tgtEl>
                                          <p:spTgt spid="163"/>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338"/>
                                        </p:tgtEl>
                                      </p:cBhvr>
                                    </p:animEffect>
                                    <p:set>
                                      <p:cBhvr>
                                        <p:cTn id="31" dur="1" fill="hold">
                                          <p:stCondLst>
                                            <p:cond delay="499"/>
                                          </p:stCondLst>
                                        </p:cTn>
                                        <p:tgtEl>
                                          <p:spTgt spid="338"/>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344"/>
                                        </p:tgtEl>
                                      </p:cBhvr>
                                    </p:animEffect>
                                    <p:set>
                                      <p:cBhvr>
                                        <p:cTn id="34" dur="1" fill="hold">
                                          <p:stCondLst>
                                            <p:cond delay="499"/>
                                          </p:stCondLst>
                                        </p:cTn>
                                        <p:tgtEl>
                                          <p:spTgt spid="34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341"/>
                                        </p:tgtEl>
                                      </p:cBhvr>
                                    </p:animEffect>
                                    <p:set>
                                      <p:cBhvr>
                                        <p:cTn id="37" dur="1" fill="hold">
                                          <p:stCondLst>
                                            <p:cond delay="499"/>
                                          </p:stCondLst>
                                        </p:cTn>
                                        <p:tgtEl>
                                          <p:spTgt spid="341"/>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335"/>
                                        </p:tgtEl>
                                      </p:cBhvr>
                                    </p:animEffect>
                                    <p:set>
                                      <p:cBhvr>
                                        <p:cTn id="40" dur="1" fill="hold">
                                          <p:stCondLst>
                                            <p:cond delay="499"/>
                                          </p:stCondLst>
                                        </p:cTn>
                                        <p:tgtEl>
                                          <p:spTgt spid="335"/>
                                        </p:tgtEl>
                                        <p:attrNameLst>
                                          <p:attrName>style.visibility</p:attrName>
                                        </p:attrNameLst>
                                      </p:cBhvr>
                                      <p:to>
                                        <p:strVal val="hidden"/>
                                      </p:to>
                                    </p:set>
                                  </p:childTnLst>
                                </p:cTn>
                              </p:par>
                            </p:childTnLst>
                          </p:cTn>
                        </p:par>
                        <p:par>
                          <p:cTn id="41" fill="hold">
                            <p:stCondLst>
                              <p:cond delay="2000"/>
                            </p:stCondLst>
                            <p:childTnLst>
                              <p:par>
                                <p:cTn id="42" presetID="22" presetClass="entr" presetSubtype="8" fill="hold" nodeType="afterEffect">
                                  <p:stCondLst>
                                    <p:cond delay="0"/>
                                  </p:stCondLst>
                                  <p:childTnLst>
                                    <p:set>
                                      <p:cBhvr>
                                        <p:cTn id="43" dur="1" fill="hold">
                                          <p:stCondLst>
                                            <p:cond delay="0"/>
                                          </p:stCondLst>
                                        </p:cTn>
                                        <p:tgtEl>
                                          <p:spTgt spid="362"/>
                                        </p:tgtEl>
                                        <p:attrNameLst>
                                          <p:attrName>style.visibility</p:attrName>
                                        </p:attrNameLst>
                                      </p:cBhvr>
                                      <p:to>
                                        <p:strVal val="visible"/>
                                      </p:to>
                                    </p:set>
                                    <p:animEffect transition="in" filter="wipe(left)">
                                      <p:cBhvr>
                                        <p:cTn id="44" dur="500"/>
                                        <p:tgtEl>
                                          <p:spTgt spid="362"/>
                                        </p:tgtEl>
                                      </p:cBhvr>
                                    </p:animEffect>
                                  </p:childTnLst>
                                </p:cTn>
                              </p:par>
                            </p:childTnLst>
                          </p:cTn>
                        </p:par>
                        <p:par>
                          <p:cTn id="45" fill="hold">
                            <p:stCondLst>
                              <p:cond delay="2500"/>
                            </p:stCondLst>
                            <p:childTnLst>
                              <p:par>
                                <p:cTn id="46" presetID="22" presetClass="entr" presetSubtype="4" fill="hold" nodeType="afterEffect">
                                  <p:stCondLst>
                                    <p:cond delay="0"/>
                                  </p:stCondLst>
                                  <p:childTnLst>
                                    <p:set>
                                      <p:cBhvr>
                                        <p:cTn id="47" dur="1" fill="hold">
                                          <p:stCondLst>
                                            <p:cond delay="0"/>
                                          </p:stCondLst>
                                        </p:cTn>
                                        <p:tgtEl>
                                          <p:spTgt spid="347"/>
                                        </p:tgtEl>
                                        <p:attrNameLst>
                                          <p:attrName>style.visibility</p:attrName>
                                        </p:attrNameLst>
                                      </p:cBhvr>
                                      <p:to>
                                        <p:strVal val="visible"/>
                                      </p:to>
                                    </p:set>
                                    <p:animEffect transition="in" filter="wipe(down)">
                                      <p:cBhvr>
                                        <p:cTn id="48" dur="500"/>
                                        <p:tgtEl>
                                          <p:spTgt spid="34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36"/>
                                        </p:tgtEl>
                                        <p:attrNameLst>
                                          <p:attrName>style.visibility</p:attrName>
                                        </p:attrNameLst>
                                      </p:cBhvr>
                                      <p:to>
                                        <p:strVal val="visible"/>
                                      </p:to>
                                    </p:set>
                                    <p:animEffect transition="in" filter="fade">
                                      <p:cBhvr>
                                        <p:cTn id="51" dur="500"/>
                                        <p:tgtEl>
                                          <p:spTgt spid="336"/>
                                        </p:tgtEl>
                                      </p:cBhvr>
                                    </p:animEffect>
                                  </p:childTnLst>
                                </p:cTn>
                              </p:par>
                              <p:par>
                                <p:cTn id="52" presetID="47" presetClass="entr" presetSubtype="0" fill="hold" nodeType="withEffect">
                                  <p:stCondLst>
                                    <p:cond delay="0"/>
                                  </p:stCondLst>
                                  <p:childTnLst>
                                    <p:set>
                                      <p:cBhvr>
                                        <p:cTn id="53" dur="1" fill="hold">
                                          <p:stCondLst>
                                            <p:cond delay="0"/>
                                          </p:stCondLst>
                                        </p:cTn>
                                        <p:tgtEl>
                                          <p:spTgt spid="162"/>
                                        </p:tgtEl>
                                        <p:attrNameLst>
                                          <p:attrName>style.visibility</p:attrName>
                                        </p:attrNameLst>
                                      </p:cBhvr>
                                      <p:to>
                                        <p:strVal val="visible"/>
                                      </p:to>
                                    </p:set>
                                    <p:animEffect transition="in" filter="fade">
                                      <p:cBhvr>
                                        <p:cTn id="54" dur="1000"/>
                                        <p:tgtEl>
                                          <p:spTgt spid="162"/>
                                        </p:tgtEl>
                                      </p:cBhvr>
                                    </p:animEffect>
                                    <p:anim calcmode="lin" valueType="num">
                                      <p:cBhvr>
                                        <p:cTn id="55" dur="1000" fill="hold"/>
                                        <p:tgtEl>
                                          <p:spTgt spid="162"/>
                                        </p:tgtEl>
                                        <p:attrNameLst>
                                          <p:attrName>ppt_x</p:attrName>
                                        </p:attrNameLst>
                                      </p:cBhvr>
                                      <p:tavLst>
                                        <p:tav tm="0">
                                          <p:val>
                                            <p:strVal val="#ppt_x"/>
                                          </p:val>
                                        </p:tav>
                                        <p:tav tm="100000">
                                          <p:val>
                                            <p:strVal val="#ppt_x"/>
                                          </p:val>
                                        </p:tav>
                                      </p:tavLst>
                                    </p:anim>
                                    <p:anim calcmode="lin" valueType="num">
                                      <p:cBhvr>
                                        <p:cTn id="56" dur="1000" fill="hold"/>
                                        <p:tgtEl>
                                          <p:spTgt spid="162"/>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160"/>
                                        </p:tgtEl>
                                        <p:attrNameLst>
                                          <p:attrName>style.visibility</p:attrName>
                                        </p:attrNameLst>
                                      </p:cBhvr>
                                      <p:to>
                                        <p:strVal val="visible"/>
                                      </p:to>
                                    </p:set>
                                    <p:animEffect transition="in" filter="fade">
                                      <p:cBhvr>
                                        <p:cTn id="59" dur="1000"/>
                                        <p:tgtEl>
                                          <p:spTgt spid="160"/>
                                        </p:tgtEl>
                                      </p:cBhvr>
                                    </p:animEffect>
                                    <p:anim calcmode="lin" valueType="num">
                                      <p:cBhvr>
                                        <p:cTn id="60" dur="1000" fill="hold"/>
                                        <p:tgtEl>
                                          <p:spTgt spid="160"/>
                                        </p:tgtEl>
                                        <p:attrNameLst>
                                          <p:attrName>ppt_x</p:attrName>
                                        </p:attrNameLst>
                                      </p:cBhvr>
                                      <p:tavLst>
                                        <p:tav tm="0">
                                          <p:val>
                                            <p:strVal val="#ppt_x"/>
                                          </p:val>
                                        </p:tav>
                                        <p:tav tm="100000">
                                          <p:val>
                                            <p:strVal val="#ppt_x"/>
                                          </p:val>
                                        </p:tav>
                                      </p:tavLst>
                                    </p:anim>
                                    <p:anim calcmode="lin" valueType="num">
                                      <p:cBhvr>
                                        <p:cTn id="61" dur="1000" fill="hold"/>
                                        <p:tgtEl>
                                          <p:spTgt spid="160"/>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161"/>
                                        </p:tgtEl>
                                        <p:attrNameLst>
                                          <p:attrName>style.visibility</p:attrName>
                                        </p:attrNameLst>
                                      </p:cBhvr>
                                      <p:to>
                                        <p:strVal val="visible"/>
                                      </p:to>
                                    </p:set>
                                    <p:animEffect transition="in" filter="fade">
                                      <p:cBhvr>
                                        <p:cTn id="64" dur="1000"/>
                                        <p:tgtEl>
                                          <p:spTgt spid="161"/>
                                        </p:tgtEl>
                                      </p:cBhvr>
                                    </p:animEffect>
                                    <p:anim calcmode="lin" valueType="num">
                                      <p:cBhvr>
                                        <p:cTn id="65" dur="1000" fill="hold"/>
                                        <p:tgtEl>
                                          <p:spTgt spid="161"/>
                                        </p:tgtEl>
                                        <p:attrNameLst>
                                          <p:attrName>ppt_x</p:attrName>
                                        </p:attrNameLst>
                                      </p:cBhvr>
                                      <p:tavLst>
                                        <p:tav tm="0">
                                          <p:val>
                                            <p:strVal val="#ppt_x"/>
                                          </p:val>
                                        </p:tav>
                                        <p:tav tm="100000">
                                          <p:val>
                                            <p:strVal val="#ppt_x"/>
                                          </p:val>
                                        </p:tav>
                                      </p:tavLst>
                                    </p:anim>
                                    <p:anim calcmode="lin" valueType="num">
                                      <p:cBhvr>
                                        <p:cTn id="66" dur="1000" fill="hold"/>
                                        <p:tgtEl>
                                          <p:spTgt spid="161"/>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347"/>
                                        </p:tgtEl>
                                      </p:cBhvr>
                                    </p:animEffect>
                                    <p:set>
                                      <p:cBhvr>
                                        <p:cTn id="71" dur="1" fill="hold">
                                          <p:stCondLst>
                                            <p:cond delay="499"/>
                                          </p:stCondLst>
                                        </p:cTn>
                                        <p:tgtEl>
                                          <p:spTgt spid="347"/>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362"/>
                                        </p:tgtEl>
                                      </p:cBhvr>
                                    </p:animEffect>
                                    <p:set>
                                      <p:cBhvr>
                                        <p:cTn id="74" dur="1" fill="hold">
                                          <p:stCondLst>
                                            <p:cond delay="499"/>
                                          </p:stCondLst>
                                        </p:cTn>
                                        <p:tgtEl>
                                          <p:spTgt spid="362"/>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500"/>
                                        <p:tgtEl>
                                          <p:spTgt spid="336"/>
                                        </p:tgtEl>
                                      </p:cBhvr>
                                    </p:animEffect>
                                    <p:set>
                                      <p:cBhvr>
                                        <p:cTn id="77" dur="1" fill="hold">
                                          <p:stCondLst>
                                            <p:cond delay="499"/>
                                          </p:stCondLst>
                                        </p:cTn>
                                        <p:tgtEl>
                                          <p:spTgt spid="336"/>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300"/>
                                        </p:tgtEl>
                                      </p:cBhvr>
                                    </p:animEffect>
                                    <p:set>
                                      <p:cBhvr>
                                        <p:cTn id="80" dur="1" fill="hold">
                                          <p:stCondLst>
                                            <p:cond delay="499"/>
                                          </p:stCondLst>
                                        </p:cTn>
                                        <p:tgtEl>
                                          <p:spTgt spid="300"/>
                                        </p:tgtEl>
                                        <p:attrNameLst>
                                          <p:attrName>style.visibility</p:attrName>
                                        </p:attrNameLst>
                                      </p:cBhvr>
                                      <p:to>
                                        <p:strVal val="hidden"/>
                                      </p:to>
                                    </p:set>
                                  </p:childTnLst>
                                </p:cTn>
                              </p:par>
                              <p:par>
                                <p:cTn id="81" presetID="2" presetClass="exit" presetSubtype="4" accel="52000" fill="hold" nodeType="withEffect">
                                  <p:stCondLst>
                                    <p:cond delay="0"/>
                                  </p:stCondLst>
                                  <p:childTnLst>
                                    <p:anim calcmode="lin" valueType="num">
                                      <p:cBhvr additive="base">
                                        <p:cTn id="82" dur="1000"/>
                                        <p:tgtEl>
                                          <p:spTgt spid="302"/>
                                        </p:tgtEl>
                                        <p:attrNameLst>
                                          <p:attrName>ppt_x</p:attrName>
                                        </p:attrNameLst>
                                      </p:cBhvr>
                                      <p:tavLst>
                                        <p:tav tm="0">
                                          <p:val>
                                            <p:strVal val="ppt_x"/>
                                          </p:val>
                                        </p:tav>
                                        <p:tav tm="100000">
                                          <p:val>
                                            <p:strVal val="ppt_x"/>
                                          </p:val>
                                        </p:tav>
                                      </p:tavLst>
                                    </p:anim>
                                    <p:anim calcmode="lin" valueType="num">
                                      <p:cBhvr additive="base">
                                        <p:cTn id="83" dur="1000"/>
                                        <p:tgtEl>
                                          <p:spTgt spid="302"/>
                                        </p:tgtEl>
                                        <p:attrNameLst>
                                          <p:attrName>ppt_y</p:attrName>
                                        </p:attrNameLst>
                                      </p:cBhvr>
                                      <p:tavLst>
                                        <p:tav tm="0">
                                          <p:val>
                                            <p:strVal val="ppt_y"/>
                                          </p:val>
                                        </p:tav>
                                        <p:tav tm="100000">
                                          <p:val>
                                            <p:strVal val="1+ppt_h/2"/>
                                          </p:val>
                                        </p:tav>
                                      </p:tavLst>
                                    </p:anim>
                                    <p:set>
                                      <p:cBhvr>
                                        <p:cTn id="84" dur="1" fill="hold">
                                          <p:stCondLst>
                                            <p:cond delay="999"/>
                                          </p:stCondLst>
                                        </p:cTn>
                                        <p:tgtEl>
                                          <p:spTgt spid="302"/>
                                        </p:tgtEl>
                                        <p:attrNameLst>
                                          <p:attrName>style.visibility</p:attrName>
                                        </p:attrNameLst>
                                      </p:cBhvr>
                                      <p:to>
                                        <p:strVal val="hidden"/>
                                      </p:to>
                                    </p:set>
                                  </p:childTnLst>
                                </p:cTn>
                              </p:par>
                              <p:par>
                                <p:cTn id="85" presetID="1" presetClass="emph" presetSubtype="2" fill="hold" nodeType="withEffect">
                                  <p:stCondLst>
                                    <p:cond delay="0"/>
                                  </p:stCondLst>
                                  <p:childTnLst>
                                    <p:animClr clrSpc="rgb" dir="cw">
                                      <p:cBhvr>
                                        <p:cTn id="86" dur="2000" fill="hold"/>
                                        <p:tgtEl>
                                          <p:spTgt spid="367"/>
                                        </p:tgtEl>
                                        <p:attrNameLst>
                                          <p:attrName>fillcolor</p:attrName>
                                        </p:attrNameLst>
                                      </p:cBhvr>
                                      <p:to>
                                        <a:schemeClr val="bg1"/>
                                      </p:to>
                                    </p:animClr>
                                    <p:set>
                                      <p:cBhvr>
                                        <p:cTn id="87" dur="2000" fill="hold"/>
                                        <p:tgtEl>
                                          <p:spTgt spid="367"/>
                                        </p:tgtEl>
                                        <p:attrNameLst>
                                          <p:attrName>fill.type</p:attrName>
                                        </p:attrNameLst>
                                      </p:cBhvr>
                                      <p:to>
                                        <p:strVal val="solid"/>
                                      </p:to>
                                    </p:set>
                                    <p:set>
                                      <p:cBhvr>
                                        <p:cTn id="88" dur="2000" fill="hold"/>
                                        <p:tgtEl>
                                          <p:spTgt spid="367"/>
                                        </p:tgtEl>
                                        <p:attrNameLst>
                                          <p:attrName>fill.on</p:attrName>
                                        </p:attrNameLst>
                                      </p:cBhvr>
                                      <p:to>
                                        <p:strVal val="true"/>
                                      </p:to>
                                    </p:set>
                                  </p:childTnLst>
                                </p:cTn>
                              </p:par>
                              <p:par>
                                <p:cTn id="89" presetID="1" presetClass="emph" presetSubtype="2" fill="hold" nodeType="withEffect">
                                  <p:stCondLst>
                                    <p:cond delay="0"/>
                                  </p:stCondLst>
                                  <p:childTnLst>
                                    <p:animClr clrSpc="rgb" dir="cw">
                                      <p:cBhvr>
                                        <p:cTn id="90" dur="2000" fill="hold"/>
                                        <p:tgtEl>
                                          <p:spTgt spid="365"/>
                                        </p:tgtEl>
                                        <p:attrNameLst>
                                          <p:attrName>fillcolor</p:attrName>
                                        </p:attrNameLst>
                                      </p:cBhvr>
                                      <p:to>
                                        <a:schemeClr val="bg1"/>
                                      </p:to>
                                    </p:animClr>
                                    <p:set>
                                      <p:cBhvr>
                                        <p:cTn id="91" dur="2000" fill="hold"/>
                                        <p:tgtEl>
                                          <p:spTgt spid="365"/>
                                        </p:tgtEl>
                                        <p:attrNameLst>
                                          <p:attrName>fill.type</p:attrName>
                                        </p:attrNameLst>
                                      </p:cBhvr>
                                      <p:to>
                                        <p:strVal val="solid"/>
                                      </p:to>
                                    </p:set>
                                    <p:set>
                                      <p:cBhvr>
                                        <p:cTn id="92" dur="2000" fill="hold"/>
                                        <p:tgtEl>
                                          <p:spTgt spid="365"/>
                                        </p:tgtEl>
                                        <p:attrNameLst>
                                          <p:attrName>fill.on</p:attrName>
                                        </p:attrNameLst>
                                      </p:cBhvr>
                                      <p:to>
                                        <p:strVal val="true"/>
                                      </p:to>
                                    </p:set>
                                  </p:childTnLst>
                                </p:cTn>
                              </p:par>
                              <p:par>
                                <p:cTn id="93" presetID="1" presetClass="emph" presetSubtype="2" fill="hold" nodeType="withEffect">
                                  <p:stCondLst>
                                    <p:cond delay="0"/>
                                  </p:stCondLst>
                                  <p:childTnLst>
                                    <p:animClr clrSpc="rgb" dir="cw">
                                      <p:cBhvr>
                                        <p:cTn id="94" dur="2000" fill="hold"/>
                                        <p:tgtEl>
                                          <p:spTgt spid="369"/>
                                        </p:tgtEl>
                                        <p:attrNameLst>
                                          <p:attrName>fillcolor</p:attrName>
                                        </p:attrNameLst>
                                      </p:cBhvr>
                                      <p:to>
                                        <a:srgbClr val="E4E2E6"/>
                                      </p:to>
                                    </p:animClr>
                                    <p:set>
                                      <p:cBhvr>
                                        <p:cTn id="95" dur="2000" fill="hold"/>
                                        <p:tgtEl>
                                          <p:spTgt spid="369"/>
                                        </p:tgtEl>
                                        <p:attrNameLst>
                                          <p:attrName>fill.type</p:attrName>
                                        </p:attrNameLst>
                                      </p:cBhvr>
                                      <p:to>
                                        <p:strVal val="solid"/>
                                      </p:to>
                                    </p:set>
                                    <p:set>
                                      <p:cBhvr>
                                        <p:cTn id="96" dur="2000" fill="hold"/>
                                        <p:tgtEl>
                                          <p:spTgt spid="369"/>
                                        </p:tgtEl>
                                        <p:attrNameLst>
                                          <p:attrName>fill.on</p:attrName>
                                        </p:attrNameLst>
                                      </p:cBhvr>
                                      <p:to>
                                        <p:strVal val="true"/>
                                      </p:to>
                                    </p:set>
                                  </p:childTnLst>
                                </p:cTn>
                              </p:par>
                              <p:par>
                                <p:cTn id="97" presetID="10" presetClass="entr" presetSubtype="0" fill="hold" grpId="0" nodeType="withEffect">
                                  <p:stCondLst>
                                    <p:cond delay="1000"/>
                                  </p:stCondLst>
                                  <p:childTnLst>
                                    <p:set>
                                      <p:cBhvr>
                                        <p:cTn id="98" dur="1" fill="hold">
                                          <p:stCondLst>
                                            <p:cond delay="0"/>
                                          </p:stCondLst>
                                        </p:cTn>
                                        <p:tgtEl>
                                          <p:spTgt spid="301"/>
                                        </p:tgtEl>
                                        <p:attrNameLst>
                                          <p:attrName>style.visibility</p:attrName>
                                        </p:attrNameLst>
                                      </p:cBhvr>
                                      <p:to>
                                        <p:strVal val="visible"/>
                                      </p:to>
                                    </p:set>
                                    <p:animEffect transition="in" filter="fade">
                                      <p:cBhvr>
                                        <p:cTn id="99" dur="500"/>
                                        <p:tgtEl>
                                          <p:spTgt spid="301"/>
                                        </p:tgtEl>
                                      </p:cBhvr>
                                    </p:animEffect>
                                  </p:childTnLst>
                                </p:cTn>
                              </p:par>
                              <p:par>
                                <p:cTn id="100" presetID="10" presetClass="entr" presetSubtype="0" fill="hold" grpId="0" nodeType="withEffect">
                                  <p:stCondLst>
                                    <p:cond delay="1000"/>
                                  </p:stCondLst>
                                  <p:childTnLst>
                                    <p:set>
                                      <p:cBhvr>
                                        <p:cTn id="101" dur="1" fill="hold">
                                          <p:stCondLst>
                                            <p:cond delay="0"/>
                                          </p:stCondLst>
                                        </p:cTn>
                                        <p:tgtEl>
                                          <p:spTgt spid="337"/>
                                        </p:tgtEl>
                                        <p:attrNameLst>
                                          <p:attrName>style.visibility</p:attrName>
                                        </p:attrNameLst>
                                      </p:cBhvr>
                                      <p:to>
                                        <p:strVal val="visible"/>
                                      </p:to>
                                    </p:set>
                                    <p:animEffect transition="in" filter="fade">
                                      <p:cBhvr>
                                        <p:cTn id="102" dur="500"/>
                                        <p:tgtEl>
                                          <p:spTgt spid="337"/>
                                        </p:tgtEl>
                                      </p:cBhvr>
                                    </p:animEffect>
                                  </p:childTnLst>
                                </p:cTn>
                              </p:par>
                              <p:par>
                                <p:cTn id="103" presetID="2" presetClass="entr" presetSubtype="4" decel="100000" fill="hold" nodeType="withEffect">
                                  <p:stCondLst>
                                    <p:cond delay="1000"/>
                                  </p:stCondLst>
                                  <p:childTnLst>
                                    <p:set>
                                      <p:cBhvr>
                                        <p:cTn id="104" dur="1" fill="hold">
                                          <p:stCondLst>
                                            <p:cond delay="0"/>
                                          </p:stCondLst>
                                        </p:cTn>
                                        <p:tgtEl>
                                          <p:spTgt spid="352"/>
                                        </p:tgtEl>
                                        <p:attrNameLst>
                                          <p:attrName>style.visibility</p:attrName>
                                        </p:attrNameLst>
                                      </p:cBhvr>
                                      <p:to>
                                        <p:strVal val="visible"/>
                                      </p:to>
                                    </p:set>
                                    <p:anim calcmode="lin" valueType="num">
                                      <p:cBhvr additive="base">
                                        <p:cTn id="105" dur="1000" fill="hold"/>
                                        <p:tgtEl>
                                          <p:spTgt spid="352"/>
                                        </p:tgtEl>
                                        <p:attrNameLst>
                                          <p:attrName>ppt_x</p:attrName>
                                        </p:attrNameLst>
                                      </p:cBhvr>
                                      <p:tavLst>
                                        <p:tav tm="0">
                                          <p:val>
                                            <p:strVal val="#ppt_x"/>
                                          </p:val>
                                        </p:tav>
                                        <p:tav tm="100000">
                                          <p:val>
                                            <p:strVal val="#ppt_x"/>
                                          </p:val>
                                        </p:tav>
                                      </p:tavLst>
                                    </p:anim>
                                    <p:anim calcmode="lin" valueType="num">
                                      <p:cBhvr additive="base">
                                        <p:cTn id="106" dur="1000" fill="hold"/>
                                        <p:tgtEl>
                                          <p:spTgt spid="352"/>
                                        </p:tgtEl>
                                        <p:attrNameLst>
                                          <p:attrName>ppt_y</p:attrName>
                                        </p:attrNameLst>
                                      </p:cBhvr>
                                      <p:tavLst>
                                        <p:tav tm="0">
                                          <p:val>
                                            <p:strVal val="1+#ppt_h/2"/>
                                          </p:val>
                                        </p:tav>
                                        <p:tav tm="100000">
                                          <p:val>
                                            <p:strVal val="#ppt_y"/>
                                          </p:val>
                                        </p:tav>
                                      </p:tavLst>
                                    </p:anim>
                                  </p:childTnLst>
                                </p:cTn>
                              </p:par>
                              <p:par>
                                <p:cTn id="107" presetID="2" presetClass="entr" presetSubtype="4" decel="60000" fill="hold" grpId="0" nodeType="withEffect">
                                  <p:stCondLst>
                                    <p:cond delay="1500"/>
                                  </p:stCondLst>
                                  <p:childTnLst>
                                    <p:set>
                                      <p:cBhvr>
                                        <p:cTn id="108" dur="1" fill="hold">
                                          <p:stCondLst>
                                            <p:cond delay="0"/>
                                          </p:stCondLst>
                                        </p:cTn>
                                        <p:tgtEl>
                                          <p:spTgt spid="350"/>
                                        </p:tgtEl>
                                        <p:attrNameLst>
                                          <p:attrName>style.visibility</p:attrName>
                                        </p:attrNameLst>
                                      </p:cBhvr>
                                      <p:to>
                                        <p:strVal val="visible"/>
                                      </p:to>
                                    </p:set>
                                    <p:anim calcmode="lin" valueType="num">
                                      <p:cBhvr additive="base">
                                        <p:cTn id="109" dur="2000" fill="hold"/>
                                        <p:tgtEl>
                                          <p:spTgt spid="350"/>
                                        </p:tgtEl>
                                        <p:attrNameLst>
                                          <p:attrName>ppt_x</p:attrName>
                                        </p:attrNameLst>
                                      </p:cBhvr>
                                      <p:tavLst>
                                        <p:tav tm="0">
                                          <p:val>
                                            <p:strVal val="#ppt_x"/>
                                          </p:val>
                                        </p:tav>
                                        <p:tav tm="100000">
                                          <p:val>
                                            <p:strVal val="#ppt_x"/>
                                          </p:val>
                                        </p:tav>
                                      </p:tavLst>
                                    </p:anim>
                                    <p:anim calcmode="lin" valueType="num">
                                      <p:cBhvr additive="base">
                                        <p:cTn id="110" dur="2000" fill="hold"/>
                                        <p:tgtEl>
                                          <p:spTgt spid="350"/>
                                        </p:tgtEl>
                                        <p:attrNameLst>
                                          <p:attrName>ppt_y</p:attrName>
                                        </p:attrNameLst>
                                      </p:cBhvr>
                                      <p:tavLst>
                                        <p:tav tm="0">
                                          <p:val>
                                            <p:strVal val="1+#ppt_h/2"/>
                                          </p:val>
                                        </p:tav>
                                        <p:tav tm="100000">
                                          <p:val>
                                            <p:strVal val="#ppt_y"/>
                                          </p:val>
                                        </p:tav>
                                      </p:tavLst>
                                    </p:anim>
                                  </p:childTnLst>
                                </p:cTn>
                              </p:par>
                              <p:par>
                                <p:cTn id="111" presetID="10" presetClass="exit" presetSubtype="0" fill="hold" nodeType="withEffect">
                                  <p:stCondLst>
                                    <p:cond delay="1500"/>
                                  </p:stCondLst>
                                  <p:childTnLst>
                                    <p:animEffect transition="out" filter="fade">
                                      <p:cBhvr>
                                        <p:cTn id="112" dur="500"/>
                                        <p:tgtEl>
                                          <p:spTgt spid="162"/>
                                        </p:tgtEl>
                                      </p:cBhvr>
                                    </p:animEffect>
                                    <p:set>
                                      <p:cBhvr>
                                        <p:cTn id="113" dur="1" fill="hold">
                                          <p:stCondLst>
                                            <p:cond delay="499"/>
                                          </p:stCondLst>
                                        </p:cTn>
                                        <p:tgtEl>
                                          <p:spTgt spid="162"/>
                                        </p:tgtEl>
                                        <p:attrNameLst>
                                          <p:attrName>style.visibility</p:attrName>
                                        </p:attrNameLst>
                                      </p:cBhvr>
                                      <p:to>
                                        <p:strVal val="hidden"/>
                                      </p:to>
                                    </p:set>
                                  </p:childTnLst>
                                </p:cTn>
                              </p:par>
                              <p:par>
                                <p:cTn id="114" presetID="10" presetClass="exit" presetSubtype="0" fill="hold" nodeType="withEffect">
                                  <p:stCondLst>
                                    <p:cond delay="1500"/>
                                  </p:stCondLst>
                                  <p:childTnLst>
                                    <p:animEffect transition="out" filter="fade">
                                      <p:cBhvr>
                                        <p:cTn id="115" dur="500"/>
                                        <p:tgtEl>
                                          <p:spTgt spid="160"/>
                                        </p:tgtEl>
                                      </p:cBhvr>
                                    </p:animEffect>
                                    <p:set>
                                      <p:cBhvr>
                                        <p:cTn id="116" dur="1" fill="hold">
                                          <p:stCondLst>
                                            <p:cond delay="499"/>
                                          </p:stCondLst>
                                        </p:cTn>
                                        <p:tgtEl>
                                          <p:spTgt spid="160"/>
                                        </p:tgtEl>
                                        <p:attrNameLst>
                                          <p:attrName>style.visibility</p:attrName>
                                        </p:attrNameLst>
                                      </p:cBhvr>
                                      <p:to>
                                        <p:strVal val="hidden"/>
                                      </p:to>
                                    </p:set>
                                  </p:childTnLst>
                                </p:cTn>
                              </p:par>
                              <p:par>
                                <p:cTn id="117" presetID="10" presetClass="exit" presetSubtype="0" fill="hold" nodeType="withEffect">
                                  <p:stCondLst>
                                    <p:cond delay="1500"/>
                                  </p:stCondLst>
                                  <p:childTnLst>
                                    <p:animEffect transition="out" filter="fade">
                                      <p:cBhvr>
                                        <p:cTn id="118" dur="500"/>
                                        <p:tgtEl>
                                          <p:spTgt spid="161"/>
                                        </p:tgtEl>
                                      </p:cBhvr>
                                    </p:animEffect>
                                    <p:set>
                                      <p:cBhvr>
                                        <p:cTn id="119" dur="1" fill="hold">
                                          <p:stCondLst>
                                            <p:cond delay="499"/>
                                          </p:stCondLst>
                                        </p:cTn>
                                        <p:tgtEl>
                                          <p:spTgt spid="1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 grpId="0"/>
      <p:bldP spid="300" grpId="1"/>
      <p:bldP spid="301" grpId="0"/>
      <p:bldP spid="335" grpId="0"/>
      <p:bldP spid="335" grpId="1"/>
      <p:bldP spid="336" grpId="0"/>
      <p:bldP spid="336" grpId="1"/>
      <p:bldP spid="337" grpId="0"/>
      <p:bldP spid="35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p:cNvPicPr>
            <a:picLocks noChangeAspect="1"/>
          </p:cNvPicPr>
          <p:nvPr/>
        </p:nvPicPr>
        <p:blipFill>
          <a:blip r:embed="rId3"/>
          <a:stretch>
            <a:fillRect/>
          </a:stretch>
        </p:blipFill>
        <p:spPr>
          <a:xfrm>
            <a:off x="6331894" y="1636148"/>
            <a:ext cx="5906088" cy="4572144"/>
          </a:xfrm>
          <a:prstGeom prst="rect">
            <a:avLst/>
          </a:prstGeom>
          <a:effectLst>
            <a:outerShdw blurRad="63500" sx="101000" sy="101000" algn="ctr" rotWithShape="0">
              <a:schemeClr val="tx1">
                <a:alpha val="20000"/>
              </a:schemeClr>
            </a:outerShdw>
          </a:effectLst>
        </p:spPr>
      </p:pic>
      <p:sp>
        <p:nvSpPr>
          <p:cNvPr id="21" name="Title 20"/>
          <p:cNvSpPr>
            <a:spLocks noGrp="1"/>
          </p:cNvSpPr>
          <p:nvPr>
            <p:ph type="title"/>
          </p:nvPr>
        </p:nvSpPr>
        <p:spPr/>
        <p:txBody>
          <a:bodyPr/>
          <a:lstStyle/>
          <a:p>
            <a:r>
              <a:rPr lang="en-US" sz="4896" dirty="0">
                <a:latin typeface="Segoe UI Light" pitchFamily="34" charset="0"/>
              </a:rPr>
              <a:t>Office 365 responds to your feedback</a:t>
            </a:r>
            <a:br>
              <a:rPr lang="en-US" sz="4896" dirty="0">
                <a:latin typeface="Segoe UI Light" pitchFamily="34" charset="0"/>
              </a:rPr>
            </a:br>
            <a:r>
              <a:rPr lang="en-US" sz="2856" spc="0" dirty="0">
                <a:solidFill>
                  <a:schemeClr val="tx1"/>
                </a:solidFill>
                <a:latin typeface="Segoe UI Light" pitchFamily="34" charset="0"/>
              </a:rPr>
              <a:t>Running a service brings Microsoft closer to the customer than ever before</a:t>
            </a:r>
          </a:p>
        </p:txBody>
      </p:sp>
      <p:sp>
        <p:nvSpPr>
          <p:cNvPr id="30" name="Title 15"/>
          <p:cNvSpPr txBox="1">
            <a:spLocks/>
          </p:cNvSpPr>
          <p:nvPr/>
        </p:nvSpPr>
        <p:spPr>
          <a:xfrm>
            <a:off x="765100" y="233151"/>
            <a:ext cx="11370961" cy="762786"/>
          </a:xfrm>
          <a:prstGeom prst="rect">
            <a:avLst/>
          </a:prstGeom>
        </p:spPr>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00" baseline="0">
                <a:ln w="3175">
                  <a:noFill/>
                </a:ln>
                <a:gradFill>
                  <a:gsLst>
                    <a:gs pos="1250">
                      <a:schemeClr val="tx2"/>
                    </a:gs>
                    <a:gs pos="100000">
                      <a:schemeClr val="tx2"/>
                    </a:gs>
                  </a:gsLst>
                  <a:lin ang="5400000" scaled="0"/>
                </a:gradFill>
                <a:effectLst/>
                <a:latin typeface="+mj-lt"/>
                <a:ea typeface="+mn-ea"/>
                <a:cs typeface="Arial" charset="0"/>
              </a:defRPr>
            </a:lvl1pPr>
          </a:lstStyle>
          <a:p>
            <a:endParaRPr sz="2856" dirty="0">
              <a:solidFill>
                <a:srgbClr val="797A7D"/>
              </a:solidFill>
            </a:endParaRPr>
          </a:p>
        </p:txBody>
      </p:sp>
      <p:sp>
        <p:nvSpPr>
          <p:cNvPr id="25" name="Pentagon 24"/>
          <p:cNvSpPr/>
          <p:nvPr/>
        </p:nvSpPr>
        <p:spPr bwMode="auto">
          <a:xfrm>
            <a:off x="274640" y="1827253"/>
            <a:ext cx="5855358" cy="834669"/>
          </a:xfrm>
          <a:prstGeom prst="homePlate">
            <a:avLst>
              <a:gd name="adj" fmla="val 33724"/>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25864" tIns="46630" rIns="46630" bIns="46630" numCol="1" spcCol="0" rtlCol="0" fromWordArt="0" anchor="ctr" anchorCtr="0" forceAA="0" compatLnSpc="1">
            <a:prstTxWarp prst="textNoShape">
              <a:avLst/>
            </a:prstTxWarp>
            <a:noAutofit/>
          </a:bodyPr>
          <a:lstStyle/>
          <a:p>
            <a:r>
              <a:rPr lang="en-US" sz="1836" dirty="0">
                <a:solidFill>
                  <a:srgbClr val="FFFFFF"/>
                </a:solidFill>
                <a:ea typeface="Segoe UI" pitchFamily="34" charset="0"/>
                <a:cs typeface="Segoe UI" pitchFamily="34" charset="0"/>
              </a:rPr>
              <a:t>Customer engagement</a:t>
            </a:r>
          </a:p>
        </p:txBody>
      </p:sp>
      <p:sp>
        <p:nvSpPr>
          <p:cNvPr id="26" name="Pentagon 25"/>
          <p:cNvSpPr/>
          <p:nvPr/>
        </p:nvSpPr>
        <p:spPr bwMode="auto">
          <a:xfrm>
            <a:off x="274640" y="3356557"/>
            <a:ext cx="5855358" cy="834669"/>
          </a:xfrm>
          <a:prstGeom prst="homePlate">
            <a:avLst>
              <a:gd name="adj" fmla="val 33724"/>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25864" tIns="46630" rIns="46630" bIns="46630" numCol="1" spcCol="0" rtlCol="0" fromWordArt="0" anchor="ctr" anchorCtr="0" forceAA="0" compatLnSpc="1">
            <a:prstTxWarp prst="textNoShape">
              <a:avLst/>
            </a:prstTxWarp>
            <a:noAutofit/>
          </a:bodyPr>
          <a:lstStyle/>
          <a:p>
            <a:r>
              <a:rPr lang="en-US" sz="1836" dirty="0">
                <a:solidFill>
                  <a:srgbClr val="FFFFFF"/>
                </a:solidFill>
                <a:ea typeface="Segoe UI" pitchFamily="34" charset="0"/>
                <a:cs typeface="Segoe UI" pitchFamily="34" charset="0"/>
              </a:rPr>
              <a:t>Send-a-smile in-product feedback</a:t>
            </a:r>
          </a:p>
        </p:txBody>
      </p:sp>
      <p:sp>
        <p:nvSpPr>
          <p:cNvPr id="27" name="Pentagon 26"/>
          <p:cNvSpPr/>
          <p:nvPr/>
        </p:nvSpPr>
        <p:spPr bwMode="auto">
          <a:xfrm>
            <a:off x="274640" y="4964893"/>
            <a:ext cx="5855358" cy="834669"/>
          </a:xfrm>
          <a:prstGeom prst="homePlate">
            <a:avLst>
              <a:gd name="adj" fmla="val 33724"/>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25864" tIns="46630" rIns="46630" bIns="46630" numCol="1" spcCol="0" rtlCol="0" fromWordArt="0" anchor="ctr" anchorCtr="0" forceAA="0" compatLnSpc="1">
            <a:prstTxWarp prst="textNoShape">
              <a:avLst/>
            </a:prstTxWarp>
            <a:noAutofit/>
          </a:bodyPr>
          <a:lstStyle/>
          <a:p>
            <a:r>
              <a:rPr lang="en-US" sz="1836" dirty="0">
                <a:solidFill>
                  <a:srgbClr val="FFFFFF"/>
                </a:solidFill>
                <a:ea typeface="Segoe UI" pitchFamily="34" charset="0"/>
                <a:cs typeface="Segoe UI" pitchFamily="34" charset="0"/>
              </a:rPr>
              <a:t>Support and community aggregate </a:t>
            </a:r>
            <a:br>
              <a:rPr lang="en-US" sz="1836" dirty="0">
                <a:solidFill>
                  <a:srgbClr val="FFFFFF"/>
                </a:solidFill>
                <a:ea typeface="Segoe UI" pitchFamily="34" charset="0"/>
                <a:cs typeface="Segoe UI" pitchFamily="34" charset="0"/>
              </a:rPr>
            </a:br>
            <a:r>
              <a:rPr lang="en-US" sz="1836" dirty="0">
                <a:solidFill>
                  <a:srgbClr val="FFFFFF"/>
                </a:solidFill>
                <a:ea typeface="Segoe UI" pitchFamily="34" charset="0"/>
                <a:cs typeface="Segoe UI" pitchFamily="34" charset="0"/>
              </a:rPr>
              <a:t>customers’ issues</a:t>
            </a:r>
          </a:p>
        </p:txBody>
      </p:sp>
      <p:pic>
        <p:nvPicPr>
          <p:cNvPr id="33"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50837" y="4859983"/>
            <a:ext cx="932613" cy="93261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 descr="W:\Open Engagements\Productivity\MS-Unified Communications\#1601 BizProd MOD Team Core Content Work\New Iconography\Words\Draft\061312_Word_Icons\Social_061312_white-07.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7037" y="1854730"/>
            <a:ext cx="779712" cy="779712"/>
          </a:xfrm>
          <a:prstGeom prst="rect">
            <a:avLst/>
          </a:prstGeom>
          <a:noFill/>
          <a:extLst>
            <a:ext uri="{909E8E84-426E-40DD-AFC4-6F175D3DCCD1}">
              <a14:hiddenFill xmlns:a14="http://schemas.microsoft.com/office/drawing/2010/main">
                <a:solidFill>
                  <a:srgbClr val="FFFFFF"/>
                </a:solidFill>
              </a14:hiddenFill>
            </a:ext>
          </a:extLst>
        </p:spPr>
      </p:pic>
      <p:grpSp>
        <p:nvGrpSpPr>
          <p:cNvPr id="35" name="Group 34"/>
          <p:cNvGrpSpPr/>
          <p:nvPr/>
        </p:nvGrpSpPr>
        <p:grpSpPr>
          <a:xfrm>
            <a:off x="503237" y="3465019"/>
            <a:ext cx="733627" cy="617743"/>
            <a:chOff x="723913" y="4389095"/>
            <a:chExt cx="719307" cy="605685"/>
          </a:xfrm>
        </p:grpSpPr>
        <p:pic>
          <p:nvPicPr>
            <p:cNvPr id="36" name="Pictur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1620" y="4613180"/>
              <a:ext cx="381600" cy="381600"/>
            </a:xfrm>
            <a:prstGeom prst="rect">
              <a:avLst/>
            </a:prstGeom>
          </p:spPr>
        </p:pic>
        <p:pic>
          <p:nvPicPr>
            <p:cNvPr id="37" name="Picture 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3913" y="4389095"/>
              <a:ext cx="381600" cy="381600"/>
            </a:xfrm>
            <a:prstGeom prst="rect">
              <a:avLst/>
            </a:prstGeom>
          </p:spPr>
        </p:pic>
      </p:grpSp>
      <p:sp>
        <p:nvSpPr>
          <p:cNvPr id="3" name="Rectangle 2"/>
          <p:cNvSpPr/>
          <p:nvPr/>
        </p:nvSpPr>
        <p:spPr bwMode="auto">
          <a:xfrm>
            <a:off x="6330846" y="2009776"/>
            <a:ext cx="716258" cy="410227"/>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186521" bIns="46630" numCol="1" spcCol="0" rtlCol="0" fromWordArt="0" anchor="ctr" anchorCtr="0" forceAA="0" compatLnSpc="1">
            <a:prstTxWarp prst="textNoShape">
              <a:avLst/>
            </a:prstTxWarp>
            <a:noAutofit/>
          </a:bodyPr>
          <a:lstStyle/>
          <a:p>
            <a:pPr algn="r" defTabSz="932290" fontAlgn="base">
              <a:spcBef>
                <a:spcPct val="0"/>
              </a:spcBef>
              <a:spcAft>
                <a:spcPct val="0"/>
              </a:spcAft>
            </a:pPr>
            <a:r>
              <a:rPr lang="en-US" sz="1428" dirty="0">
                <a:ln w="3175">
                  <a:noFill/>
                </a:ln>
                <a:solidFill>
                  <a:srgbClr val="FFFFFF"/>
                </a:solidFill>
                <a:ea typeface="Segoe UI" pitchFamily="34" charset="0"/>
                <a:cs typeface="Segoe UI" pitchFamily="34" charset="0"/>
              </a:rPr>
              <a:t>Old</a:t>
            </a:r>
          </a:p>
        </p:txBody>
      </p:sp>
      <p:sp>
        <p:nvSpPr>
          <p:cNvPr id="23" name="Rectangle 22"/>
          <p:cNvSpPr/>
          <p:nvPr/>
        </p:nvSpPr>
        <p:spPr bwMode="auto">
          <a:xfrm>
            <a:off x="6330846" y="3975781"/>
            <a:ext cx="716258" cy="410227"/>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186521" bIns="46630" numCol="1" spcCol="0" rtlCol="0" fromWordArt="0" anchor="ctr" anchorCtr="0" forceAA="0" compatLnSpc="1">
            <a:prstTxWarp prst="textNoShape">
              <a:avLst/>
            </a:prstTxWarp>
            <a:noAutofit/>
          </a:bodyPr>
          <a:lstStyle/>
          <a:p>
            <a:pPr algn="r" defTabSz="932290" fontAlgn="base">
              <a:spcBef>
                <a:spcPct val="0"/>
              </a:spcBef>
              <a:spcAft>
                <a:spcPct val="0"/>
              </a:spcAft>
            </a:pPr>
            <a:r>
              <a:rPr lang="en-US" sz="1428" dirty="0">
                <a:ln w="3175">
                  <a:noFill/>
                </a:ln>
                <a:solidFill>
                  <a:srgbClr val="FFFFFF"/>
                </a:solidFill>
                <a:ea typeface="Segoe UI" pitchFamily="34" charset="0"/>
                <a:cs typeface="Segoe UI" pitchFamily="34" charset="0"/>
              </a:rPr>
              <a:t>New</a:t>
            </a:r>
          </a:p>
        </p:txBody>
      </p:sp>
      <p:grpSp>
        <p:nvGrpSpPr>
          <p:cNvPr id="39" name="Group 38"/>
          <p:cNvGrpSpPr>
            <a:grpSpLocks noChangeAspect="1"/>
          </p:cNvGrpSpPr>
          <p:nvPr/>
        </p:nvGrpSpPr>
        <p:grpSpPr>
          <a:xfrm>
            <a:off x="7076679" y="2040461"/>
            <a:ext cx="4770307" cy="3830605"/>
            <a:chOff x="6216311" y="-317894"/>
            <a:chExt cx="6185401" cy="4966944"/>
          </a:xfrm>
        </p:grpSpPr>
        <p:pic>
          <p:nvPicPr>
            <p:cNvPr id="40" name="Picture 3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16311" y="2230537"/>
              <a:ext cx="6185401" cy="2418513"/>
            </a:xfrm>
            <a:prstGeom prst="rect">
              <a:avLst/>
            </a:prstGeom>
            <a:ln w="28575">
              <a:noFill/>
              <a:miter lim="800000"/>
            </a:ln>
            <a:effectLst>
              <a:outerShdw blurRad="63500" sx="101000" sy="101000" algn="ctr" rotWithShape="0">
                <a:schemeClr val="tx1">
                  <a:alpha val="20000"/>
                </a:schemeClr>
              </a:outerShdw>
            </a:effectLst>
          </p:spPr>
        </p:pic>
        <p:pic>
          <p:nvPicPr>
            <p:cNvPr id="41" name="Picture 40"/>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6216311" y="-317894"/>
              <a:ext cx="6184854" cy="2408816"/>
            </a:xfrm>
            <a:prstGeom prst="rect">
              <a:avLst/>
            </a:prstGeom>
            <a:ln w="28575">
              <a:noFill/>
              <a:miter lim="800000"/>
            </a:ln>
            <a:effectLst>
              <a:outerShdw blurRad="63500" sx="101000" sy="101000" algn="ctr" rotWithShape="0">
                <a:schemeClr val="tx1">
                  <a:alpha val="20000"/>
                </a:schemeClr>
              </a:outerShdw>
            </a:effectLst>
          </p:spPr>
        </p:pic>
      </p:grpSp>
      <p:pic>
        <p:nvPicPr>
          <p:cNvPr id="2" name="Picture 1"/>
          <p:cNvPicPr>
            <a:picLocks noChangeAspect="1"/>
          </p:cNvPicPr>
          <p:nvPr/>
        </p:nvPicPr>
        <p:blipFill>
          <a:blip r:embed="rId10"/>
          <a:stretch>
            <a:fillRect/>
          </a:stretch>
        </p:blipFill>
        <p:spPr>
          <a:xfrm>
            <a:off x="6429204" y="1996041"/>
            <a:ext cx="5891722" cy="2676572"/>
          </a:xfrm>
          <a:prstGeom prst="rect">
            <a:avLst/>
          </a:prstGeom>
          <a:effectLst>
            <a:outerShdw blurRad="63500" sx="101000" sy="101000" algn="ctr" rotWithShape="0">
              <a:schemeClr val="tx1">
                <a:alpha val="20000"/>
              </a:schemeClr>
            </a:outerShdw>
          </a:effectLst>
        </p:spPr>
      </p:pic>
      <p:pic>
        <p:nvPicPr>
          <p:cNvPr id="28" name="Picture 27"/>
          <p:cNvPicPr>
            <a:picLocks noChangeAspect="1"/>
          </p:cNvPicPr>
          <p:nvPr/>
        </p:nvPicPr>
        <p:blipFill rotWithShape="1">
          <a:blip r:embed="rId10"/>
          <a:srcRect l="5500" t="79048" r="81375" b="-5481"/>
          <a:stretch/>
        </p:blipFill>
        <p:spPr>
          <a:xfrm>
            <a:off x="6267737" y="3875898"/>
            <a:ext cx="1323499" cy="1323668"/>
          </a:xfrm>
          <a:prstGeom prst="ellipse">
            <a:avLst/>
          </a:prstGeom>
          <a:solidFill>
            <a:schemeClr val="bg1"/>
          </a:solidFill>
          <a:ln w="44450">
            <a:solidFill>
              <a:schemeClr val="accent1"/>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0411050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10" presetClass="entr" presetSubtype="0" fill="hold" nodeType="afterEffect">
                                  <p:stCondLst>
                                    <p:cond delay="50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500"/>
                                        <p:tgtEl>
                                          <p:spTgt spid="2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par>
                                <p:cTn id="20" presetID="9" presetClass="emph" presetSubtype="0" grpId="1" nodeType="withEffect">
                                  <p:stCondLst>
                                    <p:cond delay="0"/>
                                  </p:stCondLst>
                                  <p:childTnLst>
                                    <p:set>
                                      <p:cBhvr rctx="PPT">
                                        <p:cTn id="21" dur="indefinite"/>
                                        <p:tgtEl>
                                          <p:spTgt spid="25"/>
                                        </p:tgtEl>
                                        <p:attrNameLst>
                                          <p:attrName>style.opacity</p:attrName>
                                        </p:attrNameLst>
                                      </p:cBhvr>
                                      <p:to>
                                        <p:strVal val="0.5"/>
                                      </p:to>
                                    </p:set>
                                    <p:animEffect filter="image" prLst="opacity: 0.5">
                                      <p:cBhvr rctx="IE">
                                        <p:cTn id="22" dur="indefinite"/>
                                        <p:tgtEl>
                                          <p:spTgt spid="25"/>
                                        </p:tgtEl>
                                      </p:cBhvr>
                                    </p:animEffect>
                                  </p:childTnLst>
                                </p:cTn>
                              </p:par>
                              <p:par>
                                <p:cTn id="23" presetID="10" presetClass="exit" presetSubtype="0" fill="hold" nodeType="withEffect">
                                  <p:stCondLst>
                                    <p:cond delay="0"/>
                                  </p:stCondLst>
                                  <p:childTnLst>
                                    <p:animEffect transition="out" filter="fade">
                                      <p:cBhvr>
                                        <p:cTn id="24" dur="500"/>
                                        <p:tgtEl>
                                          <p:spTgt spid="2"/>
                                        </p:tgtEl>
                                      </p:cBhvr>
                                    </p:animEffect>
                                    <p:set>
                                      <p:cBhvr>
                                        <p:cTn id="25" dur="1" fill="hold">
                                          <p:stCondLst>
                                            <p:cond delay="499"/>
                                          </p:stCondLst>
                                        </p:cTn>
                                        <p:tgtEl>
                                          <p:spTgt spid="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28"/>
                                        </p:tgtEl>
                                      </p:cBhvr>
                                    </p:animEffect>
                                    <p:set>
                                      <p:cBhvr>
                                        <p:cTn id="28" dur="1" fill="hold">
                                          <p:stCondLst>
                                            <p:cond delay="499"/>
                                          </p:stCondLst>
                                        </p:cTn>
                                        <p:tgtEl>
                                          <p:spTgt spid="28"/>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250"/>
                                        <p:tgtEl>
                                          <p:spTgt spid="3"/>
                                        </p:tgtEl>
                                      </p:cBhvr>
                                    </p:animEffect>
                                  </p:childTnLst>
                                </p:cTn>
                              </p:par>
                              <p:par>
                                <p:cTn id="35" presetID="63" presetClass="path" presetSubtype="0" decel="100000" fill="hold" grpId="1" nodeType="withEffect">
                                  <p:stCondLst>
                                    <p:cond delay="500"/>
                                  </p:stCondLst>
                                  <p:childTnLst>
                                    <p:animMotion origin="layout" path="M -2.08333E-7 1.76729E-6 L 0.08815 1.76729E-6 " pathEditMode="relative" rAng="0" ptsTypes="AA">
                                      <p:cBhvr>
                                        <p:cTn id="36" dur="500" spd="-100000" fill="hold"/>
                                        <p:tgtEl>
                                          <p:spTgt spid="3"/>
                                        </p:tgtEl>
                                        <p:attrNameLst>
                                          <p:attrName>ppt_x</p:attrName>
                                          <p:attrName>ppt_y</p:attrName>
                                        </p:attrNameLst>
                                      </p:cBhvr>
                                      <p:rCtr x="4401" y="0"/>
                                    </p:animMotion>
                                  </p:childTnLst>
                                </p:cTn>
                              </p:par>
                              <p:par>
                                <p:cTn id="37" presetID="10" presetClass="entr" presetSubtype="0" fill="hold" grpId="0" nodeType="withEffect">
                                  <p:stCondLst>
                                    <p:cond delay="75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50"/>
                                        <p:tgtEl>
                                          <p:spTgt spid="23"/>
                                        </p:tgtEl>
                                      </p:cBhvr>
                                    </p:animEffect>
                                  </p:childTnLst>
                                </p:cTn>
                              </p:par>
                              <p:par>
                                <p:cTn id="40" presetID="63" presetClass="path" presetSubtype="0" decel="100000" fill="hold" grpId="1" nodeType="withEffect">
                                  <p:stCondLst>
                                    <p:cond delay="750"/>
                                  </p:stCondLst>
                                  <p:childTnLst>
                                    <p:animMotion origin="layout" path="M -2.08333E-7 -4.14064E-7 L 0.08815 -4.14064E-7 " pathEditMode="relative" rAng="0" ptsTypes="AA">
                                      <p:cBhvr>
                                        <p:cTn id="41" dur="500" spd="-100000" fill="hold"/>
                                        <p:tgtEl>
                                          <p:spTgt spid="23"/>
                                        </p:tgtEl>
                                        <p:attrNameLst>
                                          <p:attrName>ppt_x</p:attrName>
                                          <p:attrName>ppt_y</p:attrName>
                                        </p:attrNameLst>
                                      </p:cBhvr>
                                      <p:rCtr x="4401" y="0"/>
                                    </p:animMotion>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par>
                                <p:cTn id="47" presetID="9" presetClass="emph" presetSubtype="0" grpId="1" nodeType="withEffect">
                                  <p:stCondLst>
                                    <p:cond delay="0"/>
                                  </p:stCondLst>
                                  <p:childTnLst>
                                    <p:set>
                                      <p:cBhvr rctx="PPT">
                                        <p:cTn id="48" dur="indefinite"/>
                                        <p:tgtEl>
                                          <p:spTgt spid="26"/>
                                        </p:tgtEl>
                                        <p:attrNameLst>
                                          <p:attrName>style.opacity</p:attrName>
                                        </p:attrNameLst>
                                      </p:cBhvr>
                                      <p:to>
                                        <p:strVal val="0.5"/>
                                      </p:to>
                                    </p:set>
                                    <p:animEffect filter="image" prLst="opacity: 0.5">
                                      <p:cBhvr rctx="IE">
                                        <p:cTn id="49" dur="indefinite"/>
                                        <p:tgtEl>
                                          <p:spTgt spid="26"/>
                                        </p:tgtEl>
                                      </p:cBhvr>
                                    </p:animEffect>
                                  </p:childTnLst>
                                </p:cTn>
                              </p:par>
                              <p:par>
                                <p:cTn id="50" presetID="10" presetClass="entr" presetSubtype="0" fill="hold" nodeType="with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fade">
                                      <p:cBhvr>
                                        <p:cTn id="52" dur="500"/>
                                        <p:tgtEl>
                                          <p:spTgt spid="42"/>
                                        </p:tgtEl>
                                      </p:cBhvr>
                                    </p:animEffect>
                                  </p:childTnLst>
                                </p:cTn>
                              </p:par>
                              <p:par>
                                <p:cTn id="53" presetID="10" presetClass="exit" presetSubtype="0" fill="hold" nodeType="withEffect">
                                  <p:stCondLst>
                                    <p:cond delay="0"/>
                                  </p:stCondLst>
                                  <p:childTnLst>
                                    <p:animEffect transition="out" filter="fade">
                                      <p:cBhvr>
                                        <p:cTn id="54" dur="500"/>
                                        <p:tgtEl>
                                          <p:spTgt spid="39"/>
                                        </p:tgtEl>
                                      </p:cBhvr>
                                    </p:animEffect>
                                    <p:set>
                                      <p:cBhvr>
                                        <p:cTn id="55" dur="1" fill="hold">
                                          <p:stCondLst>
                                            <p:cond delay="499"/>
                                          </p:stCondLst>
                                        </p:cTn>
                                        <p:tgtEl>
                                          <p:spTgt spid="39"/>
                                        </p:tgtEl>
                                        <p:attrNameLst>
                                          <p:attrName>style.visibility</p:attrName>
                                        </p:attrNameLst>
                                      </p:cBhvr>
                                      <p:to>
                                        <p:strVal val="hidden"/>
                                      </p:to>
                                    </p:set>
                                  </p:childTnLst>
                                </p:cTn>
                              </p:par>
                              <p:par>
                                <p:cTn id="56" presetID="10" presetClass="exit" presetSubtype="0" fill="hold" grpId="2" nodeType="withEffect">
                                  <p:stCondLst>
                                    <p:cond delay="0"/>
                                  </p:stCondLst>
                                  <p:childTnLst>
                                    <p:animEffect transition="out" filter="fade">
                                      <p:cBhvr>
                                        <p:cTn id="57" dur="500"/>
                                        <p:tgtEl>
                                          <p:spTgt spid="3"/>
                                        </p:tgtEl>
                                      </p:cBhvr>
                                    </p:animEffect>
                                    <p:set>
                                      <p:cBhvr>
                                        <p:cTn id="58" dur="1" fill="hold">
                                          <p:stCondLst>
                                            <p:cond delay="499"/>
                                          </p:stCondLst>
                                        </p:cTn>
                                        <p:tgtEl>
                                          <p:spTgt spid="3"/>
                                        </p:tgtEl>
                                        <p:attrNameLst>
                                          <p:attrName>style.visibility</p:attrName>
                                        </p:attrNameLst>
                                      </p:cBhvr>
                                      <p:to>
                                        <p:strVal val="hidden"/>
                                      </p:to>
                                    </p:set>
                                  </p:childTnLst>
                                </p:cTn>
                              </p:par>
                              <p:par>
                                <p:cTn id="59" presetID="10" presetClass="exit" presetSubtype="0" fill="hold" grpId="2" nodeType="withEffect">
                                  <p:stCondLst>
                                    <p:cond delay="0"/>
                                  </p:stCondLst>
                                  <p:childTnLst>
                                    <p:animEffect transition="out" filter="fade">
                                      <p:cBhvr>
                                        <p:cTn id="60" dur="500"/>
                                        <p:tgtEl>
                                          <p:spTgt spid="23"/>
                                        </p:tgtEl>
                                      </p:cBhvr>
                                    </p:animEffect>
                                    <p:set>
                                      <p:cBhvr>
                                        <p:cTn id="61"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6" grpId="0" animBg="1"/>
      <p:bldP spid="26" grpId="1" animBg="1"/>
      <p:bldP spid="27" grpId="0" animBg="1"/>
      <p:bldP spid="3" grpId="0" animBg="1"/>
      <p:bldP spid="3" grpId="1" animBg="1"/>
      <p:bldP spid="3" grpId="2" animBg="1"/>
      <p:bldP spid="23" grpId="0" animBg="1"/>
      <p:bldP spid="23" grpId="1" animBg="1"/>
      <p:bldP spid="23" grpId="2"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for a cloud service</a:t>
            </a:r>
            <a:endParaRPr lang="en-US" dirty="0"/>
          </a:p>
        </p:txBody>
      </p:sp>
      <p:sp>
        <p:nvSpPr>
          <p:cNvPr id="7" name="Rectangle 6"/>
          <p:cNvSpPr/>
          <p:nvPr/>
        </p:nvSpPr>
        <p:spPr bwMode="auto">
          <a:xfrm>
            <a:off x="5106163" y="2355112"/>
            <a:ext cx="2194560" cy="2194560"/>
          </a:xfrm>
          <a:prstGeom prst="rect">
            <a:avLst/>
          </a:prstGeom>
          <a:solidFill>
            <a:srgbClr val="DC3C00"/>
          </a:solidFill>
          <a:ln w="1079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defRPr/>
            </a:pPr>
            <a:r>
              <a:rPr lang="en-US" sz="2800" kern="0" dirty="0" smtClean="0">
                <a:solidFill>
                  <a:srgbClr val="FFFFFF"/>
                </a:solidFill>
              </a:rPr>
              <a:t>Speed</a:t>
            </a:r>
          </a:p>
        </p:txBody>
      </p:sp>
      <p:sp>
        <p:nvSpPr>
          <p:cNvPr id="8" name="Rectangle 7"/>
          <p:cNvSpPr/>
          <p:nvPr/>
        </p:nvSpPr>
        <p:spPr bwMode="auto">
          <a:xfrm>
            <a:off x="2721325" y="2355112"/>
            <a:ext cx="2194560" cy="2194560"/>
          </a:xfrm>
          <a:prstGeom prst="rect">
            <a:avLst/>
          </a:prstGeom>
          <a:solidFill>
            <a:srgbClr val="7FBA00"/>
          </a:solidFill>
          <a:ln w="1079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defRPr/>
            </a:pPr>
            <a:r>
              <a:rPr lang="en-US" sz="2800" kern="0" dirty="0" smtClean="0">
                <a:solidFill>
                  <a:srgbClr val="FFFFFF"/>
                </a:solidFill>
              </a:rPr>
              <a:t>Security</a:t>
            </a:r>
          </a:p>
        </p:txBody>
      </p:sp>
      <p:sp>
        <p:nvSpPr>
          <p:cNvPr id="9" name="Rectangle 8"/>
          <p:cNvSpPr/>
          <p:nvPr/>
        </p:nvSpPr>
        <p:spPr bwMode="auto">
          <a:xfrm>
            <a:off x="336487" y="2353412"/>
            <a:ext cx="2194560" cy="2194560"/>
          </a:xfrm>
          <a:prstGeom prst="rect">
            <a:avLst/>
          </a:prstGeom>
          <a:solidFill>
            <a:srgbClr val="0072C6"/>
          </a:solidFill>
          <a:ln w="1079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defRPr/>
            </a:pPr>
            <a:r>
              <a:rPr lang="en-US" sz="2800" kern="0" dirty="0" smtClean="0">
                <a:solidFill>
                  <a:srgbClr val="FFFFFF"/>
                </a:solidFill>
              </a:rPr>
              <a:t>Quality</a:t>
            </a:r>
          </a:p>
        </p:txBody>
      </p:sp>
      <p:sp>
        <p:nvSpPr>
          <p:cNvPr id="10" name="Rectangle 9"/>
          <p:cNvSpPr/>
          <p:nvPr/>
        </p:nvSpPr>
        <p:spPr bwMode="auto">
          <a:xfrm>
            <a:off x="7491001" y="2354262"/>
            <a:ext cx="2194560" cy="2194560"/>
          </a:xfrm>
          <a:prstGeom prst="rect">
            <a:avLst/>
          </a:prstGeom>
          <a:solidFill>
            <a:srgbClr val="68217A"/>
          </a:solidFill>
          <a:ln w="1079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defRPr/>
            </a:pPr>
            <a:r>
              <a:rPr lang="en-US" sz="2800" kern="0" dirty="0" smtClean="0">
                <a:solidFill>
                  <a:srgbClr val="FFFFFF"/>
                </a:solidFill>
              </a:rPr>
              <a:t>Agility</a:t>
            </a:r>
          </a:p>
        </p:txBody>
      </p:sp>
      <p:sp>
        <p:nvSpPr>
          <p:cNvPr id="12" name="Rectangle 11"/>
          <p:cNvSpPr/>
          <p:nvPr/>
        </p:nvSpPr>
        <p:spPr bwMode="auto">
          <a:xfrm>
            <a:off x="9875837" y="2353412"/>
            <a:ext cx="2194560" cy="2194560"/>
          </a:xfrm>
          <a:prstGeom prst="rect">
            <a:avLst/>
          </a:prstGeom>
          <a:solidFill>
            <a:srgbClr val="009E49"/>
          </a:solidFill>
          <a:ln w="1079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defRPr/>
            </a:pPr>
            <a:r>
              <a:rPr lang="en-US" sz="2800" kern="0" dirty="0" smtClean="0">
                <a:solidFill>
                  <a:srgbClr val="FFFFFF"/>
                </a:solidFill>
              </a:rPr>
              <a:t>Transparency</a:t>
            </a:r>
          </a:p>
        </p:txBody>
      </p:sp>
    </p:spTree>
    <p:extLst>
      <p:ext uri="{BB962C8B-B14F-4D97-AF65-F5344CB8AC3E}">
        <p14:creationId xmlns:p14="http://schemas.microsoft.com/office/powerpoint/2010/main" val="44866431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a:spLocks noEditPoints="1"/>
          </p:cNvSpPr>
          <p:nvPr/>
        </p:nvSpPr>
        <p:spPr bwMode="auto">
          <a:xfrm>
            <a:off x="4770437" y="2078286"/>
            <a:ext cx="1295400" cy="1466351"/>
          </a:xfrm>
          <a:custGeom>
            <a:avLst/>
            <a:gdLst>
              <a:gd name="T0" fmla="*/ 684 w 716"/>
              <a:gd name="T1" fmla="*/ 224 h 803"/>
              <a:gd name="T2" fmla="*/ 66 w 716"/>
              <a:gd name="T3" fmla="*/ 647 h 803"/>
              <a:gd name="T4" fmla="*/ 353 w 716"/>
              <a:gd name="T5" fmla="*/ 803 h 803"/>
              <a:gd name="T6" fmla="*/ 80 w 716"/>
              <a:gd name="T7" fmla="*/ 231 h 803"/>
              <a:gd name="T8" fmla="*/ 74 w 716"/>
              <a:gd name="T9" fmla="*/ 646 h 803"/>
              <a:gd name="T10" fmla="*/ 11 w 716"/>
              <a:gd name="T11" fmla="*/ 664 h 803"/>
              <a:gd name="T12" fmla="*/ 399 w 716"/>
              <a:gd name="T13" fmla="*/ 731 h 803"/>
              <a:gd name="T14" fmla="*/ 159 w 716"/>
              <a:gd name="T15" fmla="*/ 645 h 803"/>
              <a:gd name="T16" fmla="*/ 159 w 716"/>
              <a:gd name="T17" fmla="*/ 606 h 803"/>
              <a:gd name="T18" fmla="*/ 144 w 716"/>
              <a:gd name="T19" fmla="*/ 577 h 803"/>
              <a:gd name="T20" fmla="*/ 93 w 716"/>
              <a:gd name="T21" fmla="*/ 574 h 803"/>
              <a:gd name="T22" fmla="*/ 144 w 716"/>
              <a:gd name="T23" fmla="*/ 472 h 803"/>
              <a:gd name="T24" fmla="*/ 93 w 716"/>
              <a:gd name="T25" fmla="*/ 395 h 803"/>
              <a:gd name="T26" fmla="*/ 93 w 716"/>
              <a:gd name="T27" fmla="*/ 358 h 803"/>
              <a:gd name="T28" fmla="*/ 144 w 716"/>
              <a:gd name="T29" fmla="*/ 315 h 803"/>
              <a:gd name="T30" fmla="*/ 93 w 716"/>
              <a:gd name="T31" fmla="*/ 336 h 803"/>
              <a:gd name="T32" fmla="*/ 144 w 716"/>
              <a:gd name="T33" fmla="*/ 206 h 803"/>
              <a:gd name="T34" fmla="*/ 373 w 716"/>
              <a:gd name="T35" fmla="*/ 441 h 803"/>
              <a:gd name="T36" fmla="*/ 374 w 716"/>
              <a:gd name="T37" fmla="*/ 496 h 803"/>
              <a:gd name="T38" fmla="*/ 309 w 716"/>
              <a:gd name="T39" fmla="*/ 277 h 803"/>
              <a:gd name="T40" fmla="*/ 372 w 716"/>
              <a:gd name="T41" fmla="*/ 253 h 803"/>
              <a:gd name="T42" fmla="*/ 309 w 716"/>
              <a:gd name="T43" fmla="*/ 245 h 803"/>
              <a:gd name="T44" fmla="*/ 373 w 716"/>
              <a:gd name="T45" fmla="*/ 347 h 803"/>
              <a:gd name="T46" fmla="*/ 373 w 716"/>
              <a:gd name="T47" fmla="*/ 403 h 803"/>
              <a:gd name="T48" fmla="*/ 309 w 716"/>
              <a:gd name="T49" fmla="*/ 103 h 803"/>
              <a:gd name="T50" fmla="*/ 370 w 716"/>
              <a:gd name="T51" fmla="*/ 64 h 803"/>
              <a:gd name="T52" fmla="*/ 144 w 716"/>
              <a:gd name="T53" fmla="*/ 604 h 803"/>
              <a:gd name="T54" fmla="*/ 374 w 716"/>
              <a:gd name="T55" fmla="*/ 535 h 803"/>
              <a:gd name="T56" fmla="*/ 374 w 716"/>
              <a:gd name="T57" fmla="*/ 590 h 803"/>
              <a:gd name="T58" fmla="*/ 144 w 716"/>
              <a:gd name="T59" fmla="*/ 445 h 803"/>
              <a:gd name="T60" fmla="*/ 93 w 716"/>
              <a:gd name="T61" fmla="*/ 455 h 803"/>
              <a:gd name="T62" fmla="*/ 294 w 716"/>
              <a:gd name="T63" fmla="*/ 282 h 803"/>
              <a:gd name="T64" fmla="*/ 229 w 716"/>
              <a:gd name="T65" fmla="*/ 582 h 803"/>
              <a:gd name="T66" fmla="*/ 229 w 716"/>
              <a:gd name="T67" fmla="*/ 537 h 803"/>
              <a:gd name="T68" fmla="*/ 294 w 716"/>
              <a:gd name="T69" fmla="*/ 501 h 803"/>
              <a:gd name="T70" fmla="*/ 229 w 716"/>
              <a:gd name="T71" fmla="*/ 505 h 803"/>
              <a:gd name="T72" fmla="*/ 294 w 716"/>
              <a:gd name="T73" fmla="*/ 367 h 803"/>
              <a:gd name="T74" fmla="*/ 309 w 716"/>
              <a:gd name="T75" fmla="*/ 622 h 803"/>
              <a:gd name="T76" fmla="*/ 375 w 716"/>
              <a:gd name="T77" fmla="*/ 629 h 803"/>
              <a:gd name="T78" fmla="*/ 214 w 716"/>
              <a:gd name="T79" fmla="*/ 581 h 803"/>
              <a:gd name="T80" fmla="*/ 159 w 716"/>
              <a:gd name="T81" fmla="*/ 578 h 803"/>
              <a:gd name="T82" fmla="*/ 294 w 716"/>
              <a:gd name="T83" fmla="*/ 197 h 803"/>
              <a:gd name="T84" fmla="*/ 229 w 716"/>
              <a:gd name="T85" fmla="*/ 203 h 803"/>
              <a:gd name="T86" fmla="*/ 229 w 716"/>
              <a:gd name="T87" fmla="*/ 153 h 803"/>
              <a:gd name="T88" fmla="*/ 214 w 716"/>
              <a:gd name="T89" fmla="*/ 432 h 803"/>
              <a:gd name="T90" fmla="*/ 159 w 716"/>
              <a:gd name="T91" fmla="*/ 443 h 803"/>
              <a:gd name="T92" fmla="*/ 214 w 716"/>
              <a:gd name="T93" fmla="*/ 313 h 803"/>
              <a:gd name="T94" fmla="*/ 229 w 716"/>
              <a:gd name="T95" fmla="*/ 658 h 803"/>
              <a:gd name="T96" fmla="*/ 229 w 716"/>
              <a:gd name="T97" fmla="*/ 613 h 803"/>
              <a:gd name="T98" fmla="*/ 214 w 716"/>
              <a:gd name="T99" fmla="*/ 506 h 803"/>
              <a:gd name="T100" fmla="*/ 159 w 716"/>
              <a:gd name="T101" fmla="*/ 510 h 803"/>
              <a:gd name="T102" fmla="*/ 214 w 716"/>
              <a:gd name="T103" fmla="*/ 238 h 803"/>
              <a:gd name="T104" fmla="*/ 159 w 716"/>
              <a:gd name="T105" fmla="*/ 242 h 803"/>
              <a:gd name="T106" fmla="*/ 159 w 716"/>
              <a:gd name="T107" fmla="*/ 197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16" h="803">
                <a:moveTo>
                  <a:pt x="711" y="648"/>
                </a:moveTo>
                <a:cubicBezTo>
                  <a:pt x="704" y="646"/>
                  <a:pt x="696" y="645"/>
                  <a:pt x="689" y="643"/>
                </a:cubicBezTo>
                <a:cubicBezTo>
                  <a:pt x="688" y="626"/>
                  <a:pt x="684" y="224"/>
                  <a:pt x="684" y="224"/>
                </a:cubicBezTo>
                <a:cubicBezTo>
                  <a:pt x="392" y="0"/>
                  <a:pt x="392" y="0"/>
                  <a:pt x="392" y="0"/>
                </a:cubicBezTo>
                <a:cubicBezTo>
                  <a:pt x="71" y="224"/>
                  <a:pt x="71" y="224"/>
                  <a:pt x="71" y="224"/>
                </a:cubicBezTo>
                <a:cubicBezTo>
                  <a:pt x="71" y="224"/>
                  <a:pt x="66" y="642"/>
                  <a:pt x="66" y="647"/>
                </a:cubicBezTo>
                <a:cubicBezTo>
                  <a:pt x="44" y="652"/>
                  <a:pt x="23" y="656"/>
                  <a:pt x="1" y="660"/>
                </a:cubicBezTo>
                <a:cubicBezTo>
                  <a:pt x="0" y="665"/>
                  <a:pt x="0" y="669"/>
                  <a:pt x="0" y="673"/>
                </a:cubicBezTo>
                <a:cubicBezTo>
                  <a:pt x="117" y="717"/>
                  <a:pt x="232" y="759"/>
                  <a:pt x="353" y="803"/>
                </a:cubicBezTo>
                <a:cubicBezTo>
                  <a:pt x="478" y="762"/>
                  <a:pt x="569" y="730"/>
                  <a:pt x="716" y="680"/>
                </a:cubicBezTo>
                <a:cubicBezTo>
                  <a:pt x="714" y="669"/>
                  <a:pt x="713" y="659"/>
                  <a:pt x="711" y="648"/>
                </a:cubicBezTo>
                <a:close/>
                <a:moveTo>
                  <a:pt x="80" y="231"/>
                </a:moveTo>
                <a:cubicBezTo>
                  <a:pt x="393" y="16"/>
                  <a:pt x="393" y="16"/>
                  <a:pt x="393" y="16"/>
                </a:cubicBezTo>
                <a:cubicBezTo>
                  <a:pt x="398" y="719"/>
                  <a:pt x="398" y="719"/>
                  <a:pt x="398" y="719"/>
                </a:cubicBezTo>
                <a:cubicBezTo>
                  <a:pt x="372" y="717"/>
                  <a:pt x="102" y="654"/>
                  <a:pt x="74" y="646"/>
                </a:cubicBezTo>
                <a:cubicBezTo>
                  <a:pt x="75" y="627"/>
                  <a:pt x="80" y="231"/>
                  <a:pt x="80" y="231"/>
                </a:cubicBezTo>
                <a:close/>
                <a:moveTo>
                  <a:pt x="352" y="781"/>
                </a:moveTo>
                <a:cubicBezTo>
                  <a:pt x="301" y="763"/>
                  <a:pt x="38" y="673"/>
                  <a:pt x="11" y="664"/>
                </a:cubicBezTo>
                <a:cubicBezTo>
                  <a:pt x="31" y="660"/>
                  <a:pt x="50" y="656"/>
                  <a:pt x="69" y="652"/>
                </a:cubicBezTo>
                <a:cubicBezTo>
                  <a:pt x="72" y="652"/>
                  <a:pt x="74" y="653"/>
                  <a:pt x="77" y="653"/>
                </a:cubicBezTo>
                <a:cubicBezTo>
                  <a:pt x="109" y="662"/>
                  <a:pt x="399" y="731"/>
                  <a:pt x="399" y="731"/>
                </a:cubicBezTo>
                <a:cubicBezTo>
                  <a:pt x="547" y="724"/>
                  <a:pt x="547" y="724"/>
                  <a:pt x="547" y="724"/>
                </a:cubicBezTo>
                <a:cubicBezTo>
                  <a:pt x="478" y="744"/>
                  <a:pt x="391" y="769"/>
                  <a:pt x="352" y="781"/>
                </a:cubicBezTo>
                <a:close/>
                <a:moveTo>
                  <a:pt x="159" y="645"/>
                </a:moveTo>
                <a:cubicBezTo>
                  <a:pt x="214" y="655"/>
                  <a:pt x="214" y="655"/>
                  <a:pt x="214" y="655"/>
                </a:cubicBezTo>
                <a:cubicBezTo>
                  <a:pt x="214" y="612"/>
                  <a:pt x="214" y="612"/>
                  <a:pt x="214" y="612"/>
                </a:cubicBezTo>
                <a:cubicBezTo>
                  <a:pt x="159" y="606"/>
                  <a:pt x="159" y="606"/>
                  <a:pt x="159" y="606"/>
                </a:cubicBezTo>
                <a:lnTo>
                  <a:pt x="159" y="645"/>
                </a:lnTo>
                <a:close/>
                <a:moveTo>
                  <a:pt x="93" y="574"/>
                </a:moveTo>
                <a:cubicBezTo>
                  <a:pt x="144" y="577"/>
                  <a:pt x="144" y="577"/>
                  <a:pt x="144" y="577"/>
                </a:cubicBezTo>
                <a:cubicBezTo>
                  <a:pt x="144" y="538"/>
                  <a:pt x="144" y="538"/>
                  <a:pt x="144" y="538"/>
                </a:cubicBezTo>
                <a:cubicBezTo>
                  <a:pt x="93" y="539"/>
                  <a:pt x="93" y="539"/>
                  <a:pt x="93" y="539"/>
                </a:cubicBezTo>
                <a:lnTo>
                  <a:pt x="93" y="574"/>
                </a:lnTo>
                <a:close/>
                <a:moveTo>
                  <a:pt x="93" y="514"/>
                </a:moveTo>
                <a:cubicBezTo>
                  <a:pt x="144" y="511"/>
                  <a:pt x="144" y="511"/>
                  <a:pt x="144" y="511"/>
                </a:cubicBezTo>
                <a:cubicBezTo>
                  <a:pt x="144" y="472"/>
                  <a:pt x="144" y="472"/>
                  <a:pt x="144" y="472"/>
                </a:cubicBezTo>
                <a:cubicBezTo>
                  <a:pt x="93" y="479"/>
                  <a:pt x="93" y="479"/>
                  <a:pt x="93" y="479"/>
                </a:cubicBezTo>
                <a:lnTo>
                  <a:pt x="93" y="514"/>
                </a:lnTo>
                <a:close/>
                <a:moveTo>
                  <a:pt x="93" y="395"/>
                </a:moveTo>
                <a:cubicBezTo>
                  <a:pt x="144" y="380"/>
                  <a:pt x="144" y="380"/>
                  <a:pt x="144" y="380"/>
                </a:cubicBezTo>
                <a:cubicBezTo>
                  <a:pt x="144" y="339"/>
                  <a:pt x="144" y="339"/>
                  <a:pt x="144" y="339"/>
                </a:cubicBezTo>
                <a:cubicBezTo>
                  <a:pt x="93" y="358"/>
                  <a:pt x="93" y="358"/>
                  <a:pt x="93" y="358"/>
                </a:cubicBezTo>
                <a:lnTo>
                  <a:pt x="93" y="395"/>
                </a:lnTo>
                <a:close/>
                <a:moveTo>
                  <a:pt x="93" y="336"/>
                </a:moveTo>
                <a:cubicBezTo>
                  <a:pt x="144" y="315"/>
                  <a:pt x="144" y="315"/>
                  <a:pt x="144" y="315"/>
                </a:cubicBezTo>
                <a:cubicBezTo>
                  <a:pt x="144" y="273"/>
                  <a:pt x="144" y="273"/>
                  <a:pt x="144" y="273"/>
                </a:cubicBezTo>
                <a:cubicBezTo>
                  <a:pt x="93" y="298"/>
                  <a:pt x="93" y="298"/>
                  <a:pt x="93" y="298"/>
                </a:cubicBezTo>
                <a:lnTo>
                  <a:pt x="93" y="336"/>
                </a:lnTo>
                <a:close/>
                <a:moveTo>
                  <a:pt x="93" y="277"/>
                </a:moveTo>
                <a:cubicBezTo>
                  <a:pt x="144" y="250"/>
                  <a:pt x="144" y="250"/>
                  <a:pt x="144" y="250"/>
                </a:cubicBezTo>
                <a:cubicBezTo>
                  <a:pt x="144" y="206"/>
                  <a:pt x="144" y="206"/>
                  <a:pt x="144" y="206"/>
                </a:cubicBezTo>
                <a:cubicBezTo>
                  <a:pt x="93" y="238"/>
                  <a:pt x="93" y="238"/>
                  <a:pt x="93" y="238"/>
                </a:cubicBezTo>
                <a:lnTo>
                  <a:pt x="93" y="277"/>
                </a:lnTo>
                <a:close/>
                <a:moveTo>
                  <a:pt x="373" y="441"/>
                </a:moveTo>
                <a:cubicBezTo>
                  <a:pt x="309" y="450"/>
                  <a:pt x="309" y="450"/>
                  <a:pt x="309" y="450"/>
                </a:cubicBezTo>
                <a:cubicBezTo>
                  <a:pt x="309" y="500"/>
                  <a:pt x="309" y="500"/>
                  <a:pt x="309" y="500"/>
                </a:cubicBezTo>
                <a:cubicBezTo>
                  <a:pt x="374" y="496"/>
                  <a:pt x="374" y="496"/>
                  <a:pt x="374" y="496"/>
                </a:cubicBezTo>
                <a:lnTo>
                  <a:pt x="373" y="441"/>
                </a:lnTo>
                <a:close/>
                <a:moveTo>
                  <a:pt x="372" y="253"/>
                </a:moveTo>
                <a:cubicBezTo>
                  <a:pt x="309" y="277"/>
                  <a:pt x="309" y="277"/>
                  <a:pt x="309" y="277"/>
                </a:cubicBezTo>
                <a:cubicBezTo>
                  <a:pt x="309" y="330"/>
                  <a:pt x="309" y="330"/>
                  <a:pt x="309" y="330"/>
                </a:cubicBezTo>
                <a:cubicBezTo>
                  <a:pt x="372" y="310"/>
                  <a:pt x="372" y="310"/>
                  <a:pt x="372" y="310"/>
                </a:cubicBezTo>
                <a:lnTo>
                  <a:pt x="372" y="253"/>
                </a:lnTo>
                <a:close/>
                <a:moveTo>
                  <a:pt x="371" y="159"/>
                </a:moveTo>
                <a:cubicBezTo>
                  <a:pt x="309" y="190"/>
                  <a:pt x="309" y="190"/>
                  <a:pt x="309" y="190"/>
                </a:cubicBezTo>
                <a:cubicBezTo>
                  <a:pt x="309" y="245"/>
                  <a:pt x="309" y="245"/>
                  <a:pt x="309" y="245"/>
                </a:cubicBezTo>
                <a:cubicBezTo>
                  <a:pt x="372" y="218"/>
                  <a:pt x="372" y="218"/>
                  <a:pt x="372" y="218"/>
                </a:cubicBezTo>
                <a:lnTo>
                  <a:pt x="371" y="159"/>
                </a:lnTo>
                <a:close/>
                <a:moveTo>
                  <a:pt x="373" y="347"/>
                </a:moveTo>
                <a:cubicBezTo>
                  <a:pt x="309" y="363"/>
                  <a:pt x="309" y="363"/>
                  <a:pt x="309" y="363"/>
                </a:cubicBezTo>
                <a:cubicBezTo>
                  <a:pt x="309" y="415"/>
                  <a:pt x="309" y="415"/>
                  <a:pt x="309" y="415"/>
                </a:cubicBezTo>
                <a:cubicBezTo>
                  <a:pt x="373" y="403"/>
                  <a:pt x="373" y="403"/>
                  <a:pt x="373" y="403"/>
                </a:cubicBezTo>
                <a:lnTo>
                  <a:pt x="373" y="347"/>
                </a:lnTo>
                <a:close/>
                <a:moveTo>
                  <a:pt x="370" y="64"/>
                </a:moveTo>
                <a:cubicBezTo>
                  <a:pt x="309" y="103"/>
                  <a:pt x="309" y="103"/>
                  <a:pt x="309" y="103"/>
                </a:cubicBezTo>
                <a:cubicBezTo>
                  <a:pt x="309" y="160"/>
                  <a:pt x="309" y="160"/>
                  <a:pt x="309" y="160"/>
                </a:cubicBezTo>
                <a:cubicBezTo>
                  <a:pt x="371" y="126"/>
                  <a:pt x="371" y="126"/>
                  <a:pt x="371" y="126"/>
                </a:cubicBezTo>
                <a:lnTo>
                  <a:pt x="370" y="64"/>
                </a:lnTo>
                <a:close/>
                <a:moveTo>
                  <a:pt x="93" y="634"/>
                </a:moveTo>
                <a:cubicBezTo>
                  <a:pt x="144" y="643"/>
                  <a:pt x="144" y="643"/>
                  <a:pt x="144" y="643"/>
                </a:cubicBezTo>
                <a:cubicBezTo>
                  <a:pt x="144" y="604"/>
                  <a:pt x="144" y="604"/>
                  <a:pt x="144" y="604"/>
                </a:cubicBezTo>
                <a:cubicBezTo>
                  <a:pt x="93" y="599"/>
                  <a:pt x="93" y="599"/>
                  <a:pt x="93" y="599"/>
                </a:cubicBezTo>
                <a:lnTo>
                  <a:pt x="93" y="634"/>
                </a:lnTo>
                <a:close/>
                <a:moveTo>
                  <a:pt x="374" y="535"/>
                </a:moveTo>
                <a:cubicBezTo>
                  <a:pt x="309" y="536"/>
                  <a:pt x="309" y="536"/>
                  <a:pt x="309" y="536"/>
                </a:cubicBezTo>
                <a:cubicBezTo>
                  <a:pt x="309" y="586"/>
                  <a:pt x="309" y="586"/>
                  <a:pt x="309" y="586"/>
                </a:cubicBezTo>
                <a:cubicBezTo>
                  <a:pt x="374" y="590"/>
                  <a:pt x="374" y="590"/>
                  <a:pt x="374" y="590"/>
                </a:cubicBezTo>
                <a:lnTo>
                  <a:pt x="374" y="535"/>
                </a:lnTo>
                <a:close/>
                <a:moveTo>
                  <a:pt x="93" y="455"/>
                </a:moveTo>
                <a:cubicBezTo>
                  <a:pt x="144" y="445"/>
                  <a:pt x="144" y="445"/>
                  <a:pt x="144" y="445"/>
                </a:cubicBezTo>
                <a:cubicBezTo>
                  <a:pt x="144" y="406"/>
                  <a:pt x="144" y="406"/>
                  <a:pt x="144" y="406"/>
                </a:cubicBezTo>
                <a:cubicBezTo>
                  <a:pt x="93" y="419"/>
                  <a:pt x="93" y="419"/>
                  <a:pt x="93" y="419"/>
                </a:cubicBezTo>
                <a:lnTo>
                  <a:pt x="93" y="455"/>
                </a:lnTo>
                <a:close/>
                <a:moveTo>
                  <a:pt x="229" y="354"/>
                </a:moveTo>
                <a:cubicBezTo>
                  <a:pt x="294" y="334"/>
                  <a:pt x="294" y="334"/>
                  <a:pt x="294" y="334"/>
                </a:cubicBezTo>
                <a:cubicBezTo>
                  <a:pt x="294" y="282"/>
                  <a:pt x="294" y="282"/>
                  <a:pt x="294" y="282"/>
                </a:cubicBezTo>
                <a:cubicBezTo>
                  <a:pt x="229" y="307"/>
                  <a:pt x="229" y="307"/>
                  <a:pt x="229" y="307"/>
                </a:cubicBezTo>
                <a:lnTo>
                  <a:pt x="229" y="354"/>
                </a:lnTo>
                <a:close/>
                <a:moveTo>
                  <a:pt x="229" y="582"/>
                </a:moveTo>
                <a:cubicBezTo>
                  <a:pt x="294" y="585"/>
                  <a:pt x="294" y="585"/>
                  <a:pt x="294" y="585"/>
                </a:cubicBezTo>
                <a:cubicBezTo>
                  <a:pt x="294" y="536"/>
                  <a:pt x="294" y="536"/>
                  <a:pt x="294" y="536"/>
                </a:cubicBezTo>
                <a:cubicBezTo>
                  <a:pt x="229" y="537"/>
                  <a:pt x="229" y="537"/>
                  <a:pt x="229" y="537"/>
                </a:cubicBezTo>
                <a:lnTo>
                  <a:pt x="229" y="582"/>
                </a:lnTo>
                <a:close/>
                <a:moveTo>
                  <a:pt x="229" y="505"/>
                </a:moveTo>
                <a:cubicBezTo>
                  <a:pt x="294" y="501"/>
                  <a:pt x="294" y="501"/>
                  <a:pt x="294" y="501"/>
                </a:cubicBezTo>
                <a:cubicBezTo>
                  <a:pt x="294" y="452"/>
                  <a:pt x="294" y="452"/>
                  <a:pt x="294" y="452"/>
                </a:cubicBezTo>
                <a:cubicBezTo>
                  <a:pt x="229" y="460"/>
                  <a:pt x="229" y="460"/>
                  <a:pt x="229" y="460"/>
                </a:cubicBezTo>
                <a:lnTo>
                  <a:pt x="229" y="505"/>
                </a:lnTo>
                <a:close/>
                <a:moveTo>
                  <a:pt x="229" y="430"/>
                </a:moveTo>
                <a:cubicBezTo>
                  <a:pt x="294" y="418"/>
                  <a:pt x="294" y="418"/>
                  <a:pt x="294" y="418"/>
                </a:cubicBezTo>
                <a:cubicBezTo>
                  <a:pt x="294" y="367"/>
                  <a:pt x="294" y="367"/>
                  <a:pt x="294" y="367"/>
                </a:cubicBezTo>
                <a:cubicBezTo>
                  <a:pt x="229" y="384"/>
                  <a:pt x="229" y="384"/>
                  <a:pt x="229" y="384"/>
                </a:cubicBezTo>
                <a:lnTo>
                  <a:pt x="229" y="430"/>
                </a:lnTo>
                <a:close/>
                <a:moveTo>
                  <a:pt x="309" y="622"/>
                </a:moveTo>
                <a:cubicBezTo>
                  <a:pt x="309" y="672"/>
                  <a:pt x="309" y="672"/>
                  <a:pt x="309" y="672"/>
                </a:cubicBezTo>
                <a:cubicBezTo>
                  <a:pt x="375" y="684"/>
                  <a:pt x="375" y="684"/>
                  <a:pt x="375" y="684"/>
                </a:cubicBezTo>
                <a:cubicBezTo>
                  <a:pt x="375" y="629"/>
                  <a:pt x="375" y="629"/>
                  <a:pt x="375" y="629"/>
                </a:cubicBezTo>
                <a:lnTo>
                  <a:pt x="309" y="622"/>
                </a:lnTo>
                <a:close/>
                <a:moveTo>
                  <a:pt x="159" y="578"/>
                </a:moveTo>
                <a:cubicBezTo>
                  <a:pt x="214" y="581"/>
                  <a:pt x="214" y="581"/>
                  <a:pt x="214" y="581"/>
                </a:cubicBezTo>
                <a:cubicBezTo>
                  <a:pt x="214" y="537"/>
                  <a:pt x="214" y="537"/>
                  <a:pt x="214" y="537"/>
                </a:cubicBezTo>
                <a:cubicBezTo>
                  <a:pt x="159" y="538"/>
                  <a:pt x="159" y="538"/>
                  <a:pt x="159" y="538"/>
                </a:cubicBezTo>
                <a:lnTo>
                  <a:pt x="159" y="578"/>
                </a:lnTo>
                <a:close/>
                <a:moveTo>
                  <a:pt x="229" y="279"/>
                </a:moveTo>
                <a:cubicBezTo>
                  <a:pt x="294" y="251"/>
                  <a:pt x="294" y="251"/>
                  <a:pt x="294" y="251"/>
                </a:cubicBezTo>
                <a:cubicBezTo>
                  <a:pt x="294" y="197"/>
                  <a:pt x="294" y="197"/>
                  <a:pt x="294" y="197"/>
                </a:cubicBezTo>
                <a:cubicBezTo>
                  <a:pt x="229" y="230"/>
                  <a:pt x="229" y="230"/>
                  <a:pt x="229" y="230"/>
                </a:cubicBezTo>
                <a:lnTo>
                  <a:pt x="229" y="279"/>
                </a:lnTo>
                <a:close/>
                <a:moveTo>
                  <a:pt x="229" y="203"/>
                </a:moveTo>
                <a:cubicBezTo>
                  <a:pt x="294" y="168"/>
                  <a:pt x="294" y="168"/>
                  <a:pt x="294" y="168"/>
                </a:cubicBezTo>
                <a:cubicBezTo>
                  <a:pt x="294" y="112"/>
                  <a:pt x="294" y="112"/>
                  <a:pt x="294" y="112"/>
                </a:cubicBezTo>
                <a:cubicBezTo>
                  <a:pt x="229" y="153"/>
                  <a:pt x="229" y="153"/>
                  <a:pt x="229" y="153"/>
                </a:cubicBezTo>
                <a:lnTo>
                  <a:pt x="229" y="203"/>
                </a:lnTo>
                <a:close/>
                <a:moveTo>
                  <a:pt x="159" y="443"/>
                </a:moveTo>
                <a:cubicBezTo>
                  <a:pt x="214" y="432"/>
                  <a:pt x="214" y="432"/>
                  <a:pt x="214" y="432"/>
                </a:cubicBezTo>
                <a:cubicBezTo>
                  <a:pt x="214" y="388"/>
                  <a:pt x="214" y="388"/>
                  <a:pt x="214" y="388"/>
                </a:cubicBezTo>
                <a:cubicBezTo>
                  <a:pt x="159" y="402"/>
                  <a:pt x="159" y="402"/>
                  <a:pt x="159" y="402"/>
                </a:cubicBezTo>
                <a:lnTo>
                  <a:pt x="159" y="443"/>
                </a:lnTo>
                <a:close/>
                <a:moveTo>
                  <a:pt x="159" y="375"/>
                </a:moveTo>
                <a:cubicBezTo>
                  <a:pt x="214" y="359"/>
                  <a:pt x="214" y="359"/>
                  <a:pt x="214" y="359"/>
                </a:cubicBezTo>
                <a:cubicBezTo>
                  <a:pt x="214" y="313"/>
                  <a:pt x="214" y="313"/>
                  <a:pt x="214" y="313"/>
                </a:cubicBezTo>
                <a:cubicBezTo>
                  <a:pt x="159" y="334"/>
                  <a:pt x="159" y="334"/>
                  <a:pt x="159" y="334"/>
                </a:cubicBezTo>
                <a:lnTo>
                  <a:pt x="159" y="375"/>
                </a:lnTo>
                <a:close/>
                <a:moveTo>
                  <a:pt x="229" y="658"/>
                </a:moveTo>
                <a:cubicBezTo>
                  <a:pt x="294" y="669"/>
                  <a:pt x="294" y="669"/>
                  <a:pt x="294" y="669"/>
                </a:cubicBezTo>
                <a:cubicBezTo>
                  <a:pt x="294" y="620"/>
                  <a:pt x="294" y="620"/>
                  <a:pt x="294" y="620"/>
                </a:cubicBezTo>
                <a:cubicBezTo>
                  <a:pt x="229" y="613"/>
                  <a:pt x="229" y="613"/>
                  <a:pt x="229" y="613"/>
                </a:cubicBezTo>
                <a:lnTo>
                  <a:pt x="229" y="658"/>
                </a:lnTo>
                <a:close/>
                <a:moveTo>
                  <a:pt x="159" y="510"/>
                </a:moveTo>
                <a:cubicBezTo>
                  <a:pt x="214" y="506"/>
                  <a:pt x="214" y="506"/>
                  <a:pt x="214" y="506"/>
                </a:cubicBezTo>
                <a:cubicBezTo>
                  <a:pt x="214" y="462"/>
                  <a:pt x="214" y="462"/>
                  <a:pt x="214" y="462"/>
                </a:cubicBezTo>
                <a:cubicBezTo>
                  <a:pt x="159" y="470"/>
                  <a:pt x="159" y="470"/>
                  <a:pt x="159" y="470"/>
                </a:cubicBezTo>
                <a:lnTo>
                  <a:pt x="159" y="510"/>
                </a:lnTo>
                <a:close/>
                <a:moveTo>
                  <a:pt x="159" y="309"/>
                </a:moveTo>
                <a:cubicBezTo>
                  <a:pt x="214" y="285"/>
                  <a:pt x="214" y="285"/>
                  <a:pt x="214" y="285"/>
                </a:cubicBezTo>
                <a:cubicBezTo>
                  <a:pt x="214" y="238"/>
                  <a:pt x="214" y="238"/>
                  <a:pt x="214" y="238"/>
                </a:cubicBezTo>
                <a:cubicBezTo>
                  <a:pt x="159" y="265"/>
                  <a:pt x="159" y="265"/>
                  <a:pt x="159" y="265"/>
                </a:cubicBezTo>
                <a:lnTo>
                  <a:pt x="159" y="309"/>
                </a:lnTo>
                <a:close/>
                <a:moveTo>
                  <a:pt x="159" y="242"/>
                </a:moveTo>
                <a:cubicBezTo>
                  <a:pt x="214" y="212"/>
                  <a:pt x="214" y="212"/>
                  <a:pt x="214" y="212"/>
                </a:cubicBezTo>
                <a:cubicBezTo>
                  <a:pt x="214" y="162"/>
                  <a:pt x="214" y="162"/>
                  <a:pt x="214" y="162"/>
                </a:cubicBezTo>
                <a:cubicBezTo>
                  <a:pt x="159" y="197"/>
                  <a:pt x="159" y="197"/>
                  <a:pt x="159" y="197"/>
                </a:cubicBezTo>
                <a:lnTo>
                  <a:pt x="159" y="242"/>
                </a:lnTo>
                <a:close/>
              </a:path>
            </a:pathLst>
          </a:custGeom>
          <a:solidFill>
            <a:schemeClr val="tx1"/>
          </a:solidFill>
          <a:ln>
            <a:noFill/>
          </a:ln>
          <a:extLst/>
        </p:spPr>
        <p:txBody>
          <a:bodyPr vert="horz" wrap="square" lIns="93260" tIns="46630" rIns="93260" bIns="46630" numCol="1" anchor="t" anchorCtr="0" compatLnSpc="1">
            <a:prstTxWarp prst="textNoShape">
              <a:avLst/>
            </a:prstTxWarp>
          </a:bodyPr>
          <a:lstStyle/>
          <a:p>
            <a:endParaRPr lang="en-US" sz="1836">
              <a:solidFill>
                <a:srgbClr val="000000"/>
              </a:solidFill>
            </a:endParaRPr>
          </a:p>
        </p:txBody>
      </p:sp>
      <p:pic>
        <p:nvPicPr>
          <p:cNvPr id="3" name="Picture 2"/>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6827837" y="2077368"/>
            <a:ext cx="933858" cy="1317376"/>
          </a:xfrm>
          <a:prstGeom prst="rect">
            <a:avLst/>
          </a:prstGeom>
        </p:spPr>
      </p:pic>
      <p:pic>
        <p:nvPicPr>
          <p:cNvPr id="4" name="Picture 3"/>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7963418" y="2077368"/>
            <a:ext cx="933858" cy="1317376"/>
          </a:xfrm>
          <a:prstGeom prst="rect">
            <a:avLst/>
          </a:prstGeom>
        </p:spPr>
      </p:pic>
      <p:pic>
        <p:nvPicPr>
          <p:cNvPr id="5" name="Picture 4"/>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9098999" y="2077368"/>
            <a:ext cx="933858" cy="1317376"/>
          </a:xfrm>
          <a:prstGeom prst="rect">
            <a:avLst/>
          </a:prstGeom>
        </p:spPr>
      </p:pic>
      <p:pic>
        <p:nvPicPr>
          <p:cNvPr id="667" name="Picture 666"/>
          <p:cNvPicPr>
            <a:picLocks noChangeAspect="1"/>
          </p:cNvPicPr>
          <p:nvPr/>
        </p:nvPicPr>
        <p:blipFill>
          <a:blip r:embed="rId3"/>
          <a:stretch>
            <a:fillRect/>
          </a:stretch>
        </p:blipFill>
        <p:spPr>
          <a:xfrm>
            <a:off x="385465" y="2811462"/>
            <a:ext cx="3869518" cy="2250911"/>
          </a:xfrm>
          <a:prstGeom prst="rect">
            <a:avLst/>
          </a:prstGeom>
        </p:spPr>
      </p:pic>
      <p:sp>
        <p:nvSpPr>
          <p:cNvPr id="668" name="Freeform 667"/>
          <p:cNvSpPr>
            <a:spLocks noEditPoints="1"/>
          </p:cNvSpPr>
          <p:nvPr/>
        </p:nvSpPr>
        <p:spPr bwMode="auto">
          <a:xfrm>
            <a:off x="4770437" y="4498135"/>
            <a:ext cx="1295400" cy="1466351"/>
          </a:xfrm>
          <a:custGeom>
            <a:avLst/>
            <a:gdLst>
              <a:gd name="T0" fmla="*/ 684 w 716"/>
              <a:gd name="T1" fmla="*/ 224 h 803"/>
              <a:gd name="T2" fmla="*/ 66 w 716"/>
              <a:gd name="T3" fmla="*/ 647 h 803"/>
              <a:gd name="T4" fmla="*/ 353 w 716"/>
              <a:gd name="T5" fmla="*/ 803 h 803"/>
              <a:gd name="T6" fmla="*/ 80 w 716"/>
              <a:gd name="T7" fmla="*/ 231 h 803"/>
              <a:gd name="T8" fmla="*/ 74 w 716"/>
              <a:gd name="T9" fmla="*/ 646 h 803"/>
              <a:gd name="T10" fmla="*/ 11 w 716"/>
              <a:gd name="T11" fmla="*/ 664 h 803"/>
              <a:gd name="T12" fmla="*/ 399 w 716"/>
              <a:gd name="T13" fmla="*/ 731 h 803"/>
              <a:gd name="T14" fmla="*/ 159 w 716"/>
              <a:gd name="T15" fmla="*/ 645 h 803"/>
              <a:gd name="T16" fmla="*/ 159 w 716"/>
              <a:gd name="T17" fmla="*/ 606 h 803"/>
              <a:gd name="T18" fmla="*/ 144 w 716"/>
              <a:gd name="T19" fmla="*/ 577 h 803"/>
              <a:gd name="T20" fmla="*/ 93 w 716"/>
              <a:gd name="T21" fmla="*/ 574 h 803"/>
              <a:gd name="T22" fmla="*/ 144 w 716"/>
              <a:gd name="T23" fmla="*/ 472 h 803"/>
              <a:gd name="T24" fmla="*/ 93 w 716"/>
              <a:gd name="T25" fmla="*/ 395 h 803"/>
              <a:gd name="T26" fmla="*/ 93 w 716"/>
              <a:gd name="T27" fmla="*/ 358 h 803"/>
              <a:gd name="T28" fmla="*/ 144 w 716"/>
              <a:gd name="T29" fmla="*/ 315 h 803"/>
              <a:gd name="T30" fmla="*/ 93 w 716"/>
              <a:gd name="T31" fmla="*/ 336 h 803"/>
              <a:gd name="T32" fmla="*/ 144 w 716"/>
              <a:gd name="T33" fmla="*/ 206 h 803"/>
              <a:gd name="T34" fmla="*/ 373 w 716"/>
              <a:gd name="T35" fmla="*/ 441 h 803"/>
              <a:gd name="T36" fmla="*/ 374 w 716"/>
              <a:gd name="T37" fmla="*/ 496 h 803"/>
              <a:gd name="T38" fmla="*/ 309 w 716"/>
              <a:gd name="T39" fmla="*/ 277 h 803"/>
              <a:gd name="T40" fmla="*/ 372 w 716"/>
              <a:gd name="T41" fmla="*/ 253 h 803"/>
              <a:gd name="T42" fmla="*/ 309 w 716"/>
              <a:gd name="T43" fmla="*/ 245 h 803"/>
              <a:gd name="T44" fmla="*/ 373 w 716"/>
              <a:gd name="T45" fmla="*/ 347 h 803"/>
              <a:gd name="T46" fmla="*/ 373 w 716"/>
              <a:gd name="T47" fmla="*/ 403 h 803"/>
              <a:gd name="T48" fmla="*/ 309 w 716"/>
              <a:gd name="T49" fmla="*/ 103 h 803"/>
              <a:gd name="T50" fmla="*/ 370 w 716"/>
              <a:gd name="T51" fmla="*/ 64 h 803"/>
              <a:gd name="T52" fmla="*/ 144 w 716"/>
              <a:gd name="T53" fmla="*/ 604 h 803"/>
              <a:gd name="T54" fmla="*/ 374 w 716"/>
              <a:gd name="T55" fmla="*/ 535 h 803"/>
              <a:gd name="T56" fmla="*/ 374 w 716"/>
              <a:gd name="T57" fmla="*/ 590 h 803"/>
              <a:gd name="T58" fmla="*/ 144 w 716"/>
              <a:gd name="T59" fmla="*/ 445 h 803"/>
              <a:gd name="T60" fmla="*/ 93 w 716"/>
              <a:gd name="T61" fmla="*/ 455 h 803"/>
              <a:gd name="T62" fmla="*/ 294 w 716"/>
              <a:gd name="T63" fmla="*/ 282 h 803"/>
              <a:gd name="T64" fmla="*/ 229 w 716"/>
              <a:gd name="T65" fmla="*/ 582 h 803"/>
              <a:gd name="T66" fmla="*/ 229 w 716"/>
              <a:gd name="T67" fmla="*/ 537 h 803"/>
              <a:gd name="T68" fmla="*/ 294 w 716"/>
              <a:gd name="T69" fmla="*/ 501 h 803"/>
              <a:gd name="T70" fmla="*/ 229 w 716"/>
              <a:gd name="T71" fmla="*/ 505 h 803"/>
              <a:gd name="T72" fmla="*/ 294 w 716"/>
              <a:gd name="T73" fmla="*/ 367 h 803"/>
              <a:gd name="T74" fmla="*/ 309 w 716"/>
              <a:gd name="T75" fmla="*/ 622 h 803"/>
              <a:gd name="T76" fmla="*/ 375 w 716"/>
              <a:gd name="T77" fmla="*/ 629 h 803"/>
              <a:gd name="T78" fmla="*/ 214 w 716"/>
              <a:gd name="T79" fmla="*/ 581 h 803"/>
              <a:gd name="T80" fmla="*/ 159 w 716"/>
              <a:gd name="T81" fmla="*/ 578 h 803"/>
              <a:gd name="T82" fmla="*/ 294 w 716"/>
              <a:gd name="T83" fmla="*/ 197 h 803"/>
              <a:gd name="T84" fmla="*/ 229 w 716"/>
              <a:gd name="T85" fmla="*/ 203 h 803"/>
              <a:gd name="T86" fmla="*/ 229 w 716"/>
              <a:gd name="T87" fmla="*/ 153 h 803"/>
              <a:gd name="T88" fmla="*/ 214 w 716"/>
              <a:gd name="T89" fmla="*/ 432 h 803"/>
              <a:gd name="T90" fmla="*/ 159 w 716"/>
              <a:gd name="T91" fmla="*/ 443 h 803"/>
              <a:gd name="T92" fmla="*/ 214 w 716"/>
              <a:gd name="T93" fmla="*/ 313 h 803"/>
              <a:gd name="T94" fmla="*/ 229 w 716"/>
              <a:gd name="T95" fmla="*/ 658 h 803"/>
              <a:gd name="T96" fmla="*/ 229 w 716"/>
              <a:gd name="T97" fmla="*/ 613 h 803"/>
              <a:gd name="T98" fmla="*/ 214 w 716"/>
              <a:gd name="T99" fmla="*/ 506 h 803"/>
              <a:gd name="T100" fmla="*/ 159 w 716"/>
              <a:gd name="T101" fmla="*/ 510 h 803"/>
              <a:gd name="T102" fmla="*/ 214 w 716"/>
              <a:gd name="T103" fmla="*/ 238 h 803"/>
              <a:gd name="T104" fmla="*/ 159 w 716"/>
              <a:gd name="T105" fmla="*/ 242 h 803"/>
              <a:gd name="T106" fmla="*/ 159 w 716"/>
              <a:gd name="T107" fmla="*/ 197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16" h="803">
                <a:moveTo>
                  <a:pt x="711" y="648"/>
                </a:moveTo>
                <a:cubicBezTo>
                  <a:pt x="704" y="646"/>
                  <a:pt x="696" y="645"/>
                  <a:pt x="689" y="643"/>
                </a:cubicBezTo>
                <a:cubicBezTo>
                  <a:pt x="688" y="626"/>
                  <a:pt x="684" y="224"/>
                  <a:pt x="684" y="224"/>
                </a:cubicBezTo>
                <a:cubicBezTo>
                  <a:pt x="392" y="0"/>
                  <a:pt x="392" y="0"/>
                  <a:pt x="392" y="0"/>
                </a:cubicBezTo>
                <a:cubicBezTo>
                  <a:pt x="71" y="224"/>
                  <a:pt x="71" y="224"/>
                  <a:pt x="71" y="224"/>
                </a:cubicBezTo>
                <a:cubicBezTo>
                  <a:pt x="71" y="224"/>
                  <a:pt x="66" y="642"/>
                  <a:pt x="66" y="647"/>
                </a:cubicBezTo>
                <a:cubicBezTo>
                  <a:pt x="44" y="652"/>
                  <a:pt x="23" y="656"/>
                  <a:pt x="1" y="660"/>
                </a:cubicBezTo>
                <a:cubicBezTo>
                  <a:pt x="0" y="665"/>
                  <a:pt x="0" y="669"/>
                  <a:pt x="0" y="673"/>
                </a:cubicBezTo>
                <a:cubicBezTo>
                  <a:pt x="117" y="717"/>
                  <a:pt x="232" y="759"/>
                  <a:pt x="353" y="803"/>
                </a:cubicBezTo>
                <a:cubicBezTo>
                  <a:pt x="478" y="762"/>
                  <a:pt x="569" y="730"/>
                  <a:pt x="716" y="680"/>
                </a:cubicBezTo>
                <a:cubicBezTo>
                  <a:pt x="714" y="669"/>
                  <a:pt x="713" y="659"/>
                  <a:pt x="711" y="648"/>
                </a:cubicBezTo>
                <a:close/>
                <a:moveTo>
                  <a:pt x="80" y="231"/>
                </a:moveTo>
                <a:cubicBezTo>
                  <a:pt x="393" y="16"/>
                  <a:pt x="393" y="16"/>
                  <a:pt x="393" y="16"/>
                </a:cubicBezTo>
                <a:cubicBezTo>
                  <a:pt x="398" y="719"/>
                  <a:pt x="398" y="719"/>
                  <a:pt x="398" y="719"/>
                </a:cubicBezTo>
                <a:cubicBezTo>
                  <a:pt x="372" y="717"/>
                  <a:pt x="102" y="654"/>
                  <a:pt x="74" y="646"/>
                </a:cubicBezTo>
                <a:cubicBezTo>
                  <a:pt x="75" y="627"/>
                  <a:pt x="80" y="231"/>
                  <a:pt x="80" y="231"/>
                </a:cubicBezTo>
                <a:close/>
                <a:moveTo>
                  <a:pt x="352" y="781"/>
                </a:moveTo>
                <a:cubicBezTo>
                  <a:pt x="301" y="763"/>
                  <a:pt x="38" y="673"/>
                  <a:pt x="11" y="664"/>
                </a:cubicBezTo>
                <a:cubicBezTo>
                  <a:pt x="31" y="660"/>
                  <a:pt x="50" y="656"/>
                  <a:pt x="69" y="652"/>
                </a:cubicBezTo>
                <a:cubicBezTo>
                  <a:pt x="72" y="652"/>
                  <a:pt x="74" y="653"/>
                  <a:pt x="77" y="653"/>
                </a:cubicBezTo>
                <a:cubicBezTo>
                  <a:pt x="109" y="662"/>
                  <a:pt x="399" y="731"/>
                  <a:pt x="399" y="731"/>
                </a:cubicBezTo>
                <a:cubicBezTo>
                  <a:pt x="547" y="724"/>
                  <a:pt x="547" y="724"/>
                  <a:pt x="547" y="724"/>
                </a:cubicBezTo>
                <a:cubicBezTo>
                  <a:pt x="478" y="744"/>
                  <a:pt x="391" y="769"/>
                  <a:pt x="352" y="781"/>
                </a:cubicBezTo>
                <a:close/>
                <a:moveTo>
                  <a:pt x="159" y="645"/>
                </a:moveTo>
                <a:cubicBezTo>
                  <a:pt x="214" y="655"/>
                  <a:pt x="214" y="655"/>
                  <a:pt x="214" y="655"/>
                </a:cubicBezTo>
                <a:cubicBezTo>
                  <a:pt x="214" y="612"/>
                  <a:pt x="214" y="612"/>
                  <a:pt x="214" y="612"/>
                </a:cubicBezTo>
                <a:cubicBezTo>
                  <a:pt x="159" y="606"/>
                  <a:pt x="159" y="606"/>
                  <a:pt x="159" y="606"/>
                </a:cubicBezTo>
                <a:lnTo>
                  <a:pt x="159" y="645"/>
                </a:lnTo>
                <a:close/>
                <a:moveTo>
                  <a:pt x="93" y="574"/>
                </a:moveTo>
                <a:cubicBezTo>
                  <a:pt x="144" y="577"/>
                  <a:pt x="144" y="577"/>
                  <a:pt x="144" y="577"/>
                </a:cubicBezTo>
                <a:cubicBezTo>
                  <a:pt x="144" y="538"/>
                  <a:pt x="144" y="538"/>
                  <a:pt x="144" y="538"/>
                </a:cubicBezTo>
                <a:cubicBezTo>
                  <a:pt x="93" y="539"/>
                  <a:pt x="93" y="539"/>
                  <a:pt x="93" y="539"/>
                </a:cubicBezTo>
                <a:lnTo>
                  <a:pt x="93" y="574"/>
                </a:lnTo>
                <a:close/>
                <a:moveTo>
                  <a:pt x="93" y="514"/>
                </a:moveTo>
                <a:cubicBezTo>
                  <a:pt x="144" y="511"/>
                  <a:pt x="144" y="511"/>
                  <a:pt x="144" y="511"/>
                </a:cubicBezTo>
                <a:cubicBezTo>
                  <a:pt x="144" y="472"/>
                  <a:pt x="144" y="472"/>
                  <a:pt x="144" y="472"/>
                </a:cubicBezTo>
                <a:cubicBezTo>
                  <a:pt x="93" y="479"/>
                  <a:pt x="93" y="479"/>
                  <a:pt x="93" y="479"/>
                </a:cubicBezTo>
                <a:lnTo>
                  <a:pt x="93" y="514"/>
                </a:lnTo>
                <a:close/>
                <a:moveTo>
                  <a:pt x="93" y="395"/>
                </a:moveTo>
                <a:cubicBezTo>
                  <a:pt x="144" y="380"/>
                  <a:pt x="144" y="380"/>
                  <a:pt x="144" y="380"/>
                </a:cubicBezTo>
                <a:cubicBezTo>
                  <a:pt x="144" y="339"/>
                  <a:pt x="144" y="339"/>
                  <a:pt x="144" y="339"/>
                </a:cubicBezTo>
                <a:cubicBezTo>
                  <a:pt x="93" y="358"/>
                  <a:pt x="93" y="358"/>
                  <a:pt x="93" y="358"/>
                </a:cubicBezTo>
                <a:lnTo>
                  <a:pt x="93" y="395"/>
                </a:lnTo>
                <a:close/>
                <a:moveTo>
                  <a:pt x="93" y="336"/>
                </a:moveTo>
                <a:cubicBezTo>
                  <a:pt x="144" y="315"/>
                  <a:pt x="144" y="315"/>
                  <a:pt x="144" y="315"/>
                </a:cubicBezTo>
                <a:cubicBezTo>
                  <a:pt x="144" y="273"/>
                  <a:pt x="144" y="273"/>
                  <a:pt x="144" y="273"/>
                </a:cubicBezTo>
                <a:cubicBezTo>
                  <a:pt x="93" y="298"/>
                  <a:pt x="93" y="298"/>
                  <a:pt x="93" y="298"/>
                </a:cubicBezTo>
                <a:lnTo>
                  <a:pt x="93" y="336"/>
                </a:lnTo>
                <a:close/>
                <a:moveTo>
                  <a:pt x="93" y="277"/>
                </a:moveTo>
                <a:cubicBezTo>
                  <a:pt x="144" y="250"/>
                  <a:pt x="144" y="250"/>
                  <a:pt x="144" y="250"/>
                </a:cubicBezTo>
                <a:cubicBezTo>
                  <a:pt x="144" y="206"/>
                  <a:pt x="144" y="206"/>
                  <a:pt x="144" y="206"/>
                </a:cubicBezTo>
                <a:cubicBezTo>
                  <a:pt x="93" y="238"/>
                  <a:pt x="93" y="238"/>
                  <a:pt x="93" y="238"/>
                </a:cubicBezTo>
                <a:lnTo>
                  <a:pt x="93" y="277"/>
                </a:lnTo>
                <a:close/>
                <a:moveTo>
                  <a:pt x="373" y="441"/>
                </a:moveTo>
                <a:cubicBezTo>
                  <a:pt x="309" y="450"/>
                  <a:pt x="309" y="450"/>
                  <a:pt x="309" y="450"/>
                </a:cubicBezTo>
                <a:cubicBezTo>
                  <a:pt x="309" y="500"/>
                  <a:pt x="309" y="500"/>
                  <a:pt x="309" y="500"/>
                </a:cubicBezTo>
                <a:cubicBezTo>
                  <a:pt x="374" y="496"/>
                  <a:pt x="374" y="496"/>
                  <a:pt x="374" y="496"/>
                </a:cubicBezTo>
                <a:lnTo>
                  <a:pt x="373" y="441"/>
                </a:lnTo>
                <a:close/>
                <a:moveTo>
                  <a:pt x="372" y="253"/>
                </a:moveTo>
                <a:cubicBezTo>
                  <a:pt x="309" y="277"/>
                  <a:pt x="309" y="277"/>
                  <a:pt x="309" y="277"/>
                </a:cubicBezTo>
                <a:cubicBezTo>
                  <a:pt x="309" y="330"/>
                  <a:pt x="309" y="330"/>
                  <a:pt x="309" y="330"/>
                </a:cubicBezTo>
                <a:cubicBezTo>
                  <a:pt x="372" y="310"/>
                  <a:pt x="372" y="310"/>
                  <a:pt x="372" y="310"/>
                </a:cubicBezTo>
                <a:lnTo>
                  <a:pt x="372" y="253"/>
                </a:lnTo>
                <a:close/>
                <a:moveTo>
                  <a:pt x="371" y="159"/>
                </a:moveTo>
                <a:cubicBezTo>
                  <a:pt x="309" y="190"/>
                  <a:pt x="309" y="190"/>
                  <a:pt x="309" y="190"/>
                </a:cubicBezTo>
                <a:cubicBezTo>
                  <a:pt x="309" y="245"/>
                  <a:pt x="309" y="245"/>
                  <a:pt x="309" y="245"/>
                </a:cubicBezTo>
                <a:cubicBezTo>
                  <a:pt x="372" y="218"/>
                  <a:pt x="372" y="218"/>
                  <a:pt x="372" y="218"/>
                </a:cubicBezTo>
                <a:lnTo>
                  <a:pt x="371" y="159"/>
                </a:lnTo>
                <a:close/>
                <a:moveTo>
                  <a:pt x="373" y="347"/>
                </a:moveTo>
                <a:cubicBezTo>
                  <a:pt x="309" y="363"/>
                  <a:pt x="309" y="363"/>
                  <a:pt x="309" y="363"/>
                </a:cubicBezTo>
                <a:cubicBezTo>
                  <a:pt x="309" y="415"/>
                  <a:pt x="309" y="415"/>
                  <a:pt x="309" y="415"/>
                </a:cubicBezTo>
                <a:cubicBezTo>
                  <a:pt x="373" y="403"/>
                  <a:pt x="373" y="403"/>
                  <a:pt x="373" y="403"/>
                </a:cubicBezTo>
                <a:lnTo>
                  <a:pt x="373" y="347"/>
                </a:lnTo>
                <a:close/>
                <a:moveTo>
                  <a:pt x="370" y="64"/>
                </a:moveTo>
                <a:cubicBezTo>
                  <a:pt x="309" y="103"/>
                  <a:pt x="309" y="103"/>
                  <a:pt x="309" y="103"/>
                </a:cubicBezTo>
                <a:cubicBezTo>
                  <a:pt x="309" y="160"/>
                  <a:pt x="309" y="160"/>
                  <a:pt x="309" y="160"/>
                </a:cubicBezTo>
                <a:cubicBezTo>
                  <a:pt x="371" y="126"/>
                  <a:pt x="371" y="126"/>
                  <a:pt x="371" y="126"/>
                </a:cubicBezTo>
                <a:lnTo>
                  <a:pt x="370" y="64"/>
                </a:lnTo>
                <a:close/>
                <a:moveTo>
                  <a:pt x="93" y="634"/>
                </a:moveTo>
                <a:cubicBezTo>
                  <a:pt x="144" y="643"/>
                  <a:pt x="144" y="643"/>
                  <a:pt x="144" y="643"/>
                </a:cubicBezTo>
                <a:cubicBezTo>
                  <a:pt x="144" y="604"/>
                  <a:pt x="144" y="604"/>
                  <a:pt x="144" y="604"/>
                </a:cubicBezTo>
                <a:cubicBezTo>
                  <a:pt x="93" y="599"/>
                  <a:pt x="93" y="599"/>
                  <a:pt x="93" y="599"/>
                </a:cubicBezTo>
                <a:lnTo>
                  <a:pt x="93" y="634"/>
                </a:lnTo>
                <a:close/>
                <a:moveTo>
                  <a:pt x="374" y="535"/>
                </a:moveTo>
                <a:cubicBezTo>
                  <a:pt x="309" y="536"/>
                  <a:pt x="309" y="536"/>
                  <a:pt x="309" y="536"/>
                </a:cubicBezTo>
                <a:cubicBezTo>
                  <a:pt x="309" y="586"/>
                  <a:pt x="309" y="586"/>
                  <a:pt x="309" y="586"/>
                </a:cubicBezTo>
                <a:cubicBezTo>
                  <a:pt x="374" y="590"/>
                  <a:pt x="374" y="590"/>
                  <a:pt x="374" y="590"/>
                </a:cubicBezTo>
                <a:lnTo>
                  <a:pt x="374" y="535"/>
                </a:lnTo>
                <a:close/>
                <a:moveTo>
                  <a:pt x="93" y="455"/>
                </a:moveTo>
                <a:cubicBezTo>
                  <a:pt x="144" y="445"/>
                  <a:pt x="144" y="445"/>
                  <a:pt x="144" y="445"/>
                </a:cubicBezTo>
                <a:cubicBezTo>
                  <a:pt x="144" y="406"/>
                  <a:pt x="144" y="406"/>
                  <a:pt x="144" y="406"/>
                </a:cubicBezTo>
                <a:cubicBezTo>
                  <a:pt x="93" y="419"/>
                  <a:pt x="93" y="419"/>
                  <a:pt x="93" y="419"/>
                </a:cubicBezTo>
                <a:lnTo>
                  <a:pt x="93" y="455"/>
                </a:lnTo>
                <a:close/>
                <a:moveTo>
                  <a:pt x="229" y="354"/>
                </a:moveTo>
                <a:cubicBezTo>
                  <a:pt x="294" y="334"/>
                  <a:pt x="294" y="334"/>
                  <a:pt x="294" y="334"/>
                </a:cubicBezTo>
                <a:cubicBezTo>
                  <a:pt x="294" y="282"/>
                  <a:pt x="294" y="282"/>
                  <a:pt x="294" y="282"/>
                </a:cubicBezTo>
                <a:cubicBezTo>
                  <a:pt x="229" y="307"/>
                  <a:pt x="229" y="307"/>
                  <a:pt x="229" y="307"/>
                </a:cubicBezTo>
                <a:lnTo>
                  <a:pt x="229" y="354"/>
                </a:lnTo>
                <a:close/>
                <a:moveTo>
                  <a:pt x="229" y="582"/>
                </a:moveTo>
                <a:cubicBezTo>
                  <a:pt x="294" y="585"/>
                  <a:pt x="294" y="585"/>
                  <a:pt x="294" y="585"/>
                </a:cubicBezTo>
                <a:cubicBezTo>
                  <a:pt x="294" y="536"/>
                  <a:pt x="294" y="536"/>
                  <a:pt x="294" y="536"/>
                </a:cubicBezTo>
                <a:cubicBezTo>
                  <a:pt x="229" y="537"/>
                  <a:pt x="229" y="537"/>
                  <a:pt x="229" y="537"/>
                </a:cubicBezTo>
                <a:lnTo>
                  <a:pt x="229" y="582"/>
                </a:lnTo>
                <a:close/>
                <a:moveTo>
                  <a:pt x="229" y="505"/>
                </a:moveTo>
                <a:cubicBezTo>
                  <a:pt x="294" y="501"/>
                  <a:pt x="294" y="501"/>
                  <a:pt x="294" y="501"/>
                </a:cubicBezTo>
                <a:cubicBezTo>
                  <a:pt x="294" y="452"/>
                  <a:pt x="294" y="452"/>
                  <a:pt x="294" y="452"/>
                </a:cubicBezTo>
                <a:cubicBezTo>
                  <a:pt x="229" y="460"/>
                  <a:pt x="229" y="460"/>
                  <a:pt x="229" y="460"/>
                </a:cubicBezTo>
                <a:lnTo>
                  <a:pt x="229" y="505"/>
                </a:lnTo>
                <a:close/>
                <a:moveTo>
                  <a:pt x="229" y="430"/>
                </a:moveTo>
                <a:cubicBezTo>
                  <a:pt x="294" y="418"/>
                  <a:pt x="294" y="418"/>
                  <a:pt x="294" y="418"/>
                </a:cubicBezTo>
                <a:cubicBezTo>
                  <a:pt x="294" y="367"/>
                  <a:pt x="294" y="367"/>
                  <a:pt x="294" y="367"/>
                </a:cubicBezTo>
                <a:cubicBezTo>
                  <a:pt x="229" y="384"/>
                  <a:pt x="229" y="384"/>
                  <a:pt x="229" y="384"/>
                </a:cubicBezTo>
                <a:lnTo>
                  <a:pt x="229" y="430"/>
                </a:lnTo>
                <a:close/>
                <a:moveTo>
                  <a:pt x="309" y="622"/>
                </a:moveTo>
                <a:cubicBezTo>
                  <a:pt x="309" y="672"/>
                  <a:pt x="309" y="672"/>
                  <a:pt x="309" y="672"/>
                </a:cubicBezTo>
                <a:cubicBezTo>
                  <a:pt x="375" y="684"/>
                  <a:pt x="375" y="684"/>
                  <a:pt x="375" y="684"/>
                </a:cubicBezTo>
                <a:cubicBezTo>
                  <a:pt x="375" y="629"/>
                  <a:pt x="375" y="629"/>
                  <a:pt x="375" y="629"/>
                </a:cubicBezTo>
                <a:lnTo>
                  <a:pt x="309" y="622"/>
                </a:lnTo>
                <a:close/>
                <a:moveTo>
                  <a:pt x="159" y="578"/>
                </a:moveTo>
                <a:cubicBezTo>
                  <a:pt x="214" y="581"/>
                  <a:pt x="214" y="581"/>
                  <a:pt x="214" y="581"/>
                </a:cubicBezTo>
                <a:cubicBezTo>
                  <a:pt x="214" y="537"/>
                  <a:pt x="214" y="537"/>
                  <a:pt x="214" y="537"/>
                </a:cubicBezTo>
                <a:cubicBezTo>
                  <a:pt x="159" y="538"/>
                  <a:pt x="159" y="538"/>
                  <a:pt x="159" y="538"/>
                </a:cubicBezTo>
                <a:lnTo>
                  <a:pt x="159" y="578"/>
                </a:lnTo>
                <a:close/>
                <a:moveTo>
                  <a:pt x="229" y="279"/>
                </a:moveTo>
                <a:cubicBezTo>
                  <a:pt x="294" y="251"/>
                  <a:pt x="294" y="251"/>
                  <a:pt x="294" y="251"/>
                </a:cubicBezTo>
                <a:cubicBezTo>
                  <a:pt x="294" y="197"/>
                  <a:pt x="294" y="197"/>
                  <a:pt x="294" y="197"/>
                </a:cubicBezTo>
                <a:cubicBezTo>
                  <a:pt x="229" y="230"/>
                  <a:pt x="229" y="230"/>
                  <a:pt x="229" y="230"/>
                </a:cubicBezTo>
                <a:lnTo>
                  <a:pt x="229" y="279"/>
                </a:lnTo>
                <a:close/>
                <a:moveTo>
                  <a:pt x="229" y="203"/>
                </a:moveTo>
                <a:cubicBezTo>
                  <a:pt x="294" y="168"/>
                  <a:pt x="294" y="168"/>
                  <a:pt x="294" y="168"/>
                </a:cubicBezTo>
                <a:cubicBezTo>
                  <a:pt x="294" y="112"/>
                  <a:pt x="294" y="112"/>
                  <a:pt x="294" y="112"/>
                </a:cubicBezTo>
                <a:cubicBezTo>
                  <a:pt x="229" y="153"/>
                  <a:pt x="229" y="153"/>
                  <a:pt x="229" y="153"/>
                </a:cubicBezTo>
                <a:lnTo>
                  <a:pt x="229" y="203"/>
                </a:lnTo>
                <a:close/>
                <a:moveTo>
                  <a:pt x="159" y="443"/>
                </a:moveTo>
                <a:cubicBezTo>
                  <a:pt x="214" y="432"/>
                  <a:pt x="214" y="432"/>
                  <a:pt x="214" y="432"/>
                </a:cubicBezTo>
                <a:cubicBezTo>
                  <a:pt x="214" y="388"/>
                  <a:pt x="214" y="388"/>
                  <a:pt x="214" y="388"/>
                </a:cubicBezTo>
                <a:cubicBezTo>
                  <a:pt x="159" y="402"/>
                  <a:pt x="159" y="402"/>
                  <a:pt x="159" y="402"/>
                </a:cubicBezTo>
                <a:lnTo>
                  <a:pt x="159" y="443"/>
                </a:lnTo>
                <a:close/>
                <a:moveTo>
                  <a:pt x="159" y="375"/>
                </a:moveTo>
                <a:cubicBezTo>
                  <a:pt x="214" y="359"/>
                  <a:pt x="214" y="359"/>
                  <a:pt x="214" y="359"/>
                </a:cubicBezTo>
                <a:cubicBezTo>
                  <a:pt x="214" y="313"/>
                  <a:pt x="214" y="313"/>
                  <a:pt x="214" y="313"/>
                </a:cubicBezTo>
                <a:cubicBezTo>
                  <a:pt x="159" y="334"/>
                  <a:pt x="159" y="334"/>
                  <a:pt x="159" y="334"/>
                </a:cubicBezTo>
                <a:lnTo>
                  <a:pt x="159" y="375"/>
                </a:lnTo>
                <a:close/>
                <a:moveTo>
                  <a:pt x="229" y="658"/>
                </a:moveTo>
                <a:cubicBezTo>
                  <a:pt x="294" y="669"/>
                  <a:pt x="294" y="669"/>
                  <a:pt x="294" y="669"/>
                </a:cubicBezTo>
                <a:cubicBezTo>
                  <a:pt x="294" y="620"/>
                  <a:pt x="294" y="620"/>
                  <a:pt x="294" y="620"/>
                </a:cubicBezTo>
                <a:cubicBezTo>
                  <a:pt x="229" y="613"/>
                  <a:pt x="229" y="613"/>
                  <a:pt x="229" y="613"/>
                </a:cubicBezTo>
                <a:lnTo>
                  <a:pt x="229" y="658"/>
                </a:lnTo>
                <a:close/>
                <a:moveTo>
                  <a:pt x="159" y="510"/>
                </a:moveTo>
                <a:cubicBezTo>
                  <a:pt x="214" y="506"/>
                  <a:pt x="214" y="506"/>
                  <a:pt x="214" y="506"/>
                </a:cubicBezTo>
                <a:cubicBezTo>
                  <a:pt x="214" y="462"/>
                  <a:pt x="214" y="462"/>
                  <a:pt x="214" y="462"/>
                </a:cubicBezTo>
                <a:cubicBezTo>
                  <a:pt x="159" y="470"/>
                  <a:pt x="159" y="470"/>
                  <a:pt x="159" y="470"/>
                </a:cubicBezTo>
                <a:lnTo>
                  <a:pt x="159" y="510"/>
                </a:lnTo>
                <a:close/>
                <a:moveTo>
                  <a:pt x="159" y="309"/>
                </a:moveTo>
                <a:cubicBezTo>
                  <a:pt x="214" y="285"/>
                  <a:pt x="214" y="285"/>
                  <a:pt x="214" y="285"/>
                </a:cubicBezTo>
                <a:cubicBezTo>
                  <a:pt x="214" y="238"/>
                  <a:pt x="214" y="238"/>
                  <a:pt x="214" y="238"/>
                </a:cubicBezTo>
                <a:cubicBezTo>
                  <a:pt x="159" y="265"/>
                  <a:pt x="159" y="265"/>
                  <a:pt x="159" y="265"/>
                </a:cubicBezTo>
                <a:lnTo>
                  <a:pt x="159" y="309"/>
                </a:lnTo>
                <a:close/>
                <a:moveTo>
                  <a:pt x="159" y="242"/>
                </a:moveTo>
                <a:cubicBezTo>
                  <a:pt x="214" y="212"/>
                  <a:pt x="214" y="212"/>
                  <a:pt x="214" y="212"/>
                </a:cubicBezTo>
                <a:cubicBezTo>
                  <a:pt x="214" y="162"/>
                  <a:pt x="214" y="162"/>
                  <a:pt x="214" y="162"/>
                </a:cubicBezTo>
                <a:cubicBezTo>
                  <a:pt x="159" y="197"/>
                  <a:pt x="159" y="197"/>
                  <a:pt x="159" y="197"/>
                </a:cubicBezTo>
                <a:lnTo>
                  <a:pt x="159" y="242"/>
                </a:lnTo>
                <a:close/>
              </a:path>
            </a:pathLst>
          </a:custGeom>
          <a:solidFill>
            <a:schemeClr val="tx1"/>
          </a:solidFill>
          <a:ln>
            <a:noFill/>
          </a:ln>
          <a:extLst/>
        </p:spPr>
        <p:txBody>
          <a:bodyPr vert="horz" wrap="square" lIns="93260" tIns="46630" rIns="93260" bIns="46630" numCol="1" anchor="t" anchorCtr="0" compatLnSpc="1">
            <a:prstTxWarp prst="textNoShape">
              <a:avLst/>
            </a:prstTxWarp>
          </a:bodyPr>
          <a:lstStyle/>
          <a:p>
            <a:endParaRPr lang="en-US" sz="1836">
              <a:solidFill>
                <a:srgbClr val="000000"/>
              </a:solidFill>
            </a:endParaRPr>
          </a:p>
        </p:txBody>
      </p:sp>
      <p:pic>
        <p:nvPicPr>
          <p:cNvPr id="670" name="Picture 669"/>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6853402" y="4498135"/>
            <a:ext cx="933858" cy="1317376"/>
          </a:xfrm>
          <a:prstGeom prst="rect">
            <a:avLst/>
          </a:prstGeom>
        </p:spPr>
      </p:pic>
      <p:pic>
        <p:nvPicPr>
          <p:cNvPr id="671" name="Picture 670"/>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7988983" y="4498135"/>
            <a:ext cx="933858" cy="1317376"/>
          </a:xfrm>
          <a:prstGeom prst="rect">
            <a:avLst/>
          </a:prstGeom>
        </p:spPr>
      </p:pic>
      <p:pic>
        <p:nvPicPr>
          <p:cNvPr id="672" name="Picture 671"/>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9124564" y="4498135"/>
            <a:ext cx="933858" cy="1317376"/>
          </a:xfrm>
          <a:prstGeom prst="rect">
            <a:avLst/>
          </a:prstGeom>
        </p:spPr>
      </p:pic>
      <p:grpSp>
        <p:nvGrpSpPr>
          <p:cNvPr id="681" name="Group 680"/>
          <p:cNvGrpSpPr/>
          <p:nvPr/>
        </p:nvGrpSpPr>
        <p:grpSpPr>
          <a:xfrm>
            <a:off x="10561637" y="2109180"/>
            <a:ext cx="914400" cy="214188"/>
            <a:chOff x="10561637" y="2216274"/>
            <a:chExt cx="1143000" cy="275976"/>
          </a:xfrm>
        </p:grpSpPr>
        <p:sp>
          <p:nvSpPr>
            <p:cNvPr id="674" name="Rectangle 673"/>
            <p:cNvSpPr/>
            <p:nvPr/>
          </p:nvSpPr>
          <p:spPr bwMode="auto">
            <a:xfrm>
              <a:off x="10561637" y="2216274"/>
              <a:ext cx="1143000" cy="2759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75" name="Rectangle 674"/>
            <p:cNvSpPr/>
            <p:nvPr/>
          </p:nvSpPr>
          <p:spPr bwMode="auto">
            <a:xfrm>
              <a:off x="10637837"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76" name="Rectangle 675"/>
            <p:cNvSpPr/>
            <p:nvPr/>
          </p:nvSpPr>
          <p:spPr bwMode="auto">
            <a:xfrm>
              <a:off x="10731733"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77" name="Rectangle 676"/>
            <p:cNvSpPr/>
            <p:nvPr/>
          </p:nvSpPr>
          <p:spPr bwMode="auto">
            <a:xfrm>
              <a:off x="10825629"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78" name="Rectangle 677"/>
            <p:cNvSpPr/>
            <p:nvPr/>
          </p:nvSpPr>
          <p:spPr bwMode="auto">
            <a:xfrm>
              <a:off x="10919525"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79" name="Rectangle 678"/>
            <p:cNvSpPr/>
            <p:nvPr/>
          </p:nvSpPr>
          <p:spPr bwMode="auto">
            <a:xfrm>
              <a:off x="11013421"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80" name="Rectangle 679"/>
            <p:cNvSpPr/>
            <p:nvPr/>
          </p:nvSpPr>
          <p:spPr bwMode="auto">
            <a:xfrm>
              <a:off x="11107316"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698" name="Group 697"/>
          <p:cNvGrpSpPr/>
          <p:nvPr/>
        </p:nvGrpSpPr>
        <p:grpSpPr>
          <a:xfrm>
            <a:off x="10561637" y="2363030"/>
            <a:ext cx="914400" cy="214188"/>
            <a:chOff x="10561637" y="2216274"/>
            <a:chExt cx="1143000" cy="275976"/>
          </a:xfrm>
        </p:grpSpPr>
        <p:sp>
          <p:nvSpPr>
            <p:cNvPr id="699" name="Rectangle 698"/>
            <p:cNvSpPr/>
            <p:nvPr/>
          </p:nvSpPr>
          <p:spPr bwMode="auto">
            <a:xfrm>
              <a:off x="10561637" y="2216274"/>
              <a:ext cx="1143000" cy="2759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00" name="Rectangle 699"/>
            <p:cNvSpPr/>
            <p:nvPr/>
          </p:nvSpPr>
          <p:spPr bwMode="auto">
            <a:xfrm>
              <a:off x="10637837"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01" name="Rectangle 700"/>
            <p:cNvSpPr/>
            <p:nvPr/>
          </p:nvSpPr>
          <p:spPr bwMode="auto">
            <a:xfrm>
              <a:off x="10731733"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02" name="Rectangle 701"/>
            <p:cNvSpPr/>
            <p:nvPr/>
          </p:nvSpPr>
          <p:spPr bwMode="auto">
            <a:xfrm>
              <a:off x="10825629"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03" name="Rectangle 702"/>
            <p:cNvSpPr/>
            <p:nvPr/>
          </p:nvSpPr>
          <p:spPr bwMode="auto">
            <a:xfrm>
              <a:off x="10919525"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04" name="Rectangle 703"/>
            <p:cNvSpPr/>
            <p:nvPr/>
          </p:nvSpPr>
          <p:spPr bwMode="auto">
            <a:xfrm>
              <a:off x="11013421"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05" name="Rectangle 704"/>
            <p:cNvSpPr/>
            <p:nvPr/>
          </p:nvSpPr>
          <p:spPr bwMode="auto">
            <a:xfrm>
              <a:off x="11107316"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706" name="Group 705"/>
          <p:cNvGrpSpPr/>
          <p:nvPr/>
        </p:nvGrpSpPr>
        <p:grpSpPr>
          <a:xfrm>
            <a:off x="10561637" y="2616880"/>
            <a:ext cx="914400" cy="214188"/>
            <a:chOff x="10561637" y="2216274"/>
            <a:chExt cx="1143000" cy="275976"/>
          </a:xfrm>
        </p:grpSpPr>
        <p:sp>
          <p:nvSpPr>
            <p:cNvPr id="707" name="Rectangle 706"/>
            <p:cNvSpPr/>
            <p:nvPr/>
          </p:nvSpPr>
          <p:spPr bwMode="auto">
            <a:xfrm>
              <a:off x="10561637" y="2216274"/>
              <a:ext cx="1143000" cy="2759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08" name="Rectangle 707"/>
            <p:cNvSpPr/>
            <p:nvPr/>
          </p:nvSpPr>
          <p:spPr bwMode="auto">
            <a:xfrm>
              <a:off x="10637837"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09" name="Rectangle 708"/>
            <p:cNvSpPr/>
            <p:nvPr/>
          </p:nvSpPr>
          <p:spPr bwMode="auto">
            <a:xfrm>
              <a:off x="10731733"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10" name="Rectangle 709"/>
            <p:cNvSpPr/>
            <p:nvPr/>
          </p:nvSpPr>
          <p:spPr bwMode="auto">
            <a:xfrm>
              <a:off x="10825629"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11" name="Rectangle 710"/>
            <p:cNvSpPr/>
            <p:nvPr/>
          </p:nvSpPr>
          <p:spPr bwMode="auto">
            <a:xfrm>
              <a:off x="10919525"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12" name="Rectangle 711"/>
            <p:cNvSpPr/>
            <p:nvPr/>
          </p:nvSpPr>
          <p:spPr bwMode="auto">
            <a:xfrm>
              <a:off x="11013421"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13" name="Rectangle 712"/>
            <p:cNvSpPr/>
            <p:nvPr/>
          </p:nvSpPr>
          <p:spPr bwMode="auto">
            <a:xfrm>
              <a:off x="11107316"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714" name="Group 713"/>
          <p:cNvGrpSpPr/>
          <p:nvPr/>
        </p:nvGrpSpPr>
        <p:grpSpPr>
          <a:xfrm>
            <a:off x="10561637" y="2870730"/>
            <a:ext cx="914400" cy="214188"/>
            <a:chOff x="10561637" y="2216274"/>
            <a:chExt cx="1143000" cy="275976"/>
          </a:xfrm>
        </p:grpSpPr>
        <p:sp>
          <p:nvSpPr>
            <p:cNvPr id="715" name="Rectangle 714"/>
            <p:cNvSpPr/>
            <p:nvPr/>
          </p:nvSpPr>
          <p:spPr bwMode="auto">
            <a:xfrm>
              <a:off x="10561637" y="2216274"/>
              <a:ext cx="1143000" cy="2759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16" name="Rectangle 715"/>
            <p:cNvSpPr/>
            <p:nvPr/>
          </p:nvSpPr>
          <p:spPr bwMode="auto">
            <a:xfrm>
              <a:off x="10637837"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17" name="Rectangle 716"/>
            <p:cNvSpPr/>
            <p:nvPr/>
          </p:nvSpPr>
          <p:spPr bwMode="auto">
            <a:xfrm>
              <a:off x="10731733"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18" name="Rectangle 717"/>
            <p:cNvSpPr/>
            <p:nvPr/>
          </p:nvSpPr>
          <p:spPr bwMode="auto">
            <a:xfrm>
              <a:off x="10825629"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19" name="Rectangle 718"/>
            <p:cNvSpPr/>
            <p:nvPr/>
          </p:nvSpPr>
          <p:spPr bwMode="auto">
            <a:xfrm>
              <a:off x="10919525"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20" name="Rectangle 719"/>
            <p:cNvSpPr/>
            <p:nvPr/>
          </p:nvSpPr>
          <p:spPr bwMode="auto">
            <a:xfrm>
              <a:off x="11013421"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21" name="Rectangle 720"/>
            <p:cNvSpPr/>
            <p:nvPr/>
          </p:nvSpPr>
          <p:spPr bwMode="auto">
            <a:xfrm>
              <a:off x="11107316"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722" name="Group 721"/>
          <p:cNvGrpSpPr/>
          <p:nvPr/>
        </p:nvGrpSpPr>
        <p:grpSpPr>
          <a:xfrm>
            <a:off x="10561637" y="3124581"/>
            <a:ext cx="914400" cy="214188"/>
            <a:chOff x="10561637" y="2216274"/>
            <a:chExt cx="1143000" cy="275976"/>
          </a:xfrm>
        </p:grpSpPr>
        <p:sp>
          <p:nvSpPr>
            <p:cNvPr id="723" name="Rectangle 722"/>
            <p:cNvSpPr/>
            <p:nvPr/>
          </p:nvSpPr>
          <p:spPr bwMode="auto">
            <a:xfrm>
              <a:off x="10561637" y="2216274"/>
              <a:ext cx="1143000" cy="2759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24" name="Rectangle 723"/>
            <p:cNvSpPr/>
            <p:nvPr/>
          </p:nvSpPr>
          <p:spPr bwMode="auto">
            <a:xfrm>
              <a:off x="10637837"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25" name="Rectangle 724"/>
            <p:cNvSpPr/>
            <p:nvPr/>
          </p:nvSpPr>
          <p:spPr bwMode="auto">
            <a:xfrm>
              <a:off x="10731733"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26" name="Rectangle 725"/>
            <p:cNvSpPr/>
            <p:nvPr/>
          </p:nvSpPr>
          <p:spPr bwMode="auto">
            <a:xfrm>
              <a:off x="10825629"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27" name="Rectangle 726"/>
            <p:cNvSpPr/>
            <p:nvPr/>
          </p:nvSpPr>
          <p:spPr bwMode="auto">
            <a:xfrm>
              <a:off x="10919525"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28" name="Rectangle 727"/>
            <p:cNvSpPr/>
            <p:nvPr/>
          </p:nvSpPr>
          <p:spPr bwMode="auto">
            <a:xfrm>
              <a:off x="11013421"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29" name="Rectangle 728"/>
            <p:cNvSpPr/>
            <p:nvPr/>
          </p:nvSpPr>
          <p:spPr bwMode="auto">
            <a:xfrm>
              <a:off x="11107316"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730" name="Group 729"/>
          <p:cNvGrpSpPr/>
          <p:nvPr/>
        </p:nvGrpSpPr>
        <p:grpSpPr>
          <a:xfrm>
            <a:off x="10540980" y="4527176"/>
            <a:ext cx="914400" cy="214188"/>
            <a:chOff x="10561637" y="2216274"/>
            <a:chExt cx="1143000" cy="275976"/>
          </a:xfrm>
        </p:grpSpPr>
        <p:sp>
          <p:nvSpPr>
            <p:cNvPr id="731" name="Rectangle 730"/>
            <p:cNvSpPr/>
            <p:nvPr/>
          </p:nvSpPr>
          <p:spPr bwMode="auto">
            <a:xfrm>
              <a:off x="10561637" y="2216274"/>
              <a:ext cx="1143000" cy="2759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32" name="Rectangle 731"/>
            <p:cNvSpPr/>
            <p:nvPr/>
          </p:nvSpPr>
          <p:spPr bwMode="auto">
            <a:xfrm>
              <a:off x="10637837"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33" name="Rectangle 732"/>
            <p:cNvSpPr/>
            <p:nvPr/>
          </p:nvSpPr>
          <p:spPr bwMode="auto">
            <a:xfrm>
              <a:off x="10731733"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34" name="Rectangle 733"/>
            <p:cNvSpPr/>
            <p:nvPr/>
          </p:nvSpPr>
          <p:spPr bwMode="auto">
            <a:xfrm>
              <a:off x="10825629"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35" name="Rectangle 734"/>
            <p:cNvSpPr/>
            <p:nvPr/>
          </p:nvSpPr>
          <p:spPr bwMode="auto">
            <a:xfrm>
              <a:off x="10919525"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36" name="Rectangle 735"/>
            <p:cNvSpPr/>
            <p:nvPr/>
          </p:nvSpPr>
          <p:spPr bwMode="auto">
            <a:xfrm>
              <a:off x="11013421"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37" name="Rectangle 736"/>
            <p:cNvSpPr/>
            <p:nvPr/>
          </p:nvSpPr>
          <p:spPr bwMode="auto">
            <a:xfrm>
              <a:off x="11107316"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738" name="Group 737"/>
          <p:cNvGrpSpPr/>
          <p:nvPr/>
        </p:nvGrpSpPr>
        <p:grpSpPr>
          <a:xfrm>
            <a:off x="10540980" y="4781026"/>
            <a:ext cx="914400" cy="214188"/>
            <a:chOff x="10561637" y="2216274"/>
            <a:chExt cx="1143000" cy="275976"/>
          </a:xfrm>
        </p:grpSpPr>
        <p:sp>
          <p:nvSpPr>
            <p:cNvPr id="739" name="Rectangle 738"/>
            <p:cNvSpPr/>
            <p:nvPr/>
          </p:nvSpPr>
          <p:spPr bwMode="auto">
            <a:xfrm>
              <a:off x="10561637" y="2216274"/>
              <a:ext cx="1143000" cy="2759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40" name="Rectangle 739"/>
            <p:cNvSpPr/>
            <p:nvPr/>
          </p:nvSpPr>
          <p:spPr bwMode="auto">
            <a:xfrm>
              <a:off x="10637837"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41" name="Rectangle 740"/>
            <p:cNvSpPr/>
            <p:nvPr/>
          </p:nvSpPr>
          <p:spPr bwMode="auto">
            <a:xfrm>
              <a:off x="10731733"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42" name="Rectangle 741"/>
            <p:cNvSpPr/>
            <p:nvPr/>
          </p:nvSpPr>
          <p:spPr bwMode="auto">
            <a:xfrm>
              <a:off x="10825629"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43" name="Rectangle 742"/>
            <p:cNvSpPr/>
            <p:nvPr/>
          </p:nvSpPr>
          <p:spPr bwMode="auto">
            <a:xfrm>
              <a:off x="10919525"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44" name="Rectangle 743"/>
            <p:cNvSpPr/>
            <p:nvPr/>
          </p:nvSpPr>
          <p:spPr bwMode="auto">
            <a:xfrm>
              <a:off x="11013421"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45" name="Rectangle 744"/>
            <p:cNvSpPr/>
            <p:nvPr/>
          </p:nvSpPr>
          <p:spPr bwMode="auto">
            <a:xfrm>
              <a:off x="11107316"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746" name="Group 745"/>
          <p:cNvGrpSpPr/>
          <p:nvPr/>
        </p:nvGrpSpPr>
        <p:grpSpPr>
          <a:xfrm>
            <a:off x="10540980" y="5034876"/>
            <a:ext cx="914400" cy="214188"/>
            <a:chOff x="10561637" y="2216274"/>
            <a:chExt cx="1143000" cy="275976"/>
          </a:xfrm>
        </p:grpSpPr>
        <p:sp>
          <p:nvSpPr>
            <p:cNvPr id="747" name="Rectangle 746"/>
            <p:cNvSpPr/>
            <p:nvPr/>
          </p:nvSpPr>
          <p:spPr bwMode="auto">
            <a:xfrm>
              <a:off x="10561637" y="2216274"/>
              <a:ext cx="1143000" cy="2759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48" name="Rectangle 747"/>
            <p:cNvSpPr/>
            <p:nvPr/>
          </p:nvSpPr>
          <p:spPr bwMode="auto">
            <a:xfrm>
              <a:off x="10637837"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49" name="Rectangle 748"/>
            <p:cNvSpPr/>
            <p:nvPr/>
          </p:nvSpPr>
          <p:spPr bwMode="auto">
            <a:xfrm>
              <a:off x="10731733"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50" name="Rectangle 749"/>
            <p:cNvSpPr/>
            <p:nvPr/>
          </p:nvSpPr>
          <p:spPr bwMode="auto">
            <a:xfrm>
              <a:off x="10825629"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51" name="Rectangle 750"/>
            <p:cNvSpPr/>
            <p:nvPr/>
          </p:nvSpPr>
          <p:spPr bwMode="auto">
            <a:xfrm>
              <a:off x="10919525"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52" name="Rectangle 751"/>
            <p:cNvSpPr/>
            <p:nvPr/>
          </p:nvSpPr>
          <p:spPr bwMode="auto">
            <a:xfrm>
              <a:off x="11013421"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53" name="Rectangle 752"/>
            <p:cNvSpPr/>
            <p:nvPr/>
          </p:nvSpPr>
          <p:spPr bwMode="auto">
            <a:xfrm>
              <a:off x="11107316"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754" name="Group 753"/>
          <p:cNvGrpSpPr/>
          <p:nvPr/>
        </p:nvGrpSpPr>
        <p:grpSpPr>
          <a:xfrm>
            <a:off x="10540980" y="5288726"/>
            <a:ext cx="914400" cy="214188"/>
            <a:chOff x="10561637" y="2216274"/>
            <a:chExt cx="1143000" cy="275976"/>
          </a:xfrm>
        </p:grpSpPr>
        <p:sp>
          <p:nvSpPr>
            <p:cNvPr id="755" name="Rectangle 754"/>
            <p:cNvSpPr/>
            <p:nvPr/>
          </p:nvSpPr>
          <p:spPr bwMode="auto">
            <a:xfrm>
              <a:off x="10561637" y="2216274"/>
              <a:ext cx="1143000" cy="2759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56" name="Rectangle 755"/>
            <p:cNvSpPr/>
            <p:nvPr/>
          </p:nvSpPr>
          <p:spPr bwMode="auto">
            <a:xfrm>
              <a:off x="10637837"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57" name="Rectangle 756"/>
            <p:cNvSpPr/>
            <p:nvPr/>
          </p:nvSpPr>
          <p:spPr bwMode="auto">
            <a:xfrm>
              <a:off x="10731733"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58" name="Rectangle 757"/>
            <p:cNvSpPr/>
            <p:nvPr/>
          </p:nvSpPr>
          <p:spPr bwMode="auto">
            <a:xfrm>
              <a:off x="10825629"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59" name="Rectangle 758"/>
            <p:cNvSpPr/>
            <p:nvPr/>
          </p:nvSpPr>
          <p:spPr bwMode="auto">
            <a:xfrm>
              <a:off x="10919525"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60" name="Rectangle 759"/>
            <p:cNvSpPr/>
            <p:nvPr/>
          </p:nvSpPr>
          <p:spPr bwMode="auto">
            <a:xfrm>
              <a:off x="11013421"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61" name="Rectangle 760"/>
            <p:cNvSpPr/>
            <p:nvPr/>
          </p:nvSpPr>
          <p:spPr bwMode="auto">
            <a:xfrm>
              <a:off x="11107316"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762" name="Group 761"/>
          <p:cNvGrpSpPr/>
          <p:nvPr/>
        </p:nvGrpSpPr>
        <p:grpSpPr>
          <a:xfrm>
            <a:off x="10540980" y="5542577"/>
            <a:ext cx="914400" cy="214188"/>
            <a:chOff x="10561637" y="2216274"/>
            <a:chExt cx="1143000" cy="275976"/>
          </a:xfrm>
        </p:grpSpPr>
        <p:sp>
          <p:nvSpPr>
            <p:cNvPr id="763" name="Rectangle 762"/>
            <p:cNvSpPr/>
            <p:nvPr/>
          </p:nvSpPr>
          <p:spPr bwMode="auto">
            <a:xfrm>
              <a:off x="10561637" y="2216274"/>
              <a:ext cx="1143000" cy="2759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64" name="Rectangle 763"/>
            <p:cNvSpPr/>
            <p:nvPr/>
          </p:nvSpPr>
          <p:spPr bwMode="auto">
            <a:xfrm>
              <a:off x="10637837"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65" name="Rectangle 764"/>
            <p:cNvSpPr/>
            <p:nvPr/>
          </p:nvSpPr>
          <p:spPr bwMode="auto">
            <a:xfrm>
              <a:off x="10731733"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66" name="Rectangle 765"/>
            <p:cNvSpPr/>
            <p:nvPr/>
          </p:nvSpPr>
          <p:spPr bwMode="auto">
            <a:xfrm>
              <a:off x="10825629"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67" name="Rectangle 766"/>
            <p:cNvSpPr/>
            <p:nvPr/>
          </p:nvSpPr>
          <p:spPr bwMode="auto">
            <a:xfrm>
              <a:off x="10919525"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68" name="Rectangle 767"/>
            <p:cNvSpPr/>
            <p:nvPr/>
          </p:nvSpPr>
          <p:spPr bwMode="auto">
            <a:xfrm>
              <a:off x="11013421"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69" name="Rectangle 768"/>
            <p:cNvSpPr/>
            <p:nvPr/>
          </p:nvSpPr>
          <p:spPr bwMode="auto">
            <a:xfrm>
              <a:off x="11107316"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6" name="Title 5"/>
          <p:cNvSpPr>
            <a:spLocks noGrp="1"/>
          </p:cNvSpPr>
          <p:nvPr>
            <p:ph type="title"/>
          </p:nvPr>
        </p:nvSpPr>
        <p:spPr/>
        <p:txBody>
          <a:bodyPr/>
          <a:lstStyle/>
          <a:p>
            <a:r>
              <a:rPr lang="en-US" smtClean="0"/>
              <a:t>Developing for a cloud service</a:t>
            </a:r>
            <a:br>
              <a:rPr lang="en-US" smtClean="0"/>
            </a:br>
            <a:endParaRPr lang="en-US" dirty="0"/>
          </a:p>
        </p:txBody>
      </p:sp>
    </p:spTree>
    <p:extLst>
      <p:ext uri="{BB962C8B-B14F-4D97-AF65-F5344CB8AC3E}">
        <p14:creationId xmlns:p14="http://schemas.microsoft.com/office/powerpoint/2010/main" val="379963092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for a cloud</a:t>
            </a:r>
            <a:endParaRPr lang="en-US" dirty="0"/>
          </a:p>
        </p:txBody>
      </p:sp>
      <p:sp>
        <p:nvSpPr>
          <p:cNvPr id="154" name="Rectangle 153"/>
          <p:cNvSpPr/>
          <p:nvPr/>
        </p:nvSpPr>
        <p:spPr bwMode="auto">
          <a:xfrm>
            <a:off x="11849136" y="1744662"/>
            <a:ext cx="457018" cy="1805925"/>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5" name="Rectangle 154"/>
          <p:cNvSpPr/>
          <p:nvPr/>
        </p:nvSpPr>
        <p:spPr bwMode="auto">
          <a:xfrm>
            <a:off x="11849135" y="3906622"/>
            <a:ext cx="457018" cy="198170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3" name="Rectangle 3"/>
          <p:cNvSpPr/>
          <p:nvPr/>
        </p:nvSpPr>
        <p:spPr bwMode="auto">
          <a:xfrm>
            <a:off x="5250502" y="901882"/>
            <a:ext cx="7127758" cy="1438579"/>
          </a:xfrm>
          <a:custGeom>
            <a:avLst/>
            <a:gdLst/>
            <a:ahLst/>
            <a:cxnLst/>
            <a:rect l="l" t="t" r="r" b="b"/>
            <a:pathLst>
              <a:path w="6985822" h="1410500">
                <a:moveTo>
                  <a:pt x="0" y="0"/>
                </a:moveTo>
                <a:lnTo>
                  <a:pt x="3955278" y="0"/>
                </a:lnTo>
                <a:lnTo>
                  <a:pt x="3955278" y="170496"/>
                </a:lnTo>
                <a:lnTo>
                  <a:pt x="6985822" y="170496"/>
                </a:lnTo>
                <a:lnTo>
                  <a:pt x="6985822" y="1284072"/>
                </a:lnTo>
                <a:lnTo>
                  <a:pt x="3955278" y="1284072"/>
                </a:lnTo>
                <a:lnTo>
                  <a:pt x="3955278" y="1410500"/>
                </a:lnTo>
                <a:lnTo>
                  <a:pt x="0" y="1410500"/>
                </a:lnTo>
                <a:close/>
              </a:path>
            </a:pathLst>
          </a:custGeom>
          <a:noFill/>
          <a:ln w="3175" cap="flat" cmpd="sng" algn="ctr">
            <a:solidFill>
              <a:srgbClr val="FFFFFF">
                <a:alpha val="27000"/>
              </a:srgbClr>
            </a:solidFill>
            <a:prstDash val="solid"/>
            <a:headEnd type="none" w="med" len="med"/>
            <a:tailEnd type="none" w="med" len="med"/>
          </a:ln>
          <a:effectLst/>
        </p:spPr>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defRPr/>
            </a:pPr>
            <a:endParaRPr lang="en-US" kern="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45" name="Elbow Connector 144"/>
          <p:cNvCxnSpPr/>
          <p:nvPr/>
        </p:nvCxnSpPr>
        <p:spPr>
          <a:xfrm flipV="1">
            <a:off x="1189037" y="2631231"/>
            <a:ext cx="10670731" cy="980331"/>
          </a:xfrm>
          <a:prstGeom prst="bentConnector3">
            <a:avLst>
              <a:gd name="adj1" fmla="val 13"/>
            </a:avLst>
          </a:prstGeom>
          <a:ln w="762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6" name="Elbow Connector 145"/>
          <p:cNvCxnSpPr/>
          <p:nvPr/>
        </p:nvCxnSpPr>
        <p:spPr>
          <a:xfrm>
            <a:off x="1178367" y="3840163"/>
            <a:ext cx="10681401" cy="939095"/>
          </a:xfrm>
          <a:prstGeom prst="bentConnector3">
            <a:avLst>
              <a:gd name="adj1" fmla="val 63"/>
            </a:avLst>
          </a:prstGeom>
          <a:ln w="762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7" name="Elbow Connector 146"/>
          <p:cNvCxnSpPr/>
          <p:nvPr/>
        </p:nvCxnSpPr>
        <p:spPr>
          <a:xfrm flipV="1">
            <a:off x="1951037" y="3113626"/>
            <a:ext cx="9908731" cy="522746"/>
          </a:xfrm>
          <a:prstGeom prst="bentConnector3">
            <a:avLst>
              <a:gd name="adj1" fmla="val 14"/>
            </a:avLst>
          </a:prstGeom>
          <a:ln w="762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8" name="Elbow Connector 147"/>
          <p:cNvCxnSpPr/>
          <p:nvPr/>
        </p:nvCxnSpPr>
        <p:spPr>
          <a:xfrm>
            <a:off x="1570037" y="3812327"/>
            <a:ext cx="10289731" cy="351288"/>
          </a:xfrm>
          <a:prstGeom prst="bentConnector3">
            <a:avLst>
              <a:gd name="adj1" fmla="val 297"/>
            </a:avLst>
          </a:prstGeom>
          <a:ln w="762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9" name="Elbow Connector 148"/>
          <p:cNvCxnSpPr/>
          <p:nvPr/>
        </p:nvCxnSpPr>
        <p:spPr>
          <a:xfrm flipV="1">
            <a:off x="2713037" y="3255247"/>
            <a:ext cx="9146731" cy="350836"/>
          </a:xfrm>
          <a:prstGeom prst="bentConnector3">
            <a:avLst>
              <a:gd name="adj1" fmla="val -96"/>
            </a:avLst>
          </a:prstGeom>
          <a:ln w="762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0" name="Elbow Connector 149"/>
          <p:cNvCxnSpPr/>
          <p:nvPr/>
        </p:nvCxnSpPr>
        <p:spPr>
          <a:xfrm>
            <a:off x="2284132" y="4202268"/>
            <a:ext cx="9575636" cy="351288"/>
          </a:xfrm>
          <a:prstGeom prst="bentConnector3">
            <a:avLst>
              <a:gd name="adj1" fmla="val 588"/>
            </a:avLst>
          </a:prstGeom>
          <a:ln w="762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1" name="Elbow Connector 150"/>
          <p:cNvCxnSpPr/>
          <p:nvPr/>
        </p:nvCxnSpPr>
        <p:spPr>
          <a:xfrm>
            <a:off x="3407077" y="3801510"/>
            <a:ext cx="8452691" cy="183954"/>
          </a:xfrm>
          <a:prstGeom prst="bentConnector3">
            <a:avLst>
              <a:gd name="adj1" fmla="val -190"/>
            </a:avLst>
          </a:prstGeom>
          <a:ln w="762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2" name="Elbow Connector 151"/>
          <p:cNvCxnSpPr/>
          <p:nvPr/>
        </p:nvCxnSpPr>
        <p:spPr>
          <a:xfrm>
            <a:off x="3937746" y="4217075"/>
            <a:ext cx="7922022" cy="164508"/>
          </a:xfrm>
          <a:prstGeom prst="bentConnector3">
            <a:avLst>
              <a:gd name="adj1" fmla="val -331"/>
            </a:avLst>
          </a:prstGeom>
          <a:ln w="762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3" name="Elbow Connector 152"/>
          <p:cNvCxnSpPr/>
          <p:nvPr/>
        </p:nvCxnSpPr>
        <p:spPr>
          <a:xfrm>
            <a:off x="1497656" y="4831725"/>
            <a:ext cx="10362112" cy="595891"/>
          </a:xfrm>
          <a:prstGeom prst="bentConnector3">
            <a:avLst>
              <a:gd name="adj1" fmla="val 205"/>
            </a:avLst>
          </a:prstGeom>
          <a:ln w="762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2" name="Elbow Connector 171"/>
          <p:cNvCxnSpPr/>
          <p:nvPr/>
        </p:nvCxnSpPr>
        <p:spPr>
          <a:xfrm>
            <a:off x="2080017" y="5423528"/>
            <a:ext cx="9779751" cy="164508"/>
          </a:xfrm>
          <a:prstGeom prst="bentConnector3">
            <a:avLst>
              <a:gd name="adj1" fmla="val 22"/>
            </a:avLst>
          </a:prstGeom>
          <a:ln w="762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3" name="Elbow Connector 172"/>
          <p:cNvCxnSpPr/>
          <p:nvPr/>
        </p:nvCxnSpPr>
        <p:spPr>
          <a:xfrm>
            <a:off x="2123876" y="4822750"/>
            <a:ext cx="9735892" cy="192296"/>
          </a:xfrm>
          <a:prstGeom prst="bentConnector3">
            <a:avLst>
              <a:gd name="adj1" fmla="val 133"/>
            </a:avLst>
          </a:prstGeom>
          <a:ln w="762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4" name="Elbow Connector 173"/>
          <p:cNvCxnSpPr/>
          <p:nvPr/>
        </p:nvCxnSpPr>
        <p:spPr>
          <a:xfrm>
            <a:off x="3325391" y="5056484"/>
            <a:ext cx="8534377" cy="157659"/>
          </a:xfrm>
          <a:prstGeom prst="bentConnector3">
            <a:avLst>
              <a:gd name="adj1" fmla="val 127"/>
            </a:avLst>
          </a:prstGeom>
          <a:ln w="762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5" name="Elbow Connector 174"/>
          <p:cNvCxnSpPr/>
          <p:nvPr/>
        </p:nvCxnSpPr>
        <p:spPr>
          <a:xfrm flipV="1">
            <a:off x="1646055" y="2322106"/>
            <a:ext cx="10213713" cy="309545"/>
          </a:xfrm>
          <a:prstGeom prst="bentConnector3">
            <a:avLst>
              <a:gd name="adj1" fmla="val 121"/>
            </a:avLst>
          </a:prstGeom>
          <a:ln w="762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6" name="Elbow Connector 175"/>
          <p:cNvCxnSpPr/>
          <p:nvPr/>
        </p:nvCxnSpPr>
        <p:spPr>
          <a:xfrm flipV="1">
            <a:off x="2334531" y="2898218"/>
            <a:ext cx="9525237" cy="191660"/>
          </a:xfrm>
          <a:prstGeom prst="bentConnector3">
            <a:avLst>
              <a:gd name="adj1" fmla="val -56"/>
            </a:avLst>
          </a:prstGeom>
          <a:ln w="762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7" name="Elbow Connector 176"/>
          <p:cNvCxnSpPr/>
          <p:nvPr/>
        </p:nvCxnSpPr>
        <p:spPr>
          <a:xfrm>
            <a:off x="4217334" y="5631528"/>
            <a:ext cx="7642434" cy="162038"/>
          </a:xfrm>
          <a:prstGeom prst="bentConnector3">
            <a:avLst>
              <a:gd name="adj1" fmla="val 4"/>
            </a:avLst>
          </a:prstGeom>
          <a:ln w="762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8" name="Elbow Connector 177"/>
          <p:cNvCxnSpPr/>
          <p:nvPr/>
        </p:nvCxnSpPr>
        <p:spPr>
          <a:xfrm flipV="1">
            <a:off x="4616155" y="3412424"/>
            <a:ext cx="7243613" cy="155975"/>
          </a:xfrm>
          <a:prstGeom prst="bentConnector3">
            <a:avLst>
              <a:gd name="adj1" fmla="val -43"/>
            </a:avLst>
          </a:prstGeom>
          <a:ln w="762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80" name="Rectangle 179"/>
          <p:cNvSpPr/>
          <p:nvPr/>
        </p:nvSpPr>
        <p:spPr bwMode="auto">
          <a:xfrm>
            <a:off x="11849136" y="1744662"/>
            <a:ext cx="457018" cy="1805925"/>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1" name="Rectangle 180"/>
          <p:cNvSpPr/>
          <p:nvPr/>
        </p:nvSpPr>
        <p:spPr bwMode="auto">
          <a:xfrm>
            <a:off x="11849135" y="3906622"/>
            <a:ext cx="457018" cy="198170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2" name="Rectangle 181"/>
          <p:cNvSpPr/>
          <p:nvPr/>
        </p:nvSpPr>
        <p:spPr bwMode="auto">
          <a:xfrm>
            <a:off x="1570037" y="2200487"/>
            <a:ext cx="10736117" cy="397885"/>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3" name="Rectangle 182"/>
          <p:cNvSpPr/>
          <p:nvPr/>
        </p:nvSpPr>
        <p:spPr bwMode="auto">
          <a:xfrm>
            <a:off x="2284131" y="2785659"/>
            <a:ext cx="9725305" cy="297317"/>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4" name="Rectangle 183"/>
          <p:cNvSpPr/>
          <p:nvPr/>
        </p:nvSpPr>
        <p:spPr bwMode="auto">
          <a:xfrm>
            <a:off x="3937746" y="3329732"/>
            <a:ext cx="8684022" cy="203043"/>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5" name="Rectangle 184"/>
          <p:cNvSpPr/>
          <p:nvPr/>
        </p:nvSpPr>
        <p:spPr bwMode="auto">
          <a:xfrm>
            <a:off x="2284132" y="3166638"/>
            <a:ext cx="10106305" cy="375045"/>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6" name="Rectangle 185"/>
          <p:cNvSpPr/>
          <p:nvPr/>
        </p:nvSpPr>
        <p:spPr bwMode="auto">
          <a:xfrm>
            <a:off x="1570037" y="3074972"/>
            <a:ext cx="10594166" cy="471719"/>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7" name="Rectangle 186"/>
          <p:cNvSpPr/>
          <p:nvPr/>
        </p:nvSpPr>
        <p:spPr bwMode="auto">
          <a:xfrm>
            <a:off x="4084636" y="5631528"/>
            <a:ext cx="8768485" cy="578441"/>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8" name="Rectangle 187"/>
          <p:cNvSpPr/>
          <p:nvPr/>
        </p:nvSpPr>
        <p:spPr bwMode="auto">
          <a:xfrm>
            <a:off x="1931507" y="5465658"/>
            <a:ext cx="10763730" cy="25165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9" name="Rectangle 188"/>
          <p:cNvSpPr/>
          <p:nvPr/>
        </p:nvSpPr>
        <p:spPr bwMode="auto">
          <a:xfrm>
            <a:off x="3087013" y="5064831"/>
            <a:ext cx="9349462" cy="21179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0" name="Rectangle 189"/>
          <p:cNvSpPr/>
          <p:nvPr/>
        </p:nvSpPr>
        <p:spPr bwMode="auto">
          <a:xfrm>
            <a:off x="2003981" y="4824977"/>
            <a:ext cx="10284692" cy="252599"/>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1" name="Rectangle 190"/>
          <p:cNvSpPr/>
          <p:nvPr/>
        </p:nvSpPr>
        <p:spPr bwMode="auto">
          <a:xfrm>
            <a:off x="2715345" y="3899209"/>
            <a:ext cx="10284692" cy="16698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2" name="Rectangle 191"/>
          <p:cNvSpPr/>
          <p:nvPr/>
        </p:nvSpPr>
        <p:spPr bwMode="auto">
          <a:xfrm>
            <a:off x="3779837" y="4203710"/>
            <a:ext cx="9600470" cy="221993"/>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3" name="Rectangle 192"/>
          <p:cNvSpPr/>
          <p:nvPr/>
        </p:nvSpPr>
        <p:spPr bwMode="auto">
          <a:xfrm>
            <a:off x="2284131" y="4203710"/>
            <a:ext cx="10411105" cy="461847"/>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4" name="Rectangle 193"/>
          <p:cNvSpPr/>
          <p:nvPr/>
        </p:nvSpPr>
        <p:spPr bwMode="auto">
          <a:xfrm>
            <a:off x="1448663" y="3886556"/>
            <a:ext cx="10840010" cy="31717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5" name="Rectangle 194"/>
          <p:cNvSpPr/>
          <p:nvPr/>
        </p:nvSpPr>
        <p:spPr bwMode="auto">
          <a:xfrm>
            <a:off x="1378081" y="4824977"/>
            <a:ext cx="10786121" cy="69455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6" name="Rectangle 195"/>
          <p:cNvSpPr/>
          <p:nvPr/>
        </p:nvSpPr>
        <p:spPr bwMode="auto">
          <a:xfrm>
            <a:off x="1099959" y="3886852"/>
            <a:ext cx="10786121" cy="942988"/>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7" name="Rectangle 196"/>
          <p:cNvSpPr/>
          <p:nvPr/>
        </p:nvSpPr>
        <p:spPr bwMode="auto">
          <a:xfrm>
            <a:off x="1034271" y="2575079"/>
            <a:ext cx="10814864" cy="975508"/>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Can 2"/>
          <p:cNvSpPr/>
          <p:nvPr/>
        </p:nvSpPr>
        <p:spPr bwMode="auto">
          <a:xfrm rot="5400000">
            <a:off x="5913437" y="-2202513"/>
            <a:ext cx="342900" cy="11849100"/>
          </a:xfrm>
          <a:prstGeom prst="ca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8" name="Can 37"/>
          <p:cNvSpPr/>
          <p:nvPr/>
        </p:nvSpPr>
        <p:spPr bwMode="auto">
          <a:xfrm rot="5400000">
            <a:off x="99067" y="3626787"/>
            <a:ext cx="342900" cy="190500"/>
          </a:xfrm>
          <a:prstGeom prst="can">
            <a:avLst/>
          </a:prstGeom>
          <a:solidFill>
            <a:srgbClr val="DC3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9" name="Can 38"/>
          <p:cNvSpPr/>
          <p:nvPr/>
        </p:nvSpPr>
        <p:spPr bwMode="auto">
          <a:xfrm rot="5400000">
            <a:off x="369850" y="3626787"/>
            <a:ext cx="342900" cy="190500"/>
          </a:xfrm>
          <a:prstGeom prst="can">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0" name="Can 39"/>
          <p:cNvSpPr/>
          <p:nvPr/>
        </p:nvSpPr>
        <p:spPr bwMode="auto">
          <a:xfrm rot="5400000">
            <a:off x="640633" y="3626787"/>
            <a:ext cx="342900" cy="190500"/>
          </a:xfrm>
          <a:prstGeom prst="can">
            <a:avLst/>
          </a:prstGeom>
          <a:solidFill>
            <a:srgbClr val="7FB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2" name="Can 41"/>
          <p:cNvSpPr/>
          <p:nvPr/>
        </p:nvSpPr>
        <p:spPr bwMode="auto">
          <a:xfrm rot="5400000">
            <a:off x="911416" y="3626787"/>
            <a:ext cx="342900" cy="190500"/>
          </a:xfrm>
          <a:prstGeom prst="can">
            <a:avLst/>
          </a:prstGeom>
          <a:solidFill>
            <a:srgbClr val="DC3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3" name="Can 42"/>
          <p:cNvSpPr/>
          <p:nvPr/>
        </p:nvSpPr>
        <p:spPr bwMode="auto">
          <a:xfrm rot="5400000">
            <a:off x="2806897" y="3626788"/>
            <a:ext cx="342900" cy="190500"/>
          </a:xfrm>
          <a:prstGeom prst="can">
            <a:avLst/>
          </a:prstGeom>
          <a:solidFill>
            <a:srgbClr val="009E4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4" name="Can 43"/>
          <p:cNvSpPr/>
          <p:nvPr/>
        </p:nvSpPr>
        <p:spPr bwMode="auto">
          <a:xfrm rot="5400000">
            <a:off x="3077680" y="3626788"/>
            <a:ext cx="342900" cy="190500"/>
          </a:xfrm>
          <a:prstGeom prst="can">
            <a:avLst/>
          </a:prstGeom>
          <a:solidFill>
            <a:srgbClr val="68217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5" name="Can 44"/>
          <p:cNvSpPr/>
          <p:nvPr/>
        </p:nvSpPr>
        <p:spPr bwMode="auto">
          <a:xfrm rot="5400000">
            <a:off x="2536114" y="3626788"/>
            <a:ext cx="342900" cy="190500"/>
          </a:xfrm>
          <a:prstGeom prst="can">
            <a:avLst/>
          </a:prstGeom>
          <a:solidFill>
            <a:srgbClr val="68217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7" name="Can 46"/>
          <p:cNvSpPr/>
          <p:nvPr/>
        </p:nvSpPr>
        <p:spPr bwMode="auto">
          <a:xfrm rot="5400000">
            <a:off x="1182199" y="3626787"/>
            <a:ext cx="342900" cy="190500"/>
          </a:xfrm>
          <a:prstGeom prst="can">
            <a:avLst/>
          </a:prstGeom>
          <a:solidFill>
            <a:srgbClr val="009E4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8" name="Can 47"/>
          <p:cNvSpPr/>
          <p:nvPr/>
        </p:nvSpPr>
        <p:spPr bwMode="auto">
          <a:xfrm rot="5400000">
            <a:off x="1452982" y="3626787"/>
            <a:ext cx="342900" cy="190500"/>
          </a:xfrm>
          <a:prstGeom prst="can">
            <a:avLst/>
          </a:prstGeom>
          <a:solidFill>
            <a:srgbClr val="DC3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9" name="Can 48"/>
          <p:cNvSpPr/>
          <p:nvPr/>
        </p:nvSpPr>
        <p:spPr bwMode="auto">
          <a:xfrm rot="5400000">
            <a:off x="1723765" y="3626787"/>
            <a:ext cx="342900" cy="190500"/>
          </a:xfrm>
          <a:prstGeom prst="can">
            <a:avLst/>
          </a:prstGeom>
          <a:solidFill>
            <a:srgbClr val="009E4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0" name="Can 49"/>
          <p:cNvSpPr/>
          <p:nvPr/>
        </p:nvSpPr>
        <p:spPr bwMode="auto">
          <a:xfrm rot="5400000">
            <a:off x="1994548" y="3626787"/>
            <a:ext cx="342900" cy="190500"/>
          </a:xfrm>
          <a:prstGeom prst="can">
            <a:avLst/>
          </a:prstGeom>
          <a:solidFill>
            <a:srgbClr val="7FB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1" name="Can 50"/>
          <p:cNvSpPr/>
          <p:nvPr/>
        </p:nvSpPr>
        <p:spPr bwMode="auto">
          <a:xfrm rot="5400000">
            <a:off x="2265331" y="3626787"/>
            <a:ext cx="342900" cy="190500"/>
          </a:xfrm>
          <a:prstGeom prst="can">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2" name="Can 51"/>
          <p:cNvSpPr/>
          <p:nvPr/>
        </p:nvSpPr>
        <p:spPr bwMode="auto">
          <a:xfrm rot="5400000">
            <a:off x="3348463" y="3626788"/>
            <a:ext cx="342900" cy="190500"/>
          </a:xfrm>
          <a:prstGeom prst="can">
            <a:avLst/>
          </a:prstGeom>
          <a:solidFill>
            <a:srgbClr val="DC3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3" name="Can 52"/>
          <p:cNvSpPr/>
          <p:nvPr/>
        </p:nvSpPr>
        <p:spPr bwMode="auto">
          <a:xfrm rot="5400000">
            <a:off x="3619246" y="3626788"/>
            <a:ext cx="342900" cy="190500"/>
          </a:xfrm>
          <a:prstGeom prst="can">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4" name="Can 53"/>
          <p:cNvSpPr/>
          <p:nvPr/>
        </p:nvSpPr>
        <p:spPr bwMode="auto">
          <a:xfrm rot="5400000">
            <a:off x="3890029" y="3626787"/>
            <a:ext cx="342900" cy="190500"/>
          </a:xfrm>
          <a:prstGeom prst="can">
            <a:avLst/>
          </a:prstGeom>
          <a:solidFill>
            <a:srgbClr val="7FB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5" name="Can 54"/>
          <p:cNvSpPr/>
          <p:nvPr/>
        </p:nvSpPr>
        <p:spPr bwMode="auto">
          <a:xfrm rot="5400000">
            <a:off x="4160812" y="3626787"/>
            <a:ext cx="342900" cy="190500"/>
          </a:xfrm>
          <a:prstGeom prst="can">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6" name="Can 55"/>
          <p:cNvSpPr/>
          <p:nvPr/>
        </p:nvSpPr>
        <p:spPr bwMode="auto">
          <a:xfrm rot="5400000">
            <a:off x="4431595" y="3626787"/>
            <a:ext cx="342900" cy="190500"/>
          </a:xfrm>
          <a:prstGeom prst="can">
            <a:avLst/>
          </a:prstGeom>
          <a:solidFill>
            <a:srgbClr val="DC3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7" name="Can 56"/>
          <p:cNvSpPr/>
          <p:nvPr/>
        </p:nvSpPr>
        <p:spPr bwMode="auto">
          <a:xfrm rot="5400000">
            <a:off x="4702378" y="3626787"/>
            <a:ext cx="342900" cy="190500"/>
          </a:xfrm>
          <a:prstGeom prst="can">
            <a:avLst/>
          </a:prstGeom>
          <a:solidFill>
            <a:srgbClr val="009E4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8" name="Can 57"/>
          <p:cNvSpPr/>
          <p:nvPr/>
        </p:nvSpPr>
        <p:spPr bwMode="auto">
          <a:xfrm rot="5400000">
            <a:off x="4973161" y="3626787"/>
            <a:ext cx="342900" cy="190500"/>
          </a:xfrm>
          <a:prstGeom prst="can">
            <a:avLst/>
          </a:prstGeom>
          <a:solidFill>
            <a:srgbClr val="009E4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9" name="Can 58"/>
          <p:cNvSpPr/>
          <p:nvPr/>
        </p:nvSpPr>
        <p:spPr bwMode="auto">
          <a:xfrm rot="5400000">
            <a:off x="5243944" y="3626787"/>
            <a:ext cx="342900" cy="190500"/>
          </a:xfrm>
          <a:prstGeom prst="can">
            <a:avLst/>
          </a:prstGeom>
          <a:solidFill>
            <a:srgbClr val="DC3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0" name="Can 59"/>
          <p:cNvSpPr/>
          <p:nvPr/>
        </p:nvSpPr>
        <p:spPr bwMode="auto">
          <a:xfrm rot="5400000">
            <a:off x="5514727" y="3626787"/>
            <a:ext cx="342900" cy="190500"/>
          </a:xfrm>
          <a:prstGeom prst="can">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1" name="Can 60"/>
          <p:cNvSpPr/>
          <p:nvPr/>
        </p:nvSpPr>
        <p:spPr bwMode="auto">
          <a:xfrm rot="5400000">
            <a:off x="5785510" y="3626787"/>
            <a:ext cx="342900" cy="190500"/>
          </a:xfrm>
          <a:prstGeom prst="can">
            <a:avLst/>
          </a:prstGeom>
          <a:solidFill>
            <a:srgbClr val="DC3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2" name="Can 61"/>
          <p:cNvSpPr/>
          <p:nvPr/>
        </p:nvSpPr>
        <p:spPr bwMode="auto">
          <a:xfrm rot="5400000">
            <a:off x="6056293" y="3626787"/>
            <a:ext cx="342900" cy="190500"/>
          </a:xfrm>
          <a:prstGeom prst="can">
            <a:avLst/>
          </a:prstGeom>
          <a:solidFill>
            <a:srgbClr val="68217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3" name="Can 62"/>
          <p:cNvSpPr/>
          <p:nvPr/>
        </p:nvSpPr>
        <p:spPr bwMode="auto">
          <a:xfrm rot="5400000">
            <a:off x="6327076" y="3626787"/>
            <a:ext cx="342900" cy="190500"/>
          </a:xfrm>
          <a:prstGeom prst="can">
            <a:avLst/>
          </a:prstGeom>
          <a:solidFill>
            <a:srgbClr val="7FB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4" name="Can 63"/>
          <p:cNvSpPr/>
          <p:nvPr/>
        </p:nvSpPr>
        <p:spPr bwMode="auto">
          <a:xfrm rot="5400000">
            <a:off x="6597859" y="3626787"/>
            <a:ext cx="342900" cy="190500"/>
          </a:xfrm>
          <a:prstGeom prst="can">
            <a:avLst/>
          </a:prstGeom>
          <a:solidFill>
            <a:srgbClr val="009E4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5" name="Can 64"/>
          <p:cNvSpPr/>
          <p:nvPr/>
        </p:nvSpPr>
        <p:spPr bwMode="auto">
          <a:xfrm rot="5400000">
            <a:off x="6868642" y="3626787"/>
            <a:ext cx="342900" cy="190500"/>
          </a:xfrm>
          <a:prstGeom prst="can">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6" name="Can 65"/>
          <p:cNvSpPr/>
          <p:nvPr/>
        </p:nvSpPr>
        <p:spPr bwMode="auto">
          <a:xfrm rot="5400000">
            <a:off x="7139425" y="3626787"/>
            <a:ext cx="342900" cy="190500"/>
          </a:xfrm>
          <a:prstGeom prst="can">
            <a:avLst/>
          </a:prstGeom>
          <a:solidFill>
            <a:srgbClr val="68217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7" name="Can 66"/>
          <p:cNvSpPr/>
          <p:nvPr/>
        </p:nvSpPr>
        <p:spPr bwMode="auto">
          <a:xfrm rot="5400000">
            <a:off x="7410208" y="3626787"/>
            <a:ext cx="342900" cy="190500"/>
          </a:xfrm>
          <a:prstGeom prst="can">
            <a:avLst/>
          </a:prstGeom>
          <a:solidFill>
            <a:srgbClr val="009E4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8" name="Can 67"/>
          <p:cNvSpPr/>
          <p:nvPr/>
        </p:nvSpPr>
        <p:spPr bwMode="auto">
          <a:xfrm rot="5400000">
            <a:off x="7680991" y="3626787"/>
            <a:ext cx="342900" cy="190500"/>
          </a:xfrm>
          <a:prstGeom prst="can">
            <a:avLst/>
          </a:prstGeom>
          <a:solidFill>
            <a:srgbClr val="DC3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9" name="Can 68"/>
          <p:cNvSpPr/>
          <p:nvPr/>
        </p:nvSpPr>
        <p:spPr bwMode="auto">
          <a:xfrm rot="5400000">
            <a:off x="7951774" y="3626787"/>
            <a:ext cx="342900" cy="190500"/>
          </a:xfrm>
          <a:prstGeom prst="can">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0" name="Can 69"/>
          <p:cNvSpPr/>
          <p:nvPr/>
        </p:nvSpPr>
        <p:spPr bwMode="auto">
          <a:xfrm rot="5400000">
            <a:off x="8222557" y="3626787"/>
            <a:ext cx="342900" cy="190500"/>
          </a:xfrm>
          <a:prstGeom prst="can">
            <a:avLst/>
          </a:prstGeom>
          <a:solidFill>
            <a:srgbClr val="7FB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1" name="Can 70"/>
          <p:cNvSpPr/>
          <p:nvPr/>
        </p:nvSpPr>
        <p:spPr bwMode="auto">
          <a:xfrm rot="5400000">
            <a:off x="8493340" y="3626787"/>
            <a:ext cx="342900" cy="190500"/>
          </a:xfrm>
          <a:prstGeom prst="can">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2" name="Can 71"/>
          <p:cNvSpPr/>
          <p:nvPr/>
        </p:nvSpPr>
        <p:spPr bwMode="auto">
          <a:xfrm rot="5400000">
            <a:off x="8764123" y="3626787"/>
            <a:ext cx="342900" cy="190500"/>
          </a:xfrm>
          <a:prstGeom prst="can">
            <a:avLst/>
          </a:prstGeom>
          <a:solidFill>
            <a:srgbClr val="7FB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3" name="Can 72"/>
          <p:cNvSpPr/>
          <p:nvPr/>
        </p:nvSpPr>
        <p:spPr bwMode="auto">
          <a:xfrm rot="5400000">
            <a:off x="9034906" y="3626787"/>
            <a:ext cx="342900" cy="190500"/>
          </a:xfrm>
          <a:prstGeom prst="can">
            <a:avLst/>
          </a:prstGeom>
          <a:solidFill>
            <a:srgbClr val="DC3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4" name="Can 73"/>
          <p:cNvSpPr/>
          <p:nvPr/>
        </p:nvSpPr>
        <p:spPr bwMode="auto">
          <a:xfrm rot="5400000">
            <a:off x="9305689" y="3626787"/>
            <a:ext cx="342900" cy="190500"/>
          </a:xfrm>
          <a:prstGeom prst="can">
            <a:avLst/>
          </a:prstGeom>
          <a:solidFill>
            <a:srgbClr val="7FB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5" name="Can 74"/>
          <p:cNvSpPr/>
          <p:nvPr/>
        </p:nvSpPr>
        <p:spPr bwMode="auto">
          <a:xfrm rot="5400000">
            <a:off x="9576472" y="3626787"/>
            <a:ext cx="342900" cy="190500"/>
          </a:xfrm>
          <a:prstGeom prst="can">
            <a:avLst/>
          </a:prstGeom>
          <a:solidFill>
            <a:srgbClr val="DC3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6" name="Can 75"/>
          <p:cNvSpPr/>
          <p:nvPr/>
        </p:nvSpPr>
        <p:spPr bwMode="auto">
          <a:xfrm rot="5400000">
            <a:off x="9847255" y="3626787"/>
            <a:ext cx="342900" cy="190500"/>
          </a:xfrm>
          <a:prstGeom prst="can">
            <a:avLst/>
          </a:prstGeom>
          <a:solidFill>
            <a:srgbClr val="009E4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7" name="Can 76"/>
          <p:cNvSpPr/>
          <p:nvPr/>
        </p:nvSpPr>
        <p:spPr bwMode="auto">
          <a:xfrm rot="5400000">
            <a:off x="10118038" y="3626787"/>
            <a:ext cx="342900" cy="190500"/>
          </a:xfrm>
          <a:prstGeom prst="can">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8" name="Can 77"/>
          <p:cNvSpPr/>
          <p:nvPr/>
        </p:nvSpPr>
        <p:spPr bwMode="auto">
          <a:xfrm rot="5400000">
            <a:off x="10388821" y="3626787"/>
            <a:ext cx="342900" cy="190500"/>
          </a:xfrm>
          <a:prstGeom prst="can">
            <a:avLst/>
          </a:prstGeom>
          <a:solidFill>
            <a:srgbClr val="DC3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9" name="Can 78"/>
          <p:cNvSpPr/>
          <p:nvPr/>
        </p:nvSpPr>
        <p:spPr bwMode="auto">
          <a:xfrm rot="5400000">
            <a:off x="10659604" y="3626787"/>
            <a:ext cx="342900" cy="190500"/>
          </a:xfrm>
          <a:prstGeom prst="can">
            <a:avLst/>
          </a:prstGeom>
          <a:solidFill>
            <a:srgbClr val="009E4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0" name="Can 79"/>
          <p:cNvSpPr/>
          <p:nvPr/>
        </p:nvSpPr>
        <p:spPr bwMode="auto">
          <a:xfrm rot="5400000">
            <a:off x="10930387" y="3626787"/>
            <a:ext cx="342900" cy="190500"/>
          </a:xfrm>
          <a:prstGeom prst="can">
            <a:avLst/>
          </a:prstGeom>
          <a:solidFill>
            <a:srgbClr val="DC3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1" name="Can 80"/>
          <p:cNvSpPr/>
          <p:nvPr/>
        </p:nvSpPr>
        <p:spPr bwMode="auto">
          <a:xfrm rot="5400000">
            <a:off x="11201170" y="3626787"/>
            <a:ext cx="342900" cy="190500"/>
          </a:xfrm>
          <a:prstGeom prst="can">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2" name="Can 81"/>
          <p:cNvSpPr/>
          <p:nvPr/>
        </p:nvSpPr>
        <p:spPr bwMode="auto">
          <a:xfrm rot="5400000">
            <a:off x="11471953" y="3626787"/>
            <a:ext cx="342900" cy="190500"/>
          </a:xfrm>
          <a:prstGeom prst="can">
            <a:avLst/>
          </a:prstGeom>
          <a:solidFill>
            <a:srgbClr val="68217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3" name="Can 82"/>
          <p:cNvSpPr/>
          <p:nvPr/>
        </p:nvSpPr>
        <p:spPr bwMode="auto">
          <a:xfrm rot="5400000">
            <a:off x="11742737" y="3626787"/>
            <a:ext cx="342900" cy="190500"/>
          </a:xfrm>
          <a:prstGeom prst="can">
            <a:avLst/>
          </a:prstGeom>
          <a:solidFill>
            <a:srgbClr val="DC3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Lightning Bolt 3"/>
          <p:cNvSpPr/>
          <p:nvPr/>
        </p:nvSpPr>
        <p:spPr bwMode="auto">
          <a:xfrm>
            <a:off x="6063675" y="3272948"/>
            <a:ext cx="351066" cy="837648"/>
          </a:xfrm>
          <a:prstGeom prst="lightningBolt">
            <a:avLst/>
          </a:prstGeom>
          <a:solidFill>
            <a:srgbClr val="FFFF00"/>
          </a:solidFill>
          <a:ln>
            <a:solidFill>
              <a:srgbClr val="FFC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444256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155"/>
                                        </p:tgtEl>
                                      </p:cBhvr>
                                    </p:animEffect>
                                    <p:set>
                                      <p:cBhvr>
                                        <p:cTn id="7" dur="1" fill="hold">
                                          <p:stCondLst>
                                            <p:cond delay="499"/>
                                          </p:stCondLst>
                                        </p:cTn>
                                        <p:tgtEl>
                                          <p:spTgt spid="15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200"/>
                                        <p:tgtEl>
                                          <p:spTgt spid="38"/>
                                        </p:tgtEl>
                                      </p:cBhvr>
                                    </p:animEffect>
                                  </p:childTnLst>
                                </p:cTn>
                              </p:par>
                            </p:childTnLst>
                          </p:cTn>
                        </p:par>
                        <p:par>
                          <p:cTn id="13" fill="hold">
                            <p:stCondLst>
                              <p:cond delay="200"/>
                            </p:stCondLst>
                            <p:childTnLst>
                              <p:par>
                                <p:cTn id="14" presetID="10" presetClass="entr" presetSubtype="0"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200"/>
                                        <p:tgtEl>
                                          <p:spTgt spid="39"/>
                                        </p:tgtEl>
                                      </p:cBhvr>
                                    </p:animEffect>
                                  </p:childTnLst>
                                </p:cTn>
                              </p:par>
                            </p:childTnLst>
                          </p:cTn>
                        </p:par>
                        <p:par>
                          <p:cTn id="17" fill="hold">
                            <p:stCondLst>
                              <p:cond delay="400"/>
                            </p:stCondLst>
                            <p:childTnLst>
                              <p:par>
                                <p:cTn id="18" presetID="10" presetClass="entr" presetSubtype="0" fill="hold" grpId="0"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200"/>
                                        <p:tgtEl>
                                          <p:spTgt spid="40"/>
                                        </p:tgtEl>
                                      </p:cBhvr>
                                    </p:animEffect>
                                  </p:childTnLst>
                                </p:cTn>
                              </p:par>
                            </p:childTnLst>
                          </p:cTn>
                        </p:par>
                        <p:par>
                          <p:cTn id="21" fill="hold">
                            <p:stCondLst>
                              <p:cond delay="600"/>
                            </p:stCondLst>
                            <p:childTnLst>
                              <p:par>
                                <p:cTn id="22" presetID="10" presetClass="entr" presetSubtype="0" fill="hold" grpId="0" nodeType="after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200"/>
                                        <p:tgtEl>
                                          <p:spTgt spid="42"/>
                                        </p:tgtEl>
                                      </p:cBhvr>
                                    </p:animEffect>
                                  </p:childTnLst>
                                </p:cTn>
                              </p:par>
                            </p:childTnLst>
                          </p:cTn>
                        </p:par>
                        <p:par>
                          <p:cTn id="25" fill="hold">
                            <p:stCondLst>
                              <p:cond delay="800"/>
                            </p:stCondLst>
                            <p:childTnLst>
                              <p:par>
                                <p:cTn id="26" presetID="10" presetClass="entr" presetSubtype="0" fill="hold" grpId="0"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200"/>
                                        <p:tgtEl>
                                          <p:spTgt spid="47"/>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fade">
                                      <p:cBhvr>
                                        <p:cTn id="32" dur="200"/>
                                        <p:tgtEl>
                                          <p:spTgt spid="48"/>
                                        </p:tgtEl>
                                      </p:cBhvr>
                                    </p:animEffect>
                                  </p:childTnLst>
                                </p:cTn>
                              </p:par>
                            </p:childTnLst>
                          </p:cTn>
                        </p:par>
                        <p:par>
                          <p:cTn id="33" fill="hold">
                            <p:stCondLst>
                              <p:cond delay="1200"/>
                            </p:stCondLst>
                            <p:childTnLst>
                              <p:par>
                                <p:cTn id="34" presetID="10"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200"/>
                                        <p:tgtEl>
                                          <p:spTgt spid="49"/>
                                        </p:tgtEl>
                                      </p:cBhvr>
                                    </p:animEffect>
                                  </p:childTnLst>
                                </p:cTn>
                              </p:par>
                            </p:childTnLst>
                          </p:cTn>
                        </p:par>
                        <p:par>
                          <p:cTn id="37" fill="hold">
                            <p:stCondLst>
                              <p:cond delay="1400"/>
                            </p:stCondLst>
                            <p:childTnLst>
                              <p:par>
                                <p:cTn id="38" presetID="10"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200"/>
                                        <p:tgtEl>
                                          <p:spTgt spid="50"/>
                                        </p:tgtEl>
                                      </p:cBhvr>
                                    </p:animEffect>
                                  </p:childTnLst>
                                </p:cTn>
                              </p:par>
                            </p:childTnLst>
                          </p:cTn>
                        </p:par>
                        <p:par>
                          <p:cTn id="41" fill="hold">
                            <p:stCondLst>
                              <p:cond delay="1600"/>
                            </p:stCondLst>
                            <p:childTnLst>
                              <p:par>
                                <p:cTn id="42" presetID="10" presetClass="entr" presetSubtype="0" fill="hold" grpId="0" nodeType="after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fade">
                                      <p:cBhvr>
                                        <p:cTn id="44" dur="200"/>
                                        <p:tgtEl>
                                          <p:spTgt spid="51"/>
                                        </p:tgtEl>
                                      </p:cBhvr>
                                    </p:animEffect>
                                  </p:childTnLst>
                                </p:cTn>
                              </p:par>
                            </p:childTnLst>
                          </p:cTn>
                        </p:par>
                        <p:par>
                          <p:cTn id="45" fill="hold">
                            <p:stCondLst>
                              <p:cond delay="1800"/>
                            </p:stCondLst>
                            <p:childTnLst>
                              <p:par>
                                <p:cTn id="46" presetID="10" presetClass="entr" presetSubtype="0" fill="hold" grpId="0" nodeType="after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fade">
                                      <p:cBhvr>
                                        <p:cTn id="48" dur="200"/>
                                        <p:tgtEl>
                                          <p:spTgt spid="45"/>
                                        </p:tgtEl>
                                      </p:cBhvr>
                                    </p:animEffect>
                                  </p:childTnLst>
                                </p:cTn>
                              </p:par>
                            </p:childTnLst>
                          </p:cTn>
                        </p:par>
                        <p:par>
                          <p:cTn id="49" fill="hold">
                            <p:stCondLst>
                              <p:cond delay="2000"/>
                            </p:stCondLst>
                            <p:childTnLst>
                              <p:par>
                                <p:cTn id="50" presetID="10" presetClass="entr" presetSubtype="0"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fade">
                                      <p:cBhvr>
                                        <p:cTn id="52" dur="200"/>
                                        <p:tgtEl>
                                          <p:spTgt spid="43"/>
                                        </p:tgtEl>
                                      </p:cBhvr>
                                    </p:animEffect>
                                  </p:childTnLst>
                                </p:cTn>
                              </p:par>
                            </p:childTnLst>
                          </p:cTn>
                        </p:par>
                        <p:par>
                          <p:cTn id="53" fill="hold">
                            <p:stCondLst>
                              <p:cond delay="2200"/>
                            </p:stCondLst>
                            <p:childTnLst>
                              <p:par>
                                <p:cTn id="54" presetID="10"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200"/>
                                        <p:tgtEl>
                                          <p:spTgt spid="44"/>
                                        </p:tgtEl>
                                      </p:cBhvr>
                                    </p:animEffect>
                                  </p:childTnLst>
                                </p:cTn>
                              </p:par>
                            </p:childTnLst>
                          </p:cTn>
                        </p:par>
                        <p:par>
                          <p:cTn id="57" fill="hold">
                            <p:stCondLst>
                              <p:cond delay="2400"/>
                            </p:stCondLst>
                            <p:childTnLst>
                              <p:par>
                                <p:cTn id="58" presetID="10" presetClass="entr" presetSubtype="0" fill="hold" grpId="0" nodeType="afterEffect">
                                  <p:stCondLst>
                                    <p:cond delay="0"/>
                                  </p:stCondLst>
                                  <p:childTnLst>
                                    <p:set>
                                      <p:cBhvr>
                                        <p:cTn id="59" dur="1" fill="hold">
                                          <p:stCondLst>
                                            <p:cond delay="0"/>
                                          </p:stCondLst>
                                        </p:cTn>
                                        <p:tgtEl>
                                          <p:spTgt spid="52"/>
                                        </p:tgtEl>
                                        <p:attrNameLst>
                                          <p:attrName>style.visibility</p:attrName>
                                        </p:attrNameLst>
                                      </p:cBhvr>
                                      <p:to>
                                        <p:strVal val="visible"/>
                                      </p:to>
                                    </p:set>
                                    <p:animEffect transition="in" filter="fade">
                                      <p:cBhvr>
                                        <p:cTn id="60" dur="200"/>
                                        <p:tgtEl>
                                          <p:spTgt spid="52"/>
                                        </p:tgtEl>
                                      </p:cBhvr>
                                    </p:animEffect>
                                  </p:childTnLst>
                                </p:cTn>
                              </p:par>
                            </p:childTnLst>
                          </p:cTn>
                        </p:par>
                        <p:par>
                          <p:cTn id="61" fill="hold">
                            <p:stCondLst>
                              <p:cond delay="2600"/>
                            </p:stCondLst>
                            <p:childTnLst>
                              <p:par>
                                <p:cTn id="62" presetID="10"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200"/>
                                        <p:tgtEl>
                                          <p:spTgt spid="53"/>
                                        </p:tgtEl>
                                      </p:cBhvr>
                                    </p:animEffect>
                                  </p:childTnLst>
                                </p:cTn>
                              </p:par>
                            </p:childTnLst>
                          </p:cTn>
                        </p:par>
                        <p:par>
                          <p:cTn id="65" fill="hold">
                            <p:stCondLst>
                              <p:cond delay="2800"/>
                            </p:stCondLst>
                            <p:childTnLst>
                              <p:par>
                                <p:cTn id="66" presetID="10" presetClass="entr" presetSubtype="0" fill="hold" grpId="0" nodeType="afterEffect">
                                  <p:stCondLst>
                                    <p:cond delay="0"/>
                                  </p:stCondLst>
                                  <p:childTnLst>
                                    <p:set>
                                      <p:cBhvr>
                                        <p:cTn id="67" dur="1" fill="hold">
                                          <p:stCondLst>
                                            <p:cond delay="0"/>
                                          </p:stCondLst>
                                        </p:cTn>
                                        <p:tgtEl>
                                          <p:spTgt spid="54"/>
                                        </p:tgtEl>
                                        <p:attrNameLst>
                                          <p:attrName>style.visibility</p:attrName>
                                        </p:attrNameLst>
                                      </p:cBhvr>
                                      <p:to>
                                        <p:strVal val="visible"/>
                                      </p:to>
                                    </p:set>
                                    <p:animEffect transition="in" filter="fade">
                                      <p:cBhvr>
                                        <p:cTn id="68" dur="200"/>
                                        <p:tgtEl>
                                          <p:spTgt spid="54"/>
                                        </p:tgtEl>
                                      </p:cBhvr>
                                    </p:animEffect>
                                  </p:childTnLst>
                                </p:cTn>
                              </p:par>
                            </p:childTnLst>
                          </p:cTn>
                        </p:par>
                        <p:par>
                          <p:cTn id="69" fill="hold">
                            <p:stCondLst>
                              <p:cond delay="3000"/>
                            </p:stCondLst>
                            <p:childTnLst>
                              <p:par>
                                <p:cTn id="70" presetID="10" presetClass="entr" presetSubtype="0" fill="hold" grpId="0" nodeType="afterEffect">
                                  <p:stCondLst>
                                    <p:cond delay="0"/>
                                  </p:stCondLst>
                                  <p:childTnLst>
                                    <p:set>
                                      <p:cBhvr>
                                        <p:cTn id="71" dur="1" fill="hold">
                                          <p:stCondLst>
                                            <p:cond delay="0"/>
                                          </p:stCondLst>
                                        </p:cTn>
                                        <p:tgtEl>
                                          <p:spTgt spid="55"/>
                                        </p:tgtEl>
                                        <p:attrNameLst>
                                          <p:attrName>style.visibility</p:attrName>
                                        </p:attrNameLst>
                                      </p:cBhvr>
                                      <p:to>
                                        <p:strVal val="visible"/>
                                      </p:to>
                                    </p:set>
                                    <p:animEffect transition="in" filter="fade">
                                      <p:cBhvr>
                                        <p:cTn id="72" dur="200"/>
                                        <p:tgtEl>
                                          <p:spTgt spid="55"/>
                                        </p:tgtEl>
                                      </p:cBhvr>
                                    </p:animEffect>
                                  </p:childTnLst>
                                </p:cTn>
                              </p:par>
                            </p:childTnLst>
                          </p:cTn>
                        </p:par>
                        <p:par>
                          <p:cTn id="73" fill="hold">
                            <p:stCondLst>
                              <p:cond delay="3200"/>
                            </p:stCondLst>
                            <p:childTnLst>
                              <p:par>
                                <p:cTn id="74" presetID="10" presetClass="entr" presetSubtype="0"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fade">
                                      <p:cBhvr>
                                        <p:cTn id="76" dur="200"/>
                                        <p:tgtEl>
                                          <p:spTgt spid="56"/>
                                        </p:tgtEl>
                                      </p:cBhvr>
                                    </p:animEffect>
                                  </p:childTnLst>
                                </p:cTn>
                              </p:par>
                            </p:childTnLst>
                          </p:cTn>
                        </p:par>
                        <p:par>
                          <p:cTn id="77" fill="hold">
                            <p:stCondLst>
                              <p:cond delay="3400"/>
                            </p:stCondLst>
                            <p:childTnLst>
                              <p:par>
                                <p:cTn id="78" presetID="10" presetClass="entr" presetSubtype="0"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fade">
                                      <p:cBhvr>
                                        <p:cTn id="80" dur="200"/>
                                        <p:tgtEl>
                                          <p:spTgt spid="57"/>
                                        </p:tgtEl>
                                      </p:cBhvr>
                                    </p:animEffect>
                                  </p:childTnLst>
                                </p:cTn>
                              </p:par>
                            </p:childTnLst>
                          </p:cTn>
                        </p:par>
                        <p:par>
                          <p:cTn id="81" fill="hold">
                            <p:stCondLst>
                              <p:cond delay="3600"/>
                            </p:stCondLst>
                            <p:childTnLst>
                              <p:par>
                                <p:cTn id="82" presetID="10" presetClass="entr" presetSubtype="0" fill="hold" grpId="0" nodeType="afterEffect">
                                  <p:stCondLst>
                                    <p:cond delay="0"/>
                                  </p:stCondLst>
                                  <p:childTnLst>
                                    <p:set>
                                      <p:cBhvr>
                                        <p:cTn id="83" dur="1" fill="hold">
                                          <p:stCondLst>
                                            <p:cond delay="0"/>
                                          </p:stCondLst>
                                        </p:cTn>
                                        <p:tgtEl>
                                          <p:spTgt spid="58"/>
                                        </p:tgtEl>
                                        <p:attrNameLst>
                                          <p:attrName>style.visibility</p:attrName>
                                        </p:attrNameLst>
                                      </p:cBhvr>
                                      <p:to>
                                        <p:strVal val="visible"/>
                                      </p:to>
                                    </p:set>
                                    <p:animEffect transition="in" filter="fade">
                                      <p:cBhvr>
                                        <p:cTn id="84" dur="200"/>
                                        <p:tgtEl>
                                          <p:spTgt spid="58"/>
                                        </p:tgtEl>
                                      </p:cBhvr>
                                    </p:animEffect>
                                  </p:childTnLst>
                                </p:cTn>
                              </p:par>
                            </p:childTnLst>
                          </p:cTn>
                        </p:par>
                        <p:par>
                          <p:cTn id="85" fill="hold">
                            <p:stCondLst>
                              <p:cond delay="3800"/>
                            </p:stCondLst>
                            <p:childTnLst>
                              <p:par>
                                <p:cTn id="86" presetID="10" presetClass="entr" presetSubtype="0"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Effect transition="in" filter="fade">
                                      <p:cBhvr>
                                        <p:cTn id="88" dur="200"/>
                                        <p:tgtEl>
                                          <p:spTgt spid="59"/>
                                        </p:tgtEl>
                                      </p:cBhvr>
                                    </p:animEffect>
                                  </p:childTnLst>
                                </p:cTn>
                              </p:par>
                            </p:childTnLst>
                          </p:cTn>
                        </p:par>
                        <p:par>
                          <p:cTn id="89" fill="hold">
                            <p:stCondLst>
                              <p:cond delay="4000"/>
                            </p:stCondLst>
                            <p:childTnLst>
                              <p:par>
                                <p:cTn id="90" presetID="10" presetClass="entr" presetSubtype="0"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Effect transition="in" filter="fade">
                                      <p:cBhvr>
                                        <p:cTn id="92" dur="200"/>
                                        <p:tgtEl>
                                          <p:spTgt spid="60"/>
                                        </p:tgtEl>
                                      </p:cBhvr>
                                    </p:animEffect>
                                  </p:childTnLst>
                                </p:cTn>
                              </p:par>
                            </p:childTnLst>
                          </p:cTn>
                        </p:par>
                        <p:par>
                          <p:cTn id="93" fill="hold">
                            <p:stCondLst>
                              <p:cond delay="4200"/>
                            </p:stCondLst>
                            <p:childTnLst>
                              <p:par>
                                <p:cTn id="94" presetID="10" presetClass="entr" presetSubtype="0" fill="hold" grpId="0" nodeType="after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
                                        <p:tgtEl>
                                          <p:spTgt spid="61"/>
                                        </p:tgtEl>
                                      </p:cBhvr>
                                    </p:animEffect>
                                  </p:childTnLst>
                                </p:cTn>
                              </p:par>
                            </p:childTnLst>
                          </p:cTn>
                        </p:par>
                        <p:par>
                          <p:cTn id="97" fill="hold">
                            <p:stCondLst>
                              <p:cond delay="4400"/>
                            </p:stCondLst>
                            <p:childTnLst>
                              <p:par>
                                <p:cTn id="98" presetID="10" presetClass="entr" presetSubtype="0" fill="hold" grpId="0" nodeType="after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200"/>
                                        <p:tgtEl>
                                          <p:spTgt spid="62"/>
                                        </p:tgtEl>
                                      </p:cBhvr>
                                    </p:animEffect>
                                  </p:childTnLst>
                                </p:cTn>
                              </p:par>
                            </p:childTnLst>
                          </p:cTn>
                        </p:par>
                        <p:par>
                          <p:cTn id="101" fill="hold">
                            <p:stCondLst>
                              <p:cond delay="4600"/>
                            </p:stCondLst>
                            <p:childTnLst>
                              <p:par>
                                <p:cTn id="102" presetID="10" presetClass="entr" presetSubtype="0" fill="hold" grpId="0" nodeType="afterEffect">
                                  <p:stCondLst>
                                    <p:cond delay="0"/>
                                  </p:stCondLst>
                                  <p:childTnLst>
                                    <p:set>
                                      <p:cBhvr>
                                        <p:cTn id="103" dur="1" fill="hold">
                                          <p:stCondLst>
                                            <p:cond delay="0"/>
                                          </p:stCondLst>
                                        </p:cTn>
                                        <p:tgtEl>
                                          <p:spTgt spid="63"/>
                                        </p:tgtEl>
                                        <p:attrNameLst>
                                          <p:attrName>style.visibility</p:attrName>
                                        </p:attrNameLst>
                                      </p:cBhvr>
                                      <p:to>
                                        <p:strVal val="visible"/>
                                      </p:to>
                                    </p:set>
                                    <p:animEffect transition="in" filter="fade">
                                      <p:cBhvr>
                                        <p:cTn id="104" dur="200"/>
                                        <p:tgtEl>
                                          <p:spTgt spid="63"/>
                                        </p:tgtEl>
                                      </p:cBhvr>
                                    </p:animEffect>
                                  </p:childTnLst>
                                </p:cTn>
                              </p:par>
                            </p:childTnLst>
                          </p:cTn>
                        </p:par>
                        <p:par>
                          <p:cTn id="105" fill="hold">
                            <p:stCondLst>
                              <p:cond delay="4800"/>
                            </p:stCondLst>
                            <p:childTnLst>
                              <p:par>
                                <p:cTn id="106" presetID="10" presetClass="entr" presetSubtype="0" fill="hold" grpId="0" nodeType="afterEffect">
                                  <p:stCondLst>
                                    <p:cond delay="0"/>
                                  </p:stCondLst>
                                  <p:childTnLst>
                                    <p:set>
                                      <p:cBhvr>
                                        <p:cTn id="107" dur="1" fill="hold">
                                          <p:stCondLst>
                                            <p:cond delay="0"/>
                                          </p:stCondLst>
                                        </p:cTn>
                                        <p:tgtEl>
                                          <p:spTgt spid="64"/>
                                        </p:tgtEl>
                                        <p:attrNameLst>
                                          <p:attrName>style.visibility</p:attrName>
                                        </p:attrNameLst>
                                      </p:cBhvr>
                                      <p:to>
                                        <p:strVal val="visible"/>
                                      </p:to>
                                    </p:set>
                                    <p:animEffect transition="in" filter="fade">
                                      <p:cBhvr>
                                        <p:cTn id="108" dur="200"/>
                                        <p:tgtEl>
                                          <p:spTgt spid="64"/>
                                        </p:tgtEl>
                                      </p:cBhvr>
                                    </p:animEffect>
                                  </p:childTnLst>
                                </p:cTn>
                              </p:par>
                            </p:childTnLst>
                          </p:cTn>
                        </p:par>
                        <p:par>
                          <p:cTn id="109" fill="hold">
                            <p:stCondLst>
                              <p:cond delay="5000"/>
                            </p:stCondLst>
                            <p:childTnLst>
                              <p:par>
                                <p:cTn id="110" presetID="10"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200"/>
                                        <p:tgtEl>
                                          <p:spTgt spid="65"/>
                                        </p:tgtEl>
                                      </p:cBhvr>
                                    </p:animEffect>
                                  </p:childTnLst>
                                </p:cTn>
                              </p:par>
                            </p:childTnLst>
                          </p:cTn>
                        </p:par>
                        <p:par>
                          <p:cTn id="113" fill="hold">
                            <p:stCondLst>
                              <p:cond delay="5200"/>
                            </p:stCondLst>
                            <p:childTnLst>
                              <p:par>
                                <p:cTn id="114" presetID="10"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200"/>
                                        <p:tgtEl>
                                          <p:spTgt spid="66"/>
                                        </p:tgtEl>
                                      </p:cBhvr>
                                    </p:animEffect>
                                  </p:childTnLst>
                                </p:cTn>
                              </p:par>
                            </p:childTnLst>
                          </p:cTn>
                        </p:par>
                        <p:par>
                          <p:cTn id="117" fill="hold">
                            <p:stCondLst>
                              <p:cond delay="5400"/>
                            </p:stCondLst>
                            <p:childTnLst>
                              <p:par>
                                <p:cTn id="118" presetID="10"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200"/>
                                        <p:tgtEl>
                                          <p:spTgt spid="67"/>
                                        </p:tgtEl>
                                      </p:cBhvr>
                                    </p:animEffect>
                                  </p:childTnLst>
                                </p:cTn>
                              </p:par>
                            </p:childTnLst>
                          </p:cTn>
                        </p:par>
                        <p:par>
                          <p:cTn id="121" fill="hold">
                            <p:stCondLst>
                              <p:cond delay="5600"/>
                            </p:stCondLst>
                            <p:childTnLst>
                              <p:par>
                                <p:cTn id="122" presetID="10" presetClass="entr" presetSubtype="0" fill="hold" grpId="0" nodeType="afterEffect">
                                  <p:stCondLst>
                                    <p:cond delay="0"/>
                                  </p:stCondLst>
                                  <p:childTnLst>
                                    <p:set>
                                      <p:cBhvr>
                                        <p:cTn id="123" dur="1" fill="hold">
                                          <p:stCondLst>
                                            <p:cond delay="0"/>
                                          </p:stCondLst>
                                        </p:cTn>
                                        <p:tgtEl>
                                          <p:spTgt spid="68"/>
                                        </p:tgtEl>
                                        <p:attrNameLst>
                                          <p:attrName>style.visibility</p:attrName>
                                        </p:attrNameLst>
                                      </p:cBhvr>
                                      <p:to>
                                        <p:strVal val="visible"/>
                                      </p:to>
                                    </p:set>
                                    <p:animEffect transition="in" filter="fade">
                                      <p:cBhvr>
                                        <p:cTn id="124" dur="200"/>
                                        <p:tgtEl>
                                          <p:spTgt spid="68"/>
                                        </p:tgtEl>
                                      </p:cBhvr>
                                    </p:animEffect>
                                  </p:childTnLst>
                                </p:cTn>
                              </p:par>
                            </p:childTnLst>
                          </p:cTn>
                        </p:par>
                        <p:par>
                          <p:cTn id="125" fill="hold">
                            <p:stCondLst>
                              <p:cond delay="5800"/>
                            </p:stCondLst>
                            <p:childTnLst>
                              <p:par>
                                <p:cTn id="126" presetID="10" presetClass="entr" presetSubtype="0" fill="hold" grpId="0" nodeType="afterEffect">
                                  <p:stCondLst>
                                    <p:cond delay="0"/>
                                  </p:stCondLst>
                                  <p:childTnLst>
                                    <p:set>
                                      <p:cBhvr>
                                        <p:cTn id="127" dur="1" fill="hold">
                                          <p:stCondLst>
                                            <p:cond delay="0"/>
                                          </p:stCondLst>
                                        </p:cTn>
                                        <p:tgtEl>
                                          <p:spTgt spid="69"/>
                                        </p:tgtEl>
                                        <p:attrNameLst>
                                          <p:attrName>style.visibility</p:attrName>
                                        </p:attrNameLst>
                                      </p:cBhvr>
                                      <p:to>
                                        <p:strVal val="visible"/>
                                      </p:to>
                                    </p:set>
                                    <p:animEffect transition="in" filter="fade">
                                      <p:cBhvr>
                                        <p:cTn id="128" dur="200"/>
                                        <p:tgtEl>
                                          <p:spTgt spid="69"/>
                                        </p:tgtEl>
                                      </p:cBhvr>
                                    </p:animEffect>
                                  </p:childTnLst>
                                </p:cTn>
                              </p:par>
                            </p:childTnLst>
                          </p:cTn>
                        </p:par>
                        <p:par>
                          <p:cTn id="129" fill="hold">
                            <p:stCondLst>
                              <p:cond delay="6000"/>
                            </p:stCondLst>
                            <p:childTnLst>
                              <p:par>
                                <p:cTn id="130" presetID="10" presetClass="entr" presetSubtype="0"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fade">
                                      <p:cBhvr>
                                        <p:cTn id="132" dur="200"/>
                                        <p:tgtEl>
                                          <p:spTgt spid="70"/>
                                        </p:tgtEl>
                                      </p:cBhvr>
                                    </p:animEffect>
                                  </p:childTnLst>
                                </p:cTn>
                              </p:par>
                            </p:childTnLst>
                          </p:cTn>
                        </p:par>
                        <p:par>
                          <p:cTn id="133" fill="hold">
                            <p:stCondLst>
                              <p:cond delay="6200"/>
                            </p:stCondLst>
                            <p:childTnLst>
                              <p:par>
                                <p:cTn id="134" presetID="10" presetClass="entr" presetSubtype="0" fill="hold" grpId="0" nodeType="afterEffect">
                                  <p:stCondLst>
                                    <p:cond delay="0"/>
                                  </p:stCondLst>
                                  <p:childTnLst>
                                    <p:set>
                                      <p:cBhvr>
                                        <p:cTn id="135" dur="1" fill="hold">
                                          <p:stCondLst>
                                            <p:cond delay="0"/>
                                          </p:stCondLst>
                                        </p:cTn>
                                        <p:tgtEl>
                                          <p:spTgt spid="71"/>
                                        </p:tgtEl>
                                        <p:attrNameLst>
                                          <p:attrName>style.visibility</p:attrName>
                                        </p:attrNameLst>
                                      </p:cBhvr>
                                      <p:to>
                                        <p:strVal val="visible"/>
                                      </p:to>
                                    </p:set>
                                    <p:animEffect transition="in" filter="fade">
                                      <p:cBhvr>
                                        <p:cTn id="136" dur="200"/>
                                        <p:tgtEl>
                                          <p:spTgt spid="71"/>
                                        </p:tgtEl>
                                      </p:cBhvr>
                                    </p:animEffect>
                                  </p:childTnLst>
                                </p:cTn>
                              </p:par>
                            </p:childTnLst>
                          </p:cTn>
                        </p:par>
                        <p:par>
                          <p:cTn id="137" fill="hold">
                            <p:stCondLst>
                              <p:cond delay="6400"/>
                            </p:stCondLst>
                            <p:childTnLst>
                              <p:par>
                                <p:cTn id="138" presetID="10" presetClass="entr" presetSubtype="0" fill="hold" grpId="0"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200"/>
                                        <p:tgtEl>
                                          <p:spTgt spid="72"/>
                                        </p:tgtEl>
                                      </p:cBhvr>
                                    </p:animEffect>
                                  </p:childTnLst>
                                </p:cTn>
                              </p:par>
                            </p:childTnLst>
                          </p:cTn>
                        </p:par>
                        <p:par>
                          <p:cTn id="141" fill="hold">
                            <p:stCondLst>
                              <p:cond delay="6600"/>
                            </p:stCondLst>
                            <p:childTnLst>
                              <p:par>
                                <p:cTn id="142" presetID="10" presetClass="entr" presetSubtype="0" fill="hold" grpId="0" nodeType="afterEffect">
                                  <p:stCondLst>
                                    <p:cond delay="0"/>
                                  </p:stCondLst>
                                  <p:childTnLst>
                                    <p:set>
                                      <p:cBhvr>
                                        <p:cTn id="143" dur="1" fill="hold">
                                          <p:stCondLst>
                                            <p:cond delay="0"/>
                                          </p:stCondLst>
                                        </p:cTn>
                                        <p:tgtEl>
                                          <p:spTgt spid="73"/>
                                        </p:tgtEl>
                                        <p:attrNameLst>
                                          <p:attrName>style.visibility</p:attrName>
                                        </p:attrNameLst>
                                      </p:cBhvr>
                                      <p:to>
                                        <p:strVal val="visible"/>
                                      </p:to>
                                    </p:set>
                                    <p:animEffect transition="in" filter="fade">
                                      <p:cBhvr>
                                        <p:cTn id="144" dur="200"/>
                                        <p:tgtEl>
                                          <p:spTgt spid="73"/>
                                        </p:tgtEl>
                                      </p:cBhvr>
                                    </p:animEffect>
                                  </p:childTnLst>
                                </p:cTn>
                              </p:par>
                            </p:childTnLst>
                          </p:cTn>
                        </p:par>
                        <p:par>
                          <p:cTn id="145" fill="hold">
                            <p:stCondLst>
                              <p:cond delay="6800"/>
                            </p:stCondLst>
                            <p:childTnLst>
                              <p:par>
                                <p:cTn id="146" presetID="10" presetClass="entr" presetSubtype="0" fill="hold" grpId="0" nodeType="afterEffect">
                                  <p:stCondLst>
                                    <p:cond delay="0"/>
                                  </p:stCondLst>
                                  <p:childTnLst>
                                    <p:set>
                                      <p:cBhvr>
                                        <p:cTn id="147" dur="1" fill="hold">
                                          <p:stCondLst>
                                            <p:cond delay="0"/>
                                          </p:stCondLst>
                                        </p:cTn>
                                        <p:tgtEl>
                                          <p:spTgt spid="74"/>
                                        </p:tgtEl>
                                        <p:attrNameLst>
                                          <p:attrName>style.visibility</p:attrName>
                                        </p:attrNameLst>
                                      </p:cBhvr>
                                      <p:to>
                                        <p:strVal val="visible"/>
                                      </p:to>
                                    </p:set>
                                    <p:animEffect transition="in" filter="fade">
                                      <p:cBhvr>
                                        <p:cTn id="148" dur="200"/>
                                        <p:tgtEl>
                                          <p:spTgt spid="74"/>
                                        </p:tgtEl>
                                      </p:cBhvr>
                                    </p:animEffect>
                                  </p:childTnLst>
                                </p:cTn>
                              </p:par>
                            </p:childTnLst>
                          </p:cTn>
                        </p:par>
                        <p:par>
                          <p:cTn id="149" fill="hold">
                            <p:stCondLst>
                              <p:cond delay="7000"/>
                            </p:stCondLst>
                            <p:childTnLst>
                              <p:par>
                                <p:cTn id="150" presetID="10" presetClass="entr" presetSubtype="0" fill="hold" grpId="0" nodeType="after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
                                        <p:tgtEl>
                                          <p:spTgt spid="75"/>
                                        </p:tgtEl>
                                      </p:cBhvr>
                                    </p:animEffect>
                                  </p:childTnLst>
                                </p:cTn>
                              </p:par>
                            </p:childTnLst>
                          </p:cTn>
                        </p:par>
                        <p:par>
                          <p:cTn id="153" fill="hold">
                            <p:stCondLst>
                              <p:cond delay="7200"/>
                            </p:stCondLst>
                            <p:childTnLst>
                              <p:par>
                                <p:cTn id="154" presetID="10" presetClass="entr" presetSubtype="0" fill="hold" grpId="0" nodeType="afterEffect">
                                  <p:stCondLst>
                                    <p:cond delay="0"/>
                                  </p:stCondLst>
                                  <p:childTnLst>
                                    <p:set>
                                      <p:cBhvr>
                                        <p:cTn id="155" dur="1" fill="hold">
                                          <p:stCondLst>
                                            <p:cond delay="0"/>
                                          </p:stCondLst>
                                        </p:cTn>
                                        <p:tgtEl>
                                          <p:spTgt spid="76"/>
                                        </p:tgtEl>
                                        <p:attrNameLst>
                                          <p:attrName>style.visibility</p:attrName>
                                        </p:attrNameLst>
                                      </p:cBhvr>
                                      <p:to>
                                        <p:strVal val="visible"/>
                                      </p:to>
                                    </p:set>
                                    <p:animEffect transition="in" filter="fade">
                                      <p:cBhvr>
                                        <p:cTn id="156" dur="200"/>
                                        <p:tgtEl>
                                          <p:spTgt spid="76"/>
                                        </p:tgtEl>
                                      </p:cBhvr>
                                    </p:animEffect>
                                  </p:childTnLst>
                                </p:cTn>
                              </p:par>
                            </p:childTnLst>
                          </p:cTn>
                        </p:par>
                        <p:par>
                          <p:cTn id="157" fill="hold">
                            <p:stCondLst>
                              <p:cond delay="7400"/>
                            </p:stCondLst>
                            <p:childTnLst>
                              <p:par>
                                <p:cTn id="158" presetID="10" presetClass="entr" presetSubtype="0" fill="hold" grpId="0" nodeType="afterEffect">
                                  <p:stCondLst>
                                    <p:cond delay="0"/>
                                  </p:stCondLst>
                                  <p:childTnLst>
                                    <p:set>
                                      <p:cBhvr>
                                        <p:cTn id="159" dur="1" fill="hold">
                                          <p:stCondLst>
                                            <p:cond delay="0"/>
                                          </p:stCondLst>
                                        </p:cTn>
                                        <p:tgtEl>
                                          <p:spTgt spid="77"/>
                                        </p:tgtEl>
                                        <p:attrNameLst>
                                          <p:attrName>style.visibility</p:attrName>
                                        </p:attrNameLst>
                                      </p:cBhvr>
                                      <p:to>
                                        <p:strVal val="visible"/>
                                      </p:to>
                                    </p:set>
                                    <p:animEffect transition="in" filter="fade">
                                      <p:cBhvr>
                                        <p:cTn id="160" dur="200"/>
                                        <p:tgtEl>
                                          <p:spTgt spid="77"/>
                                        </p:tgtEl>
                                      </p:cBhvr>
                                    </p:animEffect>
                                  </p:childTnLst>
                                </p:cTn>
                              </p:par>
                            </p:childTnLst>
                          </p:cTn>
                        </p:par>
                        <p:par>
                          <p:cTn id="161" fill="hold">
                            <p:stCondLst>
                              <p:cond delay="7600"/>
                            </p:stCondLst>
                            <p:childTnLst>
                              <p:par>
                                <p:cTn id="162" presetID="10" presetClass="entr" presetSubtype="0" fill="hold" grpId="0" nodeType="afterEffect">
                                  <p:stCondLst>
                                    <p:cond delay="0"/>
                                  </p:stCondLst>
                                  <p:childTnLst>
                                    <p:set>
                                      <p:cBhvr>
                                        <p:cTn id="163" dur="1" fill="hold">
                                          <p:stCondLst>
                                            <p:cond delay="0"/>
                                          </p:stCondLst>
                                        </p:cTn>
                                        <p:tgtEl>
                                          <p:spTgt spid="78"/>
                                        </p:tgtEl>
                                        <p:attrNameLst>
                                          <p:attrName>style.visibility</p:attrName>
                                        </p:attrNameLst>
                                      </p:cBhvr>
                                      <p:to>
                                        <p:strVal val="visible"/>
                                      </p:to>
                                    </p:set>
                                    <p:animEffect transition="in" filter="fade">
                                      <p:cBhvr>
                                        <p:cTn id="164" dur="200"/>
                                        <p:tgtEl>
                                          <p:spTgt spid="78"/>
                                        </p:tgtEl>
                                      </p:cBhvr>
                                    </p:animEffect>
                                  </p:childTnLst>
                                </p:cTn>
                              </p:par>
                            </p:childTnLst>
                          </p:cTn>
                        </p:par>
                        <p:par>
                          <p:cTn id="165" fill="hold">
                            <p:stCondLst>
                              <p:cond delay="7800"/>
                            </p:stCondLst>
                            <p:childTnLst>
                              <p:par>
                                <p:cTn id="166" presetID="10" presetClass="entr" presetSubtype="0" fill="hold" grpId="0" nodeType="afterEffect">
                                  <p:stCondLst>
                                    <p:cond delay="0"/>
                                  </p:stCondLst>
                                  <p:childTnLst>
                                    <p:set>
                                      <p:cBhvr>
                                        <p:cTn id="167" dur="1" fill="hold">
                                          <p:stCondLst>
                                            <p:cond delay="0"/>
                                          </p:stCondLst>
                                        </p:cTn>
                                        <p:tgtEl>
                                          <p:spTgt spid="79"/>
                                        </p:tgtEl>
                                        <p:attrNameLst>
                                          <p:attrName>style.visibility</p:attrName>
                                        </p:attrNameLst>
                                      </p:cBhvr>
                                      <p:to>
                                        <p:strVal val="visible"/>
                                      </p:to>
                                    </p:set>
                                    <p:animEffect transition="in" filter="fade">
                                      <p:cBhvr>
                                        <p:cTn id="168" dur="200"/>
                                        <p:tgtEl>
                                          <p:spTgt spid="79"/>
                                        </p:tgtEl>
                                      </p:cBhvr>
                                    </p:animEffect>
                                  </p:childTnLst>
                                </p:cTn>
                              </p:par>
                            </p:childTnLst>
                          </p:cTn>
                        </p:par>
                        <p:par>
                          <p:cTn id="169" fill="hold">
                            <p:stCondLst>
                              <p:cond delay="8000"/>
                            </p:stCondLst>
                            <p:childTnLst>
                              <p:par>
                                <p:cTn id="170" presetID="10" presetClass="entr" presetSubtype="0" fill="hold" grpId="0" nodeType="afterEffect">
                                  <p:stCondLst>
                                    <p:cond delay="0"/>
                                  </p:stCondLst>
                                  <p:childTnLst>
                                    <p:set>
                                      <p:cBhvr>
                                        <p:cTn id="171" dur="1" fill="hold">
                                          <p:stCondLst>
                                            <p:cond delay="0"/>
                                          </p:stCondLst>
                                        </p:cTn>
                                        <p:tgtEl>
                                          <p:spTgt spid="80"/>
                                        </p:tgtEl>
                                        <p:attrNameLst>
                                          <p:attrName>style.visibility</p:attrName>
                                        </p:attrNameLst>
                                      </p:cBhvr>
                                      <p:to>
                                        <p:strVal val="visible"/>
                                      </p:to>
                                    </p:set>
                                    <p:animEffect transition="in" filter="fade">
                                      <p:cBhvr>
                                        <p:cTn id="172" dur="200"/>
                                        <p:tgtEl>
                                          <p:spTgt spid="80"/>
                                        </p:tgtEl>
                                      </p:cBhvr>
                                    </p:animEffect>
                                  </p:childTnLst>
                                </p:cTn>
                              </p:par>
                            </p:childTnLst>
                          </p:cTn>
                        </p:par>
                        <p:par>
                          <p:cTn id="173" fill="hold">
                            <p:stCondLst>
                              <p:cond delay="8200"/>
                            </p:stCondLst>
                            <p:childTnLst>
                              <p:par>
                                <p:cTn id="174" presetID="10" presetClass="entr" presetSubtype="0"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Effect transition="in" filter="fade">
                                      <p:cBhvr>
                                        <p:cTn id="176" dur="200"/>
                                        <p:tgtEl>
                                          <p:spTgt spid="81"/>
                                        </p:tgtEl>
                                      </p:cBhvr>
                                    </p:animEffect>
                                  </p:childTnLst>
                                </p:cTn>
                              </p:par>
                            </p:childTnLst>
                          </p:cTn>
                        </p:par>
                        <p:par>
                          <p:cTn id="177" fill="hold">
                            <p:stCondLst>
                              <p:cond delay="8400"/>
                            </p:stCondLst>
                            <p:childTnLst>
                              <p:par>
                                <p:cTn id="178" presetID="10" presetClass="entr" presetSubtype="0" fill="hold" grpId="0" nodeType="afterEffect">
                                  <p:stCondLst>
                                    <p:cond delay="0"/>
                                  </p:stCondLst>
                                  <p:childTnLst>
                                    <p:set>
                                      <p:cBhvr>
                                        <p:cTn id="179" dur="1" fill="hold">
                                          <p:stCondLst>
                                            <p:cond delay="0"/>
                                          </p:stCondLst>
                                        </p:cTn>
                                        <p:tgtEl>
                                          <p:spTgt spid="82"/>
                                        </p:tgtEl>
                                        <p:attrNameLst>
                                          <p:attrName>style.visibility</p:attrName>
                                        </p:attrNameLst>
                                      </p:cBhvr>
                                      <p:to>
                                        <p:strVal val="visible"/>
                                      </p:to>
                                    </p:set>
                                    <p:animEffect transition="in" filter="fade">
                                      <p:cBhvr>
                                        <p:cTn id="180" dur="200"/>
                                        <p:tgtEl>
                                          <p:spTgt spid="82"/>
                                        </p:tgtEl>
                                      </p:cBhvr>
                                    </p:animEffect>
                                  </p:childTnLst>
                                </p:cTn>
                              </p:par>
                            </p:childTnLst>
                          </p:cTn>
                        </p:par>
                        <p:par>
                          <p:cTn id="181" fill="hold">
                            <p:stCondLst>
                              <p:cond delay="8600"/>
                            </p:stCondLst>
                            <p:childTnLst>
                              <p:par>
                                <p:cTn id="182" presetID="10" presetClass="entr" presetSubtype="0" fill="hold" grpId="0" nodeType="afterEffect">
                                  <p:stCondLst>
                                    <p:cond delay="0"/>
                                  </p:stCondLst>
                                  <p:childTnLst>
                                    <p:set>
                                      <p:cBhvr>
                                        <p:cTn id="183" dur="1" fill="hold">
                                          <p:stCondLst>
                                            <p:cond delay="0"/>
                                          </p:stCondLst>
                                        </p:cTn>
                                        <p:tgtEl>
                                          <p:spTgt spid="83"/>
                                        </p:tgtEl>
                                        <p:attrNameLst>
                                          <p:attrName>style.visibility</p:attrName>
                                        </p:attrNameLst>
                                      </p:cBhvr>
                                      <p:to>
                                        <p:strVal val="visible"/>
                                      </p:to>
                                    </p:set>
                                    <p:animEffect transition="in" filter="fade">
                                      <p:cBhvr>
                                        <p:cTn id="184" dur="200"/>
                                        <p:tgtEl>
                                          <p:spTgt spid="83"/>
                                        </p:tgtEl>
                                      </p:cBhvr>
                                    </p:animEffect>
                                  </p:childTnLst>
                                </p:cTn>
                              </p:par>
                            </p:childTnLst>
                          </p:cTn>
                        </p:par>
                      </p:childTnLst>
                    </p:cTn>
                  </p:par>
                  <p:par>
                    <p:cTn id="185" fill="hold">
                      <p:stCondLst>
                        <p:cond delay="indefinite"/>
                      </p:stCondLst>
                      <p:childTnLst>
                        <p:par>
                          <p:cTn id="186" fill="hold">
                            <p:stCondLst>
                              <p:cond delay="0"/>
                            </p:stCondLst>
                            <p:childTnLst>
                              <p:par>
                                <p:cTn id="187" presetID="42" presetClass="path" presetSubtype="0" accel="50000" decel="50000" fill="hold" grpId="1" nodeType="clickEffect">
                                  <p:stCondLst>
                                    <p:cond delay="0"/>
                                  </p:stCondLst>
                                  <p:childTnLst>
                                    <p:animMotion origin="layout" path="M 0 0 L 0 0.25 E" pathEditMode="relative" ptsTypes="">
                                      <p:cBhvr>
                                        <p:cTn id="188" dur="1500" fill="hold"/>
                                        <p:tgtEl>
                                          <p:spTgt spid="62"/>
                                        </p:tgtEl>
                                        <p:attrNameLst>
                                          <p:attrName>ppt_x</p:attrName>
                                          <p:attrName>ppt_y</p:attrName>
                                        </p:attrNameLst>
                                      </p:cBhvr>
                                    </p:animMotion>
                                  </p:childTnLst>
                                </p:cTn>
                              </p:par>
                              <p:par>
                                <p:cTn id="189" presetID="2" presetClass="entr" presetSubtype="1" fill="hold" grpId="0" nodeType="withEffect">
                                  <p:stCondLst>
                                    <p:cond delay="0"/>
                                  </p:stCondLst>
                                  <p:childTnLst>
                                    <p:set>
                                      <p:cBhvr>
                                        <p:cTn id="190" dur="1" fill="hold">
                                          <p:stCondLst>
                                            <p:cond delay="0"/>
                                          </p:stCondLst>
                                        </p:cTn>
                                        <p:tgtEl>
                                          <p:spTgt spid="4"/>
                                        </p:tgtEl>
                                        <p:attrNameLst>
                                          <p:attrName>style.visibility</p:attrName>
                                        </p:attrNameLst>
                                      </p:cBhvr>
                                      <p:to>
                                        <p:strVal val="visible"/>
                                      </p:to>
                                    </p:set>
                                    <p:anim calcmode="lin" valueType="num">
                                      <p:cBhvr additive="base">
                                        <p:cTn id="191" dur="750" fill="hold"/>
                                        <p:tgtEl>
                                          <p:spTgt spid="4"/>
                                        </p:tgtEl>
                                        <p:attrNameLst>
                                          <p:attrName>ppt_x</p:attrName>
                                        </p:attrNameLst>
                                      </p:cBhvr>
                                      <p:tavLst>
                                        <p:tav tm="0">
                                          <p:val>
                                            <p:strVal val="#ppt_x"/>
                                          </p:val>
                                        </p:tav>
                                        <p:tav tm="100000">
                                          <p:val>
                                            <p:strVal val="#ppt_x"/>
                                          </p:val>
                                        </p:tav>
                                      </p:tavLst>
                                    </p:anim>
                                    <p:anim calcmode="lin" valueType="num">
                                      <p:cBhvr additive="base">
                                        <p:cTn id="192" dur="75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93" fill="hold">
                      <p:stCondLst>
                        <p:cond delay="indefinite"/>
                      </p:stCondLst>
                      <p:childTnLst>
                        <p:par>
                          <p:cTn id="194" fill="hold">
                            <p:stCondLst>
                              <p:cond delay="0"/>
                            </p:stCondLst>
                            <p:childTnLst>
                              <p:par>
                                <p:cTn id="195" presetID="42" presetClass="path" presetSubtype="0" accel="50000" decel="50000" fill="hold" grpId="2" nodeType="clickEffect">
                                  <p:stCondLst>
                                    <p:cond delay="0"/>
                                  </p:stCondLst>
                                  <p:childTnLst>
                                    <p:animMotion origin="layout" path="M 0 0 L 0 0.25 E" pathEditMode="relative" ptsTypes="">
                                      <p:cBhvr>
                                        <p:cTn id="196" dur="2000" spd="-100000" fill="hold"/>
                                        <p:tgtEl>
                                          <p:spTgt spid="62"/>
                                        </p:tgtEl>
                                        <p:attrNameLst>
                                          <p:attrName>ppt_x</p:attrName>
                                          <p:attrName>ppt_y</p:attrName>
                                        </p:attrNameLst>
                                      </p:cBhvr>
                                    </p:animMotion>
                                  </p:childTnLst>
                                </p:cTn>
                              </p:par>
                              <p:par>
                                <p:cTn id="197" presetID="10" presetClass="exit" presetSubtype="0" fill="hold" grpId="1" nodeType="withEffect">
                                  <p:stCondLst>
                                    <p:cond delay="0"/>
                                  </p:stCondLst>
                                  <p:childTnLst>
                                    <p:animEffect transition="out" filter="fade">
                                      <p:cBhvr>
                                        <p:cTn id="198" dur="500"/>
                                        <p:tgtEl>
                                          <p:spTgt spid="4"/>
                                        </p:tgtEl>
                                      </p:cBhvr>
                                    </p:animEffect>
                                    <p:set>
                                      <p:cBhvr>
                                        <p:cTn id="199" dur="1" fill="hold">
                                          <p:stCondLst>
                                            <p:cond delay="499"/>
                                          </p:stCondLst>
                                        </p:cTn>
                                        <p:tgtEl>
                                          <p:spTgt spid="4"/>
                                        </p:tgtEl>
                                        <p:attrNameLst>
                                          <p:attrName>style.visibility</p:attrName>
                                        </p:attrNameLst>
                                      </p:cBhvr>
                                      <p:to>
                                        <p:strVal val="hidden"/>
                                      </p:to>
                                    </p:set>
                                  </p:childTnLst>
                                </p:cTn>
                              </p:par>
                            </p:childTnLst>
                          </p:cTn>
                        </p:par>
                      </p:childTnLst>
                    </p:cTn>
                  </p:par>
                  <p:par>
                    <p:cTn id="200" fill="hold">
                      <p:stCondLst>
                        <p:cond delay="indefinite"/>
                      </p:stCondLst>
                      <p:childTnLst>
                        <p:par>
                          <p:cTn id="201" fill="hold">
                            <p:stCondLst>
                              <p:cond delay="0"/>
                            </p:stCondLst>
                            <p:childTnLst>
                              <p:par>
                                <p:cTn id="202" presetID="2" presetClass="exit" presetSubtype="2" fill="hold" grpId="0" nodeType="clickEffect">
                                  <p:stCondLst>
                                    <p:cond delay="0"/>
                                  </p:stCondLst>
                                  <p:childTnLst>
                                    <p:anim calcmode="lin" valueType="num">
                                      <p:cBhvr additive="base">
                                        <p:cTn id="203" dur="2000"/>
                                        <p:tgtEl>
                                          <p:spTgt spid="197"/>
                                        </p:tgtEl>
                                        <p:attrNameLst>
                                          <p:attrName>ppt_x</p:attrName>
                                        </p:attrNameLst>
                                      </p:cBhvr>
                                      <p:tavLst>
                                        <p:tav tm="0">
                                          <p:val>
                                            <p:strVal val="ppt_x"/>
                                          </p:val>
                                        </p:tav>
                                        <p:tav tm="100000">
                                          <p:val>
                                            <p:strVal val="1+ppt_w/2"/>
                                          </p:val>
                                        </p:tav>
                                      </p:tavLst>
                                    </p:anim>
                                    <p:anim calcmode="lin" valueType="num">
                                      <p:cBhvr additive="base">
                                        <p:cTn id="204" dur="2000"/>
                                        <p:tgtEl>
                                          <p:spTgt spid="197"/>
                                        </p:tgtEl>
                                        <p:attrNameLst>
                                          <p:attrName>ppt_y</p:attrName>
                                        </p:attrNameLst>
                                      </p:cBhvr>
                                      <p:tavLst>
                                        <p:tav tm="0">
                                          <p:val>
                                            <p:strVal val="ppt_y"/>
                                          </p:val>
                                        </p:tav>
                                        <p:tav tm="100000">
                                          <p:val>
                                            <p:strVal val="ppt_y"/>
                                          </p:val>
                                        </p:tav>
                                      </p:tavLst>
                                    </p:anim>
                                    <p:set>
                                      <p:cBhvr>
                                        <p:cTn id="205" dur="1" fill="hold">
                                          <p:stCondLst>
                                            <p:cond delay="1999"/>
                                          </p:stCondLst>
                                        </p:cTn>
                                        <p:tgtEl>
                                          <p:spTgt spid="197"/>
                                        </p:tgtEl>
                                        <p:attrNameLst>
                                          <p:attrName>style.visibility</p:attrName>
                                        </p:attrNameLst>
                                      </p:cBhvr>
                                      <p:to>
                                        <p:strVal val="hidden"/>
                                      </p:to>
                                    </p:set>
                                  </p:childTnLst>
                                </p:cTn>
                              </p:par>
                            </p:childTnLst>
                          </p:cTn>
                        </p:par>
                        <p:par>
                          <p:cTn id="206" fill="hold">
                            <p:stCondLst>
                              <p:cond delay="2000"/>
                            </p:stCondLst>
                            <p:childTnLst>
                              <p:par>
                                <p:cTn id="207" presetID="2" presetClass="exit" presetSubtype="2" fill="hold" grpId="0" nodeType="afterEffect">
                                  <p:stCondLst>
                                    <p:cond delay="0"/>
                                  </p:stCondLst>
                                  <p:childTnLst>
                                    <p:anim calcmode="lin" valueType="num">
                                      <p:cBhvr additive="base">
                                        <p:cTn id="208" dur="2000"/>
                                        <p:tgtEl>
                                          <p:spTgt spid="196"/>
                                        </p:tgtEl>
                                        <p:attrNameLst>
                                          <p:attrName>ppt_x</p:attrName>
                                        </p:attrNameLst>
                                      </p:cBhvr>
                                      <p:tavLst>
                                        <p:tav tm="0">
                                          <p:val>
                                            <p:strVal val="ppt_x"/>
                                          </p:val>
                                        </p:tav>
                                        <p:tav tm="100000">
                                          <p:val>
                                            <p:strVal val="1+ppt_w/2"/>
                                          </p:val>
                                        </p:tav>
                                      </p:tavLst>
                                    </p:anim>
                                    <p:anim calcmode="lin" valueType="num">
                                      <p:cBhvr additive="base">
                                        <p:cTn id="209" dur="2000"/>
                                        <p:tgtEl>
                                          <p:spTgt spid="196"/>
                                        </p:tgtEl>
                                        <p:attrNameLst>
                                          <p:attrName>ppt_y</p:attrName>
                                        </p:attrNameLst>
                                      </p:cBhvr>
                                      <p:tavLst>
                                        <p:tav tm="0">
                                          <p:val>
                                            <p:strVal val="ppt_y"/>
                                          </p:val>
                                        </p:tav>
                                        <p:tav tm="100000">
                                          <p:val>
                                            <p:strVal val="ppt_y"/>
                                          </p:val>
                                        </p:tav>
                                      </p:tavLst>
                                    </p:anim>
                                    <p:set>
                                      <p:cBhvr>
                                        <p:cTn id="210" dur="1" fill="hold">
                                          <p:stCondLst>
                                            <p:cond delay="1999"/>
                                          </p:stCondLst>
                                        </p:cTn>
                                        <p:tgtEl>
                                          <p:spTgt spid="196"/>
                                        </p:tgtEl>
                                        <p:attrNameLst>
                                          <p:attrName>style.visibility</p:attrName>
                                        </p:attrNameLst>
                                      </p:cBhvr>
                                      <p:to>
                                        <p:strVal val="hidden"/>
                                      </p:to>
                                    </p:set>
                                  </p:childTnLst>
                                </p:cTn>
                              </p:par>
                            </p:childTnLst>
                          </p:cTn>
                        </p:par>
                        <p:par>
                          <p:cTn id="211" fill="hold">
                            <p:stCondLst>
                              <p:cond delay="4000"/>
                            </p:stCondLst>
                            <p:childTnLst>
                              <p:par>
                                <p:cTn id="212" presetID="2" presetClass="exit" presetSubtype="2" fill="hold" grpId="0" nodeType="afterEffect">
                                  <p:stCondLst>
                                    <p:cond delay="0"/>
                                  </p:stCondLst>
                                  <p:childTnLst>
                                    <p:anim calcmode="lin" valueType="num">
                                      <p:cBhvr additive="base">
                                        <p:cTn id="213" dur="2000"/>
                                        <p:tgtEl>
                                          <p:spTgt spid="186"/>
                                        </p:tgtEl>
                                        <p:attrNameLst>
                                          <p:attrName>ppt_x</p:attrName>
                                        </p:attrNameLst>
                                      </p:cBhvr>
                                      <p:tavLst>
                                        <p:tav tm="0">
                                          <p:val>
                                            <p:strVal val="ppt_x"/>
                                          </p:val>
                                        </p:tav>
                                        <p:tav tm="100000">
                                          <p:val>
                                            <p:strVal val="1+ppt_w/2"/>
                                          </p:val>
                                        </p:tav>
                                      </p:tavLst>
                                    </p:anim>
                                    <p:anim calcmode="lin" valueType="num">
                                      <p:cBhvr additive="base">
                                        <p:cTn id="214" dur="2000"/>
                                        <p:tgtEl>
                                          <p:spTgt spid="186"/>
                                        </p:tgtEl>
                                        <p:attrNameLst>
                                          <p:attrName>ppt_y</p:attrName>
                                        </p:attrNameLst>
                                      </p:cBhvr>
                                      <p:tavLst>
                                        <p:tav tm="0">
                                          <p:val>
                                            <p:strVal val="ppt_y"/>
                                          </p:val>
                                        </p:tav>
                                        <p:tav tm="100000">
                                          <p:val>
                                            <p:strVal val="ppt_y"/>
                                          </p:val>
                                        </p:tav>
                                      </p:tavLst>
                                    </p:anim>
                                    <p:set>
                                      <p:cBhvr>
                                        <p:cTn id="215" dur="1" fill="hold">
                                          <p:stCondLst>
                                            <p:cond delay="1999"/>
                                          </p:stCondLst>
                                        </p:cTn>
                                        <p:tgtEl>
                                          <p:spTgt spid="186"/>
                                        </p:tgtEl>
                                        <p:attrNameLst>
                                          <p:attrName>style.visibility</p:attrName>
                                        </p:attrNameLst>
                                      </p:cBhvr>
                                      <p:to>
                                        <p:strVal val="hidden"/>
                                      </p:to>
                                    </p:set>
                                  </p:childTnLst>
                                </p:cTn>
                              </p:par>
                            </p:childTnLst>
                          </p:cTn>
                        </p:par>
                        <p:par>
                          <p:cTn id="216" fill="hold">
                            <p:stCondLst>
                              <p:cond delay="6000"/>
                            </p:stCondLst>
                            <p:childTnLst>
                              <p:par>
                                <p:cTn id="217" presetID="2" presetClass="exit" presetSubtype="2" fill="hold" grpId="0" nodeType="afterEffect">
                                  <p:stCondLst>
                                    <p:cond delay="0"/>
                                  </p:stCondLst>
                                  <p:childTnLst>
                                    <p:anim calcmode="lin" valueType="num">
                                      <p:cBhvr additive="base">
                                        <p:cTn id="218" dur="2000"/>
                                        <p:tgtEl>
                                          <p:spTgt spid="195"/>
                                        </p:tgtEl>
                                        <p:attrNameLst>
                                          <p:attrName>ppt_x</p:attrName>
                                        </p:attrNameLst>
                                      </p:cBhvr>
                                      <p:tavLst>
                                        <p:tav tm="0">
                                          <p:val>
                                            <p:strVal val="ppt_x"/>
                                          </p:val>
                                        </p:tav>
                                        <p:tav tm="100000">
                                          <p:val>
                                            <p:strVal val="1+ppt_w/2"/>
                                          </p:val>
                                        </p:tav>
                                      </p:tavLst>
                                    </p:anim>
                                    <p:anim calcmode="lin" valueType="num">
                                      <p:cBhvr additive="base">
                                        <p:cTn id="219" dur="2000"/>
                                        <p:tgtEl>
                                          <p:spTgt spid="195"/>
                                        </p:tgtEl>
                                        <p:attrNameLst>
                                          <p:attrName>ppt_y</p:attrName>
                                        </p:attrNameLst>
                                      </p:cBhvr>
                                      <p:tavLst>
                                        <p:tav tm="0">
                                          <p:val>
                                            <p:strVal val="ppt_y"/>
                                          </p:val>
                                        </p:tav>
                                        <p:tav tm="100000">
                                          <p:val>
                                            <p:strVal val="ppt_y"/>
                                          </p:val>
                                        </p:tav>
                                      </p:tavLst>
                                    </p:anim>
                                    <p:set>
                                      <p:cBhvr>
                                        <p:cTn id="220" dur="1" fill="hold">
                                          <p:stCondLst>
                                            <p:cond delay="1999"/>
                                          </p:stCondLst>
                                        </p:cTn>
                                        <p:tgtEl>
                                          <p:spTgt spid="195"/>
                                        </p:tgtEl>
                                        <p:attrNameLst>
                                          <p:attrName>style.visibility</p:attrName>
                                        </p:attrNameLst>
                                      </p:cBhvr>
                                      <p:to>
                                        <p:strVal val="hidden"/>
                                      </p:to>
                                    </p:set>
                                  </p:childTnLst>
                                </p:cTn>
                              </p:par>
                            </p:childTnLst>
                          </p:cTn>
                        </p:par>
                        <p:par>
                          <p:cTn id="221" fill="hold">
                            <p:stCondLst>
                              <p:cond delay="8000"/>
                            </p:stCondLst>
                            <p:childTnLst>
                              <p:par>
                                <p:cTn id="222" presetID="2" presetClass="exit" presetSubtype="2" fill="hold" grpId="0" nodeType="afterEffect">
                                  <p:stCondLst>
                                    <p:cond delay="0"/>
                                  </p:stCondLst>
                                  <p:childTnLst>
                                    <p:anim calcmode="lin" valueType="num">
                                      <p:cBhvr additive="base">
                                        <p:cTn id="223" dur="1500"/>
                                        <p:tgtEl>
                                          <p:spTgt spid="194"/>
                                        </p:tgtEl>
                                        <p:attrNameLst>
                                          <p:attrName>ppt_x</p:attrName>
                                        </p:attrNameLst>
                                      </p:cBhvr>
                                      <p:tavLst>
                                        <p:tav tm="0">
                                          <p:val>
                                            <p:strVal val="ppt_x"/>
                                          </p:val>
                                        </p:tav>
                                        <p:tav tm="100000">
                                          <p:val>
                                            <p:strVal val="1+ppt_w/2"/>
                                          </p:val>
                                        </p:tav>
                                      </p:tavLst>
                                    </p:anim>
                                    <p:anim calcmode="lin" valueType="num">
                                      <p:cBhvr additive="base">
                                        <p:cTn id="224" dur="1500"/>
                                        <p:tgtEl>
                                          <p:spTgt spid="194"/>
                                        </p:tgtEl>
                                        <p:attrNameLst>
                                          <p:attrName>ppt_y</p:attrName>
                                        </p:attrNameLst>
                                      </p:cBhvr>
                                      <p:tavLst>
                                        <p:tav tm="0">
                                          <p:val>
                                            <p:strVal val="ppt_y"/>
                                          </p:val>
                                        </p:tav>
                                        <p:tav tm="100000">
                                          <p:val>
                                            <p:strVal val="ppt_y"/>
                                          </p:val>
                                        </p:tav>
                                      </p:tavLst>
                                    </p:anim>
                                    <p:set>
                                      <p:cBhvr>
                                        <p:cTn id="225" dur="1" fill="hold">
                                          <p:stCondLst>
                                            <p:cond delay="1499"/>
                                          </p:stCondLst>
                                        </p:cTn>
                                        <p:tgtEl>
                                          <p:spTgt spid="194"/>
                                        </p:tgtEl>
                                        <p:attrNameLst>
                                          <p:attrName>style.visibility</p:attrName>
                                        </p:attrNameLst>
                                      </p:cBhvr>
                                      <p:to>
                                        <p:strVal val="hidden"/>
                                      </p:to>
                                    </p:set>
                                  </p:childTnLst>
                                </p:cTn>
                              </p:par>
                            </p:childTnLst>
                          </p:cTn>
                        </p:par>
                        <p:par>
                          <p:cTn id="226" fill="hold">
                            <p:stCondLst>
                              <p:cond delay="9500"/>
                            </p:stCondLst>
                            <p:childTnLst>
                              <p:par>
                                <p:cTn id="227" presetID="2" presetClass="exit" presetSubtype="2" fill="hold" grpId="0" nodeType="afterEffect">
                                  <p:stCondLst>
                                    <p:cond delay="0"/>
                                  </p:stCondLst>
                                  <p:childTnLst>
                                    <p:anim calcmode="lin" valueType="num">
                                      <p:cBhvr additive="base">
                                        <p:cTn id="228" dur="2000"/>
                                        <p:tgtEl>
                                          <p:spTgt spid="193"/>
                                        </p:tgtEl>
                                        <p:attrNameLst>
                                          <p:attrName>ppt_x</p:attrName>
                                        </p:attrNameLst>
                                      </p:cBhvr>
                                      <p:tavLst>
                                        <p:tav tm="0">
                                          <p:val>
                                            <p:strVal val="ppt_x"/>
                                          </p:val>
                                        </p:tav>
                                        <p:tav tm="100000">
                                          <p:val>
                                            <p:strVal val="1+ppt_w/2"/>
                                          </p:val>
                                        </p:tav>
                                      </p:tavLst>
                                    </p:anim>
                                    <p:anim calcmode="lin" valueType="num">
                                      <p:cBhvr additive="base">
                                        <p:cTn id="229" dur="2000"/>
                                        <p:tgtEl>
                                          <p:spTgt spid="193"/>
                                        </p:tgtEl>
                                        <p:attrNameLst>
                                          <p:attrName>ppt_y</p:attrName>
                                        </p:attrNameLst>
                                      </p:cBhvr>
                                      <p:tavLst>
                                        <p:tav tm="0">
                                          <p:val>
                                            <p:strVal val="ppt_y"/>
                                          </p:val>
                                        </p:tav>
                                        <p:tav tm="100000">
                                          <p:val>
                                            <p:strVal val="ppt_y"/>
                                          </p:val>
                                        </p:tav>
                                      </p:tavLst>
                                    </p:anim>
                                    <p:set>
                                      <p:cBhvr>
                                        <p:cTn id="230" dur="1" fill="hold">
                                          <p:stCondLst>
                                            <p:cond delay="1999"/>
                                          </p:stCondLst>
                                        </p:cTn>
                                        <p:tgtEl>
                                          <p:spTgt spid="193"/>
                                        </p:tgtEl>
                                        <p:attrNameLst>
                                          <p:attrName>style.visibility</p:attrName>
                                        </p:attrNameLst>
                                      </p:cBhvr>
                                      <p:to>
                                        <p:strVal val="hidden"/>
                                      </p:to>
                                    </p:set>
                                  </p:childTnLst>
                                </p:cTn>
                              </p:par>
                            </p:childTnLst>
                          </p:cTn>
                        </p:par>
                        <p:par>
                          <p:cTn id="231" fill="hold">
                            <p:stCondLst>
                              <p:cond delay="11500"/>
                            </p:stCondLst>
                            <p:childTnLst>
                              <p:par>
                                <p:cTn id="232" presetID="2" presetClass="exit" presetSubtype="2" fill="hold" grpId="0" nodeType="afterEffect">
                                  <p:stCondLst>
                                    <p:cond delay="0"/>
                                  </p:stCondLst>
                                  <p:childTnLst>
                                    <p:anim calcmode="lin" valueType="num">
                                      <p:cBhvr additive="base">
                                        <p:cTn id="233" dur="2000"/>
                                        <p:tgtEl>
                                          <p:spTgt spid="183"/>
                                        </p:tgtEl>
                                        <p:attrNameLst>
                                          <p:attrName>ppt_x</p:attrName>
                                        </p:attrNameLst>
                                      </p:cBhvr>
                                      <p:tavLst>
                                        <p:tav tm="0">
                                          <p:val>
                                            <p:strVal val="ppt_x"/>
                                          </p:val>
                                        </p:tav>
                                        <p:tav tm="100000">
                                          <p:val>
                                            <p:strVal val="1+ppt_w/2"/>
                                          </p:val>
                                        </p:tav>
                                      </p:tavLst>
                                    </p:anim>
                                    <p:anim calcmode="lin" valueType="num">
                                      <p:cBhvr additive="base">
                                        <p:cTn id="234" dur="2000"/>
                                        <p:tgtEl>
                                          <p:spTgt spid="183"/>
                                        </p:tgtEl>
                                        <p:attrNameLst>
                                          <p:attrName>ppt_y</p:attrName>
                                        </p:attrNameLst>
                                      </p:cBhvr>
                                      <p:tavLst>
                                        <p:tav tm="0">
                                          <p:val>
                                            <p:strVal val="ppt_y"/>
                                          </p:val>
                                        </p:tav>
                                        <p:tav tm="100000">
                                          <p:val>
                                            <p:strVal val="ppt_y"/>
                                          </p:val>
                                        </p:tav>
                                      </p:tavLst>
                                    </p:anim>
                                    <p:set>
                                      <p:cBhvr>
                                        <p:cTn id="235" dur="1" fill="hold">
                                          <p:stCondLst>
                                            <p:cond delay="1999"/>
                                          </p:stCondLst>
                                        </p:cTn>
                                        <p:tgtEl>
                                          <p:spTgt spid="183"/>
                                        </p:tgtEl>
                                        <p:attrNameLst>
                                          <p:attrName>style.visibility</p:attrName>
                                        </p:attrNameLst>
                                      </p:cBhvr>
                                      <p:to>
                                        <p:strVal val="hidden"/>
                                      </p:to>
                                    </p:set>
                                  </p:childTnLst>
                                </p:cTn>
                              </p:par>
                            </p:childTnLst>
                          </p:cTn>
                        </p:par>
                        <p:par>
                          <p:cTn id="236" fill="hold">
                            <p:stCondLst>
                              <p:cond delay="13500"/>
                            </p:stCondLst>
                            <p:childTnLst>
                              <p:par>
                                <p:cTn id="237" presetID="2" presetClass="exit" presetSubtype="2" fill="hold" grpId="0" nodeType="afterEffect">
                                  <p:stCondLst>
                                    <p:cond delay="0"/>
                                  </p:stCondLst>
                                  <p:childTnLst>
                                    <p:anim calcmode="lin" valueType="num">
                                      <p:cBhvr additive="base">
                                        <p:cTn id="238" dur="1500"/>
                                        <p:tgtEl>
                                          <p:spTgt spid="188"/>
                                        </p:tgtEl>
                                        <p:attrNameLst>
                                          <p:attrName>ppt_x</p:attrName>
                                        </p:attrNameLst>
                                      </p:cBhvr>
                                      <p:tavLst>
                                        <p:tav tm="0">
                                          <p:val>
                                            <p:strVal val="ppt_x"/>
                                          </p:val>
                                        </p:tav>
                                        <p:tav tm="100000">
                                          <p:val>
                                            <p:strVal val="1+ppt_w/2"/>
                                          </p:val>
                                        </p:tav>
                                      </p:tavLst>
                                    </p:anim>
                                    <p:anim calcmode="lin" valueType="num">
                                      <p:cBhvr additive="base">
                                        <p:cTn id="239" dur="1500"/>
                                        <p:tgtEl>
                                          <p:spTgt spid="188"/>
                                        </p:tgtEl>
                                        <p:attrNameLst>
                                          <p:attrName>ppt_y</p:attrName>
                                        </p:attrNameLst>
                                      </p:cBhvr>
                                      <p:tavLst>
                                        <p:tav tm="0">
                                          <p:val>
                                            <p:strVal val="ppt_y"/>
                                          </p:val>
                                        </p:tav>
                                        <p:tav tm="100000">
                                          <p:val>
                                            <p:strVal val="ppt_y"/>
                                          </p:val>
                                        </p:tav>
                                      </p:tavLst>
                                    </p:anim>
                                    <p:set>
                                      <p:cBhvr>
                                        <p:cTn id="240" dur="1" fill="hold">
                                          <p:stCondLst>
                                            <p:cond delay="1499"/>
                                          </p:stCondLst>
                                        </p:cTn>
                                        <p:tgtEl>
                                          <p:spTgt spid="188"/>
                                        </p:tgtEl>
                                        <p:attrNameLst>
                                          <p:attrName>style.visibility</p:attrName>
                                        </p:attrNameLst>
                                      </p:cBhvr>
                                      <p:to>
                                        <p:strVal val="hidden"/>
                                      </p:to>
                                    </p:set>
                                  </p:childTnLst>
                                </p:cTn>
                              </p:par>
                            </p:childTnLst>
                          </p:cTn>
                        </p:par>
                        <p:par>
                          <p:cTn id="241" fill="hold">
                            <p:stCondLst>
                              <p:cond delay="15000"/>
                            </p:stCondLst>
                            <p:childTnLst>
                              <p:par>
                                <p:cTn id="242" presetID="2" presetClass="exit" presetSubtype="2" fill="hold" grpId="0" nodeType="afterEffect">
                                  <p:stCondLst>
                                    <p:cond delay="0"/>
                                  </p:stCondLst>
                                  <p:childTnLst>
                                    <p:anim calcmode="lin" valueType="num">
                                      <p:cBhvr additive="base">
                                        <p:cTn id="243" dur="1500"/>
                                        <p:tgtEl>
                                          <p:spTgt spid="182"/>
                                        </p:tgtEl>
                                        <p:attrNameLst>
                                          <p:attrName>ppt_x</p:attrName>
                                        </p:attrNameLst>
                                      </p:cBhvr>
                                      <p:tavLst>
                                        <p:tav tm="0">
                                          <p:val>
                                            <p:strVal val="ppt_x"/>
                                          </p:val>
                                        </p:tav>
                                        <p:tav tm="100000">
                                          <p:val>
                                            <p:strVal val="1+ppt_w/2"/>
                                          </p:val>
                                        </p:tav>
                                      </p:tavLst>
                                    </p:anim>
                                    <p:anim calcmode="lin" valueType="num">
                                      <p:cBhvr additive="base">
                                        <p:cTn id="244" dur="1500"/>
                                        <p:tgtEl>
                                          <p:spTgt spid="182"/>
                                        </p:tgtEl>
                                        <p:attrNameLst>
                                          <p:attrName>ppt_y</p:attrName>
                                        </p:attrNameLst>
                                      </p:cBhvr>
                                      <p:tavLst>
                                        <p:tav tm="0">
                                          <p:val>
                                            <p:strVal val="ppt_y"/>
                                          </p:val>
                                        </p:tav>
                                        <p:tav tm="100000">
                                          <p:val>
                                            <p:strVal val="ppt_y"/>
                                          </p:val>
                                        </p:tav>
                                      </p:tavLst>
                                    </p:anim>
                                    <p:set>
                                      <p:cBhvr>
                                        <p:cTn id="245" dur="1" fill="hold">
                                          <p:stCondLst>
                                            <p:cond delay="1499"/>
                                          </p:stCondLst>
                                        </p:cTn>
                                        <p:tgtEl>
                                          <p:spTgt spid="182"/>
                                        </p:tgtEl>
                                        <p:attrNameLst>
                                          <p:attrName>style.visibility</p:attrName>
                                        </p:attrNameLst>
                                      </p:cBhvr>
                                      <p:to>
                                        <p:strVal val="hidden"/>
                                      </p:to>
                                    </p:set>
                                  </p:childTnLst>
                                </p:cTn>
                              </p:par>
                            </p:childTnLst>
                          </p:cTn>
                        </p:par>
                        <p:par>
                          <p:cTn id="246" fill="hold">
                            <p:stCondLst>
                              <p:cond delay="16500"/>
                            </p:stCondLst>
                            <p:childTnLst>
                              <p:par>
                                <p:cTn id="247" presetID="2" presetClass="exit" presetSubtype="2" fill="hold" grpId="0" nodeType="afterEffect">
                                  <p:stCondLst>
                                    <p:cond delay="0"/>
                                  </p:stCondLst>
                                  <p:childTnLst>
                                    <p:anim calcmode="lin" valueType="num">
                                      <p:cBhvr additive="base">
                                        <p:cTn id="248" dur="1500"/>
                                        <p:tgtEl>
                                          <p:spTgt spid="190"/>
                                        </p:tgtEl>
                                        <p:attrNameLst>
                                          <p:attrName>ppt_x</p:attrName>
                                        </p:attrNameLst>
                                      </p:cBhvr>
                                      <p:tavLst>
                                        <p:tav tm="0">
                                          <p:val>
                                            <p:strVal val="ppt_x"/>
                                          </p:val>
                                        </p:tav>
                                        <p:tav tm="100000">
                                          <p:val>
                                            <p:strVal val="1+ppt_w/2"/>
                                          </p:val>
                                        </p:tav>
                                      </p:tavLst>
                                    </p:anim>
                                    <p:anim calcmode="lin" valueType="num">
                                      <p:cBhvr additive="base">
                                        <p:cTn id="249" dur="1500"/>
                                        <p:tgtEl>
                                          <p:spTgt spid="190"/>
                                        </p:tgtEl>
                                        <p:attrNameLst>
                                          <p:attrName>ppt_y</p:attrName>
                                        </p:attrNameLst>
                                      </p:cBhvr>
                                      <p:tavLst>
                                        <p:tav tm="0">
                                          <p:val>
                                            <p:strVal val="ppt_y"/>
                                          </p:val>
                                        </p:tav>
                                        <p:tav tm="100000">
                                          <p:val>
                                            <p:strVal val="ppt_y"/>
                                          </p:val>
                                        </p:tav>
                                      </p:tavLst>
                                    </p:anim>
                                    <p:set>
                                      <p:cBhvr>
                                        <p:cTn id="250" dur="1" fill="hold">
                                          <p:stCondLst>
                                            <p:cond delay="1499"/>
                                          </p:stCondLst>
                                        </p:cTn>
                                        <p:tgtEl>
                                          <p:spTgt spid="190"/>
                                        </p:tgtEl>
                                        <p:attrNameLst>
                                          <p:attrName>style.visibility</p:attrName>
                                        </p:attrNameLst>
                                      </p:cBhvr>
                                      <p:to>
                                        <p:strVal val="hidden"/>
                                      </p:to>
                                    </p:set>
                                  </p:childTnLst>
                                </p:cTn>
                              </p:par>
                            </p:childTnLst>
                          </p:cTn>
                        </p:par>
                        <p:par>
                          <p:cTn id="251" fill="hold">
                            <p:stCondLst>
                              <p:cond delay="18000"/>
                            </p:stCondLst>
                            <p:childTnLst>
                              <p:par>
                                <p:cTn id="252" presetID="2" presetClass="exit" presetSubtype="2" fill="hold" grpId="0" nodeType="afterEffect">
                                  <p:stCondLst>
                                    <p:cond delay="0"/>
                                  </p:stCondLst>
                                  <p:childTnLst>
                                    <p:anim calcmode="lin" valueType="num">
                                      <p:cBhvr additive="base">
                                        <p:cTn id="253" dur="1500"/>
                                        <p:tgtEl>
                                          <p:spTgt spid="192"/>
                                        </p:tgtEl>
                                        <p:attrNameLst>
                                          <p:attrName>ppt_x</p:attrName>
                                        </p:attrNameLst>
                                      </p:cBhvr>
                                      <p:tavLst>
                                        <p:tav tm="0">
                                          <p:val>
                                            <p:strVal val="ppt_x"/>
                                          </p:val>
                                        </p:tav>
                                        <p:tav tm="100000">
                                          <p:val>
                                            <p:strVal val="1+ppt_w/2"/>
                                          </p:val>
                                        </p:tav>
                                      </p:tavLst>
                                    </p:anim>
                                    <p:anim calcmode="lin" valueType="num">
                                      <p:cBhvr additive="base">
                                        <p:cTn id="254" dur="1500"/>
                                        <p:tgtEl>
                                          <p:spTgt spid="192"/>
                                        </p:tgtEl>
                                        <p:attrNameLst>
                                          <p:attrName>ppt_y</p:attrName>
                                        </p:attrNameLst>
                                      </p:cBhvr>
                                      <p:tavLst>
                                        <p:tav tm="0">
                                          <p:val>
                                            <p:strVal val="ppt_y"/>
                                          </p:val>
                                        </p:tav>
                                        <p:tav tm="100000">
                                          <p:val>
                                            <p:strVal val="ppt_y"/>
                                          </p:val>
                                        </p:tav>
                                      </p:tavLst>
                                    </p:anim>
                                    <p:set>
                                      <p:cBhvr>
                                        <p:cTn id="255" dur="1" fill="hold">
                                          <p:stCondLst>
                                            <p:cond delay="1499"/>
                                          </p:stCondLst>
                                        </p:cTn>
                                        <p:tgtEl>
                                          <p:spTgt spid="192"/>
                                        </p:tgtEl>
                                        <p:attrNameLst>
                                          <p:attrName>style.visibility</p:attrName>
                                        </p:attrNameLst>
                                      </p:cBhvr>
                                      <p:to>
                                        <p:strVal val="hidden"/>
                                      </p:to>
                                    </p:set>
                                  </p:childTnLst>
                                </p:cTn>
                              </p:par>
                            </p:childTnLst>
                          </p:cTn>
                        </p:par>
                        <p:par>
                          <p:cTn id="256" fill="hold">
                            <p:stCondLst>
                              <p:cond delay="19500"/>
                            </p:stCondLst>
                            <p:childTnLst>
                              <p:par>
                                <p:cTn id="257" presetID="2" presetClass="exit" presetSubtype="2" fill="hold" grpId="0" nodeType="afterEffect">
                                  <p:stCondLst>
                                    <p:cond delay="0"/>
                                  </p:stCondLst>
                                  <p:childTnLst>
                                    <p:anim calcmode="lin" valueType="num">
                                      <p:cBhvr additive="base">
                                        <p:cTn id="258" dur="1000"/>
                                        <p:tgtEl>
                                          <p:spTgt spid="185"/>
                                        </p:tgtEl>
                                        <p:attrNameLst>
                                          <p:attrName>ppt_x</p:attrName>
                                        </p:attrNameLst>
                                      </p:cBhvr>
                                      <p:tavLst>
                                        <p:tav tm="0">
                                          <p:val>
                                            <p:strVal val="ppt_x"/>
                                          </p:val>
                                        </p:tav>
                                        <p:tav tm="100000">
                                          <p:val>
                                            <p:strVal val="1+ppt_w/2"/>
                                          </p:val>
                                        </p:tav>
                                      </p:tavLst>
                                    </p:anim>
                                    <p:anim calcmode="lin" valueType="num">
                                      <p:cBhvr additive="base">
                                        <p:cTn id="259" dur="1000"/>
                                        <p:tgtEl>
                                          <p:spTgt spid="185"/>
                                        </p:tgtEl>
                                        <p:attrNameLst>
                                          <p:attrName>ppt_y</p:attrName>
                                        </p:attrNameLst>
                                      </p:cBhvr>
                                      <p:tavLst>
                                        <p:tav tm="0">
                                          <p:val>
                                            <p:strVal val="ppt_y"/>
                                          </p:val>
                                        </p:tav>
                                        <p:tav tm="100000">
                                          <p:val>
                                            <p:strVal val="ppt_y"/>
                                          </p:val>
                                        </p:tav>
                                      </p:tavLst>
                                    </p:anim>
                                    <p:set>
                                      <p:cBhvr>
                                        <p:cTn id="260" dur="1" fill="hold">
                                          <p:stCondLst>
                                            <p:cond delay="999"/>
                                          </p:stCondLst>
                                        </p:cTn>
                                        <p:tgtEl>
                                          <p:spTgt spid="185"/>
                                        </p:tgtEl>
                                        <p:attrNameLst>
                                          <p:attrName>style.visibility</p:attrName>
                                        </p:attrNameLst>
                                      </p:cBhvr>
                                      <p:to>
                                        <p:strVal val="hidden"/>
                                      </p:to>
                                    </p:set>
                                  </p:childTnLst>
                                </p:cTn>
                              </p:par>
                            </p:childTnLst>
                          </p:cTn>
                        </p:par>
                        <p:par>
                          <p:cTn id="261" fill="hold">
                            <p:stCondLst>
                              <p:cond delay="20500"/>
                            </p:stCondLst>
                            <p:childTnLst>
                              <p:par>
                                <p:cTn id="262" presetID="2" presetClass="exit" presetSubtype="2" fill="hold" grpId="0" nodeType="afterEffect">
                                  <p:stCondLst>
                                    <p:cond delay="0"/>
                                  </p:stCondLst>
                                  <p:childTnLst>
                                    <p:anim calcmode="lin" valueType="num">
                                      <p:cBhvr additive="base">
                                        <p:cTn id="263" dur="1000"/>
                                        <p:tgtEl>
                                          <p:spTgt spid="191"/>
                                        </p:tgtEl>
                                        <p:attrNameLst>
                                          <p:attrName>ppt_x</p:attrName>
                                        </p:attrNameLst>
                                      </p:cBhvr>
                                      <p:tavLst>
                                        <p:tav tm="0">
                                          <p:val>
                                            <p:strVal val="ppt_x"/>
                                          </p:val>
                                        </p:tav>
                                        <p:tav tm="100000">
                                          <p:val>
                                            <p:strVal val="1+ppt_w/2"/>
                                          </p:val>
                                        </p:tav>
                                      </p:tavLst>
                                    </p:anim>
                                    <p:anim calcmode="lin" valueType="num">
                                      <p:cBhvr additive="base">
                                        <p:cTn id="264" dur="1000"/>
                                        <p:tgtEl>
                                          <p:spTgt spid="191"/>
                                        </p:tgtEl>
                                        <p:attrNameLst>
                                          <p:attrName>ppt_y</p:attrName>
                                        </p:attrNameLst>
                                      </p:cBhvr>
                                      <p:tavLst>
                                        <p:tav tm="0">
                                          <p:val>
                                            <p:strVal val="ppt_y"/>
                                          </p:val>
                                        </p:tav>
                                        <p:tav tm="100000">
                                          <p:val>
                                            <p:strVal val="ppt_y"/>
                                          </p:val>
                                        </p:tav>
                                      </p:tavLst>
                                    </p:anim>
                                    <p:set>
                                      <p:cBhvr>
                                        <p:cTn id="265" dur="1" fill="hold">
                                          <p:stCondLst>
                                            <p:cond delay="999"/>
                                          </p:stCondLst>
                                        </p:cTn>
                                        <p:tgtEl>
                                          <p:spTgt spid="191"/>
                                        </p:tgtEl>
                                        <p:attrNameLst>
                                          <p:attrName>style.visibility</p:attrName>
                                        </p:attrNameLst>
                                      </p:cBhvr>
                                      <p:to>
                                        <p:strVal val="hidden"/>
                                      </p:to>
                                    </p:set>
                                  </p:childTnLst>
                                </p:cTn>
                              </p:par>
                            </p:childTnLst>
                          </p:cTn>
                        </p:par>
                        <p:par>
                          <p:cTn id="266" fill="hold">
                            <p:stCondLst>
                              <p:cond delay="21500"/>
                            </p:stCondLst>
                            <p:childTnLst>
                              <p:par>
                                <p:cTn id="267" presetID="2" presetClass="exit" presetSubtype="2" fill="hold" grpId="0" nodeType="afterEffect">
                                  <p:stCondLst>
                                    <p:cond delay="0"/>
                                  </p:stCondLst>
                                  <p:childTnLst>
                                    <p:anim calcmode="lin" valueType="num">
                                      <p:cBhvr additive="base">
                                        <p:cTn id="268" dur="1000"/>
                                        <p:tgtEl>
                                          <p:spTgt spid="187"/>
                                        </p:tgtEl>
                                        <p:attrNameLst>
                                          <p:attrName>ppt_x</p:attrName>
                                        </p:attrNameLst>
                                      </p:cBhvr>
                                      <p:tavLst>
                                        <p:tav tm="0">
                                          <p:val>
                                            <p:strVal val="ppt_x"/>
                                          </p:val>
                                        </p:tav>
                                        <p:tav tm="100000">
                                          <p:val>
                                            <p:strVal val="1+ppt_w/2"/>
                                          </p:val>
                                        </p:tav>
                                      </p:tavLst>
                                    </p:anim>
                                    <p:anim calcmode="lin" valueType="num">
                                      <p:cBhvr additive="base">
                                        <p:cTn id="269" dur="1000"/>
                                        <p:tgtEl>
                                          <p:spTgt spid="187"/>
                                        </p:tgtEl>
                                        <p:attrNameLst>
                                          <p:attrName>ppt_y</p:attrName>
                                        </p:attrNameLst>
                                      </p:cBhvr>
                                      <p:tavLst>
                                        <p:tav tm="0">
                                          <p:val>
                                            <p:strVal val="ppt_y"/>
                                          </p:val>
                                        </p:tav>
                                        <p:tav tm="100000">
                                          <p:val>
                                            <p:strVal val="ppt_y"/>
                                          </p:val>
                                        </p:tav>
                                      </p:tavLst>
                                    </p:anim>
                                    <p:set>
                                      <p:cBhvr>
                                        <p:cTn id="270" dur="1" fill="hold">
                                          <p:stCondLst>
                                            <p:cond delay="999"/>
                                          </p:stCondLst>
                                        </p:cTn>
                                        <p:tgtEl>
                                          <p:spTgt spid="187"/>
                                        </p:tgtEl>
                                        <p:attrNameLst>
                                          <p:attrName>style.visibility</p:attrName>
                                        </p:attrNameLst>
                                      </p:cBhvr>
                                      <p:to>
                                        <p:strVal val="hidden"/>
                                      </p:to>
                                    </p:set>
                                  </p:childTnLst>
                                </p:cTn>
                              </p:par>
                            </p:childTnLst>
                          </p:cTn>
                        </p:par>
                        <p:par>
                          <p:cTn id="271" fill="hold">
                            <p:stCondLst>
                              <p:cond delay="22500"/>
                            </p:stCondLst>
                            <p:childTnLst>
                              <p:par>
                                <p:cTn id="272" presetID="2" presetClass="exit" presetSubtype="2" fill="hold" grpId="0" nodeType="afterEffect">
                                  <p:stCondLst>
                                    <p:cond delay="0"/>
                                  </p:stCondLst>
                                  <p:childTnLst>
                                    <p:anim calcmode="lin" valueType="num">
                                      <p:cBhvr additive="base">
                                        <p:cTn id="273" dur="1000"/>
                                        <p:tgtEl>
                                          <p:spTgt spid="184"/>
                                        </p:tgtEl>
                                        <p:attrNameLst>
                                          <p:attrName>ppt_x</p:attrName>
                                        </p:attrNameLst>
                                      </p:cBhvr>
                                      <p:tavLst>
                                        <p:tav tm="0">
                                          <p:val>
                                            <p:strVal val="ppt_x"/>
                                          </p:val>
                                        </p:tav>
                                        <p:tav tm="100000">
                                          <p:val>
                                            <p:strVal val="1+ppt_w/2"/>
                                          </p:val>
                                        </p:tav>
                                      </p:tavLst>
                                    </p:anim>
                                    <p:anim calcmode="lin" valueType="num">
                                      <p:cBhvr additive="base">
                                        <p:cTn id="274" dur="1000"/>
                                        <p:tgtEl>
                                          <p:spTgt spid="184"/>
                                        </p:tgtEl>
                                        <p:attrNameLst>
                                          <p:attrName>ppt_y</p:attrName>
                                        </p:attrNameLst>
                                      </p:cBhvr>
                                      <p:tavLst>
                                        <p:tav tm="0">
                                          <p:val>
                                            <p:strVal val="ppt_y"/>
                                          </p:val>
                                        </p:tav>
                                        <p:tav tm="100000">
                                          <p:val>
                                            <p:strVal val="ppt_y"/>
                                          </p:val>
                                        </p:tav>
                                      </p:tavLst>
                                    </p:anim>
                                    <p:set>
                                      <p:cBhvr>
                                        <p:cTn id="275" dur="1" fill="hold">
                                          <p:stCondLst>
                                            <p:cond delay="999"/>
                                          </p:stCondLst>
                                        </p:cTn>
                                        <p:tgtEl>
                                          <p:spTgt spid="184"/>
                                        </p:tgtEl>
                                        <p:attrNameLst>
                                          <p:attrName>style.visibility</p:attrName>
                                        </p:attrNameLst>
                                      </p:cBhvr>
                                      <p:to>
                                        <p:strVal val="hidden"/>
                                      </p:to>
                                    </p:set>
                                  </p:childTnLst>
                                </p:cTn>
                              </p:par>
                            </p:childTnLst>
                          </p:cTn>
                        </p:par>
                        <p:par>
                          <p:cTn id="276" fill="hold">
                            <p:stCondLst>
                              <p:cond delay="23500"/>
                            </p:stCondLst>
                            <p:childTnLst>
                              <p:par>
                                <p:cTn id="277" presetID="2" presetClass="exit" presetSubtype="2" fill="hold" grpId="0" nodeType="afterEffect">
                                  <p:stCondLst>
                                    <p:cond delay="0"/>
                                  </p:stCondLst>
                                  <p:childTnLst>
                                    <p:anim calcmode="lin" valueType="num">
                                      <p:cBhvr additive="base">
                                        <p:cTn id="278" dur="1000"/>
                                        <p:tgtEl>
                                          <p:spTgt spid="189"/>
                                        </p:tgtEl>
                                        <p:attrNameLst>
                                          <p:attrName>ppt_x</p:attrName>
                                        </p:attrNameLst>
                                      </p:cBhvr>
                                      <p:tavLst>
                                        <p:tav tm="0">
                                          <p:val>
                                            <p:strVal val="ppt_x"/>
                                          </p:val>
                                        </p:tav>
                                        <p:tav tm="100000">
                                          <p:val>
                                            <p:strVal val="1+ppt_w/2"/>
                                          </p:val>
                                        </p:tav>
                                      </p:tavLst>
                                    </p:anim>
                                    <p:anim calcmode="lin" valueType="num">
                                      <p:cBhvr additive="base">
                                        <p:cTn id="279" dur="1000"/>
                                        <p:tgtEl>
                                          <p:spTgt spid="189"/>
                                        </p:tgtEl>
                                        <p:attrNameLst>
                                          <p:attrName>ppt_y</p:attrName>
                                        </p:attrNameLst>
                                      </p:cBhvr>
                                      <p:tavLst>
                                        <p:tav tm="0">
                                          <p:val>
                                            <p:strVal val="ppt_y"/>
                                          </p:val>
                                        </p:tav>
                                        <p:tav tm="100000">
                                          <p:val>
                                            <p:strVal val="ppt_y"/>
                                          </p:val>
                                        </p:tav>
                                      </p:tavLst>
                                    </p:anim>
                                    <p:set>
                                      <p:cBhvr>
                                        <p:cTn id="280" dur="1" fill="hold">
                                          <p:stCondLst>
                                            <p:cond delay="999"/>
                                          </p:stCondLst>
                                        </p:cTn>
                                        <p:tgtEl>
                                          <p:spTgt spid="18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2" grpId="1" animBg="1"/>
      <p:bldP spid="62" grpId="2"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4" grpId="0" animBg="1"/>
      <p:bldP spid="4"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Evolving change </a:t>
            </a:r>
            <a:r>
              <a:rPr lang="en-US" dirty="0"/>
              <a:t>m</a:t>
            </a:r>
            <a:r>
              <a:rPr lang="en-US" dirty="0" smtClean="0"/>
              <a:t>anagement</a:t>
            </a:r>
            <a:endParaRPr lang="en-US" dirty="0"/>
          </a:p>
        </p:txBody>
      </p:sp>
    </p:spTree>
    <p:extLst>
      <p:ext uri="{BB962C8B-B14F-4D97-AF65-F5344CB8AC3E}">
        <p14:creationId xmlns:p14="http://schemas.microsoft.com/office/powerpoint/2010/main" val="166307509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081169" y="2244818"/>
            <a:ext cx="5943600" cy="2092881"/>
          </a:xfrm>
        </p:spPr>
        <p:txBody>
          <a:bodyPr/>
          <a:lstStyle/>
          <a:p>
            <a:r>
              <a:rPr lang="en-US" dirty="0">
                <a:solidFill>
                  <a:schemeClr val="tx1"/>
                </a:solidFill>
              </a:rPr>
              <a:t>Roadmap disclosure</a:t>
            </a:r>
          </a:p>
          <a:p>
            <a:r>
              <a:rPr lang="en-US" dirty="0" smtClean="0">
                <a:solidFill>
                  <a:schemeClr val="tx1"/>
                </a:solidFill>
              </a:rPr>
              <a:t>Feature release process</a:t>
            </a:r>
          </a:p>
          <a:p>
            <a:r>
              <a:rPr lang="en-US" dirty="0" smtClean="0">
                <a:solidFill>
                  <a:schemeClr val="tx1"/>
                </a:solidFill>
              </a:rPr>
              <a:t>Communications policies</a:t>
            </a:r>
          </a:p>
        </p:txBody>
      </p:sp>
      <p:sp>
        <p:nvSpPr>
          <p:cNvPr id="3" name="Title 2"/>
          <p:cNvSpPr>
            <a:spLocks noGrp="1"/>
          </p:cNvSpPr>
          <p:nvPr>
            <p:ph type="title"/>
          </p:nvPr>
        </p:nvSpPr>
        <p:spPr/>
        <p:txBody>
          <a:bodyPr/>
          <a:lstStyle/>
          <a:p>
            <a:r>
              <a:rPr lang="en-US" dirty="0" smtClean="0"/>
              <a:t>What’s changing</a:t>
            </a:r>
            <a:endParaRPr lang="en-US" dirty="0"/>
          </a:p>
        </p:txBody>
      </p:sp>
      <p:grpSp>
        <p:nvGrpSpPr>
          <p:cNvPr id="9" name="Group 8"/>
          <p:cNvGrpSpPr/>
          <p:nvPr/>
        </p:nvGrpSpPr>
        <p:grpSpPr>
          <a:xfrm>
            <a:off x="731839" y="1339751"/>
            <a:ext cx="3886198" cy="3931958"/>
            <a:chOff x="7056437" y="1212848"/>
            <a:chExt cx="4572000" cy="4572000"/>
          </a:xfrm>
        </p:grpSpPr>
        <p:sp>
          <p:nvSpPr>
            <p:cNvPr id="7" name="Rectangle 6"/>
            <p:cNvSpPr/>
            <p:nvPr/>
          </p:nvSpPr>
          <p:spPr bwMode="auto">
            <a:xfrm>
              <a:off x="7056437" y="1212848"/>
              <a:ext cx="4572000" cy="45720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6" name="Freeform 123"/>
            <p:cNvSpPr>
              <a:spLocks noEditPoints="1"/>
            </p:cNvSpPr>
            <p:nvPr/>
          </p:nvSpPr>
          <p:spPr bwMode="black">
            <a:xfrm>
              <a:off x="7559676" y="1744662"/>
              <a:ext cx="3474720" cy="3474720"/>
            </a:xfrm>
            <a:custGeom>
              <a:avLst/>
              <a:gdLst>
                <a:gd name="T0" fmla="*/ 57 w 63"/>
                <a:gd name="T1" fmla="*/ 54 h 65"/>
                <a:gd name="T2" fmla="*/ 57 w 63"/>
                <a:gd name="T3" fmla="*/ 55 h 65"/>
                <a:gd name="T4" fmla="*/ 35 w 63"/>
                <a:gd name="T5" fmla="*/ 65 h 65"/>
                <a:gd name="T6" fmla="*/ 33 w 63"/>
                <a:gd name="T7" fmla="*/ 65 h 65"/>
                <a:gd name="T8" fmla="*/ 12 w 63"/>
                <a:gd name="T9" fmla="*/ 57 h 65"/>
                <a:gd name="T10" fmla="*/ 10 w 63"/>
                <a:gd name="T11" fmla="*/ 55 h 65"/>
                <a:gd name="T12" fmla="*/ 2 w 63"/>
                <a:gd name="T13" fmla="*/ 62 h 65"/>
                <a:gd name="T14" fmla="*/ 0 w 63"/>
                <a:gd name="T15" fmla="*/ 37 h 65"/>
                <a:gd name="T16" fmla="*/ 25 w 63"/>
                <a:gd name="T17" fmla="*/ 42 h 65"/>
                <a:gd name="T18" fmla="*/ 17 w 63"/>
                <a:gd name="T19" fmla="*/ 48 h 65"/>
                <a:gd name="T20" fmla="*/ 20 w 63"/>
                <a:gd name="T21" fmla="*/ 50 h 65"/>
                <a:gd name="T22" fmla="*/ 33 w 63"/>
                <a:gd name="T23" fmla="*/ 55 h 65"/>
                <a:gd name="T24" fmla="*/ 34 w 63"/>
                <a:gd name="T25" fmla="*/ 55 h 65"/>
                <a:gd name="T26" fmla="*/ 49 w 63"/>
                <a:gd name="T27" fmla="*/ 48 h 65"/>
                <a:gd name="T28" fmla="*/ 50 w 63"/>
                <a:gd name="T29" fmla="*/ 48 h 65"/>
                <a:gd name="T30" fmla="*/ 57 w 63"/>
                <a:gd name="T31" fmla="*/ 54 h 65"/>
                <a:gd name="T32" fmla="*/ 63 w 63"/>
                <a:gd name="T33" fmla="*/ 29 h 65"/>
                <a:gd name="T34" fmla="*/ 61 w 63"/>
                <a:gd name="T35" fmla="*/ 4 h 65"/>
                <a:gd name="T36" fmla="*/ 53 w 63"/>
                <a:gd name="T37" fmla="*/ 11 h 65"/>
                <a:gd name="T38" fmla="*/ 53 w 63"/>
                <a:gd name="T39" fmla="*/ 11 h 65"/>
                <a:gd name="T40" fmla="*/ 53 w 63"/>
                <a:gd name="T41" fmla="*/ 10 h 65"/>
                <a:gd name="T42" fmla="*/ 51 w 63"/>
                <a:gd name="T43" fmla="*/ 8 h 65"/>
                <a:gd name="T44" fmla="*/ 29 w 63"/>
                <a:gd name="T45" fmla="*/ 0 h 65"/>
                <a:gd name="T46" fmla="*/ 28 w 63"/>
                <a:gd name="T47" fmla="*/ 0 h 65"/>
                <a:gd name="T48" fmla="*/ 6 w 63"/>
                <a:gd name="T49" fmla="*/ 10 h 65"/>
                <a:gd name="T50" fmla="*/ 5 w 63"/>
                <a:gd name="T51" fmla="*/ 10 h 65"/>
                <a:gd name="T52" fmla="*/ 13 w 63"/>
                <a:gd name="T53" fmla="*/ 17 h 65"/>
                <a:gd name="T54" fmla="*/ 13 w 63"/>
                <a:gd name="T55" fmla="*/ 17 h 65"/>
                <a:gd name="T56" fmla="*/ 28 w 63"/>
                <a:gd name="T57" fmla="*/ 10 h 65"/>
                <a:gd name="T58" fmla="*/ 29 w 63"/>
                <a:gd name="T59" fmla="*/ 10 h 65"/>
                <a:gd name="T60" fmla="*/ 43 w 63"/>
                <a:gd name="T61" fmla="*/ 14 h 65"/>
                <a:gd name="T62" fmla="*/ 46 w 63"/>
                <a:gd name="T63" fmla="*/ 17 h 65"/>
                <a:gd name="T64" fmla="*/ 38 w 63"/>
                <a:gd name="T65" fmla="*/ 24 h 65"/>
                <a:gd name="T66" fmla="*/ 63 w 63"/>
                <a:gd name="T67" fmla="*/ 2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 h="65">
                  <a:moveTo>
                    <a:pt x="57" y="54"/>
                  </a:moveTo>
                  <a:cubicBezTo>
                    <a:pt x="57" y="55"/>
                    <a:pt x="57" y="55"/>
                    <a:pt x="57" y="55"/>
                  </a:cubicBezTo>
                  <a:cubicBezTo>
                    <a:pt x="51" y="61"/>
                    <a:pt x="43" y="64"/>
                    <a:pt x="35" y="65"/>
                  </a:cubicBezTo>
                  <a:cubicBezTo>
                    <a:pt x="34" y="65"/>
                    <a:pt x="34" y="65"/>
                    <a:pt x="33" y="65"/>
                  </a:cubicBezTo>
                  <a:cubicBezTo>
                    <a:pt x="26" y="65"/>
                    <a:pt x="18" y="62"/>
                    <a:pt x="12" y="57"/>
                  </a:cubicBezTo>
                  <a:cubicBezTo>
                    <a:pt x="10" y="55"/>
                    <a:pt x="10" y="55"/>
                    <a:pt x="10" y="55"/>
                  </a:cubicBezTo>
                  <a:cubicBezTo>
                    <a:pt x="2" y="62"/>
                    <a:pt x="2" y="62"/>
                    <a:pt x="2" y="62"/>
                  </a:cubicBezTo>
                  <a:cubicBezTo>
                    <a:pt x="0" y="37"/>
                    <a:pt x="0" y="37"/>
                    <a:pt x="0" y="37"/>
                  </a:cubicBezTo>
                  <a:cubicBezTo>
                    <a:pt x="25" y="42"/>
                    <a:pt x="25" y="42"/>
                    <a:pt x="25" y="42"/>
                  </a:cubicBezTo>
                  <a:cubicBezTo>
                    <a:pt x="17" y="48"/>
                    <a:pt x="17" y="48"/>
                    <a:pt x="17" y="48"/>
                  </a:cubicBezTo>
                  <a:cubicBezTo>
                    <a:pt x="20" y="50"/>
                    <a:pt x="20" y="50"/>
                    <a:pt x="20" y="50"/>
                  </a:cubicBezTo>
                  <a:cubicBezTo>
                    <a:pt x="24" y="53"/>
                    <a:pt x="29" y="55"/>
                    <a:pt x="33" y="55"/>
                  </a:cubicBezTo>
                  <a:cubicBezTo>
                    <a:pt x="34" y="55"/>
                    <a:pt x="34" y="55"/>
                    <a:pt x="34" y="55"/>
                  </a:cubicBezTo>
                  <a:cubicBezTo>
                    <a:pt x="40" y="54"/>
                    <a:pt x="45" y="52"/>
                    <a:pt x="49" y="48"/>
                  </a:cubicBezTo>
                  <a:cubicBezTo>
                    <a:pt x="50" y="48"/>
                    <a:pt x="50" y="48"/>
                    <a:pt x="50" y="48"/>
                  </a:cubicBezTo>
                  <a:lnTo>
                    <a:pt x="57" y="54"/>
                  </a:lnTo>
                  <a:close/>
                  <a:moveTo>
                    <a:pt x="63" y="29"/>
                  </a:moveTo>
                  <a:cubicBezTo>
                    <a:pt x="61" y="4"/>
                    <a:pt x="61" y="4"/>
                    <a:pt x="61" y="4"/>
                  </a:cubicBezTo>
                  <a:cubicBezTo>
                    <a:pt x="53" y="11"/>
                    <a:pt x="53" y="11"/>
                    <a:pt x="53" y="11"/>
                  </a:cubicBezTo>
                  <a:cubicBezTo>
                    <a:pt x="53" y="11"/>
                    <a:pt x="53" y="11"/>
                    <a:pt x="53" y="11"/>
                  </a:cubicBezTo>
                  <a:cubicBezTo>
                    <a:pt x="53" y="10"/>
                    <a:pt x="53" y="10"/>
                    <a:pt x="53" y="10"/>
                  </a:cubicBezTo>
                  <a:cubicBezTo>
                    <a:pt x="51" y="8"/>
                    <a:pt x="51" y="8"/>
                    <a:pt x="51" y="8"/>
                  </a:cubicBezTo>
                  <a:cubicBezTo>
                    <a:pt x="45" y="3"/>
                    <a:pt x="37" y="0"/>
                    <a:pt x="29" y="0"/>
                  </a:cubicBezTo>
                  <a:cubicBezTo>
                    <a:pt x="29" y="0"/>
                    <a:pt x="28" y="0"/>
                    <a:pt x="28" y="0"/>
                  </a:cubicBezTo>
                  <a:cubicBezTo>
                    <a:pt x="20" y="0"/>
                    <a:pt x="12" y="4"/>
                    <a:pt x="6" y="10"/>
                  </a:cubicBezTo>
                  <a:cubicBezTo>
                    <a:pt x="5" y="10"/>
                    <a:pt x="5" y="10"/>
                    <a:pt x="5" y="10"/>
                  </a:cubicBezTo>
                  <a:cubicBezTo>
                    <a:pt x="13" y="17"/>
                    <a:pt x="13" y="17"/>
                    <a:pt x="13" y="17"/>
                  </a:cubicBezTo>
                  <a:cubicBezTo>
                    <a:pt x="13" y="17"/>
                    <a:pt x="13" y="17"/>
                    <a:pt x="13" y="17"/>
                  </a:cubicBezTo>
                  <a:cubicBezTo>
                    <a:pt x="17" y="13"/>
                    <a:pt x="23" y="10"/>
                    <a:pt x="28" y="10"/>
                  </a:cubicBezTo>
                  <a:cubicBezTo>
                    <a:pt x="29" y="10"/>
                    <a:pt x="29" y="10"/>
                    <a:pt x="29" y="10"/>
                  </a:cubicBezTo>
                  <a:cubicBezTo>
                    <a:pt x="34" y="10"/>
                    <a:pt x="39" y="12"/>
                    <a:pt x="43" y="14"/>
                  </a:cubicBezTo>
                  <a:cubicBezTo>
                    <a:pt x="46" y="17"/>
                    <a:pt x="46" y="17"/>
                    <a:pt x="46" y="17"/>
                  </a:cubicBezTo>
                  <a:cubicBezTo>
                    <a:pt x="38" y="24"/>
                    <a:pt x="38" y="24"/>
                    <a:pt x="38" y="24"/>
                  </a:cubicBezTo>
                  <a:lnTo>
                    <a:pt x="63" y="29"/>
                  </a:lnTo>
                  <a:close/>
                </a:path>
              </a:pathLst>
            </a:custGeom>
            <a:solidFill>
              <a:srgbClr val="FFFFFF"/>
            </a:solidFill>
            <a:ln>
              <a:no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grpSp>
      <p:sp>
        <p:nvSpPr>
          <p:cNvPr id="8" name="TextBox 7"/>
          <p:cNvSpPr txBox="1"/>
          <p:nvPr/>
        </p:nvSpPr>
        <p:spPr>
          <a:xfrm>
            <a:off x="274639" y="5635047"/>
            <a:ext cx="10058399" cy="960263"/>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Like all features of the service. How we approach updates, release, maintenance and communications will continue to evolve and improve. </a:t>
            </a:r>
          </a:p>
        </p:txBody>
      </p:sp>
    </p:spTree>
    <p:extLst>
      <p:ext uri="{BB962C8B-B14F-4D97-AF65-F5344CB8AC3E}">
        <p14:creationId xmlns:p14="http://schemas.microsoft.com/office/powerpoint/2010/main" val="448927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2274" y="296212"/>
            <a:ext cx="5488764" cy="917575"/>
          </a:xfrm>
        </p:spPr>
        <p:txBody>
          <a:bodyPr/>
          <a:lstStyle/>
          <a:p>
            <a:r>
              <a:rPr lang="en-US" dirty="0" smtClean="0"/>
              <a:t>Service updates</a:t>
            </a:r>
            <a:endParaRPr lang="en-US" dirty="0"/>
          </a:p>
        </p:txBody>
      </p:sp>
      <p:sp>
        <p:nvSpPr>
          <p:cNvPr id="5" name="Rectangle 4"/>
          <p:cNvSpPr/>
          <p:nvPr/>
        </p:nvSpPr>
        <p:spPr bwMode="auto">
          <a:xfrm>
            <a:off x="300023" y="1058862"/>
            <a:ext cx="4878087" cy="714776"/>
          </a:xfrm>
          <a:prstGeom prst="rect">
            <a:avLst/>
          </a:prstGeom>
          <a:noFill/>
          <a:ln>
            <a:noFill/>
          </a:ln>
          <a:effectLst/>
        </p:spPr>
        <p:style>
          <a:lnRef idx="1">
            <a:schemeClr val="accent5"/>
          </a:lnRef>
          <a:fillRef idx="3">
            <a:schemeClr val="accent5"/>
          </a:fillRef>
          <a:effectRef idx="2">
            <a:schemeClr val="accent5"/>
          </a:effectRef>
          <a:fontRef idx="minor">
            <a:schemeClr val="lt1"/>
          </a:fontRef>
        </p:style>
        <p:txBody>
          <a:bodyPr vert="horz" lIns="146304" tIns="91440" rIns="91440" bIns="91440" rtlCol="0" anchor="t"/>
          <a:lstStyle/>
          <a:p>
            <a:pPr defTabSz="932351"/>
            <a:r>
              <a:rPr lang="en-US" sz="3600" dirty="0">
                <a:solidFill>
                  <a:srgbClr val="FFFFFF">
                    <a:lumMod val="50000"/>
                  </a:srgbClr>
                </a:solidFill>
                <a:latin typeface="Segoe UI Light"/>
              </a:rPr>
              <a:t>Functionality </a:t>
            </a:r>
            <a:r>
              <a:rPr lang="en-US" sz="3600" dirty="0" smtClean="0">
                <a:solidFill>
                  <a:srgbClr val="FFFFFF">
                    <a:lumMod val="50000"/>
                  </a:srgbClr>
                </a:solidFill>
                <a:latin typeface="Segoe UI Light"/>
              </a:rPr>
              <a:t>updates</a:t>
            </a:r>
            <a:endParaRPr lang="en-US" sz="3600" dirty="0">
              <a:solidFill>
                <a:srgbClr val="FFFFFF">
                  <a:lumMod val="50000"/>
                </a:srgbClr>
              </a:solidFill>
              <a:latin typeface="Segoe UI Light"/>
            </a:endParaRPr>
          </a:p>
        </p:txBody>
      </p:sp>
      <p:sp>
        <p:nvSpPr>
          <p:cNvPr id="2" name="Rectangle 1"/>
          <p:cNvSpPr/>
          <p:nvPr/>
        </p:nvSpPr>
        <p:spPr bwMode="auto">
          <a:xfrm>
            <a:off x="291197" y="1773638"/>
            <a:ext cx="5453744" cy="1868086"/>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91440" bIns="91440" numCol="1" rtlCol="0" anchor="t" anchorCtr="0" compatLnSpc="1">
            <a:prstTxWarp prst="textNoShape">
              <a:avLst/>
            </a:prstTxWarp>
          </a:bodyPr>
          <a:lstStyle/>
          <a:p>
            <a:pPr defTabSz="932290" fontAlgn="base">
              <a:spcBef>
                <a:spcPct val="0"/>
              </a:spcBef>
              <a:spcAft>
                <a:spcPct val="0"/>
              </a:spcAft>
            </a:pPr>
            <a:r>
              <a:rPr lang="en-US" sz="2800" dirty="0">
                <a:gradFill>
                  <a:gsLst>
                    <a:gs pos="0">
                      <a:srgbClr val="FFFFFF"/>
                    </a:gs>
                    <a:gs pos="100000">
                      <a:srgbClr val="FFFFFF"/>
                    </a:gs>
                  </a:gsLst>
                  <a:lin ang="5400000" scaled="0"/>
                </a:gradFill>
                <a:latin typeface="Segoe UI Light"/>
                <a:ea typeface="Segoe UI" pitchFamily="34" charset="0"/>
                <a:cs typeface="Segoe UI" pitchFamily="34" charset="0"/>
              </a:rPr>
              <a:t>Feature </a:t>
            </a:r>
            <a:r>
              <a:rPr lang="en-US" sz="2800" dirty="0" smtClean="0">
                <a:gradFill>
                  <a:gsLst>
                    <a:gs pos="0">
                      <a:srgbClr val="FFFFFF"/>
                    </a:gs>
                    <a:gs pos="100000">
                      <a:srgbClr val="FFFFFF"/>
                    </a:gs>
                  </a:gsLst>
                  <a:lin ang="5400000" scaled="0"/>
                </a:gradFill>
                <a:latin typeface="Segoe UI Light"/>
                <a:ea typeface="Segoe UI" pitchFamily="34" charset="0"/>
                <a:cs typeface="Segoe UI" pitchFamily="34" charset="0"/>
              </a:rPr>
              <a:t>updates</a:t>
            </a:r>
          </a:p>
          <a:p>
            <a:pPr marL="174862" lvl="1" indent="-174862" defTabSz="1109801">
              <a:buFont typeface="Arial" panose="020B0604020202020204" pitchFamily="34" charset="0"/>
              <a:buChar char="•"/>
            </a:pPr>
            <a:r>
              <a:rPr lang="en-US" dirty="0">
                <a:gradFill>
                  <a:gsLst>
                    <a:gs pos="0">
                      <a:srgbClr val="FFFFFF"/>
                    </a:gs>
                    <a:gs pos="100000">
                      <a:srgbClr val="FFFFFF"/>
                    </a:gs>
                  </a:gsLst>
                  <a:lin ang="5400000" scaled="0"/>
                </a:gradFill>
                <a:ea typeface="Segoe UI" pitchFamily="34" charset="0"/>
                <a:cs typeface="Segoe UI" pitchFamily="34" charset="0"/>
              </a:rPr>
              <a:t>OneDrive for Business storage increases</a:t>
            </a:r>
          </a:p>
          <a:p>
            <a:pPr marL="174862" lvl="1" indent="-174862" defTabSz="1109801">
              <a:buFont typeface="Arial" panose="020B0604020202020204" pitchFamily="34" charset="0"/>
              <a:buChar char="•"/>
            </a:pPr>
            <a:r>
              <a:rPr lang="en-US" dirty="0" smtClean="0">
                <a:gradFill>
                  <a:gsLst>
                    <a:gs pos="0">
                      <a:srgbClr val="FFFFFF"/>
                    </a:gs>
                    <a:gs pos="100000">
                      <a:srgbClr val="FFFFFF"/>
                    </a:gs>
                  </a:gsLst>
                  <a:lin ang="5400000" scaled="0"/>
                </a:gradFill>
                <a:ea typeface="Segoe UI" pitchFamily="34" charset="0"/>
                <a:cs typeface="Segoe UI" pitchFamily="34" charset="0"/>
              </a:rPr>
              <a:t>Major UI </a:t>
            </a:r>
            <a:r>
              <a:rPr lang="en-US" dirty="0">
                <a:gradFill>
                  <a:gsLst>
                    <a:gs pos="0">
                      <a:srgbClr val="FFFFFF"/>
                    </a:gs>
                    <a:gs pos="100000">
                      <a:srgbClr val="FFFFFF"/>
                    </a:gs>
                  </a:gsLst>
                  <a:lin ang="5400000" scaled="0"/>
                </a:gradFill>
                <a:ea typeface="Segoe UI" pitchFamily="34" charset="0"/>
                <a:cs typeface="Segoe UI" pitchFamily="34" charset="0"/>
              </a:rPr>
              <a:t>changes</a:t>
            </a:r>
          </a:p>
          <a:p>
            <a:pPr defTabSz="932290"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30" name="Rectangle 29"/>
          <p:cNvSpPr/>
          <p:nvPr/>
        </p:nvSpPr>
        <p:spPr bwMode="auto">
          <a:xfrm>
            <a:off x="5827185" y="1773638"/>
            <a:ext cx="5925764" cy="1862787"/>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91440" bIns="91440" numCol="1" rtlCol="0" anchor="t" anchorCtr="0" compatLnSpc="1">
            <a:prstTxWarp prst="textNoShape">
              <a:avLst/>
            </a:prstTxWarp>
          </a:bodyPr>
          <a:lstStyle/>
          <a:p>
            <a:pPr defTabSz="932290" fontAlgn="base">
              <a:spcBef>
                <a:spcPct val="0"/>
              </a:spcBef>
              <a:spcAft>
                <a:spcPct val="0"/>
              </a:spcAft>
            </a:pPr>
            <a:r>
              <a:rPr lang="en-US" sz="2800" dirty="0">
                <a:gradFill>
                  <a:gsLst>
                    <a:gs pos="0">
                      <a:srgbClr val="FFFFFF"/>
                    </a:gs>
                    <a:gs pos="100000">
                      <a:srgbClr val="FFFFFF"/>
                    </a:gs>
                  </a:gsLst>
                  <a:lin ang="5400000" scaled="0"/>
                </a:gradFill>
                <a:latin typeface="Segoe UI Light"/>
                <a:ea typeface="Segoe UI" pitchFamily="34" charset="0"/>
                <a:cs typeface="Segoe UI" pitchFamily="34" charset="0"/>
              </a:rPr>
              <a:t>New </a:t>
            </a:r>
            <a:r>
              <a:rPr lang="en-US" sz="2800" dirty="0" smtClean="0">
                <a:gradFill>
                  <a:gsLst>
                    <a:gs pos="0">
                      <a:srgbClr val="FFFFFF"/>
                    </a:gs>
                    <a:gs pos="100000">
                      <a:srgbClr val="FFFFFF"/>
                    </a:gs>
                  </a:gsLst>
                  <a:lin ang="5400000" scaled="0"/>
                </a:gradFill>
                <a:latin typeface="Segoe UI Light"/>
                <a:ea typeface="Segoe UI" pitchFamily="34" charset="0"/>
                <a:cs typeface="Segoe UI" pitchFamily="34" charset="0"/>
              </a:rPr>
              <a:t>introductions</a:t>
            </a:r>
          </a:p>
          <a:p>
            <a:pPr marL="174862" lvl="1" indent="-174862" defTabSz="1109801">
              <a:buFont typeface="Arial" panose="020B0604020202020204" pitchFamily="34" charset="0"/>
              <a:buChar char="•"/>
            </a:pPr>
            <a:r>
              <a:rPr lang="en-US" dirty="0">
                <a:gradFill>
                  <a:gsLst>
                    <a:gs pos="0">
                      <a:srgbClr val="FFFFFF"/>
                    </a:gs>
                    <a:gs pos="100000">
                      <a:srgbClr val="FFFFFF"/>
                    </a:gs>
                  </a:gsLst>
                  <a:lin ang="5400000" scaled="0"/>
                </a:gradFill>
                <a:ea typeface="Segoe UI" pitchFamily="34" charset="0"/>
                <a:cs typeface="Segoe UI" pitchFamily="34" charset="0"/>
              </a:rPr>
              <a:t>Office Mobile for iPhone</a:t>
            </a:r>
          </a:p>
          <a:p>
            <a:pPr marL="174862" lvl="1" indent="-174862" defTabSz="1109801">
              <a:buFont typeface="Arial" panose="020B0604020202020204" pitchFamily="34" charset="0"/>
              <a:buChar char="•"/>
            </a:pPr>
            <a:r>
              <a:rPr lang="en-US" dirty="0">
                <a:gradFill>
                  <a:gsLst>
                    <a:gs pos="0">
                      <a:srgbClr val="FFFFFF"/>
                    </a:gs>
                    <a:gs pos="100000">
                      <a:srgbClr val="FFFFFF"/>
                    </a:gs>
                  </a:gsLst>
                  <a:lin ang="5400000" scaled="0"/>
                </a:gradFill>
                <a:ea typeface="Segoe UI" pitchFamily="34" charset="0"/>
                <a:cs typeface="Segoe UI" pitchFamily="34" charset="0"/>
              </a:rPr>
              <a:t>OWA for iPhone and iPad</a:t>
            </a:r>
          </a:p>
          <a:p>
            <a:pPr defTabSz="932290" fontAlgn="base">
              <a:spcBef>
                <a:spcPct val="0"/>
              </a:spcBef>
              <a:spcAft>
                <a:spcPct val="0"/>
              </a:spcAft>
            </a:pPr>
            <a:endParaRPr lang="en-US" sz="2800"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31" name="Rectangle 30"/>
          <p:cNvSpPr/>
          <p:nvPr/>
        </p:nvSpPr>
        <p:spPr bwMode="auto">
          <a:xfrm>
            <a:off x="293927" y="3648726"/>
            <a:ext cx="4878087" cy="723650"/>
          </a:xfrm>
          <a:prstGeom prst="rect">
            <a:avLst/>
          </a:prstGeom>
          <a:noFill/>
          <a:ln>
            <a:noFill/>
          </a:ln>
          <a:effectLst/>
        </p:spPr>
        <p:style>
          <a:lnRef idx="1">
            <a:schemeClr val="accent5"/>
          </a:lnRef>
          <a:fillRef idx="3">
            <a:schemeClr val="accent5"/>
          </a:fillRef>
          <a:effectRef idx="2">
            <a:schemeClr val="accent5"/>
          </a:effectRef>
          <a:fontRef idx="minor">
            <a:schemeClr val="lt1"/>
          </a:fontRef>
        </p:style>
        <p:txBody>
          <a:bodyPr vert="horz" lIns="146304" tIns="91440" rIns="91440" bIns="91440" rtlCol="0" anchor="t"/>
          <a:lstStyle/>
          <a:p>
            <a:pPr defTabSz="932351"/>
            <a:r>
              <a:rPr lang="en-US" sz="3600" dirty="0" smtClean="0">
                <a:solidFill>
                  <a:srgbClr val="FFFFFF">
                    <a:lumMod val="50000"/>
                  </a:srgbClr>
                </a:solidFill>
                <a:latin typeface="Segoe UI Light"/>
              </a:rPr>
              <a:t>Platform updates</a:t>
            </a:r>
            <a:endParaRPr lang="en-US" sz="3600" dirty="0">
              <a:solidFill>
                <a:srgbClr val="FFFFFF">
                  <a:lumMod val="50000"/>
                </a:srgbClr>
              </a:solidFill>
              <a:latin typeface="Segoe UI Light"/>
            </a:endParaRPr>
          </a:p>
        </p:txBody>
      </p:sp>
      <p:sp>
        <p:nvSpPr>
          <p:cNvPr id="32" name="Rectangle 31"/>
          <p:cNvSpPr/>
          <p:nvPr/>
        </p:nvSpPr>
        <p:spPr bwMode="auto">
          <a:xfrm>
            <a:off x="291196" y="4372376"/>
            <a:ext cx="3094039" cy="1868086"/>
          </a:xfrm>
          <a:prstGeom prst="rect">
            <a:avLst/>
          </a:prstGeom>
          <a:solidFill>
            <a:srgbClr val="00723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91440" bIns="91440" numCol="1" rtlCol="0" anchor="t" anchorCtr="0" compatLnSpc="1">
            <a:prstTxWarp prst="textNoShape">
              <a:avLst/>
            </a:prstTxWarp>
          </a:bodyPr>
          <a:lstStyle/>
          <a:p>
            <a:pPr defTabSz="932290" fontAlgn="base">
              <a:spcBef>
                <a:spcPct val="0"/>
              </a:spcBef>
              <a:spcAft>
                <a:spcPct val="0"/>
              </a:spcAft>
            </a:pPr>
            <a:r>
              <a:rPr lang="en-US" sz="2800" dirty="0" smtClean="0">
                <a:gradFill>
                  <a:gsLst>
                    <a:gs pos="0">
                      <a:srgbClr val="FFFFFF"/>
                    </a:gs>
                    <a:gs pos="100000">
                      <a:srgbClr val="FFFFFF"/>
                    </a:gs>
                  </a:gsLst>
                  <a:lin ang="5400000" scaled="0"/>
                </a:gradFill>
                <a:latin typeface="Segoe UI Light"/>
                <a:ea typeface="Segoe UI" pitchFamily="34" charset="0"/>
                <a:cs typeface="Segoe UI" pitchFamily="34" charset="0"/>
              </a:rPr>
              <a:t>Disruptive change</a:t>
            </a:r>
          </a:p>
          <a:p>
            <a:pPr marL="174862" lvl="1" indent="-174862" defTabSz="1109801">
              <a:buFont typeface="Arial" panose="020B0604020202020204" pitchFamily="34" charset="0"/>
              <a:buChar char="•"/>
            </a:pPr>
            <a:r>
              <a:rPr lang="en-US" dirty="0">
                <a:gradFill>
                  <a:gsLst>
                    <a:gs pos="0">
                      <a:srgbClr val="FFFFFF"/>
                    </a:gs>
                    <a:gs pos="100000">
                      <a:srgbClr val="FFFFFF"/>
                    </a:gs>
                  </a:gsLst>
                  <a:lin ang="5400000" scaled="0"/>
                </a:gradFill>
                <a:ea typeface="Segoe UI" pitchFamily="34" charset="0"/>
                <a:cs typeface="Segoe UI" pitchFamily="34" charset="0"/>
              </a:rPr>
              <a:t>API change</a:t>
            </a:r>
          </a:p>
          <a:p>
            <a:pPr marL="174862" lvl="1" indent="-174862" defTabSz="1109801">
              <a:buFont typeface="Arial" panose="020B0604020202020204" pitchFamily="34" charset="0"/>
              <a:buChar char="•"/>
            </a:pPr>
            <a:r>
              <a:rPr lang="en-US" dirty="0">
                <a:gradFill>
                  <a:gsLst>
                    <a:gs pos="0">
                      <a:srgbClr val="FFFFFF"/>
                    </a:gs>
                    <a:gs pos="100000">
                      <a:srgbClr val="FFFFFF"/>
                    </a:gs>
                  </a:gsLst>
                  <a:lin ang="5400000" scaled="0"/>
                </a:gradFill>
                <a:ea typeface="Segoe UI" pitchFamily="34" charset="0"/>
                <a:cs typeface="Segoe UI" pitchFamily="34" charset="0"/>
              </a:rPr>
              <a:t>Deprecations</a:t>
            </a:r>
          </a:p>
          <a:p>
            <a:pPr marL="174862" lvl="1" indent="-174862" defTabSz="1109801">
              <a:buFont typeface="Arial" panose="020B0604020202020204" pitchFamily="34" charset="0"/>
              <a:buChar char="•"/>
            </a:pPr>
            <a:r>
              <a:rPr lang="en-US" dirty="0">
                <a:gradFill>
                  <a:gsLst>
                    <a:gs pos="0">
                      <a:srgbClr val="FFFFFF"/>
                    </a:gs>
                    <a:gs pos="100000">
                      <a:srgbClr val="FFFFFF"/>
                    </a:gs>
                  </a:gsLst>
                  <a:lin ang="5400000" scaled="0"/>
                </a:gradFill>
                <a:ea typeface="Segoe UI" pitchFamily="34" charset="0"/>
                <a:cs typeface="Segoe UI" pitchFamily="34" charset="0"/>
              </a:rPr>
              <a:t>System requirement </a:t>
            </a:r>
            <a:r>
              <a:rPr lang="en-US" dirty="0" smtClean="0">
                <a:gradFill>
                  <a:gsLst>
                    <a:gs pos="0">
                      <a:srgbClr val="FFFFFF"/>
                    </a:gs>
                    <a:gs pos="100000">
                      <a:srgbClr val="FFFFFF"/>
                    </a:gs>
                  </a:gsLst>
                  <a:lin ang="5400000" scaled="0"/>
                </a:gradFill>
                <a:ea typeface="Segoe UI" pitchFamily="34" charset="0"/>
                <a:cs typeface="Segoe UI" pitchFamily="34" charset="0"/>
              </a:rPr>
              <a:t>  change</a:t>
            </a:r>
            <a:endParaRPr lang="en-US" dirty="0">
              <a:gradFill>
                <a:gsLst>
                  <a:gs pos="0">
                    <a:srgbClr val="FFFFFF"/>
                  </a:gs>
                  <a:gs pos="100000">
                    <a:srgbClr val="FFFFFF"/>
                  </a:gs>
                </a:gsLst>
                <a:lin ang="5400000" scaled="0"/>
              </a:gradFill>
              <a:ea typeface="Segoe UI" pitchFamily="34" charset="0"/>
              <a:cs typeface="Segoe UI" pitchFamily="34" charset="0"/>
            </a:endParaRPr>
          </a:p>
          <a:p>
            <a:pPr defTabSz="932290"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33" name="Rectangle 32"/>
          <p:cNvSpPr/>
          <p:nvPr/>
        </p:nvSpPr>
        <p:spPr bwMode="auto">
          <a:xfrm>
            <a:off x="3461435" y="4372376"/>
            <a:ext cx="3673928" cy="1868086"/>
          </a:xfrm>
          <a:prstGeom prst="rect">
            <a:avLst/>
          </a:prstGeom>
          <a:solidFill>
            <a:schemeClr val="accent6">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91440" bIns="91440" numCol="1" rtlCol="0" anchor="t" anchorCtr="0" compatLnSpc="1">
            <a:prstTxWarp prst="textNoShape">
              <a:avLst/>
            </a:prstTxWarp>
          </a:bodyPr>
          <a:lstStyle/>
          <a:p>
            <a:pPr defTabSz="932290" fontAlgn="base">
              <a:spcBef>
                <a:spcPct val="0"/>
              </a:spcBef>
              <a:spcAft>
                <a:spcPct val="0"/>
              </a:spcAft>
            </a:pPr>
            <a:r>
              <a:rPr lang="en-US" sz="2800" dirty="0" smtClean="0">
                <a:gradFill>
                  <a:gsLst>
                    <a:gs pos="0">
                      <a:srgbClr val="FFFFFF"/>
                    </a:gs>
                    <a:gs pos="100000">
                      <a:srgbClr val="FFFFFF"/>
                    </a:gs>
                  </a:gsLst>
                  <a:lin ang="5400000" scaled="0"/>
                </a:gradFill>
                <a:latin typeface="Segoe UI Light"/>
                <a:ea typeface="Segoe UI" pitchFamily="34" charset="0"/>
                <a:cs typeface="Segoe UI" pitchFamily="34" charset="0"/>
              </a:rPr>
              <a:t>Configuration changes</a:t>
            </a:r>
          </a:p>
          <a:p>
            <a:pPr marL="174862" lvl="1" indent="-174862" defTabSz="1109801">
              <a:buFont typeface="Arial" panose="020B0604020202020204" pitchFamily="34" charset="0"/>
              <a:buChar char="•"/>
            </a:pPr>
            <a:r>
              <a:rPr lang="en-US" dirty="0">
                <a:gradFill>
                  <a:gsLst>
                    <a:gs pos="0">
                      <a:srgbClr val="FFFFFF"/>
                    </a:gs>
                    <a:gs pos="100000">
                      <a:srgbClr val="FFFFFF"/>
                    </a:gs>
                  </a:gsLst>
                  <a:lin ang="5400000" scaled="0"/>
                </a:gradFill>
                <a:ea typeface="Segoe UI" pitchFamily="34" charset="0"/>
                <a:cs typeface="Segoe UI" pitchFamily="34" charset="0"/>
              </a:rPr>
              <a:t>Auto-discovery configuration</a:t>
            </a:r>
          </a:p>
          <a:p>
            <a:pPr marL="174862" lvl="1" indent="-174862" defTabSz="1109801">
              <a:buFont typeface="Arial" panose="020B0604020202020204" pitchFamily="34" charset="0"/>
              <a:buChar char="•"/>
            </a:pPr>
            <a:r>
              <a:rPr lang="en-US" dirty="0">
                <a:gradFill>
                  <a:gsLst>
                    <a:gs pos="0">
                      <a:srgbClr val="FFFFFF"/>
                    </a:gs>
                    <a:gs pos="100000">
                      <a:srgbClr val="FFFFFF"/>
                    </a:gs>
                  </a:gsLst>
                  <a:lin ang="5400000" scaled="0"/>
                </a:gradFill>
                <a:ea typeface="Segoe UI" pitchFamily="34" charset="0"/>
                <a:cs typeface="Segoe UI" pitchFamily="34" charset="0"/>
              </a:rPr>
              <a:t>DNS record change</a:t>
            </a:r>
          </a:p>
          <a:p>
            <a:pPr defTabSz="932290"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34" name="Rectangle 33"/>
          <p:cNvSpPr/>
          <p:nvPr/>
        </p:nvSpPr>
        <p:spPr bwMode="auto">
          <a:xfrm>
            <a:off x="7210981" y="4372376"/>
            <a:ext cx="4541967" cy="1868086"/>
          </a:xfrm>
          <a:prstGeom prst="rect">
            <a:avLst/>
          </a:prstGeom>
          <a:solidFill>
            <a:srgbClr val="EB3C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91440" bIns="91440" numCol="1" rtlCol="0" anchor="t" anchorCtr="0" compatLnSpc="1">
            <a:prstTxWarp prst="textNoShape">
              <a:avLst/>
            </a:prstTxWarp>
          </a:bodyPr>
          <a:lstStyle/>
          <a:p>
            <a:pPr defTabSz="932290" fontAlgn="base">
              <a:spcBef>
                <a:spcPct val="0"/>
              </a:spcBef>
              <a:spcAft>
                <a:spcPct val="0"/>
              </a:spcAft>
            </a:pPr>
            <a:r>
              <a:rPr lang="en-US" sz="2800" dirty="0" smtClean="0">
                <a:gradFill>
                  <a:gsLst>
                    <a:gs pos="0">
                      <a:srgbClr val="FFFFFF"/>
                    </a:gs>
                    <a:gs pos="100000">
                      <a:srgbClr val="FFFFFF"/>
                    </a:gs>
                  </a:gsLst>
                  <a:lin ang="5400000" scaled="0"/>
                </a:gradFill>
                <a:latin typeface="Segoe UI Light"/>
                <a:ea typeface="Segoe UI" pitchFamily="34" charset="0"/>
                <a:cs typeface="Segoe UI" pitchFamily="34" charset="0"/>
              </a:rPr>
              <a:t>Infrastructure improvements</a:t>
            </a:r>
          </a:p>
          <a:p>
            <a:pPr marL="174862" lvl="1" indent="-174862" defTabSz="1109801">
              <a:buFont typeface="Arial" panose="020B0604020202020204" pitchFamily="34" charset="0"/>
              <a:buChar char="•"/>
            </a:pPr>
            <a:r>
              <a:rPr lang="en-US" dirty="0">
                <a:gradFill>
                  <a:gsLst>
                    <a:gs pos="0">
                      <a:srgbClr val="FFFFFF"/>
                    </a:gs>
                    <a:gs pos="100000">
                      <a:srgbClr val="FFFFFF"/>
                    </a:gs>
                  </a:gsLst>
                  <a:lin ang="5400000" scaled="0"/>
                </a:gradFill>
                <a:ea typeface="Segoe UI" pitchFamily="34" charset="0"/>
                <a:cs typeface="Segoe UI" pitchFamily="34" charset="0"/>
              </a:rPr>
              <a:t>Bug fix</a:t>
            </a:r>
          </a:p>
          <a:p>
            <a:pPr marL="174862" lvl="1" indent="-174862" defTabSz="1109801">
              <a:buFont typeface="Arial" panose="020B0604020202020204" pitchFamily="34" charset="0"/>
              <a:buChar char="•"/>
            </a:pPr>
            <a:r>
              <a:rPr lang="en-US" dirty="0">
                <a:gradFill>
                  <a:gsLst>
                    <a:gs pos="0">
                      <a:srgbClr val="FFFFFF"/>
                    </a:gs>
                    <a:gs pos="100000">
                      <a:srgbClr val="FFFFFF"/>
                    </a:gs>
                  </a:gsLst>
                  <a:lin ang="5400000" scaled="0"/>
                </a:gradFill>
                <a:ea typeface="Segoe UI" pitchFamily="34" charset="0"/>
                <a:cs typeface="Segoe UI" pitchFamily="34" charset="0"/>
              </a:rPr>
              <a:t>Performance enhancement</a:t>
            </a:r>
          </a:p>
          <a:p>
            <a:pPr marL="174862" lvl="1" indent="-174862" defTabSz="1109801">
              <a:buFont typeface="Arial" panose="020B0604020202020204" pitchFamily="34" charset="0"/>
              <a:buChar char="•"/>
            </a:pPr>
            <a:r>
              <a:rPr lang="en-US" dirty="0">
                <a:gradFill>
                  <a:gsLst>
                    <a:gs pos="0">
                      <a:srgbClr val="FFFFFF"/>
                    </a:gs>
                    <a:gs pos="100000">
                      <a:srgbClr val="FFFFFF"/>
                    </a:gs>
                  </a:gsLst>
                  <a:lin ang="5400000" scaled="0"/>
                </a:gradFill>
                <a:ea typeface="Segoe UI" pitchFamily="34" charset="0"/>
                <a:cs typeface="Segoe UI" pitchFamily="34" charset="0"/>
              </a:rPr>
              <a:t>Security updates</a:t>
            </a:r>
          </a:p>
          <a:p>
            <a:pPr defTabSz="932290"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944225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par>
                                <p:cTn id="20" presetID="10" presetClass="entr" presetSubtype="0" fill="hold" grpId="0" nodeType="withEffect">
                                  <p:stCondLst>
                                    <p:cond delay="125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par>
                                <p:cTn id="23" presetID="10" presetClass="entr" presetSubtype="0" fill="hold" grpId="0" nodeType="withEffect">
                                  <p:stCondLst>
                                    <p:cond delay="150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2"/>
                                        </p:tgtEl>
                                      </p:cBhvr>
                                    </p:animEffect>
                                    <p:set>
                                      <p:cBhvr>
                                        <p:cTn id="33" dur="1" fill="hold">
                                          <p:stCondLst>
                                            <p:cond delay="499"/>
                                          </p:stCondLst>
                                        </p:cTn>
                                        <p:tgtEl>
                                          <p:spTgt spid="2"/>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30"/>
                                        </p:tgtEl>
                                      </p:cBhvr>
                                    </p:animEffect>
                                    <p:set>
                                      <p:cBhvr>
                                        <p:cTn id="36" dur="1" fill="hold">
                                          <p:stCondLst>
                                            <p:cond delay="499"/>
                                          </p:stCondLst>
                                        </p:cTn>
                                        <p:tgtEl>
                                          <p:spTgt spid="30"/>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31"/>
                                        </p:tgtEl>
                                      </p:cBhvr>
                                    </p:animEffect>
                                    <p:set>
                                      <p:cBhvr>
                                        <p:cTn id="39" dur="1" fill="hold">
                                          <p:stCondLst>
                                            <p:cond delay="499"/>
                                          </p:stCondLst>
                                        </p:cTn>
                                        <p:tgtEl>
                                          <p:spTgt spid="31"/>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32"/>
                                        </p:tgtEl>
                                      </p:cBhvr>
                                    </p:animEffect>
                                    <p:set>
                                      <p:cBhvr>
                                        <p:cTn id="42" dur="1" fill="hold">
                                          <p:stCondLst>
                                            <p:cond delay="499"/>
                                          </p:stCondLst>
                                        </p:cTn>
                                        <p:tgtEl>
                                          <p:spTgt spid="32"/>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33"/>
                                        </p:tgtEl>
                                      </p:cBhvr>
                                    </p:animEffect>
                                    <p:set>
                                      <p:cBhvr>
                                        <p:cTn id="45" dur="1" fill="hold">
                                          <p:stCondLst>
                                            <p:cond delay="499"/>
                                          </p:stCondLst>
                                        </p:cTn>
                                        <p:tgtEl>
                                          <p:spTgt spid="33"/>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34"/>
                                        </p:tgtEl>
                                      </p:cBhvr>
                                    </p:animEffect>
                                    <p:set>
                                      <p:cBhvr>
                                        <p:cTn id="48" dur="1" fill="hold">
                                          <p:stCondLst>
                                            <p:cond delay="499"/>
                                          </p:stCondLst>
                                        </p:cTn>
                                        <p:tgtEl>
                                          <p:spTgt spid="34"/>
                                        </p:tgtEl>
                                        <p:attrNameLst>
                                          <p:attrName>style.visibility</p:attrName>
                                        </p:attrNameLst>
                                      </p:cBhvr>
                                      <p:to>
                                        <p:strVal val="hidden"/>
                                      </p:to>
                                    </p:set>
                                  </p:childTnLst>
                                </p:cTn>
                              </p:par>
                              <p:par>
                                <p:cTn id="49" presetID="10" presetClass="exit" presetSubtype="0" fill="hold" grpId="0" nodeType="withEffect">
                                  <p:stCondLst>
                                    <p:cond delay="0"/>
                                  </p:stCondLst>
                                  <p:childTnLst>
                                    <p:animEffect transition="out" filter="fade">
                                      <p:cBhvr>
                                        <p:cTn id="50" dur="500"/>
                                        <p:tgtEl>
                                          <p:spTgt spid="4"/>
                                        </p:tgtEl>
                                      </p:cBhvr>
                                    </p:animEffect>
                                    <p:set>
                                      <p:cBhvr>
                                        <p:cTn id="51"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P spid="2" grpId="0" animBg="1"/>
      <p:bldP spid="2" grpId="1" animBg="1"/>
      <p:bldP spid="30" grpId="0" animBg="1"/>
      <p:bldP spid="30" grpId="1" animBg="1"/>
      <p:bldP spid="31" grpId="0"/>
      <p:bldP spid="31" grpId="1"/>
      <p:bldP spid="32" grpId="0" animBg="1"/>
      <p:bldP spid="32" grpId="1" animBg="1"/>
      <p:bldP spid="33" grpId="0" animBg="1"/>
      <p:bldP spid="33" grpId="1" animBg="1"/>
      <p:bldP spid="34" grpId="0" animBg="1"/>
      <p:bldP spid="3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Office 365 Public Roadmap</a:t>
            </a:r>
            <a:endParaRPr lang="en-US" dirty="0"/>
          </a:p>
        </p:txBody>
      </p:sp>
      <p:sp>
        <p:nvSpPr>
          <p:cNvPr id="3" name="Text Placeholder 2"/>
          <p:cNvSpPr>
            <a:spLocks noGrp="1"/>
          </p:cNvSpPr>
          <p:nvPr>
            <p:ph type="body" sz="quarter" idx="11"/>
          </p:nvPr>
        </p:nvSpPr>
        <p:spPr>
          <a:xfrm>
            <a:off x="274639" y="1897062"/>
            <a:ext cx="11889564" cy="1846659"/>
          </a:xfrm>
        </p:spPr>
        <p:txBody>
          <a:bodyPr/>
          <a:lstStyle/>
          <a:p>
            <a:pPr algn="ctr"/>
            <a:r>
              <a:rPr lang="en-US" i="1" dirty="0" smtClean="0"/>
              <a:t>A public place where you can get information on service updates to help manage the faster </a:t>
            </a:r>
            <a:r>
              <a:rPr lang="en-US" i="1" dirty="0"/>
              <a:t>paced release </a:t>
            </a:r>
            <a:r>
              <a:rPr lang="en-US" i="1" dirty="0" smtClean="0"/>
              <a:t>cycles of the cloud</a:t>
            </a:r>
            <a:endParaRPr lang="en-US" i="1" dirty="0"/>
          </a:p>
        </p:txBody>
      </p:sp>
      <p:sp>
        <p:nvSpPr>
          <p:cNvPr id="4" name="Text Placeholder 7"/>
          <p:cNvSpPr txBox="1">
            <a:spLocks/>
          </p:cNvSpPr>
          <p:nvPr/>
        </p:nvSpPr>
        <p:spPr>
          <a:xfrm>
            <a:off x="184415" y="3954462"/>
            <a:ext cx="12070012" cy="710964"/>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buClr>
                <a:srgbClr val="FFFFFF"/>
              </a:buClr>
            </a:pPr>
            <a:r>
              <a:rPr lang="en-US" sz="3600" dirty="0" smtClean="0">
                <a:gradFill>
                  <a:gsLst>
                    <a:gs pos="1250">
                      <a:srgbClr val="FFFFFF"/>
                    </a:gs>
                    <a:gs pos="100000">
                      <a:srgbClr val="FFFFFF"/>
                    </a:gs>
                  </a:gsLst>
                  <a:lin ang="5400000" scaled="0"/>
                </a:gradFill>
                <a:cs typeface="Segoe UI Light" panose="020B0502040204020203" pitchFamily="34" charset="0"/>
              </a:rPr>
              <a:t> Focuses on new and updated functionality</a:t>
            </a:r>
            <a:r>
              <a:rPr lang="en-US" sz="3600" baseline="30000" dirty="0" smtClean="0">
                <a:gradFill>
                  <a:gsLst>
                    <a:gs pos="1250">
                      <a:srgbClr val="FFFFFF"/>
                    </a:gs>
                    <a:gs pos="100000">
                      <a:srgbClr val="FFFFFF"/>
                    </a:gs>
                  </a:gsLst>
                  <a:lin ang="5400000" scaled="0"/>
                </a:gradFill>
                <a:cs typeface="Segoe UI Light" panose="020B0502040204020203" pitchFamily="34" charset="0"/>
              </a:rPr>
              <a:t>*</a:t>
            </a:r>
            <a:r>
              <a:rPr lang="en-US" sz="3600" dirty="0" smtClean="0">
                <a:gradFill>
                  <a:gsLst>
                    <a:gs pos="1250">
                      <a:srgbClr val="FFFFFF"/>
                    </a:gs>
                    <a:gs pos="100000">
                      <a:srgbClr val="FFFFFF"/>
                    </a:gs>
                  </a:gsLst>
                  <a:lin ang="5400000" scaled="0"/>
                </a:gradFill>
                <a:cs typeface="Segoe UI Light" panose="020B0502040204020203" pitchFamily="34" charset="0"/>
              </a:rPr>
              <a:t> </a:t>
            </a:r>
            <a:endParaRPr lang="en-US" sz="3800" dirty="0">
              <a:gradFill>
                <a:gsLst>
                  <a:gs pos="1250">
                    <a:srgbClr val="FFFFFF"/>
                  </a:gs>
                  <a:gs pos="100000">
                    <a:srgbClr val="FFFFFF"/>
                  </a:gs>
                </a:gsLst>
                <a:lin ang="5400000" scaled="0"/>
              </a:gradFill>
            </a:endParaRPr>
          </a:p>
        </p:txBody>
      </p:sp>
      <p:sp>
        <p:nvSpPr>
          <p:cNvPr id="5" name="Text Placeholder 7"/>
          <p:cNvSpPr txBox="1">
            <a:spLocks/>
          </p:cNvSpPr>
          <p:nvPr/>
        </p:nvSpPr>
        <p:spPr>
          <a:xfrm>
            <a:off x="191471" y="4792662"/>
            <a:ext cx="12070012" cy="710964"/>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buClr>
                <a:srgbClr val="FFFFFF"/>
              </a:buClr>
            </a:pPr>
            <a:r>
              <a:rPr lang="en-US" sz="3600" dirty="0" smtClean="0">
                <a:gradFill>
                  <a:gsLst>
                    <a:gs pos="1250">
                      <a:srgbClr val="FFFFFF"/>
                    </a:gs>
                    <a:gs pos="100000">
                      <a:srgbClr val="FFFFFF"/>
                    </a:gs>
                  </a:gsLst>
                  <a:lin ang="5400000" scaled="0"/>
                </a:gradFill>
                <a:cs typeface="Segoe UI Light" panose="020B0502040204020203" pitchFamily="34" charset="0"/>
              </a:rPr>
              <a:t> Covers what’s coming in the near-term (30-90 days) and some longer-term</a:t>
            </a:r>
            <a:endParaRPr lang="en-US" sz="3800" dirty="0">
              <a:gradFill>
                <a:gsLst>
                  <a:gs pos="1250">
                    <a:srgbClr val="FFFFFF"/>
                  </a:gs>
                  <a:gs pos="100000">
                    <a:srgbClr val="FFFFFF"/>
                  </a:gs>
                </a:gsLst>
                <a:lin ang="5400000" scaled="0"/>
              </a:gradFill>
            </a:endParaRPr>
          </a:p>
        </p:txBody>
      </p:sp>
      <p:sp>
        <p:nvSpPr>
          <p:cNvPr id="6" name="Text Placeholder 7"/>
          <p:cNvSpPr txBox="1">
            <a:spLocks/>
          </p:cNvSpPr>
          <p:nvPr/>
        </p:nvSpPr>
        <p:spPr>
          <a:xfrm>
            <a:off x="191471" y="5986698"/>
            <a:ext cx="12070012" cy="710964"/>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buClr>
                <a:srgbClr val="FFFFFF"/>
              </a:buClr>
            </a:pPr>
            <a:r>
              <a:rPr lang="en-US" sz="3600" dirty="0" smtClean="0">
                <a:gradFill>
                  <a:gsLst>
                    <a:gs pos="1250">
                      <a:srgbClr val="FFFFFF"/>
                    </a:gs>
                    <a:gs pos="100000">
                      <a:srgbClr val="FFFFFF"/>
                    </a:gs>
                  </a:gsLst>
                  <a:lin ang="5400000" scaled="0"/>
                </a:gradFill>
                <a:cs typeface="Segoe UI Light" panose="020B0502040204020203" pitchFamily="34" charset="0"/>
              </a:rPr>
              <a:t> Offers high-level details, including name, description, status</a:t>
            </a:r>
            <a:endParaRPr lang="en-US" sz="3800" dirty="0">
              <a:gradFill>
                <a:gsLst>
                  <a:gs pos="1250">
                    <a:srgbClr val="FFFFFF"/>
                  </a:gs>
                  <a:gs pos="100000">
                    <a:srgbClr val="FFFFFF"/>
                  </a:gs>
                </a:gsLst>
                <a:lin ang="5400000" scaled="0"/>
              </a:gradFill>
            </a:endParaRPr>
          </a:p>
        </p:txBody>
      </p:sp>
      <p:sp>
        <p:nvSpPr>
          <p:cNvPr id="8" name="Text Placeholder 7"/>
          <p:cNvSpPr txBox="1">
            <a:spLocks/>
          </p:cNvSpPr>
          <p:nvPr/>
        </p:nvSpPr>
        <p:spPr>
          <a:xfrm>
            <a:off x="960437" y="1058508"/>
            <a:ext cx="12070012" cy="710964"/>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400"/>
              </a:spcBef>
              <a:buClr>
                <a:srgbClr val="FFFFFF"/>
              </a:buClr>
              <a:buFontTx/>
              <a:buNone/>
            </a:pPr>
            <a:r>
              <a:rPr lang="en-US" sz="3200" i="1" dirty="0" smtClean="0">
                <a:gradFill>
                  <a:gsLst>
                    <a:gs pos="1250">
                      <a:srgbClr val="FFFFFF"/>
                    </a:gs>
                    <a:gs pos="100000">
                      <a:srgbClr val="FFFFFF"/>
                    </a:gs>
                  </a:gsLst>
                  <a:lin ang="5400000" scaled="0"/>
                </a:gradFill>
              </a:rPr>
              <a:t>Coming Soon</a:t>
            </a:r>
            <a:endParaRPr lang="en-US" sz="3200" i="1" dirty="0">
              <a:gradFill>
                <a:gsLst>
                  <a:gs pos="1250">
                    <a:srgbClr val="FFFFFF"/>
                  </a:gs>
                  <a:gs pos="100000">
                    <a:srgbClr val="FFFFFF"/>
                  </a:gs>
                </a:gsLst>
                <a:lin ang="5400000" scaled="0"/>
              </a:gradFill>
            </a:endParaRPr>
          </a:p>
        </p:txBody>
      </p:sp>
    </p:spTree>
    <p:extLst>
      <p:ext uri="{BB962C8B-B14F-4D97-AF65-F5344CB8AC3E}">
        <p14:creationId xmlns:p14="http://schemas.microsoft.com/office/powerpoint/2010/main" val="25267991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63" presetClass="path" presetSubtype="0" decel="100000" fill="hold" grpId="1" nodeType="withEffect">
                                  <p:stCondLst>
                                    <p:cond delay="0"/>
                                  </p:stCondLst>
                                  <p:childTnLst>
                                    <p:animMotion origin="layout" path="M -0.02413 4.11711E-6 L 0 4.11711E-6 " pathEditMode="relative" rAng="0" ptsTypes="AA">
                                      <p:cBhvr>
                                        <p:cTn id="9" dur="500" fill="hold"/>
                                        <p:tgtEl>
                                          <p:spTgt spid="4"/>
                                        </p:tgtEl>
                                        <p:attrNameLst>
                                          <p:attrName>ppt_x</p:attrName>
                                          <p:attrName>ppt_y</p:attrName>
                                        </p:attrNameLst>
                                      </p:cBhvr>
                                      <p:rCtr x="1200" y="0"/>
                                    </p:animMotion>
                                  </p:childTnLst>
                                </p:cTn>
                              </p:par>
                              <p:par>
                                <p:cTn id="10" presetID="10"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63" presetClass="path" presetSubtype="0" decel="100000" fill="hold" grpId="1" nodeType="withEffect">
                                  <p:stCondLst>
                                    <p:cond delay="0"/>
                                  </p:stCondLst>
                                  <p:childTnLst>
                                    <p:animMotion origin="layout" path="M -0.02413 -3.14571E-6 L 1.75645E-6 -3.14571E-6 " pathEditMode="relative" rAng="0" ptsTypes="AA">
                                      <p:cBhvr>
                                        <p:cTn id="14" dur="500" fill="hold"/>
                                        <p:tgtEl>
                                          <p:spTgt spid="5"/>
                                        </p:tgtEl>
                                        <p:attrNameLst>
                                          <p:attrName>ppt_x</p:attrName>
                                          <p:attrName>ppt_y</p:attrName>
                                        </p:attrNameLst>
                                      </p:cBhvr>
                                      <p:rCtr x="1200" y="0"/>
                                    </p:animMotion>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63" presetClass="path" presetSubtype="0" decel="100000" fill="hold" grpId="1" nodeType="withEffect">
                                  <p:stCondLst>
                                    <p:cond delay="0"/>
                                  </p:stCondLst>
                                  <p:childTnLst>
                                    <p:animMotion origin="layout" path="M -0.02413 -4.08534E-7 L 1.75645E-6 -4.08534E-7 " pathEditMode="relative" rAng="0" ptsTypes="AA">
                                      <p:cBhvr>
                                        <p:cTn id="19" dur="500" fill="hold"/>
                                        <p:tgtEl>
                                          <p:spTgt spid="6"/>
                                        </p:tgtEl>
                                        <p:attrNameLst>
                                          <p:attrName>ppt_x</p:attrName>
                                          <p:attrName>ppt_y</p:attrName>
                                        </p:attrNameLst>
                                      </p:cBhvr>
                                      <p:rCtr x="1200" y="0"/>
                                    </p:animMotion>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63" presetClass="path" presetSubtype="0" decel="100000" fill="hold" grpId="1" nodeType="withEffect">
                                  <p:stCondLst>
                                    <p:cond delay="0"/>
                                  </p:stCondLst>
                                  <p:childTnLst>
                                    <p:animMotion origin="layout" path="M -0.02413 4.11711E-6 L 0 4.11711E-6 " pathEditMode="relative" rAng="0" ptsTypes="AA">
                                      <p:cBhvr>
                                        <p:cTn id="24" dur="500" fill="hold"/>
                                        <p:tgtEl>
                                          <p:spTgt spid="8"/>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P spid="8" grpId="0"/>
      <p:bldP spid="8"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Introducing:</a:t>
            </a:r>
            <a:br>
              <a:rPr lang="en-US" dirty="0" smtClean="0"/>
            </a:br>
            <a:r>
              <a:rPr lang="en-US" dirty="0" smtClean="0"/>
              <a:t>First release</a:t>
            </a:r>
            <a:endParaRPr lang="en-US" dirty="0"/>
          </a:p>
        </p:txBody>
      </p:sp>
    </p:spTree>
    <p:extLst>
      <p:ext uri="{BB962C8B-B14F-4D97-AF65-F5344CB8AC3E}">
        <p14:creationId xmlns:p14="http://schemas.microsoft.com/office/powerpoint/2010/main" val="125013930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From Waves to Ripples: Microsoft Office 365 Change Management</a:t>
            </a:r>
            <a:endParaRPr lang="en-US" sz="4800" dirty="0"/>
          </a:p>
        </p:txBody>
      </p:sp>
      <p:sp>
        <p:nvSpPr>
          <p:cNvPr id="3" name="Text Placeholder 2"/>
          <p:cNvSpPr>
            <a:spLocks noGrp="1"/>
          </p:cNvSpPr>
          <p:nvPr>
            <p:ph type="body" sz="quarter" idx="14"/>
          </p:nvPr>
        </p:nvSpPr>
        <p:spPr/>
        <p:txBody>
          <a:bodyPr/>
          <a:lstStyle/>
          <a:p>
            <a:r>
              <a:rPr lang="en-US" dirty="0" smtClean="0"/>
              <a:t/>
            </a:r>
            <a:br>
              <a:rPr lang="en-US" dirty="0" smtClean="0"/>
            </a:br>
            <a:r>
              <a:rPr lang="en-US" dirty="0" smtClean="0"/>
              <a:t>Jake </a:t>
            </a:r>
            <a:r>
              <a:rPr lang="en-US" dirty="0" err="1" smtClean="0"/>
              <a:t>Zborowski</a:t>
            </a:r>
            <a:endParaRPr lang="en-US" dirty="0"/>
          </a:p>
        </p:txBody>
      </p:sp>
      <p:sp>
        <p:nvSpPr>
          <p:cNvPr id="4" name="Text Placeholder 2"/>
          <p:cNvSpPr txBox="1">
            <a:spLocks/>
          </p:cNvSpPr>
          <p:nvPr/>
        </p:nvSpPr>
        <p:spPr bwMode="ltGray">
          <a:xfrm>
            <a:off x="10637837" y="320270"/>
            <a:ext cx="1600200" cy="433792"/>
          </a:xfrm>
          <a:prstGeom prst="rect">
            <a:avLst/>
          </a:prstGeom>
        </p:spPr>
        <p:txBody>
          <a:bodyPr vert="horz" wrap="square" lIns="146304" tIns="109728" rIns="146304" bIns="109728" rtlCol="0">
            <a:noAutofit/>
          </a:bodyPr>
          <a:lstStyle>
            <a:lvl1pPr marL="0" marR="0" indent="0" algn="l" defTabSz="932742" rtl="0" eaLnBrk="1" fontAlgn="auto" latinLnBrk="0" hangingPunct="1">
              <a:lnSpc>
                <a:spcPct val="90000"/>
              </a:lnSpc>
              <a:spcBef>
                <a:spcPts val="0"/>
              </a:spcBef>
              <a:spcAft>
                <a:spcPts val="0"/>
              </a:spcAft>
              <a:buClr>
                <a:schemeClr val="tx1"/>
              </a:buClr>
              <a:buSzPct val="100000"/>
              <a:buFontTx/>
              <a:buNone/>
              <a:tabLst/>
              <a:defRPr sz="3200" kern="1200" spc="0" baseline="0">
                <a:gradFill>
                  <a:gsLst>
                    <a:gs pos="1250">
                      <a:srgbClr val="FFFFFF"/>
                    </a:gs>
                    <a:gs pos="99000">
                      <a:srgbClr val="FFFFFF"/>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800" dirty="0" smtClean="0"/>
              <a:t>OFC-B258</a:t>
            </a:r>
            <a:endParaRPr lang="en-US" sz="1800" dirty="0"/>
          </a:p>
        </p:txBody>
      </p:sp>
    </p:spTree>
    <p:extLst>
      <p:ext uri="{BB962C8B-B14F-4D97-AF65-F5344CB8AC3E}">
        <p14:creationId xmlns:p14="http://schemas.microsoft.com/office/powerpoint/2010/main" val="2027678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742238" y="0"/>
            <a:ext cx="4724400" cy="6994525"/>
          </a:xfrm>
          <a:prstGeom prst="rect">
            <a:avLst/>
          </a:prstGeom>
        </p:spPr>
      </p:pic>
      <p:sp>
        <p:nvSpPr>
          <p:cNvPr id="3" name="Content Placeholder 2"/>
          <p:cNvSpPr>
            <a:spLocks noGrp="1"/>
          </p:cNvSpPr>
          <p:nvPr>
            <p:ph type="body" sz="quarter" idx="10"/>
          </p:nvPr>
        </p:nvSpPr>
        <p:spPr>
          <a:xfrm>
            <a:off x="274638" y="1058862"/>
            <a:ext cx="7696199" cy="5637212"/>
          </a:xfrm>
          <a:prstGeom prst="rect">
            <a:avLst/>
          </a:prstGeom>
        </p:spPr>
        <p:txBody>
          <a:bodyPr>
            <a:noAutofit/>
          </a:bodyPr>
          <a:lstStyle/>
          <a:p>
            <a:pPr marL="228600" indent="-228600"/>
            <a:r>
              <a:rPr lang="en-US" sz="2800" dirty="0">
                <a:solidFill>
                  <a:schemeClr val="tx2"/>
                </a:solidFill>
              </a:rPr>
              <a:t>New </a:t>
            </a:r>
            <a:r>
              <a:rPr lang="en-US" sz="2800" u="sng" dirty="0">
                <a:solidFill>
                  <a:schemeClr val="tx2"/>
                </a:solidFill>
              </a:rPr>
              <a:t>opt-in</a:t>
            </a:r>
            <a:r>
              <a:rPr lang="en-US" sz="2800" dirty="0">
                <a:solidFill>
                  <a:schemeClr val="tx2"/>
                </a:solidFill>
              </a:rPr>
              <a:t> program available </a:t>
            </a:r>
            <a:r>
              <a:rPr lang="en-US" sz="2800" dirty="0" smtClean="0">
                <a:solidFill>
                  <a:schemeClr val="tx2"/>
                </a:solidFill>
              </a:rPr>
              <a:t>to all customers</a:t>
            </a:r>
          </a:p>
          <a:p>
            <a:pPr marL="0" indent="0">
              <a:buNone/>
            </a:pPr>
            <a:endParaRPr lang="en-US" sz="900" dirty="0">
              <a:solidFill>
                <a:schemeClr val="tx2"/>
              </a:solidFill>
            </a:endParaRPr>
          </a:p>
          <a:p>
            <a:pPr marL="228600" indent="-228600"/>
            <a:r>
              <a:rPr lang="en-US" sz="2800" dirty="0">
                <a:solidFill>
                  <a:schemeClr val="tx2"/>
                </a:solidFill>
              </a:rPr>
              <a:t>Provides first access to </a:t>
            </a:r>
            <a:r>
              <a:rPr lang="en-US" sz="2800" dirty="0" smtClean="0">
                <a:solidFill>
                  <a:schemeClr val="tx2"/>
                </a:solidFill>
              </a:rPr>
              <a:t>select major end user feature updates</a:t>
            </a:r>
            <a:endParaRPr lang="en-US" sz="2800" dirty="0">
              <a:solidFill>
                <a:schemeClr val="tx2"/>
              </a:solidFill>
            </a:endParaRPr>
          </a:p>
          <a:p>
            <a:pPr marL="228600" indent="-228600"/>
            <a:endParaRPr lang="en-US" sz="900" dirty="0" smtClean="0">
              <a:solidFill>
                <a:schemeClr val="tx2"/>
              </a:solidFill>
            </a:endParaRPr>
          </a:p>
          <a:p>
            <a:pPr marL="228600" indent="-228600"/>
            <a:r>
              <a:rPr lang="en-US" sz="2800" dirty="0">
                <a:solidFill>
                  <a:schemeClr val="tx2"/>
                </a:solidFill>
              </a:rPr>
              <a:t>F</a:t>
            </a:r>
            <a:r>
              <a:rPr lang="en-US" sz="2800" dirty="0" smtClean="0">
                <a:solidFill>
                  <a:schemeClr val="tx2"/>
                </a:solidFill>
              </a:rPr>
              <a:t>irst public availability of fully supported, vetted, documented end user facing service updates</a:t>
            </a:r>
            <a:endParaRPr lang="en-US" sz="2800" dirty="0">
              <a:solidFill>
                <a:schemeClr val="tx2"/>
              </a:solidFill>
            </a:endParaRPr>
          </a:p>
          <a:p>
            <a:pPr marL="0" indent="0">
              <a:buNone/>
            </a:pPr>
            <a:r>
              <a:rPr lang="en-US" sz="2800" dirty="0" smtClean="0">
                <a:solidFill>
                  <a:schemeClr val="tx2"/>
                </a:solidFill>
              </a:rPr>
              <a:t>Scope</a:t>
            </a:r>
            <a:endParaRPr lang="en-US" sz="2800" dirty="0">
              <a:solidFill>
                <a:schemeClr val="tx2"/>
              </a:solidFill>
            </a:endParaRPr>
          </a:p>
          <a:p>
            <a:pPr marL="228600" lvl="1" indent="171450"/>
            <a:r>
              <a:rPr lang="en-US" sz="2000" dirty="0" smtClean="0"/>
              <a:t>Exchange </a:t>
            </a:r>
            <a:r>
              <a:rPr lang="en-US" sz="2000" dirty="0"/>
              <a:t>and </a:t>
            </a:r>
            <a:r>
              <a:rPr lang="en-US" sz="2000" dirty="0" smtClean="0"/>
              <a:t>SharePoint</a:t>
            </a:r>
            <a:endParaRPr lang="en-US" sz="2000" dirty="0"/>
          </a:p>
          <a:p>
            <a:pPr marL="228600" lvl="1" indent="171450"/>
            <a:r>
              <a:rPr lang="en-US" sz="2000" dirty="0"/>
              <a:t>Most </a:t>
            </a:r>
            <a:r>
              <a:rPr lang="en-US" sz="2000" dirty="0" smtClean="0"/>
              <a:t>significant </a:t>
            </a:r>
            <a:r>
              <a:rPr lang="en-US" sz="2000" u="sng" dirty="0" smtClean="0"/>
              <a:t>end-user</a:t>
            </a:r>
            <a:r>
              <a:rPr lang="en-US" sz="2000" dirty="0" smtClean="0"/>
              <a:t> </a:t>
            </a:r>
            <a:r>
              <a:rPr lang="en-US" sz="2000" dirty="0"/>
              <a:t>feature updates</a:t>
            </a:r>
          </a:p>
          <a:p>
            <a:pPr marL="228600" lvl="1" indent="171450"/>
            <a:r>
              <a:rPr lang="en-US" sz="2000" u="sng" dirty="0"/>
              <a:t>Tenant wide </a:t>
            </a:r>
            <a:r>
              <a:rPr lang="en-US" sz="2000" u="sng" dirty="0" smtClean="0"/>
              <a:t>opt-in setting</a:t>
            </a:r>
            <a:r>
              <a:rPr lang="en-US" sz="2000" dirty="0" smtClean="0"/>
              <a:t> off by default</a:t>
            </a:r>
          </a:p>
          <a:p>
            <a:pPr marL="228600" lvl="1" indent="171450"/>
            <a:r>
              <a:rPr lang="en-US" sz="2000" dirty="0" smtClean="0"/>
              <a:t>Opt-in / opt-out changes respected within </a:t>
            </a:r>
            <a:r>
              <a:rPr lang="en-US" sz="2000" dirty="0"/>
              <a:t>24 </a:t>
            </a:r>
            <a:r>
              <a:rPr lang="en-US" sz="2000" dirty="0" smtClean="0"/>
              <a:t>hours</a:t>
            </a:r>
            <a:endParaRPr lang="en-US" dirty="0" smtClean="0"/>
          </a:p>
          <a:p>
            <a:pPr marL="0" indent="0">
              <a:buNone/>
            </a:pPr>
            <a:r>
              <a:rPr lang="en-US" sz="2800" dirty="0" smtClean="0">
                <a:solidFill>
                  <a:schemeClr val="tx2"/>
                </a:solidFill>
              </a:rPr>
              <a:t>Benefit</a:t>
            </a:r>
          </a:p>
          <a:p>
            <a:pPr marL="228600" lvl="1" indent="171450"/>
            <a:r>
              <a:rPr lang="en-US" sz="2000" dirty="0" smtClean="0"/>
              <a:t>Get </a:t>
            </a:r>
            <a:r>
              <a:rPr lang="en-US" sz="2000" dirty="0"/>
              <a:t>major SharePoint and Exchange end-user updates first</a:t>
            </a:r>
          </a:p>
          <a:p>
            <a:pPr marL="228600" lvl="1" indent="171450"/>
            <a:r>
              <a:rPr lang="en-US" sz="2000" dirty="0"/>
              <a:t>Minimum of 2 weeks before standard rollout of updates</a:t>
            </a:r>
          </a:p>
        </p:txBody>
      </p:sp>
      <p:sp>
        <p:nvSpPr>
          <p:cNvPr id="2" name="Title 1"/>
          <p:cNvSpPr>
            <a:spLocks noGrp="1"/>
          </p:cNvSpPr>
          <p:nvPr>
            <p:ph type="title"/>
          </p:nvPr>
        </p:nvSpPr>
        <p:spPr/>
        <p:txBody>
          <a:bodyPr/>
          <a:lstStyle/>
          <a:p>
            <a:r>
              <a:rPr lang="en-US" dirty="0" smtClean="0">
                <a:solidFill>
                  <a:schemeClr val="tx1"/>
                </a:solidFill>
              </a:rPr>
              <a:t>First release</a:t>
            </a:r>
            <a:endParaRPr lang="en-US" dirty="0">
              <a:solidFill>
                <a:schemeClr val="tx1"/>
              </a:solidFill>
            </a:endParaRPr>
          </a:p>
        </p:txBody>
      </p:sp>
      <p:sp>
        <p:nvSpPr>
          <p:cNvPr id="14" name="TextBox 13"/>
          <p:cNvSpPr txBox="1"/>
          <p:nvPr/>
        </p:nvSpPr>
        <p:spPr>
          <a:xfrm rot="2620722">
            <a:off x="11354445" y="440994"/>
            <a:ext cx="827857" cy="320182"/>
          </a:xfrm>
          <a:prstGeom prst="rect">
            <a:avLst/>
          </a:prstGeom>
          <a:noFill/>
        </p:spPr>
        <p:txBody>
          <a:bodyPr wrap="square" lIns="0" tIns="0" rIns="0" bIns="0" rtlCol="0">
            <a:spAutoFit/>
          </a:bodyPr>
          <a:lstStyle/>
          <a:p>
            <a:pPr algn="ctr" defTabSz="932380"/>
            <a:r>
              <a:rPr lang="en-US" sz="1020" spc="-71" dirty="0">
                <a:solidFill>
                  <a:srgbClr val="FFFFFF"/>
                </a:solidFill>
              </a:rPr>
              <a:t>Targeted </a:t>
            </a:r>
            <a:br>
              <a:rPr lang="en-US" sz="1020" spc="-71" dirty="0">
                <a:solidFill>
                  <a:srgbClr val="FFFFFF"/>
                </a:solidFill>
              </a:rPr>
            </a:br>
            <a:r>
              <a:rPr lang="en-US" sz="1020" spc="-71" dirty="0">
                <a:solidFill>
                  <a:srgbClr val="FFFFFF"/>
                </a:solidFill>
              </a:rPr>
              <a:t>Q4 FY14</a:t>
            </a:r>
          </a:p>
        </p:txBody>
      </p:sp>
      <p:sp>
        <p:nvSpPr>
          <p:cNvPr id="7" name="Text Placeholder 7"/>
          <p:cNvSpPr txBox="1">
            <a:spLocks/>
          </p:cNvSpPr>
          <p:nvPr/>
        </p:nvSpPr>
        <p:spPr>
          <a:xfrm>
            <a:off x="4885921" y="398579"/>
            <a:ext cx="2667000" cy="710964"/>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400"/>
              </a:spcBef>
              <a:buClr>
                <a:srgbClr val="FFFFFF"/>
              </a:buClr>
              <a:buFontTx/>
              <a:buNone/>
            </a:pPr>
            <a:r>
              <a:rPr lang="en-US" sz="3200" i="1" dirty="0" smtClean="0">
                <a:gradFill>
                  <a:gsLst>
                    <a:gs pos="1250">
                      <a:srgbClr val="FFFFFF"/>
                    </a:gs>
                    <a:gs pos="100000">
                      <a:srgbClr val="FFFFFF"/>
                    </a:gs>
                  </a:gsLst>
                  <a:lin ang="5400000" scaled="0"/>
                </a:gradFill>
              </a:rPr>
              <a:t>Coming Soon</a:t>
            </a:r>
            <a:endParaRPr lang="en-US" sz="3200" i="1" dirty="0">
              <a:gradFill>
                <a:gsLst>
                  <a:gs pos="1250">
                    <a:srgbClr val="FFFFFF"/>
                  </a:gs>
                  <a:gs pos="100000">
                    <a:srgbClr val="FFFFFF"/>
                  </a:gs>
                </a:gsLst>
                <a:lin ang="5400000" scaled="0"/>
              </a:gradFill>
            </a:endParaRPr>
          </a:p>
        </p:txBody>
      </p:sp>
    </p:spTree>
    <p:extLst>
      <p:ext uri="{BB962C8B-B14F-4D97-AF65-F5344CB8AC3E}">
        <p14:creationId xmlns:p14="http://schemas.microsoft.com/office/powerpoint/2010/main" val="36972072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63" presetClass="path" presetSubtype="0" decel="100000" fill="hold" grpId="1" nodeType="withEffect">
                                  <p:stCondLst>
                                    <p:cond delay="0"/>
                                  </p:stCondLst>
                                  <p:childTnLst>
                                    <p:animMotion origin="layout" path="M -0.02413 2.46482E-6 L 2.35129E-6 2.46482E-6 " pathEditMode="relative" rAng="0" ptsTypes="AA">
                                      <p:cBhvr>
                                        <p:cTn id="9" dur="500" fill="hold"/>
                                        <p:tgtEl>
                                          <p:spTgt spid="7"/>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Box 69"/>
          <p:cNvSpPr txBox="1"/>
          <p:nvPr/>
        </p:nvSpPr>
        <p:spPr>
          <a:xfrm>
            <a:off x="3362409" y="1249623"/>
            <a:ext cx="6643713" cy="186974"/>
          </a:xfrm>
          <a:prstGeom prst="rect">
            <a:avLst/>
          </a:prstGeom>
          <a:noFill/>
        </p:spPr>
        <p:txBody>
          <a:bodyPr wrap="square" lIns="0" tIns="0" rIns="0" bIns="0" rtlCol="0">
            <a:spAutoFit/>
          </a:bodyPr>
          <a:lstStyle/>
          <a:p>
            <a:pPr defTabSz="663496"/>
            <a:r>
              <a:rPr lang="en-US" sz="1215" dirty="0">
                <a:solidFill>
                  <a:srgbClr val="666666">
                    <a:lumMod val="95000"/>
                    <a:lumOff val="5000"/>
                  </a:srgbClr>
                </a:solidFill>
                <a:latin typeface="Segoe UI Light" panose="020B0502040204020203" pitchFamily="34" charset="0"/>
                <a:ea typeface="Segoe WPC" pitchFamily="34" charset="0"/>
                <a:cs typeface="Segoe UI Light" panose="020B0502040204020203" pitchFamily="34" charset="0"/>
              </a:rPr>
              <a:t>email    sites    voice &amp; conferencing    </a:t>
            </a:r>
            <a:r>
              <a:rPr lang="en-US" sz="1215" dirty="0">
                <a:solidFill>
                  <a:srgbClr val="666666"/>
                </a:solidFill>
                <a:latin typeface="Segoe UI Light" panose="020B0502040204020203" pitchFamily="34" charset="0"/>
                <a:ea typeface="Segoe WPC" pitchFamily="34" charset="0"/>
                <a:cs typeface="Segoe UI Light" panose="020B0502040204020203" pitchFamily="34" charset="0"/>
              </a:rPr>
              <a:t>downloads</a:t>
            </a:r>
            <a:r>
              <a:rPr lang="en-US" sz="1215" dirty="0">
                <a:solidFill>
                  <a:srgbClr val="98BCD8"/>
                </a:solidFill>
                <a:latin typeface="Segoe UI Light" panose="020B0502040204020203" pitchFamily="34" charset="0"/>
                <a:ea typeface="Segoe WPC" pitchFamily="34" charset="0"/>
                <a:cs typeface="Segoe UI Light" panose="020B0502040204020203" pitchFamily="34" charset="0"/>
              </a:rPr>
              <a:t> </a:t>
            </a:r>
            <a:r>
              <a:rPr lang="en-US" sz="1215" dirty="0">
                <a:solidFill>
                  <a:srgbClr val="666666">
                    <a:lumMod val="95000"/>
                    <a:lumOff val="5000"/>
                  </a:srgbClr>
                </a:solidFill>
                <a:latin typeface="Segoe UI Light" panose="020B0502040204020203" pitchFamily="34" charset="0"/>
                <a:ea typeface="Segoe WPC" pitchFamily="34" charset="0"/>
                <a:cs typeface="Segoe UI Light" panose="020B0502040204020203" pitchFamily="34" charset="0"/>
              </a:rPr>
              <a:t>   passwords    projects     </a:t>
            </a:r>
            <a:r>
              <a:rPr lang="en-US" sz="1215" dirty="0">
                <a:solidFill>
                  <a:srgbClr val="3086BB"/>
                </a:solidFill>
                <a:latin typeface="Segoe UI Light" panose="020B0502040204020203" pitchFamily="34" charset="0"/>
                <a:ea typeface="Segoe WPC" pitchFamily="34" charset="0"/>
                <a:cs typeface="Segoe UI Light" panose="020B0502040204020203" pitchFamily="34" charset="0"/>
              </a:rPr>
              <a:t>updates</a:t>
            </a:r>
          </a:p>
        </p:txBody>
      </p:sp>
      <p:sp>
        <p:nvSpPr>
          <p:cNvPr id="26" name="Rectangle 25"/>
          <p:cNvSpPr/>
          <p:nvPr/>
        </p:nvSpPr>
        <p:spPr>
          <a:xfrm>
            <a:off x="71204" y="2158983"/>
            <a:ext cx="1714344" cy="257152"/>
          </a:xfrm>
          <a:prstGeom prst="rect">
            <a:avLst/>
          </a:prstGeom>
          <a:solidFill>
            <a:srgbClr val="EAECEE"/>
          </a:solidFill>
          <a:ln w="12700" cap="rnd">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89" tIns="41144" rIns="82289" bIns="41144" numCol="1" spcCol="0" rtlCol="0" fromWordArt="0" anchor="ctr" anchorCtr="0" forceAA="0" compatLnSpc="1">
            <a:prstTxWarp prst="textNoShape">
              <a:avLst/>
            </a:prstTxWarp>
            <a:noAutofit/>
          </a:bodyPr>
          <a:lstStyle/>
          <a:p>
            <a:pPr algn="ctr" defTabSz="916775"/>
            <a:endParaRPr lang="en-US" dirty="0">
              <a:solidFill>
                <a:prstClr val="white"/>
              </a:solidFill>
              <a:latin typeface="Segoe UI Light" panose="020B0502040204020203" pitchFamily="34" charset="0"/>
            </a:endParaRPr>
          </a:p>
        </p:txBody>
      </p:sp>
      <p:grpSp>
        <p:nvGrpSpPr>
          <p:cNvPr id="3" name="Group 2"/>
          <p:cNvGrpSpPr/>
          <p:nvPr/>
        </p:nvGrpSpPr>
        <p:grpSpPr>
          <a:xfrm>
            <a:off x="3366711" y="1678629"/>
            <a:ext cx="4937312" cy="397375"/>
            <a:chOff x="2317750" y="1865313"/>
            <a:chExt cx="5486400" cy="441568"/>
          </a:xfrm>
        </p:grpSpPr>
        <p:sp>
          <p:nvSpPr>
            <p:cNvPr id="28" name="TextBox 1"/>
            <p:cNvSpPr txBox="1"/>
            <p:nvPr/>
          </p:nvSpPr>
          <p:spPr>
            <a:xfrm>
              <a:off x="2318385" y="1865313"/>
              <a:ext cx="3410856" cy="215463"/>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15"/>
                </a:spcAft>
              </a:pPr>
              <a:r>
                <a:rPr lang="en-US" sz="1260" dirty="0">
                  <a:solidFill>
                    <a:srgbClr val="666666"/>
                  </a:solidFill>
                  <a:latin typeface="Segoe UI Light" panose="020B0502040204020203" pitchFamily="34" charset="0"/>
                  <a:ea typeface="Segoe WPC" pitchFamily="34" charset="0"/>
                  <a:cs typeface="Segoe UI Light" panose="020B0502040204020203" pitchFamily="34" charset="0"/>
                </a:rPr>
                <a:t>manage </a:t>
              </a:r>
              <a:r>
                <a:rPr lang="en-US" sz="1260" dirty="0" smtClean="0">
                  <a:solidFill>
                    <a:srgbClr val="666666"/>
                  </a:solidFill>
                  <a:latin typeface="Segoe UI Light" panose="020B0502040204020203" pitchFamily="34" charset="0"/>
                  <a:ea typeface="Segoe WPC" pitchFamily="34" charset="0"/>
                  <a:cs typeface="Segoe UI Light" panose="020B0502040204020203" pitchFamily="34" charset="0"/>
                </a:rPr>
                <a:t>feature </a:t>
              </a:r>
              <a:r>
                <a:rPr lang="en-US" sz="1260" dirty="0">
                  <a:solidFill>
                    <a:srgbClr val="666666"/>
                  </a:solidFill>
                  <a:latin typeface="Segoe UI Light" panose="020B0502040204020203" pitchFamily="34" charset="0"/>
                  <a:ea typeface="Segoe WPC" pitchFamily="34" charset="0"/>
                  <a:cs typeface="Segoe UI Light" panose="020B0502040204020203" pitchFamily="34" charset="0"/>
                </a:rPr>
                <a:t>rollout</a:t>
              </a:r>
              <a:endParaRPr lang="en-US" sz="1260" cap="all" dirty="0">
                <a:solidFill>
                  <a:srgbClr val="666666"/>
                </a:solidFill>
                <a:latin typeface="Segoe UI Light" panose="020B0502040204020203" pitchFamily="34" charset="0"/>
                <a:ea typeface="Segoe WPC" pitchFamily="34" charset="0"/>
                <a:cs typeface="Segoe UI Light" panose="020B0502040204020203" pitchFamily="34" charset="0"/>
              </a:endParaRPr>
            </a:p>
          </p:txBody>
        </p:sp>
        <p:sp>
          <p:nvSpPr>
            <p:cNvPr id="2" name="Rectangle 1"/>
            <p:cNvSpPr/>
            <p:nvPr/>
          </p:nvSpPr>
          <p:spPr>
            <a:xfrm>
              <a:off x="2317750" y="2150129"/>
              <a:ext cx="5486400" cy="156752"/>
            </a:xfrm>
            <a:prstGeom prst="rect">
              <a:avLst/>
            </a:prstGeom>
          </p:spPr>
          <p:txBody>
            <a:bodyPr lIns="0" tIns="0" rIns="0" bIns="0">
              <a:spAutoFit/>
            </a:bodyPr>
            <a:lstStyle/>
            <a:p>
              <a:pPr defTabSz="663496">
                <a:lnSpc>
                  <a:spcPts val="1080"/>
                </a:lnSpc>
              </a:pPr>
              <a:r>
                <a:rPr lang="en-US" sz="810" dirty="0">
                  <a:solidFill>
                    <a:srgbClr val="666666"/>
                  </a:solidFill>
                  <a:latin typeface="Segoe UI Light" panose="020B0502040204020203" pitchFamily="34" charset="0"/>
                  <a:ea typeface="Segoe WPC" pitchFamily="34" charset="0"/>
                  <a:cs typeface="Segoe UI Light" panose="020B0502040204020203" pitchFamily="34" charset="0"/>
                </a:rPr>
                <a:t>Admins control how new features are rolled out to people in their organization</a:t>
              </a:r>
              <a:r>
                <a:rPr lang="en-US" sz="810" dirty="0">
                  <a:solidFill>
                    <a:srgbClr val="FF0000"/>
                  </a:solidFill>
                  <a:latin typeface="Segoe UI Light" panose="020B0502040204020203" pitchFamily="34" charset="0"/>
                  <a:ea typeface="Segoe WPC" pitchFamily="34" charset="0"/>
                  <a:cs typeface="Segoe UI Light" panose="020B0502040204020203" pitchFamily="34" charset="0"/>
                </a:rPr>
                <a:t>.</a:t>
              </a:r>
              <a:r>
                <a:rPr lang="en-US" sz="810" dirty="0">
                  <a:solidFill>
                    <a:srgbClr val="666666"/>
                  </a:solidFill>
                  <a:latin typeface="Segoe UI Light" panose="020B0502040204020203" pitchFamily="34" charset="0"/>
                  <a:ea typeface="Segoe WPC" pitchFamily="34" charset="0"/>
                  <a:cs typeface="Segoe UI Light" panose="020B0502040204020203" pitchFamily="34" charset="0"/>
                </a:rPr>
                <a:t> </a:t>
              </a:r>
              <a:r>
                <a:rPr lang="en-US" sz="810" dirty="0">
                  <a:solidFill>
                    <a:srgbClr val="3086BB"/>
                  </a:solidFill>
                  <a:latin typeface="Segoe UI Light" panose="020B0502040204020203" pitchFamily="34" charset="0"/>
                  <a:ea typeface="Segoe WPC" pitchFamily="34" charset="0"/>
                  <a:cs typeface="Segoe UI Light" panose="020B0502040204020203" pitchFamily="34" charset="0"/>
                </a:rPr>
                <a:t>Learn more</a:t>
              </a:r>
            </a:p>
          </p:txBody>
        </p:sp>
      </p:grpSp>
      <p:sp>
        <p:nvSpPr>
          <p:cNvPr id="22" name="Rectangle 21"/>
          <p:cNvSpPr/>
          <p:nvPr/>
        </p:nvSpPr>
        <p:spPr>
          <a:xfrm>
            <a:off x="88637" y="2163577"/>
            <a:ext cx="1481703" cy="25255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1080"/>
              </a:spcAft>
            </a:pPr>
            <a:r>
              <a:rPr lang="en-US" sz="1080" dirty="0">
                <a:solidFill>
                  <a:srgbClr val="52A6D8"/>
                </a:solidFill>
                <a:latin typeface="Segoe UI Light" panose="020B0502040204020203" pitchFamily="34" charset="0"/>
                <a:ea typeface="Segoe WPC" pitchFamily="34" charset="0"/>
                <a:cs typeface="Segoe UI Light" panose="020B0502040204020203" pitchFamily="34" charset="0"/>
              </a:rPr>
              <a:t>service settings</a:t>
            </a:r>
          </a:p>
        </p:txBody>
      </p:sp>
      <p:pic>
        <p:nvPicPr>
          <p:cNvPr id="24" name="Picture 3" descr="C:\Users\mipier.REDMOND\Desktop\icons_whats_this_12x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6624" y="2351273"/>
            <a:ext cx="102861" cy="102861"/>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3392447" y="3206395"/>
            <a:ext cx="3556154" cy="346632"/>
          </a:xfrm>
          <a:prstGeom prst="rect">
            <a:avLst/>
          </a:prstGeom>
        </p:spPr>
        <p:txBody>
          <a:bodyPr wrap="square" lIns="96393" tIns="48196" rIns="96393" bIns="48196">
            <a:spAutoFit/>
          </a:bodyPr>
          <a:lstStyle/>
          <a:p>
            <a:pPr defTabSz="916775">
              <a:lnSpc>
                <a:spcPct val="150000"/>
              </a:lnSpc>
            </a:pPr>
            <a:r>
              <a:rPr lang="en-US" sz="1080" dirty="0">
                <a:solidFill>
                  <a:srgbClr val="666666"/>
                </a:solidFill>
                <a:latin typeface="Segoe UI Light" panose="020B0502040204020203" pitchFamily="34" charset="0"/>
                <a:ea typeface="Segoe UI" pitchFamily="34" charset="0"/>
                <a:cs typeface="Segoe UI Light" panose="020B0502040204020203" pitchFamily="34" charset="0"/>
              </a:rPr>
              <a:t>When will my change take effect?</a:t>
            </a:r>
          </a:p>
        </p:txBody>
      </p:sp>
      <p:grpSp>
        <p:nvGrpSpPr>
          <p:cNvPr id="27" name="Group 26"/>
          <p:cNvGrpSpPr/>
          <p:nvPr/>
        </p:nvGrpSpPr>
        <p:grpSpPr>
          <a:xfrm>
            <a:off x="3508115" y="2299241"/>
            <a:ext cx="3945875" cy="698123"/>
            <a:chOff x="5324446" y="2059349"/>
            <a:chExt cx="4384704" cy="775763"/>
          </a:xfrm>
        </p:grpSpPr>
        <p:sp>
          <p:nvSpPr>
            <p:cNvPr id="29" name="TextBox 49"/>
            <p:cNvSpPr txBox="1"/>
            <p:nvPr/>
          </p:nvSpPr>
          <p:spPr>
            <a:xfrm>
              <a:off x="5329618" y="2059349"/>
              <a:ext cx="1608713" cy="184682"/>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461"/>
                </a:spcAft>
              </a:pPr>
              <a:r>
                <a:rPr lang="en-US" sz="1080" dirty="0">
                  <a:solidFill>
                    <a:srgbClr val="666666"/>
                  </a:solidFill>
                  <a:latin typeface="Segoe UI Light" panose="020B0502040204020203" pitchFamily="34" charset="0"/>
                  <a:ea typeface="Segoe WPC" pitchFamily="34" charset="0"/>
                  <a:cs typeface="Segoe UI Light" panose="020B0502040204020203" pitchFamily="34" charset="0"/>
                </a:rPr>
                <a:t>First release</a:t>
              </a:r>
            </a:p>
          </p:txBody>
        </p:sp>
        <p:sp>
          <p:nvSpPr>
            <p:cNvPr id="30" name="Rectangle 29"/>
            <p:cNvSpPr/>
            <p:nvPr/>
          </p:nvSpPr>
          <p:spPr>
            <a:xfrm>
              <a:off x="5328909" y="2274888"/>
              <a:ext cx="4380241" cy="342006"/>
            </a:xfrm>
            <a:prstGeom prst="rect">
              <a:avLst/>
            </a:prstGeom>
          </p:spPr>
          <p:txBody>
            <a:bodyPr wrap="square" lIns="0" tIns="0" rIns="0" bIns="0">
              <a:spAutoFit/>
            </a:bodyPr>
            <a:lstStyle/>
            <a:p>
              <a:pPr defTabSz="351070">
                <a:lnSpc>
                  <a:spcPts val="1229"/>
                </a:lnSpc>
                <a:tabLst>
                  <a:tab pos="351070" algn="l"/>
                  <a:tab pos="786249" algn="l"/>
                  <a:tab pos="792346" algn="l"/>
                  <a:tab pos="1143415" algn="l"/>
                </a:tabLst>
                <a:defRPr/>
              </a:pPr>
              <a:r>
                <a:rPr lang="en-US" sz="810" dirty="0">
                  <a:solidFill>
                    <a:srgbClr val="666666"/>
                  </a:solidFill>
                  <a:latin typeface="Segoe UI Light" panose="020B0502040204020203" pitchFamily="34" charset="0"/>
                  <a:ea typeface="Segoe WPC" pitchFamily="34" charset="0"/>
                  <a:cs typeface="Segoe UI Light" panose="020B0502040204020203" pitchFamily="34" charset="0"/>
                </a:rPr>
                <a:t>Select this option if you want people to receive new features as soon as they are available from Microsoft.</a:t>
              </a:r>
            </a:p>
          </p:txBody>
        </p:sp>
        <p:pic>
          <p:nvPicPr>
            <p:cNvPr id="31" name="Picture 2" descr="\\fun\crux\15\images\switch-on.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8331" y="2652231"/>
              <a:ext cx="400050" cy="171450"/>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5324446" y="2664110"/>
              <a:ext cx="303542" cy="171002"/>
            </a:xfrm>
            <a:prstGeom prst="rect">
              <a:avLst/>
            </a:prstGeom>
          </p:spPr>
          <p:txBody>
            <a:bodyPr wrap="square" lIns="0" tIns="0" rIns="0" bIns="0">
              <a:spAutoFit/>
            </a:bodyPr>
            <a:lstStyle/>
            <a:p>
              <a:pPr defTabSz="351070">
                <a:lnSpc>
                  <a:spcPts val="1229"/>
                </a:lnSpc>
                <a:tabLst>
                  <a:tab pos="351070" algn="l"/>
                  <a:tab pos="786249" algn="l"/>
                  <a:tab pos="792346" algn="l"/>
                  <a:tab pos="1143415" algn="l"/>
                </a:tabLst>
                <a:defRPr/>
              </a:pPr>
              <a:r>
                <a:rPr lang="en-US" sz="810" dirty="0">
                  <a:solidFill>
                    <a:srgbClr val="666666"/>
                  </a:solidFill>
                  <a:latin typeface="Segoe UI Light" panose="020B0502040204020203" pitchFamily="34" charset="0"/>
                  <a:ea typeface="Segoe WPC" pitchFamily="34" charset="0"/>
                  <a:cs typeface="Segoe UI Light" panose="020B0502040204020203" pitchFamily="34" charset="0"/>
                </a:rPr>
                <a:t>ON</a:t>
              </a:r>
            </a:p>
          </p:txBody>
        </p:sp>
      </p:grpSp>
      <p:sp>
        <p:nvSpPr>
          <p:cNvPr id="33" name="Rectangle 32"/>
          <p:cNvSpPr/>
          <p:nvPr/>
        </p:nvSpPr>
        <p:spPr>
          <a:xfrm>
            <a:off x="3401097" y="3461621"/>
            <a:ext cx="5515693" cy="221983"/>
          </a:xfrm>
          <a:prstGeom prst="rect">
            <a:avLst/>
          </a:prstGeom>
        </p:spPr>
        <p:txBody>
          <a:bodyPr wrap="square" lIns="96393" tIns="48196" rIns="96393" bIns="48196">
            <a:spAutoFit/>
          </a:bodyPr>
          <a:lstStyle/>
          <a:p>
            <a:pPr defTabSz="916775"/>
            <a:r>
              <a:rPr lang="en-US" sz="810" dirty="0">
                <a:solidFill>
                  <a:srgbClr val="666666"/>
                </a:solidFill>
                <a:latin typeface="Segoe UI Light" panose="020B0502040204020203" pitchFamily="34" charset="0"/>
                <a:ea typeface="Segoe UI" pitchFamily="34" charset="0"/>
                <a:cs typeface="Segoe UI Light" panose="020B0502040204020203" pitchFamily="34" charset="0"/>
              </a:rPr>
              <a:t>It can take up to 24 hours for this change to take effect.</a:t>
            </a:r>
          </a:p>
        </p:txBody>
      </p:sp>
      <p:sp>
        <p:nvSpPr>
          <p:cNvPr id="16" name="Rectangle 15"/>
          <p:cNvSpPr/>
          <p:nvPr/>
        </p:nvSpPr>
        <p:spPr bwMode="auto">
          <a:xfrm rot="19423862">
            <a:off x="5026595" y="3558415"/>
            <a:ext cx="5031123" cy="457200"/>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4000" dirty="0" smtClean="0">
                <a:solidFill>
                  <a:srgbClr val="FFE181"/>
                </a:solidFill>
              </a:rPr>
              <a:t>MOCKUP</a:t>
            </a:r>
            <a:endParaRPr lang="en-US" sz="4000" dirty="0">
              <a:solidFill>
                <a:srgbClr val="FFE181"/>
              </a:solidFill>
            </a:endParaRPr>
          </a:p>
        </p:txBody>
      </p:sp>
    </p:spTree>
    <p:extLst>
      <p:ext uri="{BB962C8B-B14F-4D97-AF65-F5344CB8AC3E}">
        <p14:creationId xmlns:p14="http://schemas.microsoft.com/office/powerpoint/2010/main" val="1171301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74638" y="5343443"/>
            <a:ext cx="11887200" cy="2025170"/>
          </a:xfrm>
          <a:prstGeom prst="rect">
            <a:avLst/>
          </a:prstGeom>
        </p:spPr>
        <p:txBody>
          <a:bodyPr>
            <a:normAutofit/>
          </a:bodyPr>
          <a:lstStyle/>
          <a:p>
            <a:pPr marL="234950" indent="-234950"/>
            <a:r>
              <a:rPr lang="en-US" sz="2400" dirty="0" smtClean="0"/>
              <a:t>Customer notification at time of initiation of rollout</a:t>
            </a:r>
          </a:p>
          <a:p>
            <a:pPr marL="234950" indent="-234950"/>
            <a:r>
              <a:rPr lang="en-US" sz="2400" dirty="0" smtClean="0"/>
              <a:t>Some advance notification via the Office 365 </a:t>
            </a:r>
            <a:r>
              <a:rPr lang="en-US" sz="2400" dirty="0"/>
              <a:t>t</a:t>
            </a:r>
            <a:r>
              <a:rPr lang="en-US" sz="2400" dirty="0" smtClean="0"/>
              <a:t>echnical blog</a:t>
            </a:r>
            <a:endParaRPr lang="en-US" sz="2400" dirty="0"/>
          </a:p>
          <a:p>
            <a:pPr marL="234950" indent="-234950"/>
            <a:r>
              <a:rPr lang="en-US" sz="2400" dirty="0" smtClean="0"/>
              <a:t>Roadmap NDA only</a:t>
            </a:r>
          </a:p>
        </p:txBody>
      </p:sp>
      <p:sp>
        <p:nvSpPr>
          <p:cNvPr id="2" name="Title 1"/>
          <p:cNvSpPr>
            <a:spLocks noGrp="1"/>
          </p:cNvSpPr>
          <p:nvPr>
            <p:ph type="title"/>
          </p:nvPr>
        </p:nvSpPr>
        <p:spPr/>
        <p:txBody>
          <a:bodyPr/>
          <a:lstStyle/>
          <a:p>
            <a:r>
              <a:rPr lang="en-US" sz="4896" dirty="0" smtClean="0"/>
              <a:t>Current update process</a:t>
            </a:r>
            <a:endParaRPr lang="en-US" sz="4896" dirty="0"/>
          </a:p>
        </p:txBody>
      </p:sp>
      <p:cxnSp>
        <p:nvCxnSpPr>
          <p:cNvPr id="36" name="Straight Arrow Connector 35"/>
          <p:cNvCxnSpPr/>
          <p:nvPr/>
        </p:nvCxnSpPr>
        <p:spPr>
          <a:xfrm>
            <a:off x="8275637" y="3229644"/>
            <a:ext cx="2819400" cy="14535"/>
          </a:xfrm>
          <a:prstGeom prst="straightConnector1">
            <a:avLst/>
          </a:prstGeom>
          <a:ln w="228600">
            <a:tailEnd type="triangle"/>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bwMode="auto">
          <a:xfrm>
            <a:off x="0" y="2468979"/>
            <a:ext cx="9037637" cy="1485484"/>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8" name="Rectangle 37"/>
          <p:cNvSpPr/>
          <p:nvPr/>
        </p:nvSpPr>
        <p:spPr bwMode="auto">
          <a:xfrm>
            <a:off x="7963469" y="3268662"/>
            <a:ext cx="1439838" cy="1763034"/>
          </a:xfrm>
          <a:prstGeom prst="rect">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91440" rIns="91440" bIns="91440" numCol="1" spcCol="0" rtlCol="0" fromWordArt="0" anchor="b" anchorCtr="0" forceAA="0" compatLnSpc="1">
            <a:prstTxWarp prst="textNoShape">
              <a:avLst/>
            </a:prstTxWarp>
            <a:noAutofit/>
          </a:bodyPr>
          <a:lstStyle/>
          <a:p>
            <a:r>
              <a:rPr lang="en-US" dirty="0">
                <a:solidFill>
                  <a:srgbClr val="000000">
                    <a:lumMod val="85000"/>
                    <a:lumOff val="15000"/>
                  </a:srgbClr>
                </a:solidFill>
              </a:rPr>
              <a:t>GA</a:t>
            </a:r>
          </a:p>
          <a:p>
            <a:r>
              <a:rPr lang="en-US" dirty="0">
                <a:solidFill>
                  <a:srgbClr val="000000">
                    <a:lumMod val="85000"/>
                    <a:lumOff val="15000"/>
                  </a:srgbClr>
                </a:solidFill>
              </a:rPr>
              <a:t>customer notification</a:t>
            </a:r>
          </a:p>
        </p:txBody>
      </p:sp>
      <p:sp>
        <p:nvSpPr>
          <p:cNvPr id="39" name="Rectangle 38"/>
          <p:cNvSpPr/>
          <p:nvPr/>
        </p:nvSpPr>
        <p:spPr bwMode="auto">
          <a:xfrm>
            <a:off x="5860169" y="1363662"/>
            <a:ext cx="1480556" cy="1763034"/>
          </a:xfrm>
          <a:prstGeom prst="rect">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91440" rIns="91440" bIns="91440" numCol="1" spcCol="0" rtlCol="0" fromWordArt="0" anchor="t" anchorCtr="0" forceAA="0" compatLnSpc="1">
            <a:prstTxWarp prst="textNoShape">
              <a:avLst/>
            </a:prstTxWarp>
            <a:noAutofit/>
          </a:bodyPr>
          <a:lstStyle/>
          <a:p>
            <a:r>
              <a:rPr lang="en-US" dirty="0">
                <a:solidFill>
                  <a:srgbClr val="000000">
                    <a:lumMod val="85000"/>
                    <a:lumOff val="15000"/>
                  </a:srgbClr>
                </a:solidFill>
              </a:rPr>
              <a:t>NDA </a:t>
            </a:r>
          </a:p>
          <a:p>
            <a:r>
              <a:rPr lang="en-US" dirty="0">
                <a:solidFill>
                  <a:srgbClr val="000000">
                    <a:lumMod val="85000"/>
                    <a:lumOff val="15000"/>
                  </a:srgbClr>
                </a:solidFill>
              </a:rPr>
              <a:t>Roadmap</a:t>
            </a:r>
          </a:p>
        </p:txBody>
      </p:sp>
      <p:cxnSp>
        <p:nvCxnSpPr>
          <p:cNvPr id="40" name="Straight Connector 39"/>
          <p:cNvCxnSpPr/>
          <p:nvPr/>
        </p:nvCxnSpPr>
        <p:spPr>
          <a:xfrm>
            <a:off x="731837" y="3199938"/>
            <a:ext cx="8534400" cy="44241"/>
          </a:xfrm>
          <a:prstGeom prst="line">
            <a:avLst/>
          </a:prstGeom>
          <a:ln w="228600">
            <a:solidFill>
              <a:srgbClr val="EB3C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2072514" y="2460578"/>
            <a:ext cx="1478723" cy="1461919"/>
          </a:xfrm>
          <a:prstGeom prst="ellipse">
            <a:avLst/>
          </a:prstGeom>
          <a:solidFill>
            <a:srgbClr val="EB3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32" dirty="0" smtClean="0">
                <a:solidFill>
                  <a:srgbClr val="FFFFFF"/>
                </a:solidFill>
              </a:rPr>
              <a:t>Internal</a:t>
            </a:r>
          </a:p>
          <a:p>
            <a:pPr algn="ctr"/>
            <a:r>
              <a:rPr lang="en-US" sz="1632" dirty="0" smtClean="0">
                <a:solidFill>
                  <a:srgbClr val="FFFFFF"/>
                </a:solidFill>
              </a:rPr>
              <a:t>Dog </a:t>
            </a:r>
            <a:r>
              <a:rPr lang="en-US" sz="1632" dirty="0">
                <a:solidFill>
                  <a:srgbClr val="FFFFFF"/>
                </a:solidFill>
              </a:rPr>
              <a:t>food</a:t>
            </a:r>
          </a:p>
        </p:txBody>
      </p:sp>
      <p:sp>
        <p:nvSpPr>
          <p:cNvPr id="42" name="Oval 41"/>
          <p:cNvSpPr/>
          <p:nvPr/>
        </p:nvSpPr>
        <p:spPr>
          <a:xfrm>
            <a:off x="4676628" y="2468978"/>
            <a:ext cx="1478723" cy="1461919"/>
          </a:xfrm>
          <a:prstGeom prst="ellipse">
            <a:avLst/>
          </a:prstGeom>
          <a:solidFill>
            <a:srgbClr val="EB3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32" dirty="0" smtClean="0">
                <a:solidFill>
                  <a:srgbClr val="FFFFFF"/>
                </a:solidFill>
              </a:rPr>
              <a:t>MSFT </a:t>
            </a:r>
            <a:r>
              <a:rPr lang="en-US" sz="1632" dirty="0">
                <a:solidFill>
                  <a:srgbClr val="FFFFFF"/>
                </a:solidFill>
              </a:rPr>
              <a:t>IT</a:t>
            </a:r>
          </a:p>
        </p:txBody>
      </p:sp>
      <p:sp>
        <p:nvSpPr>
          <p:cNvPr id="43" name="Oval 42"/>
          <p:cNvSpPr/>
          <p:nvPr/>
        </p:nvSpPr>
        <p:spPr>
          <a:xfrm>
            <a:off x="7944497" y="2460578"/>
            <a:ext cx="1478723" cy="14619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32" dirty="0" smtClean="0">
                <a:solidFill>
                  <a:srgbClr val="FFFFFF"/>
                </a:solidFill>
              </a:rPr>
              <a:t>Release</a:t>
            </a:r>
            <a:endParaRPr lang="en-US" sz="1632" dirty="0">
              <a:solidFill>
                <a:srgbClr val="FFFFFF"/>
              </a:solidFill>
            </a:endParaRPr>
          </a:p>
        </p:txBody>
      </p:sp>
      <p:sp>
        <p:nvSpPr>
          <p:cNvPr id="44" name="Rectangle 43"/>
          <p:cNvSpPr/>
          <p:nvPr/>
        </p:nvSpPr>
        <p:spPr bwMode="auto">
          <a:xfrm>
            <a:off x="0" y="2659062"/>
            <a:ext cx="731837" cy="1066800"/>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5" name="Oval 44"/>
          <p:cNvSpPr/>
          <p:nvPr/>
        </p:nvSpPr>
        <p:spPr>
          <a:xfrm>
            <a:off x="114449" y="2436611"/>
            <a:ext cx="1478723" cy="1461919"/>
          </a:xfrm>
          <a:prstGeom prst="ellipse">
            <a:avLst/>
          </a:prstGeom>
          <a:solidFill>
            <a:srgbClr val="EB3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32" dirty="0" smtClean="0">
                <a:solidFill>
                  <a:srgbClr val="FFFFFF"/>
                </a:solidFill>
              </a:rPr>
              <a:t>Design/ Develop/ Test</a:t>
            </a:r>
            <a:endParaRPr lang="en-US" sz="1632" dirty="0">
              <a:solidFill>
                <a:srgbClr val="FFFFFF"/>
              </a:solidFill>
            </a:endParaRPr>
          </a:p>
        </p:txBody>
      </p:sp>
    </p:spTree>
    <p:extLst>
      <p:ext uri="{BB962C8B-B14F-4D97-AF65-F5344CB8AC3E}">
        <p14:creationId xmlns:p14="http://schemas.microsoft.com/office/powerpoint/2010/main" val="15964370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4300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3000" fill="hold"/>
                                        <p:tgtEl>
                                          <p:spTgt spid="40"/>
                                        </p:tgtEl>
                                        <p:attrNameLst>
                                          <p:attrName>ppt_x</p:attrName>
                                        </p:attrNameLst>
                                      </p:cBhvr>
                                      <p:tavLst>
                                        <p:tav tm="0">
                                          <p:val>
                                            <p:strVal val="0-#ppt_w/2"/>
                                          </p:val>
                                        </p:tav>
                                        <p:tav tm="100000">
                                          <p:val>
                                            <p:strVal val="#ppt_x"/>
                                          </p:val>
                                        </p:tav>
                                      </p:tavLst>
                                    </p:anim>
                                    <p:anim calcmode="lin" valueType="num">
                                      <p:cBhvr additive="base">
                                        <p:cTn id="8" dur="3000" fill="hold"/>
                                        <p:tgtEl>
                                          <p:spTgt spid="40"/>
                                        </p:tgtEl>
                                        <p:attrNameLst>
                                          <p:attrName>ppt_y</p:attrName>
                                        </p:attrNameLst>
                                      </p:cBhvr>
                                      <p:tavLst>
                                        <p:tav tm="0">
                                          <p:val>
                                            <p:strVal val="#ppt_y"/>
                                          </p:val>
                                        </p:tav>
                                        <p:tav tm="100000">
                                          <p:val>
                                            <p:strVal val="#ppt_y"/>
                                          </p:val>
                                        </p:tav>
                                      </p:tavLst>
                                    </p:anim>
                                  </p:childTnLst>
                                </p:cTn>
                              </p:par>
                              <p:par>
                                <p:cTn id="9" presetID="16" presetClass="entr" presetSubtype="42" fill="hold" grpId="0" nodeType="withEffect">
                                  <p:stCondLst>
                                    <p:cond delay="500"/>
                                  </p:stCondLst>
                                  <p:childTnLst>
                                    <p:set>
                                      <p:cBhvr>
                                        <p:cTn id="10" dur="1" fill="hold">
                                          <p:stCondLst>
                                            <p:cond delay="0"/>
                                          </p:stCondLst>
                                        </p:cTn>
                                        <p:tgtEl>
                                          <p:spTgt spid="45"/>
                                        </p:tgtEl>
                                        <p:attrNameLst>
                                          <p:attrName>style.visibility</p:attrName>
                                        </p:attrNameLst>
                                      </p:cBhvr>
                                      <p:to>
                                        <p:strVal val="visible"/>
                                      </p:to>
                                    </p:set>
                                    <p:animEffect transition="in" filter="barn(outHorizontal)">
                                      <p:cBhvr>
                                        <p:cTn id="11" dur="500"/>
                                        <p:tgtEl>
                                          <p:spTgt spid="45"/>
                                        </p:tgtEl>
                                      </p:cBhvr>
                                    </p:animEffect>
                                  </p:childTnLst>
                                </p:cTn>
                              </p:par>
                              <p:par>
                                <p:cTn id="12" presetID="16" presetClass="entr" presetSubtype="42" fill="hold" grpId="0" nodeType="withEffect">
                                  <p:stCondLst>
                                    <p:cond delay="1000"/>
                                  </p:stCondLst>
                                  <p:childTnLst>
                                    <p:set>
                                      <p:cBhvr>
                                        <p:cTn id="13" dur="1" fill="hold">
                                          <p:stCondLst>
                                            <p:cond delay="0"/>
                                          </p:stCondLst>
                                        </p:cTn>
                                        <p:tgtEl>
                                          <p:spTgt spid="41"/>
                                        </p:tgtEl>
                                        <p:attrNameLst>
                                          <p:attrName>style.visibility</p:attrName>
                                        </p:attrNameLst>
                                      </p:cBhvr>
                                      <p:to>
                                        <p:strVal val="visible"/>
                                      </p:to>
                                    </p:set>
                                    <p:animEffect transition="in" filter="barn(outHorizontal)">
                                      <p:cBhvr>
                                        <p:cTn id="14" dur="500"/>
                                        <p:tgtEl>
                                          <p:spTgt spid="41"/>
                                        </p:tgtEl>
                                      </p:cBhvr>
                                    </p:animEffect>
                                  </p:childTnLst>
                                </p:cTn>
                              </p:par>
                              <p:par>
                                <p:cTn id="15" presetID="16" presetClass="entr" presetSubtype="42" fill="hold" grpId="0" nodeType="withEffect">
                                  <p:stCondLst>
                                    <p:cond delay="1500"/>
                                  </p:stCondLst>
                                  <p:childTnLst>
                                    <p:set>
                                      <p:cBhvr>
                                        <p:cTn id="16" dur="1" fill="hold">
                                          <p:stCondLst>
                                            <p:cond delay="0"/>
                                          </p:stCondLst>
                                        </p:cTn>
                                        <p:tgtEl>
                                          <p:spTgt spid="42"/>
                                        </p:tgtEl>
                                        <p:attrNameLst>
                                          <p:attrName>style.visibility</p:attrName>
                                        </p:attrNameLst>
                                      </p:cBhvr>
                                      <p:to>
                                        <p:strVal val="visible"/>
                                      </p:to>
                                    </p:set>
                                    <p:animEffect transition="in" filter="barn(outHorizontal)">
                                      <p:cBhvr>
                                        <p:cTn id="17" dur="500"/>
                                        <p:tgtEl>
                                          <p:spTgt spid="42"/>
                                        </p:tgtEl>
                                      </p:cBhvr>
                                    </p:animEffect>
                                  </p:childTnLst>
                                </p:cTn>
                              </p:par>
                              <p:par>
                                <p:cTn id="18" presetID="2" presetClass="entr" presetSubtype="4" decel="100000" fill="hold" grpId="0" nodeType="withEffect">
                                  <p:stCondLst>
                                    <p:cond delay="2000"/>
                                  </p:stCondLst>
                                  <p:childTnLst>
                                    <p:set>
                                      <p:cBhvr>
                                        <p:cTn id="19" dur="1" fill="hold">
                                          <p:stCondLst>
                                            <p:cond delay="0"/>
                                          </p:stCondLst>
                                        </p:cTn>
                                        <p:tgtEl>
                                          <p:spTgt spid="39"/>
                                        </p:tgtEl>
                                        <p:attrNameLst>
                                          <p:attrName>style.visibility</p:attrName>
                                        </p:attrNameLst>
                                      </p:cBhvr>
                                      <p:to>
                                        <p:strVal val="visible"/>
                                      </p:to>
                                    </p:set>
                                    <p:anim calcmode="lin" valueType="num">
                                      <p:cBhvr additive="base">
                                        <p:cTn id="20" dur="1000" fill="hold"/>
                                        <p:tgtEl>
                                          <p:spTgt spid="39"/>
                                        </p:tgtEl>
                                        <p:attrNameLst>
                                          <p:attrName>ppt_x</p:attrName>
                                        </p:attrNameLst>
                                      </p:cBhvr>
                                      <p:tavLst>
                                        <p:tav tm="0">
                                          <p:val>
                                            <p:strVal val="#ppt_x"/>
                                          </p:val>
                                        </p:tav>
                                        <p:tav tm="100000">
                                          <p:val>
                                            <p:strVal val="#ppt_x"/>
                                          </p:val>
                                        </p:tav>
                                      </p:tavLst>
                                    </p:anim>
                                    <p:anim calcmode="lin" valueType="num">
                                      <p:cBhvr additive="base">
                                        <p:cTn id="21" dur="10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decel="100000" fill="hold" nodeType="click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1000" fill="hold"/>
                                        <p:tgtEl>
                                          <p:spTgt spid="36"/>
                                        </p:tgtEl>
                                        <p:attrNameLst>
                                          <p:attrName>ppt_x</p:attrName>
                                        </p:attrNameLst>
                                      </p:cBhvr>
                                      <p:tavLst>
                                        <p:tav tm="0">
                                          <p:val>
                                            <p:strVal val="0-#ppt_w/2"/>
                                          </p:val>
                                        </p:tav>
                                        <p:tav tm="100000">
                                          <p:val>
                                            <p:strVal val="#ppt_x"/>
                                          </p:val>
                                        </p:tav>
                                      </p:tavLst>
                                    </p:anim>
                                    <p:anim calcmode="lin" valueType="num">
                                      <p:cBhvr additive="base">
                                        <p:cTn id="27" dur="1000" fill="hold"/>
                                        <p:tgtEl>
                                          <p:spTgt spid="36"/>
                                        </p:tgtEl>
                                        <p:attrNameLst>
                                          <p:attrName>ppt_y</p:attrName>
                                        </p:attrNameLst>
                                      </p:cBhvr>
                                      <p:tavLst>
                                        <p:tav tm="0">
                                          <p:val>
                                            <p:strVal val="#ppt_y"/>
                                          </p:val>
                                        </p:tav>
                                        <p:tav tm="100000">
                                          <p:val>
                                            <p:strVal val="#ppt_y"/>
                                          </p:val>
                                        </p:tav>
                                      </p:tavLst>
                                    </p:anim>
                                  </p:childTnLst>
                                </p:cTn>
                              </p:par>
                              <p:par>
                                <p:cTn id="28" presetID="16" presetClass="entr" presetSubtype="42" fill="hold" grpId="0" nodeType="withEffect">
                                  <p:stCondLst>
                                    <p:cond delay="250"/>
                                  </p:stCondLst>
                                  <p:childTnLst>
                                    <p:set>
                                      <p:cBhvr>
                                        <p:cTn id="29" dur="1" fill="hold">
                                          <p:stCondLst>
                                            <p:cond delay="0"/>
                                          </p:stCondLst>
                                        </p:cTn>
                                        <p:tgtEl>
                                          <p:spTgt spid="43"/>
                                        </p:tgtEl>
                                        <p:attrNameLst>
                                          <p:attrName>style.visibility</p:attrName>
                                        </p:attrNameLst>
                                      </p:cBhvr>
                                      <p:to>
                                        <p:strVal val="visible"/>
                                      </p:to>
                                    </p:set>
                                    <p:animEffect transition="in" filter="barn(outHorizontal)">
                                      <p:cBhvr>
                                        <p:cTn id="30" dur="500"/>
                                        <p:tgtEl>
                                          <p:spTgt spid="43"/>
                                        </p:tgtEl>
                                      </p:cBhvr>
                                    </p:animEffect>
                                  </p:childTnLst>
                                </p:cTn>
                              </p:par>
                              <p:par>
                                <p:cTn id="31" presetID="2" presetClass="entr" presetSubtype="1" decel="100000" fill="hold" grpId="0" nodeType="withEffect">
                                  <p:stCondLst>
                                    <p:cond delay="250"/>
                                  </p:stCondLst>
                                  <p:childTnLst>
                                    <p:set>
                                      <p:cBhvr>
                                        <p:cTn id="32" dur="1" fill="hold">
                                          <p:stCondLst>
                                            <p:cond delay="0"/>
                                          </p:stCondLst>
                                        </p:cTn>
                                        <p:tgtEl>
                                          <p:spTgt spid="38"/>
                                        </p:tgtEl>
                                        <p:attrNameLst>
                                          <p:attrName>style.visibility</p:attrName>
                                        </p:attrNameLst>
                                      </p:cBhvr>
                                      <p:to>
                                        <p:strVal val="visible"/>
                                      </p:to>
                                    </p:set>
                                    <p:anim calcmode="lin" valueType="num">
                                      <p:cBhvr additive="base">
                                        <p:cTn id="33" dur="1000" fill="hold"/>
                                        <p:tgtEl>
                                          <p:spTgt spid="38"/>
                                        </p:tgtEl>
                                        <p:attrNameLst>
                                          <p:attrName>ppt_x</p:attrName>
                                        </p:attrNameLst>
                                      </p:cBhvr>
                                      <p:tavLst>
                                        <p:tav tm="0">
                                          <p:val>
                                            <p:strVal val="#ppt_x"/>
                                          </p:val>
                                        </p:tav>
                                        <p:tav tm="100000">
                                          <p:val>
                                            <p:strVal val="#ppt_x"/>
                                          </p:val>
                                        </p:tav>
                                      </p:tavLst>
                                    </p:anim>
                                    <p:anim calcmode="lin" valueType="num">
                                      <p:cBhvr additive="base">
                                        <p:cTn id="34" dur="1000" fill="hold"/>
                                        <p:tgtEl>
                                          <p:spTgt spid="3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1" grpId="0" animBg="1"/>
      <p:bldP spid="42" grpId="0" animBg="1"/>
      <p:bldP spid="43" grpId="0" animBg="1"/>
      <p:bldP spid="4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96" dirty="0"/>
              <a:t>Service updates </a:t>
            </a:r>
            <a:r>
              <a:rPr lang="en-US" sz="4896" dirty="0" smtClean="0"/>
              <a:t>process</a:t>
            </a:r>
            <a:endParaRPr lang="en-US" sz="4896" dirty="0"/>
          </a:p>
        </p:txBody>
      </p:sp>
      <p:sp>
        <p:nvSpPr>
          <p:cNvPr id="19" name="Rectangle 18"/>
          <p:cNvSpPr/>
          <p:nvPr/>
        </p:nvSpPr>
        <p:spPr bwMode="auto">
          <a:xfrm>
            <a:off x="9707787" y="3356799"/>
            <a:ext cx="1458811" cy="1722739"/>
          </a:xfrm>
          <a:prstGeom prst="rect">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91440" rIns="91440" bIns="91440" numCol="1" spcCol="0" rtlCol="0" fromWordArt="0" anchor="b" anchorCtr="0" forceAA="0" compatLnSpc="1">
            <a:prstTxWarp prst="textNoShape">
              <a:avLst/>
            </a:prstTxWarp>
            <a:noAutofit/>
          </a:bodyPr>
          <a:lstStyle/>
          <a:p>
            <a:r>
              <a:rPr lang="en-US" sz="1500" dirty="0" smtClean="0">
                <a:solidFill>
                  <a:srgbClr val="000000">
                    <a:lumMod val="85000"/>
                    <a:lumOff val="15000"/>
                  </a:srgbClr>
                </a:solidFill>
              </a:rPr>
              <a:t>All GA (T)</a:t>
            </a:r>
          </a:p>
          <a:p>
            <a:endParaRPr lang="en-US" sz="1500" dirty="0" smtClean="0">
              <a:solidFill>
                <a:srgbClr val="000000">
                  <a:lumMod val="85000"/>
                  <a:lumOff val="15000"/>
                </a:srgbClr>
              </a:solidFill>
            </a:endParaRPr>
          </a:p>
          <a:p>
            <a:r>
              <a:rPr lang="en-US" sz="1500" dirty="0" smtClean="0">
                <a:solidFill>
                  <a:srgbClr val="000000">
                    <a:lumMod val="85000"/>
                    <a:lumOff val="15000"/>
                  </a:srgbClr>
                </a:solidFill>
              </a:rPr>
              <a:t>(First Release T+14)</a:t>
            </a:r>
            <a:endParaRPr lang="en-US" sz="1500" dirty="0">
              <a:solidFill>
                <a:srgbClr val="000000">
                  <a:lumMod val="85000"/>
                  <a:lumOff val="15000"/>
                </a:srgbClr>
              </a:solidFill>
            </a:endParaRPr>
          </a:p>
        </p:txBody>
      </p:sp>
      <p:sp>
        <p:nvSpPr>
          <p:cNvPr id="20" name="Rectangle 19"/>
          <p:cNvSpPr/>
          <p:nvPr/>
        </p:nvSpPr>
        <p:spPr bwMode="auto">
          <a:xfrm>
            <a:off x="9687876" y="0"/>
            <a:ext cx="1478722" cy="3144619"/>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23" name="Straight Arrow Connector 22"/>
          <p:cNvCxnSpPr/>
          <p:nvPr/>
        </p:nvCxnSpPr>
        <p:spPr>
          <a:xfrm>
            <a:off x="8016874" y="3229644"/>
            <a:ext cx="4297363" cy="22155"/>
          </a:xfrm>
          <a:prstGeom prst="straightConnector1">
            <a:avLst/>
          </a:prstGeom>
          <a:ln w="228600">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bwMode="auto">
          <a:xfrm>
            <a:off x="0" y="2486902"/>
            <a:ext cx="8778874" cy="1485484"/>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0" name="Rectangle 29"/>
          <p:cNvSpPr/>
          <p:nvPr/>
        </p:nvSpPr>
        <p:spPr bwMode="auto">
          <a:xfrm>
            <a:off x="7704706" y="1363662"/>
            <a:ext cx="1439838" cy="1799655"/>
          </a:xfrm>
          <a:prstGeom prst="rect">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91440" rIns="91440" bIns="91440" numCol="1" spcCol="0" rtlCol="0" fromWordArt="0" anchor="t" anchorCtr="0" forceAA="0" compatLnSpc="1">
            <a:prstTxWarp prst="textNoShape">
              <a:avLst/>
            </a:prstTxWarp>
            <a:noAutofit/>
          </a:bodyPr>
          <a:lstStyle/>
          <a:p>
            <a:r>
              <a:rPr lang="en-US" sz="1600" dirty="0" smtClean="0">
                <a:solidFill>
                  <a:srgbClr val="000000">
                    <a:lumMod val="85000"/>
                    <a:lumOff val="15000"/>
                  </a:srgbClr>
                </a:solidFill>
              </a:rPr>
              <a:t>First Release GA (T)</a:t>
            </a:r>
            <a:endParaRPr lang="en-US" sz="1600" dirty="0">
              <a:solidFill>
                <a:srgbClr val="000000">
                  <a:lumMod val="85000"/>
                  <a:lumOff val="15000"/>
                </a:srgbClr>
              </a:solidFill>
            </a:endParaRPr>
          </a:p>
        </p:txBody>
      </p:sp>
      <p:sp>
        <p:nvSpPr>
          <p:cNvPr id="37" name="Rectangle 36"/>
          <p:cNvSpPr/>
          <p:nvPr/>
        </p:nvSpPr>
        <p:spPr bwMode="auto">
          <a:xfrm>
            <a:off x="6335076" y="3316504"/>
            <a:ext cx="1350658" cy="1763034"/>
          </a:xfrm>
          <a:prstGeom prst="rect">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91440" rIns="91440" bIns="91440" numCol="1" spcCol="0" rtlCol="0" fromWordArt="0" anchor="b" anchorCtr="0" forceAA="0" compatLnSpc="1">
            <a:prstTxWarp prst="textNoShape">
              <a:avLst/>
            </a:prstTxWarp>
            <a:noAutofit/>
          </a:bodyPr>
          <a:lstStyle/>
          <a:p>
            <a:r>
              <a:rPr lang="en-US" sz="1500" dirty="0" smtClean="0">
                <a:solidFill>
                  <a:srgbClr val="000000">
                    <a:lumMod val="85000"/>
                    <a:lumOff val="15000"/>
                  </a:srgbClr>
                </a:solidFill>
              </a:rPr>
              <a:t>First Release notification (T-7)</a:t>
            </a:r>
            <a:endParaRPr lang="en-US" sz="1500" dirty="0">
              <a:solidFill>
                <a:srgbClr val="000000">
                  <a:lumMod val="85000"/>
                  <a:lumOff val="15000"/>
                </a:srgbClr>
              </a:solidFill>
            </a:endParaRPr>
          </a:p>
        </p:txBody>
      </p:sp>
      <p:sp>
        <p:nvSpPr>
          <p:cNvPr id="38" name="Rectangle 37"/>
          <p:cNvSpPr/>
          <p:nvPr/>
        </p:nvSpPr>
        <p:spPr bwMode="auto">
          <a:xfrm>
            <a:off x="6335076" y="17923"/>
            <a:ext cx="1350658" cy="312669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9" name="Rectangle 38"/>
          <p:cNvSpPr/>
          <p:nvPr/>
        </p:nvSpPr>
        <p:spPr bwMode="auto">
          <a:xfrm>
            <a:off x="5018439" y="1363662"/>
            <a:ext cx="1316637" cy="1763034"/>
          </a:xfrm>
          <a:prstGeom prst="rect">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91440" rIns="91440" bIns="91440" numCol="1" spcCol="0" rtlCol="0" fromWordArt="0" anchor="t" anchorCtr="0" forceAA="0" compatLnSpc="1">
            <a:prstTxWarp prst="textNoShape">
              <a:avLst/>
            </a:prstTxWarp>
            <a:noAutofit/>
          </a:bodyPr>
          <a:lstStyle/>
          <a:p>
            <a:r>
              <a:rPr lang="en-US" sz="1600" dirty="0" smtClean="0">
                <a:solidFill>
                  <a:srgbClr val="000000">
                    <a:lumMod val="85000"/>
                    <a:lumOff val="15000"/>
                  </a:srgbClr>
                </a:solidFill>
              </a:rPr>
              <a:t>Public</a:t>
            </a:r>
          </a:p>
          <a:p>
            <a:r>
              <a:rPr lang="en-US" sz="1600" dirty="0" smtClean="0">
                <a:solidFill>
                  <a:srgbClr val="000000">
                    <a:lumMod val="85000"/>
                    <a:lumOff val="15000"/>
                  </a:srgbClr>
                </a:solidFill>
              </a:rPr>
              <a:t>Roadmap</a:t>
            </a:r>
          </a:p>
          <a:p>
            <a:r>
              <a:rPr lang="en-US" sz="1600" dirty="0" smtClean="0">
                <a:solidFill>
                  <a:srgbClr val="000000">
                    <a:lumMod val="85000"/>
                    <a:lumOff val="15000"/>
                  </a:srgbClr>
                </a:solidFill>
              </a:rPr>
              <a:t>(T-30-90)</a:t>
            </a:r>
            <a:endParaRPr lang="en-US" sz="1600" dirty="0">
              <a:solidFill>
                <a:srgbClr val="000000">
                  <a:lumMod val="85000"/>
                  <a:lumOff val="15000"/>
                </a:srgbClr>
              </a:solidFill>
            </a:endParaRPr>
          </a:p>
        </p:txBody>
      </p:sp>
      <p:cxnSp>
        <p:nvCxnSpPr>
          <p:cNvPr id="40" name="Straight Connector 39"/>
          <p:cNvCxnSpPr/>
          <p:nvPr/>
        </p:nvCxnSpPr>
        <p:spPr>
          <a:xfrm>
            <a:off x="473074" y="3199938"/>
            <a:ext cx="8534400" cy="44241"/>
          </a:xfrm>
          <a:prstGeom prst="line">
            <a:avLst/>
          </a:prstGeom>
          <a:ln w="228600">
            <a:solidFill>
              <a:srgbClr val="EB3C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1843914" y="2460578"/>
            <a:ext cx="1478723" cy="1461919"/>
          </a:xfrm>
          <a:prstGeom prst="ellipse">
            <a:avLst/>
          </a:prstGeom>
          <a:solidFill>
            <a:srgbClr val="EB3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32" dirty="0" smtClean="0">
                <a:solidFill>
                  <a:srgbClr val="FFFFFF"/>
                </a:solidFill>
              </a:rPr>
              <a:t>Internal</a:t>
            </a:r>
          </a:p>
          <a:p>
            <a:pPr algn="ctr"/>
            <a:r>
              <a:rPr lang="en-US" sz="1632" dirty="0" smtClean="0">
                <a:solidFill>
                  <a:srgbClr val="FFFFFF"/>
                </a:solidFill>
              </a:rPr>
              <a:t>Dog </a:t>
            </a:r>
            <a:r>
              <a:rPr lang="en-US" sz="1632" dirty="0">
                <a:solidFill>
                  <a:srgbClr val="FFFFFF"/>
                </a:solidFill>
              </a:rPr>
              <a:t>food</a:t>
            </a:r>
          </a:p>
        </p:txBody>
      </p:sp>
      <p:sp>
        <p:nvSpPr>
          <p:cNvPr id="42" name="Oval 41"/>
          <p:cNvSpPr/>
          <p:nvPr/>
        </p:nvSpPr>
        <p:spPr>
          <a:xfrm>
            <a:off x="3520744" y="2460578"/>
            <a:ext cx="1478723" cy="1461919"/>
          </a:xfrm>
          <a:prstGeom prst="ellipse">
            <a:avLst/>
          </a:prstGeom>
          <a:solidFill>
            <a:srgbClr val="EB3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32" dirty="0" smtClean="0">
                <a:solidFill>
                  <a:srgbClr val="FFFFFF"/>
                </a:solidFill>
              </a:rPr>
              <a:t>MSFT </a:t>
            </a:r>
            <a:r>
              <a:rPr lang="en-US" sz="1632" dirty="0">
                <a:solidFill>
                  <a:srgbClr val="FFFFFF"/>
                </a:solidFill>
              </a:rPr>
              <a:t>IT</a:t>
            </a:r>
          </a:p>
        </p:txBody>
      </p:sp>
      <p:sp>
        <p:nvSpPr>
          <p:cNvPr id="43" name="Oval 42"/>
          <p:cNvSpPr/>
          <p:nvPr/>
        </p:nvSpPr>
        <p:spPr>
          <a:xfrm>
            <a:off x="7685734" y="2460578"/>
            <a:ext cx="1478723" cy="1461919"/>
          </a:xfrm>
          <a:prstGeom prst="ellipse">
            <a:avLst/>
          </a:prstGeom>
          <a:solidFill>
            <a:schemeClr val="tx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32" dirty="0" smtClean="0">
                <a:solidFill>
                  <a:srgbClr val="0072C6"/>
                </a:solidFill>
              </a:rPr>
              <a:t>First</a:t>
            </a:r>
          </a:p>
          <a:p>
            <a:pPr algn="ctr"/>
            <a:r>
              <a:rPr lang="en-US" sz="1632" dirty="0" smtClean="0">
                <a:solidFill>
                  <a:srgbClr val="0072C6"/>
                </a:solidFill>
              </a:rPr>
              <a:t>Release</a:t>
            </a:r>
            <a:endParaRPr lang="en-US" sz="1632" dirty="0">
              <a:solidFill>
                <a:srgbClr val="0072C6"/>
              </a:solidFill>
            </a:endParaRPr>
          </a:p>
        </p:txBody>
      </p:sp>
      <p:sp>
        <p:nvSpPr>
          <p:cNvPr id="44" name="Rectangle 43"/>
          <p:cNvSpPr/>
          <p:nvPr/>
        </p:nvSpPr>
        <p:spPr bwMode="auto">
          <a:xfrm>
            <a:off x="0" y="2659062"/>
            <a:ext cx="473074" cy="1066800"/>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5" name="Oval 44"/>
          <p:cNvSpPr/>
          <p:nvPr/>
        </p:nvSpPr>
        <p:spPr>
          <a:xfrm>
            <a:off x="9687876" y="2480761"/>
            <a:ext cx="1478723" cy="14619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32" dirty="0" smtClean="0">
                <a:solidFill>
                  <a:srgbClr val="FFFFFF"/>
                </a:solidFill>
              </a:rPr>
              <a:t>Standard</a:t>
            </a:r>
          </a:p>
          <a:p>
            <a:pPr algn="ctr"/>
            <a:r>
              <a:rPr lang="en-US" sz="1632" dirty="0" smtClean="0">
                <a:solidFill>
                  <a:srgbClr val="FFFFFF"/>
                </a:solidFill>
              </a:rPr>
              <a:t>Release</a:t>
            </a:r>
            <a:endParaRPr lang="en-US" sz="1632" dirty="0">
              <a:solidFill>
                <a:srgbClr val="FFFFFF"/>
              </a:solidFill>
            </a:endParaRPr>
          </a:p>
        </p:txBody>
      </p:sp>
      <p:sp>
        <p:nvSpPr>
          <p:cNvPr id="46" name="Oval 45"/>
          <p:cNvSpPr/>
          <p:nvPr/>
        </p:nvSpPr>
        <p:spPr>
          <a:xfrm>
            <a:off x="114449" y="2436611"/>
            <a:ext cx="1478723" cy="1461919"/>
          </a:xfrm>
          <a:prstGeom prst="ellipse">
            <a:avLst/>
          </a:prstGeom>
          <a:solidFill>
            <a:srgbClr val="EB3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32" dirty="0" smtClean="0">
                <a:solidFill>
                  <a:srgbClr val="FFFFFF"/>
                </a:solidFill>
              </a:rPr>
              <a:t>Design/ Develop/ Test</a:t>
            </a:r>
            <a:endParaRPr lang="en-US" sz="1632" dirty="0">
              <a:solidFill>
                <a:srgbClr val="FFFFFF"/>
              </a:solidFill>
            </a:endParaRPr>
          </a:p>
        </p:txBody>
      </p:sp>
    </p:spTree>
    <p:extLst>
      <p:ext uri="{BB962C8B-B14F-4D97-AF65-F5344CB8AC3E}">
        <p14:creationId xmlns:p14="http://schemas.microsoft.com/office/powerpoint/2010/main" val="25596768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4300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3000" fill="hold"/>
                                        <p:tgtEl>
                                          <p:spTgt spid="40"/>
                                        </p:tgtEl>
                                        <p:attrNameLst>
                                          <p:attrName>ppt_x</p:attrName>
                                        </p:attrNameLst>
                                      </p:cBhvr>
                                      <p:tavLst>
                                        <p:tav tm="0">
                                          <p:val>
                                            <p:strVal val="0-#ppt_w/2"/>
                                          </p:val>
                                        </p:tav>
                                        <p:tav tm="100000">
                                          <p:val>
                                            <p:strVal val="#ppt_x"/>
                                          </p:val>
                                        </p:tav>
                                      </p:tavLst>
                                    </p:anim>
                                    <p:anim calcmode="lin" valueType="num">
                                      <p:cBhvr additive="base">
                                        <p:cTn id="8" dur="3000" fill="hold"/>
                                        <p:tgtEl>
                                          <p:spTgt spid="40"/>
                                        </p:tgtEl>
                                        <p:attrNameLst>
                                          <p:attrName>ppt_y</p:attrName>
                                        </p:attrNameLst>
                                      </p:cBhvr>
                                      <p:tavLst>
                                        <p:tav tm="0">
                                          <p:val>
                                            <p:strVal val="#ppt_y"/>
                                          </p:val>
                                        </p:tav>
                                        <p:tav tm="100000">
                                          <p:val>
                                            <p:strVal val="#ppt_y"/>
                                          </p:val>
                                        </p:tav>
                                      </p:tavLst>
                                    </p:anim>
                                  </p:childTnLst>
                                </p:cTn>
                              </p:par>
                              <p:par>
                                <p:cTn id="9" presetID="16" presetClass="entr" presetSubtype="42" fill="hold" grpId="0" nodeType="withEffect">
                                  <p:stCondLst>
                                    <p:cond delay="500"/>
                                  </p:stCondLst>
                                  <p:childTnLst>
                                    <p:set>
                                      <p:cBhvr>
                                        <p:cTn id="10" dur="1" fill="hold">
                                          <p:stCondLst>
                                            <p:cond delay="0"/>
                                          </p:stCondLst>
                                        </p:cTn>
                                        <p:tgtEl>
                                          <p:spTgt spid="46"/>
                                        </p:tgtEl>
                                        <p:attrNameLst>
                                          <p:attrName>style.visibility</p:attrName>
                                        </p:attrNameLst>
                                      </p:cBhvr>
                                      <p:to>
                                        <p:strVal val="visible"/>
                                      </p:to>
                                    </p:set>
                                    <p:animEffect transition="in" filter="barn(outHorizontal)">
                                      <p:cBhvr>
                                        <p:cTn id="11" dur="500"/>
                                        <p:tgtEl>
                                          <p:spTgt spid="46"/>
                                        </p:tgtEl>
                                      </p:cBhvr>
                                    </p:animEffect>
                                  </p:childTnLst>
                                </p:cTn>
                              </p:par>
                              <p:par>
                                <p:cTn id="12" presetID="16" presetClass="entr" presetSubtype="42" fill="hold" grpId="0" nodeType="withEffect">
                                  <p:stCondLst>
                                    <p:cond delay="1000"/>
                                  </p:stCondLst>
                                  <p:childTnLst>
                                    <p:set>
                                      <p:cBhvr>
                                        <p:cTn id="13" dur="1" fill="hold">
                                          <p:stCondLst>
                                            <p:cond delay="0"/>
                                          </p:stCondLst>
                                        </p:cTn>
                                        <p:tgtEl>
                                          <p:spTgt spid="41"/>
                                        </p:tgtEl>
                                        <p:attrNameLst>
                                          <p:attrName>style.visibility</p:attrName>
                                        </p:attrNameLst>
                                      </p:cBhvr>
                                      <p:to>
                                        <p:strVal val="visible"/>
                                      </p:to>
                                    </p:set>
                                    <p:animEffect transition="in" filter="barn(outHorizontal)">
                                      <p:cBhvr>
                                        <p:cTn id="14" dur="500"/>
                                        <p:tgtEl>
                                          <p:spTgt spid="41"/>
                                        </p:tgtEl>
                                      </p:cBhvr>
                                    </p:animEffect>
                                  </p:childTnLst>
                                </p:cTn>
                              </p:par>
                              <p:par>
                                <p:cTn id="15" presetID="16" presetClass="entr" presetSubtype="42" fill="hold" grpId="0" nodeType="withEffect">
                                  <p:stCondLst>
                                    <p:cond delay="1500"/>
                                  </p:stCondLst>
                                  <p:childTnLst>
                                    <p:set>
                                      <p:cBhvr>
                                        <p:cTn id="16" dur="1" fill="hold">
                                          <p:stCondLst>
                                            <p:cond delay="0"/>
                                          </p:stCondLst>
                                        </p:cTn>
                                        <p:tgtEl>
                                          <p:spTgt spid="42"/>
                                        </p:tgtEl>
                                        <p:attrNameLst>
                                          <p:attrName>style.visibility</p:attrName>
                                        </p:attrNameLst>
                                      </p:cBhvr>
                                      <p:to>
                                        <p:strVal val="visible"/>
                                      </p:to>
                                    </p:set>
                                    <p:animEffect transition="in" filter="barn(outHorizontal)">
                                      <p:cBhvr>
                                        <p:cTn id="17" dur="500"/>
                                        <p:tgtEl>
                                          <p:spTgt spid="42"/>
                                        </p:tgtEl>
                                      </p:cBhvr>
                                    </p:animEffect>
                                  </p:childTnLst>
                                </p:cTn>
                              </p:par>
                              <p:par>
                                <p:cTn id="18" presetID="2" presetClass="entr" presetSubtype="4" decel="100000" fill="hold" grpId="0" nodeType="withEffect">
                                  <p:stCondLst>
                                    <p:cond delay="1500"/>
                                  </p:stCondLst>
                                  <p:childTnLst>
                                    <p:set>
                                      <p:cBhvr>
                                        <p:cTn id="19" dur="1" fill="hold">
                                          <p:stCondLst>
                                            <p:cond delay="0"/>
                                          </p:stCondLst>
                                        </p:cTn>
                                        <p:tgtEl>
                                          <p:spTgt spid="39"/>
                                        </p:tgtEl>
                                        <p:attrNameLst>
                                          <p:attrName>style.visibility</p:attrName>
                                        </p:attrNameLst>
                                      </p:cBhvr>
                                      <p:to>
                                        <p:strVal val="visible"/>
                                      </p:to>
                                    </p:set>
                                    <p:anim calcmode="lin" valueType="num">
                                      <p:cBhvr additive="base">
                                        <p:cTn id="20" dur="1000" fill="hold"/>
                                        <p:tgtEl>
                                          <p:spTgt spid="39"/>
                                        </p:tgtEl>
                                        <p:attrNameLst>
                                          <p:attrName>ppt_x</p:attrName>
                                        </p:attrNameLst>
                                      </p:cBhvr>
                                      <p:tavLst>
                                        <p:tav tm="0">
                                          <p:val>
                                            <p:strVal val="#ppt_x"/>
                                          </p:val>
                                        </p:tav>
                                        <p:tav tm="100000">
                                          <p:val>
                                            <p:strVal val="#ppt_x"/>
                                          </p:val>
                                        </p:tav>
                                      </p:tavLst>
                                    </p:anim>
                                    <p:anim calcmode="lin" valueType="num">
                                      <p:cBhvr additive="base">
                                        <p:cTn id="21" dur="1000" fill="hold"/>
                                        <p:tgtEl>
                                          <p:spTgt spid="39"/>
                                        </p:tgtEl>
                                        <p:attrNameLst>
                                          <p:attrName>ppt_y</p:attrName>
                                        </p:attrNameLst>
                                      </p:cBhvr>
                                      <p:tavLst>
                                        <p:tav tm="0">
                                          <p:val>
                                            <p:strVal val="1+#ppt_h/2"/>
                                          </p:val>
                                        </p:tav>
                                        <p:tav tm="100000">
                                          <p:val>
                                            <p:strVal val="#ppt_y"/>
                                          </p:val>
                                        </p:tav>
                                      </p:tavLst>
                                    </p:anim>
                                  </p:childTnLst>
                                </p:cTn>
                              </p:par>
                              <p:par>
                                <p:cTn id="22" presetID="2" presetClass="entr" presetSubtype="1" decel="100000" fill="hold" grpId="0" nodeType="withEffect">
                                  <p:stCondLst>
                                    <p:cond delay="2000"/>
                                  </p:stCondLst>
                                  <p:childTnLst>
                                    <p:set>
                                      <p:cBhvr>
                                        <p:cTn id="23" dur="1" fill="hold">
                                          <p:stCondLst>
                                            <p:cond delay="0"/>
                                          </p:stCondLst>
                                        </p:cTn>
                                        <p:tgtEl>
                                          <p:spTgt spid="37"/>
                                        </p:tgtEl>
                                        <p:attrNameLst>
                                          <p:attrName>style.visibility</p:attrName>
                                        </p:attrNameLst>
                                      </p:cBhvr>
                                      <p:to>
                                        <p:strVal val="visible"/>
                                      </p:to>
                                    </p:set>
                                    <p:anim calcmode="lin" valueType="num">
                                      <p:cBhvr additive="base">
                                        <p:cTn id="24" dur="1000" fill="hold"/>
                                        <p:tgtEl>
                                          <p:spTgt spid="37"/>
                                        </p:tgtEl>
                                        <p:attrNameLst>
                                          <p:attrName>ppt_x</p:attrName>
                                        </p:attrNameLst>
                                      </p:cBhvr>
                                      <p:tavLst>
                                        <p:tav tm="0">
                                          <p:val>
                                            <p:strVal val="#ppt_x"/>
                                          </p:val>
                                        </p:tav>
                                        <p:tav tm="100000">
                                          <p:val>
                                            <p:strVal val="#ppt_x"/>
                                          </p:val>
                                        </p:tav>
                                      </p:tavLst>
                                    </p:anim>
                                    <p:anim calcmode="lin" valueType="num">
                                      <p:cBhvr additive="base">
                                        <p:cTn id="25"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decel="100000"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2000" fill="hold"/>
                                        <p:tgtEl>
                                          <p:spTgt spid="23"/>
                                        </p:tgtEl>
                                        <p:attrNameLst>
                                          <p:attrName>ppt_x</p:attrName>
                                        </p:attrNameLst>
                                      </p:cBhvr>
                                      <p:tavLst>
                                        <p:tav tm="0">
                                          <p:val>
                                            <p:strVal val="0-#ppt_w/2"/>
                                          </p:val>
                                        </p:tav>
                                        <p:tav tm="100000">
                                          <p:val>
                                            <p:strVal val="#ppt_x"/>
                                          </p:val>
                                        </p:tav>
                                      </p:tavLst>
                                    </p:anim>
                                    <p:anim calcmode="lin" valueType="num">
                                      <p:cBhvr additive="base">
                                        <p:cTn id="31" dur="2000" fill="hold"/>
                                        <p:tgtEl>
                                          <p:spTgt spid="23"/>
                                        </p:tgtEl>
                                        <p:attrNameLst>
                                          <p:attrName>ppt_y</p:attrName>
                                        </p:attrNameLst>
                                      </p:cBhvr>
                                      <p:tavLst>
                                        <p:tav tm="0">
                                          <p:val>
                                            <p:strVal val="#ppt_y"/>
                                          </p:val>
                                        </p:tav>
                                        <p:tav tm="100000">
                                          <p:val>
                                            <p:strVal val="#ppt_y"/>
                                          </p:val>
                                        </p:tav>
                                      </p:tavLst>
                                    </p:anim>
                                  </p:childTnLst>
                                </p:cTn>
                              </p:par>
                              <p:par>
                                <p:cTn id="32" presetID="16" presetClass="entr" presetSubtype="42" fill="hold" grpId="0" nodeType="withEffect">
                                  <p:stCondLst>
                                    <p:cond delay="750"/>
                                  </p:stCondLst>
                                  <p:childTnLst>
                                    <p:set>
                                      <p:cBhvr>
                                        <p:cTn id="33" dur="1" fill="hold">
                                          <p:stCondLst>
                                            <p:cond delay="0"/>
                                          </p:stCondLst>
                                        </p:cTn>
                                        <p:tgtEl>
                                          <p:spTgt spid="43"/>
                                        </p:tgtEl>
                                        <p:attrNameLst>
                                          <p:attrName>style.visibility</p:attrName>
                                        </p:attrNameLst>
                                      </p:cBhvr>
                                      <p:to>
                                        <p:strVal val="visible"/>
                                      </p:to>
                                    </p:set>
                                    <p:animEffect transition="in" filter="barn(outHorizontal)">
                                      <p:cBhvr>
                                        <p:cTn id="34" dur="500"/>
                                        <p:tgtEl>
                                          <p:spTgt spid="43"/>
                                        </p:tgtEl>
                                      </p:cBhvr>
                                    </p:animEffect>
                                  </p:childTnLst>
                                </p:cTn>
                              </p:par>
                              <p:par>
                                <p:cTn id="35" presetID="2" presetClass="entr" presetSubtype="4" decel="100000" fill="hold" grpId="0" nodeType="withEffect">
                                  <p:stCondLst>
                                    <p:cond delay="75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1000" fill="hold"/>
                                        <p:tgtEl>
                                          <p:spTgt spid="30"/>
                                        </p:tgtEl>
                                        <p:attrNameLst>
                                          <p:attrName>ppt_x</p:attrName>
                                        </p:attrNameLst>
                                      </p:cBhvr>
                                      <p:tavLst>
                                        <p:tav tm="0">
                                          <p:val>
                                            <p:strVal val="#ppt_x"/>
                                          </p:val>
                                        </p:tav>
                                        <p:tav tm="100000">
                                          <p:val>
                                            <p:strVal val="#ppt_x"/>
                                          </p:val>
                                        </p:tav>
                                      </p:tavLst>
                                    </p:anim>
                                    <p:anim calcmode="lin" valueType="num">
                                      <p:cBhvr additive="base">
                                        <p:cTn id="38" dur="1000" fill="hold"/>
                                        <p:tgtEl>
                                          <p:spTgt spid="30"/>
                                        </p:tgtEl>
                                        <p:attrNameLst>
                                          <p:attrName>ppt_y</p:attrName>
                                        </p:attrNameLst>
                                      </p:cBhvr>
                                      <p:tavLst>
                                        <p:tav tm="0">
                                          <p:val>
                                            <p:strVal val="1+#ppt_h/2"/>
                                          </p:val>
                                        </p:tav>
                                        <p:tav tm="100000">
                                          <p:val>
                                            <p:strVal val="#ppt_y"/>
                                          </p:val>
                                        </p:tav>
                                      </p:tavLst>
                                    </p:anim>
                                  </p:childTnLst>
                                </p:cTn>
                              </p:par>
                              <p:par>
                                <p:cTn id="39" presetID="16" presetClass="entr" presetSubtype="42" fill="hold" grpId="0" nodeType="withEffect">
                                  <p:stCondLst>
                                    <p:cond delay="1250"/>
                                  </p:stCondLst>
                                  <p:childTnLst>
                                    <p:set>
                                      <p:cBhvr>
                                        <p:cTn id="40" dur="1" fill="hold">
                                          <p:stCondLst>
                                            <p:cond delay="0"/>
                                          </p:stCondLst>
                                        </p:cTn>
                                        <p:tgtEl>
                                          <p:spTgt spid="45"/>
                                        </p:tgtEl>
                                        <p:attrNameLst>
                                          <p:attrName>style.visibility</p:attrName>
                                        </p:attrNameLst>
                                      </p:cBhvr>
                                      <p:to>
                                        <p:strVal val="visible"/>
                                      </p:to>
                                    </p:set>
                                    <p:animEffect transition="in" filter="barn(outHorizontal)">
                                      <p:cBhvr>
                                        <p:cTn id="41" dur="500"/>
                                        <p:tgtEl>
                                          <p:spTgt spid="45"/>
                                        </p:tgtEl>
                                      </p:cBhvr>
                                    </p:animEffect>
                                  </p:childTnLst>
                                </p:cTn>
                              </p:par>
                              <p:par>
                                <p:cTn id="42" presetID="2" presetClass="entr" presetSubtype="1" decel="100000" fill="hold" grpId="0" nodeType="withEffect">
                                  <p:stCondLst>
                                    <p:cond delay="1250"/>
                                  </p:stCondLst>
                                  <p:childTnLst>
                                    <p:set>
                                      <p:cBhvr>
                                        <p:cTn id="43" dur="1" fill="hold">
                                          <p:stCondLst>
                                            <p:cond delay="0"/>
                                          </p:stCondLst>
                                        </p:cTn>
                                        <p:tgtEl>
                                          <p:spTgt spid="19"/>
                                        </p:tgtEl>
                                        <p:attrNameLst>
                                          <p:attrName>style.visibility</p:attrName>
                                        </p:attrNameLst>
                                      </p:cBhvr>
                                      <p:to>
                                        <p:strVal val="visible"/>
                                      </p:to>
                                    </p:set>
                                    <p:anim calcmode="lin" valueType="num">
                                      <p:cBhvr additive="base">
                                        <p:cTn id="44" dur="1000" fill="hold"/>
                                        <p:tgtEl>
                                          <p:spTgt spid="19"/>
                                        </p:tgtEl>
                                        <p:attrNameLst>
                                          <p:attrName>ppt_x</p:attrName>
                                        </p:attrNameLst>
                                      </p:cBhvr>
                                      <p:tavLst>
                                        <p:tav tm="0">
                                          <p:val>
                                            <p:strVal val="#ppt_x"/>
                                          </p:val>
                                        </p:tav>
                                        <p:tav tm="100000">
                                          <p:val>
                                            <p:strVal val="#ppt_x"/>
                                          </p:val>
                                        </p:tav>
                                      </p:tavLst>
                                    </p:anim>
                                    <p:anim calcmode="lin" valueType="num">
                                      <p:cBhvr additive="base">
                                        <p:cTn id="45" dur="10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0" grpId="0" animBg="1"/>
      <p:bldP spid="37" grpId="0" animBg="1"/>
      <p:bldP spid="39" grpId="0" animBg="1"/>
      <p:bldP spid="41" grpId="0" animBg="1"/>
      <p:bldP spid="42" grpId="0" animBg="1"/>
      <p:bldP spid="43" grpId="0" animBg="1"/>
      <p:bldP spid="45" grpId="0" animBg="1"/>
      <p:bldP spid="4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Staying ahead of change</a:t>
            </a:r>
            <a:endParaRPr lang="en-US" dirty="0"/>
          </a:p>
        </p:txBody>
      </p:sp>
    </p:spTree>
    <p:extLst>
      <p:ext uri="{BB962C8B-B14F-4D97-AF65-F5344CB8AC3E}">
        <p14:creationId xmlns:p14="http://schemas.microsoft.com/office/powerpoint/2010/main" val="1337751604"/>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Communication vehicles</a:t>
            </a:r>
            <a:endParaRPr lang="en-US" dirty="0"/>
          </a:p>
        </p:txBody>
      </p:sp>
      <p:sp>
        <p:nvSpPr>
          <p:cNvPr id="5" name="Rectangle 4"/>
          <p:cNvSpPr/>
          <p:nvPr/>
        </p:nvSpPr>
        <p:spPr bwMode="auto">
          <a:xfrm>
            <a:off x="1005839" y="1668462"/>
            <a:ext cx="2194560" cy="219456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91440" bIns="91440"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System Requirements</a:t>
            </a:r>
            <a:endParaRPr lang="en-US" sz="2000" dirty="0">
              <a:gradFill>
                <a:gsLst>
                  <a:gs pos="0">
                    <a:srgbClr val="FFFFFF"/>
                  </a:gs>
                  <a:gs pos="100000">
                    <a:srgbClr val="FFFFFF"/>
                  </a:gs>
                </a:gsLst>
                <a:lin ang="5400000" scaled="0"/>
              </a:gradFill>
            </a:endParaRPr>
          </a:p>
        </p:txBody>
      </p:sp>
      <p:sp>
        <p:nvSpPr>
          <p:cNvPr id="6" name="Rectangle 5"/>
          <p:cNvSpPr/>
          <p:nvPr/>
        </p:nvSpPr>
        <p:spPr bwMode="auto">
          <a:xfrm>
            <a:off x="3322399" y="1668462"/>
            <a:ext cx="2194560" cy="219456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91440" bIns="91440"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Lifecycle &amp; disruptive change policy</a:t>
            </a:r>
            <a:endParaRPr lang="en-US" sz="2000" dirty="0">
              <a:gradFill>
                <a:gsLst>
                  <a:gs pos="0">
                    <a:srgbClr val="FFFFFF"/>
                  </a:gs>
                  <a:gs pos="100000">
                    <a:srgbClr val="FFFFFF"/>
                  </a:gs>
                </a:gsLst>
                <a:lin ang="5400000" scaled="0"/>
              </a:gradFill>
            </a:endParaRPr>
          </a:p>
        </p:txBody>
      </p:sp>
      <p:sp>
        <p:nvSpPr>
          <p:cNvPr id="7" name="Rectangle 6"/>
          <p:cNvSpPr/>
          <p:nvPr/>
        </p:nvSpPr>
        <p:spPr bwMode="auto">
          <a:xfrm>
            <a:off x="10272077" y="1668462"/>
            <a:ext cx="2194560" cy="2194560"/>
          </a:xfrm>
          <a:prstGeom prst="rect">
            <a:avLst/>
          </a:prstGeom>
          <a:solidFill>
            <a:srgbClr val="04733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91440" bIns="91440"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Public Roadmap</a:t>
            </a:r>
            <a:endParaRPr lang="en-US" sz="2000" dirty="0">
              <a:gradFill>
                <a:gsLst>
                  <a:gs pos="0">
                    <a:srgbClr val="FFFFFF"/>
                  </a:gs>
                  <a:gs pos="100000">
                    <a:srgbClr val="FFFFFF"/>
                  </a:gs>
                </a:gsLst>
                <a:lin ang="5400000" scaled="0"/>
              </a:gradFill>
            </a:endParaRPr>
          </a:p>
        </p:txBody>
      </p:sp>
      <p:sp>
        <p:nvSpPr>
          <p:cNvPr id="8" name="Rectangle 7"/>
          <p:cNvSpPr/>
          <p:nvPr/>
        </p:nvSpPr>
        <p:spPr bwMode="auto">
          <a:xfrm>
            <a:off x="5638959" y="1668462"/>
            <a:ext cx="2194560" cy="219456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91440" bIns="91440"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Office 365 </a:t>
            </a:r>
          </a:p>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technical blog</a:t>
            </a:r>
            <a:endParaRPr lang="en-US" sz="2000" dirty="0">
              <a:gradFill>
                <a:gsLst>
                  <a:gs pos="0">
                    <a:srgbClr val="FFFFFF"/>
                  </a:gs>
                  <a:gs pos="100000">
                    <a:srgbClr val="FFFFFF"/>
                  </a:gs>
                </a:gsLst>
                <a:lin ang="5400000" scaled="0"/>
              </a:gradFill>
            </a:endParaRPr>
          </a:p>
        </p:txBody>
      </p:sp>
      <p:sp>
        <p:nvSpPr>
          <p:cNvPr id="9" name="Rectangle 8"/>
          <p:cNvSpPr/>
          <p:nvPr/>
        </p:nvSpPr>
        <p:spPr bwMode="auto">
          <a:xfrm>
            <a:off x="7955519" y="1668462"/>
            <a:ext cx="2194560" cy="2194560"/>
          </a:xfrm>
          <a:prstGeom prst="rect">
            <a:avLst/>
          </a:prstGeom>
          <a:solidFill>
            <a:srgbClr val="04733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91440" bIns="91440"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Message Center</a:t>
            </a: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3102940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35" presetClass="path" presetSubtype="0" accel="50000" decel="50000" fill="hold" grpId="0" nodeType="withEffect">
                                  <p:stCondLst>
                                    <p:cond delay="0"/>
                                  </p:stCondLst>
                                  <p:childTnLst>
                                    <p:animMotion origin="layout" path="M -4.54174E-6 4.99319E-8 L -0.04901 4.99319E-8 " pathEditMode="relative" rAng="0" ptsTypes="AA">
                                      <p:cBhvr>
                                        <p:cTn id="9" dur="1000" fill="hold"/>
                                        <p:tgtEl>
                                          <p:spTgt spid="5"/>
                                        </p:tgtEl>
                                        <p:attrNameLst>
                                          <p:attrName>ppt_x</p:attrName>
                                          <p:attrName>ppt_y</p:attrName>
                                        </p:attrNameLst>
                                      </p:cBhvr>
                                      <p:rCtr x="-2451" y="0"/>
                                    </p:animMotion>
                                  </p:childTnLst>
                                </p:cTn>
                              </p:par>
                              <p:par>
                                <p:cTn id="10" presetID="10" presetClass="entr" presetSubtype="0" fill="hold" grpId="0" nodeType="withEffect">
                                  <p:stCondLst>
                                    <p:cond delay="25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35" presetClass="path" presetSubtype="0" accel="50000" decel="50000" fill="hold" grpId="1" nodeType="withEffect">
                                  <p:stCondLst>
                                    <p:cond delay="250"/>
                                  </p:stCondLst>
                                  <p:childTnLst>
                                    <p:animMotion origin="layout" path="M -4.54174E-6 4.99319E-8 L -0.04901 4.99319E-8 " pathEditMode="relative" rAng="0" ptsTypes="AA">
                                      <p:cBhvr>
                                        <p:cTn id="14" dur="1000" fill="hold"/>
                                        <p:tgtEl>
                                          <p:spTgt spid="6"/>
                                        </p:tgtEl>
                                        <p:attrNameLst>
                                          <p:attrName>ppt_x</p:attrName>
                                          <p:attrName>ppt_y</p:attrName>
                                        </p:attrNameLst>
                                      </p:cBhvr>
                                      <p:rCtr x="-2451" y="0"/>
                                    </p:animMotion>
                                  </p:childTnLst>
                                </p:cTn>
                              </p:par>
                              <p:par>
                                <p:cTn id="15" presetID="10" presetClass="entr" presetSubtype="0" fill="hold" grpId="0" nodeType="withEffect">
                                  <p:stCondLst>
                                    <p:cond delay="5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35" presetClass="path" presetSubtype="0" accel="50000" decel="50000" fill="hold" grpId="1" nodeType="withEffect">
                                  <p:stCondLst>
                                    <p:cond delay="500"/>
                                  </p:stCondLst>
                                  <p:childTnLst>
                                    <p:animMotion origin="layout" path="M -4.54174E-6 4.99319E-8 L -0.04901 4.99319E-8 " pathEditMode="relative" rAng="0" ptsTypes="AA">
                                      <p:cBhvr>
                                        <p:cTn id="19" dur="1000" fill="hold"/>
                                        <p:tgtEl>
                                          <p:spTgt spid="8"/>
                                        </p:tgtEl>
                                        <p:attrNameLst>
                                          <p:attrName>ppt_x</p:attrName>
                                          <p:attrName>ppt_y</p:attrName>
                                        </p:attrNameLst>
                                      </p:cBhvr>
                                      <p:rCtr x="-2451" y="0"/>
                                    </p:animMotion>
                                  </p:childTnLst>
                                </p:cTn>
                              </p:par>
                              <p:par>
                                <p:cTn id="20" presetID="10" presetClass="entr" presetSubtype="0" fill="hold" grpId="0" nodeType="withEffect">
                                  <p:stCondLst>
                                    <p:cond delay="75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35" presetClass="path" presetSubtype="0" accel="50000" decel="50000" fill="hold" grpId="1" nodeType="withEffect">
                                  <p:stCondLst>
                                    <p:cond delay="750"/>
                                  </p:stCondLst>
                                  <p:childTnLst>
                                    <p:animMotion origin="layout" path="M -4.54174E-6 4.99319E-8 L -0.04901 4.99319E-8 " pathEditMode="relative" rAng="0" ptsTypes="AA">
                                      <p:cBhvr>
                                        <p:cTn id="24" dur="1000" fill="hold"/>
                                        <p:tgtEl>
                                          <p:spTgt spid="9"/>
                                        </p:tgtEl>
                                        <p:attrNameLst>
                                          <p:attrName>ppt_x</p:attrName>
                                          <p:attrName>ppt_y</p:attrName>
                                        </p:attrNameLst>
                                      </p:cBhvr>
                                      <p:rCtr x="-2451" y="0"/>
                                    </p:animMotion>
                                  </p:childTnLst>
                                </p:cTn>
                              </p:par>
                              <p:par>
                                <p:cTn id="25" presetID="10" presetClass="entr" presetSubtype="0" fill="hold" grpId="0" nodeType="withEffect">
                                  <p:stCondLst>
                                    <p:cond delay="10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35" presetClass="path" presetSubtype="0" accel="50000" decel="50000" fill="hold" grpId="1" nodeType="withEffect">
                                  <p:stCondLst>
                                    <p:cond delay="1000"/>
                                  </p:stCondLst>
                                  <p:childTnLst>
                                    <p:animMotion origin="layout" path="M -4.54174E-6 4.99319E-8 L -0.04901 4.99319E-8 " pathEditMode="relative" rAng="0" ptsTypes="AA">
                                      <p:cBhvr>
                                        <p:cTn id="29" dur="1000" fill="hold"/>
                                        <p:tgtEl>
                                          <p:spTgt spid="7"/>
                                        </p:tgtEl>
                                        <p:attrNameLst>
                                          <p:attrName>ppt_x</p:attrName>
                                          <p:attrName>ppt_y</p:attrName>
                                        </p:attrNameLst>
                                      </p:cBhvr>
                                      <p:rCtr x="-245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P spid="9"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wrap="square" lIns="0" tIns="0" rIns="0" bIns="0" rtlCol="0" anchor="t">
            <a:noAutofit/>
          </a:bodyPr>
          <a:lstStyle/>
          <a:p>
            <a:r>
              <a:rPr lang="en-US" spc="0" dirty="0" smtClean="0">
                <a:solidFill>
                  <a:schemeClr val="tx1"/>
                </a:solidFill>
                <a:latin typeface="Segoe UI Light" pitchFamily="34" charset="0"/>
              </a:rPr>
              <a:t>System Requirements &amp; lifecycle policy</a:t>
            </a:r>
            <a:endParaRPr lang="en-US" spc="0" dirty="0">
              <a:solidFill>
                <a:schemeClr val="tx1"/>
              </a:solidFill>
              <a:latin typeface="Segoe UI Light" pitchFamily="34" charset="0"/>
            </a:endParaRPr>
          </a:p>
        </p:txBody>
      </p:sp>
      <p:sp>
        <p:nvSpPr>
          <p:cNvPr id="2" name="Rectangle 1"/>
          <p:cNvSpPr/>
          <p:nvPr/>
        </p:nvSpPr>
        <p:spPr>
          <a:xfrm>
            <a:off x="1957746" y="3016231"/>
            <a:ext cx="4446579" cy="845744"/>
          </a:xfrm>
          <a:prstGeom prst="rect">
            <a:avLst/>
          </a:prstGeom>
        </p:spPr>
        <p:txBody>
          <a:bodyPr wrap="square">
            <a:spAutoFit/>
          </a:bodyPr>
          <a:lstStyle/>
          <a:p>
            <a:pPr marL="234950" indent="-234950">
              <a:buFont typeface="Arial" panose="020B0604020202020204" pitchFamily="34" charset="0"/>
              <a:buChar char="•"/>
            </a:pPr>
            <a:r>
              <a:rPr lang="en-US" sz="2448" spc="-71" dirty="0">
                <a:solidFill>
                  <a:srgbClr val="FFFFFF"/>
                </a:solidFill>
              </a:rPr>
              <a:t>Any Office client in mainstream support</a:t>
            </a:r>
          </a:p>
        </p:txBody>
      </p:sp>
      <p:grpSp>
        <p:nvGrpSpPr>
          <p:cNvPr id="7" name="Group 6"/>
          <p:cNvGrpSpPr/>
          <p:nvPr/>
        </p:nvGrpSpPr>
        <p:grpSpPr>
          <a:xfrm>
            <a:off x="274638" y="1222495"/>
            <a:ext cx="1683115" cy="5264761"/>
            <a:chOff x="274639" y="1222496"/>
            <a:chExt cx="1600198" cy="5005398"/>
          </a:xfrm>
        </p:grpSpPr>
        <p:grpSp>
          <p:nvGrpSpPr>
            <p:cNvPr id="6" name="Group 5"/>
            <p:cNvGrpSpPr/>
            <p:nvPr/>
          </p:nvGrpSpPr>
          <p:grpSpPr>
            <a:xfrm>
              <a:off x="274639" y="1222496"/>
              <a:ext cx="1600198" cy="1600198"/>
              <a:chOff x="578292" y="1211262"/>
              <a:chExt cx="1572058" cy="1572058"/>
            </a:xfrm>
          </p:grpSpPr>
          <p:sp>
            <p:nvSpPr>
              <p:cNvPr id="13" name="Rectangle 12"/>
              <p:cNvSpPr/>
              <p:nvPr/>
            </p:nvSpPr>
            <p:spPr bwMode="auto">
              <a:xfrm>
                <a:off x="578292" y="1211262"/>
                <a:ext cx="1572058" cy="157205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solidFill>
                    <a:srgbClr val="FFFFFF"/>
                  </a:solidFill>
                  <a:ea typeface="Segoe UI" pitchFamily="34" charset="0"/>
                  <a:cs typeface="Segoe UI" pitchFamily="34" charset="0"/>
                </a:endParaRPr>
              </a:p>
            </p:txBody>
          </p:sp>
          <p:pic>
            <p:nvPicPr>
              <p:cNvPr id="10" name="Picture 5" descr="C:\Users\v-junyo\Dropbox\ZumTeam\Team_Resources\Design inspirations\Metro_Style_Icons\app_64.pn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flipH="1">
                <a:off x="769604" y="1343391"/>
                <a:ext cx="1189433" cy="1189743"/>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578292" y="2491051"/>
                <a:ext cx="1572055" cy="205241"/>
              </a:xfrm>
              <a:prstGeom prst="rect">
                <a:avLst/>
              </a:prstGeom>
              <a:noFill/>
            </p:spPr>
            <p:txBody>
              <a:bodyPr wrap="square" lIns="0" tIns="0" rIns="0" bIns="0" rtlCol="0">
                <a:spAutoFit/>
              </a:bodyPr>
              <a:lstStyle/>
              <a:p>
                <a:pPr algn="ctr"/>
                <a:r>
                  <a:rPr lang="en-US" sz="1428" spc="-71" dirty="0">
                    <a:solidFill>
                      <a:srgbClr val="FFFFFF"/>
                    </a:solidFill>
                  </a:rPr>
                  <a:t>Web browser</a:t>
                </a:r>
              </a:p>
            </p:txBody>
          </p:sp>
        </p:grpSp>
        <p:grpSp>
          <p:nvGrpSpPr>
            <p:cNvPr id="4" name="Group 3"/>
            <p:cNvGrpSpPr/>
            <p:nvPr/>
          </p:nvGrpSpPr>
          <p:grpSpPr>
            <a:xfrm>
              <a:off x="274639" y="2925096"/>
              <a:ext cx="1600198" cy="1600198"/>
              <a:chOff x="578292" y="3192462"/>
              <a:chExt cx="1572058" cy="1572058"/>
            </a:xfrm>
          </p:grpSpPr>
          <p:sp>
            <p:nvSpPr>
              <p:cNvPr id="11" name="Rectangle 10"/>
              <p:cNvSpPr/>
              <p:nvPr/>
            </p:nvSpPr>
            <p:spPr bwMode="auto">
              <a:xfrm>
                <a:off x="578292" y="3192462"/>
                <a:ext cx="1572058" cy="1572058"/>
              </a:xfrm>
              <a:prstGeom prst="rect">
                <a:avLst/>
              </a:prstGeom>
              <a:solidFill>
                <a:srgbClr val="EB3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solidFill>
                    <a:srgbClr val="FFFFFF"/>
                  </a:solidFill>
                  <a:ea typeface="Segoe UI" pitchFamily="34" charset="0"/>
                  <a:cs typeface="Segoe UI" pitchFamily="34" charset="0"/>
                </a:endParaRPr>
              </a:p>
            </p:txBody>
          </p:sp>
          <p:pic>
            <p:nvPicPr>
              <p:cNvPr id="20" name="Picture 19"/>
              <p:cNvPicPr>
                <a:picLocks noChangeAspect="1"/>
              </p:cNvPicPr>
              <p:nvPr/>
            </p:nvPicPr>
            <p:blipFill rotWithShape="1">
              <a:blip r:embed="rId4" cstate="print">
                <a:extLst>
                  <a:ext uri="{28A0092B-C50C-407E-A947-70E740481C1C}">
                    <a14:useLocalDpi xmlns:a14="http://schemas.microsoft.com/office/drawing/2010/main" val="0"/>
                  </a:ext>
                </a:extLst>
              </a:blip>
              <a:srcRect l="6708" t="21021" r="74541" b="18698"/>
              <a:stretch/>
            </p:blipFill>
            <p:spPr>
              <a:xfrm>
                <a:off x="911936" y="3445384"/>
                <a:ext cx="904764" cy="1007578"/>
              </a:xfrm>
              <a:prstGeom prst="rect">
                <a:avLst/>
              </a:prstGeom>
            </p:spPr>
          </p:pic>
          <p:sp>
            <p:nvSpPr>
              <p:cNvPr id="22" name="TextBox 21"/>
              <p:cNvSpPr txBox="1"/>
              <p:nvPr/>
            </p:nvSpPr>
            <p:spPr>
              <a:xfrm>
                <a:off x="578292" y="4479725"/>
                <a:ext cx="1572057" cy="205241"/>
              </a:xfrm>
              <a:prstGeom prst="rect">
                <a:avLst/>
              </a:prstGeom>
              <a:noFill/>
            </p:spPr>
            <p:txBody>
              <a:bodyPr wrap="square" lIns="0" tIns="0" rIns="0" bIns="0" rtlCol="0">
                <a:spAutoFit/>
              </a:bodyPr>
              <a:lstStyle/>
              <a:p>
                <a:pPr algn="ctr"/>
                <a:r>
                  <a:rPr lang="en-US" sz="1428" spc="-71" dirty="0">
                    <a:solidFill>
                      <a:srgbClr val="FFFFFF"/>
                    </a:solidFill>
                  </a:rPr>
                  <a:t>Office client</a:t>
                </a:r>
              </a:p>
            </p:txBody>
          </p:sp>
        </p:grpSp>
        <p:grpSp>
          <p:nvGrpSpPr>
            <p:cNvPr id="5" name="Group 4"/>
            <p:cNvGrpSpPr/>
            <p:nvPr/>
          </p:nvGrpSpPr>
          <p:grpSpPr>
            <a:xfrm>
              <a:off x="274639" y="4627696"/>
              <a:ext cx="1600198" cy="1600198"/>
              <a:chOff x="578292" y="5236090"/>
              <a:chExt cx="1572058" cy="1572058"/>
            </a:xfrm>
          </p:grpSpPr>
          <p:sp>
            <p:nvSpPr>
              <p:cNvPr id="14" name="Rectangle 13"/>
              <p:cNvSpPr/>
              <p:nvPr/>
            </p:nvSpPr>
            <p:spPr bwMode="auto">
              <a:xfrm>
                <a:off x="578292" y="5236090"/>
                <a:ext cx="1572058" cy="1572058"/>
              </a:xfrm>
              <a:prstGeom prst="rect">
                <a:avLst/>
              </a:prstGeom>
              <a:solidFill>
                <a:srgbClr val="00723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solidFill>
                    <a:srgbClr val="FFFFFF"/>
                  </a:solidFill>
                  <a:ea typeface="Segoe UI" pitchFamily="34" charset="0"/>
                  <a:cs typeface="Segoe UI" pitchFamily="34" charset="0"/>
                </a:endParaRPr>
              </a:p>
            </p:txBody>
          </p:sp>
          <p:sp>
            <p:nvSpPr>
              <p:cNvPr id="23" name="TextBox 22"/>
              <p:cNvSpPr txBox="1"/>
              <p:nvPr/>
            </p:nvSpPr>
            <p:spPr>
              <a:xfrm>
                <a:off x="578292" y="6544002"/>
                <a:ext cx="1572058" cy="205241"/>
              </a:xfrm>
              <a:prstGeom prst="rect">
                <a:avLst/>
              </a:prstGeom>
              <a:noFill/>
            </p:spPr>
            <p:txBody>
              <a:bodyPr wrap="square" lIns="0" tIns="0" rIns="0" bIns="0" rtlCol="0">
                <a:spAutoFit/>
              </a:bodyPr>
              <a:lstStyle/>
              <a:p>
                <a:pPr algn="ctr"/>
                <a:r>
                  <a:rPr lang="en-US" sz="1428" spc="-71" dirty="0">
                    <a:solidFill>
                      <a:srgbClr val="FFFFFF"/>
                    </a:solidFill>
                  </a:rPr>
                  <a:t>Older clients</a:t>
                </a:r>
              </a:p>
            </p:txBody>
          </p:sp>
          <p:pic>
            <p:nvPicPr>
              <p:cNvPr id="24" name="Picture 39" descr="C:\Users\sakuu\Documents\Ballmer WPC\PNGS\Tim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black">
              <a:xfrm>
                <a:off x="1035390" y="5455302"/>
                <a:ext cx="657857" cy="990641"/>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6" name="Rectangle 25"/>
          <p:cNvSpPr/>
          <p:nvPr/>
        </p:nvSpPr>
        <p:spPr>
          <a:xfrm>
            <a:off x="1968614" y="1222495"/>
            <a:ext cx="4553887" cy="1599156"/>
          </a:xfrm>
          <a:prstGeom prst="rect">
            <a:avLst/>
          </a:prstGeom>
        </p:spPr>
        <p:txBody>
          <a:bodyPr wrap="square">
            <a:spAutoFit/>
          </a:bodyPr>
          <a:lstStyle/>
          <a:p>
            <a:pPr marL="234950" indent="-234950">
              <a:buFont typeface="Arial" panose="020B0604020202020204" pitchFamily="34" charset="0"/>
              <a:buChar char="•"/>
            </a:pPr>
            <a:r>
              <a:rPr lang="en-US" sz="2448" spc="-71" dirty="0">
                <a:solidFill>
                  <a:srgbClr val="FFFFFF"/>
                </a:solidFill>
              </a:rPr>
              <a:t>Current and previous version of Internet Explorer and Firefox</a:t>
            </a:r>
          </a:p>
          <a:p>
            <a:pPr marL="234950" indent="-234950">
              <a:buFont typeface="Arial" panose="020B0604020202020204" pitchFamily="34" charset="0"/>
              <a:buChar char="•"/>
            </a:pPr>
            <a:r>
              <a:rPr lang="en-US" sz="2448" spc="-71" dirty="0">
                <a:solidFill>
                  <a:srgbClr val="FFFFFF"/>
                </a:solidFill>
              </a:rPr>
              <a:t>Current versions of Chrome </a:t>
            </a:r>
            <a:r>
              <a:rPr lang="en-US" sz="2448" spc="-71" dirty="0" smtClean="0">
                <a:solidFill>
                  <a:srgbClr val="FFFFFF"/>
                </a:solidFill>
              </a:rPr>
              <a:t> and </a:t>
            </a:r>
            <a:r>
              <a:rPr lang="en-US" sz="2448" spc="-71" dirty="0">
                <a:solidFill>
                  <a:srgbClr val="FFFFFF"/>
                </a:solidFill>
              </a:rPr>
              <a:t>Safari</a:t>
            </a:r>
          </a:p>
        </p:txBody>
      </p:sp>
      <p:sp>
        <p:nvSpPr>
          <p:cNvPr id="27" name="Rectangle 26"/>
          <p:cNvSpPr/>
          <p:nvPr/>
        </p:nvSpPr>
        <p:spPr>
          <a:xfrm>
            <a:off x="1957747" y="4823976"/>
            <a:ext cx="9653730" cy="1599156"/>
          </a:xfrm>
          <a:prstGeom prst="rect">
            <a:avLst/>
          </a:prstGeom>
        </p:spPr>
        <p:txBody>
          <a:bodyPr wrap="square">
            <a:spAutoFit/>
          </a:bodyPr>
          <a:lstStyle/>
          <a:p>
            <a:pPr marL="234950" indent="-234950">
              <a:buFont typeface="Arial" panose="020B0604020202020204" pitchFamily="34" charset="0"/>
              <a:buChar char="•"/>
            </a:pPr>
            <a:r>
              <a:rPr lang="en-US" sz="2448" spc="-71" dirty="0">
                <a:solidFill>
                  <a:srgbClr val="FFFFFF"/>
                </a:solidFill>
              </a:rPr>
              <a:t>Office 365 won’t deliberately block connections</a:t>
            </a:r>
          </a:p>
          <a:p>
            <a:pPr marL="234950" indent="-234950">
              <a:buFont typeface="Arial" panose="020B0604020202020204" pitchFamily="34" charset="0"/>
              <a:buChar char="•"/>
            </a:pPr>
            <a:r>
              <a:rPr lang="en-US" sz="2448" spc="-71" dirty="0">
                <a:solidFill>
                  <a:srgbClr val="FFFFFF"/>
                </a:solidFill>
              </a:rPr>
              <a:t>Existing features may operate differently and not work over time</a:t>
            </a:r>
            <a:br>
              <a:rPr lang="en-US" sz="2448" spc="-71" dirty="0">
                <a:solidFill>
                  <a:srgbClr val="FFFFFF"/>
                </a:solidFill>
              </a:rPr>
            </a:br>
            <a:r>
              <a:rPr lang="en-US" sz="2448" spc="-71" dirty="0">
                <a:solidFill>
                  <a:srgbClr val="FFFFFF"/>
                </a:solidFill>
              </a:rPr>
              <a:t>New features may not be available</a:t>
            </a:r>
          </a:p>
          <a:p>
            <a:pPr marL="234950" indent="-234950">
              <a:buFont typeface="Arial" panose="020B0604020202020204" pitchFamily="34" charset="0"/>
              <a:buChar char="•"/>
            </a:pPr>
            <a:r>
              <a:rPr lang="en-US" sz="2448" spc="-71" dirty="0">
                <a:solidFill>
                  <a:srgbClr val="FFFFFF"/>
                </a:solidFill>
              </a:rPr>
              <a:t>Office 365 will only offer security fixes. No code fixes.</a:t>
            </a:r>
          </a:p>
        </p:txBody>
      </p:sp>
      <p:pic>
        <p:nvPicPr>
          <p:cNvPr id="16" name="Picture 15" descr="Office 365 System Requirements | Office 365 Platform Service Description - Internet Explorer">
            <a:hlinkClick r:id="rId6"/>
          </p:cNvPr>
          <p:cNvPicPr>
            <a:picLocks noChangeAspect="1"/>
          </p:cNvPicPr>
          <p:nvPr/>
        </p:nvPicPr>
        <p:blipFill rotWithShape="1">
          <a:blip r:embed="rId7">
            <a:extLst>
              <a:ext uri="{28A0092B-C50C-407E-A947-70E740481C1C}">
                <a14:useLocalDpi xmlns:a14="http://schemas.microsoft.com/office/drawing/2010/main" val="0"/>
              </a:ext>
            </a:extLst>
          </a:blip>
          <a:srcRect l="824" t="8602" r="2519" b="976"/>
          <a:stretch/>
        </p:blipFill>
        <p:spPr>
          <a:xfrm>
            <a:off x="7132637" y="1224747"/>
            <a:ext cx="4834060" cy="3519536"/>
          </a:xfrm>
          <a:prstGeom prst="rect">
            <a:avLst/>
          </a:prstGeom>
          <a:ln>
            <a:solidFill>
              <a:schemeClr val="tx1">
                <a:lumMod val="40000"/>
                <a:lumOff val="60000"/>
              </a:schemeClr>
            </a:solidFill>
          </a:ln>
          <a:effectLst/>
        </p:spPr>
      </p:pic>
    </p:spTree>
    <p:extLst>
      <p:ext uri="{BB962C8B-B14F-4D97-AF65-F5344CB8AC3E}">
        <p14:creationId xmlns:p14="http://schemas.microsoft.com/office/powerpoint/2010/main" val="2749472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Disruptive change policy</a:t>
            </a:r>
            <a:endParaRPr lang="en-US" dirty="0"/>
          </a:p>
        </p:txBody>
      </p:sp>
      <p:sp>
        <p:nvSpPr>
          <p:cNvPr id="3" name="Text Placeholder 2"/>
          <p:cNvSpPr>
            <a:spLocks noGrp="1"/>
          </p:cNvSpPr>
          <p:nvPr>
            <p:ph type="body" sz="quarter" idx="4294967295"/>
          </p:nvPr>
        </p:nvSpPr>
        <p:spPr>
          <a:xfrm>
            <a:off x="274638" y="1212850"/>
            <a:ext cx="11887200" cy="4493538"/>
          </a:xfrm>
          <a:prstGeom prst="rect">
            <a:avLst/>
          </a:prstGeom>
        </p:spPr>
        <p:txBody>
          <a:bodyPr/>
          <a:lstStyle/>
          <a:p>
            <a:pPr marL="234950" indent="-234950"/>
            <a:r>
              <a:rPr lang="en-US" sz="2800" dirty="0"/>
              <a:t>Unless otherwise noted, for all Microsoft Online Services, Microsoft will provide a minimum of 12 months prior notification before customers must accept any change that is deemed a "disruptive change</a:t>
            </a:r>
            <a:r>
              <a:rPr lang="en-US" sz="2800" dirty="0" smtClean="0"/>
              <a:t>".</a:t>
            </a:r>
          </a:p>
          <a:p>
            <a:pPr marL="234950" indent="-234950"/>
            <a:r>
              <a:rPr lang="en-US" sz="2800" dirty="0" smtClean="0"/>
              <a:t>"</a:t>
            </a:r>
            <a:r>
              <a:rPr lang="en-US" sz="2800" dirty="0"/>
              <a:t>Disruptive change" means change where a customer or administrator is required to take action in order to avoid significant degradation to the normal operation of the Online Service. </a:t>
            </a:r>
          </a:p>
          <a:p>
            <a:pPr marL="234950" indent="-234950"/>
            <a:r>
              <a:rPr lang="en-US" sz="2800" dirty="0"/>
              <a:t>The notice period will not apply to security related changes or updates.</a:t>
            </a:r>
          </a:p>
          <a:p>
            <a:endParaRPr lang="en-US" sz="2800" dirty="0" smtClean="0"/>
          </a:p>
          <a:p>
            <a:endParaRPr lang="en-US" sz="2800" dirty="0"/>
          </a:p>
          <a:p>
            <a:pPr marL="0" indent="0">
              <a:buNone/>
            </a:pPr>
            <a:r>
              <a:rPr lang="en-US" sz="2800" dirty="0">
                <a:hlinkClick r:id="rId2"/>
              </a:rPr>
              <a:t>http://support.microsoft.com/lifecycle</a:t>
            </a:r>
            <a:r>
              <a:rPr lang="en-US" sz="2800" dirty="0" smtClean="0">
                <a:hlinkClick r:id="rId2"/>
              </a:rPr>
              <a:t>/</a:t>
            </a:r>
            <a:r>
              <a:rPr lang="en-US" sz="2800" dirty="0" smtClean="0"/>
              <a:t> </a:t>
            </a:r>
            <a:endParaRPr lang="en-US" sz="2800" dirty="0"/>
          </a:p>
        </p:txBody>
      </p:sp>
    </p:spTree>
    <p:extLst>
      <p:ext uri="{BB962C8B-B14F-4D97-AF65-F5344CB8AC3E}">
        <p14:creationId xmlns:p14="http://schemas.microsoft.com/office/powerpoint/2010/main" val="3510575079"/>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96" spc="-153" dirty="0"/>
              <a:t>Office 365 </a:t>
            </a:r>
            <a:r>
              <a:rPr lang="en-US" sz="4896" spc="-153" dirty="0" smtClean="0"/>
              <a:t>Technology blog</a:t>
            </a:r>
            <a:endParaRPr lang="en-US" sz="4896" dirty="0"/>
          </a:p>
        </p:txBody>
      </p:sp>
      <p:pic>
        <p:nvPicPr>
          <p:cNvPr id="6" name="Picture 5" descr="Office Blogs - Internet Explorer">
            <a:hlinkClick r:id="rId3"/>
          </p:cNvPr>
          <p:cNvPicPr>
            <a:picLocks noChangeAspect="1"/>
          </p:cNvPicPr>
          <p:nvPr/>
        </p:nvPicPr>
        <p:blipFill rotWithShape="1">
          <a:blip r:embed="rId4">
            <a:extLst>
              <a:ext uri="{28A0092B-C50C-407E-A947-70E740481C1C}">
                <a14:useLocalDpi xmlns:a14="http://schemas.microsoft.com/office/drawing/2010/main" val="0"/>
              </a:ext>
            </a:extLst>
          </a:blip>
          <a:srcRect l="689" t="6423" r="2305" b="976"/>
          <a:stretch/>
        </p:blipFill>
        <p:spPr>
          <a:xfrm>
            <a:off x="2348302" y="1236995"/>
            <a:ext cx="7742237" cy="5484084"/>
          </a:xfrm>
          <a:prstGeom prst="rect">
            <a:avLst/>
          </a:prstGeom>
          <a:ln>
            <a:solidFill>
              <a:schemeClr val="tx1">
                <a:lumMod val="40000"/>
                <a:lumOff val="60000"/>
              </a:schemeClr>
            </a:solidFill>
          </a:ln>
          <a:effectLst/>
        </p:spPr>
      </p:pic>
    </p:spTree>
    <p:extLst>
      <p:ext uri="{BB962C8B-B14F-4D97-AF65-F5344CB8AC3E}">
        <p14:creationId xmlns:p14="http://schemas.microsoft.com/office/powerpoint/2010/main" val="2207018600"/>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75547" y="1592262"/>
            <a:ext cx="6399891" cy="4876108"/>
          </a:xfrm>
          <a:prstGeom prst="rect">
            <a:avLst/>
          </a:prstGeom>
        </p:spPr>
        <p:txBody>
          <a:bodyPr>
            <a:normAutofit fontScale="77500" lnSpcReduction="20000"/>
          </a:bodyPr>
          <a:lstStyle/>
          <a:p>
            <a:pPr marL="234950" indent="-234950"/>
            <a:r>
              <a:rPr lang="en-US" dirty="0" smtClean="0"/>
              <a:t>Recent improvements</a:t>
            </a:r>
          </a:p>
          <a:p>
            <a:pPr marL="515938" lvl="1" indent="-173038"/>
            <a:r>
              <a:rPr lang="en-US" dirty="0" smtClean="0"/>
              <a:t>Bell notifications</a:t>
            </a:r>
          </a:p>
          <a:p>
            <a:pPr marL="515938" lvl="1" indent="-173038"/>
            <a:r>
              <a:rPr lang="en-US" dirty="0" smtClean="0"/>
              <a:t>Tenant targeting</a:t>
            </a:r>
          </a:p>
          <a:p>
            <a:endParaRPr lang="en-US" dirty="0" smtClean="0"/>
          </a:p>
          <a:p>
            <a:pPr marL="234950" indent="-234950"/>
            <a:r>
              <a:rPr lang="en-US" dirty="0" smtClean="0"/>
              <a:t>April improvements:</a:t>
            </a:r>
          </a:p>
          <a:p>
            <a:pPr marL="515938" lvl="1" indent="-173038"/>
            <a:r>
              <a:rPr lang="en-US" dirty="0" smtClean="0"/>
              <a:t>New message types</a:t>
            </a:r>
          </a:p>
          <a:p>
            <a:pPr marL="738188" lvl="2" indent="-166688"/>
            <a:r>
              <a:rPr lang="en-US" dirty="0" smtClean="0"/>
              <a:t>Change: details on feature updates</a:t>
            </a:r>
          </a:p>
          <a:p>
            <a:pPr marL="738188" lvl="2" indent="-166688"/>
            <a:r>
              <a:rPr lang="en-US" dirty="0" smtClean="0"/>
              <a:t>Awareness: general admin messages</a:t>
            </a:r>
          </a:p>
          <a:p>
            <a:pPr marL="515938" lvl="1" indent="-173038"/>
            <a:r>
              <a:rPr lang="en-US" dirty="0" smtClean="0"/>
              <a:t>Message categorization</a:t>
            </a:r>
          </a:p>
          <a:p>
            <a:endParaRPr lang="en-US" dirty="0" smtClean="0"/>
          </a:p>
          <a:p>
            <a:pPr marL="234950" indent="-234950"/>
            <a:r>
              <a:rPr lang="en-US" dirty="0" smtClean="0"/>
              <a:t>Future</a:t>
            </a:r>
          </a:p>
          <a:p>
            <a:pPr marL="515938" lvl="1" indent="-173038"/>
            <a:r>
              <a:rPr lang="en-US" dirty="0" smtClean="0"/>
              <a:t>API</a:t>
            </a:r>
          </a:p>
          <a:p>
            <a:pPr marL="515938" lvl="1" indent="-173038"/>
            <a:r>
              <a:rPr lang="en-US" dirty="0" smtClean="0"/>
              <a:t>Account management communications</a:t>
            </a:r>
          </a:p>
          <a:p>
            <a:pPr marL="515938" lvl="1" indent="-173038"/>
            <a:r>
              <a:rPr lang="en-US" dirty="0" smtClean="0"/>
              <a:t>Admin App integration</a:t>
            </a:r>
          </a:p>
          <a:p>
            <a:pPr lvl="1"/>
            <a:endParaRPr lang="en-US" dirty="0" smtClean="0"/>
          </a:p>
          <a:p>
            <a:pPr lvl="1"/>
            <a:endParaRPr lang="en-US" dirty="0"/>
          </a:p>
        </p:txBody>
      </p:sp>
      <p:sp>
        <p:nvSpPr>
          <p:cNvPr id="2" name="Title 1"/>
          <p:cNvSpPr>
            <a:spLocks noGrp="1"/>
          </p:cNvSpPr>
          <p:nvPr>
            <p:ph type="title"/>
          </p:nvPr>
        </p:nvSpPr>
        <p:spPr/>
        <p:txBody>
          <a:bodyPr/>
          <a:lstStyle/>
          <a:p>
            <a:r>
              <a:rPr lang="en-US" dirty="0" smtClean="0"/>
              <a:t>Message Center</a:t>
            </a:r>
            <a:endParaRPr lang="en-US" dirty="0"/>
          </a:p>
        </p:txBody>
      </p:sp>
      <p:pic>
        <p:nvPicPr>
          <p:cNvPr id="4" name="Picture 3"/>
          <p:cNvPicPr>
            <a:picLocks noChangeAspect="1"/>
          </p:cNvPicPr>
          <p:nvPr/>
        </p:nvPicPr>
        <p:blipFill>
          <a:blip r:embed="rId3"/>
          <a:stretch>
            <a:fillRect/>
          </a:stretch>
        </p:blipFill>
        <p:spPr>
          <a:xfrm>
            <a:off x="5364638" y="1689995"/>
            <a:ext cx="6813659" cy="2950267"/>
          </a:xfrm>
          <a:prstGeom prst="rect">
            <a:avLst/>
          </a:prstGeom>
          <a:ln>
            <a:noFill/>
          </a:ln>
          <a:effectLst/>
        </p:spPr>
      </p:pic>
      <p:sp>
        <p:nvSpPr>
          <p:cNvPr id="7" name="Rectangle 6"/>
          <p:cNvSpPr/>
          <p:nvPr/>
        </p:nvSpPr>
        <p:spPr>
          <a:xfrm>
            <a:off x="386272" y="1099017"/>
            <a:ext cx="6840399" cy="400110"/>
          </a:xfrm>
          <a:prstGeom prst="rect">
            <a:avLst/>
          </a:prstGeom>
        </p:spPr>
        <p:txBody>
          <a:bodyPr wrap="none">
            <a:spAutoFit/>
          </a:bodyPr>
          <a:lstStyle/>
          <a:p>
            <a:pPr defTabSz="932563"/>
            <a:r>
              <a:rPr lang="en-US" sz="2000" dirty="0">
                <a:gradFill>
                  <a:gsLst>
                    <a:gs pos="1250">
                      <a:srgbClr val="FFFFFF"/>
                    </a:gs>
                    <a:gs pos="100000">
                      <a:srgbClr val="FFFFFF"/>
                    </a:gs>
                  </a:gsLst>
                  <a:lin ang="5400000" scaled="0"/>
                </a:gradFill>
              </a:rPr>
              <a:t>Vision: single source for customer service communications</a:t>
            </a:r>
            <a:r>
              <a:rPr lang="en-US" dirty="0">
                <a:solidFill>
                  <a:srgbClr val="FFFFFF"/>
                </a:solidFill>
              </a:rPr>
              <a:t>.</a:t>
            </a:r>
          </a:p>
        </p:txBody>
      </p:sp>
      <p:sp>
        <p:nvSpPr>
          <p:cNvPr id="8" name="Rectangle 7"/>
          <p:cNvSpPr/>
          <p:nvPr/>
        </p:nvSpPr>
        <p:spPr>
          <a:xfrm>
            <a:off x="3806471" y="6478451"/>
            <a:ext cx="8779460" cy="369332"/>
          </a:xfrm>
          <a:prstGeom prst="rect">
            <a:avLst/>
          </a:prstGeom>
        </p:spPr>
        <p:txBody>
          <a:bodyPr wrap="square">
            <a:spAutoFit/>
          </a:bodyPr>
          <a:lstStyle/>
          <a:p>
            <a:pPr marL="285750" lvl="1" indent="-285750">
              <a:buFont typeface="Arial" panose="020B0604020202020204" pitchFamily="34" charset="0"/>
              <a:buChar char="•"/>
            </a:pPr>
            <a:r>
              <a:rPr lang="en-US" dirty="0">
                <a:solidFill>
                  <a:srgbClr val="FFFFFF"/>
                </a:solidFill>
                <a:hlinkClick r:id="rId4"/>
              </a:rPr>
              <a:t>http://blogs.office.com/2014/04/01/managing-change-with-message-center/</a:t>
            </a:r>
            <a:r>
              <a:rPr lang="en-US" dirty="0">
                <a:solidFill>
                  <a:srgbClr val="FFFFFF"/>
                </a:solidFill>
              </a:rPr>
              <a:t> </a:t>
            </a:r>
          </a:p>
        </p:txBody>
      </p:sp>
    </p:spTree>
    <p:extLst>
      <p:ext uri="{BB962C8B-B14F-4D97-AF65-F5344CB8AC3E}">
        <p14:creationId xmlns:p14="http://schemas.microsoft.com/office/powerpoint/2010/main" val="149974776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Our Agenda</a:t>
            </a:r>
            <a:endParaRPr lang="en-US" dirty="0"/>
          </a:p>
        </p:txBody>
      </p:sp>
      <p:sp>
        <p:nvSpPr>
          <p:cNvPr id="5" name="Text Placeholder 4"/>
          <p:cNvSpPr>
            <a:spLocks noGrp="1"/>
          </p:cNvSpPr>
          <p:nvPr>
            <p:ph type="body" sz="quarter" idx="10"/>
          </p:nvPr>
        </p:nvSpPr>
        <p:spPr>
          <a:xfrm>
            <a:off x="188327" y="1212849"/>
            <a:ext cx="11975876" cy="5435334"/>
          </a:xfrm>
        </p:spPr>
        <p:txBody>
          <a:bodyPr/>
          <a:lstStyle/>
          <a:p>
            <a:pPr marL="0" indent="0">
              <a:buNone/>
            </a:pPr>
            <a:r>
              <a:rPr lang="en-US" sz="4400" dirty="0" smtClean="0">
                <a:gradFill>
                  <a:gsLst>
                    <a:gs pos="1250">
                      <a:schemeClr val="accent5"/>
                    </a:gs>
                    <a:gs pos="100000">
                      <a:schemeClr val="accent5"/>
                    </a:gs>
                  </a:gsLst>
                  <a:lin ang="5400000" scaled="0"/>
                </a:gradFill>
              </a:rPr>
              <a:t>Principles of the cloud </a:t>
            </a:r>
          </a:p>
          <a:p>
            <a:pPr marL="223838" lvl="1" indent="-223838"/>
            <a:r>
              <a:rPr lang="en-US" sz="2800" dirty="0" smtClean="0"/>
              <a:t>  What does it mean to be an </a:t>
            </a:r>
            <a:r>
              <a:rPr lang="en-US" sz="2800" dirty="0"/>
              <a:t>evergreen </a:t>
            </a:r>
            <a:r>
              <a:rPr lang="en-US" sz="2800" dirty="0" smtClean="0"/>
              <a:t>service?</a:t>
            </a:r>
          </a:p>
          <a:p>
            <a:pPr marL="223838" lvl="1" indent="-223838"/>
            <a:r>
              <a:rPr lang="en-US" sz="2800" dirty="0" smtClean="0"/>
              <a:t>  What is the Office 365 release process and what’s different?</a:t>
            </a:r>
          </a:p>
          <a:p>
            <a:pPr marL="0" indent="0">
              <a:buNone/>
            </a:pPr>
            <a:r>
              <a:rPr lang="en-US" sz="4400" dirty="0" smtClean="0">
                <a:gradFill>
                  <a:gsLst>
                    <a:gs pos="1250">
                      <a:schemeClr val="accent5"/>
                    </a:gs>
                    <a:gs pos="100000">
                      <a:schemeClr val="accent5"/>
                    </a:gs>
                  </a:gsLst>
                  <a:lin ang="5400000" scaled="0"/>
                </a:gradFill>
              </a:rPr>
              <a:t>Coming improvements </a:t>
            </a:r>
          </a:p>
          <a:p>
            <a:pPr marL="223838" lvl="1" indent="-223838"/>
            <a:r>
              <a:rPr lang="en-US" sz="2800" dirty="0" smtClean="0"/>
              <a:t>  How do you get advanced warning on the roadmap?</a:t>
            </a:r>
            <a:endParaRPr lang="en-US" sz="2800" dirty="0"/>
          </a:p>
          <a:p>
            <a:pPr marL="223838" lvl="1" indent="-223838"/>
            <a:r>
              <a:rPr lang="en-US" sz="2800" dirty="0" smtClean="0"/>
              <a:t>  Is there a way to get early access to major features updates?</a:t>
            </a:r>
            <a:endParaRPr lang="en-US" sz="2800" dirty="0"/>
          </a:p>
          <a:p>
            <a:pPr marL="0" indent="0">
              <a:buNone/>
            </a:pPr>
            <a:r>
              <a:rPr lang="en-US" sz="4400" dirty="0" smtClean="0">
                <a:gradFill>
                  <a:gsLst>
                    <a:gs pos="1250">
                      <a:schemeClr val="accent5"/>
                    </a:gs>
                    <a:gs pos="100000">
                      <a:schemeClr val="accent5"/>
                    </a:gs>
                  </a:gsLst>
                  <a:lin ang="5400000" scaled="0"/>
                </a:gradFill>
              </a:rPr>
              <a:t>Staying </a:t>
            </a:r>
            <a:r>
              <a:rPr lang="en-US" sz="4400" dirty="0">
                <a:gradFill>
                  <a:gsLst>
                    <a:gs pos="1250">
                      <a:schemeClr val="accent5"/>
                    </a:gs>
                    <a:gs pos="100000">
                      <a:schemeClr val="accent5"/>
                    </a:gs>
                  </a:gsLst>
                  <a:lin ang="5400000" scaled="0"/>
                </a:gradFill>
              </a:rPr>
              <a:t>ahead of change</a:t>
            </a:r>
          </a:p>
          <a:p>
            <a:pPr marL="223838" lvl="1" indent="-223838"/>
            <a:r>
              <a:rPr lang="en-US" sz="2800" dirty="0" smtClean="0"/>
              <a:t>  How do you stay informed keep your environment ready for change?</a:t>
            </a:r>
          </a:p>
          <a:p>
            <a:pPr marL="0" lvl="1" indent="0">
              <a:buNone/>
            </a:pPr>
            <a:r>
              <a:rPr lang="en-US" sz="4400" dirty="0">
                <a:gradFill>
                  <a:gsLst>
                    <a:gs pos="1250">
                      <a:schemeClr val="accent5"/>
                    </a:gs>
                    <a:gs pos="100000">
                      <a:schemeClr val="accent5"/>
                    </a:gs>
                  </a:gsLst>
                  <a:lin ang="5400000" scaled="0"/>
                </a:gradFill>
                <a:latin typeface="+mj-lt"/>
              </a:rPr>
              <a:t>Questions and Answers</a:t>
            </a:r>
          </a:p>
        </p:txBody>
      </p:sp>
    </p:spTree>
    <p:extLst>
      <p:ext uri="{BB962C8B-B14F-4D97-AF65-F5344CB8AC3E}">
        <p14:creationId xmlns:p14="http://schemas.microsoft.com/office/powerpoint/2010/main" val="3403557755"/>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2274" y="296212"/>
            <a:ext cx="5488764" cy="917575"/>
          </a:xfrm>
        </p:spPr>
        <p:txBody>
          <a:bodyPr/>
          <a:lstStyle/>
          <a:p>
            <a:r>
              <a:rPr lang="en-US" dirty="0" smtClean="0"/>
              <a:t>Service updates</a:t>
            </a:r>
            <a:endParaRPr lang="en-US" dirty="0"/>
          </a:p>
        </p:txBody>
      </p:sp>
      <p:sp>
        <p:nvSpPr>
          <p:cNvPr id="5" name="Rectangle 4"/>
          <p:cNvSpPr/>
          <p:nvPr/>
        </p:nvSpPr>
        <p:spPr bwMode="auto">
          <a:xfrm>
            <a:off x="300023" y="1058862"/>
            <a:ext cx="4878087" cy="714776"/>
          </a:xfrm>
          <a:prstGeom prst="rect">
            <a:avLst/>
          </a:prstGeom>
          <a:noFill/>
          <a:ln>
            <a:noFill/>
          </a:ln>
          <a:effectLst/>
        </p:spPr>
        <p:style>
          <a:lnRef idx="1">
            <a:schemeClr val="accent5"/>
          </a:lnRef>
          <a:fillRef idx="3">
            <a:schemeClr val="accent5"/>
          </a:fillRef>
          <a:effectRef idx="2">
            <a:schemeClr val="accent5"/>
          </a:effectRef>
          <a:fontRef idx="minor">
            <a:schemeClr val="lt1"/>
          </a:fontRef>
        </p:style>
        <p:txBody>
          <a:bodyPr vert="horz" lIns="146304" tIns="91440" rIns="91440" bIns="91440" rtlCol="0" anchor="t"/>
          <a:lstStyle/>
          <a:p>
            <a:pPr defTabSz="932351"/>
            <a:r>
              <a:rPr lang="en-US" sz="3600" dirty="0">
                <a:solidFill>
                  <a:srgbClr val="FFFFFF">
                    <a:lumMod val="50000"/>
                  </a:srgbClr>
                </a:solidFill>
                <a:latin typeface="Segoe UI Light"/>
              </a:rPr>
              <a:t>Functionality </a:t>
            </a:r>
            <a:r>
              <a:rPr lang="en-US" sz="3600" dirty="0" smtClean="0">
                <a:solidFill>
                  <a:srgbClr val="FFFFFF">
                    <a:lumMod val="50000"/>
                  </a:srgbClr>
                </a:solidFill>
                <a:latin typeface="Segoe UI Light"/>
              </a:rPr>
              <a:t>updates</a:t>
            </a:r>
            <a:endParaRPr lang="en-US" sz="3600" dirty="0">
              <a:solidFill>
                <a:srgbClr val="FFFFFF">
                  <a:lumMod val="50000"/>
                </a:srgbClr>
              </a:solidFill>
              <a:latin typeface="Segoe UI Light"/>
            </a:endParaRPr>
          </a:p>
        </p:txBody>
      </p:sp>
      <p:sp>
        <p:nvSpPr>
          <p:cNvPr id="2" name="Rectangle 1"/>
          <p:cNvSpPr/>
          <p:nvPr/>
        </p:nvSpPr>
        <p:spPr bwMode="auto">
          <a:xfrm>
            <a:off x="291197" y="1773638"/>
            <a:ext cx="5453744" cy="1868086"/>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91440" bIns="91440" numCol="1" rtlCol="0" anchor="t" anchorCtr="0" compatLnSpc="1">
            <a:prstTxWarp prst="textNoShape">
              <a:avLst/>
            </a:prstTxWarp>
          </a:bodyPr>
          <a:lstStyle/>
          <a:p>
            <a:pPr defTabSz="932290" fontAlgn="base">
              <a:spcBef>
                <a:spcPct val="0"/>
              </a:spcBef>
              <a:spcAft>
                <a:spcPct val="0"/>
              </a:spcAft>
            </a:pPr>
            <a:r>
              <a:rPr lang="en-US" sz="2800" dirty="0">
                <a:gradFill>
                  <a:gsLst>
                    <a:gs pos="0">
                      <a:srgbClr val="FFFFFF"/>
                    </a:gs>
                    <a:gs pos="100000">
                      <a:srgbClr val="FFFFFF"/>
                    </a:gs>
                  </a:gsLst>
                  <a:lin ang="5400000" scaled="0"/>
                </a:gradFill>
                <a:latin typeface="Segoe UI Light"/>
                <a:ea typeface="Segoe UI" pitchFamily="34" charset="0"/>
                <a:cs typeface="Segoe UI" pitchFamily="34" charset="0"/>
              </a:rPr>
              <a:t>Feature </a:t>
            </a:r>
            <a:r>
              <a:rPr lang="en-US" sz="2800" dirty="0" smtClean="0">
                <a:gradFill>
                  <a:gsLst>
                    <a:gs pos="0">
                      <a:srgbClr val="FFFFFF"/>
                    </a:gs>
                    <a:gs pos="100000">
                      <a:srgbClr val="FFFFFF"/>
                    </a:gs>
                  </a:gsLst>
                  <a:lin ang="5400000" scaled="0"/>
                </a:gradFill>
                <a:latin typeface="Segoe UI Light"/>
                <a:ea typeface="Segoe UI" pitchFamily="34" charset="0"/>
                <a:cs typeface="Segoe UI" pitchFamily="34" charset="0"/>
              </a:rPr>
              <a:t>updates</a:t>
            </a:r>
          </a:p>
          <a:p>
            <a:pPr marL="174862" lvl="1" indent="-174862" defTabSz="1109801">
              <a:buFont typeface="Arial" panose="020B0604020202020204" pitchFamily="34" charset="0"/>
              <a:buChar char="•"/>
            </a:pPr>
            <a:r>
              <a:rPr lang="en-US" dirty="0">
                <a:gradFill>
                  <a:gsLst>
                    <a:gs pos="0">
                      <a:srgbClr val="FFFFFF"/>
                    </a:gs>
                    <a:gs pos="100000">
                      <a:srgbClr val="FFFFFF"/>
                    </a:gs>
                  </a:gsLst>
                  <a:lin ang="5400000" scaled="0"/>
                </a:gradFill>
                <a:ea typeface="Segoe UI" pitchFamily="34" charset="0"/>
                <a:cs typeface="Segoe UI" pitchFamily="34" charset="0"/>
              </a:rPr>
              <a:t>OneDrive for Business storage increases</a:t>
            </a:r>
          </a:p>
          <a:p>
            <a:pPr marL="174862" lvl="1" indent="-174862" defTabSz="1109801">
              <a:buFont typeface="Arial" panose="020B0604020202020204" pitchFamily="34" charset="0"/>
              <a:buChar char="•"/>
            </a:pPr>
            <a:r>
              <a:rPr lang="en-US" dirty="0" smtClean="0">
                <a:gradFill>
                  <a:gsLst>
                    <a:gs pos="0">
                      <a:srgbClr val="FFFFFF"/>
                    </a:gs>
                    <a:gs pos="100000">
                      <a:srgbClr val="FFFFFF"/>
                    </a:gs>
                  </a:gsLst>
                  <a:lin ang="5400000" scaled="0"/>
                </a:gradFill>
                <a:ea typeface="Segoe UI" pitchFamily="34" charset="0"/>
                <a:cs typeface="Segoe UI" pitchFamily="34" charset="0"/>
              </a:rPr>
              <a:t>Major UI </a:t>
            </a:r>
            <a:r>
              <a:rPr lang="en-US" dirty="0">
                <a:gradFill>
                  <a:gsLst>
                    <a:gs pos="0">
                      <a:srgbClr val="FFFFFF"/>
                    </a:gs>
                    <a:gs pos="100000">
                      <a:srgbClr val="FFFFFF"/>
                    </a:gs>
                  </a:gsLst>
                  <a:lin ang="5400000" scaled="0"/>
                </a:gradFill>
                <a:ea typeface="Segoe UI" pitchFamily="34" charset="0"/>
                <a:cs typeface="Segoe UI" pitchFamily="34" charset="0"/>
              </a:rPr>
              <a:t>changes</a:t>
            </a:r>
          </a:p>
          <a:p>
            <a:pPr defTabSz="932290"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30" name="Rectangle 29"/>
          <p:cNvSpPr/>
          <p:nvPr/>
        </p:nvSpPr>
        <p:spPr bwMode="auto">
          <a:xfrm>
            <a:off x="5827185" y="1773638"/>
            <a:ext cx="5925764" cy="1862787"/>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91440" bIns="91440" numCol="1" rtlCol="0" anchor="t" anchorCtr="0" compatLnSpc="1">
            <a:prstTxWarp prst="textNoShape">
              <a:avLst/>
            </a:prstTxWarp>
          </a:bodyPr>
          <a:lstStyle/>
          <a:p>
            <a:pPr defTabSz="932290" fontAlgn="base">
              <a:spcBef>
                <a:spcPct val="0"/>
              </a:spcBef>
              <a:spcAft>
                <a:spcPct val="0"/>
              </a:spcAft>
            </a:pPr>
            <a:r>
              <a:rPr lang="en-US" sz="2800" dirty="0">
                <a:gradFill>
                  <a:gsLst>
                    <a:gs pos="0">
                      <a:srgbClr val="FFFFFF"/>
                    </a:gs>
                    <a:gs pos="100000">
                      <a:srgbClr val="FFFFFF"/>
                    </a:gs>
                  </a:gsLst>
                  <a:lin ang="5400000" scaled="0"/>
                </a:gradFill>
                <a:latin typeface="Segoe UI Light"/>
                <a:ea typeface="Segoe UI" pitchFamily="34" charset="0"/>
                <a:cs typeface="Segoe UI" pitchFamily="34" charset="0"/>
              </a:rPr>
              <a:t>New </a:t>
            </a:r>
            <a:r>
              <a:rPr lang="en-US" sz="2800" dirty="0" smtClean="0">
                <a:gradFill>
                  <a:gsLst>
                    <a:gs pos="0">
                      <a:srgbClr val="FFFFFF"/>
                    </a:gs>
                    <a:gs pos="100000">
                      <a:srgbClr val="FFFFFF"/>
                    </a:gs>
                  </a:gsLst>
                  <a:lin ang="5400000" scaled="0"/>
                </a:gradFill>
                <a:latin typeface="Segoe UI Light"/>
                <a:ea typeface="Segoe UI" pitchFamily="34" charset="0"/>
                <a:cs typeface="Segoe UI" pitchFamily="34" charset="0"/>
              </a:rPr>
              <a:t>introductions</a:t>
            </a:r>
          </a:p>
          <a:p>
            <a:pPr marL="174862" lvl="1" indent="-174862" defTabSz="1109801">
              <a:buFont typeface="Arial" panose="020B0604020202020204" pitchFamily="34" charset="0"/>
              <a:buChar char="•"/>
            </a:pPr>
            <a:r>
              <a:rPr lang="en-US" dirty="0">
                <a:gradFill>
                  <a:gsLst>
                    <a:gs pos="0">
                      <a:srgbClr val="FFFFFF"/>
                    </a:gs>
                    <a:gs pos="100000">
                      <a:srgbClr val="FFFFFF"/>
                    </a:gs>
                  </a:gsLst>
                  <a:lin ang="5400000" scaled="0"/>
                </a:gradFill>
                <a:ea typeface="Segoe UI" pitchFamily="34" charset="0"/>
                <a:cs typeface="Segoe UI" pitchFamily="34" charset="0"/>
              </a:rPr>
              <a:t>Office Mobile for iPhone</a:t>
            </a:r>
          </a:p>
          <a:p>
            <a:pPr marL="174862" lvl="1" indent="-174862" defTabSz="1109801">
              <a:buFont typeface="Arial" panose="020B0604020202020204" pitchFamily="34" charset="0"/>
              <a:buChar char="•"/>
            </a:pPr>
            <a:r>
              <a:rPr lang="en-US" dirty="0">
                <a:gradFill>
                  <a:gsLst>
                    <a:gs pos="0">
                      <a:srgbClr val="FFFFFF"/>
                    </a:gs>
                    <a:gs pos="100000">
                      <a:srgbClr val="FFFFFF"/>
                    </a:gs>
                  </a:gsLst>
                  <a:lin ang="5400000" scaled="0"/>
                </a:gradFill>
                <a:ea typeface="Segoe UI" pitchFamily="34" charset="0"/>
                <a:cs typeface="Segoe UI" pitchFamily="34" charset="0"/>
              </a:rPr>
              <a:t>OWA for iPhone and iPad</a:t>
            </a:r>
          </a:p>
          <a:p>
            <a:pPr defTabSz="932290" fontAlgn="base">
              <a:spcBef>
                <a:spcPct val="0"/>
              </a:spcBef>
              <a:spcAft>
                <a:spcPct val="0"/>
              </a:spcAft>
            </a:pPr>
            <a:endParaRPr lang="en-US" sz="2800"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31" name="Rectangle 30"/>
          <p:cNvSpPr/>
          <p:nvPr/>
        </p:nvSpPr>
        <p:spPr bwMode="auto">
          <a:xfrm>
            <a:off x="293927" y="3648726"/>
            <a:ext cx="4878087" cy="723650"/>
          </a:xfrm>
          <a:prstGeom prst="rect">
            <a:avLst/>
          </a:prstGeom>
          <a:noFill/>
          <a:ln>
            <a:noFill/>
          </a:ln>
          <a:effectLst/>
        </p:spPr>
        <p:style>
          <a:lnRef idx="1">
            <a:schemeClr val="accent5"/>
          </a:lnRef>
          <a:fillRef idx="3">
            <a:schemeClr val="accent5"/>
          </a:fillRef>
          <a:effectRef idx="2">
            <a:schemeClr val="accent5"/>
          </a:effectRef>
          <a:fontRef idx="minor">
            <a:schemeClr val="lt1"/>
          </a:fontRef>
        </p:style>
        <p:txBody>
          <a:bodyPr vert="horz" lIns="146304" tIns="91440" rIns="91440" bIns="91440" rtlCol="0" anchor="t"/>
          <a:lstStyle/>
          <a:p>
            <a:pPr defTabSz="932351"/>
            <a:r>
              <a:rPr lang="en-US" sz="3600" dirty="0" smtClean="0">
                <a:solidFill>
                  <a:srgbClr val="FFFFFF">
                    <a:lumMod val="50000"/>
                  </a:srgbClr>
                </a:solidFill>
                <a:latin typeface="Segoe UI Light"/>
              </a:rPr>
              <a:t>Platform updates</a:t>
            </a:r>
            <a:endParaRPr lang="en-US" sz="3600" dirty="0">
              <a:solidFill>
                <a:srgbClr val="FFFFFF">
                  <a:lumMod val="50000"/>
                </a:srgbClr>
              </a:solidFill>
              <a:latin typeface="Segoe UI Light"/>
            </a:endParaRPr>
          </a:p>
        </p:txBody>
      </p:sp>
      <p:sp>
        <p:nvSpPr>
          <p:cNvPr id="32" name="Rectangle 31"/>
          <p:cNvSpPr/>
          <p:nvPr/>
        </p:nvSpPr>
        <p:spPr bwMode="auto">
          <a:xfrm>
            <a:off x="291196" y="4372376"/>
            <a:ext cx="3094039" cy="1868086"/>
          </a:xfrm>
          <a:prstGeom prst="rect">
            <a:avLst/>
          </a:prstGeom>
          <a:solidFill>
            <a:srgbClr val="00723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91440" bIns="91440" numCol="1" rtlCol="0" anchor="t" anchorCtr="0" compatLnSpc="1">
            <a:prstTxWarp prst="textNoShape">
              <a:avLst/>
            </a:prstTxWarp>
          </a:bodyPr>
          <a:lstStyle/>
          <a:p>
            <a:pPr defTabSz="932290" fontAlgn="base">
              <a:spcBef>
                <a:spcPct val="0"/>
              </a:spcBef>
              <a:spcAft>
                <a:spcPct val="0"/>
              </a:spcAft>
            </a:pPr>
            <a:r>
              <a:rPr lang="en-US" sz="2800" dirty="0" smtClean="0">
                <a:gradFill>
                  <a:gsLst>
                    <a:gs pos="0">
                      <a:srgbClr val="FFFFFF"/>
                    </a:gs>
                    <a:gs pos="100000">
                      <a:srgbClr val="FFFFFF"/>
                    </a:gs>
                  </a:gsLst>
                  <a:lin ang="5400000" scaled="0"/>
                </a:gradFill>
                <a:latin typeface="Segoe UI Light"/>
                <a:ea typeface="Segoe UI" pitchFamily="34" charset="0"/>
                <a:cs typeface="Segoe UI" pitchFamily="34" charset="0"/>
              </a:rPr>
              <a:t>Disruptive change</a:t>
            </a:r>
          </a:p>
          <a:p>
            <a:pPr marL="174862" lvl="1" indent="-174862" defTabSz="1109801">
              <a:buFont typeface="Arial" panose="020B0604020202020204" pitchFamily="34" charset="0"/>
              <a:buChar char="•"/>
            </a:pPr>
            <a:r>
              <a:rPr lang="en-US" dirty="0">
                <a:gradFill>
                  <a:gsLst>
                    <a:gs pos="0">
                      <a:srgbClr val="FFFFFF"/>
                    </a:gs>
                    <a:gs pos="100000">
                      <a:srgbClr val="FFFFFF"/>
                    </a:gs>
                  </a:gsLst>
                  <a:lin ang="5400000" scaled="0"/>
                </a:gradFill>
                <a:ea typeface="Segoe UI" pitchFamily="34" charset="0"/>
                <a:cs typeface="Segoe UI" pitchFamily="34" charset="0"/>
              </a:rPr>
              <a:t>API change</a:t>
            </a:r>
          </a:p>
          <a:p>
            <a:pPr marL="174862" lvl="1" indent="-174862" defTabSz="1109801">
              <a:buFont typeface="Arial" panose="020B0604020202020204" pitchFamily="34" charset="0"/>
              <a:buChar char="•"/>
            </a:pPr>
            <a:r>
              <a:rPr lang="en-US" dirty="0">
                <a:gradFill>
                  <a:gsLst>
                    <a:gs pos="0">
                      <a:srgbClr val="FFFFFF"/>
                    </a:gs>
                    <a:gs pos="100000">
                      <a:srgbClr val="FFFFFF"/>
                    </a:gs>
                  </a:gsLst>
                  <a:lin ang="5400000" scaled="0"/>
                </a:gradFill>
                <a:ea typeface="Segoe UI" pitchFamily="34" charset="0"/>
                <a:cs typeface="Segoe UI" pitchFamily="34" charset="0"/>
              </a:rPr>
              <a:t>Deprecations</a:t>
            </a:r>
          </a:p>
          <a:p>
            <a:pPr marL="174862" lvl="1" indent="-174862" defTabSz="1109801">
              <a:buFont typeface="Arial" panose="020B0604020202020204" pitchFamily="34" charset="0"/>
              <a:buChar char="•"/>
            </a:pPr>
            <a:r>
              <a:rPr lang="en-US" dirty="0">
                <a:gradFill>
                  <a:gsLst>
                    <a:gs pos="0">
                      <a:srgbClr val="FFFFFF"/>
                    </a:gs>
                    <a:gs pos="100000">
                      <a:srgbClr val="FFFFFF"/>
                    </a:gs>
                  </a:gsLst>
                  <a:lin ang="5400000" scaled="0"/>
                </a:gradFill>
                <a:ea typeface="Segoe UI" pitchFamily="34" charset="0"/>
                <a:cs typeface="Segoe UI" pitchFamily="34" charset="0"/>
              </a:rPr>
              <a:t>System requirement </a:t>
            </a:r>
            <a:r>
              <a:rPr lang="en-US" dirty="0" smtClean="0">
                <a:gradFill>
                  <a:gsLst>
                    <a:gs pos="0">
                      <a:srgbClr val="FFFFFF"/>
                    </a:gs>
                    <a:gs pos="100000">
                      <a:srgbClr val="FFFFFF"/>
                    </a:gs>
                  </a:gsLst>
                  <a:lin ang="5400000" scaled="0"/>
                </a:gradFill>
                <a:ea typeface="Segoe UI" pitchFamily="34" charset="0"/>
                <a:cs typeface="Segoe UI" pitchFamily="34" charset="0"/>
              </a:rPr>
              <a:t>  change</a:t>
            </a:r>
            <a:endParaRPr lang="en-US" dirty="0">
              <a:gradFill>
                <a:gsLst>
                  <a:gs pos="0">
                    <a:srgbClr val="FFFFFF"/>
                  </a:gs>
                  <a:gs pos="100000">
                    <a:srgbClr val="FFFFFF"/>
                  </a:gs>
                </a:gsLst>
                <a:lin ang="5400000" scaled="0"/>
              </a:gradFill>
              <a:ea typeface="Segoe UI" pitchFamily="34" charset="0"/>
              <a:cs typeface="Segoe UI" pitchFamily="34" charset="0"/>
            </a:endParaRPr>
          </a:p>
          <a:p>
            <a:pPr defTabSz="932290"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33" name="Rectangle 32"/>
          <p:cNvSpPr/>
          <p:nvPr/>
        </p:nvSpPr>
        <p:spPr bwMode="auto">
          <a:xfrm>
            <a:off x="3461435" y="4372376"/>
            <a:ext cx="3673928" cy="1868086"/>
          </a:xfrm>
          <a:prstGeom prst="rect">
            <a:avLst/>
          </a:prstGeom>
          <a:solidFill>
            <a:schemeClr val="accent6">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91440" bIns="91440" numCol="1" rtlCol="0" anchor="t" anchorCtr="0" compatLnSpc="1">
            <a:prstTxWarp prst="textNoShape">
              <a:avLst/>
            </a:prstTxWarp>
          </a:bodyPr>
          <a:lstStyle/>
          <a:p>
            <a:pPr defTabSz="932290" fontAlgn="base">
              <a:spcBef>
                <a:spcPct val="0"/>
              </a:spcBef>
              <a:spcAft>
                <a:spcPct val="0"/>
              </a:spcAft>
            </a:pPr>
            <a:r>
              <a:rPr lang="en-US" sz="2800" dirty="0" smtClean="0">
                <a:gradFill>
                  <a:gsLst>
                    <a:gs pos="0">
                      <a:srgbClr val="FFFFFF"/>
                    </a:gs>
                    <a:gs pos="100000">
                      <a:srgbClr val="FFFFFF"/>
                    </a:gs>
                  </a:gsLst>
                  <a:lin ang="5400000" scaled="0"/>
                </a:gradFill>
                <a:latin typeface="Segoe UI Light"/>
                <a:ea typeface="Segoe UI" pitchFamily="34" charset="0"/>
                <a:cs typeface="Segoe UI" pitchFamily="34" charset="0"/>
              </a:rPr>
              <a:t>Configuration changes</a:t>
            </a:r>
          </a:p>
          <a:p>
            <a:pPr marL="174862" lvl="1" indent="-174862" defTabSz="1109801">
              <a:buFont typeface="Arial" panose="020B0604020202020204" pitchFamily="34" charset="0"/>
              <a:buChar char="•"/>
            </a:pPr>
            <a:r>
              <a:rPr lang="en-US" dirty="0">
                <a:gradFill>
                  <a:gsLst>
                    <a:gs pos="0">
                      <a:srgbClr val="FFFFFF"/>
                    </a:gs>
                    <a:gs pos="100000">
                      <a:srgbClr val="FFFFFF"/>
                    </a:gs>
                  </a:gsLst>
                  <a:lin ang="5400000" scaled="0"/>
                </a:gradFill>
                <a:ea typeface="Segoe UI" pitchFamily="34" charset="0"/>
                <a:cs typeface="Segoe UI" pitchFamily="34" charset="0"/>
              </a:rPr>
              <a:t>Auto-discovery configuration</a:t>
            </a:r>
          </a:p>
          <a:p>
            <a:pPr marL="174862" lvl="1" indent="-174862" defTabSz="1109801">
              <a:buFont typeface="Arial" panose="020B0604020202020204" pitchFamily="34" charset="0"/>
              <a:buChar char="•"/>
            </a:pPr>
            <a:r>
              <a:rPr lang="en-US" dirty="0">
                <a:gradFill>
                  <a:gsLst>
                    <a:gs pos="0">
                      <a:srgbClr val="FFFFFF"/>
                    </a:gs>
                    <a:gs pos="100000">
                      <a:srgbClr val="FFFFFF"/>
                    </a:gs>
                  </a:gsLst>
                  <a:lin ang="5400000" scaled="0"/>
                </a:gradFill>
                <a:ea typeface="Segoe UI" pitchFamily="34" charset="0"/>
                <a:cs typeface="Segoe UI" pitchFamily="34" charset="0"/>
              </a:rPr>
              <a:t>DNS record change</a:t>
            </a:r>
          </a:p>
          <a:p>
            <a:pPr defTabSz="932290"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34" name="Rectangle 33"/>
          <p:cNvSpPr/>
          <p:nvPr/>
        </p:nvSpPr>
        <p:spPr bwMode="auto">
          <a:xfrm>
            <a:off x="7210981" y="4372376"/>
            <a:ext cx="4541967" cy="1868086"/>
          </a:xfrm>
          <a:prstGeom prst="rect">
            <a:avLst/>
          </a:prstGeom>
          <a:solidFill>
            <a:srgbClr val="EB3C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91440" bIns="91440" numCol="1" rtlCol="0" anchor="t" anchorCtr="0" compatLnSpc="1">
            <a:prstTxWarp prst="textNoShape">
              <a:avLst/>
            </a:prstTxWarp>
          </a:bodyPr>
          <a:lstStyle/>
          <a:p>
            <a:pPr defTabSz="932290" fontAlgn="base">
              <a:spcBef>
                <a:spcPct val="0"/>
              </a:spcBef>
              <a:spcAft>
                <a:spcPct val="0"/>
              </a:spcAft>
            </a:pPr>
            <a:r>
              <a:rPr lang="en-US" sz="2800" dirty="0" smtClean="0">
                <a:gradFill>
                  <a:gsLst>
                    <a:gs pos="0">
                      <a:srgbClr val="FFFFFF"/>
                    </a:gs>
                    <a:gs pos="100000">
                      <a:srgbClr val="FFFFFF"/>
                    </a:gs>
                  </a:gsLst>
                  <a:lin ang="5400000" scaled="0"/>
                </a:gradFill>
                <a:latin typeface="Segoe UI Light"/>
                <a:ea typeface="Segoe UI" pitchFamily="34" charset="0"/>
                <a:cs typeface="Segoe UI" pitchFamily="34" charset="0"/>
              </a:rPr>
              <a:t>Infrastructure improvements</a:t>
            </a:r>
          </a:p>
          <a:p>
            <a:pPr marL="174862" lvl="1" indent="-174862" defTabSz="1109801">
              <a:buFont typeface="Arial" panose="020B0604020202020204" pitchFamily="34" charset="0"/>
              <a:buChar char="•"/>
            </a:pPr>
            <a:r>
              <a:rPr lang="en-US" dirty="0">
                <a:gradFill>
                  <a:gsLst>
                    <a:gs pos="0">
                      <a:srgbClr val="FFFFFF"/>
                    </a:gs>
                    <a:gs pos="100000">
                      <a:srgbClr val="FFFFFF"/>
                    </a:gs>
                  </a:gsLst>
                  <a:lin ang="5400000" scaled="0"/>
                </a:gradFill>
                <a:ea typeface="Segoe UI" pitchFamily="34" charset="0"/>
                <a:cs typeface="Segoe UI" pitchFamily="34" charset="0"/>
              </a:rPr>
              <a:t>Bug fix</a:t>
            </a:r>
          </a:p>
          <a:p>
            <a:pPr marL="174862" lvl="1" indent="-174862" defTabSz="1109801">
              <a:buFont typeface="Arial" panose="020B0604020202020204" pitchFamily="34" charset="0"/>
              <a:buChar char="•"/>
            </a:pPr>
            <a:r>
              <a:rPr lang="en-US" dirty="0">
                <a:gradFill>
                  <a:gsLst>
                    <a:gs pos="0">
                      <a:srgbClr val="FFFFFF"/>
                    </a:gs>
                    <a:gs pos="100000">
                      <a:srgbClr val="FFFFFF"/>
                    </a:gs>
                  </a:gsLst>
                  <a:lin ang="5400000" scaled="0"/>
                </a:gradFill>
                <a:ea typeface="Segoe UI" pitchFamily="34" charset="0"/>
                <a:cs typeface="Segoe UI" pitchFamily="34" charset="0"/>
              </a:rPr>
              <a:t>Performance enhancement</a:t>
            </a:r>
          </a:p>
          <a:p>
            <a:pPr marL="174862" lvl="1" indent="-174862" defTabSz="1109801">
              <a:buFont typeface="Arial" panose="020B0604020202020204" pitchFamily="34" charset="0"/>
              <a:buChar char="•"/>
            </a:pPr>
            <a:r>
              <a:rPr lang="en-US" dirty="0">
                <a:gradFill>
                  <a:gsLst>
                    <a:gs pos="0">
                      <a:srgbClr val="FFFFFF"/>
                    </a:gs>
                    <a:gs pos="100000">
                      <a:srgbClr val="FFFFFF"/>
                    </a:gs>
                  </a:gsLst>
                  <a:lin ang="5400000" scaled="0"/>
                </a:gradFill>
                <a:ea typeface="Segoe UI" pitchFamily="34" charset="0"/>
                <a:cs typeface="Segoe UI" pitchFamily="34" charset="0"/>
              </a:rPr>
              <a:t>Security updates</a:t>
            </a:r>
          </a:p>
          <a:p>
            <a:pPr defTabSz="932290"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07930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par>
                                <p:cTn id="20" presetID="10" presetClass="entr" presetSubtype="0" fill="hold" grpId="0" nodeType="withEffect">
                                  <p:stCondLst>
                                    <p:cond delay="125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par>
                                <p:cTn id="23" presetID="10" presetClass="entr" presetSubtype="0" fill="hold" grpId="0" nodeType="withEffect">
                                  <p:stCondLst>
                                    <p:cond delay="150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2"/>
                                        </p:tgtEl>
                                      </p:cBhvr>
                                    </p:animEffect>
                                    <p:set>
                                      <p:cBhvr>
                                        <p:cTn id="33" dur="1" fill="hold">
                                          <p:stCondLst>
                                            <p:cond delay="499"/>
                                          </p:stCondLst>
                                        </p:cTn>
                                        <p:tgtEl>
                                          <p:spTgt spid="2"/>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30"/>
                                        </p:tgtEl>
                                      </p:cBhvr>
                                    </p:animEffect>
                                    <p:set>
                                      <p:cBhvr>
                                        <p:cTn id="36" dur="1" fill="hold">
                                          <p:stCondLst>
                                            <p:cond delay="499"/>
                                          </p:stCondLst>
                                        </p:cTn>
                                        <p:tgtEl>
                                          <p:spTgt spid="30"/>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31"/>
                                        </p:tgtEl>
                                      </p:cBhvr>
                                    </p:animEffect>
                                    <p:set>
                                      <p:cBhvr>
                                        <p:cTn id="39" dur="1" fill="hold">
                                          <p:stCondLst>
                                            <p:cond delay="499"/>
                                          </p:stCondLst>
                                        </p:cTn>
                                        <p:tgtEl>
                                          <p:spTgt spid="31"/>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32"/>
                                        </p:tgtEl>
                                      </p:cBhvr>
                                    </p:animEffect>
                                    <p:set>
                                      <p:cBhvr>
                                        <p:cTn id="42" dur="1" fill="hold">
                                          <p:stCondLst>
                                            <p:cond delay="499"/>
                                          </p:stCondLst>
                                        </p:cTn>
                                        <p:tgtEl>
                                          <p:spTgt spid="32"/>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33"/>
                                        </p:tgtEl>
                                      </p:cBhvr>
                                    </p:animEffect>
                                    <p:set>
                                      <p:cBhvr>
                                        <p:cTn id="45" dur="1" fill="hold">
                                          <p:stCondLst>
                                            <p:cond delay="499"/>
                                          </p:stCondLst>
                                        </p:cTn>
                                        <p:tgtEl>
                                          <p:spTgt spid="33"/>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34"/>
                                        </p:tgtEl>
                                      </p:cBhvr>
                                    </p:animEffect>
                                    <p:set>
                                      <p:cBhvr>
                                        <p:cTn id="48" dur="1" fill="hold">
                                          <p:stCondLst>
                                            <p:cond delay="499"/>
                                          </p:stCondLst>
                                        </p:cTn>
                                        <p:tgtEl>
                                          <p:spTgt spid="34"/>
                                        </p:tgtEl>
                                        <p:attrNameLst>
                                          <p:attrName>style.visibility</p:attrName>
                                        </p:attrNameLst>
                                      </p:cBhvr>
                                      <p:to>
                                        <p:strVal val="hidden"/>
                                      </p:to>
                                    </p:set>
                                  </p:childTnLst>
                                </p:cTn>
                              </p:par>
                              <p:par>
                                <p:cTn id="49" presetID="10" presetClass="exit" presetSubtype="0" fill="hold" grpId="0" nodeType="withEffect">
                                  <p:stCondLst>
                                    <p:cond delay="0"/>
                                  </p:stCondLst>
                                  <p:childTnLst>
                                    <p:animEffect transition="out" filter="fade">
                                      <p:cBhvr>
                                        <p:cTn id="50" dur="500"/>
                                        <p:tgtEl>
                                          <p:spTgt spid="4"/>
                                        </p:tgtEl>
                                      </p:cBhvr>
                                    </p:animEffect>
                                    <p:set>
                                      <p:cBhvr>
                                        <p:cTn id="51"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P spid="2" grpId="0" animBg="1"/>
      <p:bldP spid="2" grpId="1" animBg="1"/>
      <p:bldP spid="30" grpId="0" animBg="1"/>
      <p:bldP spid="30" grpId="1" animBg="1"/>
      <p:bldP spid="31" grpId="0"/>
      <p:bldP spid="31" grpId="1"/>
      <p:bldP spid="32" grpId="0" animBg="1"/>
      <p:bldP spid="32" grpId="1" animBg="1"/>
      <p:bldP spid="33" grpId="0" animBg="1"/>
      <p:bldP spid="33" grpId="1" animBg="1"/>
      <p:bldP spid="34" grpId="0" animBg="1"/>
      <p:bldP spid="34"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p:nvPr/>
        </p:nvSpPr>
        <p:spPr bwMode="auto">
          <a:xfrm>
            <a:off x="5751394" y="4932980"/>
            <a:ext cx="6227882" cy="524488"/>
          </a:xfrm>
          <a:prstGeom prst="rect">
            <a:avLst/>
          </a:prstGeom>
          <a:solidFill>
            <a:schemeClr val="bg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457200" rIns="457200" bIns="45720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solidFill>
                <a:srgbClr val="000000">
                  <a:lumMod val="85000"/>
                  <a:lumOff val="15000"/>
                </a:srgbClr>
              </a:solidFill>
              <a:ea typeface="Segoe UI" pitchFamily="34" charset="0"/>
              <a:cs typeface="Segoe UI" pitchFamily="34" charset="0"/>
            </a:endParaRPr>
          </a:p>
        </p:txBody>
      </p:sp>
      <p:sp>
        <p:nvSpPr>
          <p:cNvPr id="65" name="Rectangle 64"/>
          <p:cNvSpPr/>
          <p:nvPr/>
        </p:nvSpPr>
        <p:spPr bwMode="auto">
          <a:xfrm>
            <a:off x="5751394" y="5981489"/>
            <a:ext cx="6227882" cy="531347"/>
          </a:xfrm>
          <a:prstGeom prst="rect">
            <a:avLst/>
          </a:prstGeom>
          <a:solidFill>
            <a:schemeClr val="bg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457200" rIns="457200" bIns="457200"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1200" dirty="0" smtClean="0">
                <a:solidFill>
                  <a:srgbClr val="000000">
                    <a:lumMod val="85000"/>
                    <a:lumOff val="15000"/>
                  </a:srgbClr>
                </a:solidFill>
                <a:ea typeface="Segoe UI" pitchFamily="34" charset="0"/>
                <a:cs typeface="Segoe UI" pitchFamily="34" charset="0"/>
              </a:rPr>
              <a:t>(planned maintenance outage)</a:t>
            </a:r>
          </a:p>
        </p:txBody>
      </p:sp>
      <p:grpSp>
        <p:nvGrpSpPr>
          <p:cNvPr id="75" name="Group 74"/>
          <p:cNvGrpSpPr/>
          <p:nvPr/>
        </p:nvGrpSpPr>
        <p:grpSpPr>
          <a:xfrm>
            <a:off x="5751394" y="1242926"/>
            <a:ext cx="6227882" cy="536428"/>
            <a:chOff x="5751394" y="1242926"/>
            <a:chExt cx="6227882" cy="536428"/>
          </a:xfrm>
          <a:solidFill>
            <a:schemeClr val="tx1">
              <a:lumMod val="95000"/>
            </a:schemeClr>
          </a:solidFill>
        </p:grpSpPr>
        <p:sp>
          <p:nvSpPr>
            <p:cNvPr id="50" name="Rectangle 49"/>
            <p:cNvSpPr/>
            <p:nvPr/>
          </p:nvSpPr>
          <p:spPr bwMode="auto">
            <a:xfrm>
              <a:off x="5751394" y="1242926"/>
              <a:ext cx="6227882" cy="536428"/>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457200" rIns="457200" bIns="457200"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1600" dirty="0">
                  <a:solidFill>
                    <a:srgbClr val="000000">
                      <a:lumMod val="85000"/>
                      <a:lumOff val="15000"/>
                    </a:srgbClr>
                  </a:solidFill>
                  <a:ea typeface="Segoe UI" pitchFamily="34" charset="0"/>
                  <a:cs typeface="Segoe UI" pitchFamily="34" charset="0"/>
                </a:rPr>
                <a:t>Public Roadmap</a:t>
              </a:r>
            </a:p>
          </p:txBody>
        </p:sp>
        <p:sp>
          <p:nvSpPr>
            <p:cNvPr id="66" name="TextBox 65"/>
            <p:cNvSpPr txBox="1"/>
            <p:nvPr/>
          </p:nvSpPr>
          <p:spPr>
            <a:xfrm>
              <a:off x="8625192" y="1246422"/>
              <a:ext cx="2590801" cy="517065"/>
            </a:xfrm>
            <a:prstGeom prst="rect">
              <a:avLst/>
            </a:prstGeom>
            <a:grpFill/>
          </p:spPr>
          <p:txBody>
            <a:bodyPr wrap="square" lIns="182880" tIns="146304" rIns="182880" bIns="146304" rtlCol="0">
              <a:spAutoFit/>
            </a:bodyPr>
            <a:lstStyle/>
            <a:p>
              <a:pPr>
                <a:lnSpc>
                  <a:spcPct val="90000"/>
                </a:lnSpc>
                <a:spcAft>
                  <a:spcPts val="600"/>
                </a:spcAft>
              </a:pPr>
              <a:r>
                <a:rPr lang="en-US" sz="1600" dirty="0">
                  <a:solidFill>
                    <a:srgbClr val="000000">
                      <a:lumMod val="85000"/>
                      <a:lumOff val="15000"/>
                    </a:srgbClr>
                  </a:solidFill>
                </a:rPr>
                <a:t>1-3 months</a:t>
              </a:r>
            </a:p>
          </p:txBody>
        </p:sp>
      </p:grpSp>
      <p:grpSp>
        <p:nvGrpSpPr>
          <p:cNvPr id="76" name="Group 75"/>
          <p:cNvGrpSpPr/>
          <p:nvPr/>
        </p:nvGrpSpPr>
        <p:grpSpPr>
          <a:xfrm>
            <a:off x="5751394" y="1778808"/>
            <a:ext cx="6227882" cy="536428"/>
            <a:chOff x="5751394" y="1778808"/>
            <a:chExt cx="6227882" cy="536428"/>
          </a:xfrm>
          <a:solidFill>
            <a:schemeClr val="bg1">
              <a:lumMod val="50000"/>
              <a:lumOff val="50000"/>
            </a:schemeClr>
          </a:solidFill>
        </p:grpSpPr>
        <p:sp>
          <p:nvSpPr>
            <p:cNvPr id="51" name="Rectangle 50"/>
            <p:cNvSpPr/>
            <p:nvPr/>
          </p:nvSpPr>
          <p:spPr bwMode="auto">
            <a:xfrm>
              <a:off x="5751394" y="1778808"/>
              <a:ext cx="6227882" cy="536428"/>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457200" rIns="457200" bIns="457200"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endParaRPr lang="en-US" sz="1600" dirty="0" smtClean="0">
                <a:solidFill>
                  <a:srgbClr val="000000">
                    <a:lumMod val="85000"/>
                    <a:lumOff val="15000"/>
                  </a:srgbClr>
                </a:solidFill>
                <a:ea typeface="Segoe UI" pitchFamily="34" charset="0"/>
                <a:cs typeface="Segoe UI" pitchFamily="34" charset="0"/>
              </a:endParaRPr>
            </a:p>
          </p:txBody>
        </p:sp>
        <p:sp>
          <p:nvSpPr>
            <p:cNvPr id="67" name="TextBox 66"/>
            <p:cNvSpPr txBox="1"/>
            <p:nvPr/>
          </p:nvSpPr>
          <p:spPr>
            <a:xfrm>
              <a:off x="8625192" y="1784446"/>
              <a:ext cx="2590801" cy="517065"/>
            </a:xfrm>
            <a:prstGeom prst="rect">
              <a:avLst/>
            </a:prstGeom>
            <a:grpFill/>
          </p:spPr>
          <p:txBody>
            <a:bodyPr wrap="square" lIns="182880" tIns="146304" rIns="182880" bIns="146304" rtlCol="0">
              <a:spAutoFit/>
            </a:bodyPr>
            <a:lstStyle/>
            <a:p>
              <a:pPr>
                <a:lnSpc>
                  <a:spcPct val="90000"/>
                </a:lnSpc>
                <a:spcAft>
                  <a:spcPts val="600"/>
                </a:spcAft>
              </a:pPr>
              <a:endParaRPr lang="en-US" sz="1600" dirty="0" smtClean="0">
                <a:solidFill>
                  <a:srgbClr val="000000">
                    <a:lumMod val="85000"/>
                    <a:lumOff val="15000"/>
                  </a:srgbClr>
                </a:solidFill>
              </a:endParaRPr>
            </a:p>
          </p:txBody>
        </p:sp>
      </p:grpSp>
      <p:grpSp>
        <p:nvGrpSpPr>
          <p:cNvPr id="77" name="Group 76"/>
          <p:cNvGrpSpPr/>
          <p:nvPr/>
        </p:nvGrpSpPr>
        <p:grpSpPr>
          <a:xfrm>
            <a:off x="5751394" y="2298293"/>
            <a:ext cx="6227882" cy="543807"/>
            <a:chOff x="5751394" y="2298293"/>
            <a:chExt cx="6227882" cy="543807"/>
          </a:xfrm>
          <a:solidFill>
            <a:schemeClr val="tx1">
              <a:lumMod val="95000"/>
            </a:schemeClr>
          </a:solidFill>
        </p:grpSpPr>
        <p:sp>
          <p:nvSpPr>
            <p:cNvPr id="55" name="Rectangle 54"/>
            <p:cNvSpPr/>
            <p:nvPr/>
          </p:nvSpPr>
          <p:spPr bwMode="auto">
            <a:xfrm>
              <a:off x="5751394" y="2298293"/>
              <a:ext cx="6227882" cy="52828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457200" rIns="457200" bIns="457200"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1600">
                  <a:solidFill>
                    <a:srgbClr val="000000">
                      <a:lumMod val="85000"/>
                      <a:lumOff val="15000"/>
                    </a:srgbClr>
                  </a:solidFill>
                  <a:ea typeface="Segoe UI" pitchFamily="34" charset="0"/>
                  <a:cs typeface="Segoe UI" pitchFamily="34" charset="0"/>
                </a:rPr>
                <a:t>Message Center</a:t>
              </a:r>
              <a:endParaRPr lang="en-US" sz="1600" dirty="0">
                <a:solidFill>
                  <a:srgbClr val="000000">
                    <a:lumMod val="85000"/>
                    <a:lumOff val="15000"/>
                  </a:srgbClr>
                </a:solidFill>
                <a:ea typeface="Segoe UI" pitchFamily="34" charset="0"/>
                <a:cs typeface="Segoe UI" pitchFamily="34" charset="0"/>
              </a:endParaRPr>
            </a:p>
          </p:txBody>
        </p:sp>
        <p:sp>
          <p:nvSpPr>
            <p:cNvPr id="68" name="TextBox 67"/>
            <p:cNvSpPr txBox="1"/>
            <p:nvPr/>
          </p:nvSpPr>
          <p:spPr>
            <a:xfrm>
              <a:off x="8625192" y="2325035"/>
              <a:ext cx="2590801" cy="517065"/>
            </a:xfrm>
            <a:prstGeom prst="rect">
              <a:avLst/>
            </a:prstGeom>
            <a:grpFill/>
          </p:spPr>
          <p:txBody>
            <a:bodyPr wrap="square" lIns="182880" tIns="146304" rIns="182880" bIns="146304" rtlCol="0">
              <a:spAutoFit/>
            </a:bodyPr>
            <a:lstStyle/>
            <a:p>
              <a:pPr>
                <a:lnSpc>
                  <a:spcPct val="90000"/>
                </a:lnSpc>
                <a:spcAft>
                  <a:spcPts val="600"/>
                </a:spcAft>
              </a:pPr>
              <a:r>
                <a:rPr lang="en-US" sz="1600" dirty="0" smtClean="0">
                  <a:solidFill>
                    <a:srgbClr val="000000">
                      <a:lumMod val="85000"/>
                      <a:lumOff val="15000"/>
                    </a:srgbClr>
                  </a:solidFill>
                </a:rPr>
                <a:t>At availability</a:t>
              </a:r>
            </a:p>
          </p:txBody>
        </p:sp>
      </p:grpSp>
      <p:grpSp>
        <p:nvGrpSpPr>
          <p:cNvPr id="78" name="Group 77"/>
          <p:cNvGrpSpPr/>
          <p:nvPr/>
        </p:nvGrpSpPr>
        <p:grpSpPr>
          <a:xfrm>
            <a:off x="5751394" y="2826039"/>
            <a:ext cx="6227882" cy="528285"/>
            <a:chOff x="5751394" y="2826039"/>
            <a:chExt cx="6227882" cy="528285"/>
          </a:xfrm>
          <a:solidFill>
            <a:schemeClr val="bg1">
              <a:lumMod val="50000"/>
              <a:lumOff val="50000"/>
            </a:schemeClr>
          </a:solidFill>
        </p:grpSpPr>
        <p:sp>
          <p:nvSpPr>
            <p:cNvPr id="56" name="Rectangle 55"/>
            <p:cNvSpPr/>
            <p:nvPr/>
          </p:nvSpPr>
          <p:spPr bwMode="auto">
            <a:xfrm>
              <a:off x="5751394" y="2826039"/>
              <a:ext cx="6227882" cy="52828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457200" rIns="457200" bIns="457200"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1600" dirty="0" smtClean="0">
                  <a:solidFill>
                    <a:srgbClr val="000000">
                      <a:lumMod val="85000"/>
                      <a:lumOff val="15000"/>
                    </a:srgbClr>
                  </a:solidFill>
                  <a:ea typeface="Segoe UI" pitchFamily="34" charset="0"/>
                  <a:cs typeface="Segoe UI" pitchFamily="34" charset="0"/>
                </a:rPr>
                <a:t>Public Roadmap</a:t>
              </a:r>
            </a:p>
          </p:txBody>
        </p:sp>
        <p:sp>
          <p:nvSpPr>
            <p:cNvPr id="69" name="TextBox 68"/>
            <p:cNvSpPr txBox="1"/>
            <p:nvPr/>
          </p:nvSpPr>
          <p:spPr>
            <a:xfrm>
              <a:off x="8625192" y="2828108"/>
              <a:ext cx="2590801" cy="517065"/>
            </a:xfrm>
            <a:prstGeom prst="rect">
              <a:avLst/>
            </a:prstGeom>
            <a:grpFill/>
          </p:spPr>
          <p:txBody>
            <a:bodyPr wrap="square" lIns="182880" tIns="146304" rIns="182880" bIns="146304" rtlCol="0">
              <a:spAutoFit/>
            </a:bodyPr>
            <a:lstStyle/>
            <a:p>
              <a:pPr>
                <a:lnSpc>
                  <a:spcPct val="90000"/>
                </a:lnSpc>
                <a:spcAft>
                  <a:spcPts val="600"/>
                </a:spcAft>
              </a:pPr>
              <a:r>
                <a:rPr lang="en-US" sz="1600" dirty="0" smtClean="0">
                  <a:solidFill>
                    <a:srgbClr val="000000">
                      <a:lumMod val="85000"/>
                      <a:lumOff val="15000"/>
                    </a:srgbClr>
                  </a:solidFill>
                </a:rPr>
                <a:t>Up to 12 months</a:t>
              </a:r>
            </a:p>
          </p:txBody>
        </p:sp>
      </p:grpSp>
      <p:grpSp>
        <p:nvGrpSpPr>
          <p:cNvPr id="79" name="Group 78"/>
          <p:cNvGrpSpPr/>
          <p:nvPr/>
        </p:nvGrpSpPr>
        <p:grpSpPr>
          <a:xfrm>
            <a:off x="5751394" y="3353660"/>
            <a:ext cx="6227882" cy="532012"/>
            <a:chOff x="5751394" y="3353660"/>
            <a:chExt cx="6227882" cy="532012"/>
          </a:xfrm>
          <a:solidFill>
            <a:schemeClr val="tx1">
              <a:lumMod val="95000"/>
            </a:schemeClr>
          </a:solidFill>
        </p:grpSpPr>
        <p:sp>
          <p:nvSpPr>
            <p:cNvPr id="58" name="Rectangle 57"/>
            <p:cNvSpPr/>
            <p:nvPr/>
          </p:nvSpPr>
          <p:spPr bwMode="auto">
            <a:xfrm>
              <a:off x="5751394" y="3353660"/>
              <a:ext cx="6227882" cy="532012"/>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457200" rIns="457200" bIns="457200"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1600" dirty="0" smtClean="0">
                  <a:solidFill>
                    <a:srgbClr val="000000">
                      <a:lumMod val="85000"/>
                      <a:lumOff val="15000"/>
                    </a:srgbClr>
                  </a:solidFill>
                  <a:ea typeface="Segoe UI" pitchFamily="34" charset="0"/>
                  <a:cs typeface="Segoe UI" pitchFamily="34" charset="0"/>
                </a:rPr>
                <a:t>System Requirements</a:t>
              </a:r>
            </a:p>
          </p:txBody>
        </p:sp>
        <p:sp>
          <p:nvSpPr>
            <p:cNvPr id="70" name="TextBox 69"/>
            <p:cNvSpPr txBox="1"/>
            <p:nvPr/>
          </p:nvSpPr>
          <p:spPr>
            <a:xfrm>
              <a:off x="8625192" y="3359559"/>
              <a:ext cx="2590801" cy="517065"/>
            </a:xfrm>
            <a:prstGeom prst="rect">
              <a:avLst/>
            </a:prstGeom>
            <a:grpFill/>
          </p:spPr>
          <p:txBody>
            <a:bodyPr wrap="square" lIns="182880" tIns="146304" rIns="182880" bIns="146304" rtlCol="0">
              <a:spAutoFit/>
            </a:bodyPr>
            <a:lstStyle/>
            <a:p>
              <a:pPr>
                <a:lnSpc>
                  <a:spcPct val="90000"/>
                </a:lnSpc>
                <a:spcAft>
                  <a:spcPts val="600"/>
                </a:spcAft>
              </a:pPr>
              <a:r>
                <a:rPr lang="en-US" sz="1600" dirty="0" smtClean="0">
                  <a:solidFill>
                    <a:srgbClr val="000000">
                      <a:lumMod val="85000"/>
                      <a:lumOff val="15000"/>
                    </a:srgbClr>
                  </a:solidFill>
                </a:rPr>
                <a:t>12+ months</a:t>
              </a:r>
            </a:p>
          </p:txBody>
        </p:sp>
      </p:grpSp>
      <p:grpSp>
        <p:nvGrpSpPr>
          <p:cNvPr id="80" name="Group 79"/>
          <p:cNvGrpSpPr/>
          <p:nvPr/>
        </p:nvGrpSpPr>
        <p:grpSpPr>
          <a:xfrm>
            <a:off x="5751394" y="3885130"/>
            <a:ext cx="6227882" cy="532012"/>
            <a:chOff x="5751394" y="3885130"/>
            <a:chExt cx="6227882" cy="532012"/>
          </a:xfrm>
          <a:solidFill>
            <a:schemeClr val="bg1">
              <a:lumMod val="50000"/>
              <a:lumOff val="50000"/>
            </a:schemeClr>
          </a:solidFill>
        </p:grpSpPr>
        <p:sp>
          <p:nvSpPr>
            <p:cNvPr id="59" name="Rectangle 58"/>
            <p:cNvSpPr/>
            <p:nvPr/>
          </p:nvSpPr>
          <p:spPr bwMode="auto">
            <a:xfrm>
              <a:off x="5751394" y="3885130"/>
              <a:ext cx="6227882" cy="532012"/>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457200" rIns="457200" bIns="457200"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1600" dirty="0" smtClean="0">
                  <a:solidFill>
                    <a:srgbClr val="000000">
                      <a:lumMod val="85000"/>
                      <a:lumOff val="15000"/>
                    </a:srgbClr>
                  </a:solidFill>
                  <a:ea typeface="Segoe UI" pitchFamily="34" charset="0"/>
                  <a:cs typeface="Segoe UI" pitchFamily="34" charset="0"/>
                </a:rPr>
                <a:t>Message Center</a:t>
              </a:r>
            </a:p>
          </p:txBody>
        </p:sp>
        <p:sp>
          <p:nvSpPr>
            <p:cNvPr id="71" name="TextBox 70"/>
            <p:cNvSpPr txBox="1"/>
            <p:nvPr/>
          </p:nvSpPr>
          <p:spPr>
            <a:xfrm>
              <a:off x="8625192" y="3897583"/>
              <a:ext cx="2590801" cy="517065"/>
            </a:xfrm>
            <a:prstGeom prst="rect">
              <a:avLst/>
            </a:prstGeom>
            <a:grpFill/>
          </p:spPr>
          <p:txBody>
            <a:bodyPr wrap="square" lIns="182880" tIns="146304" rIns="182880" bIns="146304" rtlCol="0">
              <a:spAutoFit/>
            </a:bodyPr>
            <a:lstStyle/>
            <a:p>
              <a:pPr>
                <a:lnSpc>
                  <a:spcPct val="90000"/>
                </a:lnSpc>
                <a:spcAft>
                  <a:spcPts val="600"/>
                </a:spcAft>
              </a:pPr>
              <a:r>
                <a:rPr lang="en-US" sz="1600" dirty="0" smtClean="0">
                  <a:solidFill>
                    <a:srgbClr val="000000">
                      <a:lumMod val="85000"/>
                      <a:lumOff val="15000"/>
                    </a:srgbClr>
                  </a:solidFill>
                </a:rPr>
                <a:t>At 12 months </a:t>
              </a:r>
              <a:r>
                <a:rPr lang="en-US" sz="1200" dirty="0" smtClean="0">
                  <a:solidFill>
                    <a:srgbClr val="000000">
                      <a:lumMod val="85000"/>
                      <a:lumOff val="15000"/>
                    </a:srgbClr>
                  </a:solidFill>
                </a:rPr>
                <a:t>(ongoing)</a:t>
              </a:r>
            </a:p>
          </p:txBody>
        </p:sp>
      </p:grpSp>
      <p:grpSp>
        <p:nvGrpSpPr>
          <p:cNvPr id="81" name="Group 80"/>
          <p:cNvGrpSpPr/>
          <p:nvPr/>
        </p:nvGrpSpPr>
        <p:grpSpPr>
          <a:xfrm>
            <a:off x="5751394" y="4409027"/>
            <a:ext cx="6227882" cy="524488"/>
            <a:chOff x="5751394" y="4409027"/>
            <a:chExt cx="6227882" cy="524488"/>
          </a:xfrm>
          <a:solidFill>
            <a:schemeClr val="tx1">
              <a:lumMod val="95000"/>
            </a:schemeClr>
          </a:solidFill>
        </p:grpSpPr>
        <p:sp>
          <p:nvSpPr>
            <p:cNvPr id="61" name="Rectangle 60"/>
            <p:cNvSpPr/>
            <p:nvPr/>
          </p:nvSpPr>
          <p:spPr bwMode="auto">
            <a:xfrm>
              <a:off x="5751394" y="4409027"/>
              <a:ext cx="6227882" cy="524488"/>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457200" rIns="457200" bIns="457200"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1600">
                  <a:solidFill>
                    <a:srgbClr val="000000">
                      <a:lumMod val="85000"/>
                      <a:lumOff val="15000"/>
                    </a:srgbClr>
                  </a:solidFill>
                  <a:ea typeface="Segoe UI" pitchFamily="34" charset="0"/>
                  <a:cs typeface="Segoe UI" pitchFamily="34" charset="0"/>
                </a:rPr>
                <a:t>Message Center</a:t>
              </a:r>
              <a:endParaRPr lang="en-US" sz="1600" dirty="0">
                <a:solidFill>
                  <a:srgbClr val="000000">
                    <a:lumMod val="85000"/>
                    <a:lumOff val="15000"/>
                  </a:srgbClr>
                </a:solidFill>
                <a:ea typeface="Segoe UI" pitchFamily="34" charset="0"/>
                <a:cs typeface="Segoe UI" pitchFamily="34" charset="0"/>
              </a:endParaRPr>
            </a:p>
          </p:txBody>
        </p:sp>
        <p:sp>
          <p:nvSpPr>
            <p:cNvPr id="72" name="TextBox 71"/>
            <p:cNvSpPr txBox="1"/>
            <p:nvPr/>
          </p:nvSpPr>
          <p:spPr>
            <a:xfrm>
              <a:off x="8625192" y="4416178"/>
              <a:ext cx="2590801" cy="517065"/>
            </a:xfrm>
            <a:prstGeom prst="rect">
              <a:avLst/>
            </a:prstGeom>
            <a:grpFill/>
          </p:spPr>
          <p:txBody>
            <a:bodyPr wrap="square" lIns="182880" tIns="146304" rIns="182880" bIns="146304" rtlCol="0">
              <a:spAutoFit/>
            </a:bodyPr>
            <a:lstStyle/>
            <a:p>
              <a:pPr>
                <a:lnSpc>
                  <a:spcPct val="90000"/>
                </a:lnSpc>
                <a:spcAft>
                  <a:spcPts val="600"/>
                </a:spcAft>
              </a:pPr>
              <a:r>
                <a:rPr lang="en-US" sz="1600" dirty="0" smtClean="0">
                  <a:solidFill>
                    <a:srgbClr val="000000">
                      <a:lumMod val="85000"/>
                      <a:lumOff val="15000"/>
                    </a:srgbClr>
                  </a:solidFill>
                </a:rPr>
                <a:t>1-12 months</a:t>
              </a:r>
            </a:p>
          </p:txBody>
        </p:sp>
      </p:grpSp>
      <p:grpSp>
        <p:nvGrpSpPr>
          <p:cNvPr id="82" name="Group 81"/>
          <p:cNvGrpSpPr/>
          <p:nvPr/>
        </p:nvGrpSpPr>
        <p:grpSpPr>
          <a:xfrm>
            <a:off x="5761038" y="5450683"/>
            <a:ext cx="6218238" cy="531347"/>
            <a:chOff x="5751394" y="5450683"/>
            <a:chExt cx="6227882" cy="531347"/>
          </a:xfrm>
          <a:solidFill>
            <a:schemeClr val="tx1">
              <a:lumMod val="95000"/>
            </a:schemeClr>
          </a:solidFill>
        </p:grpSpPr>
        <p:sp>
          <p:nvSpPr>
            <p:cNvPr id="64" name="Rectangle 63"/>
            <p:cNvSpPr/>
            <p:nvPr/>
          </p:nvSpPr>
          <p:spPr bwMode="auto">
            <a:xfrm>
              <a:off x="5751394" y="5450683"/>
              <a:ext cx="6227882" cy="531347"/>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457200" rIns="457200" bIns="457200"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1600" dirty="0" smtClean="0">
                  <a:solidFill>
                    <a:srgbClr val="000000">
                      <a:lumMod val="85000"/>
                      <a:lumOff val="15000"/>
                    </a:srgbClr>
                  </a:solidFill>
                  <a:ea typeface="Segoe UI" pitchFamily="34" charset="0"/>
                  <a:cs typeface="Segoe UI" pitchFamily="34" charset="0"/>
                </a:rPr>
                <a:t>Service Health Dashboard</a:t>
              </a:r>
            </a:p>
          </p:txBody>
        </p:sp>
        <p:sp>
          <p:nvSpPr>
            <p:cNvPr id="73" name="TextBox 72"/>
            <p:cNvSpPr txBox="1"/>
            <p:nvPr/>
          </p:nvSpPr>
          <p:spPr>
            <a:xfrm>
              <a:off x="8625192" y="5455965"/>
              <a:ext cx="2590801" cy="517065"/>
            </a:xfrm>
            <a:prstGeom prst="rect">
              <a:avLst/>
            </a:prstGeom>
            <a:grpFill/>
          </p:spPr>
          <p:txBody>
            <a:bodyPr wrap="square" lIns="182880" tIns="146304" rIns="182880" bIns="146304" rtlCol="0">
              <a:spAutoFit/>
            </a:bodyPr>
            <a:lstStyle/>
            <a:p>
              <a:pPr>
                <a:lnSpc>
                  <a:spcPct val="90000"/>
                </a:lnSpc>
                <a:spcAft>
                  <a:spcPts val="600"/>
                </a:spcAft>
              </a:pPr>
              <a:r>
                <a:rPr lang="en-US" sz="1600" dirty="0" smtClean="0">
                  <a:solidFill>
                    <a:srgbClr val="000000">
                      <a:lumMod val="85000"/>
                      <a:lumOff val="15000"/>
                    </a:srgbClr>
                  </a:solidFill>
                </a:rPr>
                <a:t>5 day minimum</a:t>
              </a:r>
            </a:p>
          </p:txBody>
        </p:sp>
      </p:grpSp>
      <p:sp>
        <p:nvSpPr>
          <p:cNvPr id="2" name="Title 1"/>
          <p:cNvSpPr>
            <a:spLocks noGrp="1"/>
          </p:cNvSpPr>
          <p:nvPr>
            <p:ph type="title"/>
          </p:nvPr>
        </p:nvSpPr>
        <p:spPr>
          <a:xfrm>
            <a:off x="274639" y="295274"/>
            <a:ext cx="5493907" cy="917575"/>
          </a:xfrm>
        </p:spPr>
        <p:txBody>
          <a:bodyPr/>
          <a:lstStyle/>
          <a:p>
            <a:r>
              <a:rPr lang="en-US" dirty="0" smtClean="0"/>
              <a:t>Communications</a:t>
            </a:r>
            <a:endParaRPr lang="en-US" dirty="0"/>
          </a:p>
        </p:txBody>
      </p:sp>
      <p:sp>
        <p:nvSpPr>
          <p:cNvPr id="45" name="Rectangle 44"/>
          <p:cNvSpPr/>
          <p:nvPr/>
        </p:nvSpPr>
        <p:spPr bwMode="auto">
          <a:xfrm>
            <a:off x="291387" y="1242926"/>
            <a:ext cx="5499355" cy="1076132"/>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91440" bIns="91440" numCol="1" rtlCol="0" anchor="t" anchorCtr="0" compatLnSpc="1">
            <a:prstTxWarp prst="textNoShape">
              <a:avLst/>
            </a:prstTxWarp>
          </a:bodyPr>
          <a:lstStyle/>
          <a:p>
            <a:pPr defTabSz="932290" fontAlgn="base">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Feature </a:t>
            </a:r>
            <a:r>
              <a:rPr lang="en-US" sz="2000" dirty="0" smtClean="0">
                <a:gradFill>
                  <a:gsLst>
                    <a:gs pos="0">
                      <a:srgbClr val="FFFFFF"/>
                    </a:gs>
                    <a:gs pos="100000">
                      <a:srgbClr val="FFFFFF"/>
                    </a:gs>
                  </a:gsLst>
                  <a:lin ang="5400000" scaled="0"/>
                </a:gradFill>
                <a:ea typeface="Segoe UI" pitchFamily="34" charset="0"/>
                <a:cs typeface="Segoe UI" pitchFamily="34" charset="0"/>
              </a:rPr>
              <a:t>updates*</a:t>
            </a:r>
          </a:p>
          <a:p>
            <a:pPr marL="119063" lvl="1" indent="-119063" defTabSz="1109801">
              <a:buFont typeface="Arial" panose="020B0604020202020204" pitchFamily="34" charset="0"/>
              <a:buChar char="•"/>
            </a:pPr>
            <a:r>
              <a:rPr lang="en-US" sz="1200" dirty="0">
                <a:gradFill>
                  <a:gsLst>
                    <a:gs pos="0">
                      <a:srgbClr val="FFFFFF"/>
                    </a:gs>
                    <a:gs pos="100000">
                      <a:srgbClr val="FFFFFF"/>
                    </a:gs>
                  </a:gsLst>
                  <a:lin ang="5400000" scaled="0"/>
                </a:gradFill>
                <a:ea typeface="Segoe UI" pitchFamily="34" charset="0"/>
                <a:cs typeface="Segoe UI" pitchFamily="34" charset="0"/>
              </a:rPr>
              <a:t>OneDrive for Business storage increases</a:t>
            </a:r>
          </a:p>
          <a:p>
            <a:pPr marL="119063" lvl="1" indent="-119063" defTabSz="1109801">
              <a:buFont typeface="Arial" panose="020B0604020202020204" pitchFamily="34" charset="0"/>
              <a:buChar char="•"/>
            </a:pPr>
            <a:r>
              <a:rPr lang="en-US" sz="1200" dirty="0" smtClean="0">
                <a:gradFill>
                  <a:gsLst>
                    <a:gs pos="0">
                      <a:srgbClr val="FFFFFF"/>
                    </a:gs>
                    <a:gs pos="100000">
                      <a:srgbClr val="FFFFFF"/>
                    </a:gs>
                  </a:gsLst>
                  <a:lin ang="5400000" scaled="0"/>
                </a:gradFill>
                <a:ea typeface="Segoe UI" pitchFamily="34" charset="0"/>
                <a:cs typeface="Segoe UI" pitchFamily="34" charset="0"/>
              </a:rPr>
              <a:t>Major UI </a:t>
            </a:r>
            <a:r>
              <a:rPr lang="en-US" sz="1200" dirty="0">
                <a:gradFill>
                  <a:gsLst>
                    <a:gs pos="0">
                      <a:srgbClr val="FFFFFF"/>
                    </a:gs>
                    <a:gs pos="100000">
                      <a:srgbClr val="FFFFFF"/>
                    </a:gs>
                  </a:gsLst>
                  <a:lin ang="5400000" scaled="0"/>
                </a:gradFill>
                <a:ea typeface="Segoe UI" pitchFamily="34" charset="0"/>
                <a:cs typeface="Segoe UI" pitchFamily="34" charset="0"/>
              </a:rPr>
              <a:t>changes</a:t>
            </a:r>
          </a:p>
          <a:p>
            <a:pPr defTabSz="932290"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46" name="Rectangle 45"/>
          <p:cNvSpPr/>
          <p:nvPr/>
        </p:nvSpPr>
        <p:spPr bwMode="auto">
          <a:xfrm>
            <a:off x="291387" y="2295546"/>
            <a:ext cx="5499354" cy="1079706"/>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91440" bIns="91440" numCol="1" rtlCol="0" anchor="t" anchorCtr="0" compatLnSpc="1">
            <a:prstTxWarp prst="textNoShape">
              <a:avLst/>
            </a:prstTxWarp>
          </a:bodyPr>
          <a:lstStyle/>
          <a:p>
            <a:pPr defTabSz="932290" fontAlgn="base">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New introductions</a:t>
            </a:r>
          </a:p>
          <a:p>
            <a:pPr marL="119063" lvl="1" indent="-119063" defTabSz="1109801">
              <a:buFont typeface="Arial" panose="020B0604020202020204" pitchFamily="34" charset="0"/>
              <a:buChar char="•"/>
            </a:pPr>
            <a:r>
              <a:rPr lang="en-US" sz="1200" dirty="0">
                <a:gradFill>
                  <a:gsLst>
                    <a:gs pos="0">
                      <a:srgbClr val="FFFFFF"/>
                    </a:gs>
                    <a:gs pos="100000">
                      <a:srgbClr val="FFFFFF"/>
                    </a:gs>
                  </a:gsLst>
                  <a:lin ang="5400000" scaled="0"/>
                </a:gradFill>
                <a:ea typeface="Segoe UI" pitchFamily="34" charset="0"/>
                <a:cs typeface="Segoe UI" pitchFamily="34" charset="0"/>
              </a:rPr>
              <a:t>Office Mobile for iPhone</a:t>
            </a:r>
          </a:p>
          <a:p>
            <a:pPr marL="119063" lvl="1" indent="-119063" defTabSz="1109801">
              <a:buFont typeface="Arial" panose="020B0604020202020204" pitchFamily="34" charset="0"/>
              <a:buChar char="•"/>
            </a:pPr>
            <a:r>
              <a:rPr lang="en-US" sz="1200" dirty="0">
                <a:gradFill>
                  <a:gsLst>
                    <a:gs pos="0">
                      <a:srgbClr val="FFFFFF"/>
                    </a:gs>
                    <a:gs pos="100000">
                      <a:srgbClr val="FFFFFF"/>
                    </a:gs>
                  </a:gsLst>
                  <a:lin ang="5400000" scaled="0"/>
                </a:gradFill>
                <a:ea typeface="Segoe UI" pitchFamily="34" charset="0"/>
                <a:cs typeface="Segoe UI" pitchFamily="34" charset="0"/>
              </a:rPr>
              <a:t>OWA for iPhone and iPad</a:t>
            </a:r>
          </a:p>
          <a:p>
            <a:pPr defTabSz="932290" fontAlgn="base">
              <a:spcBef>
                <a:spcPct val="0"/>
              </a:spcBef>
              <a:spcAft>
                <a:spcPct val="0"/>
              </a:spcAft>
            </a:pPr>
            <a:endParaRPr lang="en-US" sz="2800"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47" name="Rectangle 46"/>
          <p:cNvSpPr/>
          <p:nvPr/>
        </p:nvSpPr>
        <p:spPr bwMode="auto">
          <a:xfrm>
            <a:off x="291386" y="3355930"/>
            <a:ext cx="5499355" cy="1066247"/>
          </a:xfrm>
          <a:prstGeom prst="rect">
            <a:avLst/>
          </a:prstGeom>
          <a:solidFill>
            <a:srgbClr val="00723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91440" bIns="91440" numCol="1" rtlCol="0" anchor="t" anchorCtr="0" compatLnSpc="1">
            <a:prstTxWarp prst="textNoShape">
              <a:avLst/>
            </a:prstTxWarp>
          </a:bodyPr>
          <a:lstStyle/>
          <a:p>
            <a:pPr defTabSz="932290" fontAlgn="base">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Disruptive change</a:t>
            </a:r>
          </a:p>
          <a:p>
            <a:pPr marL="119063" lvl="1" indent="-119063" defTabSz="1109801">
              <a:buFont typeface="Arial" panose="020B0604020202020204" pitchFamily="34" charset="0"/>
              <a:buChar char="•"/>
            </a:pPr>
            <a:r>
              <a:rPr lang="en-US" sz="1200" dirty="0">
                <a:gradFill>
                  <a:gsLst>
                    <a:gs pos="0">
                      <a:srgbClr val="FFFFFF"/>
                    </a:gs>
                    <a:gs pos="100000">
                      <a:srgbClr val="FFFFFF"/>
                    </a:gs>
                  </a:gsLst>
                  <a:lin ang="5400000" scaled="0"/>
                </a:gradFill>
                <a:ea typeface="Segoe UI" pitchFamily="34" charset="0"/>
                <a:cs typeface="Segoe UI" pitchFamily="34" charset="0"/>
              </a:rPr>
              <a:t>API change</a:t>
            </a:r>
          </a:p>
          <a:p>
            <a:pPr marL="119063" lvl="1" indent="-119063" defTabSz="1109801">
              <a:buFont typeface="Arial" panose="020B0604020202020204" pitchFamily="34" charset="0"/>
              <a:buChar char="•"/>
            </a:pPr>
            <a:r>
              <a:rPr lang="en-US" sz="1200" dirty="0">
                <a:gradFill>
                  <a:gsLst>
                    <a:gs pos="0">
                      <a:srgbClr val="FFFFFF"/>
                    </a:gs>
                    <a:gs pos="100000">
                      <a:srgbClr val="FFFFFF"/>
                    </a:gs>
                  </a:gsLst>
                  <a:lin ang="5400000" scaled="0"/>
                </a:gradFill>
                <a:ea typeface="Segoe UI" pitchFamily="34" charset="0"/>
                <a:cs typeface="Segoe UI" pitchFamily="34" charset="0"/>
              </a:rPr>
              <a:t>Deprecations</a:t>
            </a:r>
          </a:p>
          <a:p>
            <a:pPr marL="119063" lvl="1" indent="-119063" defTabSz="1109801">
              <a:buFont typeface="Arial" panose="020B0604020202020204" pitchFamily="34" charset="0"/>
              <a:buChar char="•"/>
            </a:pPr>
            <a:r>
              <a:rPr lang="en-US" sz="1200" dirty="0">
                <a:gradFill>
                  <a:gsLst>
                    <a:gs pos="0">
                      <a:srgbClr val="FFFFFF"/>
                    </a:gs>
                    <a:gs pos="100000">
                      <a:srgbClr val="FFFFFF"/>
                    </a:gs>
                  </a:gsLst>
                  <a:lin ang="5400000" scaled="0"/>
                </a:gradFill>
                <a:ea typeface="Segoe UI" pitchFamily="34" charset="0"/>
                <a:cs typeface="Segoe UI" pitchFamily="34" charset="0"/>
              </a:rPr>
              <a:t>System requirement change</a:t>
            </a:r>
          </a:p>
          <a:p>
            <a:pPr marL="174862" lvl="1" indent="-174862" defTabSz="1109801" fontAlgn="base">
              <a:spcBef>
                <a:spcPct val="0"/>
              </a:spcBef>
              <a:spcAft>
                <a:spcPct val="0"/>
              </a:spcAft>
              <a:buFont typeface="Arial" panose="020B0604020202020204" pitchFamily="34" charset="0"/>
              <a:buChar char="•"/>
            </a:pPr>
            <a:endParaRPr lang="en-US" sz="1200" dirty="0">
              <a:gradFill>
                <a:gsLst>
                  <a:gs pos="0">
                    <a:srgbClr val="FFFFFF"/>
                  </a:gs>
                  <a:gs pos="100000">
                    <a:srgbClr val="FFFFFF"/>
                  </a:gs>
                </a:gsLst>
                <a:lin ang="5400000" scaled="0"/>
              </a:gradFill>
              <a:ea typeface="Segoe UI" pitchFamily="34" charset="0"/>
              <a:cs typeface="Segoe UI" pitchFamily="34" charset="0"/>
            </a:endParaRPr>
          </a:p>
        </p:txBody>
      </p:sp>
      <p:sp>
        <p:nvSpPr>
          <p:cNvPr id="48" name="Rectangle 47"/>
          <p:cNvSpPr/>
          <p:nvPr/>
        </p:nvSpPr>
        <p:spPr bwMode="auto">
          <a:xfrm>
            <a:off x="291387" y="4418125"/>
            <a:ext cx="5499354" cy="1059861"/>
          </a:xfrm>
          <a:prstGeom prst="rect">
            <a:avLst/>
          </a:prstGeom>
          <a:solidFill>
            <a:schemeClr val="accent6">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91440" bIns="91440" numCol="1" rtlCol="0" anchor="t" anchorCtr="0" compatLnSpc="1">
            <a:prstTxWarp prst="textNoShape">
              <a:avLst/>
            </a:prstTxWarp>
          </a:bodyPr>
          <a:lstStyle/>
          <a:p>
            <a:pPr defTabSz="932290" fontAlgn="base">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Configuration changes</a:t>
            </a:r>
          </a:p>
          <a:p>
            <a:pPr marL="119063" lvl="1" indent="-119063" defTabSz="1109801">
              <a:buFont typeface="Arial" panose="020B0604020202020204" pitchFamily="34" charset="0"/>
              <a:buChar char="•"/>
            </a:pPr>
            <a:r>
              <a:rPr lang="en-US" sz="1200" dirty="0">
                <a:gradFill>
                  <a:gsLst>
                    <a:gs pos="0">
                      <a:srgbClr val="FFFFFF"/>
                    </a:gs>
                    <a:gs pos="100000">
                      <a:srgbClr val="FFFFFF"/>
                    </a:gs>
                  </a:gsLst>
                  <a:lin ang="5400000" scaled="0"/>
                </a:gradFill>
                <a:ea typeface="Segoe UI" pitchFamily="34" charset="0"/>
                <a:cs typeface="Segoe UI" pitchFamily="34" charset="0"/>
              </a:rPr>
              <a:t>Auto-discovery configuration</a:t>
            </a:r>
          </a:p>
          <a:p>
            <a:pPr marL="119063" lvl="1" indent="-119063" defTabSz="1109801">
              <a:buFont typeface="Arial" panose="020B0604020202020204" pitchFamily="34" charset="0"/>
              <a:buChar char="•"/>
            </a:pPr>
            <a:r>
              <a:rPr lang="en-US" sz="1200" dirty="0">
                <a:gradFill>
                  <a:gsLst>
                    <a:gs pos="0">
                      <a:srgbClr val="FFFFFF"/>
                    </a:gs>
                    <a:gs pos="100000">
                      <a:srgbClr val="FFFFFF"/>
                    </a:gs>
                  </a:gsLst>
                  <a:lin ang="5400000" scaled="0"/>
                </a:gradFill>
                <a:ea typeface="Segoe UI" pitchFamily="34" charset="0"/>
                <a:cs typeface="Segoe UI" pitchFamily="34" charset="0"/>
              </a:rPr>
              <a:t>DNS record change</a:t>
            </a:r>
          </a:p>
          <a:p>
            <a:pPr defTabSz="932290"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49" name="Rectangle 48"/>
          <p:cNvSpPr/>
          <p:nvPr/>
        </p:nvSpPr>
        <p:spPr bwMode="auto">
          <a:xfrm>
            <a:off x="291388" y="5450683"/>
            <a:ext cx="5499354" cy="1064417"/>
          </a:xfrm>
          <a:prstGeom prst="rect">
            <a:avLst/>
          </a:prstGeom>
          <a:solidFill>
            <a:srgbClr val="EB3C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91440" bIns="91440" numCol="1" rtlCol="0" anchor="t" anchorCtr="0" compatLnSpc="1">
            <a:prstTxWarp prst="textNoShape">
              <a:avLst/>
            </a:prstTxWarp>
          </a:bodyPr>
          <a:lstStyle/>
          <a:p>
            <a:pPr defTabSz="932290" fontAlgn="base">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Infrastructure improvements</a:t>
            </a:r>
          </a:p>
          <a:p>
            <a:pPr marL="119063" lvl="1" indent="-119063" defTabSz="1109801">
              <a:buFont typeface="Arial" panose="020B0604020202020204" pitchFamily="34" charset="0"/>
              <a:buChar char="•"/>
            </a:pPr>
            <a:r>
              <a:rPr lang="en-US" sz="1200" dirty="0">
                <a:gradFill>
                  <a:gsLst>
                    <a:gs pos="0">
                      <a:srgbClr val="FFFFFF"/>
                    </a:gs>
                    <a:gs pos="100000">
                      <a:srgbClr val="FFFFFF"/>
                    </a:gs>
                  </a:gsLst>
                  <a:lin ang="5400000" scaled="0"/>
                </a:gradFill>
                <a:ea typeface="Segoe UI" pitchFamily="34" charset="0"/>
                <a:cs typeface="Segoe UI" pitchFamily="34" charset="0"/>
              </a:rPr>
              <a:t>Bug fix</a:t>
            </a:r>
          </a:p>
          <a:p>
            <a:pPr marL="119063" lvl="1" indent="-119063" defTabSz="1109801">
              <a:buFont typeface="Arial" panose="020B0604020202020204" pitchFamily="34" charset="0"/>
              <a:buChar char="•"/>
            </a:pPr>
            <a:r>
              <a:rPr lang="en-US" sz="1200" dirty="0">
                <a:gradFill>
                  <a:gsLst>
                    <a:gs pos="0">
                      <a:srgbClr val="FFFFFF"/>
                    </a:gs>
                    <a:gs pos="100000">
                      <a:srgbClr val="FFFFFF"/>
                    </a:gs>
                  </a:gsLst>
                  <a:lin ang="5400000" scaled="0"/>
                </a:gradFill>
                <a:ea typeface="Segoe UI" pitchFamily="34" charset="0"/>
                <a:cs typeface="Segoe UI" pitchFamily="34" charset="0"/>
              </a:rPr>
              <a:t>Performance enhancement</a:t>
            </a:r>
          </a:p>
          <a:p>
            <a:pPr marL="119063" lvl="1" indent="-119063" defTabSz="1109801">
              <a:buFont typeface="Arial" panose="020B0604020202020204" pitchFamily="34" charset="0"/>
              <a:buChar char="•"/>
            </a:pPr>
            <a:r>
              <a:rPr lang="en-US" sz="1200" dirty="0">
                <a:gradFill>
                  <a:gsLst>
                    <a:gs pos="0">
                      <a:srgbClr val="FFFFFF"/>
                    </a:gs>
                    <a:gs pos="100000">
                      <a:srgbClr val="FFFFFF"/>
                    </a:gs>
                  </a:gsLst>
                  <a:lin ang="5400000" scaled="0"/>
                </a:gradFill>
                <a:ea typeface="Segoe UI" pitchFamily="34" charset="0"/>
                <a:cs typeface="Segoe UI" pitchFamily="34" charset="0"/>
              </a:rPr>
              <a:t>Security updates</a:t>
            </a:r>
          </a:p>
          <a:p>
            <a:pPr defTabSz="932290"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83" name="TextBox 82"/>
          <p:cNvSpPr txBox="1"/>
          <p:nvPr/>
        </p:nvSpPr>
        <p:spPr>
          <a:xfrm>
            <a:off x="5751394" y="722999"/>
            <a:ext cx="1981200" cy="572464"/>
          </a:xfrm>
          <a:prstGeom prst="rect">
            <a:avLst/>
          </a:prstGeom>
          <a:noFill/>
        </p:spPr>
        <p:txBody>
          <a:bodyPr wrap="square" lIns="182880" tIns="146304" rIns="182880" bIns="146304" rtlCol="0">
            <a:spAutoFit/>
          </a:bodyPr>
          <a:lstStyle/>
          <a:p>
            <a:pPr>
              <a:lnSpc>
                <a:spcPct val="90000"/>
              </a:lnSpc>
              <a:spcAft>
                <a:spcPts val="600"/>
              </a:spcAft>
            </a:pPr>
            <a:r>
              <a:rPr lang="en-US" sz="2000" dirty="0" smtClean="0">
                <a:gradFill>
                  <a:gsLst>
                    <a:gs pos="2917">
                      <a:srgbClr val="FFFFFF"/>
                    </a:gs>
                    <a:gs pos="30000">
                      <a:srgbClr val="FFFFFF"/>
                    </a:gs>
                  </a:gsLst>
                  <a:lin ang="5400000" scaled="0"/>
                </a:gradFill>
              </a:rPr>
              <a:t>Source</a:t>
            </a:r>
          </a:p>
        </p:txBody>
      </p:sp>
      <p:sp>
        <p:nvSpPr>
          <p:cNvPr id="84" name="TextBox 83"/>
          <p:cNvSpPr txBox="1"/>
          <p:nvPr/>
        </p:nvSpPr>
        <p:spPr>
          <a:xfrm>
            <a:off x="8625835" y="718434"/>
            <a:ext cx="1981200" cy="572464"/>
          </a:xfrm>
          <a:prstGeom prst="rect">
            <a:avLst/>
          </a:prstGeom>
          <a:noFill/>
        </p:spPr>
        <p:txBody>
          <a:bodyPr wrap="square" lIns="182880" tIns="146304" rIns="182880" bIns="146304" rtlCol="0">
            <a:spAutoFit/>
          </a:bodyPr>
          <a:lstStyle/>
          <a:p>
            <a:pPr>
              <a:lnSpc>
                <a:spcPct val="90000"/>
              </a:lnSpc>
              <a:spcAft>
                <a:spcPts val="600"/>
              </a:spcAft>
            </a:pPr>
            <a:r>
              <a:rPr lang="en-US" sz="2000" dirty="0" smtClean="0">
                <a:gradFill>
                  <a:gsLst>
                    <a:gs pos="2917">
                      <a:srgbClr val="FFFFFF"/>
                    </a:gs>
                    <a:gs pos="30000">
                      <a:srgbClr val="FFFFFF"/>
                    </a:gs>
                  </a:gsLst>
                  <a:lin ang="5400000" scaled="0"/>
                </a:gradFill>
              </a:rPr>
              <a:t>Timeframe</a:t>
            </a:r>
          </a:p>
        </p:txBody>
      </p:sp>
      <p:sp>
        <p:nvSpPr>
          <p:cNvPr id="85" name="Rectangle 84"/>
          <p:cNvSpPr/>
          <p:nvPr/>
        </p:nvSpPr>
        <p:spPr bwMode="auto">
          <a:xfrm>
            <a:off x="0" y="982662"/>
            <a:ext cx="269190" cy="5638800"/>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Box 2"/>
          <p:cNvSpPr txBox="1"/>
          <p:nvPr/>
        </p:nvSpPr>
        <p:spPr>
          <a:xfrm>
            <a:off x="134595" y="6487470"/>
            <a:ext cx="11951042" cy="517065"/>
          </a:xfrm>
          <a:prstGeom prst="rect">
            <a:avLst/>
          </a:prstGeom>
          <a:noFill/>
        </p:spPr>
        <p:txBody>
          <a:bodyPr wrap="square" lIns="182880" tIns="146304" rIns="182880" bIns="146304" rtlCol="0">
            <a:spAutoFit/>
          </a:bodyPr>
          <a:lstStyle/>
          <a:p>
            <a:pPr>
              <a:lnSpc>
                <a:spcPct val="90000"/>
              </a:lnSpc>
              <a:spcAft>
                <a:spcPts val="600"/>
              </a:spcAft>
            </a:pPr>
            <a:r>
              <a:rPr lang="en-US" sz="1600" dirty="0" smtClean="0">
                <a:gradFill>
                  <a:gsLst>
                    <a:gs pos="2917">
                      <a:srgbClr val="FFFFFF"/>
                    </a:gs>
                    <a:gs pos="30000">
                      <a:srgbClr val="FFFFFF"/>
                    </a:gs>
                  </a:gsLst>
                  <a:lin ang="5400000" scaled="0"/>
                </a:gradFill>
              </a:rPr>
              <a:t>*First Release feature update notifications (major SharePoint and Exchange end user updates) will be posted in message center. </a:t>
            </a:r>
          </a:p>
        </p:txBody>
      </p:sp>
    </p:spTree>
    <p:extLst>
      <p:ext uri="{BB962C8B-B14F-4D97-AF65-F5344CB8AC3E}">
        <p14:creationId xmlns:p14="http://schemas.microsoft.com/office/powerpoint/2010/main" val="24928403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500"/>
                                        <p:tgtEl>
                                          <p:spTgt spid="48"/>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decel="100000" fill="hold" nodeType="clickEffect">
                                  <p:stCondLst>
                                    <p:cond delay="0"/>
                                  </p:stCondLst>
                                  <p:childTnLst>
                                    <p:set>
                                      <p:cBhvr>
                                        <p:cTn id="23" dur="1" fill="hold">
                                          <p:stCondLst>
                                            <p:cond delay="0"/>
                                          </p:stCondLst>
                                        </p:cTn>
                                        <p:tgtEl>
                                          <p:spTgt spid="75"/>
                                        </p:tgtEl>
                                        <p:attrNameLst>
                                          <p:attrName>style.visibility</p:attrName>
                                        </p:attrNameLst>
                                      </p:cBhvr>
                                      <p:to>
                                        <p:strVal val="visible"/>
                                      </p:to>
                                    </p:set>
                                    <p:anim calcmode="lin" valueType="num">
                                      <p:cBhvr additive="base">
                                        <p:cTn id="24" dur="1000" fill="hold"/>
                                        <p:tgtEl>
                                          <p:spTgt spid="75"/>
                                        </p:tgtEl>
                                        <p:attrNameLst>
                                          <p:attrName>ppt_x</p:attrName>
                                        </p:attrNameLst>
                                      </p:cBhvr>
                                      <p:tavLst>
                                        <p:tav tm="0">
                                          <p:val>
                                            <p:strVal val="0-#ppt_w/2"/>
                                          </p:val>
                                        </p:tav>
                                        <p:tav tm="100000">
                                          <p:val>
                                            <p:strVal val="#ppt_x"/>
                                          </p:val>
                                        </p:tav>
                                      </p:tavLst>
                                    </p:anim>
                                    <p:anim calcmode="lin" valueType="num">
                                      <p:cBhvr additive="base">
                                        <p:cTn id="25" dur="1000" fill="hold"/>
                                        <p:tgtEl>
                                          <p:spTgt spid="75"/>
                                        </p:tgtEl>
                                        <p:attrNameLst>
                                          <p:attrName>ppt_y</p:attrName>
                                        </p:attrNameLst>
                                      </p:cBhvr>
                                      <p:tavLst>
                                        <p:tav tm="0">
                                          <p:val>
                                            <p:strVal val="#ppt_y"/>
                                          </p:val>
                                        </p:tav>
                                        <p:tav tm="100000">
                                          <p:val>
                                            <p:strVal val="#ppt_y"/>
                                          </p:val>
                                        </p:tav>
                                      </p:tavLst>
                                    </p:anim>
                                  </p:childTnLst>
                                </p:cTn>
                              </p:par>
                              <p:par>
                                <p:cTn id="26" presetID="2" presetClass="entr" presetSubtype="8" decel="100000" fill="hold" nodeType="withEffect">
                                  <p:stCondLst>
                                    <p:cond delay="250"/>
                                  </p:stCondLst>
                                  <p:childTnLst>
                                    <p:set>
                                      <p:cBhvr>
                                        <p:cTn id="27" dur="1" fill="hold">
                                          <p:stCondLst>
                                            <p:cond delay="0"/>
                                          </p:stCondLst>
                                        </p:cTn>
                                        <p:tgtEl>
                                          <p:spTgt spid="76"/>
                                        </p:tgtEl>
                                        <p:attrNameLst>
                                          <p:attrName>style.visibility</p:attrName>
                                        </p:attrNameLst>
                                      </p:cBhvr>
                                      <p:to>
                                        <p:strVal val="visible"/>
                                      </p:to>
                                    </p:set>
                                    <p:anim calcmode="lin" valueType="num">
                                      <p:cBhvr additive="base">
                                        <p:cTn id="28" dur="1000" fill="hold"/>
                                        <p:tgtEl>
                                          <p:spTgt spid="76"/>
                                        </p:tgtEl>
                                        <p:attrNameLst>
                                          <p:attrName>ppt_x</p:attrName>
                                        </p:attrNameLst>
                                      </p:cBhvr>
                                      <p:tavLst>
                                        <p:tav tm="0">
                                          <p:val>
                                            <p:strVal val="0-#ppt_w/2"/>
                                          </p:val>
                                        </p:tav>
                                        <p:tav tm="100000">
                                          <p:val>
                                            <p:strVal val="#ppt_x"/>
                                          </p:val>
                                        </p:tav>
                                      </p:tavLst>
                                    </p:anim>
                                    <p:anim calcmode="lin" valueType="num">
                                      <p:cBhvr additive="base">
                                        <p:cTn id="29" dur="1000" fill="hold"/>
                                        <p:tgtEl>
                                          <p:spTgt spid="76"/>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250"/>
                                  </p:stCondLst>
                                  <p:childTnLst>
                                    <p:set>
                                      <p:cBhvr>
                                        <p:cTn id="31" dur="1" fill="hold">
                                          <p:stCondLst>
                                            <p:cond delay="0"/>
                                          </p:stCondLst>
                                        </p:cTn>
                                        <p:tgtEl>
                                          <p:spTgt spid="84"/>
                                        </p:tgtEl>
                                        <p:attrNameLst>
                                          <p:attrName>style.visibility</p:attrName>
                                        </p:attrNameLst>
                                      </p:cBhvr>
                                      <p:to>
                                        <p:strVal val="visible"/>
                                      </p:to>
                                    </p:set>
                                    <p:animEffect transition="in" filter="fade">
                                      <p:cBhvr>
                                        <p:cTn id="32" dur="500"/>
                                        <p:tgtEl>
                                          <p:spTgt spid="84"/>
                                        </p:tgtEl>
                                      </p:cBhvr>
                                    </p:animEffect>
                                  </p:childTnLst>
                                </p:cTn>
                              </p:par>
                              <p:par>
                                <p:cTn id="33" presetID="10" presetClass="entr" presetSubtype="0" fill="hold" grpId="0" nodeType="withEffect">
                                  <p:stCondLst>
                                    <p:cond delay="250"/>
                                  </p:stCondLst>
                                  <p:childTnLst>
                                    <p:set>
                                      <p:cBhvr>
                                        <p:cTn id="34" dur="1" fill="hold">
                                          <p:stCondLst>
                                            <p:cond delay="0"/>
                                          </p:stCondLst>
                                        </p:cTn>
                                        <p:tgtEl>
                                          <p:spTgt spid="83"/>
                                        </p:tgtEl>
                                        <p:attrNameLst>
                                          <p:attrName>style.visibility</p:attrName>
                                        </p:attrNameLst>
                                      </p:cBhvr>
                                      <p:to>
                                        <p:strVal val="visible"/>
                                      </p:to>
                                    </p:set>
                                    <p:animEffect transition="in" filter="fade">
                                      <p:cBhvr>
                                        <p:cTn id="35" dur="500"/>
                                        <p:tgtEl>
                                          <p:spTgt spid="83"/>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decel="100000" fill="hold" nodeType="click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additive="base">
                                        <p:cTn id="40" dur="1000" fill="hold"/>
                                        <p:tgtEl>
                                          <p:spTgt spid="77"/>
                                        </p:tgtEl>
                                        <p:attrNameLst>
                                          <p:attrName>ppt_x</p:attrName>
                                        </p:attrNameLst>
                                      </p:cBhvr>
                                      <p:tavLst>
                                        <p:tav tm="0">
                                          <p:val>
                                            <p:strVal val="0-#ppt_w/2"/>
                                          </p:val>
                                        </p:tav>
                                        <p:tav tm="100000">
                                          <p:val>
                                            <p:strVal val="#ppt_x"/>
                                          </p:val>
                                        </p:tav>
                                      </p:tavLst>
                                    </p:anim>
                                    <p:anim calcmode="lin" valueType="num">
                                      <p:cBhvr additive="base">
                                        <p:cTn id="41" dur="1000" fill="hold"/>
                                        <p:tgtEl>
                                          <p:spTgt spid="77"/>
                                        </p:tgtEl>
                                        <p:attrNameLst>
                                          <p:attrName>ppt_y</p:attrName>
                                        </p:attrNameLst>
                                      </p:cBhvr>
                                      <p:tavLst>
                                        <p:tav tm="0">
                                          <p:val>
                                            <p:strVal val="#ppt_y"/>
                                          </p:val>
                                        </p:tav>
                                        <p:tav tm="100000">
                                          <p:val>
                                            <p:strVal val="#ppt_y"/>
                                          </p:val>
                                        </p:tav>
                                      </p:tavLst>
                                    </p:anim>
                                  </p:childTnLst>
                                </p:cTn>
                              </p:par>
                              <p:par>
                                <p:cTn id="42" presetID="2" presetClass="entr" presetSubtype="8" decel="100000" fill="hold" nodeType="withEffect">
                                  <p:stCondLst>
                                    <p:cond delay="250"/>
                                  </p:stCondLst>
                                  <p:childTnLst>
                                    <p:set>
                                      <p:cBhvr>
                                        <p:cTn id="43" dur="1" fill="hold">
                                          <p:stCondLst>
                                            <p:cond delay="0"/>
                                          </p:stCondLst>
                                        </p:cTn>
                                        <p:tgtEl>
                                          <p:spTgt spid="78"/>
                                        </p:tgtEl>
                                        <p:attrNameLst>
                                          <p:attrName>style.visibility</p:attrName>
                                        </p:attrNameLst>
                                      </p:cBhvr>
                                      <p:to>
                                        <p:strVal val="visible"/>
                                      </p:to>
                                    </p:set>
                                    <p:anim calcmode="lin" valueType="num">
                                      <p:cBhvr additive="base">
                                        <p:cTn id="44" dur="1000" fill="hold"/>
                                        <p:tgtEl>
                                          <p:spTgt spid="78"/>
                                        </p:tgtEl>
                                        <p:attrNameLst>
                                          <p:attrName>ppt_x</p:attrName>
                                        </p:attrNameLst>
                                      </p:cBhvr>
                                      <p:tavLst>
                                        <p:tav tm="0">
                                          <p:val>
                                            <p:strVal val="0-#ppt_w/2"/>
                                          </p:val>
                                        </p:tav>
                                        <p:tav tm="100000">
                                          <p:val>
                                            <p:strVal val="#ppt_x"/>
                                          </p:val>
                                        </p:tav>
                                      </p:tavLst>
                                    </p:anim>
                                    <p:anim calcmode="lin" valueType="num">
                                      <p:cBhvr additive="base">
                                        <p:cTn id="45" dur="1000" fill="hold"/>
                                        <p:tgtEl>
                                          <p:spTgt spid="78"/>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8" decel="100000" fill="hold" nodeType="clickEffect">
                                  <p:stCondLst>
                                    <p:cond delay="0"/>
                                  </p:stCondLst>
                                  <p:childTnLst>
                                    <p:set>
                                      <p:cBhvr>
                                        <p:cTn id="49" dur="1" fill="hold">
                                          <p:stCondLst>
                                            <p:cond delay="0"/>
                                          </p:stCondLst>
                                        </p:cTn>
                                        <p:tgtEl>
                                          <p:spTgt spid="79"/>
                                        </p:tgtEl>
                                        <p:attrNameLst>
                                          <p:attrName>style.visibility</p:attrName>
                                        </p:attrNameLst>
                                      </p:cBhvr>
                                      <p:to>
                                        <p:strVal val="visible"/>
                                      </p:to>
                                    </p:set>
                                    <p:anim calcmode="lin" valueType="num">
                                      <p:cBhvr additive="base">
                                        <p:cTn id="50" dur="1000" fill="hold"/>
                                        <p:tgtEl>
                                          <p:spTgt spid="79"/>
                                        </p:tgtEl>
                                        <p:attrNameLst>
                                          <p:attrName>ppt_x</p:attrName>
                                        </p:attrNameLst>
                                      </p:cBhvr>
                                      <p:tavLst>
                                        <p:tav tm="0">
                                          <p:val>
                                            <p:strVal val="0-#ppt_w/2"/>
                                          </p:val>
                                        </p:tav>
                                        <p:tav tm="100000">
                                          <p:val>
                                            <p:strVal val="#ppt_x"/>
                                          </p:val>
                                        </p:tav>
                                      </p:tavLst>
                                    </p:anim>
                                    <p:anim calcmode="lin" valueType="num">
                                      <p:cBhvr additive="base">
                                        <p:cTn id="51" dur="1000" fill="hold"/>
                                        <p:tgtEl>
                                          <p:spTgt spid="79"/>
                                        </p:tgtEl>
                                        <p:attrNameLst>
                                          <p:attrName>ppt_y</p:attrName>
                                        </p:attrNameLst>
                                      </p:cBhvr>
                                      <p:tavLst>
                                        <p:tav tm="0">
                                          <p:val>
                                            <p:strVal val="#ppt_y"/>
                                          </p:val>
                                        </p:tav>
                                        <p:tav tm="100000">
                                          <p:val>
                                            <p:strVal val="#ppt_y"/>
                                          </p:val>
                                        </p:tav>
                                      </p:tavLst>
                                    </p:anim>
                                  </p:childTnLst>
                                </p:cTn>
                              </p:par>
                              <p:par>
                                <p:cTn id="52" presetID="2" presetClass="entr" presetSubtype="8" decel="100000" fill="hold" nodeType="withEffect">
                                  <p:stCondLst>
                                    <p:cond delay="250"/>
                                  </p:stCondLst>
                                  <p:childTnLst>
                                    <p:set>
                                      <p:cBhvr>
                                        <p:cTn id="53" dur="1" fill="hold">
                                          <p:stCondLst>
                                            <p:cond delay="0"/>
                                          </p:stCondLst>
                                        </p:cTn>
                                        <p:tgtEl>
                                          <p:spTgt spid="80"/>
                                        </p:tgtEl>
                                        <p:attrNameLst>
                                          <p:attrName>style.visibility</p:attrName>
                                        </p:attrNameLst>
                                      </p:cBhvr>
                                      <p:to>
                                        <p:strVal val="visible"/>
                                      </p:to>
                                    </p:set>
                                    <p:anim calcmode="lin" valueType="num">
                                      <p:cBhvr additive="base">
                                        <p:cTn id="54" dur="1000" fill="hold"/>
                                        <p:tgtEl>
                                          <p:spTgt spid="80"/>
                                        </p:tgtEl>
                                        <p:attrNameLst>
                                          <p:attrName>ppt_x</p:attrName>
                                        </p:attrNameLst>
                                      </p:cBhvr>
                                      <p:tavLst>
                                        <p:tav tm="0">
                                          <p:val>
                                            <p:strVal val="0-#ppt_w/2"/>
                                          </p:val>
                                        </p:tav>
                                        <p:tav tm="100000">
                                          <p:val>
                                            <p:strVal val="#ppt_x"/>
                                          </p:val>
                                        </p:tav>
                                      </p:tavLst>
                                    </p:anim>
                                    <p:anim calcmode="lin" valueType="num">
                                      <p:cBhvr additive="base">
                                        <p:cTn id="55" dur="1000" fill="hold"/>
                                        <p:tgtEl>
                                          <p:spTgt spid="80"/>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8" decel="100000" fill="hold" nodeType="clickEffect">
                                  <p:stCondLst>
                                    <p:cond delay="0"/>
                                  </p:stCondLst>
                                  <p:childTnLst>
                                    <p:set>
                                      <p:cBhvr>
                                        <p:cTn id="59" dur="1" fill="hold">
                                          <p:stCondLst>
                                            <p:cond delay="0"/>
                                          </p:stCondLst>
                                        </p:cTn>
                                        <p:tgtEl>
                                          <p:spTgt spid="81"/>
                                        </p:tgtEl>
                                        <p:attrNameLst>
                                          <p:attrName>style.visibility</p:attrName>
                                        </p:attrNameLst>
                                      </p:cBhvr>
                                      <p:to>
                                        <p:strVal val="visible"/>
                                      </p:to>
                                    </p:set>
                                    <p:anim calcmode="lin" valueType="num">
                                      <p:cBhvr additive="base">
                                        <p:cTn id="60" dur="1000" fill="hold"/>
                                        <p:tgtEl>
                                          <p:spTgt spid="81"/>
                                        </p:tgtEl>
                                        <p:attrNameLst>
                                          <p:attrName>ppt_x</p:attrName>
                                        </p:attrNameLst>
                                      </p:cBhvr>
                                      <p:tavLst>
                                        <p:tav tm="0">
                                          <p:val>
                                            <p:strVal val="0-#ppt_w/2"/>
                                          </p:val>
                                        </p:tav>
                                        <p:tav tm="100000">
                                          <p:val>
                                            <p:strVal val="#ppt_x"/>
                                          </p:val>
                                        </p:tav>
                                      </p:tavLst>
                                    </p:anim>
                                    <p:anim calcmode="lin" valueType="num">
                                      <p:cBhvr additive="base">
                                        <p:cTn id="61" dur="1000" fill="hold"/>
                                        <p:tgtEl>
                                          <p:spTgt spid="81"/>
                                        </p:tgtEl>
                                        <p:attrNameLst>
                                          <p:attrName>ppt_y</p:attrName>
                                        </p:attrNameLst>
                                      </p:cBhvr>
                                      <p:tavLst>
                                        <p:tav tm="0">
                                          <p:val>
                                            <p:strVal val="#ppt_y"/>
                                          </p:val>
                                        </p:tav>
                                        <p:tav tm="100000">
                                          <p:val>
                                            <p:strVal val="#ppt_y"/>
                                          </p:val>
                                        </p:tav>
                                      </p:tavLst>
                                    </p:anim>
                                  </p:childTnLst>
                                </p:cTn>
                              </p:par>
                              <p:par>
                                <p:cTn id="62" presetID="2" presetClass="entr" presetSubtype="8" decel="100000" fill="hold" grpId="0" nodeType="withEffect">
                                  <p:stCondLst>
                                    <p:cond delay="250"/>
                                  </p:stCondLst>
                                  <p:childTnLst>
                                    <p:set>
                                      <p:cBhvr>
                                        <p:cTn id="63" dur="1" fill="hold">
                                          <p:stCondLst>
                                            <p:cond delay="0"/>
                                          </p:stCondLst>
                                        </p:cTn>
                                        <p:tgtEl>
                                          <p:spTgt spid="62"/>
                                        </p:tgtEl>
                                        <p:attrNameLst>
                                          <p:attrName>style.visibility</p:attrName>
                                        </p:attrNameLst>
                                      </p:cBhvr>
                                      <p:to>
                                        <p:strVal val="visible"/>
                                      </p:to>
                                    </p:set>
                                    <p:anim calcmode="lin" valueType="num">
                                      <p:cBhvr additive="base">
                                        <p:cTn id="64" dur="1000" fill="hold"/>
                                        <p:tgtEl>
                                          <p:spTgt spid="62"/>
                                        </p:tgtEl>
                                        <p:attrNameLst>
                                          <p:attrName>ppt_x</p:attrName>
                                        </p:attrNameLst>
                                      </p:cBhvr>
                                      <p:tavLst>
                                        <p:tav tm="0">
                                          <p:val>
                                            <p:strVal val="0-#ppt_w/2"/>
                                          </p:val>
                                        </p:tav>
                                        <p:tav tm="100000">
                                          <p:val>
                                            <p:strVal val="#ppt_x"/>
                                          </p:val>
                                        </p:tav>
                                      </p:tavLst>
                                    </p:anim>
                                    <p:anim calcmode="lin" valueType="num">
                                      <p:cBhvr additive="base">
                                        <p:cTn id="65" dur="10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8" decel="100000" fill="hold" nodeType="clickEffect">
                                  <p:stCondLst>
                                    <p:cond delay="0"/>
                                  </p:stCondLst>
                                  <p:childTnLst>
                                    <p:set>
                                      <p:cBhvr>
                                        <p:cTn id="69" dur="1" fill="hold">
                                          <p:stCondLst>
                                            <p:cond delay="0"/>
                                          </p:stCondLst>
                                        </p:cTn>
                                        <p:tgtEl>
                                          <p:spTgt spid="82"/>
                                        </p:tgtEl>
                                        <p:attrNameLst>
                                          <p:attrName>style.visibility</p:attrName>
                                        </p:attrNameLst>
                                      </p:cBhvr>
                                      <p:to>
                                        <p:strVal val="visible"/>
                                      </p:to>
                                    </p:set>
                                    <p:anim calcmode="lin" valueType="num">
                                      <p:cBhvr additive="base">
                                        <p:cTn id="70" dur="1000" fill="hold"/>
                                        <p:tgtEl>
                                          <p:spTgt spid="82"/>
                                        </p:tgtEl>
                                        <p:attrNameLst>
                                          <p:attrName>ppt_x</p:attrName>
                                        </p:attrNameLst>
                                      </p:cBhvr>
                                      <p:tavLst>
                                        <p:tav tm="0">
                                          <p:val>
                                            <p:strVal val="0-#ppt_w/2"/>
                                          </p:val>
                                        </p:tav>
                                        <p:tav tm="100000">
                                          <p:val>
                                            <p:strVal val="#ppt_x"/>
                                          </p:val>
                                        </p:tav>
                                      </p:tavLst>
                                    </p:anim>
                                    <p:anim calcmode="lin" valueType="num">
                                      <p:cBhvr additive="base">
                                        <p:cTn id="71" dur="1000" fill="hold"/>
                                        <p:tgtEl>
                                          <p:spTgt spid="82"/>
                                        </p:tgtEl>
                                        <p:attrNameLst>
                                          <p:attrName>ppt_y</p:attrName>
                                        </p:attrNameLst>
                                      </p:cBhvr>
                                      <p:tavLst>
                                        <p:tav tm="0">
                                          <p:val>
                                            <p:strVal val="#ppt_y"/>
                                          </p:val>
                                        </p:tav>
                                        <p:tav tm="100000">
                                          <p:val>
                                            <p:strVal val="#ppt_y"/>
                                          </p:val>
                                        </p:tav>
                                      </p:tavLst>
                                    </p:anim>
                                  </p:childTnLst>
                                </p:cTn>
                              </p:par>
                              <p:par>
                                <p:cTn id="72" presetID="2" presetClass="entr" presetSubtype="8" decel="100000" fill="hold" grpId="0" nodeType="withEffect">
                                  <p:stCondLst>
                                    <p:cond delay="250"/>
                                  </p:stCondLst>
                                  <p:childTnLst>
                                    <p:set>
                                      <p:cBhvr>
                                        <p:cTn id="73" dur="1" fill="hold">
                                          <p:stCondLst>
                                            <p:cond delay="0"/>
                                          </p:stCondLst>
                                        </p:cTn>
                                        <p:tgtEl>
                                          <p:spTgt spid="65"/>
                                        </p:tgtEl>
                                        <p:attrNameLst>
                                          <p:attrName>style.visibility</p:attrName>
                                        </p:attrNameLst>
                                      </p:cBhvr>
                                      <p:to>
                                        <p:strVal val="visible"/>
                                      </p:to>
                                    </p:set>
                                    <p:anim calcmode="lin" valueType="num">
                                      <p:cBhvr additive="base">
                                        <p:cTn id="74" dur="1000" fill="hold"/>
                                        <p:tgtEl>
                                          <p:spTgt spid="65"/>
                                        </p:tgtEl>
                                        <p:attrNameLst>
                                          <p:attrName>ppt_x</p:attrName>
                                        </p:attrNameLst>
                                      </p:cBhvr>
                                      <p:tavLst>
                                        <p:tav tm="0">
                                          <p:val>
                                            <p:strVal val="0-#ppt_w/2"/>
                                          </p:val>
                                        </p:tav>
                                        <p:tav tm="100000">
                                          <p:val>
                                            <p:strVal val="#ppt_x"/>
                                          </p:val>
                                        </p:tav>
                                      </p:tavLst>
                                    </p:anim>
                                    <p:anim calcmode="lin" valueType="num">
                                      <p:cBhvr additive="base">
                                        <p:cTn id="75" dur="10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5" grpId="0" animBg="1"/>
      <p:bldP spid="45" grpId="0" animBg="1"/>
      <p:bldP spid="46" grpId="0" animBg="1"/>
      <p:bldP spid="47" grpId="0" animBg="1"/>
      <p:bldP spid="48" grpId="0" animBg="1"/>
      <p:bldP spid="49" grpId="0" animBg="1"/>
      <p:bldP spid="83" grpId="0"/>
      <p:bldP spid="8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
          <p:cNvSpPr txBox="1">
            <a:spLocks/>
          </p:cNvSpPr>
          <p:nvPr/>
        </p:nvSpPr>
        <p:spPr>
          <a:xfrm>
            <a:off x="10232" y="2733692"/>
            <a:ext cx="12426243" cy="3340363"/>
          </a:xfrm>
          <a:prstGeom prst="rect">
            <a:avLst/>
          </a:prstGeom>
          <a:solidFill>
            <a:srgbClr val="0072C6"/>
          </a:solidFill>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1250">
                      <a:schemeClr val="tx1"/>
                    </a:gs>
                    <a:gs pos="100000">
                      <a:schemeClr val="tx1"/>
                    </a:gs>
                  </a:gsLst>
                  <a:lin ang="5400000" scaled="0"/>
                </a:gradFill>
                <a:latin typeface="+mj-lt"/>
                <a:ea typeface="+mn-ea"/>
                <a:cs typeface="+mn-cs"/>
              </a:defRPr>
            </a:lvl1pPr>
            <a:lvl2pPr marL="28575"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2pPr>
            <a:lvl3pPr marL="223838"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76250"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739775"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FFFF"/>
              </a:buClr>
            </a:pPr>
            <a:endParaRPr lang="en-US" sz="4800" dirty="0">
              <a:solidFill>
                <a:srgbClr val="000000"/>
              </a:solidFill>
            </a:endParaRPr>
          </a:p>
        </p:txBody>
      </p:sp>
      <p:sp>
        <p:nvSpPr>
          <p:cNvPr id="2" name="Title 1"/>
          <p:cNvSpPr>
            <a:spLocks noGrp="1"/>
          </p:cNvSpPr>
          <p:nvPr>
            <p:ph type="title"/>
          </p:nvPr>
        </p:nvSpPr>
        <p:spPr/>
        <p:txBody>
          <a:bodyPr/>
          <a:lstStyle/>
          <a:p>
            <a:r>
              <a:rPr lang="en-US" dirty="0" smtClean="0"/>
              <a:t>Stay Updated, Anywhere</a:t>
            </a:r>
            <a:endParaRPr lang="en-US" dirty="0"/>
          </a:p>
        </p:txBody>
      </p:sp>
      <p:sp>
        <p:nvSpPr>
          <p:cNvPr id="3" name="Text Placeholder 2"/>
          <p:cNvSpPr>
            <a:spLocks noGrp="1"/>
          </p:cNvSpPr>
          <p:nvPr>
            <p:ph type="body" sz="quarter" idx="11"/>
          </p:nvPr>
        </p:nvSpPr>
        <p:spPr>
          <a:xfrm>
            <a:off x="5989637" y="2932701"/>
            <a:ext cx="6129992" cy="2942344"/>
          </a:xfrm>
        </p:spPr>
        <p:txBody>
          <a:bodyPr/>
          <a:lstStyle/>
          <a:p>
            <a:r>
              <a:rPr lang="en-US" sz="3200" dirty="0" smtClean="0">
                <a:solidFill>
                  <a:schemeClr val="tx1"/>
                </a:solidFill>
              </a:rPr>
              <a:t>Provides </a:t>
            </a:r>
            <a:r>
              <a:rPr lang="en-US" sz="3200" dirty="0">
                <a:solidFill>
                  <a:schemeClr val="tx1"/>
                </a:solidFill>
              </a:rPr>
              <a:t>tenant specific </a:t>
            </a:r>
            <a:r>
              <a:rPr lang="en-US" sz="3200" dirty="0" smtClean="0">
                <a:solidFill>
                  <a:schemeClr val="tx1"/>
                </a:solidFill>
              </a:rPr>
              <a:t>Office 365 </a:t>
            </a:r>
            <a:r>
              <a:rPr lang="en-US" sz="3200" dirty="0">
                <a:solidFill>
                  <a:schemeClr val="tx1"/>
                </a:solidFill>
              </a:rPr>
              <a:t>service health </a:t>
            </a:r>
            <a:r>
              <a:rPr lang="en-US" sz="3200" dirty="0" smtClean="0">
                <a:solidFill>
                  <a:schemeClr val="tx1"/>
                </a:solidFill>
              </a:rPr>
              <a:t>and maintenance </a:t>
            </a:r>
            <a:r>
              <a:rPr lang="en-US" sz="3200" dirty="0">
                <a:solidFill>
                  <a:schemeClr val="tx1"/>
                </a:solidFill>
              </a:rPr>
              <a:t>information on the </a:t>
            </a:r>
            <a:r>
              <a:rPr lang="en-US" sz="3200" dirty="0" smtClean="0">
                <a:solidFill>
                  <a:schemeClr val="tx1"/>
                </a:solidFill>
              </a:rPr>
              <a:t>go</a:t>
            </a:r>
            <a:br>
              <a:rPr lang="en-US" sz="3200" dirty="0" smtClean="0">
                <a:solidFill>
                  <a:schemeClr val="tx1"/>
                </a:solidFill>
              </a:rPr>
            </a:br>
            <a:endParaRPr lang="en-US" sz="3200" dirty="0">
              <a:solidFill>
                <a:schemeClr val="tx1"/>
              </a:solidFill>
            </a:endParaRPr>
          </a:p>
          <a:p>
            <a:r>
              <a:rPr lang="en-US" sz="3200" dirty="0" smtClean="0">
                <a:solidFill>
                  <a:schemeClr val="tx1"/>
                </a:solidFill>
              </a:rPr>
              <a:t>Available for Windows Phone, </a:t>
            </a:r>
            <a:r>
              <a:rPr lang="en-US" sz="3200" dirty="0" err="1" smtClean="0">
                <a:solidFill>
                  <a:schemeClr val="tx1"/>
                </a:solidFill>
              </a:rPr>
              <a:t>iOS</a:t>
            </a:r>
            <a:r>
              <a:rPr lang="en-US" sz="3200" dirty="0" smtClean="0">
                <a:solidFill>
                  <a:schemeClr val="tx1"/>
                </a:solidFill>
              </a:rPr>
              <a:t> </a:t>
            </a:r>
            <a:r>
              <a:rPr lang="en-US" sz="3200" dirty="0">
                <a:solidFill>
                  <a:schemeClr val="tx1"/>
                </a:solidFill>
              </a:rPr>
              <a:t>and Android </a:t>
            </a:r>
            <a:r>
              <a:rPr lang="en-US" sz="3200" dirty="0" smtClean="0">
                <a:solidFill>
                  <a:schemeClr val="tx1"/>
                </a:solidFill>
              </a:rPr>
              <a:t>devices</a:t>
            </a:r>
            <a:endParaRPr lang="en-US" sz="3200" dirty="0">
              <a:solidFill>
                <a:schemeClr val="tx1"/>
              </a:solidFill>
            </a:endParaRPr>
          </a:p>
        </p:txBody>
      </p:sp>
      <p:grpSp>
        <p:nvGrpSpPr>
          <p:cNvPr id="17" name="Group 16"/>
          <p:cNvGrpSpPr/>
          <p:nvPr/>
        </p:nvGrpSpPr>
        <p:grpSpPr>
          <a:xfrm>
            <a:off x="3338649" y="1973262"/>
            <a:ext cx="2673516" cy="4710393"/>
            <a:chOff x="3435266" y="1918628"/>
            <a:chExt cx="2673516" cy="4710393"/>
          </a:xfrm>
        </p:grpSpPr>
        <p:pic>
          <p:nvPicPr>
            <p:cNvPr id="6" name="Picture 5"/>
            <p:cNvPicPr>
              <a:picLocks noChangeAspect="1" noChangeArrowheads="1"/>
            </p:cNvPicPr>
            <p:nvPr/>
          </p:nvPicPr>
          <p:blipFill>
            <a:blip r:embed="rId2" cstate="screen">
              <a:extLst>
                <a:ext uri="{28A0092B-C50C-407E-A947-70E740481C1C}">
                  <a14:useLocalDpi xmlns:a14="http://schemas.microsoft.com/office/drawing/2010/main" val="0"/>
                </a:ext>
              </a:extLst>
            </a:blip>
            <a:stretch>
              <a:fillRect/>
            </a:stretch>
          </p:blipFill>
          <p:spPr bwMode="auto">
            <a:xfrm>
              <a:off x="3435266" y="1918628"/>
              <a:ext cx="2673516" cy="4710393"/>
            </a:xfrm>
            <a:prstGeom prst="rect">
              <a:avLst/>
            </a:prstGeom>
            <a:ln>
              <a:noFill/>
            </a:ln>
            <a:effectLst>
              <a:outerShdw blurRad="63500" sx="101000" sy="101000" algn="ct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1139" y="2765969"/>
              <a:ext cx="2103816" cy="3155723"/>
            </a:xfrm>
            <a:prstGeom prst="rect">
              <a:avLst/>
            </a:prstGeom>
          </p:spPr>
        </p:pic>
      </p:grpSp>
      <p:grpSp>
        <p:nvGrpSpPr>
          <p:cNvPr id="16" name="Group 15"/>
          <p:cNvGrpSpPr/>
          <p:nvPr/>
        </p:nvGrpSpPr>
        <p:grpSpPr>
          <a:xfrm>
            <a:off x="446581" y="2035455"/>
            <a:ext cx="2685996" cy="4648200"/>
            <a:chOff x="503237" y="1744662"/>
            <a:chExt cx="2685996" cy="4648200"/>
          </a:xfrm>
        </p:grpSpPr>
        <p:pic>
          <p:nvPicPr>
            <p:cNvPr id="8" name="Picture 7" descr="C:\Users\elainesh\Desktop\temp\WP8\Phone_front_300.jpg"/>
            <p:cNvPicPr/>
            <p:nvPr/>
          </p:nvPicPr>
          <p:blipFill rotWithShape="1">
            <a:blip r:embed="rId4" cstate="screen">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17352" t="11846" r="19211" b="13190"/>
            <a:stretch/>
          </p:blipFill>
          <p:spPr bwMode="auto">
            <a:xfrm>
              <a:off x="503237" y="1744662"/>
              <a:ext cx="2685996" cy="4648200"/>
            </a:xfrm>
            <a:prstGeom prst="rect">
              <a:avLst/>
            </a:prstGeom>
            <a:noFill/>
            <a:ln>
              <a:noFill/>
            </a:ln>
            <a:extLst>
              <a:ext uri="{53640926-AAD7-44D8-BBD7-CCE9431645EC}">
                <a14:shadowObscured xmlns:a14="http://schemas.microsoft.com/office/drawing/2010/main"/>
              </a:ext>
            </a:extLst>
          </p:spPr>
        </p:pic>
        <p:pic>
          <p:nvPicPr>
            <p:cNvPr id="15" name="Picture 14"/>
            <p:cNvPicPr>
              <a:picLocks noChangeAspect="1"/>
            </p:cNvPicPr>
            <p:nvPr/>
          </p:nvPicPr>
          <p:blipFill>
            <a:blip r:embed="rId6"/>
            <a:stretch>
              <a:fillRect/>
            </a:stretch>
          </p:blipFill>
          <p:spPr>
            <a:xfrm>
              <a:off x="776463" y="2267598"/>
              <a:ext cx="2135294" cy="3558820"/>
            </a:xfrm>
            <a:prstGeom prst="rect">
              <a:avLst/>
            </a:prstGeom>
          </p:spPr>
        </p:pic>
      </p:grpSp>
      <p:sp>
        <p:nvSpPr>
          <p:cNvPr id="20" name="Text Placeholder 2"/>
          <p:cNvSpPr txBox="1">
            <a:spLocks/>
          </p:cNvSpPr>
          <p:nvPr/>
        </p:nvSpPr>
        <p:spPr>
          <a:xfrm>
            <a:off x="3510656" y="1153432"/>
            <a:ext cx="5415161" cy="738664"/>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1250">
                      <a:schemeClr val="tx1"/>
                    </a:gs>
                    <a:gs pos="100000">
                      <a:schemeClr val="tx1"/>
                    </a:gs>
                  </a:gsLst>
                  <a:lin ang="5400000" scaled="0"/>
                </a:gradFill>
                <a:latin typeface="+mj-lt"/>
                <a:ea typeface="+mn-ea"/>
                <a:cs typeface="+mn-cs"/>
              </a:defRPr>
            </a:lvl1pPr>
            <a:lvl2pPr marL="28575"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2pPr>
            <a:lvl3pPr marL="223838"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76250"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739775"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Clr>
                <a:srgbClr val="FFFFFF"/>
              </a:buClr>
            </a:pPr>
            <a:r>
              <a:rPr lang="en-US" dirty="0">
                <a:gradFill>
                  <a:gsLst>
                    <a:gs pos="2920">
                      <a:srgbClr val="00BCF2"/>
                    </a:gs>
                    <a:gs pos="39000">
                      <a:srgbClr val="00BCF2"/>
                    </a:gs>
                  </a:gsLst>
                  <a:lin ang="5400000" scaled="0"/>
                </a:gradFill>
              </a:rPr>
              <a:t>Office 365 Admin App</a:t>
            </a:r>
          </a:p>
        </p:txBody>
      </p:sp>
    </p:spTree>
    <p:extLst>
      <p:ext uri="{BB962C8B-B14F-4D97-AF65-F5344CB8AC3E}">
        <p14:creationId xmlns:p14="http://schemas.microsoft.com/office/powerpoint/2010/main" val="1202229401"/>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0" y="2092341"/>
            <a:ext cx="12426243" cy="3340363"/>
          </a:xfrm>
          <a:prstGeom prst="rect">
            <a:avLst/>
          </a:prstGeom>
          <a:solidFill>
            <a:srgbClr val="0072C6"/>
          </a:solidFill>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1250">
                      <a:schemeClr val="tx1"/>
                    </a:gs>
                    <a:gs pos="100000">
                      <a:schemeClr val="tx1"/>
                    </a:gs>
                  </a:gsLst>
                  <a:lin ang="5400000" scaled="0"/>
                </a:gradFill>
                <a:latin typeface="+mj-lt"/>
                <a:ea typeface="+mn-ea"/>
                <a:cs typeface="+mn-cs"/>
              </a:defRPr>
            </a:lvl1pPr>
            <a:lvl2pPr marL="28575"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2pPr>
            <a:lvl3pPr marL="223838"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76250"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739775"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FFFF"/>
              </a:buClr>
            </a:pPr>
            <a:endParaRPr lang="en-US" sz="4800" dirty="0">
              <a:solidFill>
                <a:srgbClr val="000000"/>
              </a:solidFill>
            </a:endParaRPr>
          </a:p>
        </p:txBody>
      </p:sp>
      <p:sp>
        <p:nvSpPr>
          <p:cNvPr id="2" name="Title 1"/>
          <p:cNvSpPr>
            <a:spLocks noGrp="1"/>
          </p:cNvSpPr>
          <p:nvPr>
            <p:ph type="title"/>
          </p:nvPr>
        </p:nvSpPr>
        <p:spPr/>
        <p:txBody>
          <a:bodyPr/>
          <a:lstStyle/>
          <a:p>
            <a:r>
              <a:rPr lang="en-US" dirty="0" smtClean="0"/>
              <a:t>Coming Soon: API access </a:t>
            </a:r>
            <a:endParaRPr lang="en-US" dirty="0"/>
          </a:p>
        </p:txBody>
      </p:sp>
      <p:sp>
        <p:nvSpPr>
          <p:cNvPr id="3" name="Text Placeholder 2"/>
          <p:cNvSpPr>
            <a:spLocks noGrp="1"/>
          </p:cNvSpPr>
          <p:nvPr>
            <p:ph type="body" sz="quarter" idx="11"/>
          </p:nvPr>
        </p:nvSpPr>
        <p:spPr>
          <a:xfrm>
            <a:off x="6608059" y="2314722"/>
            <a:ext cx="5556143" cy="3077766"/>
          </a:xfrm>
        </p:spPr>
        <p:txBody>
          <a:bodyPr/>
          <a:lstStyle/>
          <a:p>
            <a:r>
              <a:rPr lang="en-US" dirty="0">
                <a:solidFill>
                  <a:schemeClr val="tx1"/>
                </a:solidFill>
              </a:rPr>
              <a:t>Ability to query a tenant </a:t>
            </a:r>
            <a:r>
              <a:rPr lang="en-US" dirty="0" smtClean="0">
                <a:solidFill>
                  <a:schemeClr val="tx1"/>
                </a:solidFill>
              </a:rPr>
              <a:t>and </a:t>
            </a:r>
            <a:r>
              <a:rPr lang="en-US" dirty="0">
                <a:solidFill>
                  <a:schemeClr val="tx1"/>
                </a:solidFill>
              </a:rPr>
              <a:t>see service health </a:t>
            </a:r>
            <a:r>
              <a:rPr lang="en-US" dirty="0" smtClean="0">
                <a:solidFill>
                  <a:schemeClr val="tx1"/>
                </a:solidFill>
              </a:rPr>
              <a:t>results and Message center information.</a:t>
            </a:r>
            <a:endParaRPr lang="en-US" dirty="0">
              <a:solidFill>
                <a:schemeClr val="tx1"/>
              </a:solidFill>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437" y="1744662"/>
            <a:ext cx="5888813" cy="4035723"/>
          </a:xfrm>
          <a:prstGeom prst="rect">
            <a:avLst/>
          </a:prstGeom>
        </p:spPr>
      </p:pic>
    </p:spTree>
    <p:extLst>
      <p:ext uri="{BB962C8B-B14F-4D97-AF65-F5344CB8AC3E}">
        <p14:creationId xmlns:p14="http://schemas.microsoft.com/office/powerpoint/2010/main" val="3890573478"/>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Let’s summarize</a:t>
            </a:r>
            <a:endParaRPr lang="en-US" dirty="0"/>
          </a:p>
        </p:txBody>
      </p:sp>
      <p:sp>
        <p:nvSpPr>
          <p:cNvPr id="5" name="Text Placeholder 4"/>
          <p:cNvSpPr>
            <a:spLocks noGrp="1"/>
          </p:cNvSpPr>
          <p:nvPr>
            <p:ph type="body" sz="quarter" idx="10"/>
          </p:nvPr>
        </p:nvSpPr>
        <p:spPr>
          <a:xfrm>
            <a:off x="188327" y="1212849"/>
            <a:ext cx="11975876" cy="5146024"/>
          </a:xfrm>
        </p:spPr>
        <p:txBody>
          <a:bodyPr/>
          <a:lstStyle/>
          <a:p>
            <a:pPr marL="0" indent="0">
              <a:buNone/>
            </a:pPr>
            <a:r>
              <a:rPr lang="en-US" sz="4400" dirty="0" smtClean="0">
                <a:gradFill>
                  <a:gsLst>
                    <a:gs pos="1250">
                      <a:schemeClr val="accent5"/>
                    </a:gs>
                    <a:gs pos="100000">
                      <a:schemeClr val="accent5"/>
                    </a:gs>
                  </a:gsLst>
                  <a:lin ang="5400000" scaled="0"/>
                </a:gradFill>
              </a:rPr>
              <a:t>Principles of the cloud </a:t>
            </a:r>
          </a:p>
          <a:p>
            <a:pPr marL="223838" lvl="1" indent="-223838"/>
            <a:r>
              <a:rPr lang="en-US" sz="2800" dirty="0" smtClean="0"/>
              <a:t>  Implications of a cloud service and differences from on premises.  </a:t>
            </a:r>
          </a:p>
          <a:p>
            <a:pPr marL="0" lvl="1" indent="0">
              <a:spcBef>
                <a:spcPts val="1224"/>
              </a:spcBef>
              <a:buNone/>
            </a:pPr>
            <a:r>
              <a:rPr lang="en-US" sz="4400" dirty="0">
                <a:gradFill>
                  <a:gsLst>
                    <a:gs pos="1250">
                      <a:schemeClr val="accent5"/>
                    </a:gs>
                    <a:gs pos="100000">
                      <a:schemeClr val="accent5"/>
                    </a:gs>
                  </a:gsLst>
                  <a:lin ang="5400000" scaled="0"/>
                </a:gradFill>
                <a:latin typeface="+mj-lt"/>
              </a:rPr>
              <a:t>Coming improvements </a:t>
            </a:r>
          </a:p>
          <a:p>
            <a:pPr marL="223838" lvl="1" indent="-223838"/>
            <a:r>
              <a:rPr lang="en-US" sz="2800" dirty="0" smtClean="0"/>
              <a:t>  The timeframe for communications and expectations.   </a:t>
            </a:r>
          </a:p>
          <a:p>
            <a:pPr marL="223838" lvl="1" indent="-223838"/>
            <a:r>
              <a:rPr lang="en-US" sz="2800" dirty="0"/>
              <a:t> </a:t>
            </a:r>
            <a:r>
              <a:rPr lang="en-US" sz="2800" dirty="0" smtClean="0"/>
              <a:t> Benefits of the new public roadmap </a:t>
            </a:r>
          </a:p>
          <a:p>
            <a:pPr marL="223838" lvl="1" indent="-223838"/>
            <a:r>
              <a:rPr lang="en-US" sz="2800" dirty="0"/>
              <a:t> </a:t>
            </a:r>
            <a:r>
              <a:rPr lang="en-US" sz="2800" dirty="0" smtClean="0"/>
              <a:t> Detail on the First Release program for major end user feature changes.  </a:t>
            </a:r>
            <a:endParaRPr lang="en-US" sz="2800" dirty="0"/>
          </a:p>
          <a:p>
            <a:pPr marL="0" indent="0">
              <a:buNone/>
            </a:pPr>
            <a:r>
              <a:rPr lang="en-US" sz="4400" dirty="0" smtClean="0">
                <a:gradFill>
                  <a:gsLst>
                    <a:gs pos="1250">
                      <a:schemeClr val="accent5"/>
                    </a:gs>
                    <a:gs pos="100000">
                      <a:schemeClr val="accent5"/>
                    </a:gs>
                  </a:gsLst>
                  <a:lin ang="5400000" scaled="0"/>
                </a:gradFill>
              </a:rPr>
              <a:t>Staying </a:t>
            </a:r>
            <a:r>
              <a:rPr lang="en-US" sz="4400" dirty="0">
                <a:gradFill>
                  <a:gsLst>
                    <a:gs pos="1250">
                      <a:schemeClr val="accent5"/>
                    </a:gs>
                    <a:gs pos="100000">
                      <a:schemeClr val="accent5"/>
                    </a:gs>
                  </a:gsLst>
                  <a:lin ang="5400000" scaled="0"/>
                </a:gradFill>
              </a:rPr>
              <a:t>ahead of change</a:t>
            </a:r>
          </a:p>
          <a:p>
            <a:pPr marL="223838" lvl="1" indent="-223838"/>
            <a:r>
              <a:rPr lang="en-US" sz="2800" dirty="0" smtClean="0"/>
              <a:t>  Our high level update policies and support matrix.  </a:t>
            </a:r>
          </a:p>
          <a:p>
            <a:pPr marL="223838" lvl="1" indent="-223838"/>
            <a:r>
              <a:rPr lang="en-US" sz="2800" dirty="0"/>
              <a:t> </a:t>
            </a:r>
            <a:r>
              <a:rPr lang="en-US" sz="2800" dirty="0" smtClean="0"/>
              <a:t> Sources of truth on service updates communications to stay informed. </a:t>
            </a:r>
          </a:p>
        </p:txBody>
      </p:sp>
    </p:spTree>
    <p:extLst>
      <p:ext uri="{BB962C8B-B14F-4D97-AF65-F5344CB8AC3E}">
        <p14:creationId xmlns:p14="http://schemas.microsoft.com/office/powerpoint/2010/main" val="2155419850"/>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Tree>
    <p:extLst>
      <p:ext uri="{BB962C8B-B14F-4D97-AF65-F5344CB8AC3E}">
        <p14:creationId xmlns:p14="http://schemas.microsoft.com/office/powerpoint/2010/main" val="1574708630"/>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7028" y="1212850"/>
            <a:ext cx="12070012" cy="3160865"/>
          </a:xfrm>
        </p:spPr>
        <p:txBody>
          <a:bodyPr/>
          <a:lstStyle/>
          <a:p>
            <a:pPr lvl="0">
              <a:spcBef>
                <a:spcPts val="2400"/>
              </a:spcBef>
            </a:pPr>
            <a:r>
              <a:rPr lang="en-US" sz="3800" dirty="0">
                <a:gradFill>
                  <a:gsLst>
                    <a:gs pos="1250">
                      <a:schemeClr val="tx1"/>
                    </a:gs>
                    <a:gs pos="100000">
                      <a:schemeClr val="tx1"/>
                    </a:gs>
                  </a:gsLst>
                  <a:lin ang="5400000" scaled="0"/>
                </a:gradFill>
              </a:rPr>
              <a:t>Breakout </a:t>
            </a:r>
            <a:r>
              <a:rPr lang="en-US" sz="3800" dirty="0" smtClean="0">
                <a:gradFill>
                  <a:gsLst>
                    <a:gs pos="1250">
                      <a:schemeClr val="tx1"/>
                    </a:gs>
                    <a:gs pos="100000">
                      <a:schemeClr val="tx1"/>
                    </a:gs>
                  </a:gsLst>
                  <a:lin ang="5400000" scaled="0"/>
                </a:gradFill>
              </a:rPr>
              <a:t>Sessions</a:t>
            </a:r>
          </a:p>
          <a:p>
            <a:pPr lvl="1">
              <a:spcBef>
                <a:spcPts val="2400"/>
              </a:spcBef>
            </a:pPr>
            <a:r>
              <a:rPr lang="en-US" sz="2200" dirty="0" smtClean="0"/>
              <a:t>OFC-B258 From Waves to Ripples: Microsoft Office 365 Change Management </a:t>
            </a:r>
          </a:p>
          <a:p>
            <a:pPr lvl="1">
              <a:spcBef>
                <a:spcPts val="2400"/>
              </a:spcBef>
            </a:pPr>
            <a:r>
              <a:rPr lang="en-US" sz="2200" dirty="0" smtClean="0"/>
              <a:t>OFC-B242 </a:t>
            </a:r>
            <a:r>
              <a:rPr lang="en-US" sz="2200" dirty="0"/>
              <a:t>Getting Started with Microsoft Office 365 </a:t>
            </a:r>
            <a:r>
              <a:rPr lang="en-US" sz="2200" dirty="0" smtClean="0"/>
              <a:t>Deployment</a:t>
            </a:r>
          </a:p>
          <a:p>
            <a:pPr lvl="1">
              <a:spcBef>
                <a:spcPts val="2400"/>
              </a:spcBef>
            </a:pPr>
            <a:r>
              <a:rPr lang="en-US" sz="2200" dirty="0"/>
              <a:t>OFC-B272 Microsoft Office 365 for IT Professionals </a:t>
            </a:r>
            <a:endParaRPr lang="en-US" sz="2200" dirty="0" smtClean="0"/>
          </a:p>
          <a:p>
            <a:pPr lvl="1">
              <a:spcBef>
                <a:spcPts val="2400"/>
              </a:spcBef>
            </a:pPr>
            <a:r>
              <a:rPr lang="en-US" sz="2200" dirty="0" smtClean="0"/>
              <a:t>OFC-B335 </a:t>
            </a:r>
            <a:r>
              <a:rPr lang="en-US" sz="2200" dirty="0"/>
              <a:t>Microsoft Office 365 Security, Privacy, and Compliance </a:t>
            </a:r>
            <a:r>
              <a:rPr lang="en-US" sz="2200" dirty="0" smtClean="0"/>
              <a:t>Deep-Dive</a:t>
            </a:r>
          </a:p>
        </p:txBody>
      </p:sp>
      <p:sp>
        <p:nvSpPr>
          <p:cNvPr id="2" name="Title 1"/>
          <p:cNvSpPr>
            <a:spLocks noGrp="1"/>
          </p:cNvSpPr>
          <p:nvPr>
            <p:ph type="title"/>
          </p:nvPr>
        </p:nvSpPr>
        <p:spPr/>
        <p:txBody>
          <a:bodyPr/>
          <a:lstStyle/>
          <a:p>
            <a:r>
              <a:rPr lang="en-US" dirty="0" smtClean="0"/>
              <a:t>Related content</a:t>
            </a:r>
            <a:endParaRPr lang="en-US" dirty="0"/>
          </a:p>
        </p:txBody>
      </p:sp>
      <p:sp>
        <p:nvSpPr>
          <p:cNvPr id="13" name="Text Placeholder 7"/>
          <p:cNvSpPr txBox="1">
            <a:spLocks/>
          </p:cNvSpPr>
          <p:nvPr/>
        </p:nvSpPr>
        <p:spPr>
          <a:xfrm>
            <a:off x="267028" y="4640262"/>
            <a:ext cx="12070012" cy="1726627"/>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buClr>
                <a:srgbClr val="00BCF2"/>
              </a:buClr>
            </a:pPr>
            <a:r>
              <a:rPr lang="en-US" sz="3800" dirty="0">
                <a:gradFill>
                  <a:gsLst>
                    <a:gs pos="1250">
                      <a:srgbClr val="FFFFFF"/>
                    </a:gs>
                    <a:gs pos="100000">
                      <a:srgbClr val="FFFFFF"/>
                    </a:gs>
                  </a:gsLst>
                  <a:lin ang="5400000" scaled="0"/>
                </a:gradFill>
              </a:rPr>
              <a:t>Find Me Later </a:t>
            </a:r>
            <a:r>
              <a:rPr lang="en-US" sz="3800" dirty="0" smtClean="0">
                <a:gradFill>
                  <a:gsLst>
                    <a:gs pos="1250">
                      <a:srgbClr val="FFFFFF"/>
                    </a:gs>
                    <a:gs pos="100000">
                      <a:srgbClr val="FFFFFF"/>
                    </a:gs>
                  </a:gsLst>
                  <a:lin ang="5400000" scaled="0"/>
                </a:gradFill>
              </a:rPr>
              <a:t>on the Expo Floor</a:t>
            </a:r>
          </a:p>
          <a:p>
            <a:pPr lvl="1">
              <a:lnSpc>
                <a:spcPct val="100000"/>
              </a:lnSpc>
              <a:spcBef>
                <a:spcPts val="0"/>
              </a:spcBef>
              <a:buClr>
                <a:srgbClr val="FFFFFF"/>
              </a:buClr>
            </a:pPr>
            <a:r>
              <a:rPr lang="en-US" sz="2200" dirty="0" smtClean="0">
                <a:gradFill>
                  <a:gsLst>
                    <a:gs pos="1250">
                      <a:srgbClr val="FFFFFF"/>
                    </a:gs>
                    <a:gs pos="100000">
                      <a:srgbClr val="FFFFFF"/>
                    </a:gs>
                  </a:gsLst>
                  <a:lin ang="5400000" scaled="0"/>
                </a:gradFill>
              </a:rPr>
              <a:t>Or, Twitter @</a:t>
            </a:r>
            <a:r>
              <a:rPr lang="en-US" sz="2200" dirty="0" err="1" smtClean="0">
                <a:gradFill>
                  <a:gsLst>
                    <a:gs pos="1250">
                      <a:srgbClr val="FFFFFF"/>
                    </a:gs>
                    <a:gs pos="100000">
                      <a:srgbClr val="FFFFFF"/>
                    </a:gs>
                  </a:gsLst>
                  <a:lin ang="5400000" scaled="0"/>
                </a:gradFill>
              </a:rPr>
              <a:t>jakezbo</a:t>
            </a:r>
            <a:endParaRPr lang="en-US" sz="2200" dirty="0" smtClean="0">
              <a:gradFill>
                <a:gsLst>
                  <a:gs pos="1250">
                    <a:srgbClr val="FFFFFF"/>
                  </a:gs>
                  <a:gs pos="100000">
                    <a:srgbClr val="FFFFFF"/>
                  </a:gs>
                </a:gsLst>
                <a:lin ang="5400000" scaled="0"/>
              </a:gradFill>
            </a:endParaRPr>
          </a:p>
          <a:p>
            <a:pPr lvl="1">
              <a:lnSpc>
                <a:spcPct val="100000"/>
              </a:lnSpc>
              <a:spcBef>
                <a:spcPts val="0"/>
              </a:spcBef>
              <a:buClr>
                <a:srgbClr val="FFFFFF"/>
              </a:buClr>
            </a:pPr>
            <a:r>
              <a:rPr lang="en-US" sz="2200" dirty="0" smtClean="0">
                <a:gradFill>
                  <a:gsLst>
                    <a:gs pos="1250">
                      <a:srgbClr val="FFFFFF"/>
                    </a:gs>
                    <a:gs pos="100000">
                      <a:srgbClr val="FFFFFF"/>
                    </a:gs>
                  </a:gsLst>
                  <a:lin ang="5400000" scaled="0"/>
                </a:gradFill>
              </a:rPr>
              <a:t>Follow the Office Blogs </a:t>
            </a:r>
          </a:p>
          <a:p>
            <a:pPr lvl="1">
              <a:lnSpc>
                <a:spcPct val="100000"/>
              </a:lnSpc>
              <a:spcBef>
                <a:spcPts val="0"/>
              </a:spcBef>
              <a:buClr>
                <a:srgbClr val="FFFFFF"/>
              </a:buClr>
            </a:pPr>
            <a:r>
              <a:rPr lang="en-US" sz="2200" dirty="0" smtClean="0">
                <a:gradFill>
                  <a:gsLst>
                    <a:gs pos="1250">
                      <a:srgbClr val="FFFFFF"/>
                    </a:gs>
                    <a:gs pos="100000">
                      <a:srgbClr val="FFFFFF"/>
                    </a:gs>
                  </a:gsLst>
                  <a:lin ang="5400000" scaled="0"/>
                </a:gradFill>
              </a:rPr>
              <a:t>Chat on the Office 365 Yammer </a:t>
            </a:r>
            <a:r>
              <a:rPr lang="en-US" sz="2200" dirty="0" err="1" smtClean="0">
                <a:gradFill>
                  <a:gsLst>
                    <a:gs pos="1250">
                      <a:srgbClr val="FFFFFF"/>
                    </a:gs>
                    <a:gs pos="100000">
                      <a:srgbClr val="FFFFFF"/>
                    </a:gs>
                  </a:gsLst>
                  <a:lin ang="5400000" scaled="0"/>
                </a:gradFill>
              </a:rPr>
              <a:t>ITPro</a:t>
            </a:r>
            <a:r>
              <a:rPr lang="en-US" sz="2200" dirty="0">
                <a:gradFill>
                  <a:gsLst>
                    <a:gs pos="1250">
                      <a:srgbClr val="FFFFFF"/>
                    </a:gs>
                    <a:gs pos="100000">
                      <a:srgbClr val="FFFFFF"/>
                    </a:gs>
                  </a:gsLst>
                  <a:lin ang="5400000" scaled="0"/>
                </a:gradFill>
              </a:rPr>
              <a:t> Network   </a:t>
            </a:r>
            <a:r>
              <a:rPr lang="en-US" sz="2200" dirty="0">
                <a:gradFill>
                  <a:gsLst>
                    <a:gs pos="1250">
                      <a:srgbClr val="FFFFFF"/>
                    </a:gs>
                    <a:gs pos="100000">
                      <a:srgbClr val="FFFFFF"/>
                    </a:gs>
                  </a:gsLst>
                  <a:lin ang="5400000" scaled="0"/>
                </a:gradFill>
                <a:hlinkClick r:id="rId4"/>
              </a:rPr>
              <a:t>https://</a:t>
            </a:r>
            <a:r>
              <a:rPr lang="en-US" sz="2200" dirty="0" smtClean="0">
                <a:gradFill>
                  <a:gsLst>
                    <a:gs pos="1250">
                      <a:srgbClr val="FFFFFF"/>
                    </a:gs>
                    <a:gs pos="100000">
                      <a:srgbClr val="FFFFFF"/>
                    </a:gs>
                  </a:gsLst>
                  <a:lin ang="5400000" scaled="0"/>
                </a:gradFill>
                <a:hlinkClick r:id="rId4"/>
              </a:rPr>
              <a:t>www.yammer.com/itpronetwork</a:t>
            </a:r>
            <a:r>
              <a:rPr lang="en-US" sz="2200" dirty="0" smtClean="0">
                <a:gradFill>
                  <a:gsLst>
                    <a:gs pos="1250">
                      <a:srgbClr val="FFFFFF"/>
                    </a:gs>
                    <a:gs pos="100000">
                      <a:srgbClr val="FFFFFF"/>
                    </a:gs>
                  </a:gsLst>
                  <a:lin ang="5400000" scaled="0"/>
                </a:gradFill>
              </a:rPr>
              <a:t> </a:t>
            </a:r>
            <a:endParaRPr lang="en-US" sz="2200" dirty="0">
              <a:gradFill>
                <a:gsLst>
                  <a:gs pos="1250">
                    <a:srgbClr val="FFFFFF"/>
                  </a:gs>
                  <a:gs pos="100000">
                    <a:srgbClr val="FFFFFF"/>
                  </a:gs>
                </a:gsLst>
                <a:lin ang="5400000" scaled="0"/>
              </a:gradFill>
            </a:endParaRPr>
          </a:p>
        </p:txBody>
      </p:sp>
    </p:spTree>
    <p:extLst>
      <p:ext uri="{BB962C8B-B14F-4D97-AF65-F5344CB8AC3E}">
        <p14:creationId xmlns:p14="http://schemas.microsoft.com/office/powerpoint/2010/main" val="58185186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1.67499E-6 L 2.26704E-6 1.67499E-6 " pathEditMode="relative" rAng="0" ptsTypes="AA">
                                      <p:cBhvr>
                                        <p:cTn id="9" dur="500" fill="hold"/>
                                        <p:tgtEl>
                                          <p:spTgt spid="8"/>
                                        </p:tgtEl>
                                        <p:attrNameLst>
                                          <p:attrName>ppt_x</p:attrName>
                                          <p:attrName>ppt_y</p:attrName>
                                        </p:attrNameLst>
                                      </p:cBhvr>
                                      <p:rCtr x="1200" y="0"/>
                                    </p:animMotion>
                                  </p:childTnLst>
                                </p:cTn>
                              </p:par>
                              <p:par>
                                <p:cTn id="10" presetID="10" presetClass="entr" presetSubtype="0"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63" presetClass="path" presetSubtype="0" decel="100000" fill="hold" grpId="1" nodeType="withEffect">
                                  <p:stCondLst>
                                    <p:cond delay="1000"/>
                                  </p:stCondLst>
                                  <p:childTnLst>
                                    <p:animMotion origin="layout" path="M -0.02413 -1.52519E-6 L 2.26704E-6 -1.52519E-6 " pathEditMode="relative" rAng="0" ptsTypes="AA">
                                      <p:cBhvr>
                                        <p:cTn id="14" dur="500" fill="hold"/>
                                        <p:tgtEl>
                                          <p:spTgt spid="1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3" grpId="0"/>
      <p:bldP spid="13"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93" y="-1"/>
            <a:ext cx="12434711" cy="699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1736291"/>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rgbClr val="000000"/>
                      </a:gs>
                      <a:gs pos="100000">
                        <a:srgbClr val="000000"/>
                      </a:gs>
                    </a:gsLst>
                    <a:lin ang="5400000" scaled="0"/>
                  </a:gradFill>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solidFill>
                  <a:srgbClr val="FFFFFF"/>
                </a:solidFill>
              </a:endParaRPr>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97647" y="3946350"/>
            <a:ext cx="5481389" cy="2734059"/>
            <a:chOff x="5997647" y="3946350"/>
            <a:chExt cx="5481389"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1" name="Rectangle 20"/>
            <p:cNvSpPr/>
            <p:nvPr/>
          </p:nvSpPr>
          <p:spPr bwMode="auto">
            <a:xfrm>
              <a:off x="5997647" y="5766010"/>
              <a:ext cx="5481389"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2" name="Rectangle 21"/>
            <p:cNvSpPr/>
            <p:nvPr/>
          </p:nvSpPr>
          <p:spPr>
            <a:xfrm>
              <a:off x="6562627" y="5827493"/>
              <a:ext cx="2564292" cy="338554"/>
            </a:xfrm>
            <a:prstGeom prst="rect">
              <a:avLst/>
            </a:prstGeom>
          </p:spPr>
          <p:txBody>
            <a:bodyPr wrap="none" lIns="182880">
              <a:spAutoFit/>
            </a:bodyPr>
            <a:lstStyle/>
            <a:p>
              <a:pPr marL="0" lvl="1">
                <a:tabLst>
                  <a:tab pos="1828800" algn="l"/>
                </a:tabLst>
              </a:pPr>
              <a:r>
                <a:rPr lang="en-US" sz="1600" dirty="0">
                  <a:gradFill>
                    <a:gsLst>
                      <a:gs pos="1250">
                        <a:srgbClr val="000000"/>
                      </a:gs>
                      <a:gs pos="100000">
                        <a:srgbClr val="000000"/>
                      </a:gs>
                    </a:gsLst>
                    <a:lin ang="5400000" scaled="0"/>
                  </a:gradFill>
                  <a:ea typeface="Segoe UI" pitchFamily="34" charset="0"/>
                  <a:cs typeface="Segoe UI" pitchFamily="34" charset="0"/>
                </a:rPr>
                <a:t>Resources for Developers</a:t>
              </a: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http://microsoft.com/msdn </a:t>
              </a:r>
              <a:endParaRPr lang="en-US" dirty="0">
                <a:solidFill>
                  <a:srgbClr val="FFFFFF"/>
                </a:solidFill>
              </a:endParaRPr>
            </a:p>
          </p:txBody>
        </p:sp>
        <p:sp>
          <p:nvSpPr>
            <p:cNvPr id="24" name="Freeform 57"/>
            <p:cNvSpPr>
              <a:spLocks noEditPoints="1"/>
            </p:cNvSpPr>
            <p:nvPr/>
          </p:nvSpPr>
          <p:spPr bwMode="black">
            <a:xfrm>
              <a:off x="6168926" y="6020803"/>
              <a:ext cx="404813" cy="404812"/>
            </a:xfrm>
            <a:custGeom>
              <a:avLst/>
              <a:gdLst>
                <a:gd name="T0" fmla="*/ 77 w 154"/>
                <a:gd name="T1" fmla="*/ 154 h 154"/>
                <a:gd name="T2" fmla="*/ 0 w 154"/>
                <a:gd name="T3" fmla="*/ 77 h 154"/>
                <a:gd name="T4" fmla="*/ 77 w 154"/>
                <a:gd name="T5" fmla="*/ 0 h 154"/>
                <a:gd name="T6" fmla="*/ 154 w 154"/>
                <a:gd name="T7" fmla="*/ 77 h 154"/>
                <a:gd name="T8" fmla="*/ 77 w 154"/>
                <a:gd name="T9" fmla="*/ 154 h 154"/>
                <a:gd name="T10" fmla="*/ 77 w 154"/>
                <a:gd name="T11" fmla="*/ 10 h 154"/>
                <a:gd name="T12" fmla="*/ 10 w 154"/>
                <a:gd name="T13" fmla="*/ 77 h 154"/>
                <a:gd name="T14" fmla="*/ 77 w 154"/>
                <a:gd name="T15" fmla="*/ 145 h 154"/>
                <a:gd name="T16" fmla="*/ 144 w 154"/>
                <a:gd name="T17" fmla="*/ 77 h 154"/>
                <a:gd name="T18" fmla="*/ 77 w 154"/>
                <a:gd name="T19" fmla="*/ 10 h 154"/>
                <a:gd name="T20" fmla="*/ 102 w 154"/>
                <a:gd name="T21" fmla="*/ 49 h 154"/>
                <a:gd name="T22" fmla="*/ 52 w 154"/>
                <a:gd name="T23" fmla="*/ 49 h 154"/>
                <a:gd name="T24" fmla="*/ 44 w 154"/>
                <a:gd name="T25" fmla="*/ 58 h 154"/>
                <a:gd name="T26" fmla="*/ 44 w 154"/>
                <a:gd name="T27" fmla="*/ 90 h 154"/>
                <a:gd name="T28" fmla="*/ 52 w 154"/>
                <a:gd name="T29" fmla="*/ 99 h 154"/>
                <a:gd name="T30" fmla="*/ 64 w 154"/>
                <a:gd name="T31" fmla="*/ 99 h 154"/>
                <a:gd name="T32" fmla="*/ 90 w 154"/>
                <a:gd name="T33" fmla="*/ 116 h 154"/>
                <a:gd name="T34" fmla="*/ 85 w 154"/>
                <a:gd name="T35" fmla="*/ 99 h 154"/>
                <a:gd name="T36" fmla="*/ 102 w 154"/>
                <a:gd name="T37" fmla="*/ 99 h 154"/>
                <a:gd name="T38" fmla="*/ 110 w 154"/>
                <a:gd name="T39" fmla="*/ 91 h 154"/>
                <a:gd name="T40" fmla="*/ 110 w 154"/>
                <a:gd name="T41" fmla="*/ 58 h 154"/>
                <a:gd name="T42" fmla="*/ 102 w 154"/>
                <a:gd name="T43"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 h="154">
                  <a:moveTo>
                    <a:pt x="77" y="154"/>
                  </a:moveTo>
                  <a:cubicBezTo>
                    <a:pt x="34" y="154"/>
                    <a:pt x="0" y="120"/>
                    <a:pt x="0" y="77"/>
                  </a:cubicBezTo>
                  <a:cubicBezTo>
                    <a:pt x="0" y="35"/>
                    <a:pt x="34" y="0"/>
                    <a:pt x="77" y="0"/>
                  </a:cubicBezTo>
                  <a:cubicBezTo>
                    <a:pt x="120" y="0"/>
                    <a:pt x="154" y="35"/>
                    <a:pt x="154" y="77"/>
                  </a:cubicBezTo>
                  <a:cubicBezTo>
                    <a:pt x="154" y="120"/>
                    <a:pt x="120" y="154"/>
                    <a:pt x="77" y="154"/>
                  </a:cubicBezTo>
                  <a:close/>
                  <a:moveTo>
                    <a:pt x="77" y="10"/>
                  </a:moveTo>
                  <a:cubicBezTo>
                    <a:pt x="40" y="10"/>
                    <a:pt x="10" y="40"/>
                    <a:pt x="10" y="77"/>
                  </a:cubicBezTo>
                  <a:cubicBezTo>
                    <a:pt x="10" y="114"/>
                    <a:pt x="40" y="145"/>
                    <a:pt x="77" y="145"/>
                  </a:cubicBezTo>
                  <a:cubicBezTo>
                    <a:pt x="114" y="145"/>
                    <a:pt x="144" y="114"/>
                    <a:pt x="144" y="77"/>
                  </a:cubicBezTo>
                  <a:cubicBezTo>
                    <a:pt x="144" y="40"/>
                    <a:pt x="114" y="10"/>
                    <a:pt x="77" y="10"/>
                  </a:cubicBezTo>
                  <a:close/>
                  <a:moveTo>
                    <a:pt x="102" y="49"/>
                  </a:moveTo>
                  <a:cubicBezTo>
                    <a:pt x="52" y="49"/>
                    <a:pt x="52" y="49"/>
                    <a:pt x="52" y="49"/>
                  </a:cubicBezTo>
                  <a:cubicBezTo>
                    <a:pt x="48" y="49"/>
                    <a:pt x="44" y="53"/>
                    <a:pt x="44" y="58"/>
                  </a:cubicBezTo>
                  <a:cubicBezTo>
                    <a:pt x="44" y="90"/>
                    <a:pt x="44" y="90"/>
                    <a:pt x="44" y="90"/>
                  </a:cubicBezTo>
                  <a:cubicBezTo>
                    <a:pt x="44" y="95"/>
                    <a:pt x="47" y="99"/>
                    <a:pt x="52" y="99"/>
                  </a:cubicBezTo>
                  <a:cubicBezTo>
                    <a:pt x="64" y="99"/>
                    <a:pt x="64" y="99"/>
                    <a:pt x="64" y="99"/>
                  </a:cubicBezTo>
                  <a:cubicBezTo>
                    <a:pt x="90" y="116"/>
                    <a:pt x="90" y="116"/>
                    <a:pt x="90" y="116"/>
                  </a:cubicBezTo>
                  <a:cubicBezTo>
                    <a:pt x="85" y="99"/>
                    <a:pt x="85" y="99"/>
                    <a:pt x="85" y="99"/>
                  </a:cubicBezTo>
                  <a:cubicBezTo>
                    <a:pt x="102" y="99"/>
                    <a:pt x="102" y="99"/>
                    <a:pt x="102" y="99"/>
                  </a:cubicBezTo>
                  <a:cubicBezTo>
                    <a:pt x="107" y="99"/>
                    <a:pt x="110" y="95"/>
                    <a:pt x="110" y="91"/>
                  </a:cubicBezTo>
                  <a:cubicBezTo>
                    <a:pt x="110" y="58"/>
                    <a:pt x="110" y="58"/>
                    <a:pt x="110" y="58"/>
                  </a:cubicBezTo>
                  <a:cubicBezTo>
                    <a:pt x="110" y="53"/>
                    <a:pt x="107" y="49"/>
                    <a:pt x="102" y="49"/>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rgbClr val="000000"/>
                      </a:gs>
                      <a:gs pos="100000">
                        <a:srgbClr val="000000"/>
                      </a:gs>
                    </a:gsLst>
                    <a:lin ang="5400000" scaled="0"/>
                  </a:gradFill>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rgbClr val="000000"/>
                      </a:gs>
                      <a:gs pos="100000">
                        <a:srgbClr val="000000"/>
                      </a:gs>
                    </a:gsLst>
                    <a:lin ang="5400000" scaled="0"/>
                  </a:gradFill>
                  <a:ea typeface="Segoe UI" pitchFamily="34" charset="0"/>
                  <a:cs typeface="Segoe UI" pitchFamily="34" charset="0"/>
                </a:rPr>
                <a:t>Sessions on Demand</a:t>
              </a:r>
              <a:endParaRPr lang="en-US" sz="1600" dirty="0">
                <a:gradFill>
                  <a:gsLst>
                    <a:gs pos="1250">
                      <a:srgbClr val="000000"/>
                    </a:gs>
                    <a:gs pos="100000">
                      <a:srgbClr val="000000"/>
                    </a:gs>
                  </a:gsLst>
                  <a:lin ang="5400000" scaled="0"/>
                </a:gradFill>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solidFill>
                    <a:srgbClr val="FFFFFF"/>
                  </a:solidFill>
                  <a:hlinkClick r:id="rId6"/>
                </a:rPr>
                <a:t>http://channel9.msdn.com/Events/TechEd</a:t>
              </a:r>
              <a:endParaRPr lang="en-US" dirty="0">
                <a:solidFill>
                  <a:srgbClr val="FFFFFF"/>
                </a:solidFill>
              </a:endParaRPr>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Tree>
    <p:extLst>
      <p:ext uri="{BB962C8B-B14F-4D97-AF65-F5344CB8AC3E}">
        <p14:creationId xmlns:p14="http://schemas.microsoft.com/office/powerpoint/2010/main" val="331326189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2125663"/>
            <a:ext cx="12436475" cy="4868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Complete an evaluation </a:t>
            </a:r>
            <a:r>
              <a:rPr lang="en-US" dirty="0" smtClean="0"/>
              <a:t>and </a:t>
            </a:r>
            <a:r>
              <a:rPr lang="en-US" dirty="0"/>
              <a:t>enter to win!</a:t>
            </a:r>
          </a:p>
        </p:txBody>
      </p:sp>
      <p:pic>
        <p:nvPicPr>
          <p:cNvPr id="5" name="Xbox kinec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233400"/>
            <a:ext cx="6514743" cy="4653388"/>
          </a:xfrm>
          <a:prstGeom prst="rect">
            <a:avLst/>
          </a:prstGeom>
          <a:noFill/>
          <a:extLst>
            <a:ext uri="{909E8E84-426E-40DD-AFC4-6F175D3DCCD1}">
              <a14:hiddenFill xmlns:a14="http://schemas.microsoft.com/office/drawing/2010/main">
                <a:solidFill>
                  <a:srgbClr val="FFFFFF"/>
                </a:solidFill>
              </a14:hiddenFill>
            </a:ext>
          </a:extLst>
        </p:spPr>
      </p:pic>
      <p:pic>
        <p:nvPicPr>
          <p:cNvPr id="6" name="hat"/>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29896" y="3711718"/>
            <a:ext cx="3474370" cy="2174248"/>
          </a:xfrm>
          <a:prstGeom prst="rect">
            <a:avLst/>
          </a:prstGeom>
          <a:noFill/>
          <a:effectLst>
            <a:outerShdw blurRad="2032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4" name="Best Buy gc"/>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18238" y="2602966"/>
            <a:ext cx="3474680" cy="2174442"/>
          </a:xfrm>
          <a:prstGeom prst="rect">
            <a:avLst/>
          </a:prstGeom>
          <a:noFill/>
          <a:effectLst>
            <a:outerShdw blurRad="203200" dist="317500" dir="5400000" sx="90000" sy="-19000"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8804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63" presetClass="path" presetSubtype="0" decel="100000" fill="hold" nodeType="withEffect">
                                  <p:stCondLst>
                                    <p:cond delay="0"/>
                                  </p:stCondLst>
                                  <p:childTnLst>
                                    <p:animMotion origin="layout" path="M -0.02413 1.59782E-6 L 4.84555E-6 1.59782E-6 " pathEditMode="relative" rAng="0" ptsTypes="AA">
                                      <p:cBhvr>
                                        <p:cTn id="9" dur="750" fill="hold"/>
                                        <p:tgtEl>
                                          <p:spTgt spid="5"/>
                                        </p:tgtEl>
                                        <p:attrNameLst>
                                          <p:attrName>ppt_x</p:attrName>
                                          <p:attrName>ppt_y</p:attrName>
                                        </p:attrNameLst>
                                      </p:cBhvr>
                                      <p:rCtr x="1200" y="0"/>
                                    </p:animMotion>
                                  </p:childTnLst>
                                </p:cTn>
                              </p:par>
                              <p:par>
                                <p:cTn id="10" presetID="10" presetClass="entr" presetSubtype="0" fill="hold" nodeType="withEffect">
                                  <p:stCondLst>
                                    <p:cond delay="2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63" presetClass="path" presetSubtype="0" decel="100000" fill="hold" nodeType="withEffect">
                                  <p:stCondLst>
                                    <p:cond delay="200"/>
                                  </p:stCondLst>
                                  <p:childTnLst>
                                    <p:animMotion origin="layout" path="M -0.02413 -2.55107E-6 L 2.31044E-6 -2.55107E-6 " pathEditMode="relative" rAng="0" ptsTypes="AA">
                                      <p:cBhvr>
                                        <p:cTn id="14" dur="750" fill="hold"/>
                                        <p:tgtEl>
                                          <p:spTgt spid="4"/>
                                        </p:tgtEl>
                                        <p:attrNameLst>
                                          <p:attrName>ppt_x</p:attrName>
                                          <p:attrName>ppt_y</p:attrName>
                                        </p:attrNameLst>
                                      </p:cBhvr>
                                      <p:rCtr x="1200" y="0"/>
                                    </p:animMotion>
                                  </p:childTnLst>
                                </p:cTn>
                              </p:par>
                              <p:par>
                                <p:cTn id="15" presetID="10" presetClass="entr" presetSubtype="0" fill="hold" nodeType="withEffect">
                                  <p:stCondLst>
                                    <p:cond delay="4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childTnLst>
                                </p:cTn>
                              </p:par>
                              <p:par>
                                <p:cTn id="18" presetID="63" presetClass="path" presetSubtype="0" decel="100000" fill="hold" nodeType="withEffect">
                                  <p:stCondLst>
                                    <p:cond delay="400"/>
                                  </p:stCondLst>
                                  <p:childTnLst>
                                    <p:animMotion origin="layout" path="M -0.02413 1.49796E-7 L 1.39392E-6 1.49796E-7 " pathEditMode="relative" rAng="0" ptsTypes="AA">
                                      <p:cBhvr>
                                        <p:cTn id="19" dur="750" fill="hold"/>
                                        <p:tgtEl>
                                          <p:spTgt spid="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Microsoft Office 365 - Cloud principles </a:t>
            </a:r>
            <a:endParaRPr lang="en-US" dirty="0"/>
          </a:p>
        </p:txBody>
      </p:sp>
      <p:grpSp>
        <p:nvGrpSpPr>
          <p:cNvPr id="10" name="Group 9"/>
          <p:cNvGrpSpPr/>
          <p:nvPr/>
        </p:nvGrpSpPr>
        <p:grpSpPr>
          <a:xfrm>
            <a:off x="8123237" y="1211262"/>
            <a:ext cx="3775434" cy="5284210"/>
            <a:chOff x="8367603" y="1486894"/>
            <a:chExt cx="3402004" cy="4761546"/>
          </a:xfrm>
        </p:grpSpPr>
        <p:pic>
          <p:nvPicPr>
            <p:cNvPr id="47" name="Picture Placeholder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9392" y="1486894"/>
              <a:ext cx="3400215" cy="4761546"/>
            </a:xfrm>
            <a:prstGeom prst="rect">
              <a:avLst/>
            </a:prstGeom>
          </p:spPr>
        </p:pic>
        <p:grpSp>
          <p:nvGrpSpPr>
            <p:cNvPr id="9" name="Group 8"/>
            <p:cNvGrpSpPr/>
            <p:nvPr/>
          </p:nvGrpSpPr>
          <p:grpSpPr>
            <a:xfrm>
              <a:off x="8367603" y="1486895"/>
              <a:ext cx="3402003" cy="4761545"/>
              <a:chOff x="8367603" y="1486895"/>
              <a:chExt cx="3402003" cy="4761545"/>
            </a:xfrm>
          </p:grpSpPr>
          <p:sp>
            <p:nvSpPr>
              <p:cNvPr id="5" name="Rectangle 4"/>
              <p:cNvSpPr/>
              <p:nvPr/>
            </p:nvSpPr>
            <p:spPr bwMode="auto">
              <a:xfrm>
                <a:off x="8367603" y="1486895"/>
                <a:ext cx="3402003" cy="4761545"/>
              </a:xfrm>
              <a:prstGeom prst="rect">
                <a:avLst/>
              </a:prstGeom>
              <a:solidFill>
                <a:srgbClr val="EB3C00">
                  <a:alpha val="9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9891" tIns="186521" rIns="46630" bIns="46630" numCol="1" spcCol="0" rtlCol="0" fromWordArt="0" anchor="t" anchorCtr="0" forceAA="0" compatLnSpc="1">
                <a:prstTxWarp prst="textNoShape">
                  <a:avLst/>
                </a:prstTxWarp>
                <a:noAutofit/>
              </a:bodyPr>
              <a:lstStyle/>
              <a:p>
                <a:pPr defTabSz="559368"/>
                <a:r>
                  <a:rPr lang="en-US" sz="2856" b="1" dirty="0">
                    <a:solidFill>
                      <a:srgbClr val="FFFFFF"/>
                    </a:solidFill>
                    <a:latin typeface="Segoe UI Light" panose="020B0502040204020203" pitchFamily="34" charset="0"/>
                    <a:ea typeface="Segoe UI" panose="020B0502040204020203" pitchFamily="34" charset="0"/>
                    <a:cs typeface="Segoe UI" panose="020B0502040204020203" pitchFamily="34" charset="0"/>
                  </a:rPr>
                  <a:t>Offer highly configurable and scalable services</a:t>
                </a:r>
              </a:p>
            </p:txBody>
          </p:sp>
          <p:pic>
            <p:nvPicPr>
              <p:cNvPr id="27" name="Picture 4" descr="W:\Open Engagements\Productivity\MS-Unified Communications\#1601 BizProd MOD Team Core Content Work\New Iconography\Words\Draft\061312_Word_Icons\Tools_061312_white-0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08148" y="5128261"/>
                <a:ext cx="882367" cy="88061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2" name="Group 11"/>
          <p:cNvGrpSpPr/>
          <p:nvPr/>
        </p:nvGrpSpPr>
        <p:grpSpPr>
          <a:xfrm>
            <a:off x="274639" y="1211262"/>
            <a:ext cx="3775435" cy="5341126"/>
            <a:chOff x="471913" y="1211263"/>
            <a:chExt cx="3402005" cy="4812832"/>
          </a:xfrm>
        </p:grpSpPr>
        <p:grpSp>
          <p:nvGrpSpPr>
            <p:cNvPr id="6" name="Group 5"/>
            <p:cNvGrpSpPr/>
            <p:nvPr/>
          </p:nvGrpSpPr>
          <p:grpSpPr>
            <a:xfrm>
              <a:off x="471913" y="1211263"/>
              <a:ext cx="3402005" cy="4761547"/>
              <a:chOff x="4425735" y="1457872"/>
              <a:chExt cx="3335602" cy="4668607"/>
            </a:xfrm>
          </p:grpSpPr>
          <p:pic>
            <p:nvPicPr>
              <p:cNvPr id="14" name="Picture Placeholder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7489" y="1457872"/>
                <a:ext cx="3333848" cy="4668607"/>
              </a:xfrm>
              <a:prstGeom prst="rect">
                <a:avLst/>
              </a:prstGeom>
            </p:spPr>
          </p:pic>
          <p:sp>
            <p:nvSpPr>
              <p:cNvPr id="4" name="Rectangle 3"/>
              <p:cNvSpPr/>
              <p:nvPr/>
            </p:nvSpPr>
            <p:spPr bwMode="auto">
              <a:xfrm>
                <a:off x="4425735" y="1457874"/>
                <a:ext cx="3335600" cy="4668603"/>
              </a:xfrm>
              <a:prstGeom prst="rect">
                <a:avLst/>
              </a:prstGeom>
              <a:solidFill>
                <a:srgbClr val="007233">
                  <a:alpha val="87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9891" tIns="186521" rIns="46630" bIns="46630" numCol="1" spcCol="0" rtlCol="0" fromWordArt="0" anchor="t" anchorCtr="0" forceAA="0" compatLnSpc="1">
                <a:prstTxWarp prst="textNoShape">
                  <a:avLst/>
                </a:prstTxWarp>
                <a:noAutofit/>
              </a:bodyPr>
              <a:lstStyle/>
              <a:p>
                <a:pPr defTabSz="559368"/>
                <a:r>
                  <a:rPr lang="en-US" sz="2856" b="1" dirty="0">
                    <a:solidFill>
                      <a:srgbClr val="FFFFFF"/>
                    </a:solidFill>
                    <a:latin typeface="Segoe UI Light" panose="020B0502040204020203" pitchFamily="34" charset="0"/>
                    <a:ea typeface="Segoe UI" panose="020B0502040204020203" pitchFamily="34" charset="0"/>
                    <a:cs typeface="Segoe UI" panose="020B0502040204020203" pitchFamily="34" charset="0"/>
                  </a:rPr>
                  <a:t>Maintain </a:t>
                </a:r>
              </a:p>
              <a:p>
                <a:pPr defTabSz="559368"/>
                <a:r>
                  <a:rPr lang="en-US" sz="2856" b="1" dirty="0">
                    <a:solidFill>
                      <a:srgbClr val="FFFFFF"/>
                    </a:solidFill>
                    <a:latin typeface="Segoe UI Light" panose="020B0502040204020203" pitchFamily="34" charset="0"/>
                    <a:ea typeface="Segoe UI" panose="020B0502040204020203" pitchFamily="34" charset="0"/>
                    <a:cs typeface="Segoe UI" panose="020B0502040204020203" pitchFamily="34" charset="0"/>
                  </a:rPr>
                  <a:t>an evergreen </a:t>
                </a:r>
              </a:p>
              <a:p>
                <a:pPr defTabSz="559368"/>
                <a:r>
                  <a:rPr lang="en-US" sz="2856" b="1" dirty="0">
                    <a:solidFill>
                      <a:srgbClr val="FFFFFF"/>
                    </a:solidFill>
                    <a:latin typeface="Segoe UI Light" panose="020B0502040204020203" pitchFamily="34" charset="0"/>
                    <a:ea typeface="Segoe UI" panose="020B0502040204020203" pitchFamily="34" charset="0"/>
                    <a:cs typeface="Segoe UI" panose="020B0502040204020203" pitchFamily="34" charset="0"/>
                  </a:rPr>
                  <a:t>service</a:t>
                </a:r>
              </a:p>
            </p:txBody>
          </p:sp>
        </p:grpSp>
        <p:pic>
          <p:nvPicPr>
            <p:cNvPr id="16" name="Picture 3"/>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2396004" y="4564062"/>
              <a:ext cx="1460033" cy="1460033"/>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4195403" y="1211262"/>
            <a:ext cx="3775434" cy="5300049"/>
            <a:chOff x="4517106" y="1457874"/>
            <a:chExt cx="3335601" cy="4682600"/>
          </a:xfrm>
        </p:grpSpPr>
        <p:pic>
          <p:nvPicPr>
            <p:cNvPr id="13" name="Picture Placeholder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18860" y="1457874"/>
              <a:ext cx="3333847" cy="4668605"/>
            </a:xfrm>
            <a:prstGeom prst="rect">
              <a:avLst/>
            </a:prstGeom>
          </p:spPr>
        </p:pic>
        <p:grpSp>
          <p:nvGrpSpPr>
            <p:cNvPr id="7" name="Group 6"/>
            <p:cNvGrpSpPr/>
            <p:nvPr/>
          </p:nvGrpSpPr>
          <p:grpSpPr>
            <a:xfrm>
              <a:off x="4517106" y="1457876"/>
              <a:ext cx="3335601" cy="4682598"/>
              <a:chOff x="4517106" y="1457876"/>
              <a:chExt cx="3335601" cy="4852002"/>
            </a:xfrm>
          </p:grpSpPr>
          <p:sp>
            <p:nvSpPr>
              <p:cNvPr id="3" name="Rectangle 2"/>
              <p:cNvSpPr/>
              <p:nvPr/>
            </p:nvSpPr>
            <p:spPr bwMode="auto">
              <a:xfrm>
                <a:off x="4517106" y="1457876"/>
                <a:ext cx="3335601" cy="4836523"/>
              </a:xfrm>
              <a:prstGeom prst="rect">
                <a:avLst/>
              </a:prstGeom>
              <a:solidFill>
                <a:schemeClr val="accent1">
                  <a:alpha val="93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9891" tIns="186521" rIns="46630" bIns="46630" numCol="1" spcCol="0" rtlCol="0" fromWordArt="0" anchor="t" anchorCtr="0" forceAA="0" compatLnSpc="1">
                <a:prstTxWarp prst="textNoShape">
                  <a:avLst/>
                </a:prstTxWarp>
                <a:noAutofit/>
              </a:bodyPr>
              <a:lstStyle/>
              <a:p>
                <a:pPr marL="0" lvl="2"/>
                <a:r>
                  <a:rPr lang="en-US" sz="2856" b="1" dirty="0">
                    <a:solidFill>
                      <a:srgbClr val="FFFFFF"/>
                    </a:solidFill>
                    <a:latin typeface="Segoe UI Light" panose="020B0502040204020203" pitchFamily="34" charset="0"/>
                    <a:ea typeface="Segoe UI" panose="020B0502040204020203" pitchFamily="34" charset="0"/>
                    <a:cs typeface="Segoe UI" panose="020B0502040204020203" pitchFamily="34" charset="0"/>
                  </a:rPr>
                  <a:t>Provide a platform built on security, privacy, and trust</a:t>
                </a:r>
              </a:p>
            </p:txBody>
          </p:sp>
          <p:pic>
            <p:nvPicPr>
              <p:cNvPr id="17" name="Picture 3" descr="C:\Users\hannahr\Dropbox\MOD Servers Metro Icon Library\victor melniciuc\PNGs\Tech_Words\TechWords_06-13-12-Security.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64396" y="4899437"/>
                <a:ext cx="1410441" cy="1410441"/>
              </a:xfrm>
              <a:prstGeom prst="rect">
                <a:avLst/>
              </a:prstGeom>
              <a:noFill/>
              <a:ln>
                <a:noFill/>
              </a:ln>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2431509705"/>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sp>
        <p:nvSpPr>
          <p:cNvPr id="3" name="Isosceles Triangle 2"/>
          <p:cNvSpPr/>
          <p:nvPr/>
        </p:nvSpPr>
        <p:spPr bwMode="auto">
          <a:xfrm rot="5400000">
            <a:off x="6872971" y="3384644"/>
            <a:ext cx="4554072" cy="903013"/>
          </a:xfrm>
          <a:prstGeom prst="triangle">
            <a:avLst/>
          </a:prstGeom>
          <a:gradFill flip="none" rotWithShape="1">
            <a:gsLst>
              <a:gs pos="0">
                <a:schemeClr val="tx1"/>
              </a:gs>
              <a:gs pos="100000">
                <a:schemeClr val="tx1">
                  <a:alpha val="0"/>
                </a:scheme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5" name="TextBox 4"/>
          <p:cNvSpPr txBox="1"/>
          <p:nvPr/>
        </p:nvSpPr>
        <p:spPr>
          <a:xfrm>
            <a:off x="292249" y="2488234"/>
            <a:ext cx="4572318" cy="3003899"/>
          </a:xfrm>
          <a:prstGeom prst="rect">
            <a:avLst/>
          </a:prstGeom>
          <a:noFill/>
        </p:spPr>
        <p:txBody>
          <a:bodyPr wrap="square" lIns="182880" tIns="146304" rIns="182880" bIns="146304" rtlCol="0">
            <a:spAutoFit/>
          </a:bodyPr>
          <a:lstStyle/>
          <a:p>
            <a:r>
              <a:rPr lang="en-US" sz="4400" b="1" dirty="0">
                <a:gradFill>
                  <a:gsLst>
                    <a:gs pos="83000">
                      <a:srgbClr val="FFFFFF"/>
                    </a:gs>
                    <a:gs pos="100000">
                      <a:srgbClr val="0072C6">
                        <a:lumMod val="30000"/>
                        <a:lumOff val="70000"/>
                      </a:srgbClr>
                    </a:gs>
                  </a:gsLst>
                  <a:lin ang="5400000" scaled="1"/>
                </a:gradFill>
              </a:rPr>
              <a:t>Scan this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b="1" dirty="0" smtClean="0">
                <a:gradFill>
                  <a:gsLst>
                    <a:gs pos="83000">
                      <a:srgbClr val="FFFFFF"/>
                    </a:gs>
                    <a:gs pos="100000">
                      <a:srgbClr val="0072C6">
                        <a:lumMod val="30000"/>
                        <a:lumOff val="70000"/>
                      </a:srgbClr>
                    </a:gs>
                  </a:gsLst>
                  <a:lin ang="5400000" scaled="1"/>
                </a:gradFill>
              </a:rPr>
              <a:t>QR </a:t>
            </a:r>
            <a:r>
              <a:rPr lang="en-US" sz="4400" b="1" dirty="0">
                <a:gradFill>
                  <a:gsLst>
                    <a:gs pos="83000">
                      <a:srgbClr val="FFFFFF"/>
                    </a:gs>
                    <a:gs pos="100000">
                      <a:srgbClr val="0072C6">
                        <a:lumMod val="30000"/>
                        <a:lumOff val="70000"/>
                      </a:srgbClr>
                    </a:gs>
                  </a:gsLst>
                  <a:lin ang="5400000" scaled="1"/>
                </a:gradFill>
              </a:rPr>
              <a:t>code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to evaluate </a:t>
            </a:r>
            <a:br>
              <a:rPr lang="en-US" sz="4400"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this </a:t>
            </a:r>
            <a:r>
              <a:rPr lang="en-US" sz="4400" dirty="0">
                <a:gradFill>
                  <a:gsLst>
                    <a:gs pos="83000">
                      <a:srgbClr val="FFFFFF"/>
                    </a:gs>
                    <a:gs pos="100000">
                      <a:srgbClr val="0072C6">
                        <a:lumMod val="30000"/>
                        <a:lumOff val="70000"/>
                      </a:srgbClr>
                    </a:gs>
                  </a:gsLst>
                  <a:lin ang="5400000" scaled="1"/>
                </a:gradFill>
              </a:rPr>
              <a:t>session.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33220" y="1668463"/>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9847" y="1669943"/>
            <a:ext cx="2353260" cy="4569436"/>
          </a:xfrm>
          <a:prstGeom prst="rect">
            <a:avLst/>
          </a:prstGeom>
        </p:spPr>
      </p:pic>
    </p:spTree>
    <p:extLst>
      <p:ext uri="{BB962C8B-B14F-4D97-AF65-F5344CB8AC3E}">
        <p14:creationId xmlns:p14="http://schemas.microsoft.com/office/powerpoint/2010/main" val="1988296763"/>
      </p:ext>
    </p:extLst>
  </p:cSld>
  <p:clrMapOvr>
    <a:masterClrMapping/>
  </p:clrMapOvr>
  <p:transition spd="slow">
    <p:push/>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a:t>
            </a:r>
            <a:r>
              <a:rPr lang="en-US" sz="700" dirty="0" smtClean="0">
                <a:gradFill>
                  <a:gsLst>
                    <a:gs pos="0">
                      <a:srgbClr val="FFFFFF"/>
                    </a:gs>
                    <a:gs pos="100000">
                      <a:srgbClr val="FFFFFF"/>
                    </a:gs>
                  </a:gsLst>
                  <a:lin ang="5400000" scaled="0"/>
                </a:gradFill>
                <a:cs typeface="Segoe UI" pitchFamily="34" charset="0"/>
              </a:rPr>
              <a:t>2014 </a:t>
            </a:r>
            <a:r>
              <a:rPr lang="en-US" sz="700" dirty="0">
                <a:gradFill>
                  <a:gsLst>
                    <a:gs pos="0">
                      <a:srgbClr val="FFFFFF"/>
                    </a:gs>
                    <a:gs pos="100000">
                      <a:srgbClr val="FFFFFF"/>
                    </a:gs>
                  </a:gsLst>
                  <a:lin ang="5400000" scaled="0"/>
                </a:gradFill>
                <a:cs typeface="Segoe UI" pitchFamily="34" charset="0"/>
              </a:rPr>
              <a:t>Microsoft Corporation. All rights reserved. Microsoft, Windows, </a:t>
            </a:r>
            <a:r>
              <a:rPr lang="en-US" sz="700" dirty="0" smtClean="0">
                <a:gradFill>
                  <a:gsLst>
                    <a:gs pos="0">
                      <a:srgbClr val="FFFFFF"/>
                    </a:gs>
                    <a:gs pos="100000">
                      <a:srgbClr val="FFFFFF"/>
                    </a:gs>
                  </a:gsLst>
                  <a:lin ang="5400000" scaled="0"/>
                </a:gradFill>
                <a:cs typeface="Segoe UI" pitchFamily="34" charset="0"/>
              </a:rPr>
              <a:t>and </a:t>
            </a:r>
            <a:r>
              <a:rPr lang="en-US" sz="700" dirty="0">
                <a:gradFill>
                  <a:gsLst>
                    <a:gs pos="0">
                      <a:srgbClr val="FFFFFF"/>
                    </a:gs>
                    <a:gs pos="100000">
                      <a:srgbClr val="FFFFFF"/>
                    </a:gs>
                  </a:gsLst>
                  <a:lin ang="5400000" scaled="0"/>
                </a:gradFill>
                <a:cs typeface="Segoe UI" pitchFamily="34" charset="0"/>
              </a:rPr>
              <a:t>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9"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688191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Built for trust</a:t>
            </a:r>
            <a:endParaRPr lang="en-US" dirty="0"/>
          </a:p>
        </p:txBody>
      </p:sp>
      <p:grpSp>
        <p:nvGrpSpPr>
          <p:cNvPr id="11" name="Group 10"/>
          <p:cNvGrpSpPr/>
          <p:nvPr/>
        </p:nvGrpSpPr>
        <p:grpSpPr>
          <a:xfrm>
            <a:off x="4315280" y="1948385"/>
            <a:ext cx="3849862" cy="3682477"/>
            <a:chOff x="4476241" y="2101983"/>
            <a:chExt cx="3061530" cy="2928420"/>
          </a:xfrm>
        </p:grpSpPr>
        <p:sp>
          <p:nvSpPr>
            <p:cNvPr id="52" name="Rectangle 51"/>
            <p:cNvSpPr/>
            <p:nvPr/>
          </p:nvSpPr>
          <p:spPr bwMode="auto">
            <a:xfrm>
              <a:off x="4476241" y="2101983"/>
              <a:ext cx="3061530" cy="2928420"/>
            </a:xfrm>
            <a:prstGeom prst="rect">
              <a:avLst/>
            </a:prstGeom>
            <a:solidFill>
              <a:srgbClr val="EB3C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91440" bIns="91440" numCol="1" rtlCol="0" anchor="t" anchorCtr="0" compatLnSpc="1">
              <a:prstTxWarp prst="textNoShape">
                <a:avLst/>
              </a:prstTxWarp>
            </a:bodyPr>
            <a:lstStyle/>
            <a:p>
              <a:pPr defTabSz="951028" fontAlgn="base">
                <a:spcBef>
                  <a:spcPct val="0"/>
                </a:spcBef>
                <a:spcAft>
                  <a:spcPct val="0"/>
                </a:spcAft>
              </a:pPr>
              <a:r>
                <a:rPr lang="en-US" sz="4080" dirty="0">
                  <a:gradFill>
                    <a:gsLst>
                      <a:gs pos="0">
                        <a:srgbClr val="FFFFFF"/>
                      </a:gs>
                      <a:gs pos="100000">
                        <a:srgbClr val="FFFFFF"/>
                      </a:gs>
                    </a:gsLst>
                    <a:lin ang="5400000" scaled="0"/>
                  </a:gradFill>
                  <a:latin typeface="Segoe UI Light"/>
                </a:rPr>
                <a:t>Compliance</a:t>
              </a:r>
            </a:p>
            <a:p>
              <a:pPr algn="ctr" defTabSz="951028" fontAlgn="base">
                <a:spcBef>
                  <a:spcPct val="0"/>
                </a:spcBef>
                <a:spcAft>
                  <a:spcPct val="0"/>
                </a:spcAft>
              </a:pPr>
              <a:endParaRPr lang="en-US" sz="4080" dirty="0">
                <a:gradFill>
                  <a:gsLst>
                    <a:gs pos="0">
                      <a:srgbClr val="FFFFFF"/>
                    </a:gs>
                    <a:gs pos="100000">
                      <a:srgbClr val="FFFFFF"/>
                    </a:gs>
                  </a:gsLst>
                  <a:lin ang="5400000" scaled="0"/>
                </a:gradFill>
                <a:latin typeface="Segoe UI Light"/>
              </a:endParaRPr>
            </a:p>
            <a:p>
              <a:pPr algn="ctr" defTabSz="951028" fontAlgn="base">
                <a:spcBef>
                  <a:spcPct val="0"/>
                </a:spcBef>
                <a:spcAft>
                  <a:spcPct val="0"/>
                </a:spcAft>
              </a:pPr>
              <a:endParaRPr lang="en-US" sz="4080" dirty="0">
                <a:gradFill>
                  <a:gsLst>
                    <a:gs pos="0">
                      <a:srgbClr val="FFFFFF"/>
                    </a:gs>
                    <a:gs pos="100000">
                      <a:srgbClr val="FFFFFF"/>
                    </a:gs>
                  </a:gsLst>
                  <a:lin ang="5400000" scaled="0"/>
                </a:gradFill>
                <a:latin typeface="Segoe UI Light"/>
              </a:endParaRPr>
            </a:p>
            <a:p>
              <a:pPr algn="ctr" defTabSz="951028" fontAlgn="base">
                <a:spcBef>
                  <a:spcPct val="0"/>
                </a:spcBef>
                <a:spcAft>
                  <a:spcPct val="0"/>
                </a:spcAft>
              </a:pPr>
              <a:endParaRPr lang="en-US" sz="1836" b="1" dirty="0">
                <a:gradFill>
                  <a:gsLst>
                    <a:gs pos="0">
                      <a:srgbClr val="FFFFFF"/>
                    </a:gs>
                    <a:gs pos="100000">
                      <a:srgbClr val="FFFFFF"/>
                    </a:gs>
                  </a:gsLst>
                  <a:lin ang="5400000" scaled="0"/>
                </a:gradFill>
              </a:endParaRPr>
            </a:p>
            <a:p>
              <a:pPr algn="ctr" defTabSz="951028" fontAlgn="base">
                <a:spcBef>
                  <a:spcPct val="0"/>
                </a:spcBef>
                <a:spcAft>
                  <a:spcPct val="0"/>
                </a:spcAft>
              </a:pPr>
              <a:endParaRPr lang="en-US" sz="1836" b="1" dirty="0">
                <a:gradFill>
                  <a:gsLst>
                    <a:gs pos="0">
                      <a:srgbClr val="FFFFFF"/>
                    </a:gs>
                    <a:gs pos="100000">
                      <a:srgbClr val="FFFFFF"/>
                    </a:gs>
                  </a:gsLst>
                  <a:lin ang="5400000" scaled="0"/>
                </a:gradFill>
              </a:endParaRPr>
            </a:p>
            <a:p>
              <a:pPr algn="ctr" defTabSz="951028" fontAlgn="base">
                <a:spcBef>
                  <a:spcPct val="0"/>
                </a:spcBef>
                <a:spcAft>
                  <a:spcPct val="0"/>
                </a:spcAft>
              </a:pPr>
              <a:endParaRPr lang="en-US" sz="1632" b="1" dirty="0" smtClean="0">
                <a:gradFill>
                  <a:gsLst>
                    <a:gs pos="0">
                      <a:srgbClr val="FFFFFF"/>
                    </a:gs>
                    <a:gs pos="100000">
                      <a:srgbClr val="FFFFFF"/>
                    </a:gs>
                  </a:gsLst>
                  <a:lin ang="5400000" scaled="0"/>
                </a:gradFill>
              </a:endParaRPr>
            </a:p>
            <a:p>
              <a:pPr algn="ctr" defTabSz="951028" fontAlgn="base">
                <a:spcBef>
                  <a:spcPct val="0"/>
                </a:spcBef>
                <a:spcAft>
                  <a:spcPct val="0"/>
                </a:spcAft>
              </a:pPr>
              <a:endParaRPr lang="en-US" sz="1632" b="1" dirty="0">
                <a:gradFill>
                  <a:gsLst>
                    <a:gs pos="0">
                      <a:srgbClr val="FFFFFF"/>
                    </a:gs>
                    <a:gs pos="100000">
                      <a:srgbClr val="FFFFFF"/>
                    </a:gs>
                  </a:gsLst>
                  <a:lin ang="5400000" scaled="0"/>
                </a:gradFill>
              </a:endParaRPr>
            </a:p>
            <a:p>
              <a:pPr algn="ctr" defTabSz="951028" fontAlgn="base">
                <a:spcBef>
                  <a:spcPct val="0"/>
                </a:spcBef>
                <a:spcAft>
                  <a:spcPct val="0"/>
                </a:spcAft>
              </a:pPr>
              <a:r>
                <a:rPr lang="en-US" dirty="0" smtClean="0">
                  <a:gradFill>
                    <a:gsLst>
                      <a:gs pos="0">
                        <a:srgbClr val="FFFFFF"/>
                      </a:gs>
                      <a:gs pos="100000">
                        <a:srgbClr val="FFFFFF"/>
                      </a:gs>
                    </a:gsLst>
                    <a:lin ang="5400000" scaled="0"/>
                  </a:gradFill>
                </a:rPr>
                <a:t>Commitment </a:t>
              </a:r>
              <a:r>
                <a:rPr lang="en-US" dirty="0">
                  <a:gradFill>
                    <a:gsLst>
                      <a:gs pos="0">
                        <a:srgbClr val="FFFFFF"/>
                      </a:gs>
                      <a:gs pos="100000">
                        <a:srgbClr val="FFFFFF"/>
                      </a:gs>
                    </a:gsLst>
                    <a:lin ang="5400000" scaled="0"/>
                  </a:gradFill>
                </a:rPr>
                <a:t>to compliance</a:t>
              </a:r>
            </a:p>
          </p:txBody>
        </p:sp>
        <p:sp>
          <p:nvSpPr>
            <p:cNvPr id="54" name="Freeform 23"/>
            <p:cNvSpPr>
              <a:spLocks noChangeAspect="1" noEditPoints="1"/>
            </p:cNvSpPr>
            <p:nvPr/>
          </p:nvSpPr>
          <p:spPr bwMode="auto">
            <a:xfrm>
              <a:off x="5542566" y="3007639"/>
              <a:ext cx="928880" cy="1476366"/>
            </a:xfrm>
            <a:custGeom>
              <a:avLst/>
              <a:gdLst>
                <a:gd name="T0" fmla="*/ 120 w 256"/>
                <a:gd name="T1" fmla="*/ 245 h 406"/>
                <a:gd name="T2" fmla="*/ 73 w 256"/>
                <a:gd name="T3" fmla="*/ 308 h 406"/>
                <a:gd name="T4" fmla="*/ 9 w 256"/>
                <a:gd name="T5" fmla="*/ 303 h 406"/>
                <a:gd name="T6" fmla="*/ 53 w 256"/>
                <a:gd name="T7" fmla="*/ 220 h 406"/>
                <a:gd name="T8" fmla="*/ 61 w 256"/>
                <a:gd name="T9" fmla="*/ 243 h 406"/>
                <a:gd name="T10" fmla="*/ 86 w 256"/>
                <a:gd name="T11" fmla="*/ 237 h 406"/>
                <a:gd name="T12" fmla="*/ 101 w 256"/>
                <a:gd name="T13" fmla="*/ 257 h 406"/>
                <a:gd name="T14" fmla="*/ 196 w 256"/>
                <a:gd name="T15" fmla="*/ 221 h 406"/>
                <a:gd name="T16" fmla="*/ 186 w 256"/>
                <a:gd name="T17" fmla="*/ 238 h 406"/>
                <a:gd name="T18" fmla="*/ 162 w 256"/>
                <a:gd name="T19" fmla="*/ 238 h 406"/>
                <a:gd name="T20" fmla="*/ 148 w 256"/>
                <a:gd name="T21" fmla="*/ 252 h 406"/>
                <a:gd name="T22" fmla="*/ 128 w 256"/>
                <a:gd name="T23" fmla="*/ 247 h 406"/>
                <a:gd name="T24" fmla="*/ 190 w 256"/>
                <a:gd name="T25" fmla="*/ 342 h 406"/>
                <a:gd name="T26" fmla="*/ 233 w 256"/>
                <a:gd name="T27" fmla="*/ 124 h 406"/>
                <a:gd name="T28" fmla="*/ 246 w 256"/>
                <a:gd name="T29" fmla="*/ 144 h 406"/>
                <a:gd name="T30" fmla="*/ 230 w 256"/>
                <a:gd name="T31" fmla="*/ 166 h 406"/>
                <a:gd name="T32" fmla="*/ 212 w 256"/>
                <a:gd name="T33" fmla="*/ 189 h 406"/>
                <a:gd name="T34" fmla="*/ 195 w 256"/>
                <a:gd name="T35" fmla="*/ 213 h 406"/>
                <a:gd name="T36" fmla="*/ 179 w 256"/>
                <a:gd name="T37" fmla="*/ 235 h 406"/>
                <a:gd name="T38" fmla="*/ 152 w 256"/>
                <a:gd name="T39" fmla="*/ 235 h 406"/>
                <a:gd name="T40" fmla="*/ 123 w 256"/>
                <a:gd name="T41" fmla="*/ 234 h 406"/>
                <a:gd name="T42" fmla="*/ 93 w 256"/>
                <a:gd name="T43" fmla="*/ 234 h 406"/>
                <a:gd name="T44" fmla="*/ 66 w 256"/>
                <a:gd name="T45" fmla="*/ 234 h 406"/>
                <a:gd name="T46" fmla="*/ 50 w 256"/>
                <a:gd name="T47" fmla="*/ 212 h 406"/>
                <a:gd name="T48" fmla="*/ 34 w 256"/>
                <a:gd name="T49" fmla="*/ 188 h 406"/>
                <a:gd name="T50" fmla="*/ 16 w 256"/>
                <a:gd name="T51" fmla="*/ 164 h 406"/>
                <a:gd name="T52" fmla="*/ 0 w 256"/>
                <a:gd name="T53" fmla="*/ 142 h 406"/>
                <a:gd name="T54" fmla="*/ 9 w 256"/>
                <a:gd name="T55" fmla="*/ 116 h 406"/>
                <a:gd name="T56" fmla="*/ 19 w 256"/>
                <a:gd name="T57" fmla="*/ 88 h 406"/>
                <a:gd name="T58" fmla="*/ 27 w 256"/>
                <a:gd name="T59" fmla="*/ 61 h 406"/>
                <a:gd name="T60" fmla="*/ 36 w 256"/>
                <a:gd name="T61" fmla="*/ 35 h 406"/>
                <a:gd name="T62" fmla="*/ 62 w 256"/>
                <a:gd name="T63" fmla="*/ 26 h 406"/>
                <a:gd name="T64" fmla="*/ 90 w 256"/>
                <a:gd name="T65" fmla="*/ 18 h 406"/>
                <a:gd name="T66" fmla="*/ 117 w 256"/>
                <a:gd name="T67" fmla="*/ 9 h 406"/>
                <a:gd name="T68" fmla="*/ 143 w 256"/>
                <a:gd name="T69" fmla="*/ 0 h 406"/>
                <a:gd name="T70" fmla="*/ 166 w 256"/>
                <a:gd name="T71" fmla="*/ 16 h 406"/>
                <a:gd name="T72" fmla="*/ 188 w 256"/>
                <a:gd name="T73" fmla="*/ 34 h 406"/>
                <a:gd name="T74" fmla="*/ 212 w 256"/>
                <a:gd name="T75" fmla="*/ 51 h 406"/>
                <a:gd name="T76" fmla="*/ 234 w 256"/>
                <a:gd name="T77" fmla="*/ 67 h 406"/>
                <a:gd name="T78" fmla="*/ 234 w 256"/>
                <a:gd name="T79" fmla="*/ 95 h 406"/>
                <a:gd name="T80" fmla="*/ 233 w 256"/>
                <a:gd name="T81" fmla="*/ 124 h 406"/>
                <a:gd name="T82" fmla="*/ 122 w 256"/>
                <a:gd name="T83" fmla="*/ 36 h 406"/>
                <a:gd name="T84" fmla="*/ 48 w 256"/>
                <a:gd name="T85" fmla="*/ 123 h 406"/>
                <a:gd name="T86" fmla="*/ 122 w 256"/>
                <a:gd name="T87" fmla="*/ 49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6" h="406">
                  <a:moveTo>
                    <a:pt x="107" y="253"/>
                  </a:moveTo>
                  <a:cubicBezTo>
                    <a:pt x="107" y="253"/>
                    <a:pt x="107" y="253"/>
                    <a:pt x="107" y="253"/>
                  </a:cubicBezTo>
                  <a:cubicBezTo>
                    <a:pt x="120" y="245"/>
                    <a:pt x="120" y="245"/>
                    <a:pt x="120" y="245"/>
                  </a:cubicBezTo>
                  <a:cubicBezTo>
                    <a:pt x="120" y="245"/>
                    <a:pt x="120" y="245"/>
                    <a:pt x="120" y="245"/>
                  </a:cubicBezTo>
                  <a:cubicBezTo>
                    <a:pt x="111" y="303"/>
                    <a:pt x="102" y="334"/>
                    <a:pt x="97" y="349"/>
                  </a:cubicBezTo>
                  <a:cubicBezTo>
                    <a:pt x="97" y="349"/>
                    <a:pt x="97" y="349"/>
                    <a:pt x="73" y="308"/>
                  </a:cubicBezTo>
                  <a:cubicBezTo>
                    <a:pt x="73" y="308"/>
                    <a:pt x="73" y="308"/>
                    <a:pt x="71" y="305"/>
                  </a:cubicBezTo>
                  <a:cubicBezTo>
                    <a:pt x="71" y="305"/>
                    <a:pt x="71" y="305"/>
                    <a:pt x="66" y="305"/>
                  </a:cubicBezTo>
                  <a:cubicBezTo>
                    <a:pt x="66" y="305"/>
                    <a:pt x="66" y="305"/>
                    <a:pt x="9" y="303"/>
                  </a:cubicBezTo>
                  <a:cubicBezTo>
                    <a:pt x="25" y="279"/>
                    <a:pt x="37" y="249"/>
                    <a:pt x="46" y="220"/>
                  </a:cubicBezTo>
                  <a:cubicBezTo>
                    <a:pt x="46" y="220"/>
                    <a:pt x="46" y="220"/>
                    <a:pt x="50" y="220"/>
                  </a:cubicBezTo>
                  <a:cubicBezTo>
                    <a:pt x="50" y="220"/>
                    <a:pt x="50" y="220"/>
                    <a:pt x="53" y="220"/>
                  </a:cubicBezTo>
                  <a:cubicBezTo>
                    <a:pt x="53" y="220"/>
                    <a:pt x="53" y="220"/>
                    <a:pt x="54" y="223"/>
                  </a:cubicBezTo>
                  <a:cubicBezTo>
                    <a:pt x="54" y="223"/>
                    <a:pt x="54" y="223"/>
                    <a:pt x="59" y="237"/>
                  </a:cubicBezTo>
                  <a:cubicBezTo>
                    <a:pt x="59" y="237"/>
                    <a:pt x="59" y="237"/>
                    <a:pt x="61" y="243"/>
                  </a:cubicBezTo>
                  <a:cubicBezTo>
                    <a:pt x="61" y="243"/>
                    <a:pt x="61" y="243"/>
                    <a:pt x="68" y="242"/>
                  </a:cubicBezTo>
                  <a:cubicBezTo>
                    <a:pt x="68" y="242"/>
                    <a:pt x="68" y="242"/>
                    <a:pt x="83" y="238"/>
                  </a:cubicBezTo>
                  <a:cubicBezTo>
                    <a:pt x="83" y="238"/>
                    <a:pt x="83" y="238"/>
                    <a:pt x="86" y="237"/>
                  </a:cubicBezTo>
                  <a:cubicBezTo>
                    <a:pt x="86" y="237"/>
                    <a:pt x="86" y="237"/>
                    <a:pt x="88" y="240"/>
                  </a:cubicBezTo>
                  <a:cubicBezTo>
                    <a:pt x="88" y="240"/>
                    <a:pt x="88" y="240"/>
                    <a:pt x="97" y="251"/>
                  </a:cubicBezTo>
                  <a:cubicBezTo>
                    <a:pt x="97" y="251"/>
                    <a:pt x="97" y="251"/>
                    <a:pt x="101" y="257"/>
                  </a:cubicBezTo>
                  <a:cubicBezTo>
                    <a:pt x="101" y="257"/>
                    <a:pt x="101" y="257"/>
                    <a:pt x="107" y="253"/>
                  </a:cubicBezTo>
                  <a:close/>
                  <a:moveTo>
                    <a:pt x="200" y="221"/>
                  </a:moveTo>
                  <a:cubicBezTo>
                    <a:pt x="196" y="221"/>
                    <a:pt x="196" y="221"/>
                    <a:pt x="196" y="221"/>
                  </a:cubicBezTo>
                  <a:cubicBezTo>
                    <a:pt x="193" y="221"/>
                    <a:pt x="193" y="221"/>
                    <a:pt x="193" y="221"/>
                  </a:cubicBezTo>
                  <a:cubicBezTo>
                    <a:pt x="192" y="224"/>
                    <a:pt x="192" y="224"/>
                    <a:pt x="192" y="224"/>
                  </a:cubicBezTo>
                  <a:cubicBezTo>
                    <a:pt x="186" y="238"/>
                    <a:pt x="186" y="238"/>
                    <a:pt x="186" y="238"/>
                  </a:cubicBezTo>
                  <a:cubicBezTo>
                    <a:pt x="184" y="244"/>
                    <a:pt x="184" y="244"/>
                    <a:pt x="184" y="244"/>
                  </a:cubicBezTo>
                  <a:cubicBezTo>
                    <a:pt x="177" y="242"/>
                    <a:pt x="177" y="242"/>
                    <a:pt x="177" y="242"/>
                  </a:cubicBezTo>
                  <a:cubicBezTo>
                    <a:pt x="162" y="238"/>
                    <a:pt x="162" y="238"/>
                    <a:pt x="162" y="238"/>
                  </a:cubicBezTo>
                  <a:cubicBezTo>
                    <a:pt x="159" y="238"/>
                    <a:pt x="159" y="238"/>
                    <a:pt x="159" y="238"/>
                  </a:cubicBezTo>
                  <a:cubicBezTo>
                    <a:pt x="157" y="240"/>
                    <a:pt x="157" y="240"/>
                    <a:pt x="157" y="240"/>
                  </a:cubicBezTo>
                  <a:cubicBezTo>
                    <a:pt x="148" y="252"/>
                    <a:pt x="148" y="252"/>
                    <a:pt x="148" y="252"/>
                  </a:cubicBezTo>
                  <a:cubicBezTo>
                    <a:pt x="143" y="257"/>
                    <a:pt x="143" y="257"/>
                    <a:pt x="143" y="257"/>
                  </a:cubicBezTo>
                  <a:cubicBezTo>
                    <a:pt x="138" y="253"/>
                    <a:pt x="138" y="253"/>
                    <a:pt x="138" y="253"/>
                  </a:cubicBezTo>
                  <a:cubicBezTo>
                    <a:pt x="128" y="247"/>
                    <a:pt x="128" y="247"/>
                    <a:pt x="128" y="247"/>
                  </a:cubicBezTo>
                  <a:cubicBezTo>
                    <a:pt x="126" y="255"/>
                    <a:pt x="125" y="262"/>
                    <a:pt x="124" y="269"/>
                  </a:cubicBezTo>
                  <a:cubicBezTo>
                    <a:pt x="151" y="382"/>
                    <a:pt x="168" y="406"/>
                    <a:pt x="168" y="406"/>
                  </a:cubicBezTo>
                  <a:cubicBezTo>
                    <a:pt x="190" y="342"/>
                    <a:pt x="190" y="342"/>
                    <a:pt x="190" y="342"/>
                  </a:cubicBezTo>
                  <a:cubicBezTo>
                    <a:pt x="256" y="332"/>
                    <a:pt x="256" y="332"/>
                    <a:pt x="256" y="332"/>
                  </a:cubicBezTo>
                  <a:cubicBezTo>
                    <a:pt x="233" y="303"/>
                    <a:pt x="214" y="261"/>
                    <a:pt x="200" y="221"/>
                  </a:cubicBezTo>
                  <a:close/>
                  <a:moveTo>
                    <a:pt x="233" y="124"/>
                  </a:moveTo>
                  <a:cubicBezTo>
                    <a:pt x="233" y="124"/>
                    <a:pt x="233" y="124"/>
                    <a:pt x="233" y="124"/>
                  </a:cubicBezTo>
                  <a:cubicBezTo>
                    <a:pt x="238" y="131"/>
                    <a:pt x="238" y="131"/>
                    <a:pt x="238" y="131"/>
                  </a:cubicBezTo>
                  <a:cubicBezTo>
                    <a:pt x="238" y="131"/>
                    <a:pt x="238" y="131"/>
                    <a:pt x="246" y="144"/>
                  </a:cubicBezTo>
                  <a:cubicBezTo>
                    <a:pt x="246" y="144"/>
                    <a:pt x="246" y="144"/>
                    <a:pt x="234" y="153"/>
                  </a:cubicBezTo>
                  <a:cubicBezTo>
                    <a:pt x="234" y="153"/>
                    <a:pt x="234" y="153"/>
                    <a:pt x="228" y="158"/>
                  </a:cubicBezTo>
                  <a:cubicBezTo>
                    <a:pt x="228" y="158"/>
                    <a:pt x="228" y="158"/>
                    <a:pt x="230" y="166"/>
                  </a:cubicBezTo>
                  <a:cubicBezTo>
                    <a:pt x="230" y="166"/>
                    <a:pt x="230" y="166"/>
                    <a:pt x="234" y="181"/>
                  </a:cubicBezTo>
                  <a:cubicBezTo>
                    <a:pt x="234" y="181"/>
                    <a:pt x="234" y="181"/>
                    <a:pt x="219" y="186"/>
                  </a:cubicBezTo>
                  <a:cubicBezTo>
                    <a:pt x="219" y="186"/>
                    <a:pt x="219" y="186"/>
                    <a:pt x="212" y="189"/>
                  </a:cubicBezTo>
                  <a:cubicBezTo>
                    <a:pt x="212" y="189"/>
                    <a:pt x="212" y="189"/>
                    <a:pt x="212" y="197"/>
                  </a:cubicBezTo>
                  <a:cubicBezTo>
                    <a:pt x="212" y="197"/>
                    <a:pt x="212" y="197"/>
                    <a:pt x="211" y="212"/>
                  </a:cubicBezTo>
                  <a:cubicBezTo>
                    <a:pt x="211" y="212"/>
                    <a:pt x="211" y="212"/>
                    <a:pt x="195" y="213"/>
                  </a:cubicBezTo>
                  <a:cubicBezTo>
                    <a:pt x="195" y="213"/>
                    <a:pt x="195" y="213"/>
                    <a:pt x="187" y="213"/>
                  </a:cubicBezTo>
                  <a:cubicBezTo>
                    <a:pt x="187" y="213"/>
                    <a:pt x="187" y="213"/>
                    <a:pt x="185" y="221"/>
                  </a:cubicBezTo>
                  <a:cubicBezTo>
                    <a:pt x="185" y="221"/>
                    <a:pt x="185" y="221"/>
                    <a:pt x="179" y="235"/>
                  </a:cubicBezTo>
                  <a:cubicBezTo>
                    <a:pt x="179" y="235"/>
                    <a:pt x="179" y="235"/>
                    <a:pt x="164" y="231"/>
                  </a:cubicBezTo>
                  <a:cubicBezTo>
                    <a:pt x="164" y="231"/>
                    <a:pt x="164" y="231"/>
                    <a:pt x="157" y="229"/>
                  </a:cubicBezTo>
                  <a:cubicBezTo>
                    <a:pt x="157" y="229"/>
                    <a:pt x="157" y="229"/>
                    <a:pt x="152" y="235"/>
                  </a:cubicBezTo>
                  <a:cubicBezTo>
                    <a:pt x="152" y="235"/>
                    <a:pt x="152" y="235"/>
                    <a:pt x="142" y="246"/>
                  </a:cubicBezTo>
                  <a:cubicBezTo>
                    <a:pt x="142" y="246"/>
                    <a:pt x="142" y="246"/>
                    <a:pt x="129" y="238"/>
                  </a:cubicBezTo>
                  <a:cubicBezTo>
                    <a:pt x="129" y="238"/>
                    <a:pt x="129" y="238"/>
                    <a:pt x="123" y="234"/>
                  </a:cubicBezTo>
                  <a:cubicBezTo>
                    <a:pt x="123" y="234"/>
                    <a:pt x="123" y="234"/>
                    <a:pt x="116" y="238"/>
                  </a:cubicBezTo>
                  <a:cubicBezTo>
                    <a:pt x="116" y="238"/>
                    <a:pt x="116" y="238"/>
                    <a:pt x="103" y="246"/>
                  </a:cubicBezTo>
                  <a:cubicBezTo>
                    <a:pt x="103" y="246"/>
                    <a:pt x="103" y="246"/>
                    <a:pt x="93" y="234"/>
                  </a:cubicBezTo>
                  <a:cubicBezTo>
                    <a:pt x="93" y="234"/>
                    <a:pt x="93" y="234"/>
                    <a:pt x="89" y="228"/>
                  </a:cubicBezTo>
                  <a:cubicBezTo>
                    <a:pt x="89" y="228"/>
                    <a:pt x="89" y="228"/>
                    <a:pt x="81" y="230"/>
                  </a:cubicBezTo>
                  <a:cubicBezTo>
                    <a:pt x="81" y="230"/>
                    <a:pt x="81" y="230"/>
                    <a:pt x="66" y="234"/>
                  </a:cubicBezTo>
                  <a:cubicBezTo>
                    <a:pt x="66" y="234"/>
                    <a:pt x="66" y="234"/>
                    <a:pt x="61" y="220"/>
                  </a:cubicBezTo>
                  <a:cubicBezTo>
                    <a:pt x="61" y="220"/>
                    <a:pt x="61" y="220"/>
                    <a:pt x="58" y="212"/>
                  </a:cubicBezTo>
                  <a:cubicBezTo>
                    <a:pt x="58" y="212"/>
                    <a:pt x="58" y="212"/>
                    <a:pt x="50" y="212"/>
                  </a:cubicBezTo>
                  <a:cubicBezTo>
                    <a:pt x="50" y="212"/>
                    <a:pt x="50" y="212"/>
                    <a:pt x="35" y="211"/>
                  </a:cubicBezTo>
                  <a:cubicBezTo>
                    <a:pt x="35" y="211"/>
                    <a:pt x="35" y="211"/>
                    <a:pt x="34" y="196"/>
                  </a:cubicBezTo>
                  <a:cubicBezTo>
                    <a:pt x="34" y="196"/>
                    <a:pt x="34" y="196"/>
                    <a:pt x="34" y="188"/>
                  </a:cubicBezTo>
                  <a:cubicBezTo>
                    <a:pt x="34" y="188"/>
                    <a:pt x="34" y="188"/>
                    <a:pt x="26" y="185"/>
                  </a:cubicBezTo>
                  <a:cubicBezTo>
                    <a:pt x="26" y="185"/>
                    <a:pt x="26" y="185"/>
                    <a:pt x="12" y="179"/>
                  </a:cubicBezTo>
                  <a:cubicBezTo>
                    <a:pt x="12" y="179"/>
                    <a:pt x="12" y="179"/>
                    <a:pt x="16" y="164"/>
                  </a:cubicBezTo>
                  <a:cubicBezTo>
                    <a:pt x="16" y="164"/>
                    <a:pt x="16" y="164"/>
                    <a:pt x="18" y="157"/>
                  </a:cubicBezTo>
                  <a:cubicBezTo>
                    <a:pt x="18" y="157"/>
                    <a:pt x="18" y="157"/>
                    <a:pt x="12" y="152"/>
                  </a:cubicBezTo>
                  <a:cubicBezTo>
                    <a:pt x="12" y="152"/>
                    <a:pt x="12" y="152"/>
                    <a:pt x="0" y="142"/>
                  </a:cubicBezTo>
                  <a:cubicBezTo>
                    <a:pt x="0" y="142"/>
                    <a:pt x="0" y="142"/>
                    <a:pt x="9" y="129"/>
                  </a:cubicBezTo>
                  <a:cubicBezTo>
                    <a:pt x="9" y="129"/>
                    <a:pt x="9" y="129"/>
                    <a:pt x="13" y="123"/>
                  </a:cubicBezTo>
                  <a:cubicBezTo>
                    <a:pt x="13" y="123"/>
                    <a:pt x="13" y="123"/>
                    <a:pt x="9" y="116"/>
                  </a:cubicBezTo>
                  <a:cubicBezTo>
                    <a:pt x="9" y="116"/>
                    <a:pt x="9" y="116"/>
                    <a:pt x="1" y="103"/>
                  </a:cubicBezTo>
                  <a:cubicBezTo>
                    <a:pt x="1" y="103"/>
                    <a:pt x="1" y="103"/>
                    <a:pt x="13" y="94"/>
                  </a:cubicBezTo>
                  <a:cubicBezTo>
                    <a:pt x="13" y="94"/>
                    <a:pt x="13" y="94"/>
                    <a:pt x="19" y="88"/>
                  </a:cubicBezTo>
                  <a:cubicBezTo>
                    <a:pt x="19" y="88"/>
                    <a:pt x="19" y="88"/>
                    <a:pt x="17" y="81"/>
                  </a:cubicBezTo>
                  <a:cubicBezTo>
                    <a:pt x="17" y="81"/>
                    <a:pt x="17" y="81"/>
                    <a:pt x="13" y="66"/>
                  </a:cubicBezTo>
                  <a:cubicBezTo>
                    <a:pt x="13" y="66"/>
                    <a:pt x="13" y="66"/>
                    <a:pt x="27" y="61"/>
                  </a:cubicBezTo>
                  <a:cubicBezTo>
                    <a:pt x="27" y="61"/>
                    <a:pt x="27" y="61"/>
                    <a:pt x="35" y="58"/>
                  </a:cubicBezTo>
                  <a:cubicBezTo>
                    <a:pt x="35" y="58"/>
                    <a:pt x="35" y="58"/>
                    <a:pt x="35" y="50"/>
                  </a:cubicBezTo>
                  <a:cubicBezTo>
                    <a:pt x="35" y="50"/>
                    <a:pt x="35" y="50"/>
                    <a:pt x="36" y="35"/>
                  </a:cubicBezTo>
                  <a:cubicBezTo>
                    <a:pt x="36" y="35"/>
                    <a:pt x="36" y="35"/>
                    <a:pt x="51" y="34"/>
                  </a:cubicBezTo>
                  <a:cubicBezTo>
                    <a:pt x="51" y="34"/>
                    <a:pt x="51" y="34"/>
                    <a:pt x="59" y="34"/>
                  </a:cubicBezTo>
                  <a:cubicBezTo>
                    <a:pt x="59" y="34"/>
                    <a:pt x="59" y="34"/>
                    <a:pt x="62" y="26"/>
                  </a:cubicBezTo>
                  <a:cubicBezTo>
                    <a:pt x="62" y="26"/>
                    <a:pt x="62" y="26"/>
                    <a:pt x="68" y="12"/>
                  </a:cubicBezTo>
                  <a:cubicBezTo>
                    <a:pt x="68" y="12"/>
                    <a:pt x="68" y="12"/>
                    <a:pt x="82" y="16"/>
                  </a:cubicBezTo>
                  <a:cubicBezTo>
                    <a:pt x="82" y="16"/>
                    <a:pt x="82" y="16"/>
                    <a:pt x="90" y="18"/>
                  </a:cubicBezTo>
                  <a:cubicBezTo>
                    <a:pt x="90" y="18"/>
                    <a:pt x="90" y="18"/>
                    <a:pt x="95" y="12"/>
                  </a:cubicBezTo>
                  <a:cubicBezTo>
                    <a:pt x="95" y="12"/>
                    <a:pt x="95" y="12"/>
                    <a:pt x="105" y="0"/>
                  </a:cubicBezTo>
                  <a:cubicBezTo>
                    <a:pt x="105" y="0"/>
                    <a:pt x="105" y="0"/>
                    <a:pt x="117" y="9"/>
                  </a:cubicBezTo>
                  <a:cubicBezTo>
                    <a:pt x="117" y="9"/>
                    <a:pt x="117" y="9"/>
                    <a:pt x="124" y="13"/>
                  </a:cubicBezTo>
                  <a:cubicBezTo>
                    <a:pt x="124" y="13"/>
                    <a:pt x="124" y="13"/>
                    <a:pt x="131" y="9"/>
                  </a:cubicBezTo>
                  <a:cubicBezTo>
                    <a:pt x="131" y="9"/>
                    <a:pt x="131" y="9"/>
                    <a:pt x="143" y="0"/>
                  </a:cubicBezTo>
                  <a:cubicBezTo>
                    <a:pt x="143" y="0"/>
                    <a:pt x="143" y="0"/>
                    <a:pt x="153" y="12"/>
                  </a:cubicBezTo>
                  <a:cubicBezTo>
                    <a:pt x="153" y="12"/>
                    <a:pt x="153" y="12"/>
                    <a:pt x="158" y="18"/>
                  </a:cubicBezTo>
                  <a:cubicBezTo>
                    <a:pt x="158" y="18"/>
                    <a:pt x="158" y="18"/>
                    <a:pt x="166" y="16"/>
                  </a:cubicBezTo>
                  <a:cubicBezTo>
                    <a:pt x="166" y="16"/>
                    <a:pt x="166" y="16"/>
                    <a:pt x="180" y="13"/>
                  </a:cubicBezTo>
                  <a:cubicBezTo>
                    <a:pt x="180" y="13"/>
                    <a:pt x="180" y="13"/>
                    <a:pt x="186" y="27"/>
                  </a:cubicBezTo>
                  <a:cubicBezTo>
                    <a:pt x="186" y="27"/>
                    <a:pt x="186" y="27"/>
                    <a:pt x="188" y="34"/>
                  </a:cubicBezTo>
                  <a:cubicBezTo>
                    <a:pt x="188" y="34"/>
                    <a:pt x="188" y="34"/>
                    <a:pt x="197" y="35"/>
                  </a:cubicBezTo>
                  <a:cubicBezTo>
                    <a:pt x="197" y="35"/>
                    <a:pt x="197" y="35"/>
                    <a:pt x="212" y="36"/>
                  </a:cubicBezTo>
                  <a:cubicBezTo>
                    <a:pt x="212" y="36"/>
                    <a:pt x="212" y="36"/>
                    <a:pt x="212" y="51"/>
                  </a:cubicBezTo>
                  <a:cubicBezTo>
                    <a:pt x="212" y="51"/>
                    <a:pt x="212" y="51"/>
                    <a:pt x="213" y="59"/>
                  </a:cubicBezTo>
                  <a:cubicBezTo>
                    <a:pt x="213" y="59"/>
                    <a:pt x="213" y="59"/>
                    <a:pt x="220" y="62"/>
                  </a:cubicBezTo>
                  <a:cubicBezTo>
                    <a:pt x="220" y="62"/>
                    <a:pt x="220" y="62"/>
                    <a:pt x="234" y="67"/>
                  </a:cubicBezTo>
                  <a:cubicBezTo>
                    <a:pt x="234" y="67"/>
                    <a:pt x="234" y="67"/>
                    <a:pt x="230" y="82"/>
                  </a:cubicBezTo>
                  <a:cubicBezTo>
                    <a:pt x="230" y="82"/>
                    <a:pt x="230" y="82"/>
                    <a:pt x="228" y="90"/>
                  </a:cubicBezTo>
                  <a:cubicBezTo>
                    <a:pt x="228" y="90"/>
                    <a:pt x="228" y="90"/>
                    <a:pt x="234" y="95"/>
                  </a:cubicBezTo>
                  <a:cubicBezTo>
                    <a:pt x="234" y="95"/>
                    <a:pt x="234" y="95"/>
                    <a:pt x="246" y="105"/>
                  </a:cubicBezTo>
                  <a:cubicBezTo>
                    <a:pt x="246" y="105"/>
                    <a:pt x="246" y="105"/>
                    <a:pt x="238" y="117"/>
                  </a:cubicBezTo>
                  <a:cubicBezTo>
                    <a:pt x="238" y="117"/>
                    <a:pt x="238" y="117"/>
                    <a:pt x="233" y="124"/>
                  </a:cubicBezTo>
                  <a:close/>
                  <a:moveTo>
                    <a:pt x="122" y="209"/>
                  </a:moveTo>
                  <a:cubicBezTo>
                    <a:pt x="169" y="209"/>
                    <a:pt x="207" y="170"/>
                    <a:pt x="207" y="123"/>
                  </a:cubicBezTo>
                  <a:cubicBezTo>
                    <a:pt x="207" y="75"/>
                    <a:pt x="169" y="36"/>
                    <a:pt x="122" y="36"/>
                  </a:cubicBezTo>
                  <a:cubicBezTo>
                    <a:pt x="74" y="36"/>
                    <a:pt x="36" y="75"/>
                    <a:pt x="36" y="123"/>
                  </a:cubicBezTo>
                  <a:cubicBezTo>
                    <a:pt x="36" y="170"/>
                    <a:pt x="74" y="209"/>
                    <a:pt x="122" y="209"/>
                  </a:cubicBezTo>
                  <a:close/>
                  <a:moveTo>
                    <a:pt x="48" y="123"/>
                  </a:moveTo>
                  <a:cubicBezTo>
                    <a:pt x="48" y="163"/>
                    <a:pt x="81" y="196"/>
                    <a:pt x="122" y="196"/>
                  </a:cubicBezTo>
                  <a:cubicBezTo>
                    <a:pt x="162" y="196"/>
                    <a:pt x="195" y="163"/>
                    <a:pt x="195" y="123"/>
                  </a:cubicBezTo>
                  <a:cubicBezTo>
                    <a:pt x="195" y="82"/>
                    <a:pt x="162" y="49"/>
                    <a:pt x="122" y="49"/>
                  </a:cubicBezTo>
                  <a:cubicBezTo>
                    <a:pt x="81" y="49"/>
                    <a:pt x="48" y="82"/>
                    <a:pt x="48" y="123"/>
                  </a:cubicBezTo>
                  <a:close/>
                </a:path>
              </a:pathLst>
            </a:custGeom>
            <a:solidFill>
              <a:schemeClr val="tx1"/>
            </a:solidFill>
            <a:ln>
              <a:noFill/>
            </a:ln>
            <a:extLst/>
          </p:spPr>
          <p:txBody>
            <a:bodyPr vert="horz" wrap="square" lIns="146304" tIns="91440" rIns="91440" bIns="91440" numCol="1" anchor="t" anchorCtr="0" compatLnSpc="1">
              <a:prstTxWarp prst="textNoShape">
                <a:avLst/>
              </a:prstTxWarp>
            </a:bodyPr>
            <a:lstStyle/>
            <a:p>
              <a:endParaRPr lang="en-US" sz="1836">
                <a:solidFill>
                  <a:srgbClr val="FFFFFF"/>
                </a:solidFill>
              </a:endParaRPr>
            </a:p>
          </p:txBody>
        </p:sp>
      </p:grpSp>
      <p:grpSp>
        <p:nvGrpSpPr>
          <p:cNvPr id="10" name="Group 9"/>
          <p:cNvGrpSpPr/>
          <p:nvPr/>
        </p:nvGrpSpPr>
        <p:grpSpPr>
          <a:xfrm>
            <a:off x="316220" y="1948385"/>
            <a:ext cx="3849862" cy="3682477"/>
            <a:chOff x="662585" y="2101983"/>
            <a:chExt cx="3061530" cy="2928420"/>
          </a:xfrm>
        </p:grpSpPr>
        <p:sp>
          <p:nvSpPr>
            <p:cNvPr id="7" name="Rectangle 6"/>
            <p:cNvSpPr/>
            <p:nvPr/>
          </p:nvSpPr>
          <p:spPr bwMode="auto">
            <a:xfrm>
              <a:off x="662585" y="2101983"/>
              <a:ext cx="3061530" cy="2928420"/>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91440" bIns="91440" numCol="1" rtlCol="0" anchor="t" anchorCtr="0" compatLnSpc="1">
              <a:prstTxWarp prst="textNoShape">
                <a:avLst/>
              </a:prstTxWarp>
            </a:bodyPr>
            <a:lstStyle/>
            <a:p>
              <a:pPr defTabSz="951028" fontAlgn="base">
                <a:spcBef>
                  <a:spcPct val="0"/>
                </a:spcBef>
                <a:spcAft>
                  <a:spcPct val="0"/>
                </a:spcAft>
              </a:pPr>
              <a:r>
                <a:rPr lang="en-US" sz="4080" dirty="0">
                  <a:gradFill>
                    <a:gsLst>
                      <a:gs pos="0">
                        <a:srgbClr val="FFFFFF"/>
                      </a:gs>
                      <a:gs pos="100000">
                        <a:srgbClr val="FFFFFF"/>
                      </a:gs>
                    </a:gsLst>
                    <a:lin ang="5400000" scaled="0"/>
                  </a:gradFill>
                  <a:latin typeface="Segoe UI Light"/>
                </a:rPr>
                <a:t>Security</a:t>
              </a:r>
            </a:p>
            <a:p>
              <a:pPr algn="ctr" defTabSz="951028" fontAlgn="base">
                <a:spcBef>
                  <a:spcPct val="0"/>
                </a:spcBef>
                <a:spcAft>
                  <a:spcPct val="0"/>
                </a:spcAft>
              </a:pPr>
              <a:endParaRPr lang="en-US" sz="4080" dirty="0">
                <a:gradFill>
                  <a:gsLst>
                    <a:gs pos="0">
                      <a:srgbClr val="FFFFFF"/>
                    </a:gs>
                    <a:gs pos="100000">
                      <a:srgbClr val="FFFFFF"/>
                    </a:gs>
                  </a:gsLst>
                  <a:lin ang="5400000" scaled="0"/>
                </a:gradFill>
                <a:latin typeface="Segoe UI Light"/>
              </a:endParaRPr>
            </a:p>
            <a:p>
              <a:pPr algn="ctr" defTabSz="951028" fontAlgn="base">
                <a:spcBef>
                  <a:spcPct val="0"/>
                </a:spcBef>
                <a:spcAft>
                  <a:spcPct val="0"/>
                </a:spcAft>
              </a:pPr>
              <a:endParaRPr lang="en-US" sz="4080" dirty="0">
                <a:gradFill>
                  <a:gsLst>
                    <a:gs pos="0">
                      <a:srgbClr val="FFFFFF"/>
                    </a:gs>
                    <a:gs pos="100000">
                      <a:srgbClr val="FFFFFF"/>
                    </a:gs>
                  </a:gsLst>
                  <a:lin ang="5400000" scaled="0"/>
                </a:gradFill>
                <a:latin typeface="Segoe UI Light"/>
              </a:endParaRPr>
            </a:p>
            <a:p>
              <a:pPr algn="ctr" defTabSz="951028" fontAlgn="base">
                <a:spcBef>
                  <a:spcPct val="0"/>
                </a:spcBef>
                <a:spcAft>
                  <a:spcPct val="0"/>
                </a:spcAft>
              </a:pPr>
              <a:endParaRPr lang="en-US" sz="1836" b="1" dirty="0">
                <a:gradFill>
                  <a:gsLst>
                    <a:gs pos="0">
                      <a:srgbClr val="FFFFFF"/>
                    </a:gs>
                    <a:gs pos="100000">
                      <a:srgbClr val="FFFFFF"/>
                    </a:gs>
                  </a:gsLst>
                  <a:lin ang="5400000" scaled="0"/>
                </a:gradFill>
              </a:endParaRPr>
            </a:p>
            <a:p>
              <a:pPr algn="ctr" defTabSz="951028" fontAlgn="base">
                <a:spcBef>
                  <a:spcPct val="0"/>
                </a:spcBef>
                <a:spcAft>
                  <a:spcPct val="0"/>
                </a:spcAft>
              </a:pPr>
              <a:endParaRPr lang="en-US" sz="1836" b="1" dirty="0">
                <a:gradFill>
                  <a:gsLst>
                    <a:gs pos="0">
                      <a:srgbClr val="FFFFFF"/>
                    </a:gs>
                    <a:gs pos="100000">
                      <a:srgbClr val="FFFFFF"/>
                    </a:gs>
                  </a:gsLst>
                  <a:lin ang="5400000" scaled="0"/>
                </a:gradFill>
              </a:endParaRPr>
            </a:p>
            <a:p>
              <a:pPr algn="ctr" defTabSz="951028" fontAlgn="base">
                <a:spcBef>
                  <a:spcPct val="0"/>
                </a:spcBef>
                <a:spcAft>
                  <a:spcPct val="0"/>
                </a:spcAft>
              </a:pPr>
              <a:endParaRPr lang="en-US" sz="1632" b="1" dirty="0" smtClean="0">
                <a:gradFill>
                  <a:gsLst>
                    <a:gs pos="0">
                      <a:srgbClr val="FFFFFF"/>
                    </a:gs>
                    <a:gs pos="100000">
                      <a:srgbClr val="FFFFFF"/>
                    </a:gs>
                  </a:gsLst>
                  <a:lin ang="5400000" scaled="0"/>
                </a:gradFill>
              </a:endParaRPr>
            </a:p>
            <a:p>
              <a:pPr algn="ctr" defTabSz="951028" fontAlgn="base">
                <a:spcBef>
                  <a:spcPct val="0"/>
                </a:spcBef>
                <a:spcAft>
                  <a:spcPct val="0"/>
                </a:spcAft>
              </a:pPr>
              <a:endParaRPr lang="en-US" sz="1632" b="1" dirty="0">
                <a:gradFill>
                  <a:gsLst>
                    <a:gs pos="0">
                      <a:srgbClr val="FFFFFF"/>
                    </a:gs>
                    <a:gs pos="100000">
                      <a:srgbClr val="FFFFFF"/>
                    </a:gs>
                  </a:gsLst>
                  <a:lin ang="5400000" scaled="0"/>
                </a:gradFill>
              </a:endParaRPr>
            </a:p>
            <a:p>
              <a:pPr algn="ctr" defTabSz="951028" fontAlgn="base">
                <a:spcBef>
                  <a:spcPct val="0"/>
                </a:spcBef>
                <a:spcAft>
                  <a:spcPct val="0"/>
                </a:spcAft>
              </a:pPr>
              <a:r>
                <a:rPr lang="en-US" dirty="0" smtClean="0">
                  <a:gradFill>
                    <a:gsLst>
                      <a:gs pos="0">
                        <a:srgbClr val="FFFFFF"/>
                      </a:gs>
                      <a:gs pos="100000">
                        <a:srgbClr val="FFFFFF"/>
                      </a:gs>
                    </a:gsLst>
                    <a:lin ang="5400000" scaled="0"/>
                  </a:gradFill>
                </a:rPr>
                <a:t>Best-in-class </a:t>
              </a:r>
              <a:r>
                <a:rPr lang="en-US" dirty="0">
                  <a:gradFill>
                    <a:gsLst>
                      <a:gs pos="0">
                        <a:srgbClr val="FFFFFF"/>
                      </a:gs>
                      <a:gs pos="100000">
                        <a:srgbClr val="FFFFFF"/>
                      </a:gs>
                    </a:gsLst>
                    <a:lin ang="5400000" scaled="0"/>
                  </a:gradFill>
                </a:rPr>
                <a:t>security</a:t>
              </a:r>
            </a:p>
          </p:txBody>
        </p:sp>
        <p:sp>
          <p:nvSpPr>
            <p:cNvPr id="55" name="Freeform 26"/>
            <p:cNvSpPr>
              <a:spLocks noChangeAspect="1" noEditPoints="1"/>
            </p:cNvSpPr>
            <p:nvPr/>
          </p:nvSpPr>
          <p:spPr bwMode="auto">
            <a:xfrm>
              <a:off x="1722222" y="3130274"/>
              <a:ext cx="942255" cy="1231096"/>
            </a:xfrm>
            <a:custGeom>
              <a:avLst/>
              <a:gdLst>
                <a:gd name="T0" fmla="*/ 747 w 816"/>
                <a:gd name="T1" fmla="*/ 285 h 1066"/>
                <a:gd name="T2" fmla="*/ 408 w 816"/>
                <a:gd name="T3" fmla="*/ 285 h 1066"/>
                <a:gd name="T4" fmla="*/ 69 w 816"/>
                <a:gd name="T5" fmla="*/ 285 h 1066"/>
                <a:gd name="T6" fmla="*/ 0 w 816"/>
                <a:gd name="T7" fmla="*/ 676 h 1066"/>
                <a:gd name="T8" fmla="*/ 408 w 816"/>
                <a:gd name="T9" fmla="*/ 1066 h 1066"/>
                <a:gd name="T10" fmla="*/ 816 w 816"/>
                <a:gd name="T11" fmla="*/ 676 h 1066"/>
                <a:gd name="T12" fmla="*/ 747 w 816"/>
                <a:gd name="T13" fmla="*/ 285 h 1066"/>
                <a:gd name="T14" fmla="*/ 491 w 816"/>
                <a:gd name="T15" fmla="*/ 828 h 1066"/>
                <a:gd name="T16" fmla="*/ 325 w 816"/>
                <a:gd name="T17" fmla="*/ 828 h 1066"/>
                <a:gd name="T18" fmla="*/ 357 w 816"/>
                <a:gd name="T19" fmla="*/ 673 h 1066"/>
                <a:gd name="T20" fmla="*/ 324 w 816"/>
                <a:gd name="T21" fmla="*/ 607 h 1066"/>
                <a:gd name="T22" fmla="*/ 408 w 816"/>
                <a:gd name="T23" fmla="*/ 523 h 1066"/>
                <a:gd name="T24" fmla="*/ 492 w 816"/>
                <a:gd name="T25" fmla="*/ 607 h 1066"/>
                <a:gd name="T26" fmla="*/ 459 w 816"/>
                <a:gd name="T27" fmla="*/ 673 h 1066"/>
                <a:gd name="T28" fmla="*/ 491 w 816"/>
                <a:gd name="T29" fmla="*/ 828 h 1066"/>
                <a:gd name="T30" fmla="*/ 242 w 816"/>
                <a:gd name="T31" fmla="*/ 297 h 1066"/>
                <a:gd name="T32" fmla="*/ 152 w 816"/>
                <a:gd name="T33" fmla="*/ 285 h 1066"/>
                <a:gd name="T34" fmla="*/ 152 w 816"/>
                <a:gd name="T35" fmla="*/ 230 h 1066"/>
                <a:gd name="T36" fmla="*/ 383 w 816"/>
                <a:gd name="T37" fmla="*/ 0 h 1066"/>
                <a:gd name="T38" fmla="*/ 433 w 816"/>
                <a:gd name="T39" fmla="*/ 0 h 1066"/>
                <a:gd name="T40" fmla="*/ 664 w 816"/>
                <a:gd name="T41" fmla="*/ 230 h 1066"/>
                <a:gd name="T42" fmla="*/ 664 w 816"/>
                <a:gd name="T43" fmla="*/ 285 h 1066"/>
                <a:gd name="T44" fmla="*/ 574 w 816"/>
                <a:gd name="T45" fmla="*/ 297 h 1066"/>
                <a:gd name="T46" fmla="*/ 564 w 816"/>
                <a:gd name="T47" fmla="*/ 297 h 1066"/>
                <a:gd name="T48" fmla="*/ 564 w 816"/>
                <a:gd name="T49" fmla="*/ 230 h 1066"/>
                <a:gd name="T50" fmla="*/ 433 w 816"/>
                <a:gd name="T51" fmla="*/ 100 h 1066"/>
                <a:gd name="T52" fmla="*/ 383 w 816"/>
                <a:gd name="T53" fmla="*/ 100 h 1066"/>
                <a:gd name="T54" fmla="*/ 252 w 816"/>
                <a:gd name="T55" fmla="*/ 230 h 1066"/>
                <a:gd name="T56" fmla="*/ 252 w 816"/>
                <a:gd name="T57" fmla="*/ 297 h 1066"/>
                <a:gd name="T58" fmla="*/ 242 w 816"/>
                <a:gd name="T59" fmla="*/ 297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6" h="1066">
                  <a:moveTo>
                    <a:pt x="747" y="285"/>
                  </a:moveTo>
                  <a:cubicBezTo>
                    <a:pt x="555" y="376"/>
                    <a:pt x="408" y="285"/>
                    <a:pt x="408" y="285"/>
                  </a:cubicBezTo>
                  <a:cubicBezTo>
                    <a:pt x="408" y="285"/>
                    <a:pt x="261" y="376"/>
                    <a:pt x="69" y="285"/>
                  </a:cubicBezTo>
                  <a:cubicBezTo>
                    <a:pt x="69" y="285"/>
                    <a:pt x="0" y="438"/>
                    <a:pt x="0" y="676"/>
                  </a:cubicBezTo>
                  <a:cubicBezTo>
                    <a:pt x="0" y="1005"/>
                    <a:pt x="408" y="1066"/>
                    <a:pt x="408" y="1066"/>
                  </a:cubicBezTo>
                  <a:cubicBezTo>
                    <a:pt x="408" y="1066"/>
                    <a:pt x="816" y="1005"/>
                    <a:pt x="816" y="676"/>
                  </a:cubicBezTo>
                  <a:cubicBezTo>
                    <a:pt x="816" y="438"/>
                    <a:pt x="747" y="285"/>
                    <a:pt x="747" y="285"/>
                  </a:cubicBezTo>
                  <a:close/>
                  <a:moveTo>
                    <a:pt x="491" y="828"/>
                  </a:moveTo>
                  <a:cubicBezTo>
                    <a:pt x="325" y="828"/>
                    <a:pt x="325" y="828"/>
                    <a:pt x="325" y="828"/>
                  </a:cubicBezTo>
                  <a:cubicBezTo>
                    <a:pt x="357" y="673"/>
                    <a:pt x="357" y="673"/>
                    <a:pt x="357" y="673"/>
                  </a:cubicBezTo>
                  <a:cubicBezTo>
                    <a:pt x="337" y="658"/>
                    <a:pt x="324" y="634"/>
                    <a:pt x="324" y="607"/>
                  </a:cubicBezTo>
                  <a:cubicBezTo>
                    <a:pt x="324" y="560"/>
                    <a:pt x="362" y="523"/>
                    <a:pt x="408" y="523"/>
                  </a:cubicBezTo>
                  <a:cubicBezTo>
                    <a:pt x="454" y="523"/>
                    <a:pt x="492" y="560"/>
                    <a:pt x="492" y="607"/>
                  </a:cubicBezTo>
                  <a:cubicBezTo>
                    <a:pt x="492" y="634"/>
                    <a:pt x="479" y="658"/>
                    <a:pt x="459" y="673"/>
                  </a:cubicBezTo>
                  <a:lnTo>
                    <a:pt x="491" y="828"/>
                  </a:lnTo>
                  <a:close/>
                  <a:moveTo>
                    <a:pt x="242" y="297"/>
                  </a:moveTo>
                  <a:cubicBezTo>
                    <a:pt x="212" y="297"/>
                    <a:pt x="182" y="293"/>
                    <a:pt x="152" y="285"/>
                  </a:cubicBezTo>
                  <a:cubicBezTo>
                    <a:pt x="152" y="230"/>
                    <a:pt x="152" y="230"/>
                    <a:pt x="152" y="230"/>
                  </a:cubicBezTo>
                  <a:cubicBezTo>
                    <a:pt x="152" y="103"/>
                    <a:pt x="256" y="0"/>
                    <a:pt x="383" y="0"/>
                  </a:cubicBezTo>
                  <a:cubicBezTo>
                    <a:pt x="433" y="0"/>
                    <a:pt x="433" y="0"/>
                    <a:pt x="433" y="0"/>
                  </a:cubicBezTo>
                  <a:cubicBezTo>
                    <a:pt x="560" y="0"/>
                    <a:pt x="664" y="103"/>
                    <a:pt x="664" y="230"/>
                  </a:cubicBezTo>
                  <a:cubicBezTo>
                    <a:pt x="664" y="285"/>
                    <a:pt x="664" y="285"/>
                    <a:pt x="664" y="285"/>
                  </a:cubicBezTo>
                  <a:cubicBezTo>
                    <a:pt x="634" y="293"/>
                    <a:pt x="604" y="297"/>
                    <a:pt x="574" y="297"/>
                  </a:cubicBezTo>
                  <a:cubicBezTo>
                    <a:pt x="570" y="297"/>
                    <a:pt x="567" y="297"/>
                    <a:pt x="564" y="297"/>
                  </a:cubicBezTo>
                  <a:cubicBezTo>
                    <a:pt x="564" y="230"/>
                    <a:pt x="564" y="230"/>
                    <a:pt x="564" y="230"/>
                  </a:cubicBezTo>
                  <a:cubicBezTo>
                    <a:pt x="564" y="158"/>
                    <a:pt x="505" y="100"/>
                    <a:pt x="433" y="100"/>
                  </a:cubicBezTo>
                  <a:cubicBezTo>
                    <a:pt x="383" y="100"/>
                    <a:pt x="383" y="100"/>
                    <a:pt x="383" y="100"/>
                  </a:cubicBezTo>
                  <a:cubicBezTo>
                    <a:pt x="311" y="100"/>
                    <a:pt x="252" y="158"/>
                    <a:pt x="252" y="230"/>
                  </a:cubicBezTo>
                  <a:cubicBezTo>
                    <a:pt x="252" y="297"/>
                    <a:pt x="252" y="297"/>
                    <a:pt x="252" y="297"/>
                  </a:cubicBezTo>
                  <a:cubicBezTo>
                    <a:pt x="249" y="297"/>
                    <a:pt x="246" y="297"/>
                    <a:pt x="242" y="297"/>
                  </a:cubicBezTo>
                  <a:close/>
                </a:path>
              </a:pathLst>
            </a:custGeom>
            <a:solidFill>
              <a:schemeClr val="tx1"/>
            </a:solidFill>
            <a:ln>
              <a:noFill/>
            </a:ln>
          </p:spPr>
          <p:txBody>
            <a:bodyPr vert="horz" wrap="square" lIns="146304" tIns="91440" rIns="91440" bIns="91440" numCol="1" anchor="t" anchorCtr="0" compatLnSpc="1">
              <a:prstTxWarp prst="textNoShape">
                <a:avLst/>
              </a:prstTxWarp>
            </a:bodyPr>
            <a:lstStyle/>
            <a:p>
              <a:endParaRPr lang="en-US" sz="1836">
                <a:solidFill>
                  <a:srgbClr val="FFFFFF"/>
                </a:solidFill>
              </a:endParaRPr>
            </a:p>
          </p:txBody>
        </p:sp>
      </p:grpSp>
      <p:grpSp>
        <p:nvGrpSpPr>
          <p:cNvPr id="12" name="Group 11"/>
          <p:cNvGrpSpPr/>
          <p:nvPr/>
        </p:nvGrpSpPr>
        <p:grpSpPr>
          <a:xfrm>
            <a:off x="8314341" y="1948385"/>
            <a:ext cx="3849862" cy="3682477"/>
            <a:chOff x="7818771" y="2101983"/>
            <a:chExt cx="3061530" cy="2928420"/>
          </a:xfrm>
        </p:grpSpPr>
        <p:sp>
          <p:nvSpPr>
            <p:cNvPr id="53" name="Rectangle 52"/>
            <p:cNvSpPr/>
            <p:nvPr/>
          </p:nvSpPr>
          <p:spPr bwMode="auto">
            <a:xfrm>
              <a:off x="7818771" y="2101983"/>
              <a:ext cx="3061530" cy="2928420"/>
            </a:xfrm>
            <a:prstGeom prst="rect">
              <a:avLst/>
            </a:prstGeom>
            <a:solidFill>
              <a:srgbClr val="00723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91440" bIns="91440" numCol="1" rtlCol="0" anchor="t" anchorCtr="0" compatLnSpc="1">
              <a:prstTxWarp prst="textNoShape">
                <a:avLst/>
              </a:prstTxWarp>
            </a:bodyPr>
            <a:lstStyle/>
            <a:p>
              <a:pPr defTabSz="951028" fontAlgn="base">
                <a:spcBef>
                  <a:spcPct val="0"/>
                </a:spcBef>
                <a:spcAft>
                  <a:spcPct val="0"/>
                </a:spcAft>
              </a:pPr>
              <a:r>
                <a:rPr lang="en-US" sz="4080" dirty="0">
                  <a:gradFill>
                    <a:gsLst>
                      <a:gs pos="0">
                        <a:srgbClr val="FFFFFF"/>
                      </a:gs>
                      <a:gs pos="100000">
                        <a:srgbClr val="FFFFFF"/>
                      </a:gs>
                    </a:gsLst>
                    <a:lin ang="5400000" scaled="0"/>
                  </a:gradFill>
                  <a:latin typeface="Segoe UI Light"/>
                </a:rPr>
                <a:t>Privacy</a:t>
              </a:r>
            </a:p>
            <a:p>
              <a:pPr algn="ctr" defTabSz="951028" fontAlgn="base">
                <a:spcBef>
                  <a:spcPct val="0"/>
                </a:spcBef>
                <a:spcAft>
                  <a:spcPct val="0"/>
                </a:spcAft>
              </a:pPr>
              <a:endParaRPr lang="en-US" sz="4080" dirty="0">
                <a:gradFill>
                  <a:gsLst>
                    <a:gs pos="0">
                      <a:srgbClr val="FFFFFF"/>
                    </a:gs>
                    <a:gs pos="100000">
                      <a:srgbClr val="FFFFFF"/>
                    </a:gs>
                  </a:gsLst>
                  <a:lin ang="5400000" scaled="0"/>
                </a:gradFill>
                <a:latin typeface="Segoe UI Light"/>
              </a:endParaRPr>
            </a:p>
            <a:p>
              <a:pPr algn="ctr" defTabSz="951028" fontAlgn="base">
                <a:spcBef>
                  <a:spcPct val="0"/>
                </a:spcBef>
                <a:spcAft>
                  <a:spcPct val="0"/>
                </a:spcAft>
              </a:pPr>
              <a:endParaRPr lang="en-US" sz="4080" dirty="0">
                <a:gradFill>
                  <a:gsLst>
                    <a:gs pos="0">
                      <a:srgbClr val="FFFFFF"/>
                    </a:gs>
                    <a:gs pos="100000">
                      <a:srgbClr val="FFFFFF"/>
                    </a:gs>
                  </a:gsLst>
                  <a:lin ang="5400000" scaled="0"/>
                </a:gradFill>
                <a:latin typeface="Segoe UI Light"/>
              </a:endParaRPr>
            </a:p>
            <a:p>
              <a:pPr algn="ctr" defTabSz="951028" fontAlgn="base">
                <a:spcBef>
                  <a:spcPct val="0"/>
                </a:spcBef>
                <a:spcAft>
                  <a:spcPct val="0"/>
                </a:spcAft>
              </a:pPr>
              <a:endParaRPr lang="en-US" sz="1836" b="1" dirty="0">
                <a:gradFill>
                  <a:gsLst>
                    <a:gs pos="0">
                      <a:srgbClr val="FFFFFF"/>
                    </a:gs>
                    <a:gs pos="100000">
                      <a:srgbClr val="FFFFFF"/>
                    </a:gs>
                  </a:gsLst>
                  <a:lin ang="5400000" scaled="0"/>
                </a:gradFill>
              </a:endParaRPr>
            </a:p>
            <a:p>
              <a:pPr algn="ctr" defTabSz="951028" fontAlgn="base">
                <a:spcBef>
                  <a:spcPct val="0"/>
                </a:spcBef>
                <a:spcAft>
                  <a:spcPct val="0"/>
                </a:spcAft>
              </a:pPr>
              <a:endParaRPr lang="en-US" sz="1836" b="1" dirty="0">
                <a:gradFill>
                  <a:gsLst>
                    <a:gs pos="0">
                      <a:srgbClr val="FFFFFF"/>
                    </a:gs>
                    <a:gs pos="100000">
                      <a:srgbClr val="FFFFFF"/>
                    </a:gs>
                  </a:gsLst>
                  <a:lin ang="5400000" scaled="0"/>
                </a:gradFill>
              </a:endParaRPr>
            </a:p>
            <a:p>
              <a:pPr algn="ctr" defTabSz="951028" fontAlgn="base">
                <a:spcBef>
                  <a:spcPct val="0"/>
                </a:spcBef>
                <a:spcAft>
                  <a:spcPct val="0"/>
                </a:spcAft>
              </a:pPr>
              <a:endParaRPr lang="en-US" sz="1632" b="1" dirty="0" smtClean="0">
                <a:gradFill>
                  <a:gsLst>
                    <a:gs pos="0">
                      <a:srgbClr val="FFFFFF"/>
                    </a:gs>
                    <a:gs pos="100000">
                      <a:srgbClr val="FFFFFF"/>
                    </a:gs>
                  </a:gsLst>
                  <a:lin ang="5400000" scaled="0"/>
                </a:gradFill>
              </a:endParaRPr>
            </a:p>
            <a:p>
              <a:pPr algn="ctr" defTabSz="951028" fontAlgn="base">
                <a:spcBef>
                  <a:spcPct val="0"/>
                </a:spcBef>
                <a:spcAft>
                  <a:spcPct val="0"/>
                </a:spcAft>
              </a:pPr>
              <a:endParaRPr lang="en-US" sz="1632" b="1" dirty="0">
                <a:gradFill>
                  <a:gsLst>
                    <a:gs pos="0">
                      <a:srgbClr val="FFFFFF"/>
                    </a:gs>
                    <a:gs pos="100000">
                      <a:srgbClr val="FFFFFF"/>
                    </a:gs>
                  </a:gsLst>
                  <a:lin ang="5400000" scaled="0"/>
                </a:gradFill>
              </a:endParaRPr>
            </a:p>
            <a:p>
              <a:pPr algn="ctr" defTabSz="951028" fontAlgn="base">
                <a:spcBef>
                  <a:spcPct val="0"/>
                </a:spcBef>
                <a:spcAft>
                  <a:spcPct val="0"/>
                </a:spcAft>
              </a:pPr>
              <a:r>
                <a:rPr lang="en-US" dirty="0" smtClean="0">
                  <a:gradFill>
                    <a:gsLst>
                      <a:gs pos="0">
                        <a:srgbClr val="FFFFFF"/>
                      </a:gs>
                      <a:gs pos="100000">
                        <a:srgbClr val="FFFFFF"/>
                      </a:gs>
                    </a:gsLst>
                    <a:lin ang="5400000" scaled="0"/>
                  </a:gradFill>
                </a:rPr>
                <a:t>Privacy </a:t>
              </a:r>
              <a:r>
                <a:rPr lang="en-US" dirty="0">
                  <a:gradFill>
                    <a:gsLst>
                      <a:gs pos="0">
                        <a:srgbClr val="FFFFFF"/>
                      </a:gs>
                      <a:gs pos="100000">
                        <a:srgbClr val="FFFFFF"/>
                      </a:gs>
                    </a:gsLst>
                    <a:lin ang="5400000" scaled="0"/>
                  </a:gradFill>
                </a:rPr>
                <a:t>by design</a:t>
              </a:r>
            </a:p>
          </p:txBody>
        </p:sp>
        <p:grpSp>
          <p:nvGrpSpPr>
            <p:cNvPr id="9" name="Group 8"/>
            <p:cNvGrpSpPr/>
            <p:nvPr/>
          </p:nvGrpSpPr>
          <p:grpSpPr>
            <a:xfrm>
              <a:off x="8791924" y="3092329"/>
              <a:ext cx="1115221" cy="1269041"/>
              <a:chOff x="8791924" y="1553814"/>
              <a:chExt cx="1115221" cy="1269041"/>
            </a:xfrm>
          </p:grpSpPr>
          <p:sp>
            <p:nvSpPr>
              <p:cNvPr id="57" name="Freeform 27"/>
              <p:cNvSpPr>
                <a:spLocks noChangeAspect="1" noEditPoints="1"/>
              </p:cNvSpPr>
              <p:nvPr/>
            </p:nvSpPr>
            <p:spPr bwMode="auto">
              <a:xfrm>
                <a:off x="8791924" y="1553814"/>
                <a:ext cx="1115221" cy="1269041"/>
              </a:xfrm>
              <a:custGeom>
                <a:avLst/>
                <a:gdLst>
                  <a:gd name="T0" fmla="*/ 202 w 233"/>
                  <a:gd name="T1" fmla="*/ 78 h 265"/>
                  <a:gd name="T2" fmla="*/ 181 w 233"/>
                  <a:gd name="T3" fmla="*/ 78 h 265"/>
                  <a:gd name="T4" fmla="*/ 181 w 233"/>
                  <a:gd name="T5" fmla="*/ 21 h 265"/>
                  <a:gd name="T6" fmla="*/ 83 w 233"/>
                  <a:gd name="T7" fmla="*/ 21 h 265"/>
                  <a:gd name="T8" fmla="*/ 83 w 233"/>
                  <a:gd name="T9" fmla="*/ 75 h 265"/>
                  <a:gd name="T10" fmla="*/ 24 w 233"/>
                  <a:gd name="T11" fmla="*/ 75 h 265"/>
                  <a:gd name="T12" fmla="*/ 24 w 233"/>
                  <a:gd name="T13" fmla="*/ 243 h 265"/>
                  <a:gd name="T14" fmla="*/ 163 w 233"/>
                  <a:gd name="T15" fmla="*/ 243 h 265"/>
                  <a:gd name="T16" fmla="*/ 163 w 233"/>
                  <a:gd name="T17" fmla="*/ 265 h 265"/>
                  <a:gd name="T18" fmla="*/ 0 w 233"/>
                  <a:gd name="T19" fmla="*/ 265 h 265"/>
                  <a:gd name="T20" fmla="*/ 0 w 233"/>
                  <a:gd name="T21" fmla="*/ 54 h 265"/>
                  <a:gd name="T22" fmla="*/ 59 w 233"/>
                  <a:gd name="T23" fmla="*/ 0 h 265"/>
                  <a:gd name="T24" fmla="*/ 202 w 233"/>
                  <a:gd name="T25" fmla="*/ 0 h 265"/>
                  <a:gd name="T26" fmla="*/ 202 w 233"/>
                  <a:gd name="T27" fmla="*/ 78 h 265"/>
                  <a:gd name="T28" fmla="*/ 202 w 233"/>
                  <a:gd name="T29" fmla="*/ 78 h 265"/>
                  <a:gd name="T30" fmla="*/ 217 w 233"/>
                  <a:gd name="T31" fmla="*/ 155 h 265"/>
                  <a:gd name="T32" fmla="*/ 179 w 233"/>
                  <a:gd name="T33" fmla="*/ 94 h 265"/>
                  <a:gd name="T34" fmla="*/ 179 w 233"/>
                  <a:gd name="T35" fmla="*/ 94 h 265"/>
                  <a:gd name="T36" fmla="*/ 139 w 233"/>
                  <a:gd name="T37" fmla="*/ 155 h 265"/>
                  <a:gd name="T38" fmla="*/ 125 w 233"/>
                  <a:gd name="T39" fmla="*/ 155 h 265"/>
                  <a:gd name="T40" fmla="*/ 125 w 233"/>
                  <a:gd name="T41" fmla="*/ 229 h 265"/>
                  <a:gd name="T42" fmla="*/ 233 w 233"/>
                  <a:gd name="T43" fmla="*/ 229 h 265"/>
                  <a:gd name="T44" fmla="*/ 233 w 233"/>
                  <a:gd name="T45" fmla="*/ 155 h 265"/>
                  <a:gd name="T46" fmla="*/ 217 w 233"/>
                  <a:gd name="T47" fmla="*/ 155 h 265"/>
                  <a:gd name="T48" fmla="*/ 154 w 233"/>
                  <a:gd name="T49" fmla="*/ 155 h 265"/>
                  <a:gd name="T50" fmla="*/ 179 w 233"/>
                  <a:gd name="T51" fmla="*/ 109 h 265"/>
                  <a:gd name="T52" fmla="*/ 179 w 233"/>
                  <a:gd name="T53" fmla="*/ 109 h 265"/>
                  <a:gd name="T54" fmla="*/ 203 w 233"/>
                  <a:gd name="T55" fmla="*/ 155 h 265"/>
                  <a:gd name="T56" fmla="*/ 154 w 233"/>
                  <a:gd name="T57" fmla="*/ 155 h 265"/>
                  <a:gd name="T58" fmla="*/ 154 w 233"/>
                  <a:gd name="T59" fmla="*/ 15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3" h="265">
                    <a:moveTo>
                      <a:pt x="202" y="78"/>
                    </a:moveTo>
                    <a:cubicBezTo>
                      <a:pt x="181" y="78"/>
                      <a:pt x="181" y="78"/>
                      <a:pt x="181" y="78"/>
                    </a:cubicBezTo>
                    <a:cubicBezTo>
                      <a:pt x="181" y="21"/>
                      <a:pt x="181" y="21"/>
                      <a:pt x="181" y="21"/>
                    </a:cubicBezTo>
                    <a:cubicBezTo>
                      <a:pt x="83" y="21"/>
                      <a:pt x="83" y="21"/>
                      <a:pt x="83" y="21"/>
                    </a:cubicBezTo>
                    <a:cubicBezTo>
                      <a:pt x="83" y="75"/>
                      <a:pt x="83" y="75"/>
                      <a:pt x="83" y="75"/>
                    </a:cubicBezTo>
                    <a:cubicBezTo>
                      <a:pt x="24" y="75"/>
                      <a:pt x="24" y="75"/>
                      <a:pt x="24" y="75"/>
                    </a:cubicBezTo>
                    <a:cubicBezTo>
                      <a:pt x="24" y="243"/>
                      <a:pt x="24" y="243"/>
                      <a:pt x="24" y="243"/>
                    </a:cubicBezTo>
                    <a:cubicBezTo>
                      <a:pt x="163" y="243"/>
                      <a:pt x="163" y="243"/>
                      <a:pt x="163" y="243"/>
                    </a:cubicBezTo>
                    <a:cubicBezTo>
                      <a:pt x="163" y="265"/>
                      <a:pt x="163" y="265"/>
                      <a:pt x="163" y="265"/>
                    </a:cubicBezTo>
                    <a:cubicBezTo>
                      <a:pt x="0" y="265"/>
                      <a:pt x="0" y="265"/>
                      <a:pt x="0" y="265"/>
                    </a:cubicBezTo>
                    <a:cubicBezTo>
                      <a:pt x="0" y="54"/>
                      <a:pt x="0" y="54"/>
                      <a:pt x="0" y="54"/>
                    </a:cubicBezTo>
                    <a:cubicBezTo>
                      <a:pt x="59" y="0"/>
                      <a:pt x="59" y="0"/>
                      <a:pt x="59" y="0"/>
                    </a:cubicBezTo>
                    <a:cubicBezTo>
                      <a:pt x="202" y="0"/>
                      <a:pt x="202" y="0"/>
                      <a:pt x="202" y="0"/>
                    </a:cubicBezTo>
                    <a:cubicBezTo>
                      <a:pt x="202" y="78"/>
                      <a:pt x="202" y="78"/>
                      <a:pt x="202" y="78"/>
                    </a:cubicBezTo>
                    <a:cubicBezTo>
                      <a:pt x="202" y="78"/>
                      <a:pt x="202" y="78"/>
                      <a:pt x="202" y="78"/>
                    </a:cubicBezTo>
                    <a:close/>
                    <a:moveTo>
                      <a:pt x="217" y="155"/>
                    </a:moveTo>
                    <a:cubicBezTo>
                      <a:pt x="217" y="129"/>
                      <a:pt x="212" y="94"/>
                      <a:pt x="179" y="94"/>
                    </a:cubicBezTo>
                    <a:cubicBezTo>
                      <a:pt x="179" y="94"/>
                      <a:pt x="179" y="94"/>
                      <a:pt x="179" y="94"/>
                    </a:cubicBezTo>
                    <a:cubicBezTo>
                      <a:pt x="144" y="94"/>
                      <a:pt x="139" y="129"/>
                      <a:pt x="139" y="155"/>
                    </a:cubicBezTo>
                    <a:cubicBezTo>
                      <a:pt x="125" y="155"/>
                      <a:pt x="125" y="155"/>
                      <a:pt x="125" y="155"/>
                    </a:cubicBezTo>
                    <a:cubicBezTo>
                      <a:pt x="125" y="229"/>
                      <a:pt x="125" y="229"/>
                      <a:pt x="125" y="229"/>
                    </a:cubicBezTo>
                    <a:cubicBezTo>
                      <a:pt x="233" y="229"/>
                      <a:pt x="233" y="229"/>
                      <a:pt x="233" y="229"/>
                    </a:cubicBezTo>
                    <a:cubicBezTo>
                      <a:pt x="233" y="155"/>
                      <a:pt x="233" y="155"/>
                      <a:pt x="233" y="155"/>
                    </a:cubicBezTo>
                    <a:cubicBezTo>
                      <a:pt x="217" y="155"/>
                      <a:pt x="217" y="155"/>
                      <a:pt x="217" y="155"/>
                    </a:cubicBezTo>
                    <a:close/>
                    <a:moveTo>
                      <a:pt x="154" y="155"/>
                    </a:moveTo>
                    <a:cubicBezTo>
                      <a:pt x="154" y="139"/>
                      <a:pt x="155" y="109"/>
                      <a:pt x="179" y="109"/>
                    </a:cubicBezTo>
                    <a:cubicBezTo>
                      <a:pt x="179" y="109"/>
                      <a:pt x="179" y="109"/>
                      <a:pt x="179" y="109"/>
                    </a:cubicBezTo>
                    <a:cubicBezTo>
                      <a:pt x="201" y="109"/>
                      <a:pt x="203" y="139"/>
                      <a:pt x="203" y="155"/>
                    </a:cubicBezTo>
                    <a:cubicBezTo>
                      <a:pt x="154" y="155"/>
                      <a:pt x="154" y="155"/>
                      <a:pt x="154" y="155"/>
                    </a:cubicBezTo>
                    <a:cubicBezTo>
                      <a:pt x="154" y="155"/>
                      <a:pt x="154" y="155"/>
                      <a:pt x="154" y="155"/>
                    </a:cubicBezTo>
                    <a:close/>
                  </a:path>
                </a:pathLst>
              </a:custGeom>
              <a:solidFill>
                <a:schemeClr val="tx1"/>
              </a:solidFill>
              <a:ln>
                <a:noFill/>
              </a:ln>
              <a:extLst/>
            </p:spPr>
            <p:txBody>
              <a:bodyPr vert="horz" wrap="square" lIns="146304" tIns="91440" rIns="91440" bIns="91440" numCol="1" anchor="t" anchorCtr="0" compatLnSpc="1">
                <a:prstTxWarp prst="textNoShape">
                  <a:avLst/>
                </a:prstTxWarp>
              </a:bodyPr>
              <a:lstStyle/>
              <a:p>
                <a:endParaRPr lang="en-US" sz="1836">
                  <a:solidFill>
                    <a:srgbClr val="FFFFFF"/>
                  </a:solidFill>
                </a:endParaRPr>
              </a:p>
            </p:txBody>
          </p:sp>
          <p:sp>
            <p:nvSpPr>
              <p:cNvPr id="8" name="Rectangle 7"/>
              <p:cNvSpPr/>
              <p:nvPr/>
            </p:nvSpPr>
            <p:spPr bwMode="auto">
              <a:xfrm>
                <a:off x="9004300" y="2041380"/>
                <a:ext cx="552450" cy="64008"/>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91440" bIns="91440" numCol="1" rtlCol="0" anchor="ctr" anchorCtr="0" compatLnSpc="1">
                <a:prstTxWarp prst="textNoShape">
                  <a:avLst/>
                </a:prstTxWarp>
              </a:bodyPr>
              <a:lstStyle/>
              <a:p>
                <a:pPr algn="ctr" defTabSz="951028" fontAlgn="base">
                  <a:spcBef>
                    <a:spcPct val="0"/>
                  </a:spcBef>
                  <a:spcAft>
                    <a:spcPct val="0"/>
                  </a:spcAft>
                </a:pPr>
                <a:endParaRPr lang="en-US" sz="2040" dirty="0">
                  <a:gradFill>
                    <a:gsLst>
                      <a:gs pos="0">
                        <a:srgbClr val="FFFFFF"/>
                      </a:gs>
                      <a:gs pos="100000">
                        <a:srgbClr val="FFFFFF"/>
                      </a:gs>
                    </a:gsLst>
                    <a:lin ang="5400000" scaled="0"/>
                  </a:gradFill>
                </a:endParaRPr>
              </a:p>
            </p:txBody>
          </p:sp>
          <p:sp>
            <p:nvSpPr>
              <p:cNvPr id="58" name="Rectangle 57"/>
              <p:cNvSpPr/>
              <p:nvPr/>
            </p:nvSpPr>
            <p:spPr bwMode="auto">
              <a:xfrm>
                <a:off x="9004300" y="2186771"/>
                <a:ext cx="488950" cy="64008"/>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91440" bIns="91440" numCol="1" rtlCol="0" anchor="ctr" anchorCtr="0" compatLnSpc="1">
                <a:prstTxWarp prst="textNoShape">
                  <a:avLst/>
                </a:prstTxWarp>
              </a:bodyPr>
              <a:lstStyle/>
              <a:p>
                <a:pPr algn="ctr" defTabSz="951028" fontAlgn="base">
                  <a:spcBef>
                    <a:spcPct val="0"/>
                  </a:spcBef>
                  <a:spcAft>
                    <a:spcPct val="0"/>
                  </a:spcAft>
                </a:pPr>
                <a:endParaRPr lang="en-US" sz="2040" dirty="0">
                  <a:gradFill>
                    <a:gsLst>
                      <a:gs pos="0">
                        <a:srgbClr val="FFFFFF"/>
                      </a:gs>
                      <a:gs pos="100000">
                        <a:srgbClr val="FFFFFF"/>
                      </a:gs>
                    </a:gsLst>
                    <a:lin ang="5400000" scaled="0"/>
                  </a:gradFill>
                </a:endParaRPr>
              </a:p>
            </p:txBody>
          </p:sp>
          <p:sp>
            <p:nvSpPr>
              <p:cNvPr id="59" name="Rectangle 58"/>
              <p:cNvSpPr/>
              <p:nvPr/>
            </p:nvSpPr>
            <p:spPr bwMode="auto">
              <a:xfrm>
                <a:off x="9004300" y="2332162"/>
                <a:ext cx="552450" cy="64008"/>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91440" bIns="91440" numCol="1" rtlCol="0" anchor="ctr" anchorCtr="0" compatLnSpc="1">
                <a:prstTxWarp prst="textNoShape">
                  <a:avLst/>
                </a:prstTxWarp>
              </a:bodyPr>
              <a:lstStyle/>
              <a:p>
                <a:pPr algn="ctr" defTabSz="951028" fontAlgn="base">
                  <a:spcBef>
                    <a:spcPct val="0"/>
                  </a:spcBef>
                  <a:spcAft>
                    <a:spcPct val="0"/>
                  </a:spcAft>
                </a:pPr>
                <a:endParaRPr lang="en-US" sz="2040" dirty="0">
                  <a:gradFill>
                    <a:gsLst>
                      <a:gs pos="0">
                        <a:srgbClr val="FFFFFF"/>
                      </a:gs>
                      <a:gs pos="100000">
                        <a:srgbClr val="FFFFFF"/>
                      </a:gs>
                    </a:gsLst>
                    <a:lin ang="5400000" scaled="0"/>
                  </a:gradFill>
                </a:endParaRPr>
              </a:p>
            </p:txBody>
          </p:sp>
          <p:sp>
            <p:nvSpPr>
              <p:cNvPr id="60" name="Rectangle 59"/>
              <p:cNvSpPr/>
              <p:nvPr/>
            </p:nvSpPr>
            <p:spPr bwMode="auto">
              <a:xfrm>
                <a:off x="9004300" y="2477554"/>
                <a:ext cx="552450" cy="64008"/>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91440" bIns="91440" numCol="1" rtlCol="0" anchor="ctr" anchorCtr="0" compatLnSpc="1">
                <a:prstTxWarp prst="textNoShape">
                  <a:avLst/>
                </a:prstTxWarp>
              </a:bodyPr>
              <a:lstStyle/>
              <a:p>
                <a:pPr algn="ctr" defTabSz="951028" fontAlgn="base">
                  <a:spcBef>
                    <a:spcPct val="0"/>
                  </a:spcBef>
                  <a:spcAft>
                    <a:spcPct val="0"/>
                  </a:spcAft>
                </a:pPr>
                <a:endParaRPr lang="en-US" sz="2040" dirty="0">
                  <a:gradFill>
                    <a:gsLst>
                      <a:gs pos="0">
                        <a:srgbClr val="FFFFFF"/>
                      </a:gs>
                      <a:gs pos="100000">
                        <a:srgbClr val="FFFFFF"/>
                      </a:gs>
                    </a:gsLst>
                    <a:lin ang="5400000" scaled="0"/>
                  </a:gradFill>
                </a:endParaRPr>
              </a:p>
            </p:txBody>
          </p:sp>
          <p:sp>
            <p:nvSpPr>
              <p:cNvPr id="61" name="Rectangle 60"/>
              <p:cNvSpPr/>
              <p:nvPr/>
            </p:nvSpPr>
            <p:spPr bwMode="auto">
              <a:xfrm>
                <a:off x="9264650" y="1895989"/>
                <a:ext cx="292100" cy="64008"/>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91440" bIns="91440" numCol="1" rtlCol="0" anchor="ctr" anchorCtr="0" compatLnSpc="1">
                <a:prstTxWarp prst="textNoShape">
                  <a:avLst/>
                </a:prstTxWarp>
              </a:bodyPr>
              <a:lstStyle/>
              <a:p>
                <a:pPr algn="ctr" defTabSz="951028" fontAlgn="base">
                  <a:spcBef>
                    <a:spcPct val="0"/>
                  </a:spcBef>
                  <a:spcAft>
                    <a:spcPct val="0"/>
                  </a:spcAft>
                </a:pPr>
                <a:endParaRPr lang="en-US" sz="2040" dirty="0">
                  <a:gradFill>
                    <a:gsLst>
                      <a:gs pos="0">
                        <a:srgbClr val="FFFFFF"/>
                      </a:gs>
                      <a:gs pos="100000">
                        <a:srgbClr val="FFFFFF"/>
                      </a:gs>
                    </a:gsLst>
                    <a:lin ang="5400000" scaled="0"/>
                  </a:gradFill>
                </a:endParaRPr>
              </a:p>
            </p:txBody>
          </p:sp>
        </p:grpSp>
      </p:grpSp>
    </p:spTree>
    <p:extLst>
      <p:ext uri="{BB962C8B-B14F-4D97-AF65-F5344CB8AC3E}">
        <p14:creationId xmlns:p14="http://schemas.microsoft.com/office/powerpoint/2010/main" val="36405140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604795" y="2988550"/>
            <a:ext cx="10197378" cy="572464"/>
          </a:xfrm>
        </p:spPr>
        <p:txBody>
          <a:bodyPr/>
          <a:lstStyle/>
          <a:p>
            <a:pPr marL="0" indent="0">
              <a:spcBef>
                <a:spcPts val="612"/>
              </a:spcBef>
              <a:spcAft>
                <a:spcPts val="1836"/>
              </a:spcAft>
              <a:buClr>
                <a:schemeClr val="tx1"/>
              </a:buClr>
              <a:buNone/>
            </a:pPr>
            <a:r>
              <a:rPr lang="en-US" sz="2800" dirty="0">
                <a:solidFill>
                  <a:schemeClr val="tx1"/>
                </a:solidFill>
              </a:rPr>
              <a:t>Customers can mix and match services to meet their requirements</a:t>
            </a:r>
          </a:p>
        </p:txBody>
      </p:sp>
      <p:sp>
        <p:nvSpPr>
          <p:cNvPr id="2" name="Title 1"/>
          <p:cNvSpPr>
            <a:spLocks noGrp="1"/>
          </p:cNvSpPr>
          <p:nvPr>
            <p:ph type="title"/>
          </p:nvPr>
        </p:nvSpPr>
        <p:spPr/>
        <p:txBody>
          <a:bodyPr/>
          <a:lstStyle/>
          <a:p>
            <a:r>
              <a:rPr lang="en-US" spc="0" dirty="0">
                <a:solidFill>
                  <a:schemeClr val="tx1"/>
                </a:solidFill>
                <a:latin typeface="Segoe UI Light" pitchFamily="34" charset="0"/>
              </a:rPr>
              <a:t>Highly configurable and </a:t>
            </a:r>
            <a:r>
              <a:rPr lang="en-US" spc="0" dirty="0" smtClean="0">
                <a:solidFill>
                  <a:schemeClr val="tx1"/>
                </a:solidFill>
                <a:latin typeface="Segoe UI Light" pitchFamily="34" charset="0"/>
              </a:rPr>
              <a:t>scalable</a:t>
            </a:r>
            <a:r>
              <a:rPr lang="en-US" spc="0" dirty="0">
                <a:solidFill>
                  <a:schemeClr val="tx1"/>
                </a:solidFill>
                <a:latin typeface="Segoe UI Light" pitchFamily="34" charset="0"/>
              </a:rPr>
              <a:t/>
            </a:r>
            <a:br>
              <a:rPr lang="en-US" spc="0" dirty="0">
                <a:solidFill>
                  <a:schemeClr val="tx1"/>
                </a:solidFill>
                <a:latin typeface="Segoe UI Light" pitchFamily="34" charset="0"/>
              </a:rPr>
            </a:br>
            <a:endParaRPr lang="en-US" dirty="0"/>
          </a:p>
        </p:txBody>
      </p:sp>
      <p:sp>
        <p:nvSpPr>
          <p:cNvPr id="12" name="Title 20"/>
          <p:cNvSpPr txBox="1">
            <a:spLocks/>
          </p:cNvSpPr>
          <p:nvPr/>
        </p:nvSpPr>
        <p:spPr>
          <a:xfrm>
            <a:off x="625054" y="233151"/>
            <a:ext cx="11370961" cy="553299"/>
          </a:xfrm>
          <a:prstGeom prst="rect">
            <a:avLst/>
          </a:prstGeom>
        </p:spPr>
        <p:txBody>
          <a:bodyPr lIns="0" tIns="0" rIns="0" bIns="0"/>
          <a:lstStyle>
            <a:lvl1pPr algn="l" defTabSz="914363" rtl="0" eaLnBrk="1" latinLnBrk="0" hangingPunct="1">
              <a:lnSpc>
                <a:spcPct val="90000"/>
              </a:lnSpc>
              <a:spcBef>
                <a:spcPct val="0"/>
              </a:spcBef>
              <a:buNone/>
              <a:defRPr lang="en-US" sz="5400" b="0" kern="1200" cap="none" spc="-100" baseline="0" dirty="0" smtClean="0">
                <a:ln w="3175">
                  <a:noFill/>
                </a:ln>
                <a:solidFill>
                  <a:srgbClr val="0072C6"/>
                </a:solidFill>
                <a:effectLst/>
                <a:latin typeface="+mj-lt"/>
                <a:ea typeface="+mn-ea"/>
                <a:cs typeface="Arial" charset="0"/>
              </a:defRPr>
            </a:lvl1pPr>
          </a:lstStyle>
          <a:p>
            <a:pPr>
              <a:spcBef>
                <a:spcPts val="612"/>
              </a:spcBef>
              <a:spcAft>
                <a:spcPts val="612"/>
              </a:spcAft>
            </a:pPr>
            <a:endParaRPr sz="4896" spc="0">
              <a:solidFill>
                <a:srgbClr val="FFFFFF"/>
              </a:solidFill>
            </a:endParaRPr>
          </a:p>
        </p:txBody>
      </p:sp>
      <p:grpSp>
        <p:nvGrpSpPr>
          <p:cNvPr id="20" name="Group 19"/>
          <p:cNvGrpSpPr/>
          <p:nvPr/>
        </p:nvGrpSpPr>
        <p:grpSpPr>
          <a:xfrm>
            <a:off x="284099" y="5350855"/>
            <a:ext cx="1273429" cy="1273429"/>
            <a:chOff x="457200" y="4760265"/>
            <a:chExt cx="1104667" cy="1104667"/>
          </a:xfrm>
        </p:grpSpPr>
        <p:sp>
          <p:nvSpPr>
            <p:cNvPr id="15" name="Rectangle 14"/>
            <p:cNvSpPr/>
            <p:nvPr/>
          </p:nvSpPr>
          <p:spPr bwMode="auto">
            <a:xfrm>
              <a:off x="457200" y="4760265"/>
              <a:ext cx="1104667" cy="1104667"/>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pic>
          <p:nvPicPr>
            <p:cNvPr id="31" name="Picture 6" descr="W:\Open Engagements\Productivity\MS-Unified Communications\#1601 BizProd MOD Team Core Content Work\New Iconography\Words\Draft\TechWords 6-19 Drop\Compliance B.png"/>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26040" y="4940058"/>
              <a:ext cx="583326" cy="7683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p:cNvGrpSpPr/>
          <p:nvPr/>
        </p:nvGrpSpPr>
        <p:grpSpPr>
          <a:xfrm>
            <a:off x="284099" y="3996390"/>
            <a:ext cx="1273429" cy="1273429"/>
            <a:chOff x="465370" y="3603886"/>
            <a:chExt cx="1104667" cy="1104667"/>
          </a:xfrm>
        </p:grpSpPr>
        <p:sp>
          <p:nvSpPr>
            <p:cNvPr id="14" name="Rectangle 13"/>
            <p:cNvSpPr/>
            <p:nvPr/>
          </p:nvSpPr>
          <p:spPr bwMode="auto">
            <a:xfrm>
              <a:off x="465370" y="3603886"/>
              <a:ext cx="1104667" cy="1104667"/>
            </a:xfrm>
            <a:prstGeom prst="rect">
              <a:avLst/>
            </a:prstGeom>
            <a:solidFill>
              <a:srgbClr val="00723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pic>
          <p:nvPicPr>
            <p:cNvPr id="32"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88081" y="3866147"/>
              <a:ext cx="873734" cy="48837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a:off x="284099" y="1287462"/>
            <a:ext cx="1273429" cy="1273429"/>
            <a:chOff x="457200" y="1235376"/>
            <a:chExt cx="1104667" cy="1104667"/>
          </a:xfrm>
        </p:grpSpPr>
        <p:sp>
          <p:nvSpPr>
            <p:cNvPr id="3" name="Rectangle 2"/>
            <p:cNvSpPr/>
            <p:nvPr/>
          </p:nvSpPr>
          <p:spPr bwMode="auto">
            <a:xfrm>
              <a:off x="457200" y="1235376"/>
              <a:ext cx="1104667" cy="1104667"/>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nvGrpSpPr>
            <p:cNvPr id="34" name="Group 33"/>
            <p:cNvGrpSpPr/>
            <p:nvPr/>
          </p:nvGrpSpPr>
          <p:grpSpPr bwMode="black">
            <a:xfrm>
              <a:off x="607662" y="1456884"/>
              <a:ext cx="820086" cy="667176"/>
              <a:chOff x="5184775" y="225425"/>
              <a:chExt cx="1500188" cy="1220788"/>
            </a:xfrm>
            <a:solidFill>
              <a:srgbClr val="FFFFFF"/>
            </a:solidFill>
          </p:grpSpPr>
          <p:sp>
            <p:nvSpPr>
              <p:cNvPr id="35" name="Freeform 86"/>
              <p:cNvSpPr>
                <a:spLocks noEditPoints="1"/>
              </p:cNvSpPr>
              <p:nvPr/>
            </p:nvSpPr>
            <p:spPr bwMode="black">
              <a:xfrm>
                <a:off x="5184775" y="344488"/>
                <a:ext cx="1095375" cy="1101725"/>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solidFill>
                    <a:srgbClr val="FFFFFF"/>
                  </a:solidFill>
                </a:endParaRPr>
              </a:p>
            </p:txBody>
          </p:sp>
          <p:sp>
            <p:nvSpPr>
              <p:cNvPr id="37" name="Oval 87"/>
              <p:cNvSpPr>
                <a:spLocks noChangeArrowheads="1"/>
              </p:cNvSpPr>
              <p:nvPr/>
            </p:nvSpPr>
            <p:spPr bwMode="black">
              <a:xfrm>
                <a:off x="5630863" y="812800"/>
                <a:ext cx="203200" cy="2032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solidFill>
                    <a:srgbClr val="FFFFFF"/>
                  </a:solidFill>
                </a:endParaRPr>
              </a:p>
            </p:txBody>
          </p:sp>
          <p:sp>
            <p:nvSpPr>
              <p:cNvPr id="40" name="Freeform 88"/>
              <p:cNvSpPr>
                <a:spLocks noEditPoints="1"/>
              </p:cNvSpPr>
              <p:nvPr/>
            </p:nvSpPr>
            <p:spPr bwMode="black">
              <a:xfrm>
                <a:off x="6129338" y="225425"/>
                <a:ext cx="555625" cy="598488"/>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solidFill>
                    <a:srgbClr val="FFFFFF"/>
                  </a:solidFill>
                </a:endParaRPr>
              </a:p>
            </p:txBody>
          </p:sp>
        </p:grpSp>
      </p:grpSp>
      <p:grpSp>
        <p:nvGrpSpPr>
          <p:cNvPr id="11" name="Group 10"/>
          <p:cNvGrpSpPr/>
          <p:nvPr/>
        </p:nvGrpSpPr>
        <p:grpSpPr>
          <a:xfrm>
            <a:off x="284099" y="2641926"/>
            <a:ext cx="1273429" cy="1273429"/>
            <a:chOff x="465370" y="2410138"/>
            <a:chExt cx="1104667" cy="1104667"/>
          </a:xfrm>
        </p:grpSpPr>
        <p:sp>
          <p:nvSpPr>
            <p:cNvPr id="13" name="Rectangle 12"/>
            <p:cNvSpPr/>
            <p:nvPr/>
          </p:nvSpPr>
          <p:spPr bwMode="auto">
            <a:xfrm>
              <a:off x="465370" y="2410138"/>
              <a:ext cx="1104667" cy="1104667"/>
            </a:xfrm>
            <a:prstGeom prst="rect">
              <a:avLst/>
            </a:prstGeom>
            <a:solidFill>
              <a:srgbClr val="EB3C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pic>
          <p:nvPicPr>
            <p:cNvPr id="41"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705835" y="2747235"/>
              <a:ext cx="788002" cy="442010"/>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Text Placeholder 3"/>
          <p:cNvSpPr txBox="1">
            <a:spLocks/>
          </p:cNvSpPr>
          <p:nvPr/>
        </p:nvSpPr>
        <p:spPr>
          <a:xfrm>
            <a:off x="1604795" y="5520833"/>
            <a:ext cx="8690190" cy="960263"/>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12"/>
              </a:spcBef>
              <a:spcAft>
                <a:spcPts val="1836"/>
              </a:spcAft>
              <a:buClr>
                <a:srgbClr val="FFFFFF"/>
              </a:buClr>
              <a:buFont typeface="Wingdings" panose="05000000000000000000" pitchFamily="2" charset="2"/>
              <a:buNone/>
            </a:pPr>
            <a:r>
              <a:rPr lang="en-US" sz="2800" dirty="0">
                <a:solidFill>
                  <a:srgbClr val="FFFFFF"/>
                </a:solidFill>
              </a:rPr>
              <a:t>Redundant datacenters and financially backed SLA provide uninterrupted and reliable access</a:t>
            </a:r>
          </a:p>
        </p:txBody>
      </p:sp>
      <p:sp>
        <p:nvSpPr>
          <p:cNvPr id="17" name="Text Placeholder 3"/>
          <p:cNvSpPr txBox="1">
            <a:spLocks/>
          </p:cNvSpPr>
          <p:nvPr/>
        </p:nvSpPr>
        <p:spPr>
          <a:xfrm>
            <a:off x="1604795" y="4346872"/>
            <a:ext cx="10197378" cy="5724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12"/>
              </a:spcBef>
              <a:spcAft>
                <a:spcPts val="1836"/>
              </a:spcAft>
              <a:buClr>
                <a:srgbClr val="FFFFFF"/>
              </a:buClr>
              <a:buFont typeface="Wingdings" panose="05000000000000000000" pitchFamily="2" charset="2"/>
              <a:buNone/>
            </a:pPr>
            <a:r>
              <a:rPr lang="en-US" sz="2800" dirty="0">
                <a:solidFill>
                  <a:srgbClr val="FFFFFF"/>
                </a:solidFill>
              </a:rPr>
              <a:t>Choose the flexibility between cloud and hybrid deployment</a:t>
            </a:r>
          </a:p>
        </p:txBody>
      </p:sp>
      <p:sp>
        <p:nvSpPr>
          <p:cNvPr id="18" name="Text Placeholder 3"/>
          <p:cNvSpPr txBox="1">
            <a:spLocks/>
          </p:cNvSpPr>
          <p:nvPr/>
        </p:nvSpPr>
        <p:spPr>
          <a:xfrm>
            <a:off x="1604795" y="1678634"/>
            <a:ext cx="10197378" cy="5724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12"/>
              </a:spcBef>
              <a:spcAft>
                <a:spcPts val="1836"/>
              </a:spcAft>
              <a:buClr>
                <a:srgbClr val="FFFFFF"/>
              </a:buClr>
              <a:buFont typeface="Wingdings" panose="05000000000000000000" pitchFamily="2" charset="2"/>
              <a:buNone/>
            </a:pPr>
            <a:r>
              <a:rPr lang="en-US" sz="2800" dirty="0" smtClean="0">
                <a:solidFill>
                  <a:srgbClr val="FFFFFF"/>
                </a:solidFill>
              </a:rPr>
              <a:t>Office 365 is highly configurable with some customization</a:t>
            </a:r>
            <a:endParaRPr lang="en-US" sz="2800" dirty="0">
              <a:solidFill>
                <a:srgbClr val="FFFFFF"/>
              </a:solidFill>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07345376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p:cNvSpPr>
            <a:spLocks noGrp="1"/>
          </p:cNvSpPr>
          <p:nvPr>
            <p:ph type="body" idx="4294967295"/>
          </p:nvPr>
        </p:nvSpPr>
        <p:spPr>
          <a:xfrm>
            <a:off x="348970" y="2112030"/>
            <a:ext cx="5989637" cy="3508653"/>
          </a:xfrm>
        </p:spPr>
        <p:txBody>
          <a:bodyPr anchor="ctr"/>
          <a:lstStyle/>
          <a:p>
            <a:pPr marL="0" indent="0" defTabSz="559368">
              <a:buNone/>
            </a:pPr>
            <a:r>
              <a:rPr lang="en-US" sz="8000" dirty="0">
                <a:solidFill>
                  <a:schemeClr val="tx1"/>
                </a:solidFill>
                <a:latin typeface="Segoe UI Light" panose="020B0502040204020203" pitchFamily="34" charset="0"/>
                <a:ea typeface="Segoe UI" panose="020B0502040204020203" pitchFamily="34" charset="0"/>
                <a:cs typeface="Segoe UI" panose="020B0502040204020203" pitchFamily="34" charset="0"/>
              </a:rPr>
              <a:t>Maintain </a:t>
            </a:r>
            <a:r>
              <a:rPr lang="en-US" sz="8000" dirty="0" smtClean="0">
                <a:solidFill>
                  <a:schemeClr val="tx1"/>
                </a:solidFill>
                <a:latin typeface="Segoe UI Light" panose="020B0502040204020203" pitchFamily="34" charset="0"/>
                <a:ea typeface="Segoe UI" panose="020B0502040204020203" pitchFamily="34" charset="0"/>
                <a:cs typeface="Segoe UI" panose="020B0502040204020203" pitchFamily="34" charset="0"/>
              </a:rPr>
              <a:t>an evergreen </a:t>
            </a:r>
            <a:r>
              <a:rPr lang="en-US" sz="8000" dirty="0">
                <a:solidFill>
                  <a:schemeClr val="tx1"/>
                </a:solidFill>
                <a:latin typeface="Segoe UI Light" panose="020B0502040204020203" pitchFamily="34" charset="0"/>
                <a:ea typeface="Segoe UI" panose="020B0502040204020203" pitchFamily="34" charset="0"/>
                <a:cs typeface="Segoe UI" panose="020B0502040204020203" pitchFamily="34" charset="0"/>
              </a:rPr>
              <a:t>service</a:t>
            </a:r>
          </a:p>
        </p:txBody>
      </p:sp>
      <p:pic>
        <p:nvPicPr>
          <p:cNvPr id="5" name="Picture Placeholder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8607" y="-1"/>
            <a:ext cx="6096461" cy="6994525"/>
          </a:xfrm>
          <a:prstGeom prst="rect">
            <a:avLst/>
          </a:prstGeom>
        </p:spPr>
      </p:pic>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17612" y="95305"/>
            <a:ext cx="1531772" cy="153177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413543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0" tIns="0" rIns="0" bIns="0" rtlCol="0" anchor="t">
            <a:noAutofit/>
          </a:bodyPr>
          <a:lstStyle/>
          <a:p>
            <a:r>
              <a:rPr lang="en-US" dirty="0">
                <a:latin typeface="Segoe UI Light" pitchFamily="34" charset="0"/>
              </a:rPr>
              <a:t>G</a:t>
            </a:r>
            <a:r>
              <a:rPr lang="en-US" dirty="0" smtClean="0">
                <a:latin typeface="Segoe UI Light" pitchFamily="34" charset="0"/>
              </a:rPr>
              <a:t>oing </a:t>
            </a:r>
            <a:r>
              <a:rPr lang="en-US" dirty="0">
                <a:latin typeface="Segoe UI Light" pitchFamily="34" charset="0"/>
              </a:rPr>
              <a:t>forward</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036" y="1752049"/>
            <a:ext cx="5669280" cy="3733799"/>
          </a:xfrm>
          <a:prstGeom prst="rect">
            <a:avLst/>
          </a:prstGeom>
          <a:ln w="28575">
            <a:solidFill>
              <a:schemeClr val="bg2">
                <a:lumMod val="75000"/>
                <a:lumOff val="25000"/>
              </a:schemeClr>
            </a:solidFill>
          </a:ln>
        </p:spPr>
      </p:pic>
      <p:sp>
        <p:nvSpPr>
          <p:cNvPr id="9" name="TextBox 8"/>
          <p:cNvSpPr txBox="1"/>
          <p:nvPr/>
        </p:nvSpPr>
        <p:spPr>
          <a:xfrm>
            <a:off x="1382375" y="5665174"/>
            <a:ext cx="3641446" cy="502317"/>
          </a:xfrm>
          <a:prstGeom prst="rect">
            <a:avLst/>
          </a:prstGeom>
          <a:noFill/>
        </p:spPr>
        <p:txBody>
          <a:bodyPr wrap="none" lIns="0" tIns="0" rIns="0" bIns="0" rtlCol="0">
            <a:spAutoFit/>
          </a:bodyPr>
          <a:lstStyle/>
          <a:p>
            <a:r>
              <a:rPr lang="en-US" sz="3264" spc="-71" dirty="0" smtClean="0">
                <a:gradFill>
                  <a:gsLst>
                    <a:gs pos="2917">
                      <a:srgbClr val="797A7D"/>
                    </a:gs>
                    <a:gs pos="95000">
                      <a:srgbClr val="797A7D"/>
                    </a:gs>
                  </a:gsLst>
                  <a:lin ang="5400000" scaled="0"/>
                </a:gradFill>
              </a:rPr>
              <a:t>18-36 </a:t>
            </a:r>
            <a:r>
              <a:rPr lang="en-US" sz="3264" spc="-71" dirty="0">
                <a:gradFill>
                  <a:gsLst>
                    <a:gs pos="2917">
                      <a:srgbClr val="797A7D"/>
                    </a:gs>
                    <a:gs pos="95000">
                      <a:srgbClr val="797A7D"/>
                    </a:gs>
                  </a:gsLst>
                  <a:lin ang="5400000" scaled="0"/>
                </a:gradFill>
              </a:rPr>
              <a:t>month </a:t>
            </a:r>
            <a:r>
              <a:rPr lang="en-US" sz="3264" spc="-71" dirty="0" smtClean="0">
                <a:gradFill>
                  <a:gsLst>
                    <a:gs pos="2917">
                      <a:srgbClr val="797A7D"/>
                    </a:gs>
                    <a:gs pos="95000">
                      <a:srgbClr val="797A7D"/>
                    </a:gs>
                  </a:gsLst>
                  <a:lin ang="5400000" scaled="0"/>
                </a:gradFill>
              </a:rPr>
              <a:t>release</a:t>
            </a:r>
            <a:endParaRPr lang="en-US" sz="3264" spc="-71" dirty="0">
              <a:gradFill>
                <a:gsLst>
                  <a:gs pos="2917">
                    <a:srgbClr val="797A7D"/>
                  </a:gs>
                  <a:gs pos="95000">
                    <a:srgbClr val="797A7D"/>
                  </a:gs>
                </a:gsLst>
                <a:lin ang="5400000" scaled="0"/>
              </a:gradFill>
            </a:endParaRPr>
          </a:p>
        </p:txBody>
      </p:sp>
      <p:sp>
        <p:nvSpPr>
          <p:cNvPr id="10" name="TextBox 9"/>
          <p:cNvSpPr txBox="1"/>
          <p:nvPr/>
        </p:nvSpPr>
        <p:spPr>
          <a:xfrm>
            <a:off x="7607452" y="5698818"/>
            <a:ext cx="3553847" cy="512317"/>
          </a:xfrm>
          <a:prstGeom prst="rect">
            <a:avLst/>
          </a:prstGeom>
          <a:noFill/>
        </p:spPr>
        <p:txBody>
          <a:bodyPr wrap="none" lIns="0" tIns="0" rIns="0" bIns="0" rtlCol="0">
            <a:spAutoFit/>
          </a:bodyPr>
          <a:lstStyle/>
          <a:p>
            <a:r>
              <a:rPr lang="en-US" sz="3264" spc="-71" dirty="0">
                <a:gradFill>
                  <a:gsLst>
                    <a:gs pos="2917">
                      <a:srgbClr val="797A7D"/>
                    </a:gs>
                    <a:gs pos="95000">
                      <a:srgbClr val="797A7D"/>
                    </a:gs>
                  </a:gsLst>
                  <a:lin ang="5400000" scaled="0"/>
                </a:gradFill>
              </a:rPr>
              <a:t>continuous updates</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9237" y="1752048"/>
            <a:ext cx="5486400" cy="3764392"/>
          </a:xfrm>
          <a:prstGeom prst="rect">
            <a:avLst/>
          </a:prstGeom>
          <a:ln w="38100">
            <a:solidFill>
              <a:schemeClr val="bg2">
                <a:lumMod val="75000"/>
                <a:lumOff val="25000"/>
              </a:schemeClr>
            </a:solidFill>
          </a:ln>
        </p:spPr>
      </p:pic>
      <p:sp>
        <p:nvSpPr>
          <p:cNvPr id="7" name="TextBox 6"/>
          <p:cNvSpPr txBox="1"/>
          <p:nvPr/>
        </p:nvSpPr>
        <p:spPr>
          <a:xfrm>
            <a:off x="8796682" y="1143157"/>
            <a:ext cx="1175386" cy="502317"/>
          </a:xfrm>
          <a:prstGeom prst="rect">
            <a:avLst/>
          </a:prstGeom>
          <a:noFill/>
        </p:spPr>
        <p:txBody>
          <a:bodyPr wrap="none" lIns="0" tIns="0" rIns="0" bIns="0" rtlCol="0">
            <a:spAutoFit/>
          </a:bodyPr>
          <a:lstStyle/>
          <a:p>
            <a:r>
              <a:rPr lang="en-US" sz="3264" spc="-71" dirty="0">
                <a:gradFill>
                  <a:gsLst>
                    <a:gs pos="2917">
                      <a:srgbClr val="797A7D"/>
                    </a:gs>
                    <a:gs pos="95000">
                      <a:srgbClr val="797A7D"/>
                    </a:gs>
                  </a:gsLst>
                  <a:lin ang="5400000" scaled="0"/>
                </a:gradFill>
              </a:rPr>
              <a:t>r</a:t>
            </a:r>
            <a:r>
              <a:rPr lang="en-US" sz="3264" spc="-71" dirty="0" smtClean="0">
                <a:gradFill>
                  <a:gsLst>
                    <a:gs pos="2917">
                      <a:srgbClr val="797A7D"/>
                    </a:gs>
                    <a:gs pos="95000">
                      <a:srgbClr val="797A7D"/>
                    </a:gs>
                  </a:gsLst>
                  <a:lin ang="5400000" scaled="0"/>
                </a:gradFill>
              </a:rPr>
              <a:t>ipples</a:t>
            </a:r>
            <a:endParaRPr lang="en-US" sz="3264" spc="-71" dirty="0">
              <a:gradFill>
                <a:gsLst>
                  <a:gs pos="2917">
                    <a:srgbClr val="797A7D"/>
                  </a:gs>
                  <a:gs pos="95000">
                    <a:srgbClr val="797A7D"/>
                  </a:gs>
                </a:gsLst>
                <a:lin ang="5400000" scaled="0"/>
              </a:gradFill>
            </a:endParaRPr>
          </a:p>
        </p:txBody>
      </p:sp>
      <p:sp>
        <p:nvSpPr>
          <p:cNvPr id="8" name="TextBox 7"/>
          <p:cNvSpPr txBox="1"/>
          <p:nvPr/>
        </p:nvSpPr>
        <p:spPr>
          <a:xfrm>
            <a:off x="2670035" y="1135062"/>
            <a:ext cx="1066126" cy="502317"/>
          </a:xfrm>
          <a:prstGeom prst="rect">
            <a:avLst/>
          </a:prstGeom>
          <a:noFill/>
        </p:spPr>
        <p:txBody>
          <a:bodyPr wrap="none" lIns="0" tIns="0" rIns="0" bIns="0" rtlCol="0">
            <a:spAutoFit/>
          </a:bodyPr>
          <a:lstStyle/>
          <a:p>
            <a:r>
              <a:rPr lang="en-US" sz="3264" spc="-71" dirty="0" smtClean="0">
                <a:gradFill>
                  <a:gsLst>
                    <a:gs pos="2917">
                      <a:srgbClr val="797A7D"/>
                    </a:gs>
                    <a:gs pos="95000">
                      <a:srgbClr val="797A7D"/>
                    </a:gs>
                  </a:gsLst>
                  <a:lin ang="5400000" scaled="0"/>
                </a:gradFill>
              </a:rPr>
              <a:t>waves</a:t>
            </a:r>
            <a:endParaRPr lang="en-US" sz="3264" spc="-71" dirty="0">
              <a:gradFill>
                <a:gsLst>
                  <a:gs pos="2917">
                    <a:srgbClr val="797A7D"/>
                  </a:gs>
                  <a:gs pos="95000">
                    <a:srgbClr val="797A7D"/>
                  </a:gs>
                </a:gsLst>
                <a:lin ang="5400000" scaled="0"/>
              </a:gradFill>
            </a:endParaRPr>
          </a:p>
        </p:txBody>
      </p:sp>
    </p:spTree>
    <p:extLst>
      <p:ext uri="{BB962C8B-B14F-4D97-AF65-F5344CB8AC3E}">
        <p14:creationId xmlns:p14="http://schemas.microsoft.com/office/powerpoint/2010/main" val="342275284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Elbow Connector 31"/>
          <p:cNvCxnSpPr>
            <a:stCxn id="79" idx="1"/>
          </p:cNvCxnSpPr>
          <p:nvPr/>
        </p:nvCxnSpPr>
        <p:spPr>
          <a:xfrm rot="10800000" flipV="1">
            <a:off x="276324" y="1877373"/>
            <a:ext cx="133395" cy="1773410"/>
          </a:xfrm>
          <a:prstGeom prst="bentConnector2">
            <a:avLst/>
          </a:prstGeom>
          <a:noFill/>
          <a:ln w="22225" cap="rnd" cmpd="sng" algn="ctr">
            <a:solidFill>
              <a:srgbClr val="EB3C00"/>
            </a:solidFill>
            <a:prstDash val="sysDash"/>
            <a:headEnd type="none"/>
            <a:tailEnd type="none"/>
          </a:ln>
          <a:effectLst/>
        </p:spPr>
      </p:cxnSp>
      <p:sp>
        <p:nvSpPr>
          <p:cNvPr id="92" name="Rounded Rectangular Callout 27"/>
          <p:cNvSpPr/>
          <p:nvPr/>
        </p:nvSpPr>
        <p:spPr bwMode="auto">
          <a:xfrm>
            <a:off x="10438156" y="1727182"/>
            <a:ext cx="1164010" cy="496092"/>
          </a:xfrm>
          <a:prstGeom prst="rect">
            <a:avLst/>
          </a:prstGeom>
          <a:solidFill>
            <a:schemeClr val="tx2">
              <a:lumMod val="20000"/>
              <a:lumOff val="80000"/>
            </a:schemeClr>
          </a:solidFill>
          <a:ln w="12700" cap="flat" cmpd="sng" algn="ctr">
            <a:noFill/>
            <a:prstDash val="solid"/>
            <a:headEnd type="none" w="med" len="med"/>
            <a:tailEnd type="none" w="med" len="med"/>
          </a:ln>
          <a:effectLst/>
        </p:spPr>
        <p:txBody>
          <a:bodyPr rot="0" spcFirstLastPara="0" vertOverflow="overflow" horzOverflow="overflow" vert="horz" wrap="square" lIns="109728" tIns="91440" rIns="91440" bIns="91440" numCol="1" spcCol="0" rtlCol="0" fromWordArt="0" anchor="t" anchorCtr="0" forceAA="0" compatLnSpc="1">
            <a:prstTxWarp prst="textNoShape">
              <a:avLst/>
            </a:prstTxWarp>
            <a:noAutofit/>
          </a:bodyPr>
          <a:lstStyle/>
          <a:p>
            <a:pPr defTabSz="931831" fontAlgn="base">
              <a:spcBef>
                <a:spcPct val="0"/>
              </a:spcBef>
              <a:spcAft>
                <a:spcPct val="0"/>
              </a:spcAft>
            </a:pPr>
            <a:r>
              <a:rPr lang="da-DK" sz="1000" kern="0" dirty="0">
                <a:solidFill>
                  <a:srgbClr val="000000">
                    <a:lumMod val="75000"/>
                    <a:lumOff val="25000"/>
                  </a:srgbClr>
                </a:solidFill>
                <a:ea typeface="Segoe UI" panose="020B0502040204020203" pitchFamily="34" charset="0"/>
                <a:cs typeface="Segoe UI" panose="020B0502040204020203" pitchFamily="34" charset="0"/>
              </a:rPr>
              <a:t>Azure AD Password Sync.</a:t>
            </a:r>
          </a:p>
        </p:txBody>
      </p:sp>
      <p:sp>
        <p:nvSpPr>
          <p:cNvPr id="75" name="Rectangle 74"/>
          <p:cNvSpPr/>
          <p:nvPr/>
        </p:nvSpPr>
        <p:spPr bwMode="auto">
          <a:xfrm>
            <a:off x="9408280" y="6305615"/>
            <a:ext cx="1556494" cy="597791"/>
          </a:xfrm>
          <a:prstGeom prst="rect">
            <a:avLst/>
          </a:prstGeom>
          <a:solidFill>
            <a:schemeClr val="tx2">
              <a:lumMod val="20000"/>
              <a:lumOff val="80000"/>
            </a:schemeClr>
          </a:solidFill>
          <a:ln w="12700" cap="flat" cmpd="sng" algn="ctr">
            <a:noFill/>
            <a:prstDash val="solid"/>
            <a:headEnd type="none" w="med" len="med"/>
            <a:tailEnd type="none" w="med" len="med"/>
          </a:ln>
          <a:effectLst/>
        </p:spPr>
        <p:txBody>
          <a:bodyPr rot="0" spcFirstLastPara="0" vertOverflow="overflow" horzOverflow="overflow" vert="horz" wrap="square" lIns="109728" tIns="91440" rIns="91440" bIns="91440" numCol="1" spcCol="0" rtlCol="0" fromWordArt="0" anchor="t" anchorCtr="0" forceAA="0" compatLnSpc="1">
            <a:prstTxWarp prst="textNoShape">
              <a:avLst/>
            </a:prstTxWarp>
            <a:noAutofit/>
          </a:bodyPr>
          <a:lstStyle/>
          <a:p>
            <a:pPr defTabSz="931831" fontAlgn="base">
              <a:spcBef>
                <a:spcPct val="0"/>
              </a:spcBef>
              <a:spcAft>
                <a:spcPct val="0"/>
              </a:spcAft>
            </a:pPr>
            <a:r>
              <a:rPr lang="en-US" sz="1000" kern="0" dirty="0">
                <a:solidFill>
                  <a:srgbClr val="000000">
                    <a:lumMod val="75000"/>
                    <a:lumOff val="25000"/>
                  </a:srgbClr>
                </a:solidFill>
                <a:ea typeface="Segoe UI" panose="020B0502040204020203" pitchFamily="34" charset="0"/>
                <a:cs typeface="Segoe UI" panose="020B0502040204020203" pitchFamily="34" charset="0"/>
              </a:rPr>
              <a:t>Office Web Apps </a:t>
            </a:r>
            <a:br>
              <a:rPr lang="en-US" sz="1000" kern="0" dirty="0">
                <a:solidFill>
                  <a:srgbClr val="000000">
                    <a:lumMod val="75000"/>
                    <a:lumOff val="25000"/>
                  </a:srgbClr>
                </a:solidFill>
                <a:ea typeface="Segoe UI" panose="020B0502040204020203" pitchFamily="34" charset="0"/>
                <a:cs typeface="Segoe UI" panose="020B0502040204020203" pitchFamily="34" charset="0"/>
              </a:rPr>
            </a:br>
            <a:r>
              <a:rPr lang="en-US" sz="1000" kern="0" dirty="0">
                <a:solidFill>
                  <a:srgbClr val="000000">
                    <a:lumMod val="75000"/>
                    <a:lumOff val="25000"/>
                  </a:srgbClr>
                </a:solidFill>
                <a:ea typeface="Segoe UI" panose="020B0502040204020203" pitchFamily="34" charset="0"/>
                <a:cs typeface="Segoe UI" panose="020B0502040204020203" pitchFamily="34" charset="0"/>
              </a:rPr>
              <a:t>real-time co-authoring</a:t>
            </a:r>
          </a:p>
        </p:txBody>
      </p:sp>
      <p:sp>
        <p:nvSpPr>
          <p:cNvPr id="79" name="Rounded Rectangular Callout 27"/>
          <p:cNvSpPr/>
          <p:nvPr/>
        </p:nvSpPr>
        <p:spPr bwMode="auto">
          <a:xfrm>
            <a:off x="409719" y="1516062"/>
            <a:ext cx="1375199" cy="722624"/>
          </a:xfrm>
          <a:prstGeom prst="rect">
            <a:avLst/>
          </a:prstGeom>
          <a:solidFill>
            <a:srgbClr val="EB3C00"/>
          </a:solidFill>
          <a:ln w="9525" cap="flat" cmpd="sng" algn="ctr">
            <a:noFill/>
            <a:prstDash val="solid"/>
            <a:headEnd type="none" w="med" len="med"/>
            <a:tailEnd type="none" w="med" len="med"/>
          </a:ln>
          <a:effectLst/>
        </p:spPr>
        <p:txBody>
          <a:bodyPr rot="0" spcFirstLastPara="0" vertOverflow="overflow" horzOverflow="overflow" vert="horz" wrap="square" lIns="146304" tIns="91440" rIns="91440" bIns="91440" numCol="1" spcCol="0" rtlCol="0" fromWordArt="0" anchor="t" anchorCtr="0" forceAA="0" compatLnSpc="1">
            <a:prstTxWarp prst="textNoShape">
              <a:avLst/>
            </a:prstTxWarp>
            <a:noAutofit/>
          </a:bodyPr>
          <a:lstStyle/>
          <a:p>
            <a:pPr defTabSz="931831" fontAlgn="base">
              <a:spcBef>
                <a:spcPct val="0"/>
              </a:spcBef>
              <a:spcAft>
                <a:spcPct val="0"/>
              </a:spcAft>
            </a:pPr>
            <a:r>
              <a:rPr lang="en-US" sz="1835" kern="0" dirty="0">
                <a:solidFill>
                  <a:srgbClr val="FFFFFF"/>
                </a:solidFill>
                <a:latin typeface="Segoe UI Light" pitchFamily="34" charset="0"/>
                <a:ea typeface="Segoe UI" panose="020B0502040204020203" pitchFamily="34" charset="0"/>
                <a:cs typeface="Segoe UI" panose="020B0502040204020203" pitchFamily="34" charset="0"/>
              </a:rPr>
              <a:t>The New Office</a:t>
            </a:r>
          </a:p>
        </p:txBody>
      </p:sp>
      <p:sp>
        <p:nvSpPr>
          <p:cNvPr id="93" name="Rounded Rectangular Callout 27"/>
          <p:cNvSpPr/>
          <p:nvPr/>
        </p:nvSpPr>
        <p:spPr bwMode="auto">
          <a:xfrm>
            <a:off x="7950870" y="1970476"/>
            <a:ext cx="1457409" cy="651479"/>
          </a:xfrm>
          <a:prstGeom prst="rect">
            <a:avLst/>
          </a:prstGeom>
          <a:solidFill>
            <a:schemeClr val="tx2">
              <a:lumMod val="20000"/>
              <a:lumOff val="80000"/>
            </a:schemeClr>
          </a:solidFill>
          <a:ln w="12700" cap="flat" cmpd="sng" algn="ctr">
            <a:noFill/>
            <a:prstDash val="solid"/>
            <a:headEnd type="none" w="med" len="med"/>
            <a:tailEnd type="none" w="med" len="med"/>
          </a:ln>
          <a:effectLst/>
        </p:spPr>
        <p:txBody>
          <a:bodyPr rot="0" spcFirstLastPara="0" vertOverflow="overflow" horzOverflow="overflow" vert="horz" wrap="square" lIns="109728" tIns="91440" rIns="91440" bIns="91440" numCol="1" spcCol="0" rtlCol="0" fromWordArt="0" anchor="t" anchorCtr="0" forceAA="0" compatLnSpc="1">
            <a:prstTxWarp prst="textNoShape">
              <a:avLst/>
            </a:prstTxWarp>
            <a:noAutofit/>
          </a:bodyPr>
          <a:lstStyle/>
          <a:p>
            <a:pPr defTabSz="931831" fontAlgn="base">
              <a:spcBef>
                <a:spcPct val="0"/>
              </a:spcBef>
              <a:spcAft>
                <a:spcPct val="0"/>
              </a:spcAft>
            </a:pPr>
            <a:r>
              <a:rPr lang="en-US" sz="1000" kern="0" dirty="0">
                <a:solidFill>
                  <a:srgbClr val="000000">
                    <a:lumMod val="75000"/>
                    <a:lumOff val="25000"/>
                  </a:srgbClr>
                </a:solidFill>
                <a:ea typeface="Segoe UI" panose="020B0502040204020203" pitchFamily="34" charset="0"/>
                <a:cs typeface="Segoe UI" panose="020B0502040204020203" pitchFamily="34" charset="0"/>
              </a:rPr>
              <a:t>Improved Sharing Emails</a:t>
            </a:r>
          </a:p>
        </p:txBody>
      </p:sp>
      <p:sp>
        <p:nvSpPr>
          <p:cNvPr id="72" name="Rounded Rectangular Callout 27"/>
          <p:cNvSpPr/>
          <p:nvPr/>
        </p:nvSpPr>
        <p:spPr bwMode="auto">
          <a:xfrm>
            <a:off x="9433285" y="1576394"/>
            <a:ext cx="978122" cy="632688"/>
          </a:xfrm>
          <a:prstGeom prst="rect">
            <a:avLst/>
          </a:prstGeom>
          <a:solidFill>
            <a:schemeClr val="tx2">
              <a:lumMod val="20000"/>
              <a:lumOff val="80000"/>
            </a:schemeClr>
          </a:solidFill>
          <a:ln w="12700" cap="flat" cmpd="sng" algn="ctr">
            <a:noFill/>
            <a:prstDash val="solid"/>
            <a:headEnd type="none" w="med" len="med"/>
            <a:tailEnd type="none" w="med" len="med"/>
          </a:ln>
          <a:effectLst/>
        </p:spPr>
        <p:txBody>
          <a:bodyPr rot="0" spcFirstLastPara="0" vertOverflow="overflow" horzOverflow="overflow" vert="horz" wrap="square" lIns="109728" tIns="91440" rIns="91440" bIns="91440" numCol="1" spcCol="0" rtlCol="0" fromWordArt="0" anchor="t" anchorCtr="0" forceAA="0" compatLnSpc="1">
            <a:prstTxWarp prst="textNoShape">
              <a:avLst/>
            </a:prstTxWarp>
            <a:noAutofit/>
          </a:bodyPr>
          <a:lstStyle/>
          <a:p>
            <a:pPr defTabSz="931831" fontAlgn="base">
              <a:spcBef>
                <a:spcPct val="0"/>
              </a:spcBef>
              <a:spcAft>
                <a:spcPct val="0"/>
              </a:spcAft>
            </a:pPr>
            <a:r>
              <a:rPr lang="en-US" sz="1000" kern="0" dirty="0">
                <a:solidFill>
                  <a:srgbClr val="000000">
                    <a:lumMod val="75000"/>
                    <a:lumOff val="25000"/>
                  </a:srgbClr>
                </a:solidFill>
                <a:ea typeface="Segoe UI" panose="020B0502040204020203" pitchFamily="34" charset="0"/>
                <a:cs typeface="Segoe UI" panose="020B0502040204020203" pitchFamily="34" charset="0"/>
              </a:rPr>
              <a:t>Office 365 Adapter</a:t>
            </a:r>
          </a:p>
        </p:txBody>
      </p:sp>
      <p:sp>
        <p:nvSpPr>
          <p:cNvPr id="49" name="Rectangle 48"/>
          <p:cNvSpPr/>
          <p:nvPr/>
        </p:nvSpPr>
        <p:spPr bwMode="auto">
          <a:xfrm>
            <a:off x="1675484" y="5684859"/>
            <a:ext cx="1265092" cy="508451"/>
          </a:xfrm>
          <a:prstGeom prst="rect">
            <a:avLst/>
          </a:prstGeom>
          <a:solidFill>
            <a:schemeClr val="tx2">
              <a:lumMod val="20000"/>
              <a:lumOff val="80000"/>
            </a:schemeClr>
          </a:solidFill>
          <a:ln w="12700" cap="flat" cmpd="sng" algn="ctr">
            <a:noFill/>
            <a:prstDash val="solid"/>
            <a:headEnd type="none" w="med" len="med"/>
            <a:tailEnd type="none" w="med" len="med"/>
          </a:ln>
          <a:effectLst/>
        </p:spPr>
        <p:txBody>
          <a:bodyPr rot="0" spcFirstLastPara="0" vertOverflow="overflow" horzOverflow="overflow" vert="horz" wrap="square" lIns="109728" tIns="91440" rIns="91440" bIns="91440" numCol="1" spcCol="0" rtlCol="0" fromWordArt="0" anchor="t" anchorCtr="0" forceAA="0" compatLnSpc="1">
            <a:prstTxWarp prst="textNoShape">
              <a:avLst/>
            </a:prstTxWarp>
            <a:noAutofit/>
          </a:bodyPr>
          <a:lstStyle/>
          <a:p>
            <a:pPr defTabSz="931831" fontAlgn="base">
              <a:spcBef>
                <a:spcPct val="0"/>
              </a:spcBef>
              <a:spcAft>
                <a:spcPct val="0"/>
              </a:spcAft>
            </a:pPr>
            <a:r>
              <a:rPr lang="en-US" sz="1000" kern="0" dirty="0">
                <a:solidFill>
                  <a:srgbClr val="000000">
                    <a:lumMod val="75000"/>
                    <a:lumOff val="25000"/>
                  </a:srgbClr>
                </a:solidFill>
                <a:ea typeface="Segoe UI" panose="020B0502040204020203" pitchFamily="34" charset="0"/>
                <a:cs typeface="Segoe UI" panose="020B0502040204020203" pitchFamily="34" charset="0"/>
              </a:rPr>
              <a:t>Embedded </a:t>
            </a:r>
            <a:br>
              <a:rPr lang="en-US" sz="1000" kern="0" dirty="0">
                <a:solidFill>
                  <a:srgbClr val="000000">
                    <a:lumMod val="75000"/>
                    <a:lumOff val="25000"/>
                  </a:srgbClr>
                </a:solidFill>
                <a:ea typeface="Segoe UI" panose="020B0502040204020203" pitchFamily="34" charset="0"/>
                <a:cs typeface="Segoe UI" panose="020B0502040204020203" pitchFamily="34" charset="0"/>
              </a:rPr>
            </a:br>
            <a:r>
              <a:rPr lang="en-US" sz="1000" kern="0" dirty="0">
                <a:solidFill>
                  <a:srgbClr val="000000">
                    <a:lumMod val="75000"/>
                    <a:lumOff val="25000"/>
                  </a:srgbClr>
                </a:solidFill>
                <a:ea typeface="Segoe UI" panose="020B0502040204020203" pitchFamily="34" charset="0"/>
                <a:cs typeface="Segoe UI" panose="020B0502040204020203" pitchFamily="34" charset="0"/>
              </a:rPr>
              <a:t>Images</a:t>
            </a:r>
          </a:p>
        </p:txBody>
      </p:sp>
      <p:sp>
        <p:nvSpPr>
          <p:cNvPr id="76" name="Rectangle 75"/>
          <p:cNvSpPr/>
          <p:nvPr/>
        </p:nvSpPr>
        <p:spPr bwMode="auto">
          <a:xfrm>
            <a:off x="2967217" y="5687996"/>
            <a:ext cx="1320743" cy="623873"/>
          </a:xfrm>
          <a:prstGeom prst="rect">
            <a:avLst/>
          </a:prstGeom>
          <a:solidFill>
            <a:schemeClr val="tx2">
              <a:lumMod val="20000"/>
              <a:lumOff val="80000"/>
            </a:schemeClr>
          </a:solidFill>
          <a:ln w="12700" cap="flat" cmpd="sng" algn="ctr">
            <a:noFill/>
            <a:prstDash val="solid"/>
            <a:headEnd type="none" w="med" len="med"/>
            <a:tailEnd type="none" w="med" len="med"/>
          </a:ln>
          <a:effectLst/>
        </p:spPr>
        <p:txBody>
          <a:bodyPr rot="0" spcFirstLastPara="0" vertOverflow="overflow" horzOverflow="overflow" vert="horz" wrap="square" lIns="109728" tIns="91440" rIns="91440" bIns="91440" numCol="1" spcCol="0" rtlCol="0" fromWordArt="0" anchor="t" anchorCtr="0" forceAA="0" compatLnSpc="1">
            <a:prstTxWarp prst="textNoShape">
              <a:avLst/>
            </a:prstTxWarp>
            <a:noAutofit/>
          </a:bodyPr>
          <a:lstStyle/>
          <a:p>
            <a:pPr defTabSz="931831" fontAlgn="base">
              <a:spcBef>
                <a:spcPct val="0"/>
              </a:spcBef>
              <a:spcAft>
                <a:spcPct val="0"/>
              </a:spcAft>
            </a:pPr>
            <a:r>
              <a:rPr lang="en-US" sz="1000" kern="0" dirty="0">
                <a:solidFill>
                  <a:srgbClr val="000000">
                    <a:lumMod val="75000"/>
                    <a:lumOff val="25000"/>
                  </a:srgbClr>
                </a:solidFill>
                <a:ea typeface="Segoe UI" panose="020B0502040204020203" pitchFamily="34" charset="0"/>
                <a:cs typeface="Segoe UI" panose="020B0502040204020203" pitchFamily="34" charset="0"/>
              </a:rPr>
              <a:t>PDFs in Word </a:t>
            </a:r>
            <a:br>
              <a:rPr lang="en-US" sz="1000" kern="0" dirty="0">
                <a:solidFill>
                  <a:srgbClr val="000000">
                    <a:lumMod val="75000"/>
                    <a:lumOff val="25000"/>
                  </a:srgbClr>
                </a:solidFill>
                <a:ea typeface="Segoe UI" panose="020B0502040204020203" pitchFamily="34" charset="0"/>
                <a:cs typeface="Segoe UI" panose="020B0502040204020203" pitchFamily="34" charset="0"/>
              </a:rPr>
            </a:br>
            <a:r>
              <a:rPr lang="en-US" sz="1000" kern="0" dirty="0">
                <a:solidFill>
                  <a:srgbClr val="000000">
                    <a:lumMod val="75000"/>
                    <a:lumOff val="25000"/>
                  </a:srgbClr>
                </a:solidFill>
                <a:ea typeface="Segoe UI" panose="020B0502040204020203" pitchFamily="34" charset="0"/>
                <a:cs typeface="Segoe UI" panose="020B0502040204020203" pitchFamily="34" charset="0"/>
              </a:rPr>
              <a:t>Web Apps</a:t>
            </a:r>
          </a:p>
        </p:txBody>
      </p:sp>
      <p:sp>
        <p:nvSpPr>
          <p:cNvPr id="48" name="Rectangle 47"/>
          <p:cNvSpPr/>
          <p:nvPr/>
        </p:nvSpPr>
        <p:spPr bwMode="auto">
          <a:xfrm>
            <a:off x="3287620" y="5158235"/>
            <a:ext cx="1487836" cy="508451"/>
          </a:xfrm>
          <a:prstGeom prst="rect">
            <a:avLst/>
          </a:prstGeom>
          <a:solidFill>
            <a:schemeClr val="tx2">
              <a:lumMod val="20000"/>
              <a:lumOff val="80000"/>
            </a:schemeClr>
          </a:solidFill>
          <a:ln w="12700" cap="flat" cmpd="sng" algn="ctr">
            <a:noFill/>
            <a:prstDash val="solid"/>
            <a:headEnd type="none" w="med" len="med"/>
            <a:tailEnd type="none" w="med" len="med"/>
          </a:ln>
          <a:effectLst/>
        </p:spPr>
        <p:txBody>
          <a:bodyPr rot="0" spcFirstLastPara="0" vertOverflow="overflow" horzOverflow="overflow" vert="horz" wrap="square" lIns="109728" tIns="91440" rIns="91440" bIns="91440" numCol="1" spcCol="0" rtlCol="0" fromWordArt="0" anchor="t" anchorCtr="0" forceAA="0" compatLnSpc="1">
            <a:prstTxWarp prst="textNoShape">
              <a:avLst/>
            </a:prstTxWarp>
            <a:noAutofit/>
          </a:bodyPr>
          <a:lstStyle/>
          <a:p>
            <a:pPr defTabSz="931831" fontAlgn="base">
              <a:spcBef>
                <a:spcPct val="0"/>
              </a:spcBef>
              <a:spcAft>
                <a:spcPct val="0"/>
              </a:spcAft>
            </a:pPr>
            <a:r>
              <a:rPr lang="en-US" sz="1000" kern="0" dirty="0">
                <a:solidFill>
                  <a:srgbClr val="000000">
                    <a:lumMod val="75000"/>
                    <a:lumOff val="25000"/>
                  </a:srgbClr>
                </a:solidFill>
                <a:ea typeface="Segoe UI" panose="020B0502040204020203" pitchFamily="34" charset="0"/>
                <a:cs typeface="Segoe UI" panose="020B0502040204020203" pitchFamily="34" charset="0"/>
              </a:rPr>
              <a:t>Updated Lync mobile clients</a:t>
            </a:r>
          </a:p>
        </p:txBody>
      </p:sp>
      <p:sp>
        <p:nvSpPr>
          <p:cNvPr id="59" name="Rectangle 58"/>
          <p:cNvSpPr/>
          <p:nvPr/>
        </p:nvSpPr>
        <p:spPr bwMode="auto">
          <a:xfrm>
            <a:off x="3064210" y="4543295"/>
            <a:ext cx="1438701" cy="593008"/>
          </a:xfrm>
          <a:prstGeom prst="rect">
            <a:avLst/>
          </a:prstGeom>
          <a:solidFill>
            <a:schemeClr val="tx2">
              <a:lumMod val="20000"/>
              <a:lumOff val="80000"/>
            </a:schemeClr>
          </a:solidFill>
          <a:ln w="12700" cap="flat" cmpd="sng" algn="ctr">
            <a:noFill/>
            <a:prstDash val="solid"/>
            <a:headEnd type="none" w="med" len="med"/>
            <a:tailEnd type="none" w="med" len="med"/>
          </a:ln>
          <a:effectLst/>
        </p:spPr>
        <p:txBody>
          <a:bodyPr rot="0" spcFirstLastPara="0" vertOverflow="overflow" horzOverflow="overflow" vert="horz" wrap="square" lIns="109728" tIns="91440" rIns="91440" bIns="91440" numCol="1" spcCol="0" rtlCol="0" fromWordArt="0" anchor="t" anchorCtr="0" forceAA="0" compatLnSpc="1">
            <a:prstTxWarp prst="textNoShape">
              <a:avLst/>
            </a:prstTxWarp>
            <a:noAutofit/>
          </a:bodyPr>
          <a:lstStyle/>
          <a:p>
            <a:pPr defTabSz="931831" fontAlgn="base">
              <a:spcBef>
                <a:spcPct val="0"/>
              </a:spcBef>
              <a:spcAft>
                <a:spcPct val="0"/>
              </a:spcAft>
            </a:pPr>
            <a:r>
              <a:rPr lang="en-US" sz="1000" kern="0" dirty="0">
                <a:solidFill>
                  <a:srgbClr val="000000">
                    <a:lumMod val="75000"/>
                    <a:lumOff val="25000"/>
                  </a:srgbClr>
                </a:solidFill>
                <a:ea typeface="Segoe UI" panose="020B0502040204020203" pitchFamily="34" charset="0"/>
                <a:cs typeface="Segoe UI" panose="020B0502040204020203" pitchFamily="34" charset="0"/>
              </a:rPr>
              <a:t>OneNote for iPhone and Android phones</a:t>
            </a:r>
          </a:p>
        </p:txBody>
      </p:sp>
      <p:sp>
        <p:nvSpPr>
          <p:cNvPr id="47" name="Rectangle 46"/>
          <p:cNvSpPr/>
          <p:nvPr/>
        </p:nvSpPr>
        <p:spPr bwMode="auto">
          <a:xfrm>
            <a:off x="3064730" y="4167809"/>
            <a:ext cx="1438180" cy="345245"/>
          </a:xfrm>
          <a:prstGeom prst="rect">
            <a:avLst/>
          </a:prstGeom>
          <a:solidFill>
            <a:schemeClr val="tx2">
              <a:lumMod val="20000"/>
              <a:lumOff val="80000"/>
            </a:schemeClr>
          </a:solidFill>
          <a:ln w="12700" cap="flat" cmpd="sng" algn="ctr">
            <a:noFill/>
            <a:prstDash val="solid"/>
            <a:headEnd type="none" w="med" len="med"/>
            <a:tailEnd type="none" w="med" len="med"/>
          </a:ln>
          <a:effectLst/>
        </p:spPr>
        <p:txBody>
          <a:bodyPr rot="0" spcFirstLastPara="0" vertOverflow="overflow" horzOverflow="overflow" vert="horz" wrap="square" lIns="109728" tIns="91440" rIns="91440" bIns="91440" numCol="1" spcCol="0" rtlCol="0" fromWordArt="0" anchor="t" anchorCtr="0" forceAA="0" compatLnSpc="1">
            <a:prstTxWarp prst="textNoShape">
              <a:avLst/>
            </a:prstTxWarp>
            <a:noAutofit/>
          </a:bodyPr>
          <a:lstStyle/>
          <a:p>
            <a:pPr defTabSz="931831" fontAlgn="base">
              <a:spcBef>
                <a:spcPct val="0"/>
              </a:spcBef>
              <a:spcAft>
                <a:spcPct val="0"/>
              </a:spcAft>
            </a:pPr>
            <a:r>
              <a:rPr lang="en-US" sz="1000" kern="0" dirty="0">
                <a:solidFill>
                  <a:srgbClr val="000000">
                    <a:lumMod val="75000"/>
                    <a:lumOff val="25000"/>
                  </a:srgbClr>
                </a:solidFill>
                <a:ea typeface="Segoe UI" panose="020B0502040204020203" pitchFamily="34" charset="0"/>
                <a:cs typeface="Segoe UI" panose="020B0502040204020203" pitchFamily="34" charset="0"/>
              </a:rPr>
              <a:t>Q&amp;A manager</a:t>
            </a:r>
          </a:p>
        </p:txBody>
      </p:sp>
      <p:sp>
        <p:nvSpPr>
          <p:cNvPr id="95" name="Rounded Rectangular Callout 27"/>
          <p:cNvSpPr/>
          <p:nvPr/>
        </p:nvSpPr>
        <p:spPr bwMode="auto">
          <a:xfrm>
            <a:off x="7950871" y="2643277"/>
            <a:ext cx="1457408" cy="353092"/>
          </a:xfrm>
          <a:prstGeom prst="rect">
            <a:avLst/>
          </a:prstGeom>
          <a:solidFill>
            <a:schemeClr val="tx2">
              <a:lumMod val="20000"/>
              <a:lumOff val="80000"/>
            </a:schemeClr>
          </a:solidFill>
          <a:ln w="12700" cap="flat" cmpd="sng" algn="ctr">
            <a:noFill/>
            <a:prstDash val="solid"/>
            <a:headEnd type="none" w="med" len="med"/>
            <a:tailEnd type="none" w="med" len="med"/>
          </a:ln>
          <a:effectLst/>
        </p:spPr>
        <p:txBody>
          <a:bodyPr rot="0" spcFirstLastPara="0" vertOverflow="overflow" horzOverflow="overflow" vert="horz" wrap="square" lIns="109728" tIns="91440" rIns="91440" bIns="91440" numCol="1" spcCol="0" rtlCol="0" fromWordArt="0" anchor="t" anchorCtr="0" forceAA="0" compatLnSpc="1">
            <a:prstTxWarp prst="textNoShape">
              <a:avLst/>
            </a:prstTxWarp>
            <a:noAutofit/>
          </a:bodyPr>
          <a:lstStyle/>
          <a:p>
            <a:pPr defTabSz="931831" fontAlgn="base">
              <a:spcBef>
                <a:spcPct val="0"/>
              </a:spcBef>
              <a:spcAft>
                <a:spcPct val="0"/>
              </a:spcAft>
            </a:pPr>
            <a:r>
              <a:rPr lang="en-US" sz="1000" kern="0" dirty="0">
                <a:solidFill>
                  <a:srgbClr val="000000">
                    <a:lumMod val="75000"/>
                    <a:lumOff val="25000"/>
                  </a:srgbClr>
                </a:solidFill>
                <a:ea typeface="Segoe UI" panose="020B0502040204020203" pitchFamily="34" charset="0"/>
                <a:cs typeface="Segoe UI" panose="020B0502040204020203" pitchFamily="34" charset="0"/>
              </a:rPr>
              <a:t>Power Map for Excel</a:t>
            </a:r>
          </a:p>
        </p:txBody>
      </p:sp>
      <p:sp>
        <p:nvSpPr>
          <p:cNvPr id="99" name="Rectangle 98"/>
          <p:cNvSpPr/>
          <p:nvPr/>
        </p:nvSpPr>
        <p:spPr bwMode="auto">
          <a:xfrm>
            <a:off x="9408280" y="5768027"/>
            <a:ext cx="1837413" cy="508451"/>
          </a:xfrm>
          <a:prstGeom prst="rect">
            <a:avLst/>
          </a:prstGeom>
          <a:solidFill>
            <a:schemeClr val="tx2">
              <a:lumMod val="20000"/>
              <a:lumOff val="80000"/>
            </a:schemeClr>
          </a:solidFill>
          <a:ln w="12700" cap="flat" cmpd="sng" algn="ctr">
            <a:noFill/>
            <a:prstDash val="solid"/>
            <a:headEnd type="none" w="med" len="med"/>
            <a:tailEnd type="none" w="med" len="med"/>
          </a:ln>
          <a:effectLst/>
        </p:spPr>
        <p:txBody>
          <a:bodyPr rot="0" spcFirstLastPara="0" vertOverflow="overflow" horzOverflow="overflow" vert="horz" wrap="square" lIns="109728" tIns="91440" rIns="91440" bIns="91440" numCol="1" spcCol="0" rtlCol="0" fromWordArt="0" anchor="t" anchorCtr="0" forceAA="0" compatLnSpc="1">
            <a:prstTxWarp prst="textNoShape">
              <a:avLst/>
            </a:prstTxWarp>
            <a:noAutofit/>
          </a:bodyPr>
          <a:lstStyle/>
          <a:p>
            <a:pPr defTabSz="931831" fontAlgn="base">
              <a:spcBef>
                <a:spcPct val="0"/>
              </a:spcBef>
              <a:spcAft>
                <a:spcPct val="0"/>
              </a:spcAft>
            </a:pPr>
            <a:r>
              <a:rPr lang="en-US" sz="1000" kern="0" dirty="0">
                <a:solidFill>
                  <a:srgbClr val="000000">
                    <a:lumMod val="75000"/>
                    <a:lumOff val="25000"/>
                  </a:srgbClr>
                </a:solidFill>
                <a:ea typeface="Segoe UI" panose="020B0502040204020203" pitchFamily="34" charset="0"/>
                <a:cs typeface="Segoe UI" panose="020B0502040204020203" pitchFamily="34" charset="0"/>
              </a:rPr>
              <a:t>Directory Sync Max Objects Auto Increase</a:t>
            </a:r>
          </a:p>
        </p:txBody>
      </p:sp>
      <p:sp>
        <p:nvSpPr>
          <p:cNvPr id="54" name="Rectangle 53"/>
          <p:cNvSpPr/>
          <p:nvPr/>
        </p:nvSpPr>
        <p:spPr bwMode="auto">
          <a:xfrm>
            <a:off x="9408280" y="5233574"/>
            <a:ext cx="1975962" cy="508451"/>
          </a:xfrm>
          <a:prstGeom prst="rect">
            <a:avLst/>
          </a:prstGeom>
          <a:solidFill>
            <a:schemeClr val="tx2">
              <a:lumMod val="20000"/>
              <a:lumOff val="80000"/>
            </a:schemeClr>
          </a:solidFill>
          <a:ln w="12700" cap="flat" cmpd="sng" algn="ctr">
            <a:noFill/>
            <a:prstDash val="solid"/>
            <a:headEnd type="none" w="med" len="med"/>
            <a:tailEnd type="none" w="med" len="med"/>
          </a:ln>
          <a:effectLst/>
        </p:spPr>
        <p:txBody>
          <a:bodyPr rot="0" spcFirstLastPara="0" vertOverflow="overflow" horzOverflow="overflow" vert="horz" wrap="square" lIns="109728" tIns="91440" rIns="91440" bIns="91440" numCol="1" spcCol="0" rtlCol="0" fromWordArt="0" anchor="t" anchorCtr="0" forceAA="0" compatLnSpc="1">
            <a:prstTxWarp prst="textNoShape">
              <a:avLst/>
            </a:prstTxWarp>
            <a:noAutofit/>
          </a:bodyPr>
          <a:lstStyle/>
          <a:p>
            <a:pPr defTabSz="931831" fontAlgn="base">
              <a:spcBef>
                <a:spcPct val="0"/>
              </a:spcBef>
              <a:spcAft>
                <a:spcPct val="0"/>
              </a:spcAft>
            </a:pPr>
            <a:r>
              <a:rPr lang="en-US" sz="1000" kern="0" dirty="0">
                <a:solidFill>
                  <a:srgbClr val="000000">
                    <a:lumMod val="75000"/>
                    <a:lumOff val="25000"/>
                  </a:srgbClr>
                </a:solidFill>
                <a:ea typeface="Segoe UI" panose="020B0502040204020203" pitchFamily="34" charset="0"/>
                <a:cs typeface="Segoe UI" panose="020B0502040204020203" pitchFamily="34" charset="0"/>
              </a:rPr>
              <a:t>Windows Azure Active Authentication</a:t>
            </a:r>
          </a:p>
        </p:txBody>
      </p:sp>
      <p:sp>
        <p:nvSpPr>
          <p:cNvPr id="97" name="Rectangle 96"/>
          <p:cNvSpPr/>
          <p:nvPr/>
        </p:nvSpPr>
        <p:spPr bwMode="auto">
          <a:xfrm>
            <a:off x="5829079" y="6165728"/>
            <a:ext cx="1806886" cy="509112"/>
          </a:xfrm>
          <a:prstGeom prst="rect">
            <a:avLst/>
          </a:prstGeom>
          <a:solidFill>
            <a:schemeClr val="tx2">
              <a:lumMod val="20000"/>
              <a:lumOff val="80000"/>
            </a:schemeClr>
          </a:solidFill>
          <a:ln w="12700" cap="flat" cmpd="sng" algn="ctr">
            <a:noFill/>
            <a:prstDash val="solid"/>
            <a:headEnd type="none" w="med" len="med"/>
            <a:tailEnd type="none" w="med" len="med"/>
          </a:ln>
          <a:effectLst/>
        </p:spPr>
        <p:txBody>
          <a:bodyPr rot="0" spcFirstLastPara="0" vertOverflow="overflow" horzOverflow="overflow" vert="horz" wrap="square" lIns="109728" tIns="91440" rIns="91440" bIns="91440" numCol="1" spcCol="0" rtlCol="0" fromWordArt="0" anchor="t" anchorCtr="0" forceAA="0" compatLnSpc="1">
            <a:prstTxWarp prst="textNoShape">
              <a:avLst/>
            </a:prstTxWarp>
            <a:noAutofit/>
          </a:bodyPr>
          <a:lstStyle/>
          <a:p>
            <a:pPr defTabSz="931831" fontAlgn="base">
              <a:spcBef>
                <a:spcPct val="0"/>
              </a:spcBef>
              <a:spcAft>
                <a:spcPct val="0"/>
              </a:spcAft>
            </a:pPr>
            <a:r>
              <a:rPr lang="en-US" sz="1000" kern="0" dirty="0">
                <a:solidFill>
                  <a:srgbClr val="000000">
                    <a:lumMod val="75000"/>
                    <a:lumOff val="25000"/>
                  </a:srgbClr>
                </a:solidFill>
                <a:ea typeface="Segoe UI" panose="020B0502040204020203" pitchFamily="34" charset="0"/>
                <a:cs typeface="Segoe UI" panose="020B0502040204020203" pitchFamily="34" charset="0"/>
              </a:rPr>
              <a:t>DirSync Scoping </a:t>
            </a:r>
            <a:br>
              <a:rPr lang="en-US" sz="1000" kern="0" dirty="0">
                <a:solidFill>
                  <a:srgbClr val="000000">
                    <a:lumMod val="75000"/>
                    <a:lumOff val="25000"/>
                  </a:srgbClr>
                </a:solidFill>
                <a:ea typeface="Segoe UI" panose="020B0502040204020203" pitchFamily="34" charset="0"/>
                <a:cs typeface="Segoe UI" panose="020B0502040204020203" pitchFamily="34" charset="0"/>
              </a:rPr>
            </a:br>
            <a:r>
              <a:rPr lang="en-US" sz="1000" kern="0" dirty="0">
                <a:solidFill>
                  <a:srgbClr val="000000">
                    <a:lumMod val="75000"/>
                    <a:lumOff val="25000"/>
                  </a:srgbClr>
                </a:solidFill>
                <a:ea typeface="Segoe UI" panose="020B0502040204020203" pitchFamily="34" charset="0"/>
                <a:cs typeface="Segoe UI" panose="020B0502040204020203" pitchFamily="34" charset="0"/>
              </a:rPr>
              <a:t>and Filtering</a:t>
            </a:r>
          </a:p>
        </p:txBody>
      </p:sp>
      <p:sp>
        <p:nvSpPr>
          <p:cNvPr id="89" name="Rectangle 88"/>
          <p:cNvSpPr/>
          <p:nvPr/>
        </p:nvSpPr>
        <p:spPr bwMode="auto">
          <a:xfrm>
            <a:off x="4314602" y="5687996"/>
            <a:ext cx="1487836" cy="774547"/>
          </a:xfrm>
          <a:prstGeom prst="rect">
            <a:avLst/>
          </a:prstGeom>
          <a:solidFill>
            <a:schemeClr val="tx2">
              <a:lumMod val="20000"/>
              <a:lumOff val="80000"/>
            </a:schemeClr>
          </a:solidFill>
          <a:ln w="12700" cap="flat" cmpd="sng" algn="ctr">
            <a:noFill/>
            <a:prstDash val="solid"/>
            <a:headEnd type="none" w="med" len="med"/>
            <a:tailEnd type="none" w="med" len="med"/>
          </a:ln>
          <a:effectLst/>
        </p:spPr>
        <p:txBody>
          <a:bodyPr rot="0" spcFirstLastPara="0" vertOverflow="overflow" horzOverflow="overflow" vert="horz" wrap="square" lIns="109728" tIns="91440" rIns="91440" bIns="91440" numCol="1" spcCol="0" rtlCol="0" fromWordArt="0" anchor="t" anchorCtr="0" forceAA="0" compatLnSpc="1">
            <a:prstTxWarp prst="textNoShape">
              <a:avLst/>
            </a:prstTxWarp>
            <a:noAutofit/>
          </a:bodyPr>
          <a:lstStyle/>
          <a:p>
            <a:pPr defTabSz="931831" fontAlgn="base">
              <a:spcBef>
                <a:spcPct val="0"/>
              </a:spcBef>
              <a:spcAft>
                <a:spcPct val="0"/>
              </a:spcAft>
            </a:pPr>
            <a:r>
              <a:rPr lang="en-US" sz="1000" kern="0" dirty="0">
                <a:solidFill>
                  <a:srgbClr val="000000">
                    <a:lumMod val="75000"/>
                    <a:lumOff val="25000"/>
                  </a:srgbClr>
                </a:solidFill>
                <a:ea typeface="Segoe UI" panose="020B0502040204020203" pitchFamily="34" charset="0"/>
                <a:cs typeface="Segoe UI" panose="020B0502040204020203" pitchFamily="34" charset="0"/>
              </a:rPr>
              <a:t>Exchange Online Inactive Mailboxes</a:t>
            </a:r>
          </a:p>
        </p:txBody>
      </p:sp>
      <p:sp>
        <p:nvSpPr>
          <p:cNvPr id="94" name="Rectangle 93"/>
          <p:cNvSpPr/>
          <p:nvPr/>
        </p:nvSpPr>
        <p:spPr bwMode="auto">
          <a:xfrm>
            <a:off x="5829079" y="5687995"/>
            <a:ext cx="1806886" cy="453285"/>
          </a:xfrm>
          <a:prstGeom prst="rect">
            <a:avLst/>
          </a:prstGeom>
          <a:solidFill>
            <a:schemeClr val="tx2">
              <a:lumMod val="20000"/>
              <a:lumOff val="80000"/>
            </a:schemeClr>
          </a:solidFill>
          <a:ln w="12700" cap="flat" cmpd="sng" algn="ctr">
            <a:noFill/>
            <a:prstDash val="solid"/>
            <a:headEnd type="none" w="med" len="med"/>
            <a:tailEnd type="none" w="med" len="med"/>
          </a:ln>
          <a:effectLst/>
        </p:spPr>
        <p:txBody>
          <a:bodyPr rot="0" spcFirstLastPara="0" vertOverflow="overflow" horzOverflow="overflow" vert="horz" wrap="square" lIns="109728" tIns="91440" rIns="91440" bIns="91440" numCol="1" spcCol="0" rtlCol="0" fromWordArt="0" anchor="t" anchorCtr="0" forceAA="0" compatLnSpc="1">
            <a:prstTxWarp prst="textNoShape">
              <a:avLst/>
            </a:prstTxWarp>
            <a:noAutofit/>
          </a:bodyPr>
          <a:lstStyle/>
          <a:p>
            <a:pPr defTabSz="931831" fontAlgn="base">
              <a:spcBef>
                <a:spcPct val="0"/>
              </a:spcBef>
              <a:spcAft>
                <a:spcPct val="0"/>
              </a:spcAft>
            </a:pPr>
            <a:r>
              <a:rPr lang="en-US" sz="1000" kern="0" dirty="0">
                <a:solidFill>
                  <a:srgbClr val="000000">
                    <a:lumMod val="75000"/>
                    <a:lumOff val="25000"/>
                  </a:srgbClr>
                </a:solidFill>
                <a:ea typeface="Segoe UI" panose="020B0502040204020203" pitchFamily="34" charset="0"/>
                <a:cs typeface="Segoe UI" panose="020B0502040204020203" pitchFamily="34" charset="0"/>
              </a:rPr>
              <a:t>PDF support for </a:t>
            </a:r>
            <a:br>
              <a:rPr lang="en-US" sz="1000" kern="0" dirty="0">
                <a:solidFill>
                  <a:srgbClr val="000000">
                    <a:lumMod val="75000"/>
                    <a:lumOff val="25000"/>
                  </a:srgbClr>
                </a:solidFill>
                <a:ea typeface="Segoe UI" panose="020B0502040204020203" pitchFamily="34" charset="0"/>
                <a:cs typeface="Segoe UI" panose="020B0502040204020203" pitchFamily="34" charset="0"/>
              </a:rPr>
            </a:br>
            <a:r>
              <a:rPr lang="en-US" sz="1000" kern="0" dirty="0">
                <a:solidFill>
                  <a:srgbClr val="000000">
                    <a:lumMod val="75000"/>
                    <a:lumOff val="25000"/>
                  </a:srgbClr>
                </a:solidFill>
                <a:ea typeface="Segoe UI" panose="020B0502040204020203" pitchFamily="34" charset="0"/>
                <a:cs typeface="Segoe UI" panose="020B0502040204020203" pitchFamily="34" charset="0"/>
              </a:rPr>
              <a:t>SharePoint Online</a:t>
            </a:r>
          </a:p>
        </p:txBody>
      </p:sp>
      <p:sp>
        <p:nvSpPr>
          <p:cNvPr id="90" name="Rectangle 89"/>
          <p:cNvSpPr/>
          <p:nvPr/>
        </p:nvSpPr>
        <p:spPr bwMode="auto">
          <a:xfrm>
            <a:off x="4802097" y="5158235"/>
            <a:ext cx="1487836" cy="508451"/>
          </a:xfrm>
          <a:prstGeom prst="rect">
            <a:avLst/>
          </a:prstGeom>
          <a:solidFill>
            <a:schemeClr val="tx2">
              <a:lumMod val="20000"/>
              <a:lumOff val="80000"/>
            </a:schemeClr>
          </a:solidFill>
          <a:ln w="12700" cap="flat" cmpd="sng" algn="ctr">
            <a:noFill/>
            <a:prstDash val="solid"/>
            <a:headEnd type="none" w="med" len="med"/>
            <a:tailEnd type="none" w="med" len="med"/>
          </a:ln>
          <a:effectLst/>
        </p:spPr>
        <p:txBody>
          <a:bodyPr rot="0" spcFirstLastPara="0" vertOverflow="overflow" horzOverflow="overflow" vert="horz" wrap="square" lIns="109728" tIns="91440" rIns="91440" bIns="91440" numCol="1" spcCol="0" rtlCol="0" fromWordArt="0" anchor="t" anchorCtr="0" forceAA="0" compatLnSpc="1">
            <a:prstTxWarp prst="textNoShape">
              <a:avLst/>
            </a:prstTxWarp>
            <a:noAutofit/>
          </a:bodyPr>
          <a:lstStyle/>
          <a:p>
            <a:pPr defTabSz="931831" fontAlgn="base">
              <a:spcBef>
                <a:spcPct val="0"/>
              </a:spcBef>
              <a:spcAft>
                <a:spcPct val="0"/>
              </a:spcAft>
            </a:pPr>
            <a:r>
              <a:rPr lang="en-US" sz="1000" kern="0" dirty="0">
                <a:solidFill>
                  <a:srgbClr val="000000">
                    <a:lumMod val="75000"/>
                    <a:lumOff val="25000"/>
                  </a:srgbClr>
                </a:solidFill>
                <a:ea typeface="Segoe UI" panose="020B0502040204020203" pitchFamily="34" charset="0"/>
                <a:cs typeface="Segoe UI" panose="020B0502040204020203" pitchFamily="34" charset="0"/>
              </a:rPr>
              <a:t>Lync Online Integrated Reporting</a:t>
            </a:r>
          </a:p>
        </p:txBody>
      </p:sp>
      <p:sp>
        <p:nvSpPr>
          <p:cNvPr id="91" name="Rectangle 90"/>
          <p:cNvSpPr/>
          <p:nvPr/>
        </p:nvSpPr>
        <p:spPr bwMode="auto">
          <a:xfrm>
            <a:off x="6316573" y="5158235"/>
            <a:ext cx="1319393" cy="508451"/>
          </a:xfrm>
          <a:prstGeom prst="rect">
            <a:avLst/>
          </a:prstGeom>
          <a:solidFill>
            <a:schemeClr val="tx2">
              <a:lumMod val="20000"/>
              <a:lumOff val="80000"/>
            </a:schemeClr>
          </a:solidFill>
          <a:ln w="12700" cap="flat" cmpd="sng" algn="ctr">
            <a:noFill/>
            <a:prstDash val="solid"/>
            <a:headEnd type="none" w="med" len="med"/>
            <a:tailEnd type="none" w="med" len="med"/>
          </a:ln>
          <a:effectLst/>
        </p:spPr>
        <p:txBody>
          <a:bodyPr rot="0" spcFirstLastPara="0" vertOverflow="overflow" horzOverflow="overflow" vert="horz" wrap="square" lIns="109728" tIns="91440" rIns="91440" bIns="91440" numCol="1" spcCol="0" rtlCol="0" fromWordArt="0" anchor="t" anchorCtr="0" forceAA="0" compatLnSpc="1">
            <a:prstTxWarp prst="textNoShape">
              <a:avLst/>
            </a:prstTxWarp>
            <a:noAutofit/>
          </a:bodyPr>
          <a:lstStyle/>
          <a:p>
            <a:pPr defTabSz="931831" fontAlgn="base">
              <a:spcBef>
                <a:spcPct val="0"/>
              </a:spcBef>
              <a:spcAft>
                <a:spcPct val="0"/>
              </a:spcAft>
            </a:pPr>
            <a:r>
              <a:rPr lang="en-US" sz="1000" kern="0" dirty="0">
                <a:solidFill>
                  <a:srgbClr val="000000">
                    <a:lumMod val="75000"/>
                    <a:lumOff val="25000"/>
                  </a:srgbClr>
                </a:solidFill>
                <a:ea typeface="Segoe UI" panose="020B0502040204020203" pitchFamily="34" charset="0"/>
                <a:cs typeface="Segoe UI" panose="020B0502040204020203" pitchFamily="34" charset="0"/>
              </a:rPr>
              <a:t>Office Web </a:t>
            </a:r>
            <a:br>
              <a:rPr lang="en-US" sz="1000" kern="0" dirty="0">
                <a:solidFill>
                  <a:srgbClr val="000000">
                    <a:lumMod val="75000"/>
                    <a:lumOff val="25000"/>
                  </a:srgbClr>
                </a:solidFill>
                <a:ea typeface="Segoe UI" panose="020B0502040204020203" pitchFamily="34" charset="0"/>
                <a:cs typeface="Segoe UI" panose="020B0502040204020203" pitchFamily="34" charset="0"/>
              </a:rPr>
            </a:br>
            <a:r>
              <a:rPr lang="en-US" sz="1000" kern="0" dirty="0">
                <a:solidFill>
                  <a:srgbClr val="000000">
                    <a:lumMod val="75000"/>
                    <a:lumOff val="25000"/>
                  </a:srgbClr>
                </a:solidFill>
                <a:ea typeface="Segoe UI" panose="020B0502040204020203" pitchFamily="34" charset="0"/>
                <a:cs typeface="Segoe UI" panose="020B0502040204020203" pitchFamily="34" charset="0"/>
              </a:rPr>
              <a:t>Apps Update</a:t>
            </a:r>
          </a:p>
        </p:txBody>
      </p:sp>
      <p:sp>
        <p:nvSpPr>
          <p:cNvPr id="100" name="Rectangle 99"/>
          <p:cNvSpPr/>
          <p:nvPr/>
        </p:nvSpPr>
        <p:spPr bwMode="auto">
          <a:xfrm>
            <a:off x="7666493" y="5378395"/>
            <a:ext cx="1715145" cy="668520"/>
          </a:xfrm>
          <a:prstGeom prst="rect">
            <a:avLst/>
          </a:prstGeom>
          <a:solidFill>
            <a:schemeClr val="tx2">
              <a:lumMod val="20000"/>
              <a:lumOff val="80000"/>
            </a:schemeClr>
          </a:solidFill>
          <a:ln w="12700" cap="flat" cmpd="sng" algn="ctr">
            <a:noFill/>
            <a:prstDash val="solid"/>
            <a:headEnd type="none" w="med" len="med"/>
            <a:tailEnd type="none" w="med" len="med"/>
          </a:ln>
          <a:effectLst/>
        </p:spPr>
        <p:txBody>
          <a:bodyPr rot="0" spcFirstLastPara="0" vertOverflow="overflow" horzOverflow="overflow" vert="horz" wrap="square" lIns="109728" tIns="91440" rIns="91440" bIns="91440" numCol="1" spcCol="0" rtlCol="0" fromWordArt="0" anchor="t" anchorCtr="0" forceAA="0" compatLnSpc="1">
            <a:prstTxWarp prst="textNoShape">
              <a:avLst/>
            </a:prstTxWarp>
            <a:noAutofit/>
          </a:bodyPr>
          <a:lstStyle/>
          <a:p>
            <a:pPr defTabSz="931831" fontAlgn="base">
              <a:spcBef>
                <a:spcPct val="0"/>
              </a:spcBef>
              <a:spcAft>
                <a:spcPct val="0"/>
              </a:spcAft>
            </a:pPr>
            <a:r>
              <a:rPr lang="en-US" sz="1000" kern="0" dirty="0">
                <a:solidFill>
                  <a:srgbClr val="000000">
                    <a:lumMod val="75000"/>
                    <a:lumOff val="25000"/>
                  </a:srgbClr>
                </a:solidFill>
                <a:ea typeface="Segoe UI" panose="020B0502040204020203" pitchFamily="34" charset="0"/>
                <a:cs typeface="Segoe UI" panose="020B0502040204020203" pitchFamily="34" charset="0"/>
              </a:rPr>
              <a:t>Windows Azure Active Directory Sync </a:t>
            </a:r>
            <a:br>
              <a:rPr lang="en-US" sz="1000" kern="0" dirty="0">
                <a:solidFill>
                  <a:srgbClr val="000000">
                    <a:lumMod val="75000"/>
                    <a:lumOff val="25000"/>
                  </a:srgbClr>
                </a:solidFill>
                <a:ea typeface="Segoe UI" panose="020B0502040204020203" pitchFamily="34" charset="0"/>
                <a:cs typeface="Segoe UI" panose="020B0502040204020203" pitchFamily="34" charset="0"/>
              </a:rPr>
            </a:br>
            <a:r>
              <a:rPr lang="en-US" sz="1000" kern="0" dirty="0">
                <a:solidFill>
                  <a:srgbClr val="000000">
                    <a:lumMod val="75000"/>
                    <a:lumOff val="25000"/>
                  </a:srgbClr>
                </a:solidFill>
                <a:ea typeface="Segoe UI" panose="020B0502040204020203" pitchFamily="34" charset="0"/>
                <a:cs typeface="Segoe UI" panose="020B0502040204020203" pitchFamily="34" charset="0"/>
              </a:rPr>
              <a:t>Tool-update</a:t>
            </a:r>
          </a:p>
        </p:txBody>
      </p:sp>
      <p:sp>
        <p:nvSpPr>
          <p:cNvPr id="80" name="Rounded Rectangular Callout 27"/>
          <p:cNvSpPr/>
          <p:nvPr/>
        </p:nvSpPr>
        <p:spPr bwMode="auto">
          <a:xfrm>
            <a:off x="6697296" y="1725746"/>
            <a:ext cx="1226824" cy="694241"/>
          </a:xfrm>
          <a:prstGeom prst="rect">
            <a:avLst/>
          </a:prstGeom>
          <a:solidFill>
            <a:schemeClr val="tx2">
              <a:lumMod val="20000"/>
              <a:lumOff val="80000"/>
            </a:schemeClr>
          </a:solidFill>
          <a:ln w="12700" cap="flat" cmpd="sng" algn="ctr">
            <a:noFill/>
            <a:prstDash val="solid"/>
            <a:headEnd type="none" w="med" len="med"/>
            <a:tailEnd type="none" w="med" len="med"/>
          </a:ln>
          <a:effectLst/>
        </p:spPr>
        <p:txBody>
          <a:bodyPr rot="0" spcFirstLastPara="0" vertOverflow="overflow" horzOverflow="overflow" vert="horz" wrap="square" lIns="109728" tIns="91440" rIns="91440" bIns="91440" numCol="1" spcCol="0" rtlCol="0" fromWordArt="0" anchor="t" anchorCtr="0" forceAA="0" compatLnSpc="1">
            <a:prstTxWarp prst="textNoShape">
              <a:avLst/>
            </a:prstTxWarp>
            <a:noAutofit/>
          </a:bodyPr>
          <a:lstStyle/>
          <a:p>
            <a:pPr defTabSz="931831" fontAlgn="base">
              <a:spcBef>
                <a:spcPct val="0"/>
              </a:spcBef>
              <a:spcAft>
                <a:spcPct val="0"/>
              </a:spcAft>
            </a:pPr>
            <a:r>
              <a:rPr lang="en-US" sz="1000" kern="0" dirty="0">
                <a:solidFill>
                  <a:srgbClr val="000000">
                    <a:lumMod val="75000"/>
                    <a:lumOff val="25000"/>
                  </a:srgbClr>
                </a:solidFill>
                <a:ea typeface="Segoe UI" panose="020B0502040204020203" pitchFamily="34" charset="0"/>
                <a:cs typeface="Segoe UI" panose="020B0502040204020203" pitchFamily="34" charset="0"/>
              </a:rPr>
              <a:t>Admin Add</a:t>
            </a:r>
          </a:p>
        </p:txBody>
      </p:sp>
      <p:sp>
        <p:nvSpPr>
          <p:cNvPr id="56" name="Rectangle 55"/>
          <p:cNvSpPr/>
          <p:nvPr/>
        </p:nvSpPr>
        <p:spPr bwMode="auto">
          <a:xfrm>
            <a:off x="3248925" y="1859653"/>
            <a:ext cx="1366166" cy="594034"/>
          </a:xfrm>
          <a:prstGeom prst="rect">
            <a:avLst/>
          </a:prstGeom>
          <a:solidFill>
            <a:schemeClr val="tx2">
              <a:lumMod val="20000"/>
              <a:lumOff val="80000"/>
            </a:schemeClr>
          </a:solidFill>
          <a:ln w="12700" cap="flat" cmpd="sng" algn="ctr">
            <a:noFill/>
            <a:prstDash val="solid"/>
            <a:headEnd type="none" w="med" len="med"/>
            <a:tailEnd type="none" w="med" len="med"/>
          </a:ln>
          <a:effectLst/>
        </p:spPr>
        <p:txBody>
          <a:bodyPr rot="0" spcFirstLastPara="0" vertOverflow="overflow" horzOverflow="overflow" vert="horz" wrap="square" lIns="109728" tIns="91440" rIns="91440" bIns="91440" numCol="1" spcCol="0" rtlCol="0" fromWordArt="0" anchor="t" anchorCtr="0" forceAA="0" compatLnSpc="1">
            <a:prstTxWarp prst="textNoShape">
              <a:avLst/>
            </a:prstTxWarp>
            <a:noAutofit/>
          </a:bodyPr>
          <a:lstStyle/>
          <a:p>
            <a:pPr defTabSz="931831" fontAlgn="base">
              <a:spcBef>
                <a:spcPct val="0"/>
              </a:spcBef>
              <a:spcAft>
                <a:spcPct val="0"/>
              </a:spcAft>
            </a:pPr>
            <a:r>
              <a:rPr lang="en-US" sz="1000" kern="0" dirty="0">
                <a:solidFill>
                  <a:srgbClr val="000000">
                    <a:lumMod val="75000"/>
                    <a:lumOff val="25000"/>
                  </a:srgbClr>
                </a:solidFill>
                <a:ea typeface="Segoe UI" panose="020B0502040204020203" pitchFamily="34" charset="0"/>
                <a:cs typeface="Segoe UI" panose="020B0502040204020203" pitchFamily="34" charset="0"/>
              </a:rPr>
              <a:t>Retention policy and tag management</a:t>
            </a:r>
          </a:p>
        </p:txBody>
      </p:sp>
      <p:sp>
        <p:nvSpPr>
          <p:cNvPr id="87" name="Rectangle 86"/>
          <p:cNvSpPr/>
          <p:nvPr/>
        </p:nvSpPr>
        <p:spPr bwMode="auto">
          <a:xfrm>
            <a:off x="7662608" y="6070468"/>
            <a:ext cx="1719030" cy="604371"/>
          </a:xfrm>
          <a:prstGeom prst="rect">
            <a:avLst/>
          </a:prstGeom>
          <a:solidFill>
            <a:schemeClr val="tx2">
              <a:lumMod val="20000"/>
              <a:lumOff val="80000"/>
            </a:schemeClr>
          </a:solidFill>
          <a:ln w="12700" cap="flat" cmpd="sng" algn="ctr">
            <a:noFill/>
            <a:prstDash val="solid"/>
            <a:headEnd type="none" w="med" len="med"/>
            <a:tailEnd type="none" w="med" len="med"/>
          </a:ln>
          <a:effectLst/>
        </p:spPr>
        <p:txBody>
          <a:bodyPr rot="0" spcFirstLastPara="0" vertOverflow="overflow" horzOverflow="overflow" vert="horz" wrap="square" lIns="109728" tIns="91440" rIns="91440" bIns="91440" numCol="1" spcCol="0" rtlCol="0" fromWordArt="0" anchor="t" anchorCtr="0" forceAA="0" compatLnSpc="1">
            <a:prstTxWarp prst="textNoShape">
              <a:avLst/>
            </a:prstTxWarp>
            <a:noAutofit/>
          </a:bodyPr>
          <a:lstStyle/>
          <a:p>
            <a:pPr defTabSz="931831" fontAlgn="base">
              <a:spcBef>
                <a:spcPct val="0"/>
              </a:spcBef>
              <a:spcAft>
                <a:spcPct val="0"/>
              </a:spcAft>
            </a:pPr>
            <a:r>
              <a:rPr lang="en-US" sz="1000" kern="0" dirty="0">
                <a:solidFill>
                  <a:srgbClr val="000000">
                    <a:lumMod val="75000"/>
                    <a:lumOff val="25000"/>
                  </a:srgbClr>
                </a:solidFill>
                <a:ea typeface="Segoe UI" panose="020B0502040204020203" pitchFamily="34" charset="0"/>
                <a:cs typeface="Segoe UI" panose="020B0502040204020203" pitchFamily="34" charset="0"/>
              </a:rPr>
              <a:t>Office 365 SSO with SAML 2.0 Identity Providers</a:t>
            </a:r>
          </a:p>
        </p:txBody>
      </p:sp>
      <p:sp>
        <p:nvSpPr>
          <p:cNvPr id="82" name="Rounded Rectangular Callout 27"/>
          <p:cNvSpPr/>
          <p:nvPr/>
        </p:nvSpPr>
        <p:spPr bwMode="auto">
          <a:xfrm>
            <a:off x="4641841" y="1867520"/>
            <a:ext cx="2019275" cy="589615"/>
          </a:xfrm>
          <a:prstGeom prst="rect">
            <a:avLst/>
          </a:prstGeom>
          <a:solidFill>
            <a:schemeClr val="tx2">
              <a:lumMod val="20000"/>
              <a:lumOff val="80000"/>
            </a:schemeClr>
          </a:solidFill>
          <a:ln w="12700" cap="flat" cmpd="sng" algn="ctr">
            <a:noFill/>
            <a:prstDash val="solid"/>
            <a:headEnd type="none" w="med" len="med"/>
            <a:tailEnd type="none" w="med" len="med"/>
          </a:ln>
          <a:effectLst/>
        </p:spPr>
        <p:txBody>
          <a:bodyPr rot="0" spcFirstLastPara="0" vertOverflow="overflow" horzOverflow="overflow" vert="horz" wrap="square" lIns="109728" tIns="91440" rIns="91440" bIns="91440" numCol="1" spcCol="0" rtlCol="0" fromWordArt="0" anchor="t" anchorCtr="0" forceAA="0" compatLnSpc="1">
            <a:prstTxWarp prst="textNoShape">
              <a:avLst/>
            </a:prstTxWarp>
            <a:noAutofit/>
          </a:bodyPr>
          <a:lstStyle/>
          <a:p>
            <a:pPr defTabSz="931831" fontAlgn="base">
              <a:spcBef>
                <a:spcPct val="0"/>
              </a:spcBef>
              <a:spcAft>
                <a:spcPct val="0"/>
              </a:spcAft>
            </a:pPr>
            <a:r>
              <a:rPr lang="en-US" sz="1000" kern="0" dirty="0">
                <a:solidFill>
                  <a:srgbClr val="000000">
                    <a:lumMod val="75000"/>
                    <a:lumOff val="25000"/>
                  </a:srgbClr>
                </a:solidFill>
                <a:ea typeface="Segoe UI" panose="020B0502040204020203" pitchFamily="34" charset="0"/>
                <a:cs typeface="Segoe UI" panose="020B0502040204020203" pitchFamily="34" charset="0"/>
              </a:rPr>
              <a:t>Exchange Online Address Book Policies</a:t>
            </a:r>
          </a:p>
        </p:txBody>
      </p:sp>
      <p:sp>
        <p:nvSpPr>
          <p:cNvPr id="77" name="Rounded Rectangular Callout 27"/>
          <p:cNvSpPr/>
          <p:nvPr/>
        </p:nvSpPr>
        <p:spPr bwMode="auto">
          <a:xfrm>
            <a:off x="5081002" y="2487198"/>
            <a:ext cx="1580115" cy="513077"/>
          </a:xfrm>
          <a:prstGeom prst="rect">
            <a:avLst/>
          </a:prstGeom>
          <a:solidFill>
            <a:schemeClr val="tx2">
              <a:lumMod val="20000"/>
              <a:lumOff val="80000"/>
            </a:schemeClr>
          </a:solidFill>
          <a:ln w="12700" cap="flat" cmpd="sng" algn="ctr">
            <a:noFill/>
            <a:prstDash val="solid"/>
            <a:headEnd type="none" w="med" len="med"/>
            <a:tailEnd type="none" w="med" len="med"/>
          </a:ln>
          <a:effectLst/>
        </p:spPr>
        <p:txBody>
          <a:bodyPr rot="0" spcFirstLastPara="0" vertOverflow="overflow" horzOverflow="overflow" vert="horz" wrap="square" lIns="109728" tIns="91440" rIns="91440" bIns="91440" numCol="1" spcCol="0" rtlCol="0" fromWordArt="0" anchor="t" anchorCtr="0" forceAA="0" compatLnSpc="1">
            <a:prstTxWarp prst="textNoShape">
              <a:avLst/>
            </a:prstTxWarp>
            <a:noAutofit/>
          </a:bodyPr>
          <a:lstStyle/>
          <a:p>
            <a:pPr defTabSz="931831" fontAlgn="base">
              <a:spcBef>
                <a:spcPct val="0"/>
              </a:spcBef>
              <a:spcAft>
                <a:spcPct val="0"/>
              </a:spcAft>
            </a:pPr>
            <a:r>
              <a:rPr lang="en-US" sz="1000" kern="0" dirty="0">
                <a:solidFill>
                  <a:srgbClr val="000000">
                    <a:lumMod val="75000"/>
                    <a:lumOff val="25000"/>
                  </a:srgbClr>
                </a:solidFill>
                <a:ea typeface="Segoe UI" panose="020B0502040204020203" pitchFamily="34" charset="0"/>
                <a:cs typeface="Segoe UI" panose="020B0502040204020203" pitchFamily="34" charset="0"/>
              </a:rPr>
              <a:t>Excel Web App update</a:t>
            </a:r>
          </a:p>
        </p:txBody>
      </p:sp>
      <p:sp>
        <p:nvSpPr>
          <p:cNvPr id="60" name="Rectangle 59"/>
          <p:cNvSpPr/>
          <p:nvPr/>
        </p:nvSpPr>
        <p:spPr bwMode="auto">
          <a:xfrm>
            <a:off x="1678809" y="6222326"/>
            <a:ext cx="1261767" cy="681080"/>
          </a:xfrm>
          <a:prstGeom prst="rect">
            <a:avLst/>
          </a:prstGeom>
          <a:solidFill>
            <a:schemeClr val="tx2">
              <a:lumMod val="20000"/>
              <a:lumOff val="80000"/>
            </a:schemeClr>
          </a:solidFill>
          <a:ln w="12700" cap="flat" cmpd="sng" algn="ctr">
            <a:noFill/>
            <a:prstDash val="solid"/>
            <a:headEnd type="none" w="med" len="med"/>
            <a:tailEnd type="none" w="med" len="med"/>
          </a:ln>
          <a:effectLst/>
        </p:spPr>
        <p:txBody>
          <a:bodyPr rot="0" spcFirstLastPara="0" vertOverflow="overflow" horzOverflow="overflow" vert="horz" wrap="square" lIns="109728" tIns="91440" rIns="91440" bIns="91440" numCol="1" spcCol="0" rtlCol="0" fromWordArt="0" anchor="t" anchorCtr="0" forceAA="0" compatLnSpc="1">
            <a:prstTxWarp prst="textNoShape">
              <a:avLst/>
            </a:prstTxWarp>
            <a:noAutofit/>
          </a:bodyPr>
          <a:lstStyle/>
          <a:p>
            <a:pPr defTabSz="931831" fontAlgn="base">
              <a:spcBef>
                <a:spcPct val="0"/>
              </a:spcBef>
              <a:spcAft>
                <a:spcPct val="0"/>
              </a:spcAft>
            </a:pPr>
            <a:r>
              <a:rPr lang="en-US" sz="1000" kern="0" dirty="0">
                <a:solidFill>
                  <a:srgbClr val="000000">
                    <a:lumMod val="75000"/>
                    <a:lumOff val="25000"/>
                  </a:srgbClr>
                </a:solidFill>
                <a:ea typeface="Segoe UI" panose="020B0502040204020203" pitchFamily="34" charset="0"/>
                <a:cs typeface="Segoe UI" panose="020B0502040204020203" pitchFamily="34" charset="0"/>
              </a:rPr>
              <a:t>SharePoint Newsfeed App </a:t>
            </a:r>
            <a:br>
              <a:rPr lang="en-US" sz="1000" kern="0" dirty="0">
                <a:solidFill>
                  <a:srgbClr val="000000">
                    <a:lumMod val="75000"/>
                    <a:lumOff val="25000"/>
                  </a:srgbClr>
                </a:solidFill>
                <a:ea typeface="Segoe UI" panose="020B0502040204020203" pitchFamily="34" charset="0"/>
                <a:cs typeface="Segoe UI" panose="020B0502040204020203" pitchFamily="34" charset="0"/>
              </a:rPr>
            </a:br>
            <a:r>
              <a:rPr lang="en-US" sz="1000" kern="0" dirty="0">
                <a:solidFill>
                  <a:srgbClr val="000000">
                    <a:lumMod val="75000"/>
                    <a:lumOff val="25000"/>
                  </a:srgbClr>
                </a:solidFill>
                <a:ea typeface="Segoe UI" panose="020B0502040204020203" pitchFamily="34" charset="0"/>
                <a:cs typeface="Segoe UI" panose="020B0502040204020203" pitchFamily="34" charset="0"/>
              </a:rPr>
              <a:t>for Windows 8</a:t>
            </a:r>
          </a:p>
        </p:txBody>
      </p:sp>
      <p:sp>
        <p:nvSpPr>
          <p:cNvPr id="45" name="Rectangle 44"/>
          <p:cNvSpPr/>
          <p:nvPr/>
        </p:nvSpPr>
        <p:spPr bwMode="auto">
          <a:xfrm>
            <a:off x="186725" y="5546005"/>
            <a:ext cx="1456690" cy="573521"/>
          </a:xfrm>
          <a:prstGeom prst="rect">
            <a:avLst/>
          </a:prstGeom>
          <a:solidFill>
            <a:schemeClr val="tx2">
              <a:lumMod val="20000"/>
              <a:lumOff val="80000"/>
            </a:schemeClr>
          </a:solidFill>
          <a:ln w="12700" cap="flat" cmpd="sng" algn="ctr">
            <a:noFill/>
            <a:prstDash val="solid"/>
            <a:headEnd type="none" w="med" len="med"/>
            <a:tailEnd type="none" w="med" len="med"/>
          </a:ln>
          <a:effectLst/>
        </p:spPr>
        <p:txBody>
          <a:bodyPr rot="0" spcFirstLastPara="0" vertOverflow="overflow" horzOverflow="overflow" vert="horz" wrap="square" lIns="109728" tIns="91440" rIns="91440" bIns="91440" numCol="1" spcCol="0" rtlCol="0" fromWordArt="0" anchor="t" anchorCtr="0" forceAA="0" compatLnSpc="1">
            <a:prstTxWarp prst="textNoShape">
              <a:avLst/>
            </a:prstTxWarp>
            <a:noAutofit/>
          </a:bodyPr>
          <a:lstStyle/>
          <a:p>
            <a:pPr defTabSz="931831" fontAlgn="base">
              <a:spcBef>
                <a:spcPct val="0"/>
              </a:spcBef>
              <a:spcAft>
                <a:spcPct val="0"/>
              </a:spcAft>
            </a:pPr>
            <a:r>
              <a:rPr lang="en-US" sz="1000" kern="0" dirty="0">
                <a:solidFill>
                  <a:srgbClr val="000000">
                    <a:lumMod val="75000"/>
                    <a:lumOff val="25000"/>
                  </a:srgbClr>
                </a:solidFill>
                <a:ea typeface="Segoe UI" panose="020B0502040204020203" pitchFamily="34" charset="0"/>
                <a:cs typeface="Segoe UI" panose="020B0502040204020203" pitchFamily="34" charset="0"/>
              </a:rPr>
              <a:t>Lync meeting scheduling from OWA</a:t>
            </a:r>
          </a:p>
        </p:txBody>
      </p:sp>
      <p:sp>
        <p:nvSpPr>
          <p:cNvPr id="42" name="Rectangle 41"/>
          <p:cNvSpPr/>
          <p:nvPr/>
        </p:nvSpPr>
        <p:spPr bwMode="auto">
          <a:xfrm>
            <a:off x="409719" y="2266440"/>
            <a:ext cx="1197384" cy="723402"/>
          </a:xfrm>
          <a:prstGeom prst="rect">
            <a:avLst/>
          </a:prstGeom>
          <a:solidFill>
            <a:schemeClr val="tx2">
              <a:lumMod val="20000"/>
              <a:lumOff val="80000"/>
            </a:schemeClr>
          </a:solidFill>
          <a:ln w="12700" cap="flat" cmpd="sng" algn="ctr">
            <a:noFill/>
            <a:prstDash val="solid"/>
            <a:headEnd type="none" w="med" len="med"/>
            <a:tailEnd type="none" w="med" len="med"/>
          </a:ln>
          <a:effectLst/>
        </p:spPr>
        <p:txBody>
          <a:bodyPr rot="0" spcFirstLastPara="0" vertOverflow="overflow" horzOverflow="overflow" vert="horz" wrap="square" lIns="109728" tIns="91440" rIns="91440" bIns="91440" numCol="1" spcCol="0" rtlCol="0" fromWordArt="0" anchor="t" anchorCtr="0" forceAA="0" compatLnSpc="1">
            <a:prstTxWarp prst="textNoShape">
              <a:avLst/>
            </a:prstTxWarp>
            <a:noAutofit/>
          </a:bodyPr>
          <a:lstStyle/>
          <a:p>
            <a:pPr defTabSz="931831" fontAlgn="base">
              <a:spcBef>
                <a:spcPct val="0"/>
              </a:spcBef>
              <a:spcAft>
                <a:spcPct val="0"/>
              </a:spcAft>
            </a:pPr>
            <a:r>
              <a:rPr lang="en-US" sz="1000" kern="0" dirty="0">
                <a:solidFill>
                  <a:srgbClr val="000000">
                    <a:lumMod val="75000"/>
                    <a:lumOff val="25000"/>
                  </a:srgbClr>
                </a:solidFill>
                <a:ea typeface="Segoe UI" panose="020B0502040204020203" pitchFamily="34" charset="0"/>
                <a:cs typeface="Segoe UI" panose="020B0502040204020203" pitchFamily="34" charset="0"/>
              </a:rPr>
              <a:t>Exchange Online Archiving add-on</a:t>
            </a:r>
          </a:p>
        </p:txBody>
      </p:sp>
      <p:sp>
        <p:nvSpPr>
          <p:cNvPr id="36" name="Rectangle 35"/>
          <p:cNvSpPr/>
          <p:nvPr/>
        </p:nvSpPr>
        <p:spPr bwMode="auto">
          <a:xfrm>
            <a:off x="1668834" y="5158235"/>
            <a:ext cx="1602754" cy="508451"/>
          </a:xfrm>
          <a:prstGeom prst="rect">
            <a:avLst/>
          </a:prstGeom>
          <a:solidFill>
            <a:schemeClr val="tx2">
              <a:lumMod val="20000"/>
              <a:lumOff val="80000"/>
            </a:schemeClr>
          </a:solidFill>
          <a:ln w="12700" cap="flat" cmpd="sng" algn="ctr">
            <a:noFill/>
            <a:prstDash val="solid"/>
            <a:headEnd type="none" w="med" len="med"/>
            <a:tailEnd type="none" w="med" len="med"/>
          </a:ln>
          <a:effectLst/>
        </p:spPr>
        <p:txBody>
          <a:bodyPr rot="0" spcFirstLastPara="0" vertOverflow="overflow" horzOverflow="overflow" vert="horz" wrap="square" lIns="109728" tIns="91440" rIns="91440" bIns="91440" numCol="1" spcCol="0" rtlCol="0" fromWordArt="0" anchor="t" anchorCtr="0" forceAA="0" compatLnSpc="1">
            <a:prstTxWarp prst="textNoShape">
              <a:avLst/>
            </a:prstTxWarp>
            <a:noAutofit/>
          </a:bodyPr>
          <a:lstStyle/>
          <a:p>
            <a:pPr defTabSz="931831" fontAlgn="base">
              <a:spcBef>
                <a:spcPct val="0"/>
              </a:spcBef>
              <a:spcAft>
                <a:spcPct val="0"/>
              </a:spcAft>
            </a:pPr>
            <a:r>
              <a:rPr lang="en-US" sz="1000" kern="0" dirty="0">
                <a:solidFill>
                  <a:srgbClr val="000000">
                    <a:lumMod val="75000"/>
                    <a:lumOff val="25000"/>
                  </a:srgbClr>
                </a:solidFill>
                <a:ea typeface="Segoe UI" panose="020B0502040204020203" pitchFamily="34" charset="0"/>
                <a:cs typeface="Segoe UI" panose="020B0502040204020203" pitchFamily="34" charset="0"/>
              </a:rPr>
              <a:t>Rights Management Services</a:t>
            </a:r>
          </a:p>
        </p:txBody>
      </p:sp>
      <p:sp>
        <p:nvSpPr>
          <p:cNvPr id="14" name="Rounded Rectangular Callout 29"/>
          <p:cNvSpPr/>
          <p:nvPr/>
        </p:nvSpPr>
        <p:spPr bwMode="auto">
          <a:xfrm>
            <a:off x="487426" y="4994450"/>
            <a:ext cx="1158176" cy="521563"/>
          </a:xfrm>
          <a:prstGeom prst="rect">
            <a:avLst/>
          </a:prstGeom>
          <a:solidFill>
            <a:schemeClr val="tx2">
              <a:lumMod val="20000"/>
              <a:lumOff val="80000"/>
            </a:schemeClr>
          </a:solidFill>
          <a:ln w="12700" cap="flat" cmpd="sng" algn="ctr">
            <a:noFill/>
            <a:prstDash val="solid"/>
            <a:headEnd type="none" w="med" len="med"/>
            <a:tailEnd type="none" w="med" len="med"/>
          </a:ln>
          <a:effectLst/>
        </p:spPr>
        <p:txBody>
          <a:bodyPr rot="0" spcFirstLastPara="0" vertOverflow="overflow" horzOverflow="overflow" vert="horz" wrap="square" lIns="109728" tIns="91440" rIns="91440" bIns="91440" numCol="1" spcCol="0" rtlCol="0" fromWordArt="0" anchor="t" anchorCtr="0" forceAA="0" compatLnSpc="1">
            <a:prstTxWarp prst="textNoShape">
              <a:avLst/>
            </a:prstTxWarp>
            <a:noAutofit/>
          </a:bodyPr>
          <a:lstStyle/>
          <a:p>
            <a:pPr defTabSz="931831" fontAlgn="base">
              <a:spcBef>
                <a:spcPct val="0"/>
              </a:spcBef>
              <a:spcAft>
                <a:spcPct val="0"/>
              </a:spcAft>
            </a:pPr>
            <a:r>
              <a:rPr lang="en-US" sz="1000" kern="0" dirty="0">
                <a:solidFill>
                  <a:srgbClr val="000000">
                    <a:lumMod val="75000"/>
                    <a:lumOff val="25000"/>
                  </a:srgbClr>
                </a:solidFill>
                <a:ea typeface="Segoe UI" panose="020B0502040204020203" pitchFamily="34" charset="0"/>
                <a:cs typeface="Segoe UI" panose="020B0502040204020203" pitchFamily="34" charset="0"/>
              </a:rPr>
              <a:t>OneNote </a:t>
            </a:r>
            <a:br>
              <a:rPr lang="en-US" sz="1000" kern="0" dirty="0">
                <a:solidFill>
                  <a:srgbClr val="000000">
                    <a:lumMod val="75000"/>
                    <a:lumOff val="25000"/>
                  </a:srgbClr>
                </a:solidFill>
                <a:ea typeface="Segoe UI" panose="020B0502040204020203" pitchFamily="34" charset="0"/>
                <a:cs typeface="Segoe UI" panose="020B0502040204020203" pitchFamily="34" charset="0"/>
              </a:rPr>
            </a:br>
            <a:r>
              <a:rPr lang="en-US" sz="1000" kern="0" dirty="0">
                <a:solidFill>
                  <a:srgbClr val="000000">
                    <a:lumMod val="75000"/>
                    <a:lumOff val="25000"/>
                  </a:srgbClr>
                </a:solidFill>
                <a:ea typeface="Segoe UI" panose="020B0502040204020203" pitchFamily="34" charset="0"/>
                <a:cs typeface="Segoe UI" panose="020B0502040204020203" pitchFamily="34" charset="0"/>
              </a:rPr>
              <a:t>for iPad</a:t>
            </a:r>
          </a:p>
        </p:txBody>
      </p:sp>
      <p:sp>
        <p:nvSpPr>
          <p:cNvPr id="3" name="Title 2"/>
          <p:cNvSpPr>
            <a:spLocks noGrp="1"/>
          </p:cNvSpPr>
          <p:nvPr>
            <p:ph type="title"/>
          </p:nvPr>
        </p:nvSpPr>
        <p:spPr/>
        <p:txBody>
          <a:bodyPr/>
          <a:lstStyle/>
          <a:p>
            <a:r>
              <a:rPr lang="en-US" dirty="0" smtClean="0"/>
              <a:t>What we’ve delivered</a:t>
            </a:r>
            <a:endParaRPr lang="en-US" dirty="0"/>
          </a:p>
        </p:txBody>
      </p:sp>
      <p:sp>
        <p:nvSpPr>
          <p:cNvPr id="15" name="Rounded Rectangular Callout 5"/>
          <p:cNvSpPr/>
          <p:nvPr/>
        </p:nvSpPr>
        <p:spPr bwMode="auto">
          <a:xfrm>
            <a:off x="1821100" y="1537571"/>
            <a:ext cx="1401074" cy="710334"/>
          </a:xfrm>
          <a:prstGeom prst="rect">
            <a:avLst/>
          </a:prstGeom>
          <a:solidFill>
            <a:schemeClr val="tx2">
              <a:lumMod val="20000"/>
              <a:lumOff val="80000"/>
            </a:schemeClr>
          </a:solidFill>
          <a:ln w="12700" cap="flat" cmpd="sng" algn="ctr">
            <a:noFill/>
            <a:prstDash val="solid"/>
            <a:headEnd type="none" w="med" len="med"/>
            <a:tailEnd type="none" w="med" len="med"/>
          </a:ln>
          <a:effectLst/>
        </p:spPr>
        <p:txBody>
          <a:bodyPr rot="0" spcFirstLastPara="0" vertOverflow="overflow" horzOverflow="overflow" vert="horz" wrap="square" lIns="109728" tIns="91440" rIns="91440" bIns="91440" numCol="1" spcCol="0" rtlCol="0" fromWordArt="0" anchor="t" anchorCtr="0" forceAA="0" compatLnSpc="1">
            <a:prstTxWarp prst="textNoShape">
              <a:avLst/>
            </a:prstTxWarp>
            <a:noAutofit/>
          </a:bodyPr>
          <a:lstStyle/>
          <a:p>
            <a:pPr defTabSz="931831" fontAlgn="base">
              <a:spcBef>
                <a:spcPct val="0"/>
              </a:spcBef>
              <a:spcAft>
                <a:spcPct val="0"/>
              </a:spcAft>
            </a:pPr>
            <a:r>
              <a:rPr lang="en-US" sz="1000" kern="0" dirty="0">
                <a:solidFill>
                  <a:srgbClr val="000000">
                    <a:lumMod val="75000"/>
                    <a:lumOff val="25000"/>
                  </a:srgbClr>
                </a:solidFill>
                <a:ea typeface="Segoe UI" panose="020B0502040204020203" pitchFamily="34" charset="0"/>
                <a:cs typeface="Segoe UI" panose="020B0502040204020203" pitchFamily="34" charset="0"/>
              </a:rPr>
              <a:t>SharePoint </a:t>
            </a:r>
            <a:br>
              <a:rPr lang="en-US" sz="1000" kern="0" dirty="0">
                <a:solidFill>
                  <a:srgbClr val="000000">
                    <a:lumMod val="75000"/>
                    <a:lumOff val="25000"/>
                  </a:srgbClr>
                </a:solidFill>
                <a:ea typeface="Segoe UI" panose="020B0502040204020203" pitchFamily="34" charset="0"/>
                <a:cs typeface="Segoe UI" panose="020B0502040204020203" pitchFamily="34" charset="0"/>
              </a:rPr>
            </a:br>
            <a:r>
              <a:rPr lang="en-US" sz="1000" kern="0" dirty="0">
                <a:solidFill>
                  <a:srgbClr val="000000">
                    <a:lumMod val="75000"/>
                    <a:lumOff val="25000"/>
                  </a:srgbClr>
                </a:solidFill>
                <a:ea typeface="Segoe UI" panose="020B0502040204020203" pitchFamily="34" charset="0"/>
                <a:cs typeface="Segoe UI" panose="020B0502040204020203" pitchFamily="34" charset="0"/>
              </a:rPr>
              <a:t>Online Platform Improvements</a:t>
            </a:r>
          </a:p>
        </p:txBody>
      </p:sp>
      <p:sp>
        <p:nvSpPr>
          <p:cNvPr id="12" name="Rounded Rectangular Callout 27"/>
          <p:cNvSpPr/>
          <p:nvPr/>
        </p:nvSpPr>
        <p:spPr bwMode="auto">
          <a:xfrm>
            <a:off x="409721" y="3033580"/>
            <a:ext cx="1411378" cy="516553"/>
          </a:xfrm>
          <a:prstGeom prst="rect">
            <a:avLst/>
          </a:prstGeom>
          <a:solidFill>
            <a:schemeClr val="tx2">
              <a:lumMod val="20000"/>
              <a:lumOff val="80000"/>
            </a:schemeClr>
          </a:solidFill>
          <a:ln w="12700" cap="flat" cmpd="sng" algn="ctr">
            <a:noFill/>
            <a:prstDash val="solid"/>
            <a:headEnd type="none" w="med" len="med"/>
            <a:tailEnd type="none" w="med" len="med"/>
          </a:ln>
          <a:effectLst/>
        </p:spPr>
        <p:txBody>
          <a:bodyPr rot="0" spcFirstLastPara="0" vertOverflow="overflow" horzOverflow="overflow" vert="horz" wrap="square" lIns="109728" tIns="91440" rIns="91440" bIns="91440" numCol="1" spcCol="0" rtlCol="0" fromWordArt="0" anchor="t" anchorCtr="0" forceAA="0" compatLnSpc="1">
            <a:prstTxWarp prst="textNoShape">
              <a:avLst/>
            </a:prstTxWarp>
            <a:noAutofit/>
          </a:bodyPr>
          <a:lstStyle/>
          <a:p>
            <a:pPr defTabSz="931831" fontAlgn="base">
              <a:spcBef>
                <a:spcPct val="0"/>
              </a:spcBef>
              <a:spcAft>
                <a:spcPct val="0"/>
              </a:spcAft>
            </a:pPr>
            <a:r>
              <a:rPr lang="en-US" sz="1000" kern="0" dirty="0">
                <a:solidFill>
                  <a:srgbClr val="000000">
                    <a:lumMod val="75000"/>
                    <a:lumOff val="25000"/>
                  </a:srgbClr>
                </a:solidFill>
                <a:ea typeface="Segoe UI" panose="020B0502040204020203" pitchFamily="34" charset="0"/>
                <a:cs typeface="Segoe UI" panose="020B0502040204020203" pitchFamily="34" charset="0"/>
              </a:rPr>
              <a:t>IM mute</a:t>
            </a:r>
          </a:p>
        </p:txBody>
      </p:sp>
      <p:sp>
        <p:nvSpPr>
          <p:cNvPr id="62" name="Rectangle 61"/>
          <p:cNvSpPr/>
          <p:nvPr/>
        </p:nvSpPr>
        <p:spPr bwMode="auto">
          <a:xfrm>
            <a:off x="4529031" y="4700773"/>
            <a:ext cx="1487836" cy="435530"/>
          </a:xfrm>
          <a:prstGeom prst="rect">
            <a:avLst/>
          </a:prstGeom>
          <a:solidFill>
            <a:schemeClr val="tx2">
              <a:lumMod val="20000"/>
              <a:lumOff val="80000"/>
            </a:schemeClr>
          </a:solidFill>
          <a:ln w="12700" cap="flat" cmpd="sng" algn="ctr">
            <a:noFill/>
            <a:prstDash val="solid"/>
            <a:headEnd type="none" w="med" len="med"/>
            <a:tailEnd type="none" w="med" len="med"/>
          </a:ln>
          <a:effectLst/>
        </p:spPr>
        <p:txBody>
          <a:bodyPr rot="0" spcFirstLastPara="0" vertOverflow="overflow" horzOverflow="overflow" vert="horz" wrap="square" lIns="109728" tIns="91440" rIns="91440" bIns="91440" numCol="1" spcCol="0" rtlCol="0" fromWordArt="0" anchor="t" anchorCtr="0" forceAA="0" compatLnSpc="1">
            <a:prstTxWarp prst="textNoShape">
              <a:avLst/>
            </a:prstTxWarp>
            <a:noAutofit/>
          </a:bodyPr>
          <a:lstStyle/>
          <a:p>
            <a:pPr defTabSz="931831" fontAlgn="base">
              <a:spcBef>
                <a:spcPct val="0"/>
              </a:spcBef>
              <a:spcAft>
                <a:spcPct val="0"/>
              </a:spcAft>
            </a:pPr>
            <a:r>
              <a:rPr lang="en-US" sz="1000" kern="0" dirty="0">
                <a:solidFill>
                  <a:srgbClr val="000000">
                    <a:lumMod val="75000"/>
                    <a:lumOff val="25000"/>
                  </a:srgbClr>
                </a:solidFill>
                <a:ea typeface="Segoe UI" panose="020B0502040204020203" pitchFamily="34" charset="0"/>
                <a:cs typeface="Segoe UI" panose="020B0502040204020203" pitchFamily="34" charset="0"/>
              </a:rPr>
              <a:t>EXO: 50 GB Mailboxes</a:t>
            </a:r>
          </a:p>
        </p:txBody>
      </p:sp>
      <p:sp>
        <p:nvSpPr>
          <p:cNvPr id="70" name="Rectangle 69"/>
          <p:cNvSpPr/>
          <p:nvPr/>
        </p:nvSpPr>
        <p:spPr bwMode="auto">
          <a:xfrm>
            <a:off x="3089790" y="3043152"/>
            <a:ext cx="1465470" cy="496092"/>
          </a:xfrm>
          <a:prstGeom prst="rect">
            <a:avLst/>
          </a:prstGeom>
          <a:solidFill>
            <a:schemeClr val="tx2">
              <a:lumMod val="20000"/>
              <a:lumOff val="80000"/>
            </a:schemeClr>
          </a:solidFill>
          <a:ln w="12700" cap="flat" cmpd="sng" algn="ctr">
            <a:noFill/>
            <a:prstDash val="solid"/>
            <a:headEnd type="none" w="med" len="med"/>
            <a:tailEnd type="none" w="med" len="med"/>
          </a:ln>
          <a:effectLst/>
        </p:spPr>
        <p:txBody>
          <a:bodyPr rot="0" spcFirstLastPara="0" vertOverflow="overflow" horzOverflow="overflow" vert="horz" wrap="square" lIns="109728" tIns="91440" rIns="91440" bIns="91440" numCol="1" spcCol="0" rtlCol="0" fromWordArt="0" anchor="t" anchorCtr="0" forceAA="0" compatLnSpc="1">
            <a:prstTxWarp prst="textNoShape">
              <a:avLst/>
            </a:prstTxWarp>
            <a:noAutofit/>
          </a:bodyPr>
          <a:lstStyle/>
          <a:p>
            <a:pPr defTabSz="931831" fontAlgn="base">
              <a:spcBef>
                <a:spcPct val="0"/>
              </a:spcBef>
              <a:spcAft>
                <a:spcPct val="0"/>
              </a:spcAft>
            </a:pPr>
            <a:r>
              <a:rPr lang="en-US" sz="1000" kern="0" dirty="0">
                <a:solidFill>
                  <a:srgbClr val="000000">
                    <a:lumMod val="75000"/>
                    <a:lumOff val="25000"/>
                  </a:srgbClr>
                </a:solidFill>
                <a:ea typeface="Segoe UI" panose="020B0502040204020203" pitchFamily="34" charset="0"/>
                <a:cs typeface="Segoe UI" panose="020B0502040204020203" pitchFamily="34" charset="0"/>
              </a:rPr>
              <a:t>Exchange group naming policy</a:t>
            </a:r>
          </a:p>
        </p:txBody>
      </p:sp>
      <p:sp>
        <p:nvSpPr>
          <p:cNvPr id="33" name="Rectangle 32"/>
          <p:cNvSpPr/>
          <p:nvPr/>
        </p:nvSpPr>
        <p:spPr bwMode="auto">
          <a:xfrm>
            <a:off x="1643416" y="2266439"/>
            <a:ext cx="1578760" cy="734984"/>
          </a:xfrm>
          <a:prstGeom prst="rect">
            <a:avLst/>
          </a:prstGeom>
          <a:solidFill>
            <a:schemeClr val="tx2">
              <a:lumMod val="20000"/>
              <a:lumOff val="80000"/>
            </a:schemeClr>
          </a:solidFill>
          <a:ln w="12700" cap="flat" cmpd="sng" algn="ctr">
            <a:noFill/>
            <a:prstDash val="solid"/>
            <a:headEnd type="none" w="med" len="med"/>
            <a:tailEnd type="none" w="med" len="med"/>
          </a:ln>
          <a:effectLst/>
        </p:spPr>
        <p:txBody>
          <a:bodyPr rot="0" spcFirstLastPara="0" vertOverflow="overflow" horzOverflow="overflow" vert="horz" wrap="square" lIns="109728" tIns="91440" rIns="91440" bIns="91440" numCol="1" spcCol="0" rtlCol="0" fromWordArt="0" anchor="t" anchorCtr="0" forceAA="0" compatLnSpc="1">
            <a:prstTxWarp prst="textNoShape">
              <a:avLst/>
            </a:prstTxWarp>
            <a:noAutofit/>
          </a:bodyPr>
          <a:lstStyle/>
          <a:p>
            <a:pPr defTabSz="931831" fontAlgn="base">
              <a:spcBef>
                <a:spcPct val="0"/>
              </a:spcBef>
              <a:spcAft>
                <a:spcPct val="0"/>
              </a:spcAft>
            </a:pPr>
            <a:r>
              <a:rPr lang="en-US" sz="1000" kern="0" dirty="0">
                <a:solidFill>
                  <a:srgbClr val="000000">
                    <a:lumMod val="75000"/>
                    <a:lumOff val="25000"/>
                  </a:srgbClr>
                </a:solidFill>
                <a:ea typeface="Segoe UI" panose="020B0502040204020203" pitchFamily="34" charset="0"/>
                <a:cs typeface="Segoe UI" panose="020B0502040204020203" pitchFamily="34" charset="0"/>
              </a:rPr>
              <a:t>Directory Sync </a:t>
            </a:r>
            <a:br>
              <a:rPr lang="en-US" sz="1000" kern="0" dirty="0">
                <a:solidFill>
                  <a:srgbClr val="000000">
                    <a:lumMod val="75000"/>
                    <a:lumOff val="25000"/>
                  </a:srgbClr>
                </a:solidFill>
                <a:ea typeface="Segoe UI" panose="020B0502040204020203" pitchFamily="34" charset="0"/>
                <a:cs typeface="Segoe UI" panose="020B0502040204020203" pitchFamily="34" charset="0"/>
              </a:rPr>
            </a:br>
            <a:r>
              <a:rPr lang="en-US" sz="1000" kern="0" dirty="0">
                <a:solidFill>
                  <a:srgbClr val="000000">
                    <a:lumMod val="75000"/>
                    <a:lumOff val="25000"/>
                  </a:srgbClr>
                </a:solidFill>
                <a:ea typeface="Segoe UI" panose="020B0502040204020203" pitchFamily="34" charset="0"/>
                <a:cs typeface="Segoe UI" panose="020B0502040204020203" pitchFamily="34" charset="0"/>
              </a:rPr>
              <a:t>Max Objects </a:t>
            </a:r>
            <a:br>
              <a:rPr lang="en-US" sz="1000" kern="0" dirty="0">
                <a:solidFill>
                  <a:srgbClr val="000000">
                    <a:lumMod val="75000"/>
                    <a:lumOff val="25000"/>
                  </a:srgbClr>
                </a:solidFill>
                <a:ea typeface="Segoe UI" panose="020B0502040204020203" pitchFamily="34" charset="0"/>
                <a:cs typeface="Segoe UI" panose="020B0502040204020203" pitchFamily="34" charset="0"/>
              </a:rPr>
            </a:br>
            <a:r>
              <a:rPr lang="en-US" sz="1000" kern="0" dirty="0">
                <a:solidFill>
                  <a:srgbClr val="000000">
                    <a:lumMod val="75000"/>
                    <a:lumOff val="25000"/>
                  </a:srgbClr>
                </a:solidFill>
                <a:ea typeface="Segoe UI" panose="020B0502040204020203" pitchFamily="34" charset="0"/>
                <a:cs typeface="Segoe UI" panose="020B0502040204020203" pitchFamily="34" charset="0"/>
              </a:rPr>
              <a:t>Auto Increase</a:t>
            </a:r>
          </a:p>
        </p:txBody>
      </p:sp>
      <p:sp>
        <p:nvSpPr>
          <p:cNvPr id="34" name="Rectangle 33"/>
          <p:cNvSpPr/>
          <p:nvPr/>
        </p:nvSpPr>
        <p:spPr bwMode="auto">
          <a:xfrm>
            <a:off x="1847852" y="3028051"/>
            <a:ext cx="1215187" cy="522082"/>
          </a:xfrm>
          <a:prstGeom prst="rect">
            <a:avLst/>
          </a:prstGeom>
          <a:solidFill>
            <a:schemeClr val="tx2">
              <a:lumMod val="20000"/>
              <a:lumOff val="80000"/>
            </a:schemeClr>
          </a:solidFill>
          <a:ln w="12700" cap="flat" cmpd="sng" algn="ctr">
            <a:noFill/>
            <a:prstDash val="solid"/>
            <a:headEnd type="none" w="med" len="med"/>
            <a:tailEnd type="none" w="med" len="med"/>
          </a:ln>
          <a:effectLst/>
        </p:spPr>
        <p:txBody>
          <a:bodyPr rot="0" spcFirstLastPara="0" vertOverflow="overflow" horzOverflow="overflow" vert="horz" wrap="square" lIns="109728" tIns="91440" rIns="91440" bIns="91440" numCol="1" spcCol="0" rtlCol="0" fromWordArt="0" anchor="t" anchorCtr="0" forceAA="0" compatLnSpc="1">
            <a:prstTxWarp prst="textNoShape">
              <a:avLst/>
            </a:prstTxWarp>
            <a:noAutofit/>
          </a:bodyPr>
          <a:lstStyle/>
          <a:p>
            <a:pPr defTabSz="931831" fontAlgn="base">
              <a:spcBef>
                <a:spcPct val="0"/>
              </a:spcBef>
              <a:spcAft>
                <a:spcPct val="0"/>
              </a:spcAft>
            </a:pPr>
            <a:r>
              <a:rPr lang="en-US" sz="1000" kern="0" dirty="0">
                <a:solidFill>
                  <a:srgbClr val="000000">
                    <a:lumMod val="75000"/>
                    <a:lumOff val="25000"/>
                  </a:srgbClr>
                </a:solidFill>
                <a:ea typeface="Segoe UI" panose="020B0502040204020203" pitchFamily="34" charset="0"/>
                <a:cs typeface="Segoe UI" panose="020B0502040204020203" pitchFamily="34" charset="0"/>
              </a:rPr>
              <a:t>Office on the Web</a:t>
            </a:r>
          </a:p>
        </p:txBody>
      </p:sp>
      <p:sp>
        <p:nvSpPr>
          <p:cNvPr id="84" name="Rectangle 83"/>
          <p:cNvSpPr/>
          <p:nvPr/>
        </p:nvSpPr>
        <p:spPr bwMode="auto">
          <a:xfrm>
            <a:off x="4529553" y="4164671"/>
            <a:ext cx="1487836" cy="508451"/>
          </a:xfrm>
          <a:prstGeom prst="rect">
            <a:avLst/>
          </a:prstGeom>
          <a:solidFill>
            <a:schemeClr val="tx2">
              <a:lumMod val="20000"/>
              <a:lumOff val="80000"/>
            </a:schemeClr>
          </a:solidFill>
          <a:ln w="12700" cap="flat" cmpd="sng" algn="ctr">
            <a:noFill/>
            <a:prstDash val="solid"/>
            <a:headEnd type="none" w="med" len="med"/>
            <a:tailEnd type="none" w="med" len="med"/>
          </a:ln>
          <a:effectLst/>
        </p:spPr>
        <p:txBody>
          <a:bodyPr rot="0" spcFirstLastPara="0" vertOverflow="overflow" horzOverflow="overflow" vert="horz" wrap="square" lIns="109728" tIns="91440" rIns="91440" bIns="91440" numCol="1" spcCol="0" rtlCol="0" fromWordArt="0" anchor="t" anchorCtr="0" forceAA="0" compatLnSpc="1">
            <a:prstTxWarp prst="textNoShape">
              <a:avLst/>
            </a:prstTxWarp>
            <a:noAutofit/>
          </a:bodyPr>
          <a:lstStyle/>
          <a:p>
            <a:pPr defTabSz="931831" fontAlgn="base">
              <a:spcBef>
                <a:spcPct val="0"/>
              </a:spcBef>
              <a:spcAft>
                <a:spcPct val="0"/>
              </a:spcAft>
            </a:pPr>
            <a:r>
              <a:rPr lang="en-US" sz="1000" kern="0" dirty="0">
                <a:solidFill>
                  <a:srgbClr val="000000">
                    <a:lumMod val="75000"/>
                    <a:lumOff val="25000"/>
                  </a:srgbClr>
                </a:solidFill>
                <a:ea typeface="Segoe UI" panose="020B0502040204020203" pitchFamily="34" charset="0"/>
                <a:cs typeface="Segoe UI" panose="020B0502040204020203" pitchFamily="34" charset="0"/>
              </a:rPr>
              <a:t>Yammer basic integration</a:t>
            </a:r>
          </a:p>
        </p:txBody>
      </p:sp>
      <p:sp>
        <p:nvSpPr>
          <p:cNvPr id="81" name="Rounded Rectangular Callout 27"/>
          <p:cNvSpPr/>
          <p:nvPr/>
        </p:nvSpPr>
        <p:spPr bwMode="auto">
          <a:xfrm>
            <a:off x="6042986" y="4700774"/>
            <a:ext cx="1596865" cy="435531"/>
          </a:xfrm>
          <a:prstGeom prst="rect">
            <a:avLst/>
          </a:prstGeom>
          <a:solidFill>
            <a:schemeClr val="tx2">
              <a:lumMod val="20000"/>
              <a:lumOff val="80000"/>
            </a:schemeClr>
          </a:solidFill>
          <a:ln w="12700" cap="flat" cmpd="sng" algn="ctr">
            <a:noFill/>
            <a:prstDash val="solid"/>
            <a:headEnd type="none" w="med" len="med"/>
            <a:tailEnd type="none" w="med" len="med"/>
          </a:ln>
          <a:effectLst/>
        </p:spPr>
        <p:txBody>
          <a:bodyPr rot="0" spcFirstLastPara="0" vertOverflow="overflow" horzOverflow="overflow" vert="horz" wrap="square" lIns="109728" tIns="91440" rIns="91440" bIns="91440" numCol="1" spcCol="0" rtlCol="0" fromWordArt="0" anchor="t" anchorCtr="0" forceAA="0" compatLnSpc="1">
            <a:prstTxWarp prst="textNoShape">
              <a:avLst/>
            </a:prstTxWarp>
            <a:noAutofit/>
          </a:bodyPr>
          <a:lstStyle/>
          <a:p>
            <a:pPr defTabSz="931831" fontAlgn="base">
              <a:spcBef>
                <a:spcPct val="0"/>
              </a:spcBef>
              <a:spcAft>
                <a:spcPct val="0"/>
              </a:spcAft>
            </a:pPr>
            <a:r>
              <a:rPr lang="en-US" sz="1000" kern="0" dirty="0">
                <a:solidFill>
                  <a:srgbClr val="000000">
                    <a:lumMod val="75000"/>
                    <a:lumOff val="25000"/>
                  </a:srgbClr>
                </a:solidFill>
                <a:ea typeface="Segoe UI" panose="020B0502040204020203" pitchFamily="34" charset="0"/>
                <a:cs typeface="Segoe UI" panose="020B0502040204020203" pitchFamily="34" charset="0"/>
              </a:rPr>
              <a:t>Encrypted Data </a:t>
            </a:r>
          </a:p>
        </p:txBody>
      </p:sp>
      <p:sp>
        <p:nvSpPr>
          <p:cNvPr id="96" name="Rectangle 95"/>
          <p:cNvSpPr/>
          <p:nvPr/>
        </p:nvSpPr>
        <p:spPr bwMode="auto">
          <a:xfrm>
            <a:off x="7668035" y="4163102"/>
            <a:ext cx="1713603" cy="668520"/>
          </a:xfrm>
          <a:prstGeom prst="rect">
            <a:avLst/>
          </a:prstGeom>
          <a:solidFill>
            <a:schemeClr val="tx2">
              <a:lumMod val="20000"/>
              <a:lumOff val="80000"/>
            </a:schemeClr>
          </a:solidFill>
          <a:ln w="12700" cap="flat" cmpd="sng" algn="ctr">
            <a:noFill/>
            <a:prstDash val="solid"/>
            <a:headEnd type="none" w="med" len="med"/>
            <a:tailEnd type="none" w="med" len="med"/>
          </a:ln>
          <a:effectLst/>
        </p:spPr>
        <p:txBody>
          <a:bodyPr rot="0" spcFirstLastPara="0" vertOverflow="overflow" horzOverflow="overflow" vert="horz" wrap="square" lIns="109728" tIns="91440" rIns="91440" bIns="91440" numCol="1" spcCol="0" rtlCol="0" fromWordArt="0" anchor="t" anchorCtr="0" forceAA="0" compatLnSpc="1">
            <a:prstTxWarp prst="textNoShape">
              <a:avLst/>
            </a:prstTxWarp>
            <a:noAutofit/>
          </a:bodyPr>
          <a:lstStyle/>
          <a:p>
            <a:pPr defTabSz="931831" fontAlgn="base">
              <a:spcBef>
                <a:spcPct val="0"/>
              </a:spcBef>
              <a:spcAft>
                <a:spcPct val="0"/>
              </a:spcAft>
            </a:pPr>
            <a:r>
              <a:rPr lang="en-US" sz="1000" kern="0" dirty="0">
                <a:solidFill>
                  <a:srgbClr val="000000">
                    <a:lumMod val="75000"/>
                    <a:lumOff val="25000"/>
                  </a:srgbClr>
                </a:solidFill>
                <a:ea typeface="Segoe UI" panose="020B0502040204020203" pitchFamily="34" charset="0"/>
                <a:cs typeface="Segoe UI" panose="020B0502040204020203" pitchFamily="34" charset="0"/>
              </a:rPr>
              <a:t>Project codename “GeoFlow” preview </a:t>
            </a:r>
            <a:br>
              <a:rPr lang="en-US" sz="1000" kern="0" dirty="0">
                <a:solidFill>
                  <a:srgbClr val="000000">
                    <a:lumMod val="75000"/>
                    <a:lumOff val="25000"/>
                  </a:srgbClr>
                </a:solidFill>
                <a:ea typeface="Segoe UI" panose="020B0502040204020203" pitchFamily="34" charset="0"/>
                <a:cs typeface="Segoe UI" panose="020B0502040204020203" pitchFamily="34" charset="0"/>
              </a:rPr>
            </a:br>
            <a:r>
              <a:rPr lang="en-US" sz="1000" kern="0" dirty="0">
                <a:solidFill>
                  <a:srgbClr val="000000">
                    <a:lumMod val="75000"/>
                    <a:lumOff val="25000"/>
                  </a:srgbClr>
                </a:solidFill>
                <a:ea typeface="Segoe UI" panose="020B0502040204020203" pitchFamily="34" charset="0"/>
                <a:cs typeface="Segoe UI" panose="020B0502040204020203" pitchFamily="34" charset="0"/>
              </a:rPr>
              <a:t>for Excel</a:t>
            </a:r>
          </a:p>
        </p:txBody>
      </p:sp>
      <p:sp>
        <p:nvSpPr>
          <p:cNvPr id="101" name="Rectangle 100"/>
          <p:cNvSpPr/>
          <p:nvPr/>
        </p:nvSpPr>
        <p:spPr bwMode="auto">
          <a:xfrm>
            <a:off x="9408281" y="4702261"/>
            <a:ext cx="2195631" cy="502175"/>
          </a:xfrm>
          <a:prstGeom prst="rect">
            <a:avLst/>
          </a:prstGeom>
          <a:solidFill>
            <a:schemeClr val="tx2">
              <a:lumMod val="20000"/>
              <a:lumOff val="80000"/>
            </a:schemeClr>
          </a:solidFill>
          <a:ln w="12700" cap="flat" cmpd="sng" algn="ctr">
            <a:noFill/>
            <a:prstDash val="solid"/>
            <a:headEnd type="none" w="med" len="med"/>
            <a:tailEnd type="none" w="med" len="med"/>
          </a:ln>
          <a:effectLst/>
        </p:spPr>
        <p:txBody>
          <a:bodyPr rot="0" spcFirstLastPara="0" vertOverflow="overflow" horzOverflow="overflow" vert="horz" wrap="square" lIns="109728" tIns="91440" rIns="91440" bIns="91440" numCol="1" spcCol="0" rtlCol="0" fromWordArt="0" anchor="t" anchorCtr="0" forceAA="0" compatLnSpc="1">
            <a:prstTxWarp prst="textNoShape">
              <a:avLst/>
            </a:prstTxWarp>
            <a:noAutofit/>
          </a:bodyPr>
          <a:lstStyle/>
          <a:p>
            <a:pPr defTabSz="931831" fontAlgn="base">
              <a:spcBef>
                <a:spcPct val="0"/>
              </a:spcBef>
              <a:spcAft>
                <a:spcPct val="0"/>
              </a:spcAft>
            </a:pPr>
            <a:r>
              <a:rPr lang="en-US" sz="1000" kern="0" dirty="0">
                <a:solidFill>
                  <a:srgbClr val="000000">
                    <a:lumMod val="75000"/>
                    <a:lumOff val="25000"/>
                  </a:srgbClr>
                </a:solidFill>
                <a:ea typeface="Segoe UI" panose="020B0502040204020203" pitchFamily="34" charset="0"/>
                <a:cs typeface="Segoe UI" panose="020B0502040204020203" pitchFamily="34" charset="0"/>
              </a:rPr>
              <a:t>Directory Sync Max Objects </a:t>
            </a:r>
            <a:br>
              <a:rPr lang="en-US" sz="1000" kern="0" dirty="0">
                <a:solidFill>
                  <a:srgbClr val="000000">
                    <a:lumMod val="75000"/>
                    <a:lumOff val="25000"/>
                  </a:srgbClr>
                </a:solidFill>
                <a:ea typeface="Segoe UI" panose="020B0502040204020203" pitchFamily="34" charset="0"/>
                <a:cs typeface="Segoe UI" panose="020B0502040204020203" pitchFamily="34" charset="0"/>
              </a:rPr>
            </a:br>
            <a:r>
              <a:rPr lang="en-US" sz="1000" kern="0" dirty="0">
                <a:solidFill>
                  <a:srgbClr val="000000">
                    <a:lumMod val="75000"/>
                    <a:lumOff val="25000"/>
                  </a:srgbClr>
                </a:solidFill>
                <a:ea typeface="Segoe UI" panose="020B0502040204020203" pitchFamily="34" charset="0"/>
                <a:cs typeface="Segoe UI" panose="020B0502040204020203" pitchFamily="34" charset="0"/>
              </a:rPr>
              <a:t>Auto Increase</a:t>
            </a:r>
          </a:p>
        </p:txBody>
      </p:sp>
      <p:sp>
        <p:nvSpPr>
          <p:cNvPr id="51" name="Rounded Rectangular Callout 27"/>
          <p:cNvSpPr/>
          <p:nvPr/>
        </p:nvSpPr>
        <p:spPr bwMode="auto">
          <a:xfrm>
            <a:off x="7950871" y="3043152"/>
            <a:ext cx="1264788" cy="496092"/>
          </a:xfrm>
          <a:prstGeom prst="rect">
            <a:avLst/>
          </a:prstGeom>
          <a:solidFill>
            <a:schemeClr val="tx2">
              <a:lumMod val="20000"/>
              <a:lumOff val="80000"/>
            </a:schemeClr>
          </a:solidFill>
          <a:ln w="12700" cap="flat" cmpd="sng" algn="ctr">
            <a:noFill/>
            <a:prstDash val="solid"/>
            <a:headEnd type="none" w="med" len="med"/>
            <a:tailEnd type="none" w="med" len="med"/>
          </a:ln>
          <a:effectLst/>
        </p:spPr>
        <p:txBody>
          <a:bodyPr rot="0" spcFirstLastPara="0" vertOverflow="overflow" horzOverflow="overflow" vert="horz" wrap="square" lIns="109728" tIns="91440" rIns="91440" bIns="91440" numCol="1" spcCol="0" rtlCol="0" fromWordArt="0" anchor="t" anchorCtr="0" forceAA="0" compatLnSpc="1">
            <a:prstTxWarp prst="textNoShape">
              <a:avLst/>
            </a:prstTxWarp>
            <a:noAutofit/>
          </a:bodyPr>
          <a:lstStyle/>
          <a:p>
            <a:pPr defTabSz="931831" fontAlgn="base">
              <a:spcBef>
                <a:spcPct val="0"/>
              </a:spcBef>
              <a:spcAft>
                <a:spcPct val="0"/>
              </a:spcAft>
            </a:pPr>
            <a:r>
              <a:rPr lang="en-US" sz="1000" kern="0" dirty="0">
                <a:solidFill>
                  <a:srgbClr val="000000">
                    <a:lumMod val="75000"/>
                    <a:lumOff val="25000"/>
                  </a:srgbClr>
                </a:solidFill>
                <a:ea typeface="Segoe UI" panose="020B0502040204020203" pitchFamily="34" charset="0"/>
                <a:cs typeface="Segoe UI" panose="020B0502040204020203" pitchFamily="34" charset="0"/>
              </a:rPr>
              <a:t>Office 365 Admin Mobile App</a:t>
            </a:r>
          </a:p>
        </p:txBody>
      </p:sp>
      <p:sp>
        <p:nvSpPr>
          <p:cNvPr id="83" name="Rounded Rectangular Callout 27"/>
          <p:cNvSpPr/>
          <p:nvPr/>
        </p:nvSpPr>
        <p:spPr bwMode="auto">
          <a:xfrm>
            <a:off x="6044032" y="4164671"/>
            <a:ext cx="1597359" cy="508451"/>
          </a:xfrm>
          <a:prstGeom prst="rect">
            <a:avLst/>
          </a:prstGeom>
          <a:solidFill>
            <a:schemeClr val="tx2">
              <a:lumMod val="20000"/>
              <a:lumOff val="80000"/>
            </a:schemeClr>
          </a:solidFill>
          <a:ln w="12700" cap="flat" cmpd="sng" algn="ctr">
            <a:noFill/>
            <a:prstDash val="solid"/>
            <a:headEnd type="none" w="med" len="med"/>
            <a:tailEnd type="none" w="med" len="med"/>
          </a:ln>
          <a:effectLst/>
        </p:spPr>
        <p:txBody>
          <a:bodyPr rot="0" spcFirstLastPara="0" vertOverflow="overflow" horzOverflow="overflow" vert="horz" wrap="square" lIns="109728" tIns="91440" rIns="91440" bIns="91440" numCol="1" spcCol="0" rtlCol="0" fromWordArt="0" anchor="t" anchorCtr="0" forceAA="0" compatLnSpc="1">
            <a:prstTxWarp prst="textNoShape">
              <a:avLst/>
            </a:prstTxWarp>
            <a:noAutofit/>
          </a:bodyPr>
          <a:lstStyle/>
          <a:p>
            <a:pPr defTabSz="931831" fontAlgn="base">
              <a:spcBef>
                <a:spcPct val="0"/>
              </a:spcBef>
              <a:spcAft>
                <a:spcPct val="0"/>
              </a:spcAft>
            </a:pPr>
            <a:r>
              <a:rPr lang="en-US" sz="1000" kern="0" dirty="0">
                <a:solidFill>
                  <a:srgbClr val="000000">
                    <a:lumMod val="75000"/>
                    <a:lumOff val="25000"/>
                  </a:srgbClr>
                </a:solidFill>
                <a:ea typeface="Segoe UI" panose="020B0502040204020203" pitchFamily="34" charset="0"/>
                <a:cs typeface="Segoe UI" panose="020B0502040204020203" pitchFamily="34" charset="0"/>
              </a:rPr>
              <a:t>SkyDrive Pro Sync </a:t>
            </a:r>
            <a:br>
              <a:rPr lang="en-US" sz="1000" kern="0" dirty="0">
                <a:solidFill>
                  <a:srgbClr val="000000">
                    <a:lumMod val="75000"/>
                    <a:lumOff val="25000"/>
                  </a:srgbClr>
                </a:solidFill>
                <a:ea typeface="Segoe UI" panose="020B0502040204020203" pitchFamily="34" charset="0"/>
                <a:cs typeface="Segoe UI" panose="020B0502040204020203" pitchFamily="34" charset="0"/>
              </a:rPr>
            </a:br>
            <a:r>
              <a:rPr lang="en-US" sz="1000" kern="0" dirty="0">
                <a:solidFill>
                  <a:srgbClr val="000000">
                    <a:lumMod val="75000"/>
                    <a:lumOff val="25000"/>
                  </a:srgbClr>
                </a:solidFill>
                <a:ea typeface="Segoe UI" panose="020B0502040204020203" pitchFamily="34" charset="0"/>
                <a:cs typeface="Segoe UI" panose="020B0502040204020203" pitchFamily="34" charset="0"/>
              </a:rPr>
              <a:t>for Windows</a:t>
            </a:r>
          </a:p>
        </p:txBody>
      </p:sp>
      <p:sp>
        <p:nvSpPr>
          <p:cNvPr id="52" name="Rectangle 51"/>
          <p:cNvSpPr/>
          <p:nvPr/>
        </p:nvSpPr>
        <p:spPr bwMode="auto">
          <a:xfrm>
            <a:off x="9408280" y="4163102"/>
            <a:ext cx="1975964" cy="510020"/>
          </a:xfrm>
          <a:prstGeom prst="rect">
            <a:avLst/>
          </a:prstGeom>
          <a:solidFill>
            <a:schemeClr val="tx2">
              <a:lumMod val="20000"/>
              <a:lumOff val="80000"/>
            </a:schemeClr>
          </a:solidFill>
          <a:ln w="12700" cap="flat" cmpd="sng" algn="ctr">
            <a:noFill/>
            <a:prstDash val="solid"/>
            <a:headEnd type="none" w="med" len="med"/>
            <a:tailEnd type="none" w="med" len="med"/>
          </a:ln>
          <a:effectLst/>
        </p:spPr>
        <p:txBody>
          <a:bodyPr rot="0" spcFirstLastPara="0" vertOverflow="overflow" horzOverflow="overflow" vert="horz" wrap="square" lIns="109728" tIns="91440" rIns="91440" bIns="91440" numCol="1" spcCol="0" rtlCol="0" fromWordArt="0" anchor="t" anchorCtr="0" forceAA="0" compatLnSpc="1">
            <a:prstTxWarp prst="textNoShape">
              <a:avLst/>
            </a:prstTxWarp>
            <a:noAutofit/>
          </a:bodyPr>
          <a:lstStyle/>
          <a:p>
            <a:pPr defTabSz="931831" fontAlgn="base">
              <a:spcBef>
                <a:spcPct val="0"/>
              </a:spcBef>
              <a:spcAft>
                <a:spcPct val="0"/>
              </a:spcAft>
            </a:pPr>
            <a:r>
              <a:rPr lang="en-US" sz="1000" kern="0" dirty="0">
                <a:solidFill>
                  <a:srgbClr val="000000">
                    <a:lumMod val="75000"/>
                    <a:lumOff val="25000"/>
                  </a:srgbClr>
                </a:solidFill>
                <a:ea typeface="Segoe UI" panose="020B0502040204020203" pitchFamily="34" charset="0"/>
                <a:cs typeface="Segoe UI" panose="020B0502040204020203" pitchFamily="34" charset="0"/>
              </a:rPr>
              <a:t>Lync Online Remote PowerShell</a:t>
            </a:r>
          </a:p>
        </p:txBody>
      </p:sp>
      <p:sp>
        <p:nvSpPr>
          <p:cNvPr id="38" name="Rectangle 37"/>
          <p:cNvSpPr/>
          <p:nvPr/>
        </p:nvSpPr>
        <p:spPr bwMode="auto">
          <a:xfrm>
            <a:off x="1672247" y="4699750"/>
            <a:ext cx="1365319" cy="436554"/>
          </a:xfrm>
          <a:prstGeom prst="rect">
            <a:avLst/>
          </a:prstGeom>
          <a:solidFill>
            <a:schemeClr val="tx2">
              <a:lumMod val="20000"/>
              <a:lumOff val="80000"/>
            </a:schemeClr>
          </a:solidFill>
          <a:ln w="12700" cap="flat" cmpd="sng" algn="ctr">
            <a:noFill/>
            <a:prstDash val="solid"/>
            <a:headEnd type="none" w="med" len="med"/>
            <a:tailEnd type="none" w="med" len="med"/>
          </a:ln>
          <a:effectLst/>
        </p:spPr>
        <p:txBody>
          <a:bodyPr rot="0" spcFirstLastPara="0" vertOverflow="overflow" horzOverflow="overflow" vert="horz" wrap="square" lIns="109728" tIns="91440" rIns="91440" bIns="91440" numCol="1" spcCol="0" rtlCol="0" fromWordArt="0" anchor="t" anchorCtr="0" forceAA="0" compatLnSpc="1">
            <a:prstTxWarp prst="textNoShape">
              <a:avLst/>
            </a:prstTxWarp>
            <a:noAutofit/>
          </a:bodyPr>
          <a:lstStyle/>
          <a:p>
            <a:pPr defTabSz="931831" fontAlgn="base">
              <a:spcBef>
                <a:spcPct val="0"/>
              </a:spcBef>
              <a:spcAft>
                <a:spcPct val="0"/>
              </a:spcAft>
            </a:pPr>
            <a:r>
              <a:rPr lang="en-US" sz="1000" kern="0" dirty="0">
                <a:solidFill>
                  <a:srgbClr val="000000">
                    <a:lumMod val="75000"/>
                    <a:lumOff val="25000"/>
                  </a:srgbClr>
                </a:solidFill>
                <a:ea typeface="Segoe UI" panose="020B0502040204020203" pitchFamily="34" charset="0"/>
                <a:cs typeface="Segoe UI" panose="020B0502040204020203" pitchFamily="34" charset="0"/>
              </a:rPr>
              <a:t>Lync mobile </a:t>
            </a:r>
            <a:br>
              <a:rPr lang="en-US" sz="1000" kern="0" dirty="0">
                <a:solidFill>
                  <a:srgbClr val="000000">
                    <a:lumMod val="75000"/>
                    <a:lumOff val="25000"/>
                  </a:srgbClr>
                </a:solidFill>
                <a:ea typeface="Segoe UI" panose="020B0502040204020203" pitchFamily="34" charset="0"/>
                <a:cs typeface="Segoe UI" panose="020B0502040204020203" pitchFamily="34" charset="0"/>
              </a:rPr>
            </a:br>
            <a:r>
              <a:rPr lang="en-US" sz="1000" kern="0" dirty="0">
                <a:solidFill>
                  <a:srgbClr val="000000">
                    <a:lumMod val="75000"/>
                    <a:lumOff val="25000"/>
                  </a:srgbClr>
                </a:solidFill>
                <a:ea typeface="Segoe UI" panose="020B0502040204020203" pitchFamily="34" charset="0"/>
                <a:cs typeface="Segoe UI" panose="020B0502040204020203" pitchFamily="34" charset="0"/>
              </a:rPr>
              <a:t>clients </a:t>
            </a:r>
          </a:p>
        </p:txBody>
      </p:sp>
      <p:sp>
        <p:nvSpPr>
          <p:cNvPr id="55" name="Rectangle 54"/>
          <p:cNvSpPr/>
          <p:nvPr/>
        </p:nvSpPr>
        <p:spPr bwMode="auto">
          <a:xfrm>
            <a:off x="3248926" y="2493295"/>
            <a:ext cx="1798465" cy="496092"/>
          </a:xfrm>
          <a:prstGeom prst="rect">
            <a:avLst/>
          </a:prstGeom>
          <a:solidFill>
            <a:schemeClr val="tx2">
              <a:lumMod val="20000"/>
              <a:lumOff val="80000"/>
            </a:schemeClr>
          </a:solidFill>
          <a:ln w="12700" cap="flat" cmpd="sng" algn="ctr">
            <a:noFill/>
            <a:prstDash val="solid"/>
            <a:headEnd type="none" w="med" len="med"/>
            <a:tailEnd type="none" w="med" len="med"/>
          </a:ln>
          <a:effectLst/>
        </p:spPr>
        <p:txBody>
          <a:bodyPr rot="0" spcFirstLastPara="0" vertOverflow="overflow" horzOverflow="overflow" vert="horz" wrap="square" lIns="109728" tIns="91440" rIns="91440" bIns="91440" numCol="1" spcCol="0" rtlCol="0" fromWordArt="0" anchor="t" anchorCtr="0" forceAA="0" compatLnSpc="1">
            <a:prstTxWarp prst="textNoShape">
              <a:avLst/>
            </a:prstTxWarp>
            <a:noAutofit/>
          </a:bodyPr>
          <a:lstStyle/>
          <a:p>
            <a:pPr defTabSz="931831" fontAlgn="base">
              <a:spcBef>
                <a:spcPct val="0"/>
              </a:spcBef>
              <a:spcAft>
                <a:spcPct val="0"/>
              </a:spcAft>
            </a:pPr>
            <a:r>
              <a:rPr lang="en-US" sz="1000" kern="0" dirty="0">
                <a:solidFill>
                  <a:srgbClr val="000000">
                    <a:lumMod val="75000"/>
                    <a:lumOff val="25000"/>
                  </a:srgbClr>
                </a:solidFill>
                <a:ea typeface="Segoe UI" panose="020B0502040204020203" pitchFamily="34" charset="0"/>
                <a:cs typeface="Segoe UI" panose="020B0502040204020203" pitchFamily="34" charset="0"/>
              </a:rPr>
              <a:t>Office Mobile for iPhone &amp; Android phones</a:t>
            </a:r>
          </a:p>
        </p:txBody>
      </p:sp>
      <p:sp>
        <p:nvSpPr>
          <p:cNvPr id="63" name="Rounded Rectangular Callout 28"/>
          <p:cNvSpPr/>
          <p:nvPr/>
        </p:nvSpPr>
        <p:spPr bwMode="auto">
          <a:xfrm>
            <a:off x="732215" y="4167809"/>
            <a:ext cx="913595" cy="802287"/>
          </a:xfrm>
          <a:prstGeom prst="rect">
            <a:avLst/>
          </a:prstGeom>
          <a:solidFill>
            <a:schemeClr val="tx2">
              <a:lumMod val="20000"/>
              <a:lumOff val="80000"/>
            </a:schemeClr>
          </a:solidFill>
          <a:ln w="12700" cap="flat" cmpd="sng" algn="ctr">
            <a:noFill/>
            <a:prstDash val="solid"/>
            <a:headEnd type="none" w="med" len="med"/>
            <a:tailEnd type="none" w="med" len="med"/>
          </a:ln>
          <a:effectLst/>
        </p:spPr>
        <p:txBody>
          <a:bodyPr rot="0" spcFirstLastPara="0" vertOverflow="overflow" horzOverflow="overflow" vert="horz" wrap="square" lIns="109728" tIns="91440" rIns="91440" bIns="91440" numCol="1" spcCol="0" rtlCol="0" fromWordArt="0" anchor="t" anchorCtr="0" forceAA="0" compatLnSpc="1">
            <a:prstTxWarp prst="textNoShape">
              <a:avLst/>
            </a:prstTxWarp>
            <a:noAutofit/>
          </a:bodyPr>
          <a:lstStyle/>
          <a:p>
            <a:pPr defTabSz="931831" fontAlgn="base">
              <a:spcBef>
                <a:spcPct val="0"/>
              </a:spcBef>
              <a:spcAft>
                <a:spcPct val="0"/>
              </a:spcAft>
            </a:pPr>
            <a:r>
              <a:rPr lang="en-US" sz="1000" kern="0" dirty="0">
                <a:solidFill>
                  <a:srgbClr val="000000">
                    <a:lumMod val="75000"/>
                    <a:lumOff val="25000"/>
                  </a:srgbClr>
                </a:solidFill>
                <a:ea typeface="Segoe UI" panose="020B0502040204020203" pitchFamily="34" charset="0"/>
                <a:cs typeface="Segoe UI" panose="020B0502040204020203" pitchFamily="34" charset="0"/>
              </a:rPr>
              <a:t>Go Daddy Integration</a:t>
            </a:r>
          </a:p>
          <a:p>
            <a:pPr defTabSz="931831" fontAlgn="base">
              <a:spcBef>
                <a:spcPct val="0"/>
              </a:spcBef>
              <a:spcAft>
                <a:spcPct val="0"/>
              </a:spcAft>
            </a:pPr>
            <a:endParaRPr lang="en-US" sz="1000" kern="0" dirty="0">
              <a:solidFill>
                <a:srgbClr val="000000">
                  <a:lumMod val="75000"/>
                  <a:lumOff val="25000"/>
                </a:srgbClr>
              </a:solidFill>
              <a:ea typeface="Segoe UI" panose="020B0502040204020203" pitchFamily="34" charset="0"/>
              <a:cs typeface="Segoe UI" panose="020B0502040204020203" pitchFamily="34" charset="0"/>
            </a:endParaRPr>
          </a:p>
        </p:txBody>
      </p:sp>
      <p:sp>
        <p:nvSpPr>
          <p:cNvPr id="65" name="Rectangle 64"/>
          <p:cNvSpPr/>
          <p:nvPr/>
        </p:nvSpPr>
        <p:spPr bwMode="auto">
          <a:xfrm>
            <a:off x="6697297" y="2440912"/>
            <a:ext cx="1228569" cy="705401"/>
          </a:xfrm>
          <a:prstGeom prst="rect">
            <a:avLst/>
          </a:prstGeom>
          <a:solidFill>
            <a:schemeClr val="tx2">
              <a:lumMod val="20000"/>
              <a:lumOff val="80000"/>
            </a:schemeClr>
          </a:solidFill>
          <a:ln w="12700" cap="flat" cmpd="sng" algn="ctr">
            <a:noFill/>
            <a:prstDash val="solid"/>
            <a:headEnd type="none" w="med" len="med"/>
            <a:tailEnd type="none" w="med" len="med"/>
          </a:ln>
          <a:effectLst/>
        </p:spPr>
        <p:txBody>
          <a:bodyPr rot="0" spcFirstLastPara="0" vertOverflow="overflow" horzOverflow="overflow" vert="horz" wrap="square" lIns="109728" tIns="91440" rIns="91440" bIns="91440" numCol="1" spcCol="0" rtlCol="0" fromWordArt="0" anchor="t" anchorCtr="0" forceAA="0" compatLnSpc="1">
            <a:prstTxWarp prst="textNoShape">
              <a:avLst/>
            </a:prstTxWarp>
            <a:noAutofit/>
          </a:bodyPr>
          <a:lstStyle/>
          <a:p>
            <a:pPr defTabSz="931831" fontAlgn="base">
              <a:spcBef>
                <a:spcPct val="0"/>
              </a:spcBef>
              <a:spcAft>
                <a:spcPct val="0"/>
              </a:spcAft>
            </a:pPr>
            <a:r>
              <a:rPr lang="en-US" sz="1000" kern="0" dirty="0">
                <a:solidFill>
                  <a:srgbClr val="000000">
                    <a:lumMod val="75000"/>
                    <a:lumOff val="25000"/>
                  </a:srgbClr>
                </a:solidFill>
                <a:ea typeface="Segoe UI" panose="020B0502040204020203" pitchFamily="34" charset="0"/>
                <a:cs typeface="Segoe UI" panose="020B0502040204020203" pitchFamily="34" charset="0"/>
              </a:rPr>
              <a:t>OWA for iPhone &amp; OWA for iPad</a:t>
            </a:r>
          </a:p>
        </p:txBody>
      </p:sp>
      <p:sp>
        <p:nvSpPr>
          <p:cNvPr id="66" name="Rectangle 65"/>
          <p:cNvSpPr/>
          <p:nvPr/>
        </p:nvSpPr>
        <p:spPr bwMode="auto">
          <a:xfrm>
            <a:off x="7668035" y="4849530"/>
            <a:ext cx="1713603" cy="508451"/>
          </a:xfrm>
          <a:prstGeom prst="rect">
            <a:avLst/>
          </a:prstGeom>
          <a:solidFill>
            <a:schemeClr val="tx2">
              <a:lumMod val="20000"/>
              <a:lumOff val="80000"/>
            </a:schemeClr>
          </a:solidFill>
          <a:ln w="12700" cap="flat" cmpd="sng" algn="ctr">
            <a:noFill/>
            <a:prstDash val="solid"/>
            <a:headEnd type="none" w="med" len="med"/>
            <a:tailEnd type="none" w="med" len="med"/>
          </a:ln>
          <a:effectLst/>
        </p:spPr>
        <p:txBody>
          <a:bodyPr rot="0" spcFirstLastPara="0" vertOverflow="overflow" horzOverflow="overflow" vert="horz" wrap="square" lIns="109728" tIns="91440" rIns="91440" bIns="91440" numCol="1" spcCol="0" rtlCol="0" fromWordArt="0" anchor="t" anchorCtr="0" forceAA="0" compatLnSpc="1">
            <a:prstTxWarp prst="textNoShape">
              <a:avLst/>
            </a:prstTxWarp>
            <a:noAutofit/>
          </a:bodyPr>
          <a:lstStyle/>
          <a:p>
            <a:pPr defTabSz="931831" fontAlgn="base">
              <a:spcBef>
                <a:spcPct val="0"/>
              </a:spcBef>
              <a:spcAft>
                <a:spcPct val="0"/>
              </a:spcAft>
            </a:pPr>
            <a:r>
              <a:rPr lang="en-US" sz="1000" kern="0" dirty="0">
                <a:solidFill>
                  <a:srgbClr val="000000">
                    <a:lumMod val="75000"/>
                    <a:lumOff val="25000"/>
                  </a:srgbClr>
                </a:solidFill>
                <a:ea typeface="Segoe UI" panose="020B0502040204020203" pitchFamily="34" charset="0"/>
                <a:cs typeface="Segoe UI" panose="020B0502040204020203" pitchFamily="34" charset="0"/>
              </a:rPr>
              <a:t>Lync and SharePoint Service Reporting</a:t>
            </a:r>
          </a:p>
        </p:txBody>
      </p:sp>
      <p:sp>
        <p:nvSpPr>
          <p:cNvPr id="67" name="Rectangle 66"/>
          <p:cNvSpPr/>
          <p:nvPr/>
        </p:nvSpPr>
        <p:spPr bwMode="auto">
          <a:xfrm>
            <a:off x="1672451" y="4164671"/>
            <a:ext cx="1365638" cy="508451"/>
          </a:xfrm>
          <a:prstGeom prst="rect">
            <a:avLst/>
          </a:prstGeom>
          <a:solidFill>
            <a:schemeClr val="tx2">
              <a:lumMod val="20000"/>
              <a:lumOff val="80000"/>
            </a:schemeClr>
          </a:solidFill>
          <a:ln w="12700" cap="flat" cmpd="sng" algn="ctr">
            <a:noFill/>
            <a:prstDash val="solid"/>
            <a:headEnd type="none" w="med" len="med"/>
            <a:tailEnd type="none" w="med" len="med"/>
          </a:ln>
          <a:effectLst/>
        </p:spPr>
        <p:txBody>
          <a:bodyPr rot="0" spcFirstLastPara="0" vertOverflow="overflow" horzOverflow="overflow" vert="horz" wrap="square" lIns="109728" tIns="91440" rIns="91440" bIns="91440" numCol="1" spcCol="0" rtlCol="0" fromWordArt="0" anchor="t" anchorCtr="0" forceAA="0" compatLnSpc="1">
            <a:prstTxWarp prst="textNoShape">
              <a:avLst/>
            </a:prstTxWarp>
            <a:noAutofit/>
          </a:bodyPr>
          <a:lstStyle/>
          <a:p>
            <a:pPr defTabSz="931831" fontAlgn="base">
              <a:spcBef>
                <a:spcPct val="0"/>
              </a:spcBef>
              <a:spcAft>
                <a:spcPct val="0"/>
              </a:spcAft>
            </a:pPr>
            <a:r>
              <a:rPr lang="en-US" sz="1000" kern="0" dirty="0">
                <a:solidFill>
                  <a:srgbClr val="000000">
                    <a:lumMod val="75000"/>
                    <a:lumOff val="25000"/>
                  </a:srgbClr>
                </a:solidFill>
                <a:ea typeface="Segoe UI" panose="020B0502040204020203" pitchFamily="34" charset="0"/>
                <a:cs typeface="Segoe UI" panose="020B0502040204020203" pitchFamily="34" charset="0"/>
              </a:rPr>
              <a:t>Connecting </a:t>
            </a:r>
            <a:br>
              <a:rPr lang="en-US" sz="1000" kern="0" dirty="0">
                <a:solidFill>
                  <a:srgbClr val="000000">
                    <a:lumMod val="75000"/>
                    <a:lumOff val="25000"/>
                  </a:srgbClr>
                </a:solidFill>
                <a:ea typeface="Segoe UI" panose="020B0502040204020203" pitchFamily="34" charset="0"/>
                <a:cs typeface="Segoe UI" panose="020B0502040204020203" pitchFamily="34" charset="0"/>
              </a:rPr>
            </a:br>
            <a:r>
              <a:rPr lang="en-US" sz="1000" kern="0" dirty="0">
                <a:solidFill>
                  <a:srgbClr val="000000">
                    <a:lumMod val="75000"/>
                    <a:lumOff val="25000"/>
                  </a:srgbClr>
                </a:solidFill>
                <a:ea typeface="Segoe UI" panose="020B0502040204020203" pitchFamily="34" charset="0"/>
                <a:cs typeface="Segoe UI" panose="020B0502040204020203" pitchFamily="34" charset="0"/>
              </a:rPr>
              <a:t>Skype &amp; Lync </a:t>
            </a:r>
          </a:p>
        </p:txBody>
      </p:sp>
      <p:sp>
        <p:nvSpPr>
          <p:cNvPr id="78" name="Rounded Rectangular Callout 27"/>
          <p:cNvSpPr/>
          <p:nvPr/>
        </p:nvSpPr>
        <p:spPr bwMode="auto">
          <a:xfrm>
            <a:off x="4582013" y="3043152"/>
            <a:ext cx="2081671" cy="496092"/>
          </a:xfrm>
          <a:prstGeom prst="rect">
            <a:avLst/>
          </a:prstGeom>
          <a:solidFill>
            <a:schemeClr val="tx2">
              <a:lumMod val="20000"/>
              <a:lumOff val="80000"/>
            </a:schemeClr>
          </a:solidFill>
          <a:ln w="12700" cap="flat" cmpd="sng" algn="ctr">
            <a:noFill/>
            <a:prstDash val="solid"/>
            <a:headEnd type="none" w="med" len="med"/>
            <a:tailEnd type="none" w="med" len="med"/>
          </a:ln>
          <a:effectLst/>
        </p:spPr>
        <p:txBody>
          <a:bodyPr rot="0" spcFirstLastPara="0" vertOverflow="overflow" horzOverflow="overflow" vert="horz" wrap="square" lIns="109728" tIns="91440" rIns="91440" bIns="91440" numCol="1" spcCol="0" rtlCol="0" fromWordArt="0" anchor="t" anchorCtr="0" forceAA="0" compatLnSpc="1">
            <a:prstTxWarp prst="textNoShape">
              <a:avLst/>
            </a:prstTxWarp>
            <a:noAutofit/>
          </a:bodyPr>
          <a:lstStyle/>
          <a:p>
            <a:pPr defTabSz="931831" fontAlgn="base">
              <a:spcBef>
                <a:spcPct val="0"/>
              </a:spcBef>
              <a:spcAft>
                <a:spcPct val="0"/>
              </a:spcAft>
            </a:pPr>
            <a:r>
              <a:rPr lang="en-US" sz="1000" kern="0" dirty="0">
                <a:solidFill>
                  <a:srgbClr val="000000">
                    <a:lumMod val="75000"/>
                    <a:lumOff val="25000"/>
                  </a:srgbClr>
                </a:solidFill>
                <a:ea typeface="Segoe UI" panose="020B0502040204020203" pitchFamily="34" charset="0"/>
                <a:cs typeface="Segoe UI" panose="020B0502040204020203" pitchFamily="34" charset="0"/>
              </a:rPr>
              <a:t>SkyDrive Pro apps for </a:t>
            </a:r>
            <a:br>
              <a:rPr lang="en-US" sz="1000" kern="0" dirty="0">
                <a:solidFill>
                  <a:srgbClr val="000000">
                    <a:lumMod val="75000"/>
                    <a:lumOff val="25000"/>
                  </a:srgbClr>
                </a:solidFill>
                <a:ea typeface="Segoe UI" panose="020B0502040204020203" pitchFamily="34" charset="0"/>
                <a:cs typeface="Segoe UI" panose="020B0502040204020203" pitchFamily="34" charset="0"/>
              </a:rPr>
            </a:br>
            <a:r>
              <a:rPr lang="en-US" sz="1000" kern="0" dirty="0">
                <a:solidFill>
                  <a:srgbClr val="000000">
                    <a:lumMod val="75000"/>
                    <a:lumOff val="25000"/>
                  </a:srgbClr>
                </a:solidFill>
                <a:ea typeface="Segoe UI" panose="020B0502040204020203" pitchFamily="34" charset="0"/>
                <a:cs typeface="Segoe UI" panose="020B0502040204020203" pitchFamily="34" charset="0"/>
              </a:rPr>
              <a:t>Windows 8 &amp; iOS</a:t>
            </a:r>
          </a:p>
        </p:txBody>
      </p:sp>
      <p:sp>
        <p:nvSpPr>
          <p:cNvPr id="64" name="Rectangle 63"/>
          <p:cNvSpPr/>
          <p:nvPr/>
        </p:nvSpPr>
        <p:spPr bwMode="auto">
          <a:xfrm>
            <a:off x="6690436" y="3174575"/>
            <a:ext cx="1238666" cy="375559"/>
          </a:xfrm>
          <a:prstGeom prst="rect">
            <a:avLst/>
          </a:prstGeom>
          <a:solidFill>
            <a:schemeClr val="tx2">
              <a:lumMod val="20000"/>
              <a:lumOff val="80000"/>
            </a:schemeClr>
          </a:solidFill>
          <a:ln w="12700" cap="flat" cmpd="sng" algn="ctr">
            <a:noFill/>
            <a:prstDash val="solid"/>
            <a:headEnd type="none" w="med" len="med"/>
            <a:tailEnd type="none" w="med" len="med"/>
          </a:ln>
          <a:effectLst/>
        </p:spPr>
        <p:txBody>
          <a:bodyPr rot="0" spcFirstLastPara="0" vertOverflow="overflow" horzOverflow="overflow" vert="horz" wrap="square" lIns="109728" tIns="91440" rIns="91440" bIns="91440" numCol="1" spcCol="0" rtlCol="0" fromWordArt="0" anchor="t" anchorCtr="0" forceAA="0" compatLnSpc="1">
            <a:prstTxWarp prst="textNoShape">
              <a:avLst/>
            </a:prstTxWarp>
            <a:noAutofit/>
          </a:bodyPr>
          <a:lstStyle/>
          <a:p>
            <a:pPr defTabSz="931831" fontAlgn="base">
              <a:spcBef>
                <a:spcPct val="0"/>
              </a:spcBef>
              <a:spcAft>
                <a:spcPct val="0"/>
              </a:spcAft>
            </a:pPr>
            <a:r>
              <a:rPr lang="en-US" sz="1000" kern="0" dirty="0">
                <a:solidFill>
                  <a:srgbClr val="000000">
                    <a:lumMod val="75000"/>
                    <a:lumOff val="25000"/>
                  </a:srgbClr>
                </a:solidFill>
                <a:ea typeface="Segoe UI" panose="020B0502040204020203" pitchFamily="34" charset="0"/>
                <a:cs typeface="Segoe UI" panose="020B0502040204020203" pitchFamily="34" charset="0"/>
              </a:rPr>
              <a:t>Message Center</a:t>
            </a:r>
          </a:p>
        </p:txBody>
      </p:sp>
      <p:sp>
        <p:nvSpPr>
          <p:cNvPr id="71" name="Rounded Rectangular Callout 27"/>
          <p:cNvSpPr/>
          <p:nvPr/>
        </p:nvSpPr>
        <p:spPr bwMode="auto">
          <a:xfrm>
            <a:off x="10438156" y="2816582"/>
            <a:ext cx="1164010" cy="353092"/>
          </a:xfrm>
          <a:prstGeom prst="rect">
            <a:avLst/>
          </a:prstGeom>
          <a:solidFill>
            <a:schemeClr val="tx2">
              <a:lumMod val="20000"/>
              <a:lumOff val="80000"/>
            </a:schemeClr>
          </a:solidFill>
          <a:ln w="12700" cap="flat" cmpd="sng" algn="ctr">
            <a:noFill/>
            <a:prstDash val="solid"/>
            <a:headEnd type="none" w="med" len="med"/>
            <a:tailEnd type="none" w="med" len="med"/>
          </a:ln>
          <a:effectLst/>
        </p:spPr>
        <p:txBody>
          <a:bodyPr rot="0" spcFirstLastPara="0" vertOverflow="overflow" horzOverflow="overflow" vert="horz" wrap="square" lIns="109728" tIns="91440" rIns="91440" bIns="91440" numCol="1" spcCol="0" rtlCol="0" fromWordArt="0" anchor="t" anchorCtr="0" forceAA="0" compatLnSpc="1">
            <a:prstTxWarp prst="textNoShape">
              <a:avLst/>
            </a:prstTxWarp>
            <a:noAutofit/>
          </a:bodyPr>
          <a:lstStyle/>
          <a:p>
            <a:pPr defTabSz="931831" fontAlgn="base">
              <a:spcBef>
                <a:spcPct val="0"/>
              </a:spcBef>
              <a:spcAft>
                <a:spcPct val="0"/>
              </a:spcAft>
            </a:pPr>
            <a:r>
              <a:rPr lang="da-DK" sz="1000" kern="0" dirty="0">
                <a:solidFill>
                  <a:srgbClr val="000000">
                    <a:lumMod val="75000"/>
                    <a:lumOff val="25000"/>
                  </a:srgbClr>
                </a:solidFill>
                <a:ea typeface="Segoe UI" panose="020B0502040204020203" pitchFamily="34" charset="0"/>
                <a:cs typeface="Segoe UI" panose="020B0502040204020203" pitchFamily="34" charset="0"/>
              </a:rPr>
              <a:t>Shared with Me</a:t>
            </a:r>
          </a:p>
        </p:txBody>
      </p:sp>
      <p:sp>
        <p:nvSpPr>
          <p:cNvPr id="73" name="Rounded Rectangular Callout 27"/>
          <p:cNvSpPr/>
          <p:nvPr/>
        </p:nvSpPr>
        <p:spPr bwMode="auto">
          <a:xfrm>
            <a:off x="10438156" y="3197041"/>
            <a:ext cx="1164010" cy="353092"/>
          </a:xfrm>
          <a:prstGeom prst="rect">
            <a:avLst/>
          </a:prstGeom>
          <a:solidFill>
            <a:schemeClr val="tx2">
              <a:lumMod val="20000"/>
              <a:lumOff val="80000"/>
            </a:schemeClr>
          </a:solidFill>
          <a:ln w="12700" cap="flat" cmpd="sng" algn="ctr">
            <a:noFill/>
            <a:prstDash val="solid"/>
            <a:headEnd type="none" w="med" len="med"/>
            <a:tailEnd type="none" w="med" len="med"/>
          </a:ln>
          <a:effectLst/>
        </p:spPr>
        <p:txBody>
          <a:bodyPr rot="0" spcFirstLastPara="0" vertOverflow="overflow" horzOverflow="overflow" vert="horz" wrap="square" lIns="109728" tIns="91440" rIns="91440" bIns="91440" numCol="1" spcCol="0" rtlCol="0" fromWordArt="0" anchor="t" anchorCtr="0" forceAA="0" compatLnSpc="1">
            <a:prstTxWarp prst="textNoShape">
              <a:avLst/>
            </a:prstTxWarp>
            <a:noAutofit/>
          </a:bodyPr>
          <a:lstStyle/>
          <a:p>
            <a:pPr defTabSz="931831" fontAlgn="base">
              <a:spcBef>
                <a:spcPct val="0"/>
              </a:spcBef>
              <a:spcAft>
                <a:spcPct val="0"/>
              </a:spcAft>
            </a:pPr>
            <a:r>
              <a:rPr lang="da-DK" sz="1000" kern="0" dirty="0">
                <a:solidFill>
                  <a:srgbClr val="000000">
                    <a:lumMod val="75000"/>
                    <a:lumOff val="25000"/>
                  </a:srgbClr>
                </a:solidFill>
                <a:ea typeface="Segoe UI" panose="020B0502040204020203" pitchFamily="34" charset="0"/>
                <a:cs typeface="Segoe UI" panose="020B0502040204020203" pitchFamily="34" charset="0"/>
              </a:rPr>
              <a:t>50 GB mailbox</a:t>
            </a:r>
          </a:p>
        </p:txBody>
      </p:sp>
      <p:sp>
        <p:nvSpPr>
          <p:cNvPr id="69" name="Rounded Rectangular Callout 27"/>
          <p:cNvSpPr/>
          <p:nvPr/>
        </p:nvSpPr>
        <p:spPr bwMode="auto">
          <a:xfrm>
            <a:off x="9247396" y="3043152"/>
            <a:ext cx="1164010" cy="496092"/>
          </a:xfrm>
          <a:prstGeom prst="rect">
            <a:avLst/>
          </a:prstGeom>
          <a:solidFill>
            <a:schemeClr val="tx2">
              <a:lumMod val="20000"/>
              <a:lumOff val="80000"/>
            </a:schemeClr>
          </a:solidFill>
          <a:ln w="12700" cap="flat" cmpd="sng" algn="ctr">
            <a:noFill/>
            <a:prstDash val="solid"/>
            <a:headEnd type="none" w="med" len="med"/>
            <a:tailEnd type="none" w="med" len="med"/>
          </a:ln>
          <a:effectLst/>
        </p:spPr>
        <p:txBody>
          <a:bodyPr rot="0" spcFirstLastPara="0" vertOverflow="overflow" horzOverflow="overflow" vert="horz" wrap="square" lIns="109728" tIns="91440" rIns="91440" bIns="91440" numCol="1" spcCol="0" rtlCol="0" fromWordArt="0" anchor="t" anchorCtr="0" forceAA="0" compatLnSpc="1">
            <a:prstTxWarp prst="textNoShape">
              <a:avLst/>
            </a:prstTxWarp>
            <a:noAutofit/>
          </a:bodyPr>
          <a:lstStyle/>
          <a:p>
            <a:pPr defTabSz="931831" fontAlgn="base">
              <a:spcBef>
                <a:spcPct val="0"/>
              </a:spcBef>
              <a:spcAft>
                <a:spcPct val="0"/>
              </a:spcAft>
            </a:pPr>
            <a:r>
              <a:rPr lang="da-DK" sz="1000" kern="0" dirty="0">
                <a:solidFill>
                  <a:srgbClr val="000000">
                    <a:lumMod val="75000"/>
                    <a:lumOff val="25000"/>
                  </a:srgbClr>
                </a:solidFill>
                <a:ea typeface="Segoe UI" panose="020B0502040204020203" pitchFamily="34" charset="0"/>
                <a:cs typeface="Segoe UI" panose="020B0502040204020203" pitchFamily="34" charset="0"/>
              </a:rPr>
              <a:t>Office 365 Switch Plans</a:t>
            </a:r>
          </a:p>
        </p:txBody>
      </p:sp>
      <p:sp>
        <p:nvSpPr>
          <p:cNvPr id="74" name="Rounded Rectangular Callout 27"/>
          <p:cNvSpPr/>
          <p:nvPr/>
        </p:nvSpPr>
        <p:spPr bwMode="auto">
          <a:xfrm>
            <a:off x="9435030" y="2235825"/>
            <a:ext cx="976376" cy="757303"/>
          </a:xfrm>
          <a:prstGeom prst="rect">
            <a:avLst/>
          </a:prstGeom>
          <a:solidFill>
            <a:schemeClr val="tx2">
              <a:lumMod val="20000"/>
              <a:lumOff val="80000"/>
            </a:schemeClr>
          </a:solidFill>
          <a:ln w="12700" cap="flat" cmpd="sng" algn="ctr">
            <a:noFill/>
            <a:prstDash val="solid"/>
            <a:headEnd type="none" w="med" len="med"/>
            <a:tailEnd type="none" w="med" len="med"/>
          </a:ln>
          <a:effectLst/>
        </p:spPr>
        <p:txBody>
          <a:bodyPr rot="0" spcFirstLastPara="0" vertOverflow="overflow" horzOverflow="overflow" vert="horz" wrap="square" lIns="109728" tIns="91440" rIns="91440" bIns="91440" numCol="1" spcCol="0" rtlCol="0" fromWordArt="0" anchor="t" anchorCtr="0" forceAA="0" compatLnSpc="1">
            <a:prstTxWarp prst="textNoShape">
              <a:avLst/>
            </a:prstTxWarp>
            <a:noAutofit/>
          </a:bodyPr>
          <a:lstStyle/>
          <a:p>
            <a:pPr defTabSz="931831" fontAlgn="base">
              <a:spcBef>
                <a:spcPct val="0"/>
              </a:spcBef>
              <a:spcAft>
                <a:spcPct val="0"/>
              </a:spcAft>
            </a:pPr>
            <a:r>
              <a:rPr lang="da-DK" sz="1000" kern="0" dirty="0">
                <a:solidFill>
                  <a:srgbClr val="000000">
                    <a:lumMod val="75000"/>
                    <a:lumOff val="25000"/>
                  </a:srgbClr>
                </a:solidFill>
                <a:ea typeface="Segoe UI" panose="020B0502040204020203" pitchFamily="34" charset="0"/>
                <a:cs typeface="Segoe UI" panose="020B0502040204020203" pitchFamily="34" charset="0"/>
              </a:rPr>
              <a:t>SkyDrive Pro Storage increase</a:t>
            </a:r>
          </a:p>
        </p:txBody>
      </p:sp>
      <p:sp>
        <p:nvSpPr>
          <p:cNvPr id="102" name="Rounded Rectangular Callout 27"/>
          <p:cNvSpPr/>
          <p:nvPr/>
        </p:nvSpPr>
        <p:spPr bwMode="auto">
          <a:xfrm>
            <a:off x="10438156" y="2266440"/>
            <a:ext cx="1442901" cy="517867"/>
          </a:xfrm>
          <a:prstGeom prst="rect">
            <a:avLst/>
          </a:prstGeom>
          <a:solidFill>
            <a:schemeClr val="tx2">
              <a:lumMod val="20000"/>
              <a:lumOff val="80000"/>
            </a:schemeClr>
          </a:solidFill>
          <a:ln w="12700" cap="flat" cmpd="sng" algn="ctr">
            <a:noFill/>
            <a:prstDash val="solid"/>
            <a:headEnd type="none" w="med" len="med"/>
            <a:tailEnd type="none" w="med" len="med"/>
          </a:ln>
          <a:effectLst/>
        </p:spPr>
        <p:txBody>
          <a:bodyPr rot="0" spcFirstLastPara="0" vertOverflow="overflow" horzOverflow="overflow" vert="horz" wrap="square" lIns="109728" tIns="91440" rIns="91440" bIns="91440" numCol="1" spcCol="0" rtlCol="0" fromWordArt="0" anchor="t" anchorCtr="0" forceAA="0" compatLnSpc="1">
            <a:prstTxWarp prst="textNoShape">
              <a:avLst/>
            </a:prstTxWarp>
            <a:noAutofit/>
          </a:bodyPr>
          <a:lstStyle/>
          <a:p>
            <a:pPr defTabSz="931831" fontAlgn="base">
              <a:spcBef>
                <a:spcPct val="0"/>
              </a:spcBef>
              <a:spcAft>
                <a:spcPct val="0"/>
              </a:spcAft>
            </a:pPr>
            <a:r>
              <a:rPr lang="da-DK" sz="1000" kern="0" dirty="0">
                <a:solidFill>
                  <a:srgbClr val="000000">
                    <a:lumMod val="75000"/>
                    <a:lumOff val="25000"/>
                  </a:srgbClr>
                </a:solidFill>
                <a:ea typeface="Segoe UI" panose="020B0502040204020203" pitchFamily="34" charset="0"/>
                <a:cs typeface="Segoe UI" panose="020B0502040204020203" pitchFamily="34" charset="0"/>
              </a:rPr>
              <a:t>Lync Online Q&amp;A manager</a:t>
            </a:r>
          </a:p>
        </p:txBody>
      </p:sp>
      <p:sp>
        <p:nvSpPr>
          <p:cNvPr id="11" name="Right Arrow 4"/>
          <p:cNvSpPr/>
          <p:nvPr/>
        </p:nvSpPr>
        <p:spPr bwMode="auto">
          <a:xfrm>
            <a:off x="72147" y="3312913"/>
            <a:ext cx="12298359" cy="1098085"/>
          </a:xfrm>
          <a:prstGeom prst="rightArrow">
            <a:avLst/>
          </a:prstGeom>
          <a:solidFill>
            <a:srgbClr val="EB3C00"/>
          </a:solidFill>
          <a:ln w="9525" cap="flat" cmpd="sng" algn="ctr">
            <a:noFill/>
            <a:prstDash val="solid"/>
            <a:headEnd type="none" w="med" len="med"/>
            <a:tailEnd type="none" w="med" len="med"/>
          </a:ln>
          <a:effectLst/>
        </p:spPr>
        <p:txBody>
          <a:bodyPr rot="0" spcFirstLastPara="0" vertOverflow="overflow" horzOverflow="overflow" vert="horz" wrap="square" lIns="186521" tIns="46612" rIns="46612" bIns="46612" numCol="1" spcCol="0" rtlCol="0" fromWordArt="0" anchor="ctr" anchorCtr="0" forceAA="0" compatLnSpc="1">
            <a:prstTxWarp prst="textNoShape">
              <a:avLst/>
            </a:prstTxWarp>
            <a:noAutofit/>
          </a:bodyPr>
          <a:lstStyle/>
          <a:p>
            <a:pPr defTabSz="931831" fontAlgn="base">
              <a:spcBef>
                <a:spcPct val="0"/>
              </a:spcBef>
              <a:spcAft>
                <a:spcPct val="0"/>
              </a:spcAft>
            </a:pPr>
            <a:r>
              <a:rPr lang="en-US" sz="2039" kern="0" dirty="0">
                <a:solidFill>
                  <a:srgbClr val="FFFFFF"/>
                </a:solidFill>
                <a:latin typeface="Segoe UI Light" pitchFamily="34" charset="0"/>
                <a:ea typeface="Segoe UI" pitchFamily="34" charset="0"/>
                <a:cs typeface="Segoe UI" pitchFamily="34" charset="0"/>
              </a:rPr>
              <a:t>2013</a:t>
            </a:r>
          </a:p>
        </p:txBody>
      </p:sp>
    </p:spTree>
    <p:extLst>
      <p:ext uri="{BB962C8B-B14F-4D97-AF65-F5344CB8AC3E}">
        <p14:creationId xmlns:p14="http://schemas.microsoft.com/office/powerpoint/2010/main" val="25082261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650"/>
                                        <p:tgtEl>
                                          <p:spTgt spid="12"/>
                                        </p:tgtEl>
                                      </p:cBhvr>
                                    </p:animEffect>
                                  </p:childTnLst>
                                </p:cTn>
                              </p:par>
                              <p:par>
                                <p:cTn id="8" presetID="63" presetClass="path" presetSubtype="0" decel="100000" fill="hold" grpId="1" nodeType="withEffect">
                                  <p:stCondLst>
                                    <p:cond delay="200"/>
                                  </p:stCondLst>
                                  <p:childTnLst>
                                    <p:animMotion origin="layout" path="M -0.02409 -4.81481E-6 L -3.33333E-6 -4.81481E-6 " pathEditMode="relative" rAng="0" ptsTypes="AA">
                                      <p:cBhvr>
                                        <p:cTn id="9" dur="650" fill="hold"/>
                                        <p:tgtEl>
                                          <p:spTgt spid="12"/>
                                        </p:tgtEl>
                                        <p:attrNameLst>
                                          <p:attrName>ppt_x</p:attrName>
                                          <p:attrName>ppt_y</p:attrName>
                                        </p:attrNameLst>
                                      </p:cBhvr>
                                      <p:rCtr x="1198" y="0"/>
                                    </p:animMotion>
                                  </p:childTnLst>
                                </p:cTn>
                              </p:par>
                              <p:par>
                                <p:cTn id="10" presetID="10" presetClass="entr" presetSubtype="0" fill="hold" grpId="0" nodeType="withEffect">
                                  <p:stCondLst>
                                    <p:cond delay="10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650"/>
                                        <p:tgtEl>
                                          <p:spTgt spid="42"/>
                                        </p:tgtEl>
                                      </p:cBhvr>
                                    </p:animEffect>
                                  </p:childTnLst>
                                </p:cTn>
                              </p:par>
                              <p:par>
                                <p:cTn id="13" presetID="63" presetClass="path" presetSubtype="0" decel="100000" fill="hold" grpId="1" nodeType="withEffect">
                                  <p:stCondLst>
                                    <p:cond delay="100"/>
                                  </p:stCondLst>
                                  <p:childTnLst>
                                    <p:animMotion origin="layout" path="M -0.02409 2.59259E-6 L 4.16667E-7 2.59259E-6 " pathEditMode="relative" rAng="0" ptsTypes="AA">
                                      <p:cBhvr>
                                        <p:cTn id="14" dur="650" fill="hold"/>
                                        <p:tgtEl>
                                          <p:spTgt spid="42"/>
                                        </p:tgtEl>
                                        <p:attrNameLst>
                                          <p:attrName>ppt_x</p:attrName>
                                          <p:attrName>ppt_y</p:attrName>
                                        </p:attrNameLst>
                                      </p:cBhvr>
                                      <p:rCtr x="1198" y="0"/>
                                    </p:animMotion>
                                  </p:childTnLst>
                                </p:cTn>
                              </p:par>
                              <p:par>
                                <p:cTn id="15" presetID="10" presetClass="entr" presetSubtype="0" fill="hold" grpId="0" nodeType="withEffect">
                                  <p:stCondLst>
                                    <p:cond delay="1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650"/>
                                        <p:tgtEl>
                                          <p:spTgt spid="15"/>
                                        </p:tgtEl>
                                      </p:cBhvr>
                                    </p:animEffect>
                                  </p:childTnLst>
                                </p:cTn>
                              </p:par>
                              <p:par>
                                <p:cTn id="18" presetID="63" presetClass="path" presetSubtype="0" decel="100000" fill="hold" grpId="1" nodeType="withEffect">
                                  <p:stCondLst>
                                    <p:cond delay="100"/>
                                  </p:stCondLst>
                                  <p:childTnLst>
                                    <p:animMotion origin="layout" path="M -0.02408 -4.81481E-6 L -4.16667E-6 -4.81481E-6 " pathEditMode="relative" rAng="0" ptsTypes="AA">
                                      <p:cBhvr>
                                        <p:cTn id="19" dur="650" fill="hold"/>
                                        <p:tgtEl>
                                          <p:spTgt spid="15"/>
                                        </p:tgtEl>
                                        <p:attrNameLst>
                                          <p:attrName>ppt_x</p:attrName>
                                          <p:attrName>ppt_y</p:attrName>
                                        </p:attrNameLst>
                                      </p:cBhvr>
                                      <p:rCtr x="1198" y="0"/>
                                    </p:animMotion>
                                  </p:childTnLst>
                                </p:cTn>
                              </p:par>
                              <p:par>
                                <p:cTn id="20" presetID="10" presetClass="entr" presetSubtype="0" fill="hold" grpId="0" nodeType="withEffect">
                                  <p:stCondLst>
                                    <p:cond delay="40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650"/>
                                        <p:tgtEl>
                                          <p:spTgt spid="33"/>
                                        </p:tgtEl>
                                      </p:cBhvr>
                                    </p:animEffect>
                                  </p:childTnLst>
                                </p:cTn>
                              </p:par>
                              <p:par>
                                <p:cTn id="23" presetID="63" presetClass="path" presetSubtype="0" decel="100000" fill="hold" grpId="1" nodeType="withEffect">
                                  <p:stCondLst>
                                    <p:cond delay="400"/>
                                  </p:stCondLst>
                                  <p:childTnLst>
                                    <p:animMotion origin="layout" path="M -0.02409 -3.33333E-6 L -2.70833E-6 -3.33333E-6 " pathEditMode="relative" rAng="0" ptsTypes="AA">
                                      <p:cBhvr>
                                        <p:cTn id="24" dur="650" fill="hold"/>
                                        <p:tgtEl>
                                          <p:spTgt spid="33"/>
                                        </p:tgtEl>
                                        <p:attrNameLst>
                                          <p:attrName>ppt_x</p:attrName>
                                          <p:attrName>ppt_y</p:attrName>
                                        </p:attrNameLst>
                                      </p:cBhvr>
                                      <p:rCtr x="1198" y="0"/>
                                    </p:animMotion>
                                  </p:childTnLst>
                                </p:cTn>
                              </p:par>
                              <p:par>
                                <p:cTn id="25" presetID="10" presetClass="entr" presetSubtype="0" fill="hold" grpId="0" nodeType="withEffect">
                                  <p:stCondLst>
                                    <p:cond delay="30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650"/>
                                        <p:tgtEl>
                                          <p:spTgt spid="34"/>
                                        </p:tgtEl>
                                      </p:cBhvr>
                                    </p:animEffect>
                                  </p:childTnLst>
                                </p:cTn>
                              </p:par>
                              <p:par>
                                <p:cTn id="28" presetID="63" presetClass="path" presetSubtype="0" decel="100000" fill="hold" grpId="1" nodeType="withEffect">
                                  <p:stCondLst>
                                    <p:cond delay="300"/>
                                  </p:stCondLst>
                                  <p:childTnLst>
                                    <p:animMotion origin="layout" path="M -0.02409 -4.81481E-6 L 4.375E-6 -4.81481E-6 " pathEditMode="relative" rAng="0" ptsTypes="AA">
                                      <p:cBhvr>
                                        <p:cTn id="29" dur="650" fill="hold"/>
                                        <p:tgtEl>
                                          <p:spTgt spid="34"/>
                                        </p:tgtEl>
                                        <p:attrNameLst>
                                          <p:attrName>ppt_x</p:attrName>
                                          <p:attrName>ppt_y</p:attrName>
                                        </p:attrNameLst>
                                      </p:cBhvr>
                                      <p:rCtr x="1198" y="0"/>
                                    </p:animMotion>
                                  </p:childTnLst>
                                </p:cTn>
                              </p:par>
                              <p:par>
                                <p:cTn id="30" presetID="10" presetClass="entr" presetSubtype="0" fill="hold" grpId="0" nodeType="withEffect">
                                  <p:stCondLst>
                                    <p:cond delay="50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650"/>
                                        <p:tgtEl>
                                          <p:spTgt spid="56"/>
                                        </p:tgtEl>
                                      </p:cBhvr>
                                    </p:animEffect>
                                  </p:childTnLst>
                                </p:cTn>
                              </p:par>
                              <p:par>
                                <p:cTn id="33" presetID="63" presetClass="path" presetSubtype="0" decel="100000" fill="hold" grpId="1" nodeType="withEffect">
                                  <p:stCondLst>
                                    <p:cond delay="500"/>
                                  </p:stCondLst>
                                  <p:childTnLst>
                                    <p:animMotion origin="layout" path="M -0.02409 -1.85185E-6 L 4.16667E-6 -1.85185E-6 " pathEditMode="relative" rAng="0" ptsTypes="AA">
                                      <p:cBhvr>
                                        <p:cTn id="34" dur="650" fill="hold"/>
                                        <p:tgtEl>
                                          <p:spTgt spid="56"/>
                                        </p:tgtEl>
                                        <p:attrNameLst>
                                          <p:attrName>ppt_x</p:attrName>
                                          <p:attrName>ppt_y</p:attrName>
                                        </p:attrNameLst>
                                      </p:cBhvr>
                                      <p:rCtr x="1198" y="0"/>
                                    </p:animMotion>
                                  </p:childTnLst>
                                </p:cTn>
                              </p:par>
                              <p:par>
                                <p:cTn id="35" presetID="10" presetClass="entr" presetSubtype="0" fill="hold" grpId="0" nodeType="withEffect">
                                  <p:stCondLst>
                                    <p:cond delay="700"/>
                                  </p:stCondLst>
                                  <p:childTnLst>
                                    <p:set>
                                      <p:cBhvr>
                                        <p:cTn id="36" dur="1" fill="hold">
                                          <p:stCondLst>
                                            <p:cond delay="0"/>
                                          </p:stCondLst>
                                        </p:cTn>
                                        <p:tgtEl>
                                          <p:spTgt spid="55"/>
                                        </p:tgtEl>
                                        <p:attrNameLst>
                                          <p:attrName>style.visibility</p:attrName>
                                        </p:attrNameLst>
                                      </p:cBhvr>
                                      <p:to>
                                        <p:strVal val="visible"/>
                                      </p:to>
                                    </p:set>
                                    <p:animEffect transition="in" filter="fade">
                                      <p:cBhvr>
                                        <p:cTn id="37" dur="650"/>
                                        <p:tgtEl>
                                          <p:spTgt spid="55"/>
                                        </p:tgtEl>
                                      </p:cBhvr>
                                    </p:animEffect>
                                  </p:childTnLst>
                                </p:cTn>
                              </p:par>
                              <p:par>
                                <p:cTn id="38" presetID="63" presetClass="path" presetSubtype="0" decel="100000" fill="hold" grpId="1" nodeType="withEffect">
                                  <p:stCondLst>
                                    <p:cond delay="700"/>
                                  </p:stCondLst>
                                  <p:childTnLst>
                                    <p:animMotion origin="layout" path="M -0.02408 -1.11111E-6 L -3.54167E-6 -1.11111E-6 " pathEditMode="relative" rAng="0" ptsTypes="AA">
                                      <p:cBhvr>
                                        <p:cTn id="39" dur="650" fill="hold"/>
                                        <p:tgtEl>
                                          <p:spTgt spid="55"/>
                                        </p:tgtEl>
                                        <p:attrNameLst>
                                          <p:attrName>ppt_x</p:attrName>
                                          <p:attrName>ppt_y</p:attrName>
                                        </p:attrNameLst>
                                      </p:cBhvr>
                                      <p:rCtr x="1198" y="0"/>
                                    </p:animMotion>
                                  </p:childTnLst>
                                </p:cTn>
                              </p:par>
                              <p:par>
                                <p:cTn id="40" presetID="10" presetClass="entr" presetSubtype="0" fill="hold" grpId="0" nodeType="withEffect">
                                  <p:stCondLst>
                                    <p:cond delay="650"/>
                                  </p:stCondLst>
                                  <p:childTnLst>
                                    <p:set>
                                      <p:cBhvr>
                                        <p:cTn id="41" dur="1" fill="hold">
                                          <p:stCondLst>
                                            <p:cond delay="0"/>
                                          </p:stCondLst>
                                        </p:cTn>
                                        <p:tgtEl>
                                          <p:spTgt spid="70"/>
                                        </p:tgtEl>
                                        <p:attrNameLst>
                                          <p:attrName>style.visibility</p:attrName>
                                        </p:attrNameLst>
                                      </p:cBhvr>
                                      <p:to>
                                        <p:strVal val="visible"/>
                                      </p:to>
                                    </p:set>
                                    <p:animEffect transition="in" filter="fade">
                                      <p:cBhvr>
                                        <p:cTn id="42" dur="650"/>
                                        <p:tgtEl>
                                          <p:spTgt spid="70"/>
                                        </p:tgtEl>
                                      </p:cBhvr>
                                    </p:animEffect>
                                  </p:childTnLst>
                                </p:cTn>
                              </p:par>
                              <p:par>
                                <p:cTn id="43" presetID="63" presetClass="path" presetSubtype="0" decel="100000" fill="hold" grpId="1" nodeType="withEffect">
                                  <p:stCondLst>
                                    <p:cond delay="650"/>
                                  </p:stCondLst>
                                  <p:childTnLst>
                                    <p:animMotion origin="layout" path="M -0.02409 -4.81481E-6 L -1.66667E-6 -4.81481E-6 " pathEditMode="relative" rAng="0" ptsTypes="AA">
                                      <p:cBhvr>
                                        <p:cTn id="44" dur="650" fill="hold"/>
                                        <p:tgtEl>
                                          <p:spTgt spid="70"/>
                                        </p:tgtEl>
                                        <p:attrNameLst>
                                          <p:attrName>ppt_x</p:attrName>
                                          <p:attrName>ppt_y</p:attrName>
                                        </p:attrNameLst>
                                      </p:cBhvr>
                                      <p:rCtr x="1198" y="0"/>
                                    </p:animMotion>
                                  </p:childTnLst>
                                </p:cTn>
                              </p:par>
                              <p:par>
                                <p:cTn id="45" presetID="10" presetClass="entr" presetSubtype="0" fill="hold" grpId="0" nodeType="withEffect">
                                  <p:stCondLst>
                                    <p:cond delay="900"/>
                                  </p:stCondLst>
                                  <p:childTnLst>
                                    <p:set>
                                      <p:cBhvr>
                                        <p:cTn id="46" dur="1" fill="hold">
                                          <p:stCondLst>
                                            <p:cond delay="0"/>
                                          </p:stCondLst>
                                        </p:cTn>
                                        <p:tgtEl>
                                          <p:spTgt spid="78"/>
                                        </p:tgtEl>
                                        <p:attrNameLst>
                                          <p:attrName>style.visibility</p:attrName>
                                        </p:attrNameLst>
                                      </p:cBhvr>
                                      <p:to>
                                        <p:strVal val="visible"/>
                                      </p:to>
                                    </p:set>
                                    <p:animEffect transition="in" filter="fade">
                                      <p:cBhvr>
                                        <p:cTn id="47" dur="650"/>
                                        <p:tgtEl>
                                          <p:spTgt spid="78"/>
                                        </p:tgtEl>
                                      </p:cBhvr>
                                    </p:animEffect>
                                  </p:childTnLst>
                                </p:cTn>
                              </p:par>
                              <p:par>
                                <p:cTn id="48" presetID="63" presetClass="path" presetSubtype="0" decel="100000" fill="hold" grpId="1" nodeType="withEffect">
                                  <p:stCondLst>
                                    <p:cond delay="900"/>
                                  </p:stCondLst>
                                  <p:childTnLst>
                                    <p:animMotion origin="layout" path="M -0.02409 -4.81481E-6 L -3.33333E-6 -4.81481E-6 " pathEditMode="relative" rAng="0" ptsTypes="AA">
                                      <p:cBhvr>
                                        <p:cTn id="49" dur="650" fill="hold"/>
                                        <p:tgtEl>
                                          <p:spTgt spid="78"/>
                                        </p:tgtEl>
                                        <p:attrNameLst>
                                          <p:attrName>ppt_x</p:attrName>
                                          <p:attrName>ppt_y</p:attrName>
                                        </p:attrNameLst>
                                      </p:cBhvr>
                                      <p:rCtr x="1198" y="0"/>
                                    </p:animMotion>
                                  </p:childTnLst>
                                </p:cTn>
                              </p:par>
                              <p:par>
                                <p:cTn id="50" presetID="10" presetClass="entr" presetSubtype="0" fill="hold" grpId="0" nodeType="withEffect">
                                  <p:stCondLst>
                                    <p:cond delay="850"/>
                                  </p:stCondLst>
                                  <p:childTnLst>
                                    <p:set>
                                      <p:cBhvr>
                                        <p:cTn id="51" dur="1" fill="hold">
                                          <p:stCondLst>
                                            <p:cond delay="0"/>
                                          </p:stCondLst>
                                        </p:cTn>
                                        <p:tgtEl>
                                          <p:spTgt spid="77"/>
                                        </p:tgtEl>
                                        <p:attrNameLst>
                                          <p:attrName>style.visibility</p:attrName>
                                        </p:attrNameLst>
                                      </p:cBhvr>
                                      <p:to>
                                        <p:strVal val="visible"/>
                                      </p:to>
                                    </p:set>
                                    <p:animEffect transition="in" filter="fade">
                                      <p:cBhvr>
                                        <p:cTn id="52" dur="650"/>
                                        <p:tgtEl>
                                          <p:spTgt spid="77"/>
                                        </p:tgtEl>
                                      </p:cBhvr>
                                    </p:animEffect>
                                  </p:childTnLst>
                                </p:cTn>
                              </p:par>
                              <p:par>
                                <p:cTn id="53" presetID="63" presetClass="path" presetSubtype="0" decel="100000" fill="hold" grpId="1" nodeType="withEffect">
                                  <p:stCondLst>
                                    <p:cond delay="800"/>
                                  </p:stCondLst>
                                  <p:childTnLst>
                                    <p:animMotion origin="layout" path="M -0.02409 -2.59259E-6 L 4.58333E-6 -2.59259E-6 " pathEditMode="relative" rAng="0" ptsTypes="AA">
                                      <p:cBhvr>
                                        <p:cTn id="54" dur="650" fill="hold"/>
                                        <p:tgtEl>
                                          <p:spTgt spid="77"/>
                                        </p:tgtEl>
                                        <p:attrNameLst>
                                          <p:attrName>ppt_x</p:attrName>
                                          <p:attrName>ppt_y</p:attrName>
                                        </p:attrNameLst>
                                      </p:cBhvr>
                                      <p:rCtr x="1198" y="0"/>
                                    </p:animMotion>
                                  </p:childTnLst>
                                </p:cTn>
                              </p:par>
                              <p:par>
                                <p:cTn id="55" presetID="10" presetClass="entr" presetSubtype="0" fill="hold" grpId="0" nodeType="withEffect">
                                  <p:stCondLst>
                                    <p:cond delay="800"/>
                                  </p:stCondLst>
                                  <p:childTnLst>
                                    <p:set>
                                      <p:cBhvr>
                                        <p:cTn id="56" dur="1" fill="hold">
                                          <p:stCondLst>
                                            <p:cond delay="0"/>
                                          </p:stCondLst>
                                        </p:cTn>
                                        <p:tgtEl>
                                          <p:spTgt spid="82"/>
                                        </p:tgtEl>
                                        <p:attrNameLst>
                                          <p:attrName>style.visibility</p:attrName>
                                        </p:attrNameLst>
                                      </p:cBhvr>
                                      <p:to>
                                        <p:strVal val="visible"/>
                                      </p:to>
                                    </p:set>
                                    <p:animEffect transition="in" filter="fade">
                                      <p:cBhvr>
                                        <p:cTn id="57" dur="650"/>
                                        <p:tgtEl>
                                          <p:spTgt spid="82"/>
                                        </p:tgtEl>
                                      </p:cBhvr>
                                    </p:animEffect>
                                  </p:childTnLst>
                                </p:cTn>
                              </p:par>
                              <p:par>
                                <p:cTn id="58" presetID="63" presetClass="path" presetSubtype="0" decel="100000" fill="hold" grpId="1" nodeType="withEffect">
                                  <p:stCondLst>
                                    <p:cond delay="800"/>
                                  </p:stCondLst>
                                  <p:childTnLst>
                                    <p:animMotion origin="layout" path="M -0.02409 -7.40741E-7 L 2.91667E-6 -7.40741E-7 " pathEditMode="relative" rAng="0" ptsTypes="AA">
                                      <p:cBhvr>
                                        <p:cTn id="59" dur="650" fill="hold"/>
                                        <p:tgtEl>
                                          <p:spTgt spid="82"/>
                                        </p:tgtEl>
                                        <p:attrNameLst>
                                          <p:attrName>ppt_x</p:attrName>
                                          <p:attrName>ppt_y</p:attrName>
                                        </p:attrNameLst>
                                      </p:cBhvr>
                                      <p:rCtr x="1198" y="0"/>
                                    </p:animMotion>
                                  </p:childTnLst>
                                </p:cTn>
                              </p:par>
                              <p:par>
                                <p:cTn id="60" presetID="10" presetClass="entr" presetSubtype="0" fill="hold" grpId="0" nodeType="withEffect">
                                  <p:stCondLst>
                                    <p:cond delay="900"/>
                                  </p:stCondLst>
                                  <p:childTnLst>
                                    <p:set>
                                      <p:cBhvr>
                                        <p:cTn id="61" dur="1" fill="hold">
                                          <p:stCondLst>
                                            <p:cond delay="0"/>
                                          </p:stCondLst>
                                        </p:cTn>
                                        <p:tgtEl>
                                          <p:spTgt spid="80"/>
                                        </p:tgtEl>
                                        <p:attrNameLst>
                                          <p:attrName>style.visibility</p:attrName>
                                        </p:attrNameLst>
                                      </p:cBhvr>
                                      <p:to>
                                        <p:strVal val="visible"/>
                                      </p:to>
                                    </p:set>
                                    <p:animEffect transition="in" filter="fade">
                                      <p:cBhvr>
                                        <p:cTn id="62" dur="650"/>
                                        <p:tgtEl>
                                          <p:spTgt spid="80"/>
                                        </p:tgtEl>
                                      </p:cBhvr>
                                    </p:animEffect>
                                  </p:childTnLst>
                                </p:cTn>
                              </p:par>
                              <p:par>
                                <p:cTn id="63" presetID="63" presetClass="path" presetSubtype="0" decel="100000" fill="hold" grpId="1" nodeType="withEffect">
                                  <p:stCondLst>
                                    <p:cond delay="900"/>
                                  </p:stCondLst>
                                  <p:childTnLst>
                                    <p:animMotion origin="layout" path="M -0.02409 7.40741E-7 L -6.25E-7 7.40741E-7 " pathEditMode="relative" rAng="0" ptsTypes="AA">
                                      <p:cBhvr>
                                        <p:cTn id="64" dur="650" fill="hold"/>
                                        <p:tgtEl>
                                          <p:spTgt spid="80"/>
                                        </p:tgtEl>
                                        <p:attrNameLst>
                                          <p:attrName>ppt_x</p:attrName>
                                          <p:attrName>ppt_y</p:attrName>
                                        </p:attrNameLst>
                                      </p:cBhvr>
                                      <p:rCtr x="1198" y="0"/>
                                    </p:animMotion>
                                  </p:childTnLst>
                                </p:cTn>
                              </p:par>
                              <p:par>
                                <p:cTn id="65" presetID="10" presetClass="entr" presetSubtype="0" fill="hold" grpId="0" nodeType="withEffect">
                                  <p:stCondLst>
                                    <p:cond delay="1000"/>
                                  </p:stCondLst>
                                  <p:childTnLst>
                                    <p:set>
                                      <p:cBhvr>
                                        <p:cTn id="66" dur="1" fill="hold">
                                          <p:stCondLst>
                                            <p:cond delay="0"/>
                                          </p:stCondLst>
                                        </p:cTn>
                                        <p:tgtEl>
                                          <p:spTgt spid="65"/>
                                        </p:tgtEl>
                                        <p:attrNameLst>
                                          <p:attrName>style.visibility</p:attrName>
                                        </p:attrNameLst>
                                      </p:cBhvr>
                                      <p:to>
                                        <p:strVal val="visible"/>
                                      </p:to>
                                    </p:set>
                                    <p:animEffect transition="in" filter="fade">
                                      <p:cBhvr>
                                        <p:cTn id="67" dur="650"/>
                                        <p:tgtEl>
                                          <p:spTgt spid="65"/>
                                        </p:tgtEl>
                                      </p:cBhvr>
                                    </p:animEffect>
                                  </p:childTnLst>
                                </p:cTn>
                              </p:par>
                              <p:par>
                                <p:cTn id="68" presetID="63" presetClass="path" presetSubtype="0" decel="100000" fill="hold" grpId="1" nodeType="withEffect">
                                  <p:stCondLst>
                                    <p:cond delay="1000"/>
                                  </p:stCondLst>
                                  <p:childTnLst>
                                    <p:animMotion origin="layout" path="M -0.02409 1.48148E-6 L -6.25E-7 1.48148E-6 " pathEditMode="relative" rAng="0" ptsTypes="AA">
                                      <p:cBhvr>
                                        <p:cTn id="69" dur="650" fill="hold"/>
                                        <p:tgtEl>
                                          <p:spTgt spid="65"/>
                                        </p:tgtEl>
                                        <p:attrNameLst>
                                          <p:attrName>ppt_x</p:attrName>
                                          <p:attrName>ppt_y</p:attrName>
                                        </p:attrNameLst>
                                      </p:cBhvr>
                                      <p:rCtr x="1198" y="0"/>
                                    </p:animMotion>
                                  </p:childTnLst>
                                </p:cTn>
                              </p:par>
                              <p:par>
                                <p:cTn id="70" presetID="10" presetClass="entr" presetSubtype="0" fill="hold" grpId="0" nodeType="withEffect">
                                  <p:stCondLst>
                                    <p:cond delay="1100"/>
                                  </p:stCondLst>
                                  <p:childTnLst>
                                    <p:set>
                                      <p:cBhvr>
                                        <p:cTn id="71" dur="1" fill="hold">
                                          <p:stCondLst>
                                            <p:cond delay="0"/>
                                          </p:stCondLst>
                                        </p:cTn>
                                        <p:tgtEl>
                                          <p:spTgt spid="64"/>
                                        </p:tgtEl>
                                        <p:attrNameLst>
                                          <p:attrName>style.visibility</p:attrName>
                                        </p:attrNameLst>
                                      </p:cBhvr>
                                      <p:to>
                                        <p:strVal val="visible"/>
                                      </p:to>
                                    </p:set>
                                    <p:animEffect transition="in" filter="fade">
                                      <p:cBhvr>
                                        <p:cTn id="72" dur="650"/>
                                        <p:tgtEl>
                                          <p:spTgt spid="64"/>
                                        </p:tgtEl>
                                      </p:cBhvr>
                                    </p:animEffect>
                                  </p:childTnLst>
                                </p:cTn>
                              </p:par>
                              <p:par>
                                <p:cTn id="73" presetID="63" presetClass="path" presetSubtype="0" decel="100000" fill="hold" grpId="1" nodeType="withEffect">
                                  <p:stCondLst>
                                    <p:cond delay="1100"/>
                                  </p:stCondLst>
                                  <p:childTnLst>
                                    <p:animMotion origin="layout" path="M -0.02409 0 L -4.16667E-7 0 " pathEditMode="relative" rAng="0" ptsTypes="AA">
                                      <p:cBhvr>
                                        <p:cTn id="74" dur="650" fill="hold"/>
                                        <p:tgtEl>
                                          <p:spTgt spid="64"/>
                                        </p:tgtEl>
                                        <p:attrNameLst>
                                          <p:attrName>ppt_x</p:attrName>
                                          <p:attrName>ppt_y</p:attrName>
                                        </p:attrNameLst>
                                      </p:cBhvr>
                                      <p:rCtr x="1198" y="0"/>
                                    </p:animMotion>
                                  </p:childTnLst>
                                </p:cTn>
                              </p:par>
                              <p:par>
                                <p:cTn id="75" presetID="10" presetClass="entr" presetSubtype="0" fill="hold" grpId="0" nodeType="withEffect">
                                  <p:stCondLst>
                                    <p:cond delay="1150"/>
                                  </p:stCondLst>
                                  <p:childTnLst>
                                    <p:set>
                                      <p:cBhvr>
                                        <p:cTn id="76" dur="1" fill="hold">
                                          <p:stCondLst>
                                            <p:cond delay="0"/>
                                          </p:stCondLst>
                                        </p:cTn>
                                        <p:tgtEl>
                                          <p:spTgt spid="93"/>
                                        </p:tgtEl>
                                        <p:attrNameLst>
                                          <p:attrName>style.visibility</p:attrName>
                                        </p:attrNameLst>
                                      </p:cBhvr>
                                      <p:to>
                                        <p:strVal val="visible"/>
                                      </p:to>
                                    </p:set>
                                    <p:animEffect transition="in" filter="fade">
                                      <p:cBhvr>
                                        <p:cTn id="77" dur="650"/>
                                        <p:tgtEl>
                                          <p:spTgt spid="93"/>
                                        </p:tgtEl>
                                      </p:cBhvr>
                                    </p:animEffect>
                                  </p:childTnLst>
                                </p:cTn>
                              </p:par>
                              <p:par>
                                <p:cTn id="78" presetID="63" presetClass="path" presetSubtype="0" decel="100000" fill="hold" grpId="1" nodeType="withEffect">
                                  <p:stCondLst>
                                    <p:cond delay="1150"/>
                                  </p:stCondLst>
                                  <p:childTnLst>
                                    <p:animMotion origin="layout" path="M -0.02409 -3.7037E-6 L 3.33333E-6 -3.7037E-6 " pathEditMode="relative" rAng="0" ptsTypes="AA">
                                      <p:cBhvr>
                                        <p:cTn id="79" dur="650" fill="hold"/>
                                        <p:tgtEl>
                                          <p:spTgt spid="93"/>
                                        </p:tgtEl>
                                        <p:attrNameLst>
                                          <p:attrName>ppt_x</p:attrName>
                                          <p:attrName>ppt_y</p:attrName>
                                        </p:attrNameLst>
                                      </p:cBhvr>
                                      <p:rCtr x="1198" y="0"/>
                                    </p:animMotion>
                                  </p:childTnLst>
                                </p:cTn>
                              </p:par>
                              <p:par>
                                <p:cTn id="80" presetID="10" presetClass="entr" presetSubtype="0" fill="hold" grpId="0" nodeType="withEffect">
                                  <p:stCondLst>
                                    <p:cond delay="1250"/>
                                  </p:stCondLst>
                                  <p:childTnLst>
                                    <p:set>
                                      <p:cBhvr>
                                        <p:cTn id="81" dur="1" fill="hold">
                                          <p:stCondLst>
                                            <p:cond delay="0"/>
                                          </p:stCondLst>
                                        </p:cTn>
                                        <p:tgtEl>
                                          <p:spTgt spid="95"/>
                                        </p:tgtEl>
                                        <p:attrNameLst>
                                          <p:attrName>style.visibility</p:attrName>
                                        </p:attrNameLst>
                                      </p:cBhvr>
                                      <p:to>
                                        <p:strVal val="visible"/>
                                      </p:to>
                                    </p:set>
                                    <p:animEffect transition="in" filter="fade">
                                      <p:cBhvr>
                                        <p:cTn id="82" dur="650"/>
                                        <p:tgtEl>
                                          <p:spTgt spid="95"/>
                                        </p:tgtEl>
                                      </p:cBhvr>
                                    </p:animEffect>
                                  </p:childTnLst>
                                </p:cTn>
                              </p:par>
                              <p:par>
                                <p:cTn id="83" presetID="63" presetClass="path" presetSubtype="0" decel="100000" fill="hold" grpId="1" nodeType="withEffect">
                                  <p:stCondLst>
                                    <p:cond delay="1250"/>
                                  </p:stCondLst>
                                  <p:childTnLst>
                                    <p:animMotion origin="layout" path="M -0.02409 -3.7037E-6 L 3.33333E-6 -3.7037E-6 " pathEditMode="relative" rAng="0" ptsTypes="AA">
                                      <p:cBhvr>
                                        <p:cTn id="84" dur="650" fill="hold"/>
                                        <p:tgtEl>
                                          <p:spTgt spid="95"/>
                                        </p:tgtEl>
                                        <p:attrNameLst>
                                          <p:attrName>ppt_x</p:attrName>
                                          <p:attrName>ppt_y</p:attrName>
                                        </p:attrNameLst>
                                      </p:cBhvr>
                                      <p:rCtr x="1198" y="0"/>
                                    </p:animMotion>
                                  </p:childTnLst>
                                </p:cTn>
                              </p:par>
                              <p:par>
                                <p:cTn id="85" presetID="10" presetClass="entr" presetSubtype="0" fill="hold" grpId="0" nodeType="withEffect">
                                  <p:stCondLst>
                                    <p:cond delay="1350"/>
                                  </p:stCondLst>
                                  <p:childTnLst>
                                    <p:set>
                                      <p:cBhvr>
                                        <p:cTn id="86" dur="1" fill="hold">
                                          <p:stCondLst>
                                            <p:cond delay="0"/>
                                          </p:stCondLst>
                                        </p:cTn>
                                        <p:tgtEl>
                                          <p:spTgt spid="51"/>
                                        </p:tgtEl>
                                        <p:attrNameLst>
                                          <p:attrName>style.visibility</p:attrName>
                                        </p:attrNameLst>
                                      </p:cBhvr>
                                      <p:to>
                                        <p:strVal val="visible"/>
                                      </p:to>
                                    </p:set>
                                    <p:animEffect transition="in" filter="fade">
                                      <p:cBhvr>
                                        <p:cTn id="87" dur="650"/>
                                        <p:tgtEl>
                                          <p:spTgt spid="51"/>
                                        </p:tgtEl>
                                      </p:cBhvr>
                                    </p:animEffect>
                                  </p:childTnLst>
                                </p:cTn>
                              </p:par>
                              <p:par>
                                <p:cTn id="88" presetID="63" presetClass="path" presetSubtype="0" decel="100000" fill="hold" grpId="1" nodeType="withEffect">
                                  <p:stCondLst>
                                    <p:cond delay="1350"/>
                                  </p:stCondLst>
                                  <p:childTnLst>
                                    <p:animMotion origin="layout" path="M -0.02408 -4.81481E-6 L -4.375E-6 -4.81481E-6 " pathEditMode="relative" rAng="0" ptsTypes="AA">
                                      <p:cBhvr>
                                        <p:cTn id="89" dur="650" fill="hold"/>
                                        <p:tgtEl>
                                          <p:spTgt spid="51"/>
                                        </p:tgtEl>
                                        <p:attrNameLst>
                                          <p:attrName>ppt_x</p:attrName>
                                          <p:attrName>ppt_y</p:attrName>
                                        </p:attrNameLst>
                                      </p:cBhvr>
                                      <p:rCtr x="1198" y="0"/>
                                    </p:animMotion>
                                  </p:childTnLst>
                                </p:cTn>
                              </p:par>
                              <p:par>
                                <p:cTn id="90" presetID="10" presetClass="entr" presetSubtype="0" fill="hold" grpId="0" nodeType="withEffect">
                                  <p:stCondLst>
                                    <p:cond delay="1350"/>
                                  </p:stCondLst>
                                  <p:childTnLst>
                                    <p:set>
                                      <p:cBhvr>
                                        <p:cTn id="91" dur="1" fill="hold">
                                          <p:stCondLst>
                                            <p:cond delay="0"/>
                                          </p:stCondLst>
                                        </p:cTn>
                                        <p:tgtEl>
                                          <p:spTgt spid="72"/>
                                        </p:tgtEl>
                                        <p:attrNameLst>
                                          <p:attrName>style.visibility</p:attrName>
                                        </p:attrNameLst>
                                      </p:cBhvr>
                                      <p:to>
                                        <p:strVal val="visible"/>
                                      </p:to>
                                    </p:set>
                                    <p:animEffect transition="in" filter="fade">
                                      <p:cBhvr>
                                        <p:cTn id="92" dur="650"/>
                                        <p:tgtEl>
                                          <p:spTgt spid="72"/>
                                        </p:tgtEl>
                                      </p:cBhvr>
                                    </p:animEffect>
                                  </p:childTnLst>
                                </p:cTn>
                              </p:par>
                              <p:par>
                                <p:cTn id="93" presetID="63" presetClass="path" presetSubtype="0" decel="100000" fill="hold" grpId="1" nodeType="withEffect">
                                  <p:stCondLst>
                                    <p:cond delay="1350"/>
                                  </p:stCondLst>
                                  <p:childTnLst>
                                    <p:animMotion origin="layout" path="M -0.02409 -4.81481E-6 L 3.33333E-6 -4.81481E-6 " pathEditMode="relative" rAng="0" ptsTypes="AA">
                                      <p:cBhvr>
                                        <p:cTn id="94" dur="650" fill="hold"/>
                                        <p:tgtEl>
                                          <p:spTgt spid="72"/>
                                        </p:tgtEl>
                                        <p:attrNameLst>
                                          <p:attrName>ppt_x</p:attrName>
                                          <p:attrName>ppt_y</p:attrName>
                                        </p:attrNameLst>
                                      </p:cBhvr>
                                      <p:rCtr x="1198" y="0"/>
                                    </p:animMotion>
                                  </p:childTnLst>
                                </p:cTn>
                              </p:par>
                              <p:par>
                                <p:cTn id="95" presetID="10" presetClass="entr" presetSubtype="0" fill="hold" grpId="0" nodeType="withEffect">
                                  <p:stCondLst>
                                    <p:cond delay="1400"/>
                                  </p:stCondLst>
                                  <p:childTnLst>
                                    <p:set>
                                      <p:cBhvr>
                                        <p:cTn id="96" dur="1" fill="hold">
                                          <p:stCondLst>
                                            <p:cond delay="0"/>
                                          </p:stCondLst>
                                        </p:cTn>
                                        <p:tgtEl>
                                          <p:spTgt spid="74"/>
                                        </p:tgtEl>
                                        <p:attrNameLst>
                                          <p:attrName>style.visibility</p:attrName>
                                        </p:attrNameLst>
                                      </p:cBhvr>
                                      <p:to>
                                        <p:strVal val="visible"/>
                                      </p:to>
                                    </p:set>
                                    <p:animEffect transition="in" filter="fade">
                                      <p:cBhvr>
                                        <p:cTn id="97" dur="650"/>
                                        <p:tgtEl>
                                          <p:spTgt spid="74"/>
                                        </p:tgtEl>
                                      </p:cBhvr>
                                    </p:animEffect>
                                  </p:childTnLst>
                                </p:cTn>
                              </p:par>
                              <p:par>
                                <p:cTn id="98" presetID="63" presetClass="path" presetSubtype="0" decel="100000" fill="hold" grpId="1" nodeType="withEffect">
                                  <p:stCondLst>
                                    <p:cond delay="1400"/>
                                  </p:stCondLst>
                                  <p:childTnLst>
                                    <p:animMotion origin="layout" path="M -0.02409 4.44444E-6 L 3.33333E-6 4.44444E-6 " pathEditMode="relative" rAng="0" ptsTypes="AA">
                                      <p:cBhvr>
                                        <p:cTn id="99" dur="650" fill="hold"/>
                                        <p:tgtEl>
                                          <p:spTgt spid="74"/>
                                        </p:tgtEl>
                                        <p:attrNameLst>
                                          <p:attrName>ppt_x</p:attrName>
                                          <p:attrName>ppt_y</p:attrName>
                                        </p:attrNameLst>
                                      </p:cBhvr>
                                      <p:rCtr x="1198" y="0"/>
                                    </p:animMotion>
                                  </p:childTnLst>
                                </p:cTn>
                              </p:par>
                              <p:par>
                                <p:cTn id="100" presetID="10" presetClass="entr" presetSubtype="0" fill="hold" grpId="0" nodeType="withEffect">
                                  <p:stCondLst>
                                    <p:cond delay="1500"/>
                                  </p:stCondLst>
                                  <p:childTnLst>
                                    <p:set>
                                      <p:cBhvr>
                                        <p:cTn id="101" dur="1" fill="hold">
                                          <p:stCondLst>
                                            <p:cond delay="0"/>
                                          </p:stCondLst>
                                        </p:cTn>
                                        <p:tgtEl>
                                          <p:spTgt spid="69"/>
                                        </p:tgtEl>
                                        <p:attrNameLst>
                                          <p:attrName>style.visibility</p:attrName>
                                        </p:attrNameLst>
                                      </p:cBhvr>
                                      <p:to>
                                        <p:strVal val="visible"/>
                                      </p:to>
                                    </p:set>
                                    <p:animEffect transition="in" filter="fade">
                                      <p:cBhvr>
                                        <p:cTn id="102" dur="650"/>
                                        <p:tgtEl>
                                          <p:spTgt spid="69"/>
                                        </p:tgtEl>
                                      </p:cBhvr>
                                    </p:animEffect>
                                  </p:childTnLst>
                                </p:cTn>
                              </p:par>
                              <p:par>
                                <p:cTn id="103" presetID="63" presetClass="path" presetSubtype="0" decel="100000" fill="hold" grpId="1" nodeType="withEffect">
                                  <p:stCondLst>
                                    <p:cond delay="1500"/>
                                  </p:stCondLst>
                                  <p:childTnLst>
                                    <p:animMotion origin="layout" path="M -0.02408 -4.81481E-6 L -4.58333E-6 -4.81481E-6 " pathEditMode="relative" rAng="0" ptsTypes="AA">
                                      <p:cBhvr>
                                        <p:cTn id="104" dur="650" fill="hold"/>
                                        <p:tgtEl>
                                          <p:spTgt spid="69"/>
                                        </p:tgtEl>
                                        <p:attrNameLst>
                                          <p:attrName>ppt_x</p:attrName>
                                          <p:attrName>ppt_y</p:attrName>
                                        </p:attrNameLst>
                                      </p:cBhvr>
                                      <p:rCtr x="1198" y="0"/>
                                    </p:animMotion>
                                  </p:childTnLst>
                                </p:cTn>
                              </p:par>
                              <p:par>
                                <p:cTn id="105" presetID="10" presetClass="entr" presetSubtype="0" fill="hold" grpId="0" nodeType="withEffect">
                                  <p:stCondLst>
                                    <p:cond delay="1800"/>
                                  </p:stCondLst>
                                  <p:childTnLst>
                                    <p:set>
                                      <p:cBhvr>
                                        <p:cTn id="106" dur="1" fill="hold">
                                          <p:stCondLst>
                                            <p:cond delay="0"/>
                                          </p:stCondLst>
                                        </p:cTn>
                                        <p:tgtEl>
                                          <p:spTgt spid="73"/>
                                        </p:tgtEl>
                                        <p:attrNameLst>
                                          <p:attrName>style.visibility</p:attrName>
                                        </p:attrNameLst>
                                      </p:cBhvr>
                                      <p:to>
                                        <p:strVal val="visible"/>
                                      </p:to>
                                    </p:set>
                                    <p:animEffect transition="in" filter="fade">
                                      <p:cBhvr>
                                        <p:cTn id="107" dur="650"/>
                                        <p:tgtEl>
                                          <p:spTgt spid="73"/>
                                        </p:tgtEl>
                                      </p:cBhvr>
                                    </p:animEffect>
                                  </p:childTnLst>
                                </p:cTn>
                              </p:par>
                              <p:par>
                                <p:cTn id="108" presetID="63" presetClass="path" presetSubtype="0" decel="100000" fill="hold" grpId="1" nodeType="withEffect">
                                  <p:stCondLst>
                                    <p:cond delay="1800"/>
                                  </p:stCondLst>
                                  <p:childTnLst>
                                    <p:animMotion origin="layout" path="M -0.02409 -3.7037E-7 L 2.08333E-6 -3.7037E-7 " pathEditMode="relative" rAng="0" ptsTypes="AA">
                                      <p:cBhvr>
                                        <p:cTn id="109" dur="650" fill="hold"/>
                                        <p:tgtEl>
                                          <p:spTgt spid="73"/>
                                        </p:tgtEl>
                                        <p:attrNameLst>
                                          <p:attrName>ppt_x</p:attrName>
                                          <p:attrName>ppt_y</p:attrName>
                                        </p:attrNameLst>
                                      </p:cBhvr>
                                      <p:rCtr x="1198" y="0"/>
                                    </p:animMotion>
                                  </p:childTnLst>
                                </p:cTn>
                              </p:par>
                              <p:par>
                                <p:cTn id="110" presetID="10" presetClass="entr" presetSubtype="0" fill="hold" grpId="0" nodeType="withEffect">
                                  <p:stCondLst>
                                    <p:cond delay="1700"/>
                                  </p:stCondLst>
                                  <p:childTnLst>
                                    <p:set>
                                      <p:cBhvr>
                                        <p:cTn id="111" dur="1" fill="hold">
                                          <p:stCondLst>
                                            <p:cond delay="0"/>
                                          </p:stCondLst>
                                        </p:cTn>
                                        <p:tgtEl>
                                          <p:spTgt spid="71"/>
                                        </p:tgtEl>
                                        <p:attrNameLst>
                                          <p:attrName>style.visibility</p:attrName>
                                        </p:attrNameLst>
                                      </p:cBhvr>
                                      <p:to>
                                        <p:strVal val="visible"/>
                                      </p:to>
                                    </p:set>
                                    <p:animEffect transition="in" filter="fade">
                                      <p:cBhvr>
                                        <p:cTn id="112" dur="650"/>
                                        <p:tgtEl>
                                          <p:spTgt spid="71"/>
                                        </p:tgtEl>
                                      </p:cBhvr>
                                    </p:animEffect>
                                  </p:childTnLst>
                                </p:cTn>
                              </p:par>
                              <p:par>
                                <p:cTn id="113" presetID="63" presetClass="path" presetSubtype="0" decel="100000" fill="hold" grpId="1" nodeType="withEffect">
                                  <p:stCondLst>
                                    <p:cond delay="1700"/>
                                  </p:stCondLst>
                                  <p:childTnLst>
                                    <p:animMotion origin="layout" path="M -0.02409 -2.22222E-6 L 2.08333E-6 -2.22222E-6 " pathEditMode="relative" rAng="0" ptsTypes="AA">
                                      <p:cBhvr>
                                        <p:cTn id="114" dur="650" fill="hold"/>
                                        <p:tgtEl>
                                          <p:spTgt spid="71"/>
                                        </p:tgtEl>
                                        <p:attrNameLst>
                                          <p:attrName>ppt_x</p:attrName>
                                          <p:attrName>ppt_y</p:attrName>
                                        </p:attrNameLst>
                                      </p:cBhvr>
                                      <p:rCtr x="1198" y="0"/>
                                    </p:animMotion>
                                  </p:childTnLst>
                                </p:cTn>
                              </p:par>
                              <p:par>
                                <p:cTn id="115" presetID="10" presetClass="entr" presetSubtype="0" fill="hold" grpId="0" nodeType="withEffect">
                                  <p:stCondLst>
                                    <p:cond delay="1650"/>
                                  </p:stCondLst>
                                  <p:childTnLst>
                                    <p:set>
                                      <p:cBhvr>
                                        <p:cTn id="116" dur="1" fill="hold">
                                          <p:stCondLst>
                                            <p:cond delay="0"/>
                                          </p:stCondLst>
                                        </p:cTn>
                                        <p:tgtEl>
                                          <p:spTgt spid="102"/>
                                        </p:tgtEl>
                                        <p:attrNameLst>
                                          <p:attrName>style.visibility</p:attrName>
                                        </p:attrNameLst>
                                      </p:cBhvr>
                                      <p:to>
                                        <p:strVal val="visible"/>
                                      </p:to>
                                    </p:set>
                                    <p:animEffect transition="in" filter="fade">
                                      <p:cBhvr>
                                        <p:cTn id="117" dur="650"/>
                                        <p:tgtEl>
                                          <p:spTgt spid="102"/>
                                        </p:tgtEl>
                                      </p:cBhvr>
                                    </p:animEffect>
                                  </p:childTnLst>
                                </p:cTn>
                              </p:par>
                              <p:par>
                                <p:cTn id="118" presetID="63" presetClass="path" presetSubtype="0" decel="100000" fill="hold" grpId="1" nodeType="withEffect">
                                  <p:stCondLst>
                                    <p:cond delay="1650"/>
                                  </p:stCondLst>
                                  <p:childTnLst>
                                    <p:animMotion origin="layout" path="M -0.02409 -4.07407E-6 L 4.16667E-6 -4.07407E-6 " pathEditMode="relative" rAng="0" ptsTypes="AA">
                                      <p:cBhvr>
                                        <p:cTn id="119" dur="650" fill="hold"/>
                                        <p:tgtEl>
                                          <p:spTgt spid="102"/>
                                        </p:tgtEl>
                                        <p:attrNameLst>
                                          <p:attrName>ppt_x</p:attrName>
                                          <p:attrName>ppt_y</p:attrName>
                                        </p:attrNameLst>
                                      </p:cBhvr>
                                      <p:rCtr x="1198" y="0"/>
                                    </p:animMotion>
                                  </p:childTnLst>
                                </p:cTn>
                              </p:par>
                              <p:par>
                                <p:cTn id="120" presetID="10" presetClass="entr" presetSubtype="0" fill="hold" grpId="0" nodeType="withEffect">
                                  <p:stCondLst>
                                    <p:cond delay="155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650"/>
                                        <p:tgtEl>
                                          <p:spTgt spid="92"/>
                                        </p:tgtEl>
                                      </p:cBhvr>
                                    </p:animEffect>
                                  </p:childTnLst>
                                </p:cTn>
                              </p:par>
                              <p:par>
                                <p:cTn id="123" presetID="63" presetClass="path" presetSubtype="0" decel="100000" fill="hold" grpId="1" nodeType="withEffect">
                                  <p:stCondLst>
                                    <p:cond delay="1550"/>
                                  </p:stCondLst>
                                  <p:childTnLst>
                                    <p:animMotion origin="layout" path="M -0.02409 -3.7037E-7 L 2.08333E-6 -3.7037E-7 " pathEditMode="relative" rAng="0" ptsTypes="AA">
                                      <p:cBhvr>
                                        <p:cTn id="124" dur="650" fill="hold"/>
                                        <p:tgtEl>
                                          <p:spTgt spid="92"/>
                                        </p:tgtEl>
                                        <p:attrNameLst>
                                          <p:attrName>ppt_x</p:attrName>
                                          <p:attrName>ppt_y</p:attrName>
                                        </p:attrNameLst>
                                      </p:cBhvr>
                                      <p:rCtr x="1198" y="0"/>
                                    </p:animMotion>
                                  </p:childTnLst>
                                </p:cTn>
                              </p:par>
                              <p:par>
                                <p:cTn id="125" presetID="10" presetClass="entr" presetSubtype="0" fill="hold" grpId="0" nodeType="withEffect">
                                  <p:stCondLst>
                                    <p:cond delay="100"/>
                                  </p:stCondLst>
                                  <p:childTnLst>
                                    <p:set>
                                      <p:cBhvr>
                                        <p:cTn id="126" dur="1" fill="hold">
                                          <p:stCondLst>
                                            <p:cond delay="0"/>
                                          </p:stCondLst>
                                        </p:cTn>
                                        <p:tgtEl>
                                          <p:spTgt spid="63"/>
                                        </p:tgtEl>
                                        <p:attrNameLst>
                                          <p:attrName>style.visibility</p:attrName>
                                        </p:attrNameLst>
                                      </p:cBhvr>
                                      <p:to>
                                        <p:strVal val="visible"/>
                                      </p:to>
                                    </p:set>
                                    <p:animEffect transition="in" filter="fade">
                                      <p:cBhvr>
                                        <p:cTn id="127" dur="650"/>
                                        <p:tgtEl>
                                          <p:spTgt spid="63"/>
                                        </p:tgtEl>
                                      </p:cBhvr>
                                    </p:animEffect>
                                  </p:childTnLst>
                                </p:cTn>
                              </p:par>
                              <p:par>
                                <p:cTn id="128" presetID="63" presetClass="path" presetSubtype="0" decel="100000" fill="hold" grpId="1" nodeType="withEffect">
                                  <p:stCondLst>
                                    <p:cond delay="100"/>
                                  </p:stCondLst>
                                  <p:childTnLst>
                                    <p:animMotion origin="layout" path="M -0.02408 -1.11111E-6 L -3.54167E-6 -1.11111E-6 " pathEditMode="relative" rAng="0" ptsTypes="AA">
                                      <p:cBhvr>
                                        <p:cTn id="129" dur="650" fill="hold"/>
                                        <p:tgtEl>
                                          <p:spTgt spid="63"/>
                                        </p:tgtEl>
                                        <p:attrNameLst>
                                          <p:attrName>ppt_x</p:attrName>
                                          <p:attrName>ppt_y</p:attrName>
                                        </p:attrNameLst>
                                      </p:cBhvr>
                                      <p:rCtr x="1198" y="0"/>
                                    </p:animMotion>
                                  </p:childTnLst>
                                </p:cTn>
                              </p:par>
                              <p:par>
                                <p:cTn id="130" presetID="10" presetClass="entr" presetSubtype="0" fill="hold" grpId="0" nodeType="withEffect">
                                  <p:stCondLst>
                                    <p:cond delay="200"/>
                                  </p:stCondLst>
                                  <p:childTnLst>
                                    <p:set>
                                      <p:cBhvr>
                                        <p:cTn id="131" dur="1" fill="hold">
                                          <p:stCondLst>
                                            <p:cond delay="0"/>
                                          </p:stCondLst>
                                        </p:cTn>
                                        <p:tgtEl>
                                          <p:spTgt spid="14"/>
                                        </p:tgtEl>
                                        <p:attrNameLst>
                                          <p:attrName>style.visibility</p:attrName>
                                        </p:attrNameLst>
                                      </p:cBhvr>
                                      <p:to>
                                        <p:strVal val="visible"/>
                                      </p:to>
                                    </p:set>
                                    <p:animEffect transition="in" filter="fade">
                                      <p:cBhvr>
                                        <p:cTn id="132" dur="650"/>
                                        <p:tgtEl>
                                          <p:spTgt spid="14"/>
                                        </p:tgtEl>
                                      </p:cBhvr>
                                    </p:animEffect>
                                  </p:childTnLst>
                                </p:cTn>
                              </p:par>
                              <p:par>
                                <p:cTn id="133" presetID="63" presetClass="path" presetSubtype="0" decel="100000" fill="hold" grpId="1" nodeType="withEffect">
                                  <p:stCondLst>
                                    <p:cond delay="200"/>
                                  </p:stCondLst>
                                  <p:childTnLst>
                                    <p:animMotion origin="layout" path="M -0.02408 -1.11111E-6 L -3.54167E-6 -1.11111E-6 " pathEditMode="relative" rAng="0" ptsTypes="AA">
                                      <p:cBhvr>
                                        <p:cTn id="134" dur="650" fill="hold"/>
                                        <p:tgtEl>
                                          <p:spTgt spid="14"/>
                                        </p:tgtEl>
                                        <p:attrNameLst>
                                          <p:attrName>ppt_x</p:attrName>
                                          <p:attrName>ppt_y</p:attrName>
                                        </p:attrNameLst>
                                      </p:cBhvr>
                                      <p:rCtr x="1198" y="0"/>
                                    </p:animMotion>
                                  </p:childTnLst>
                                </p:cTn>
                              </p:par>
                              <p:par>
                                <p:cTn id="135" presetID="10" presetClass="entr" presetSubtype="0" fill="hold" grpId="0" nodeType="withEffect">
                                  <p:stCondLst>
                                    <p:cond delay="100"/>
                                  </p:stCondLst>
                                  <p:childTnLst>
                                    <p:set>
                                      <p:cBhvr>
                                        <p:cTn id="136" dur="1" fill="hold">
                                          <p:stCondLst>
                                            <p:cond delay="0"/>
                                          </p:stCondLst>
                                        </p:cTn>
                                        <p:tgtEl>
                                          <p:spTgt spid="45"/>
                                        </p:tgtEl>
                                        <p:attrNameLst>
                                          <p:attrName>style.visibility</p:attrName>
                                        </p:attrNameLst>
                                      </p:cBhvr>
                                      <p:to>
                                        <p:strVal val="visible"/>
                                      </p:to>
                                    </p:set>
                                    <p:animEffect transition="in" filter="fade">
                                      <p:cBhvr>
                                        <p:cTn id="137" dur="650"/>
                                        <p:tgtEl>
                                          <p:spTgt spid="45"/>
                                        </p:tgtEl>
                                      </p:cBhvr>
                                    </p:animEffect>
                                  </p:childTnLst>
                                </p:cTn>
                              </p:par>
                              <p:par>
                                <p:cTn id="138" presetID="63" presetClass="path" presetSubtype="0" decel="100000" fill="hold" grpId="1" nodeType="withEffect">
                                  <p:stCondLst>
                                    <p:cond delay="100"/>
                                  </p:stCondLst>
                                  <p:childTnLst>
                                    <p:animMotion origin="layout" path="M -0.02408 -1.11111E-6 L -3.54167E-6 -1.11111E-6 " pathEditMode="relative" rAng="0" ptsTypes="AA">
                                      <p:cBhvr>
                                        <p:cTn id="139" dur="650" fill="hold"/>
                                        <p:tgtEl>
                                          <p:spTgt spid="45"/>
                                        </p:tgtEl>
                                        <p:attrNameLst>
                                          <p:attrName>ppt_x</p:attrName>
                                          <p:attrName>ppt_y</p:attrName>
                                        </p:attrNameLst>
                                      </p:cBhvr>
                                      <p:rCtr x="1198" y="0"/>
                                    </p:animMotion>
                                  </p:childTnLst>
                                </p:cTn>
                              </p:par>
                              <p:par>
                                <p:cTn id="140" presetID="10" presetClass="entr" presetSubtype="0" fill="hold" grpId="0" nodeType="withEffect">
                                  <p:stCondLst>
                                    <p:cond delay="100"/>
                                  </p:stCondLst>
                                  <p:childTnLst>
                                    <p:set>
                                      <p:cBhvr>
                                        <p:cTn id="141" dur="1" fill="hold">
                                          <p:stCondLst>
                                            <p:cond delay="0"/>
                                          </p:stCondLst>
                                        </p:cTn>
                                        <p:tgtEl>
                                          <p:spTgt spid="67"/>
                                        </p:tgtEl>
                                        <p:attrNameLst>
                                          <p:attrName>style.visibility</p:attrName>
                                        </p:attrNameLst>
                                      </p:cBhvr>
                                      <p:to>
                                        <p:strVal val="visible"/>
                                      </p:to>
                                    </p:set>
                                    <p:animEffect transition="in" filter="fade">
                                      <p:cBhvr>
                                        <p:cTn id="142" dur="650"/>
                                        <p:tgtEl>
                                          <p:spTgt spid="67"/>
                                        </p:tgtEl>
                                      </p:cBhvr>
                                    </p:animEffect>
                                  </p:childTnLst>
                                </p:cTn>
                              </p:par>
                              <p:par>
                                <p:cTn id="143" presetID="63" presetClass="path" presetSubtype="0" decel="100000" fill="hold" grpId="1" nodeType="withEffect">
                                  <p:stCondLst>
                                    <p:cond delay="100"/>
                                  </p:stCondLst>
                                  <p:childTnLst>
                                    <p:animMotion origin="layout" path="M -0.02408 -1.11111E-6 L -3.54167E-6 -1.11111E-6 " pathEditMode="relative" rAng="0" ptsTypes="AA">
                                      <p:cBhvr>
                                        <p:cTn id="144" dur="650" fill="hold"/>
                                        <p:tgtEl>
                                          <p:spTgt spid="67"/>
                                        </p:tgtEl>
                                        <p:attrNameLst>
                                          <p:attrName>ppt_x</p:attrName>
                                          <p:attrName>ppt_y</p:attrName>
                                        </p:attrNameLst>
                                      </p:cBhvr>
                                      <p:rCtr x="1198" y="0"/>
                                    </p:animMotion>
                                  </p:childTnLst>
                                </p:cTn>
                              </p:par>
                              <p:par>
                                <p:cTn id="145" presetID="10" presetClass="entr" presetSubtype="0" fill="hold" grpId="0" nodeType="withEffect">
                                  <p:stCondLst>
                                    <p:cond delay="400"/>
                                  </p:stCondLst>
                                  <p:childTnLst>
                                    <p:set>
                                      <p:cBhvr>
                                        <p:cTn id="146" dur="1" fill="hold">
                                          <p:stCondLst>
                                            <p:cond delay="0"/>
                                          </p:stCondLst>
                                        </p:cTn>
                                        <p:tgtEl>
                                          <p:spTgt spid="36"/>
                                        </p:tgtEl>
                                        <p:attrNameLst>
                                          <p:attrName>style.visibility</p:attrName>
                                        </p:attrNameLst>
                                      </p:cBhvr>
                                      <p:to>
                                        <p:strVal val="visible"/>
                                      </p:to>
                                    </p:set>
                                    <p:animEffect transition="in" filter="fade">
                                      <p:cBhvr>
                                        <p:cTn id="147" dur="650"/>
                                        <p:tgtEl>
                                          <p:spTgt spid="36"/>
                                        </p:tgtEl>
                                      </p:cBhvr>
                                    </p:animEffect>
                                  </p:childTnLst>
                                </p:cTn>
                              </p:par>
                              <p:par>
                                <p:cTn id="148" presetID="63" presetClass="path" presetSubtype="0" decel="100000" fill="hold" grpId="1" nodeType="withEffect">
                                  <p:stCondLst>
                                    <p:cond delay="400"/>
                                  </p:stCondLst>
                                  <p:childTnLst>
                                    <p:animMotion origin="layout" path="M -0.02408 -1.11111E-6 L -3.54167E-6 -1.11111E-6 " pathEditMode="relative" rAng="0" ptsTypes="AA">
                                      <p:cBhvr>
                                        <p:cTn id="149" dur="650" fill="hold"/>
                                        <p:tgtEl>
                                          <p:spTgt spid="36"/>
                                        </p:tgtEl>
                                        <p:attrNameLst>
                                          <p:attrName>ppt_x</p:attrName>
                                          <p:attrName>ppt_y</p:attrName>
                                        </p:attrNameLst>
                                      </p:cBhvr>
                                      <p:rCtr x="1198" y="0"/>
                                    </p:animMotion>
                                  </p:childTnLst>
                                </p:cTn>
                              </p:par>
                              <p:par>
                                <p:cTn id="150" presetID="10" presetClass="entr" presetSubtype="0" fill="hold" grpId="0" nodeType="withEffect">
                                  <p:stCondLst>
                                    <p:cond delay="400"/>
                                  </p:stCondLst>
                                  <p:childTnLst>
                                    <p:set>
                                      <p:cBhvr>
                                        <p:cTn id="151" dur="1" fill="hold">
                                          <p:stCondLst>
                                            <p:cond delay="0"/>
                                          </p:stCondLst>
                                        </p:cTn>
                                        <p:tgtEl>
                                          <p:spTgt spid="49"/>
                                        </p:tgtEl>
                                        <p:attrNameLst>
                                          <p:attrName>style.visibility</p:attrName>
                                        </p:attrNameLst>
                                      </p:cBhvr>
                                      <p:to>
                                        <p:strVal val="visible"/>
                                      </p:to>
                                    </p:set>
                                    <p:animEffect transition="in" filter="fade">
                                      <p:cBhvr>
                                        <p:cTn id="152" dur="650"/>
                                        <p:tgtEl>
                                          <p:spTgt spid="49"/>
                                        </p:tgtEl>
                                      </p:cBhvr>
                                    </p:animEffect>
                                  </p:childTnLst>
                                </p:cTn>
                              </p:par>
                              <p:par>
                                <p:cTn id="153" presetID="63" presetClass="path" presetSubtype="0" decel="100000" fill="hold" grpId="1" nodeType="withEffect">
                                  <p:stCondLst>
                                    <p:cond delay="400"/>
                                  </p:stCondLst>
                                  <p:childTnLst>
                                    <p:animMotion origin="layout" path="M -0.02408 -1.11111E-6 L -3.54167E-6 -1.11111E-6 " pathEditMode="relative" rAng="0" ptsTypes="AA">
                                      <p:cBhvr>
                                        <p:cTn id="154" dur="650" fill="hold"/>
                                        <p:tgtEl>
                                          <p:spTgt spid="49"/>
                                        </p:tgtEl>
                                        <p:attrNameLst>
                                          <p:attrName>ppt_x</p:attrName>
                                          <p:attrName>ppt_y</p:attrName>
                                        </p:attrNameLst>
                                      </p:cBhvr>
                                      <p:rCtr x="1198" y="0"/>
                                    </p:animMotion>
                                  </p:childTnLst>
                                </p:cTn>
                              </p:par>
                              <p:par>
                                <p:cTn id="155" presetID="10" presetClass="entr" presetSubtype="0" fill="hold" grpId="0" nodeType="withEffect">
                                  <p:stCondLst>
                                    <p:cond delay="400"/>
                                  </p:stCondLst>
                                  <p:childTnLst>
                                    <p:set>
                                      <p:cBhvr>
                                        <p:cTn id="156" dur="1" fill="hold">
                                          <p:stCondLst>
                                            <p:cond delay="0"/>
                                          </p:stCondLst>
                                        </p:cTn>
                                        <p:tgtEl>
                                          <p:spTgt spid="60"/>
                                        </p:tgtEl>
                                        <p:attrNameLst>
                                          <p:attrName>style.visibility</p:attrName>
                                        </p:attrNameLst>
                                      </p:cBhvr>
                                      <p:to>
                                        <p:strVal val="visible"/>
                                      </p:to>
                                    </p:set>
                                    <p:animEffect transition="in" filter="fade">
                                      <p:cBhvr>
                                        <p:cTn id="157" dur="650"/>
                                        <p:tgtEl>
                                          <p:spTgt spid="60"/>
                                        </p:tgtEl>
                                      </p:cBhvr>
                                    </p:animEffect>
                                  </p:childTnLst>
                                </p:cTn>
                              </p:par>
                              <p:par>
                                <p:cTn id="158" presetID="63" presetClass="path" presetSubtype="0" decel="100000" fill="hold" grpId="1" nodeType="withEffect">
                                  <p:stCondLst>
                                    <p:cond delay="400"/>
                                  </p:stCondLst>
                                  <p:childTnLst>
                                    <p:animMotion origin="layout" path="M -0.02408 -1.11111E-6 L -3.54167E-6 -1.11111E-6 " pathEditMode="relative" rAng="0" ptsTypes="AA">
                                      <p:cBhvr>
                                        <p:cTn id="159" dur="650" fill="hold"/>
                                        <p:tgtEl>
                                          <p:spTgt spid="60"/>
                                        </p:tgtEl>
                                        <p:attrNameLst>
                                          <p:attrName>ppt_x</p:attrName>
                                          <p:attrName>ppt_y</p:attrName>
                                        </p:attrNameLst>
                                      </p:cBhvr>
                                      <p:rCtr x="1198" y="0"/>
                                    </p:animMotion>
                                  </p:childTnLst>
                                </p:cTn>
                              </p:par>
                              <p:par>
                                <p:cTn id="160" presetID="10" presetClass="entr" presetSubtype="0" fill="hold" grpId="0" nodeType="withEffect">
                                  <p:stCondLst>
                                    <p:cond delay="500"/>
                                  </p:stCondLst>
                                  <p:childTnLst>
                                    <p:set>
                                      <p:cBhvr>
                                        <p:cTn id="161" dur="1" fill="hold">
                                          <p:stCondLst>
                                            <p:cond delay="0"/>
                                          </p:stCondLst>
                                        </p:cTn>
                                        <p:tgtEl>
                                          <p:spTgt spid="47"/>
                                        </p:tgtEl>
                                        <p:attrNameLst>
                                          <p:attrName>style.visibility</p:attrName>
                                        </p:attrNameLst>
                                      </p:cBhvr>
                                      <p:to>
                                        <p:strVal val="visible"/>
                                      </p:to>
                                    </p:set>
                                    <p:animEffect transition="in" filter="fade">
                                      <p:cBhvr>
                                        <p:cTn id="162" dur="650"/>
                                        <p:tgtEl>
                                          <p:spTgt spid="47"/>
                                        </p:tgtEl>
                                      </p:cBhvr>
                                    </p:animEffect>
                                  </p:childTnLst>
                                </p:cTn>
                              </p:par>
                              <p:par>
                                <p:cTn id="163" presetID="63" presetClass="path" presetSubtype="0" decel="100000" fill="hold" grpId="1" nodeType="withEffect">
                                  <p:stCondLst>
                                    <p:cond delay="500"/>
                                  </p:stCondLst>
                                  <p:childTnLst>
                                    <p:animMotion origin="layout" path="M -0.02408 -1.11111E-6 L -3.54167E-6 -1.11111E-6 " pathEditMode="relative" rAng="0" ptsTypes="AA">
                                      <p:cBhvr>
                                        <p:cTn id="164" dur="650" fill="hold"/>
                                        <p:tgtEl>
                                          <p:spTgt spid="47"/>
                                        </p:tgtEl>
                                        <p:attrNameLst>
                                          <p:attrName>ppt_x</p:attrName>
                                          <p:attrName>ppt_y</p:attrName>
                                        </p:attrNameLst>
                                      </p:cBhvr>
                                      <p:rCtr x="1198" y="0"/>
                                    </p:animMotion>
                                  </p:childTnLst>
                                </p:cTn>
                              </p:par>
                              <p:par>
                                <p:cTn id="165" presetID="10" presetClass="entr" presetSubtype="0" fill="hold" grpId="0" nodeType="withEffect">
                                  <p:stCondLst>
                                    <p:cond delay="700"/>
                                  </p:stCondLst>
                                  <p:childTnLst>
                                    <p:set>
                                      <p:cBhvr>
                                        <p:cTn id="166" dur="1" fill="hold">
                                          <p:stCondLst>
                                            <p:cond delay="0"/>
                                          </p:stCondLst>
                                        </p:cTn>
                                        <p:tgtEl>
                                          <p:spTgt spid="59"/>
                                        </p:tgtEl>
                                        <p:attrNameLst>
                                          <p:attrName>style.visibility</p:attrName>
                                        </p:attrNameLst>
                                      </p:cBhvr>
                                      <p:to>
                                        <p:strVal val="visible"/>
                                      </p:to>
                                    </p:set>
                                    <p:animEffect transition="in" filter="fade">
                                      <p:cBhvr>
                                        <p:cTn id="167" dur="650"/>
                                        <p:tgtEl>
                                          <p:spTgt spid="59"/>
                                        </p:tgtEl>
                                      </p:cBhvr>
                                    </p:animEffect>
                                  </p:childTnLst>
                                </p:cTn>
                              </p:par>
                              <p:par>
                                <p:cTn id="168" presetID="63" presetClass="path" presetSubtype="0" decel="100000" fill="hold" grpId="1" nodeType="withEffect">
                                  <p:stCondLst>
                                    <p:cond delay="700"/>
                                  </p:stCondLst>
                                  <p:childTnLst>
                                    <p:animMotion origin="layout" path="M -0.02408 -1.11111E-6 L -3.54167E-6 -1.11111E-6 " pathEditMode="relative" rAng="0" ptsTypes="AA">
                                      <p:cBhvr>
                                        <p:cTn id="169" dur="650" fill="hold"/>
                                        <p:tgtEl>
                                          <p:spTgt spid="59"/>
                                        </p:tgtEl>
                                        <p:attrNameLst>
                                          <p:attrName>ppt_x</p:attrName>
                                          <p:attrName>ppt_y</p:attrName>
                                        </p:attrNameLst>
                                      </p:cBhvr>
                                      <p:rCtr x="1198" y="0"/>
                                    </p:animMotion>
                                  </p:childTnLst>
                                </p:cTn>
                              </p:par>
                              <p:par>
                                <p:cTn id="170" presetID="10" presetClass="entr" presetSubtype="0" fill="hold" grpId="0" nodeType="withEffect">
                                  <p:stCondLst>
                                    <p:cond delay="700"/>
                                  </p:stCondLst>
                                  <p:childTnLst>
                                    <p:set>
                                      <p:cBhvr>
                                        <p:cTn id="171" dur="1" fill="hold">
                                          <p:stCondLst>
                                            <p:cond delay="0"/>
                                          </p:stCondLst>
                                        </p:cTn>
                                        <p:tgtEl>
                                          <p:spTgt spid="48"/>
                                        </p:tgtEl>
                                        <p:attrNameLst>
                                          <p:attrName>style.visibility</p:attrName>
                                        </p:attrNameLst>
                                      </p:cBhvr>
                                      <p:to>
                                        <p:strVal val="visible"/>
                                      </p:to>
                                    </p:set>
                                    <p:animEffect transition="in" filter="fade">
                                      <p:cBhvr>
                                        <p:cTn id="172" dur="650"/>
                                        <p:tgtEl>
                                          <p:spTgt spid="48"/>
                                        </p:tgtEl>
                                      </p:cBhvr>
                                    </p:animEffect>
                                  </p:childTnLst>
                                </p:cTn>
                              </p:par>
                              <p:par>
                                <p:cTn id="173" presetID="63" presetClass="path" presetSubtype="0" decel="100000" fill="hold" grpId="1" nodeType="withEffect">
                                  <p:stCondLst>
                                    <p:cond delay="700"/>
                                  </p:stCondLst>
                                  <p:childTnLst>
                                    <p:animMotion origin="layout" path="M -0.02408 -1.11111E-6 L -3.54167E-6 -1.11111E-6 " pathEditMode="relative" rAng="0" ptsTypes="AA">
                                      <p:cBhvr>
                                        <p:cTn id="174" dur="650" fill="hold"/>
                                        <p:tgtEl>
                                          <p:spTgt spid="48"/>
                                        </p:tgtEl>
                                        <p:attrNameLst>
                                          <p:attrName>ppt_x</p:attrName>
                                          <p:attrName>ppt_y</p:attrName>
                                        </p:attrNameLst>
                                      </p:cBhvr>
                                      <p:rCtr x="1198" y="0"/>
                                    </p:animMotion>
                                  </p:childTnLst>
                                </p:cTn>
                              </p:par>
                              <p:par>
                                <p:cTn id="175" presetID="10" presetClass="entr" presetSubtype="0" fill="hold" grpId="0" nodeType="withEffect">
                                  <p:stCondLst>
                                    <p:cond delay="650"/>
                                  </p:stCondLst>
                                  <p:childTnLst>
                                    <p:set>
                                      <p:cBhvr>
                                        <p:cTn id="176" dur="1" fill="hold">
                                          <p:stCondLst>
                                            <p:cond delay="0"/>
                                          </p:stCondLst>
                                        </p:cTn>
                                        <p:tgtEl>
                                          <p:spTgt spid="76"/>
                                        </p:tgtEl>
                                        <p:attrNameLst>
                                          <p:attrName>style.visibility</p:attrName>
                                        </p:attrNameLst>
                                      </p:cBhvr>
                                      <p:to>
                                        <p:strVal val="visible"/>
                                      </p:to>
                                    </p:set>
                                    <p:animEffect transition="in" filter="fade">
                                      <p:cBhvr>
                                        <p:cTn id="177" dur="650"/>
                                        <p:tgtEl>
                                          <p:spTgt spid="76"/>
                                        </p:tgtEl>
                                      </p:cBhvr>
                                    </p:animEffect>
                                  </p:childTnLst>
                                </p:cTn>
                              </p:par>
                              <p:par>
                                <p:cTn id="178" presetID="63" presetClass="path" presetSubtype="0" decel="100000" fill="hold" grpId="1" nodeType="withEffect">
                                  <p:stCondLst>
                                    <p:cond delay="650"/>
                                  </p:stCondLst>
                                  <p:childTnLst>
                                    <p:animMotion origin="layout" path="M -0.02408 -1.11111E-6 L -3.54167E-6 -1.11111E-6 " pathEditMode="relative" rAng="0" ptsTypes="AA">
                                      <p:cBhvr>
                                        <p:cTn id="179" dur="650" fill="hold"/>
                                        <p:tgtEl>
                                          <p:spTgt spid="76"/>
                                        </p:tgtEl>
                                        <p:attrNameLst>
                                          <p:attrName>ppt_x</p:attrName>
                                          <p:attrName>ppt_y</p:attrName>
                                        </p:attrNameLst>
                                      </p:cBhvr>
                                      <p:rCtr x="1198" y="0"/>
                                    </p:animMotion>
                                  </p:childTnLst>
                                </p:cTn>
                              </p:par>
                              <p:par>
                                <p:cTn id="180" presetID="10" presetClass="entr" presetSubtype="0" fill="hold" grpId="0" nodeType="withEffect">
                                  <p:stCondLst>
                                    <p:cond delay="800"/>
                                  </p:stCondLst>
                                  <p:childTnLst>
                                    <p:set>
                                      <p:cBhvr>
                                        <p:cTn id="181" dur="1" fill="hold">
                                          <p:stCondLst>
                                            <p:cond delay="0"/>
                                          </p:stCondLst>
                                        </p:cTn>
                                        <p:tgtEl>
                                          <p:spTgt spid="84"/>
                                        </p:tgtEl>
                                        <p:attrNameLst>
                                          <p:attrName>style.visibility</p:attrName>
                                        </p:attrNameLst>
                                      </p:cBhvr>
                                      <p:to>
                                        <p:strVal val="visible"/>
                                      </p:to>
                                    </p:set>
                                    <p:animEffect transition="in" filter="fade">
                                      <p:cBhvr>
                                        <p:cTn id="182" dur="650"/>
                                        <p:tgtEl>
                                          <p:spTgt spid="84"/>
                                        </p:tgtEl>
                                      </p:cBhvr>
                                    </p:animEffect>
                                  </p:childTnLst>
                                </p:cTn>
                              </p:par>
                              <p:par>
                                <p:cTn id="183" presetID="63" presetClass="path" presetSubtype="0" decel="100000" fill="hold" grpId="1" nodeType="withEffect">
                                  <p:stCondLst>
                                    <p:cond delay="800"/>
                                  </p:stCondLst>
                                  <p:childTnLst>
                                    <p:animMotion origin="layout" path="M -0.02408 -1.11111E-6 L -3.54167E-6 -1.11111E-6 " pathEditMode="relative" rAng="0" ptsTypes="AA">
                                      <p:cBhvr>
                                        <p:cTn id="184" dur="650" fill="hold"/>
                                        <p:tgtEl>
                                          <p:spTgt spid="84"/>
                                        </p:tgtEl>
                                        <p:attrNameLst>
                                          <p:attrName>ppt_x</p:attrName>
                                          <p:attrName>ppt_y</p:attrName>
                                        </p:attrNameLst>
                                      </p:cBhvr>
                                      <p:rCtr x="1198" y="0"/>
                                    </p:animMotion>
                                  </p:childTnLst>
                                </p:cTn>
                              </p:par>
                              <p:par>
                                <p:cTn id="185" presetID="10" presetClass="entr" presetSubtype="0" fill="hold" grpId="0" nodeType="withEffect">
                                  <p:stCondLst>
                                    <p:cond delay="850"/>
                                  </p:stCondLst>
                                  <p:childTnLst>
                                    <p:set>
                                      <p:cBhvr>
                                        <p:cTn id="186" dur="1" fill="hold">
                                          <p:stCondLst>
                                            <p:cond delay="0"/>
                                          </p:stCondLst>
                                        </p:cTn>
                                        <p:tgtEl>
                                          <p:spTgt spid="62"/>
                                        </p:tgtEl>
                                        <p:attrNameLst>
                                          <p:attrName>style.visibility</p:attrName>
                                        </p:attrNameLst>
                                      </p:cBhvr>
                                      <p:to>
                                        <p:strVal val="visible"/>
                                      </p:to>
                                    </p:set>
                                    <p:animEffect transition="in" filter="fade">
                                      <p:cBhvr>
                                        <p:cTn id="187" dur="650"/>
                                        <p:tgtEl>
                                          <p:spTgt spid="62"/>
                                        </p:tgtEl>
                                      </p:cBhvr>
                                    </p:animEffect>
                                  </p:childTnLst>
                                </p:cTn>
                              </p:par>
                              <p:par>
                                <p:cTn id="188" presetID="63" presetClass="path" presetSubtype="0" decel="100000" fill="hold" grpId="1" nodeType="withEffect">
                                  <p:stCondLst>
                                    <p:cond delay="800"/>
                                  </p:stCondLst>
                                  <p:childTnLst>
                                    <p:animMotion origin="layout" path="M -0.02408 -1.11111E-6 L -3.54167E-6 -1.11111E-6 " pathEditMode="relative" rAng="0" ptsTypes="AA">
                                      <p:cBhvr>
                                        <p:cTn id="189" dur="650" fill="hold"/>
                                        <p:tgtEl>
                                          <p:spTgt spid="62"/>
                                        </p:tgtEl>
                                        <p:attrNameLst>
                                          <p:attrName>ppt_x</p:attrName>
                                          <p:attrName>ppt_y</p:attrName>
                                        </p:attrNameLst>
                                      </p:cBhvr>
                                      <p:rCtr x="1198" y="0"/>
                                    </p:animMotion>
                                  </p:childTnLst>
                                </p:cTn>
                              </p:par>
                              <p:par>
                                <p:cTn id="190" presetID="10" presetClass="entr" presetSubtype="0" fill="hold" grpId="0" nodeType="withEffect">
                                  <p:stCondLst>
                                    <p:cond delay="900"/>
                                  </p:stCondLst>
                                  <p:childTnLst>
                                    <p:set>
                                      <p:cBhvr>
                                        <p:cTn id="191" dur="1" fill="hold">
                                          <p:stCondLst>
                                            <p:cond delay="0"/>
                                          </p:stCondLst>
                                        </p:cTn>
                                        <p:tgtEl>
                                          <p:spTgt spid="90"/>
                                        </p:tgtEl>
                                        <p:attrNameLst>
                                          <p:attrName>style.visibility</p:attrName>
                                        </p:attrNameLst>
                                      </p:cBhvr>
                                      <p:to>
                                        <p:strVal val="visible"/>
                                      </p:to>
                                    </p:set>
                                    <p:animEffect transition="in" filter="fade">
                                      <p:cBhvr>
                                        <p:cTn id="192" dur="650"/>
                                        <p:tgtEl>
                                          <p:spTgt spid="90"/>
                                        </p:tgtEl>
                                      </p:cBhvr>
                                    </p:animEffect>
                                  </p:childTnLst>
                                </p:cTn>
                              </p:par>
                              <p:par>
                                <p:cTn id="193" presetID="63" presetClass="path" presetSubtype="0" decel="100000" fill="hold" grpId="1" nodeType="withEffect">
                                  <p:stCondLst>
                                    <p:cond delay="900"/>
                                  </p:stCondLst>
                                  <p:childTnLst>
                                    <p:animMotion origin="layout" path="M -0.02408 -1.11111E-6 L -3.54167E-6 -1.11111E-6 " pathEditMode="relative" rAng="0" ptsTypes="AA">
                                      <p:cBhvr>
                                        <p:cTn id="194" dur="650" fill="hold"/>
                                        <p:tgtEl>
                                          <p:spTgt spid="90"/>
                                        </p:tgtEl>
                                        <p:attrNameLst>
                                          <p:attrName>ppt_x</p:attrName>
                                          <p:attrName>ppt_y</p:attrName>
                                        </p:attrNameLst>
                                      </p:cBhvr>
                                      <p:rCtr x="1198" y="0"/>
                                    </p:animMotion>
                                  </p:childTnLst>
                                </p:cTn>
                              </p:par>
                              <p:par>
                                <p:cTn id="195" presetID="10" presetClass="entr" presetSubtype="0" fill="hold" grpId="0" nodeType="withEffect">
                                  <p:stCondLst>
                                    <p:cond delay="850"/>
                                  </p:stCondLst>
                                  <p:childTnLst>
                                    <p:set>
                                      <p:cBhvr>
                                        <p:cTn id="196" dur="1" fill="hold">
                                          <p:stCondLst>
                                            <p:cond delay="0"/>
                                          </p:stCondLst>
                                        </p:cTn>
                                        <p:tgtEl>
                                          <p:spTgt spid="89"/>
                                        </p:tgtEl>
                                        <p:attrNameLst>
                                          <p:attrName>style.visibility</p:attrName>
                                        </p:attrNameLst>
                                      </p:cBhvr>
                                      <p:to>
                                        <p:strVal val="visible"/>
                                      </p:to>
                                    </p:set>
                                    <p:animEffect transition="in" filter="fade">
                                      <p:cBhvr>
                                        <p:cTn id="197" dur="650"/>
                                        <p:tgtEl>
                                          <p:spTgt spid="89"/>
                                        </p:tgtEl>
                                      </p:cBhvr>
                                    </p:animEffect>
                                  </p:childTnLst>
                                </p:cTn>
                              </p:par>
                              <p:par>
                                <p:cTn id="198" presetID="63" presetClass="path" presetSubtype="0" decel="100000" fill="hold" grpId="1" nodeType="withEffect">
                                  <p:stCondLst>
                                    <p:cond delay="800"/>
                                  </p:stCondLst>
                                  <p:childTnLst>
                                    <p:animMotion origin="layout" path="M -0.02408 -1.11111E-6 L -3.54167E-6 -1.11111E-6 " pathEditMode="relative" rAng="0" ptsTypes="AA">
                                      <p:cBhvr>
                                        <p:cTn id="199" dur="650" fill="hold"/>
                                        <p:tgtEl>
                                          <p:spTgt spid="89"/>
                                        </p:tgtEl>
                                        <p:attrNameLst>
                                          <p:attrName>ppt_x</p:attrName>
                                          <p:attrName>ppt_y</p:attrName>
                                        </p:attrNameLst>
                                      </p:cBhvr>
                                      <p:rCtr x="1198" y="0"/>
                                    </p:animMotion>
                                  </p:childTnLst>
                                </p:cTn>
                              </p:par>
                              <p:par>
                                <p:cTn id="200" presetID="10" presetClass="entr" presetSubtype="0" fill="hold" grpId="0" nodeType="withEffect">
                                  <p:stCondLst>
                                    <p:cond delay="900"/>
                                  </p:stCondLst>
                                  <p:childTnLst>
                                    <p:set>
                                      <p:cBhvr>
                                        <p:cTn id="201" dur="1" fill="hold">
                                          <p:stCondLst>
                                            <p:cond delay="0"/>
                                          </p:stCondLst>
                                        </p:cTn>
                                        <p:tgtEl>
                                          <p:spTgt spid="83"/>
                                        </p:tgtEl>
                                        <p:attrNameLst>
                                          <p:attrName>style.visibility</p:attrName>
                                        </p:attrNameLst>
                                      </p:cBhvr>
                                      <p:to>
                                        <p:strVal val="visible"/>
                                      </p:to>
                                    </p:set>
                                    <p:animEffect transition="in" filter="fade">
                                      <p:cBhvr>
                                        <p:cTn id="202" dur="650"/>
                                        <p:tgtEl>
                                          <p:spTgt spid="83"/>
                                        </p:tgtEl>
                                      </p:cBhvr>
                                    </p:animEffect>
                                  </p:childTnLst>
                                </p:cTn>
                              </p:par>
                              <p:par>
                                <p:cTn id="203" presetID="63" presetClass="path" presetSubtype="0" decel="100000" fill="hold" grpId="1" nodeType="withEffect">
                                  <p:stCondLst>
                                    <p:cond delay="900"/>
                                  </p:stCondLst>
                                  <p:childTnLst>
                                    <p:animMotion origin="layout" path="M -0.02408 -1.11111E-6 L -3.54167E-6 -1.11111E-6 " pathEditMode="relative" rAng="0" ptsTypes="AA">
                                      <p:cBhvr>
                                        <p:cTn id="204" dur="650" fill="hold"/>
                                        <p:tgtEl>
                                          <p:spTgt spid="83"/>
                                        </p:tgtEl>
                                        <p:attrNameLst>
                                          <p:attrName>ppt_x</p:attrName>
                                          <p:attrName>ppt_y</p:attrName>
                                        </p:attrNameLst>
                                      </p:cBhvr>
                                      <p:rCtr x="1198" y="0"/>
                                    </p:animMotion>
                                  </p:childTnLst>
                                </p:cTn>
                              </p:par>
                              <p:par>
                                <p:cTn id="205" presetID="10" presetClass="entr" presetSubtype="0" fill="hold" grpId="0" nodeType="withEffect">
                                  <p:stCondLst>
                                    <p:cond delay="1000"/>
                                  </p:stCondLst>
                                  <p:childTnLst>
                                    <p:set>
                                      <p:cBhvr>
                                        <p:cTn id="206" dur="1" fill="hold">
                                          <p:stCondLst>
                                            <p:cond delay="0"/>
                                          </p:stCondLst>
                                        </p:cTn>
                                        <p:tgtEl>
                                          <p:spTgt spid="81"/>
                                        </p:tgtEl>
                                        <p:attrNameLst>
                                          <p:attrName>style.visibility</p:attrName>
                                        </p:attrNameLst>
                                      </p:cBhvr>
                                      <p:to>
                                        <p:strVal val="visible"/>
                                      </p:to>
                                    </p:set>
                                    <p:animEffect transition="in" filter="fade">
                                      <p:cBhvr>
                                        <p:cTn id="207" dur="650"/>
                                        <p:tgtEl>
                                          <p:spTgt spid="81"/>
                                        </p:tgtEl>
                                      </p:cBhvr>
                                    </p:animEffect>
                                  </p:childTnLst>
                                </p:cTn>
                              </p:par>
                              <p:par>
                                <p:cTn id="208" presetID="63" presetClass="path" presetSubtype="0" decel="100000" fill="hold" grpId="1" nodeType="withEffect">
                                  <p:stCondLst>
                                    <p:cond delay="1000"/>
                                  </p:stCondLst>
                                  <p:childTnLst>
                                    <p:animMotion origin="layout" path="M -0.02408 -1.11111E-6 L -3.54167E-6 -1.11111E-6 " pathEditMode="relative" rAng="0" ptsTypes="AA">
                                      <p:cBhvr>
                                        <p:cTn id="209" dur="650" fill="hold"/>
                                        <p:tgtEl>
                                          <p:spTgt spid="81"/>
                                        </p:tgtEl>
                                        <p:attrNameLst>
                                          <p:attrName>ppt_x</p:attrName>
                                          <p:attrName>ppt_y</p:attrName>
                                        </p:attrNameLst>
                                      </p:cBhvr>
                                      <p:rCtr x="1198" y="0"/>
                                    </p:animMotion>
                                  </p:childTnLst>
                                </p:cTn>
                              </p:par>
                              <p:par>
                                <p:cTn id="210" presetID="10" presetClass="entr" presetSubtype="0" fill="hold" grpId="0" nodeType="withEffect">
                                  <p:stCondLst>
                                    <p:cond delay="1000"/>
                                  </p:stCondLst>
                                  <p:childTnLst>
                                    <p:set>
                                      <p:cBhvr>
                                        <p:cTn id="211" dur="1" fill="hold">
                                          <p:stCondLst>
                                            <p:cond delay="0"/>
                                          </p:stCondLst>
                                        </p:cTn>
                                        <p:tgtEl>
                                          <p:spTgt spid="91"/>
                                        </p:tgtEl>
                                        <p:attrNameLst>
                                          <p:attrName>style.visibility</p:attrName>
                                        </p:attrNameLst>
                                      </p:cBhvr>
                                      <p:to>
                                        <p:strVal val="visible"/>
                                      </p:to>
                                    </p:set>
                                    <p:animEffect transition="in" filter="fade">
                                      <p:cBhvr>
                                        <p:cTn id="212" dur="650"/>
                                        <p:tgtEl>
                                          <p:spTgt spid="91"/>
                                        </p:tgtEl>
                                      </p:cBhvr>
                                    </p:animEffect>
                                  </p:childTnLst>
                                </p:cTn>
                              </p:par>
                              <p:par>
                                <p:cTn id="213" presetID="63" presetClass="path" presetSubtype="0" decel="100000" fill="hold" grpId="1" nodeType="withEffect">
                                  <p:stCondLst>
                                    <p:cond delay="1000"/>
                                  </p:stCondLst>
                                  <p:childTnLst>
                                    <p:animMotion origin="layout" path="M -0.02408 -1.11111E-6 L -3.54167E-6 -1.11111E-6 " pathEditMode="relative" rAng="0" ptsTypes="AA">
                                      <p:cBhvr>
                                        <p:cTn id="214" dur="650" fill="hold"/>
                                        <p:tgtEl>
                                          <p:spTgt spid="91"/>
                                        </p:tgtEl>
                                        <p:attrNameLst>
                                          <p:attrName>ppt_x</p:attrName>
                                          <p:attrName>ppt_y</p:attrName>
                                        </p:attrNameLst>
                                      </p:cBhvr>
                                      <p:rCtr x="1198" y="0"/>
                                    </p:animMotion>
                                  </p:childTnLst>
                                </p:cTn>
                              </p:par>
                              <p:par>
                                <p:cTn id="215" presetID="10" presetClass="entr" presetSubtype="0" fill="hold" grpId="0" nodeType="withEffect">
                                  <p:stCondLst>
                                    <p:cond delay="1100"/>
                                  </p:stCondLst>
                                  <p:childTnLst>
                                    <p:set>
                                      <p:cBhvr>
                                        <p:cTn id="216" dur="1" fill="hold">
                                          <p:stCondLst>
                                            <p:cond delay="0"/>
                                          </p:stCondLst>
                                        </p:cTn>
                                        <p:tgtEl>
                                          <p:spTgt spid="94"/>
                                        </p:tgtEl>
                                        <p:attrNameLst>
                                          <p:attrName>style.visibility</p:attrName>
                                        </p:attrNameLst>
                                      </p:cBhvr>
                                      <p:to>
                                        <p:strVal val="visible"/>
                                      </p:to>
                                    </p:set>
                                    <p:animEffect transition="in" filter="fade">
                                      <p:cBhvr>
                                        <p:cTn id="217" dur="650"/>
                                        <p:tgtEl>
                                          <p:spTgt spid="94"/>
                                        </p:tgtEl>
                                      </p:cBhvr>
                                    </p:animEffect>
                                  </p:childTnLst>
                                </p:cTn>
                              </p:par>
                              <p:par>
                                <p:cTn id="218" presetID="63" presetClass="path" presetSubtype="0" decel="100000" fill="hold" grpId="1" nodeType="withEffect">
                                  <p:stCondLst>
                                    <p:cond delay="1100"/>
                                  </p:stCondLst>
                                  <p:childTnLst>
                                    <p:animMotion origin="layout" path="M -0.02408 -1.11111E-6 L -3.54167E-6 -1.11111E-6 " pathEditMode="relative" rAng="0" ptsTypes="AA">
                                      <p:cBhvr>
                                        <p:cTn id="219" dur="650" fill="hold"/>
                                        <p:tgtEl>
                                          <p:spTgt spid="94"/>
                                        </p:tgtEl>
                                        <p:attrNameLst>
                                          <p:attrName>ppt_x</p:attrName>
                                          <p:attrName>ppt_y</p:attrName>
                                        </p:attrNameLst>
                                      </p:cBhvr>
                                      <p:rCtr x="1198" y="0"/>
                                    </p:animMotion>
                                  </p:childTnLst>
                                </p:cTn>
                              </p:par>
                              <p:par>
                                <p:cTn id="220" presetID="10" presetClass="entr" presetSubtype="0" fill="hold" grpId="0" nodeType="withEffect">
                                  <p:stCondLst>
                                    <p:cond delay="1150"/>
                                  </p:stCondLst>
                                  <p:childTnLst>
                                    <p:set>
                                      <p:cBhvr>
                                        <p:cTn id="221" dur="1" fill="hold">
                                          <p:stCondLst>
                                            <p:cond delay="0"/>
                                          </p:stCondLst>
                                        </p:cTn>
                                        <p:tgtEl>
                                          <p:spTgt spid="97"/>
                                        </p:tgtEl>
                                        <p:attrNameLst>
                                          <p:attrName>style.visibility</p:attrName>
                                        </p:attrNameLst>
                                      </p:cBhvr>
                                      <p:to>
                                        <p:strVal val="visible"/>
                                      </p:to>
                                    </p:set>
                                    <p:animEffect transition="in" filter="fade">
                                      <p:cBhvr>
                                        <p:cTn id="222" dur="650"/>
                                        <p:tgtEl>
                                          <p:spTgt spid="97"/>
                                        </p:tgtEl>
                                      </p:cBhvr>
                                    </p:animEffect>
                                  </p:childTnLst>
                                </p:cTn>
                              </p:par>
                              <p:par>
                                <p:cTn id="223" presetID="63" presetClass="path" presetSubtype="0" decel="100000" fill="hold" grpId="1" nodeType="withEffect">
                                  <p:stCondLst>
                                    <p:cond delay="1150"/>
                                  </p:stCondLst>
                                  <p:childTnLst>
                                    <p:animMotion origin="layout" path="M -0.02408 -1.11111E-6 L -3.54167E-6 -1.11111E-6 " pathEditMode="relative" rAng="0" ptsTypes="AA">
                                      <p:cBhvr>
                                        <p:cTn id="224" dur="650" fill="hold"/>
                                        <p:tgtEl>
                                          <p:spTgt spid="97"/>
                                        </p:tgtEl>
                                        <p:attrNameLst>
                                          <p:attrName>ppt_x</p:attrName>
                                          <p:attrName>ppt_y</p:attrName>
                                        </p:attrNameLst>
                                      </p:cBhvr>
                                      <p:rCtr x="1198" y="0"/>
                                    </p:animMotion>
                                  </p:childTnLst>
                                </p:cTn>
                              </p:par>
                              <p:par>
                                <p:cTn id="225" presetID="10" presetClass="entr" presetSubtype="0" fill="hold" grpId="0" nodeType="withEffect">
                                  <p:stCondLst>
                                    <p:cond delay="1150"/>
                                  </p:stCondLst>
                                  <p:childTnLst>
                                    <p:set>
                                      <p:cBhvr>
                                        <p:cTn id="226" dur="1" fill="hold">
                                          <p:stCondLst>
                                            <p:cond delay="0"/>
                                          </p:stCondLst>
                                        </p:cTn>
                                        <p:tgtEl>
                                          <p:spTgt spid="96"/>
                                        </p:tgtEl>
                                        <p:attrNameLst>
                                          <p:attrName>style.visibility</p:attrName>
                                        </p:attrNameLst>
                                      </p:cBhvr>
                                      <p:to>
                                        <p:strVal val="visible"/>
                                      </p:to>
                                    </p:set>
                                    <p:animEffect transition="in" filter="fade">
                                      <p:cBhvr>
                                        <p:cTn id="227" dur="650"/>
                                        <p:tgtEl>
                                          <p:spTgt spid="96"/>
                                        </p:tgtEl>
                                      </p:cBhvr>
                                    </p:animEffect>
                                  </p:childTnLst>
                                </p:cTn>
                              </p:par>
                              <p:par>
                                <p:cTn id="228" presetID="63" presetClass="path" presetSubtype="0" decel="100000" fill="hold" grpId="1" nodeType="withEffect">
                                  <p:stCondLst>
                                    <p:cond delay="1150"/>
                                  </p:stCondLst>
                                  <p:childTnLst>
                                    <p:animMotion origin="layout" path="M -0.02408 -1.11111E-6 L -3.54167E-6 -1.11111E-6 " pathEditMode="relative" rAng="0" ptsTypes="AA">
                                      <p:cBhvr>
                                        <p:cTn id="229" dur="650" fill="hold"/>
                                        <p:tgtEl>
                                          <p:spTgt spid="96"/>
                                        </p:tgtEl>
                                        <p:attrNameLst>
                                          <p:attrName>ppt_x</p:attrName>
                                          <p:attrName>ppt_y</p:attrName>
                                        </p:attrNameLst>
                                      </p:cBhvr>
                                      <p:rCtr x="1198" y="0"/>
                                    </p:animMotion>
                                  </p:childTnLst>
                                </p:cTn>
                              </p:par>
                              <p:par>
                                <p:cTn id="230" presetID="10" presetClass="entr" presetSubtype="0" fill="hold" grpId="0" nodeType="withEffect">
                                  <p:stCondLst>
                                    <p:cond delay="1250"/>
                                  </p:stCondLst>
                                  <p:childTnLst>
                                    <p:set>
                                      <p:cBhvr>
                                        <p:cTn id="231" dur="1" fill="hold">
                                          <p:stCondLst>
                                            <p:cond delay="0"/>
                                          </p:stCondLst>
                                        </p:cTn>
                                        <p:tgtEl>
                                          <p:spTgt spid="66"/>
                                        </p:tgtEl>
                                        <p:attrNameLst>
                                          <p:attrName>style.visibility</p:attrName>
                                        </p:attrNameLst>
                                      </p:cBhvr>
                                      <p:to>
                                        <p:strVal val="visible"/>
                                      </p:to>
                                    </p:set>
                                    <p:animEffect transition="in" filter="fade">
                                      <p:cBhvr>
                                        <p:cTn id="232" dur="650"/>
                                        <p:tgtEl>
                                          <p:spTgt spid="66"/>
                                        </p:tgtEl>
                                      </p:cBhvr>
                                    </p:animEffect>
                                  </p:childTnLst>
                                </p:cTn>
                              </p:par>
                              <p:par>
                                <p:cTn id="233" presetID="63" presetClass="path" presetSubtype="0" decel="100000" fill="hold" grpId="1" nodeType="withEffect">
                                  <p:stCondLst>
                                    <p:cond delay="1250"/>
                                  </p:stCondLst>
                                  <p:childTnLst>
                                    <p:animMotion origin="layout" path="M -0.02408 -1.11111E-6 L -3.54167E-6 -1.11111E-6 " pathEditMode="relative" rAng="0" ptsTypes="AA">
                                      <p:cBhvr>
                                        <p:cTn id="234" dur="650" fill="hold"/>
                                        <p:tgtEl>
                                          <p:spTgt spid="66"/>
                                        </p:tgtEl>
                                        <p:attrNameLst>
                                          <p:attrName>ppt_x</p:attrName>
                                          <p:attrName>ppt_y</p:attrName>
                                        </p:attrNameLst>
                                      </p:cBhvr>
                                      <p:rCtr x="1198" y="0"/>
                                    </p:animMotion>
                                  </p:childTnLst>
                                </p:cTn>
                              </p:par>
                              <p:par>
                                <p:cTn id="235" presetID="10" presetClass="entr" presetSubtype="0" fill="hold" grpId="0" nodeType="withEffect">
                                  <p:stCondLst>
                                    <p:cond delay="1350"/>
                                  </p:stCondLst>
                                  <p:childTnLst>
                                    <p:set>
                                      <p:cBhvr>
                                        <p:cTn id="236" dur="1" fill="hold">
                                          <p:stCondLst>
                                            <p:cond delay="0"/>
                                          </p:stCondLst>
                                        </p:cTn>
                                        <p:tgtEl>
                                          <p:spTgt spid="100"/>
                                        </p:tgtEl>
                                        <p:attrNameLst>
                                          <p:attrName>style.visibility</p:attrName>
                                        </p:attrNameLst>
                                      </p:cBhvr>
                                      <p:to>
                                        <p:strVal val="visible"/>
                                      </p:to>
                                    </p:set>
                                    <p:animEffect transition="in" filter="fade">
                                      <p:cBhvr>
                                        <p:cTn id="237" dur="650"/>
                                        <p:tgtEl>
                                          <p:spTgt spid="100"/>
                                        </p:tgtEl>
                                      </p:cBhvr>
                                    </p:animEffect>
                                  </p:childTnLst>
                                </p:cTn>
                              </p:par>
                              <p:par>
                                <p:cTn id="238" presetID="63" presetClass="path" presetSubtype="0" decel="100000" fill="hold" grpId="1" nodeType="withEffect">
                                  <p:stCondLst>
                                    <p:cond delay="1350"/>
                                  </p:stCondLst>
                                  <p:childTnLst>
                                    <p:animMotion origin="layout" path="M -0.02408 -1.11111E-6 L -3.54167E-6 -1.11111E-6 " pathEditMode="relative" rAng="0" ptsTypes="AA">
                                      <p:cBhvr>
                                        <p:cTn id="239" dur="650" fill="hold"/>
                                        <p:tgtEl>
                                          <p:spTgt spid="100"/>
                                        </p:tgtEl>
                                        <p:attrNameLst>
                                          <p:attrName>ppt_x</p:attrName>
                                          <p:attrName>ppt_y</p:attrName>
                                        </p:attrNameLst>
                                      </p:cBhvr>
                                      <p:rCtr x="1198" y="0"/>
                                    </p:animMotion>
                                  </p:childTnLst>
                                </p:cTn>
                              </p:par>
                              <p:par>
                                <p:cTn id="240" presetID="10" presetClass="entr" presetSubtype="0" fill="hold" grpId="0" nodeType="withEffect">
                                  <p:stCondLst>
                                    <p:cond delay="1400"/>
                                  </p:stCondLst>
                                  <p:childTnLst>
                                    <p:set>
                                      <p:cBhvr>
                                        <p:cTn id="241" dur="1" fill="hold">
                                          <p:stCondLst>
                                            <p:cond delay="0"/>
                                          </p:stCondLst>
                                        </p:cTn>
                                        <p:tgtEl>
                                          <p:spTgt spid="87"/>
                                        </p:tgtEl>
                                        <p:attrNameLst>
                                          <p:attrName>style.visibility</p:attrName>
                                        </p:attrNameLst>
                                      </p:cBhvr>
                                      <p:to>
                                        <p:strVal val="visible"/>
                                      </p:to>
                                    </p:set>
                                    <p:animEffect transition="in" filter="fade">
                                      <p:cBhvr>
                                        <p:cTn id="242" dur="650"/>
                                        <p:tgtEl>
                                          <p:spTgt spid="87"/>
                                        </p:tgtEl>
                                      </p:cBhvr>
                                    </p:animEffect>
                                  </p:childTnLst>
                                </p:cTn>
                              </p:par>
                              <p:par>
                                <p:cTn id="243" presetID="63" presetClass="path" presetSubtype="0" decel="100000" fill="hold" grpId="1" nodeType="withEffect">
                                  <p:stCondLst>
                                    <p:cond delay="1400"/>
                                  </p:stCondLst>
                                  <p:childTnLst>
                                    <p:animMotion origin="layout" path="M -0.02408 -1.11111E-6 L -3.54167E-6 -1.11111E-6 " pathEditMode="relative" rAng="0" ptsTypes="AA">
                                      <p:cBhvr>
                                        <p:cTn id="244" dur="650" fill="hold"/>
                                        <p:tgtEl>
                                          <p:spTgt spid="87"/>
                                        </p:tgtEl>
                                        <p:attrNameLst>
                                          <p:attrName>ppt_x</p:attrName>
                                          <p:attrName>ppt_y</p:attrName>
                                        </p:attrNameLst>
                                      </p:cBhvr>
                                      <p:rCtr x="1198" y="0"/>
                                    </p:animMotion>
                                  </p:childTnLst>
                                </p:cTn>
                              </p:par>
                              <p:par>
                                <p:cTn id="245" presetID="10" presetClass="entr" presetSubtype="0" fill="hold" grpId="0" nodeType="withEffect">
                                  <p:stCondLst>
                                    <p:cond delay="1500"/>
                                  </p:stCondLst>
                                  <p:childTnLst>
                                    <p:set>
                                      <p:cBhvr>
                                        <p:cTn id="246" dur="1" fill="hold">
                                          <p:stCondLst>
                                            <p:cond delay="0"/>
                                          </p:stCondLst>
                                        </p:cTn>
                                        <p:tgtEl>
                                          <p:spTgt spid="52"/>
                                        </p:tgtEl>
                                        <p:attrNameLst>
                                          <p:attrName>style.visibility</p:attrName>
                                        </p:attrNameLst>
                                      </p:cBhvr>
                                      <p:to>
                                        <p:strVal val="visible"/>
                                      </p:to>
                                    </p:set>
                                    <p:animEffect transition="in" filter="fade">
                                      <p:cBhvr>
                                        <p:cTn id="247" dur="650"/>
                                        <p:tgtEl>
                                          <p:spTgt spid="52"/>
                                        </p:tgtEl>
                                      </p:cBhvr>
                                    </p:animEffect>
                                  </p:childTnLst>
                                </p:cTn>
                              </p:par>
                              <p:par>
                                <p:cTn id="248" presetID="63" presetClass="path" presetSubtype="0" decel="100000" fill="hold" grpId="1" nodeType="withEffect">
                                  <p:stCondLst>
                                    <p:cond delay="1500"/>
                                  </p:stCondLst>
                                  <p:childTnLst>
                                    <p:animMotion origin="layout" path="M -0.02408 -1.11111E-6 L -3.54167E-6 -1.11111E-6 " pathEditMode="relative" rAng="0" ptsTypes="AA">
                                      <p:cBhvr>
                                        <p:cTn id="249" dur="650" fill="hold"/>
                                        <p:tgtEl>
                                          <p:spTgt spid="52"/>
                                        </p:tgtEl>
                                        <p:attrNameLst>
                                          <p:attrName>ppt_x</p:attrName>
                                          <p:attrName>ppt_y</p:attrName>
                                        </p:attrNameLst>
                                      </p:cBhvr>
                                      <p:rCtr x="1198" y="0"/>
                                    </p:animMotion>
                                  </p:childTnLst>
                                </p:cTn>
                              </p:par>
                              <p:par>
                                <p:cTn id="250" presetID="10" presetClass="entr" presetSubtype="0" fill="hold" grpId="0" nodeType="withEffect">
                                  <p:stCondLst>
                                    <p:cond delay="1550"/>
                                  </p:stCondLst>
                                  <p:childTnLst>
                                    <p:set>
                                      <p:cBhvr>
                                        <p:cTn id="251" dur="1" fill="hold">
                                          <p:stCondLst>
                                            <p:cond delay="0"/>
                                          </p:stCondLst>
                                        </p:cTn>
                                        <p:tgtEl>
                                          <p:spTgt spid="101"/>
                                        </p:tgtEl>
                                        <p:attrNameLst>
                                          <p:attrName>style.visibility</p:attrName>
                                        </p:attrNameLst>
                                      </p:cBhvr>
                                      <p:to>
                                        <p:strVal val="visible"/>
                                      </p:to>
                                    </p:set>
                                    <p:animEffect transition="in" filter="fade">
                                      <p:cBhvr>
                                        <p:cTn id="252" dur="650"/>
                                        <p:tgtEl>
                                          <p:spTgt spid="101"/>
                                        </p:tgtEl>
                                      </p:cBhvr>
                                    </p:animEffect>
                                  </p:childTnLst>
                                </p:cTn>
                              </p:par>
                              <p:par>
                                <p:cTn id="253" presetID="63" presetClass="path" presetSubtype="0" decel="100000" fill="hold" grpId="1" nodeType="withEffect">
                                  <p:stCondLst>
                                    <p:cond delay="1550"/>
                                  </p:stCondLst>
                                  <p:childTnLst>
                                    <p:animMotion origin="layout" path="M -0.02408 -1.11111E-6 L -3.54167E-6 -1.11111E-6 " pathEditMode="relative" rAng="0" ptsTypes="AA">
                                      <p:cBhvr>
                                        <p:cTn id="254" dur="650" fill="hold"/>
                                        <p:tgtEl>
                                          <p:spTgt spid="101"/>
                                        </p:tgtEl>
                                        <p:attrNameLst>
                                          <p:attrName>ppt_x</p:attrName>
                                          <p:attrName>ppt_y</p:attrName>
                                        </p:attrNameLst>
                                      </p:cBhvr>
                                      <p:rCtr x="1198" y="0"/>
                                    </p:animMotion>
                                  </p:childTnLst>
                                </p:cTn>
                              </p:par>
                              <p:par>
                                <p:cTn id="255" presetID="10" presetClass="entr" presetSubtype="0" fill="hold" grpId="0" nodeType="withEffect">
                                  <p:stCondLst>
                                    <p:cond delay="1650"/>
                                  </p:stCondLst>
                                  <p:childTnLst>
                                    <p:set>
                                      <p:cBhvr>
                                        <p:cTn id="256" dur="1" fill="hold">
                                          <p:stCondLst>
                                            <p:cond delay="0"/>
                                          </p:stCondLst>
                                        </p:cTn>
                                        <p:tgtEl>
                                          <p:spTgt spid="54"/>
                                        </p:tgtEl>
                                        <p:attrNameLst>
                                          <p:attrName>style.visibility</p:attrName>
                                        </p:attrNameLst>
                                      </p:cBhvr>
                                      <p:to>
                                        <p:strVal val="visible"/>
                                      </p:to>
                                    </p:set>
                                    <p:animEffect transition="in" filter="fade">
                                      <p:cBhvr>
                                        <p:cTn id="257" dur="650"/>
                                        <p:tgtEl>
                                          <p:spTgt spid="54"/>
                                        </p:tgtEl>
                                      </p:cBhvr>
                                    </p:animEffect>
                                  </p:childTnLst>
                                </p:cTn>
                              </p:par>
                              <p:par>
                                <p:cTn id="258" presetID="63" presetClass="path" presetSubtype="0" decel="100000" fill="hold" grpId="1" nodeType="withEffect">
                                  <p:stCondLst>
                                    <p:cond delay="1650"/>
                                  </p:stCondLst>
                                  <p:childTnLst>
                                    <p:animMotion origin="layout" path="M -0.02408 -1.11111E-6 L -3.54167E-6 -1.11111E-6 " pathEditMode="relative" rAng="0" ptsTypes="AA">
                                      <p:cBhvr>
                                        <p:cTn id="259" dur="650" fill="hold"/>
                                        <p:tgtEl>
                                          <p:spTgt spid="54"/>
                                        </p:tgtEl>
                                        <p:attrNameLst>
                                          <p:attrName>ppt_x</p:attrName>
                                          <p:attrName>ppt_y</p:attrName>
                                        </p:attrNameLst>
                                      </p:cBhvr>
                                      <p:rCtr x="1198" y="0"/>
                                    </p:animMotion>
                                  </p:childTnLst>
                                </p:cTn>
                              </p:par>
                              <p:par>
                                <p:cTn id="260" presetID="10" presetClass="entr" presetSubtype="0" fill="hold" grpId="0" nodeType="withEffect">
                                  <p:stCondLst>
                                    <p:cond delay="1650"/>
                                  </p:stCondLst>
                                  <p:childTnLst>
                                    <p:set>
                                      <p:cBhvr>
                                        <p:cTn id="261" dur="1" fill="hold">
                                          <p:stCondLst>
                                            <p:cond delay="0"/>
                                          </p:stCondLst>
                                        </p:cTn>
                                        <p:tgtEl>
                                          <p:spTgt spid="99"/>
                                        </p:tgtEl>
                                        <p:attrNameLst>
                                          <p:attrName>style.visibility</p:attrName>
                                        </p:attrNameLst>
                                      </p:cBhvr>
                                      <p:to>
                                        <p:strVal val="visible"/>
                                      </p:to>
                                    </p:set>
                                    <p:animEffect transition="in" filter="fade">
                                      <p:cBhvr>
                                        <p:cTn id="262" dur="650"/>
                                        <p:tgtEl>
                                          <p:spTgt spid="99"/>
                                        </p:tgtEl>
                                      </p:cBhvr>
                                    </p:animEffect>
                                  </p:childTnLst>
                                </p:cTn>
                              </p:par>
                              <p:par>
                                <p:cTn id="263" presetID="63" presetClass="path" presetSubtype="0" decel="100000" fill="hold" grpId="1" nodeType="withEffect">
                                  <p:stCondLst>
                                    <p:cond delay="1650"/>
                                  </p:stCondLst>
                                  <p:childTnLst>
                                    <p:animMotion origin="layout" path="M -0.02408 -1.11111E-6 L -3.54167E-6 -1.11111E-6 " pathEditMode="relative" rAng="0" ptsTypes="AA">
                                      <p:cBhvr>
                                        <p:cTn id="264" dur="650" fill="hold"/>
                                        <p:tgtEl>
                                          <p:spTgt spid="99"/>
                                        </p:tgtEl>
                                        <p:attrNameLst>
                                          <p:attrName>ppt_x</p:attrName>
                                          <p:attrName>ppt_y</p:attrName>
                                        </p:attrNameLst>
                                      </p:cBhvr>
                                      <p:rCtr x="1198" y="0"/>
                                    </p:animMotion>
                                  </p:childTnLst>
                                </p:cTn>
                              </p:par>
                              <p:par>
                                <p:cTn id="265" presetID="10" presetClass="entr" presetSubtype="0" fill="hold" grpId="0" nodeType="withEffect">
                                  <p:stCondLst>
                                    <p:cond delay="1800"/>
                                  </p:stCondLst>
                                  <p:childTnLst>
                                    <p:set>
                                      <p:cBhvr>
                                        <p:cTn id="266" dur="1" fill="hold">
                                          <p:stCondLst>
                                            <p:cond delay="0"/>
                                          </p:stCondLst>
                                        </p:cTn>
                                        <p:tgtEl>
                                          <p:spTgt spid="75"/>
                                        </p:tgtEl>
                                        <p:attrNameLst>
                                          <p:attrName>style.visibility</p:attrName>
                                        </p:attrNameLst>
                                      </p:cBhvr>
                                      <p:to>
                                        <p:strVal val="visible"/>
                                      </p:to>
                                    </p:set>
                                    <p:animEffect transition="in" filter="fade">
                                      <p:cBhvr>
                                        <p:cTn id="267" dur="650"/>
                                        <p:tgtEl>
                                          <p:spTgt spid="75"/>
                                        </p:tgtEl>
                                      </p:cBhvr>
                                    </p:animEffect>
                                  </p:childTnLst>
                                </p:cTn>
                              </p:par>
                              <p:par>
                                <p:cTn id="268" presetID="63" presetClass="path" presetSubtype="0" decel="100000" fill="hold" grpId="1" nodeType="withEffect">
                                  <p:stCondLst>
                                    <p:cond delay="1800"/>
                                  </p:stCondLst>
                                  <p:childTnLst>
                                    <p:animMotion origin="layout" path="M -0.02408 -1.11111E-6 L -3.54167E-6 -1.11111E-6 " pathEditMode="relative" rAng="0" ptsTypes="AA">
                                      <p:cBhvr>
                                        <p:cTn id="269" dur="650" fill="hold"/>
                                        <p:tgtEl>
                                          <p:spTgt spid="75"/>
                                        </p:tgtEl>
                                        <p:attrNameLst>
                                          <p:attrName>ppt_x</p:attrName>
                                          <p:attrName>ppt_y</p:attrName>
                                        </p:attrNameLst>
                                      </p:cBhvr>
                                      <p:rCtr x="1198" y="0"/>
                                    </p:animMotion>
                                  </p:childTnLst>
                                </p:cTn>
                              </p:par>
                              <p:par>
                                <p:cTn id="270" presetID="10" presetClass="entr" presetSubtype="0" fill="hold" grpId="0" nodeType="withEffect">
                                  <p:stCondLst>
                                    <p:cond delay="300"/>
                                  </p:stCondLst>
                                  <p:childTnLst>
                                    <p:set>
                                      <p:cBhvr>
                                        <p:cTn id="271" dur="1" fill="hold">
                                          <p:stCondLst>
                                            <p:cond delay="0"/>
                                          </p:stCondLst>
                                        </p:cTn>
                                        <p:tgtEl>
                                          <p:spTgt spid="38"/>
                                        </p:tgtEl>
                                        <p:attrNameLst>
                                          <p:attrName>style.visibility</p:attrName>
                                        </p:attrNameLst>
                                      </p:cBhvr>
                                      <p:to>
                                        <p:strVal val="visible"/>
                                      </p:to>
                                    </p:set>
                                    <p:animEffect transition="in" filter="fade">
                                      <p:cBhvr>
                                        <p:cTn id="272" dur="650"/>
                                        <p:tgtEl>
                                          <p:spTgt spid="38"/>
                                        </p:tgtEl>
                                      </p:cBhvr>
                                    </p:animEffect>
                                  </p:childTnLst>
                                </p:cTn>
                              </p:par>
                              <p:par>
                                <p:cTn id="273" presetID="63" presetClass="path" presetSubtype="0" decel="100000" fill="hold" grpId="1" nodeType="withEffect">
                                  <p:stCondLst>
                                    <p:cond delay="300"/>
                                  </p:stCondLst>
                                  <p:childTnLst>
                                    <p:animMotion origin="layout" path="M -0.02408 -1.11111E-6 L -3.54167E-6 -1.11111E-6 " pathEditMode="relative" rAng="0" ptsTypes="AA">
                                      <p:cBhvr>
                                        <p:cTn id="274" dur="650" fill="hold"/>
                                        <p:tgtEl>
                                          <p:spTgt spid="38"/>
                                        </p:tgtEl>
                                        <p:attrNameLst>
                                          <p:attrName>ppt_x</p:attrName>
                                          <p:attrName>ppt_y</p:attrName>
                                        </p:attrNameLst>
                                      </p:cBhvr>
                                      <p:rCtr x="1198" y="0"/>
                                    </p:animMotion>
                                  </p:childTnLst>
                                </p:cTn>
                              </p:par>
                            </p:childTnLst>
                          </p:cTn>
                        </p:par>
                      </p:childTnLst>
                    </p:cTn>
                  </p:par>
                  <p:par>
                    <p:cTn id="275" fill="hold">
                      <p:stCondLst>
                        <p:cond delay="indefinite"/>
                      </p:stCondLst>
                      <p:childTnLst>
                        <p:par>
                          <p:cTn id="276" fill="hold">
                            <p:stCondLst>
                              <p:cond delay="0"/>
                            </p:stCondLst>
                            <p:childTnLst>
                              <p:par>
                                <p:cTn id="277" presetID="2" presetClass="exit" presetSubtype="2" fill="hold" grpId="2" nodeType="clickEffect">
                                  <p:stCondLst>
                                    <p:cond delay="0"/>
                                  </p:stCondLst>
                                  <p:childTnLst>
                                    <p:anim calcmode="lin" valueType="num">
                                      <p:cBhvr additive="base">
                                        <p:cTn id="278" dur="500"/>
                                        <p:tgtEl>
                                          <p:spTgt spid="12"/>
                                        </p:tgtEl>
                                        <p:attrNameLst>
                                          <p:attrName>ppt_x</p:attrName>
                                        </p:attrNameLst>
                                      </p:cBhvr>
                                      <p:tavLst>
                                        <p:tav tm="0">
                                          <p:val>
                                            <p:strVal val="ppt_x"/>
                                          </p:val>
                                        </p:tav>
                                        <p:tav tm="100000">
                                          <p:val>
                                            <p:strVal val="1+ppt_w/2"/>
                                          </p:val>
                                        </p:tav>
                                      </p:tavLst>
                                    </p:anim>
                                    <p:anim calcmode="lin" valueType="num">
                                      <p:cBhvr additive="base">
                                        <p:cTn id="279" dur="500"/>
                                        <p:tgtEl>
                                          <p:spTgt spid="12"/>
                                        </p:tgtEl>
                                        <p:attrNameLst>
                                          <p:attrName>ppt_y</p:attrName>
                                        </p:attrNameLst>
                                      </p:cBhvr>
                                      <p:tavLst>
                                        <p:tav tm="0">
                                          <p:val>
                                            <p:strVal val="ppt_y"/>
                                          </p:val>
                                        </p:tav>
                                        <p:tav tm="100000">
                                          <p:val>
                                            <p:strVal val="ppt_y"/>
                                          </p:val>
                                        </p:tav>
                                      </p:tavLst>
                                    </p:anim>
                                    <p:set>
                                      <p:cBhvr>
                                        <p:cTn id="280" dur="1" fill="hold">
                                          <p:stCondLst>
                                            <p:cond delay="499"/>
                                          </p:stCondLst>
                                        </p:cTn>
                                        <p:tgtEl>
                                          <p:spTgt spid="12"/>
                                        </p:tgtEl>
                                        <p:attrNameLst>
                                          <p:attrName>style.visibility</p:attrName>
                                        </p:attrNameLst>
                                      </p:cBhvr>
                                      <p:to>
                                        <p:strVal val="hidden"/>
                                      </p:to>
                                    </p:set>
                                  </p:childTnLst>
                                </p:cTn>
                              </p:par>
                              <p:par>
                                <p:cTn id="281" presetID="2" presetClass="exit" presetSubtype="2" fill="hold" grpId="2" nodeType="withEffect">
                                  <p:stCondLst>
                                    <p:cond delay="0"/>
                                  </p:stCondLst>
                                  <p:childTnLst>
                                    <p:anim calcmode="lin" valueType="num">
                                      <p:cBhvr additive="base">
                                        <p:cTn id="282" dur="500"/>
                                        <p:tgtEl>
                                          <p:spTgt spid="42"/>
                                        </p:tgtEl>
                                        <p:attrNameLst>
                                          <p:attrName>ppt_x</p:attrName>
                                        </p:attrNameLst>
                                      </p:cBhvr>
                                      <p:tavLst>
                                        <p:tav tm="0">
                                          <p:val>
                                            <p:strVal val="ppt_x"/>
                                          </p:val>
                                        </p:tav>
                                        <p:tav tm="100000">
                                          <p:val>
                                            <p:strVal val="1+ppt_w/2"/>
                                          </p:val>
                                        </p:tav>
                                      </p:tavLst>
                                    </p:anim>
                                    <p:anim calcmode="lin" valueType="num">
                                      <p:cBhvr additive="base">
                                        <p:cTn id="283" dur="500"/>
                                        <p:tgtEl>
                                          <p:spTgt spid="42"/>
                                        </p:tgtEl>
                                        <p:attrNameLst>
                                          <p:attrName>ppt_y</p:attrName>
                                        </p:attrNameLst>
                                      </p:cBhvr>
                                      <p:tavLst>
                                        <p:tav tm="0">
                                          <p:val>
                                            <p:strVal val="ppt_y"/>
                                          </p:val>
                                        </p:tav>
                                        <p:tav tm="100000">
                                          <p:val>
                                            <p:strVal val="ppt_y"/>
                                          </p:val>
                                        </p:tav>
                                      </p:tavLst>
                                    </p:anim>
                                    <p:set>
                                      <p:cBhvr>
                                        <p:cTn id="284" dur="1" fill="hold">
                                          <p:stCondLst>
                                            <p:cond delay="499"/>
                                          </p:stCondLst>
                                        </p:cTn>
                                        <p:tgtEl>
                                          <p:spTgt spid="42"/>
                                        </p:tgtEl>
                                        <p:attrNameLst>
                                          <p:attrName>style.visibility</p:attrName>
                                        </p:attrNameLst>
                                      </p:cBhvr>
                                      <p:to>
                                        <p:strVal val="hidden"/>
                                      </p:to>
                                    </p:set>
                                  </p:childTnLst>
                                </p:cTn>
                              </p:par>
                              <p:par>
                                <p:cTn id="285" presetID="2" presetClass="exit" presetSubtype="2" fill="hold" grpId="2" nodeType="withEffect">
                                  <p:stCondLst>
                                    <p:cond delay="0"/>
                                  </p:stCondLst>
                                  <p:childTnLst>
                                    <p:anim calcmode="lin" valueType="num">
                                      <p:cBhvr additive="base">
                                        <p:cTn id="286" dur="500"/>
                                        <p:tgtEl>
                                          <p:spTgt spid="15"/>
                                        </p:tgtEl>
                                        <p:attrNameLst>
                                          <p:attrName>ppt_x</p:attrName>
                                        </p:attrNameLst>
                                      </p:cBhvr>
                                      <p:tavLst>
                                        <p:tav tm="0">
                                          <p:val>
                                            <p:strVal val="ppt_x"/>
                                          </p:val>
                                        </p:tav>
                                        <p:tav tm="100000">
                                          <p:val>
                                            <p:strVal val="1+ppt_w/2"/>
                                          </p:val>
                                        </p:tav>
                                      </p:tavLst>
                                    </p:anim>
                                    <p:anim calcmode="lin" valueType="num">
                                      <p:cBhvr additive="base">
                                        <p:cTn id="287" dur="500"/>
                                        <p:tgtEl>
                                          <p:spTgt spid="15"/>
                                        </p:tgtEl>
                                        <p:attrNameLst>
                                          <p:attrName>ppt_y</p:attrName>
                                        </p:attrNameLst>
                                      </p:cBhvr>
                                      <p:tavLst>
                                        <p:tav tm="0">
                                          <p:val>
                                            <p:strVal val="ppt_y"/>
                                          </p:val>
                                        </p:tav>
                                        <p:tav tm="100000">
                                          <p:val>
                                            <p:strVal val="ppt_y"/>
                                          </p:val>
                                        </p:tav>
                                      </p:tavLst>
                                    </p:anim>
                                    <p:set>
                                      <p:cBhvr>
                                        <p:cTn id="288" dur="1" fill="hold">
                                          <p:stCondLst>
                                            <p:cond delay="499"/>
                                          </p:stCondLst>
                                        </p:cTn>
                                        <p:tgtEl>
                                          <p:spTgt spid="15"/>
                                        </p:tgtEl>
                                        <p:attrNameLst>
                                          <p:attrName>style.visibility</p:attrName>
                                        </p:attrNameLst>
                                      </p:cBhvr>
                                      <p:to>
                                        <p:strVal val="hidden"/>
                                      </p:to>
                                    </p:set>
                                  </p:childTnLst>
                                </p:cTn>
                              </p:par>
                              <p:par>
                                <p:cTn id="289" presetID="2" presetClass="exit" presetSubtype="2" fill="hold" grpId="2" nodeType="withEffect">
                                  <p:stCondLst>
                                    <p:cond delay="0"/>
                                  </p:stCondLst>
                                  <p:childTnLst>
                                    <p:anim calcmode="lin" valueType="num">
                                      <p:cBhvr additive="base">
                                        <p:cTn id="290" dur="500"/>
                                        <p:tgtEl>
                                          <p:spTgt spid="33"/>
                                        </p:tgtEl>
                                        <p:attrNameLst>
                                          <p:attrName>ppt_x</p:attrName>
                                        </p:attrNameLst>
                                      </p:cBhvr>
                                      <p:tavLst>
                                        <p:tav tm="0">
                                          <p:val>
                                            <p:strVal val="ppt_x"/>
                                          </p:val>
                                        </p:tav>
                                        <p:tav tm="100000">
                                          <p:val>
                                            <p:strVal val="1+ppt_w/2"/>
                                          </p:val>
                                        </p:tav>
                                      </p:tavLst>
                                    </p:anim>
                                    <p:anim calcmode="lin" valueType="num">
                                      <p:cBhvr additive="base">
                                        <p:cTn id="291" dur="500"/>
                                        <p:tgtEl>
                                          <p:spTgt spid="33"/>
                                        </p:tgtEl>
                                        <p:attrNameLst>
                                          <p:attrName>ppt_y</p:attrName>
                                        </p:attrNameLst>
                                      </p:cBhvr>
                                      <p:tavLst>
                                        <p:tav tm="0">
                                          <p:val>
                                            <p:strVal val="ppt_y"/>
                                          </p:val>
                                        </p:tav>
                                        <p:tav tm="100000">
                                          <p:val>
                                            <p:strVal val="ppt_y"/>
                                          </p:val>
                                        </p:tav>
                                      </p:tavLst>
                                    </p:anim>
                                    <p:set>
                                      <p:cBhvr>
                                        <p:cTn id="292" dur="1" fill="hold">
                                          <p:stCondLst>
                                            <p:cond delay="499"/>
                                          </p:stCondLst>
                                        </p:cTn>
                                        <p:tgtEl>
                                          <p:spTgt spid="33"/>
                                        </p:tgtEl>
                                        <p:attrNameLst>
                                          <p:attrName>style.visibility</p:attrName>
                                        </p:attrNameLst>
                                      </p:cBhvr>
                                      <p:to>
                                        <p:strVal val="hidden"/>
                                      </p:to>
                                    </p:set>
                                  </p:childTnLst>
                                </p:cTn>
                              </p:par>
                              <p:par>
                                <p:cTn id="293" presetID="2" presetClass="exit" presetSubtype="2" fill="hold" grpId="2" nodeType="withEffect">
                                  <p:stCondLst>
                                    <p:cond delay="0"/>
                                  </p:stCondLst>
                                  <p:childTnLst>
                                    <p:anim calcmode="lin" valueType="num">
                                      <p:cBhvr additive="base">
                                        <p:cTn id="294" dur="500"/>
                                        <p:tgtEl>
                                          <p:spTgt spid="34"/>
                                        </p:tgtEl>
                                        <p:attrNameLst>
                                          <p:attrName>ppt_x</p:attrName>
                                        </p:attrNameLst>
                                      </p:cBhvr>
                                      <p:tavLst>
                                        <p:tav tm="0">
                                          <p:val>
                                            <p:strVal val="ppt_x"/>
                                          </p:val>
                                        </p:tav>
                                        <p:tav tm="100000">
                                          <p:val>
                                            <p:strVal val="1+ppt_w/2"/>
                                          </p:val>
                                        </p:tav>
                                      </p:tavLst>
                                    </p:anim>
                                    <p:anim calcmode="lin" valueType="num">
                                      <p:cBhvr additive="base">
                                        <p:cTn id="295" dur="500"/>
                                        <p:tgtEl>
                                          <p:spTgt spid="34"/>
                                        </p:tgtEl>
                                        <p:attrNameLst>
                                          <p:attrName>ppt_y</p:attrName>
                                        </p:attrNameLst>
                                      </p:cBhvr>
                                      <p:tavLst>
                                        <p:tav tm="0">
                                          <p:val>
                                            <p:strVal val="ppt_y"/>
                                          </p:val>
                                        </p:tav>
                                        <p:tav tm="100000">
                                          <p:val>
                                            <p:strVal val="ppt_y"/>
                                          </p:val>
                                        </p:tav>
                                      </p:tavLst>
                                    </p:anim>
                                    <p:set>
                                      <p:cBhvr>
                                        <p:cTn id="296" dur="1" fill="hold">
                                          <p:stCondLst>
                                            <p:cond delay="499"/>
                                          </p:stCondLst>
                                        </p:cTn>
                                        <p:tgtEl>
                                          <p:spTgt spid="34"/>
                                        </p:tgtEl>
                                        <p:attrNameLst>
                                          <p:attrName>style.visibility</p:attrName>
                                        </p:attrNameLst>
                                      </p:cBhvr>
                                      <p:to>
                                        <p:strVal val="hidden"/>
                                      </p:to>
                                    </p:set>
                                  </p:childTnLst>
                                </p:cTn>
                              </p:par>
                              <p:par>
                                <p:cTn id="297" presetID="2" presetClass="exit" presetSubtype="2" fill="hold" grpId="2" nodeType="withEffect">
                                  <p:stCondLst>
                                    <p:cond delay="0"/>
                                  </p:stCondLst>
                                  <p:childTnLst>
                                    <p:anim calcmode="lin" valueType="num">
                                      <p:cBhvr additive="base">
                                        <p:cTn id="298" dur="500"/>
                                        <p:tgtEl>
                                          <p:spTgt spid="56"/>
                                        </p:tgtEl>
                                        <p:attrNameLst>
                                          <p:attrName>ppt_x</p:attrName>
                                        </p:attrNameLst>
                                      </p:cBhvr>
                                      <p:tavLst>
                                        <p:tav tm="0">
                                          <p:val>
                                            <p:strVal val="ppt_x"/>
                                          </p:val>
                                        </p:tav>
                                        <p:tav tm="100000">
                                          <p:val>
                                            <p:strVal val="1+ppt_w/2"/>
                                          </p:val>
                                        </p:tav>
                                      </p:tavLst>
                                    </p:anim>
                                    <p:anim calcmode="lin" valueType="num">
                                      <p:cBhvr additive="base">
                                        <p:cTn id="299" dur="500"/>
                                        <p:tgtEl>
                                          <p:spTgt spid="56"/>
                                        </p:tgtEl>
                                        <p:attrNameLst>
                                          <p:attrName>ppt_y</p:attrName>
                                        </p:attrNameLst>
                                      </p:cBhvr>
                                      <p:tavLst>
                                        <p:tav tm="0">
                                          <p:val>
                                            <p:strVal val="ppt_y"/>
                                          </p:val>
                                        </p:tav>
                                        <p:tav tm="100000">
                                          <p:val>
                                            <p:strVal val="ppt_y"/>
                                          </p:val>
                                        </p:tav>
                                      </p:tavLst>
                                    </p:anim>
                                    <p:set>
                                      <p:cBhvr>
                                        <p:cTn id="300" dur="1" fill="hold">
                                          <p:stCondLst>
                                            <p:cond delay="499"/>
                                          </p:stCondLst>
                                        </p:cTn>
                                        <p:tgtEl>
                                          <p:spTgt spid="56"/>
                                        </p:tgtEl>
                                        <p:attrNameLst>
                                          <p:attrName>style.visibility</p:attrName>
                                        </p:attrNameLst>
                                      </p:cBhvr>
                                      <p:to>
                                        <p:strVal val="hidden"/>
                                      </p:to>
                                    </p:set>
                                  </p:childTnLst>
                                </p:cTn>
                              </p:par>
                              <p:par>
                                <p:cTn id="301" presetID="2" presetClass="exit" presetSubtype="2" fill="hold" grpId="2" nodeType="withEffect">
                                  <p:stCondLst>
                                    <p:cond delay="0"/>
                                  </p:stCondLst>
                                  <p:childTnLst>
                                    <p:anim calcmode="lin" valueType="num">
                                      <p:cBhvr additive="base">
                                        <p:cTn id="302" dur="500"/>
                                        <p:tgtEl>
                                          <p:spTgt spid="55"/>
                                        </p:tgtEl>
                                        <p:attrNameLst>
                                          <p:attrName>ppt_x</p:attrName>
                                        </p:attrNameLst>
                                      </p:cBhvr>
                                      <p:tavLst>
                                        <p:tav tm="0">
                                          <p:val>
                                            <p:strVal val="ppt_x"/>
                                          </p:val>
                                        </p:tav>
                                        <p:tav tm="100000">
                                          <p:val>
                                            <p:strVal val="1+ppt_w/2"/>
                                          </p:val>
                                        </p:tav>
                                      </p:tavLst>
                                    </p:anim>
                                    <p:anim calcmode="lin" valueType="num">
                                      <p:cBhvr additive="base">
                                        <p:cTn id="303" dur="500"/>
                                        <p:tgtEl>
                                          <p:spTgt spid="55"/>
                                        </p:tgtEl>
                                        <p:attrNameLst>
                                          <p:attrName>ppt_y</p:attrName>
                                        </p:attrNameLst>
                                      </p:cBhvr>
                                      <p:tavLst>
                                        <p:tav tm="0">
                                          <p:val>
                                            <p:strVal val="ppt_y"/>
                                          </p:val>
                                        </p:tav>
                                        <p:tav tm="100000">
                                          <p:val>
                                            <p:strVal val="ppt_y"/>
                                          </p:val>
                                        </p:tav>
                                      </p:tavLst>
                                    </p:anim>
                                    <p:set>
                                      <p:cBhvr>
                                        <p:cTn id="304" dur="1" fill="hold">
                                          <p:stCondLst>
                                            <p:cond delay="499"/>
                                          </p:stCondLst>
                                        </p:cTn>
                                        <p:tgtEl>
                                          <p:spTgt spid="55"/>
                                        </p:tgtEl>
                                        <p:attrNameLst>
                                          <p:attrName>style.visibility</p:attrName>
                                        </p:attrNameLst>
                                      </p:cBhvr>
                                      <p:to>
                                        <p:strVal val="hidden"/>
                                      </p:to>
                                    </p:set>
                                  </p:childTnLst>
                                </p:cTn>
                              </p:par>
                              <p:par>
                                <p:cTn id="305" presetID="2" presetClass="exit" presetSubtype="2" fill="hold" grpId="2" nodeType="withEffect">
                                  <p:stCondLst>
                                    <p:cond delay="0"/>
                                  </p:stCondLst>
                                  <p:childTnLst>
                                    <p:anim calcmode="lin" valueType="num">
                                      <p:cBhvr additive="base">
                                        <p:cTn id="306" dur="500"/>
                                        <p:tgtEl>
                                          <p:spTgt spid="70"/>
                                        </p:tgtEl>
                                        <p:attrNameLst>
                                          <p:attrName>ppt_x</p:attrName>
                                        </p:attrNameLst>
                                      </p:cBhvr>
                                      <p:tavLst>
                                        <p:tav tm="0">
                                          <p:val>
                                            <p:strVal val="ppt_x"/>
                                          </p:val>
                                        </p:tav>
                                        <p:tav tm="100000">
                                          <p:val>
                                            <p:strVal val="1+ppt_w/2"/>
                                          </p:val>
                                        </p:tav>
                                      </p:tavLst>
                                    </p:anim>
                                    <p:anim calcmode="lin" valueType="num">
                                      <p:cBhvr additive="base">
                                        <p:cTn id="307" dur="500"/>
                                        <p:tgtEl>
                                          <p:spTgt spid="70"/>
                                        </p:tgtEl>
                                        <p:attrNameLst>
                                          <p:attrName>ppt_y</p:attrName>
                                        </p:attrNameLst>
                                      </p:cBhvr>
                                      <p:tavLst>
                                        <p:tav tm="0">
                                          <p:val>
                                            <p:strVal val="ppt_y"/>
                                          </p:val>
                                        </p:tav>
                                        <p:tav tm="100000">
                                          <p:val>
                                            <p:strVal val="ppt_y"/>
                                          </p:val>
                                        </p:tav>
                                      </p:tavLst>
                                    </p:anim>
                                    <p:set>
                                      <p:cBhvr>
                                        <p:cTn id="308" dur="1" fill="hold">
                                          <p:stCondLst>
                                            <p:cond delay="499"/>
                                          </p:stCondLst>
                                        </p:cTn>
                                        <p:tgtEl>
                                          <p:spTgt spid="70"/>
                                        </p:tgtEl>
                                        <p:attrNameLst>
                                          <p:attrName>style.visibility</p:attrName>
                                        </p:attrNameLst>
                                      </p:cBhvr>
                                      <p:to>
                                        <p:strVal val="hidden"/>
                                      </p:to>
                                    </p:set>
                                  </p:childTnLst>
                                </p:cTn>
                              </p:par>
                              <p:par>
                                <p:cTn id="309" presetID="2" presetClass="exit" presetSubtype="2" fill="hold" grpId="2" nodeType="withEffect">
                                  <p:stCondLst>
                                    <p:cond delay="0"/>
                                  </p:stCondLst>
                                  <p:childTnLst>
                                    <p:anim calcmode="lin" valueType="num">
                                      <p:cBhvr additive="base">
                                        <p:cTn id="310" dur="500"/>
                                        <p:tgtEl>
                                          <p:spTgt spid="78"/>
                                        </p:tgtEl>
                                        <p:attrNameLst>
                                          <p:attrName>ppt_x</p:attrName>
                                        </p:attrNameLst>
                                      </p:cBhvr>
                                      <p:tavLst>
                                        <p:tav tm="0">
                                          <p:val>
                                            <p:strVal val="ppt_x"/>
                                          </p:val>
                                        </p:tav>
                                        <p:tav tm="100000">
                                          <p:val>
                                            <p:strVal val="1+ppt_w/2"/>
                                          </p:val>
                                        </p:tav>
                                      </p:tavLst>
                                    </p:anim>
                                    <p:anim calcmode="lin" valueType="num">
                                      <p:cBhvr additive="base">
                                        <p:cTn id="311" dur="500"/>
                                        <p:tgtEl>
                                          <p:spTgt spid="78"/>
                                        </p:tgtEl>
                                        <p:attrNameLst>
                                          <p:attrName>ppt_y</p:attrName>
                                        </p:attrNameLst>
                                      </p:cBhvr>
                                      <p:tavLst>
                                        <p:tav tm="0">
                                          <p:val>
                                            <p:strVal val="ppt_y"/>
                                          </p:val>
                                        </p:tav>
                                        <p:tav tm="100000">
                                          <p:val>
                                            <p:strVal val="ppt_y"/>
                                          </p:val>
                                        </p:tav>
                                      </p:tavLst>
                                    </p:anim>
                                    <p:set>
                                      <p:cBhvr>
                                        <p:cTn id="312" dur="1" fill="hold">
                                          <p:stCondLst>
                                            <p:cond delay="499"/>
                                          </p:stCondLst>
                                        </p:cTn>
                                        <p:tgtEl>
                                          <p:spTgt spid="78"/>
                                        </p:tgtEl>
                                        <p:attrNameLst>
                                          <p:attrName>style.visibility</p:attrName>
                                        </p:attrNameLst>
                                      </p:cBhvr>
                                      <p:to>
                                        <p:strVal val="hidden"/>
                                      </p:to>
                                    </p:set>
                                  </p:childTnLst>
                                </p:cTn>
                              </p:par>
                              <p:par>
                                <p:cTn id="313" presetID="2" presetClass="exit" presetSubtype="2" fill="hold" grpId="2" nodeType="withEffect">
                                  <p:stCondLst>
                                    <p:cond delay="0"/>
                                  </p:stCondLst>
                                  <p:childTnLst>
                                    <p:anim calcmode="lin" valueType="num">
                                      <p:cBhvr additive="base">
                                        <p:cTn id="314" dur="500"/>
                                        <p:tgtEl>
                                          <p:spTgt spid="77"/>
                                        </p:tgtEl>
                                        <p:attrNameLst>
                                          <p:attrName>ppt_x</p:attrName>
                                        </p:attrNameLst>
                                      </p:cBhvr>
                                      <p:tavLst>
                                        <p:tav tm="0">
                                          <p:val>
                                            <p:strVal val="ppt_x"/>
                                          </p:val>
                                        </p:tav>
                                        <p:tav tm="100000">
                                          <p:val>
                                            <p:strVal val="1+ppt_w/2"/>
                                          </p:val>
                                        </p:tav>
                                      </p:tavLst>
                                    </p:anim>
                                    <p:anim calcmode="lin" valueType="num">
                                      <p:cBhvr additive="base">
                                        <p:cTn id="315" dur="500"/>
                                        <p:tgtEl>
                                          <p:spTgt spid="77"/>
                                        </p:tgtEl>
                                        <p:attrNameLst>
                                          <p:attrName>ppt_y</p:attrName>
                                        </p:attrNameLst>
                                      </p:cBhvr>
                                      <p:tavLst>
                                        <p:tav tm="0">
                                          <p:val>
                                            <p:strVal val="ppt_y"/>
                                          </p:val>
                                        </p:tav>
                                        <p:tav tm="100000">
                                          <p:val>
                                            <p:strVal val="ppt_y"/>
                                          </p:val>
                                        </p:tav>
                                      </p:tavLst>
                                    </p:anim>
                                    <p:set>
                                      <p:cBhvr>
                                        <p:cTn id="316" dur="1" fill="hold">
                                          <p:stCondLst>
                                            <p:cond delay="499"/>
                                          </p:stCondLst>
                                        </p:cTn>
                                        <p:tgtEl>
                                          <p:spTgt spid="77"/>
                                        </p:tgtEl>
                                        <p:attrNameLst>
                                          <p:attrName>style.visibility</p:attrName>
                                        </p:attrNameLst>
                                      </p:cBhvr>
                                      <p:to>
                                        <p:strVal val="hidden"/>
                                      </p:to>
                                    </p:set>
                                  </p:childTnLst>
                                </p:cTn>
                              </p:par>
                              <p:par>
                                <p:cTn id="317" presetID="2" presetClass="exit" presetSubtype="2" fill="hold" grpId="2" nodeType="withEffect">
                                  <p:stCondLst>
                                    <p:cond delay="0"/>
                                  </p:stCondLst>
                                  <p:childTnLst>
                                    <p:anim calcmode="lin" valueType="num">
                                      <p:cBhvr additive="base">
                                        <p:cTn id="318" dur="500"/>
                                        <p:tgtEl>
                                          <p:spTgt spid="82"/>
                                        </p:tgtEl>
                                        <p:attrNameLst>
                                          <p:attrName>ppt_x</p:attrName>
                                        </p:attrNameLst>
                                      </p:cBhvr>
                                      <p:tavLst>
                                        <p:tav tm="0">
                                          <p:val>
                                            <p:strVal val="ppt_x"/>
                                          </p:val>
                                        </p:tav>
                                        <p:tav tm="100000">
                                          <p:val>
                                            <p:strVal val="1+ppt_w/2"/>
                                          </p:val>
                                        </p:tav>
                                      </p:tavLst>
                                    </p:anim>
                                    <p:anim calcmode="lin" valueType="num">
                                      <p:cBhvr additive="base">
                                        <p:cTn id="319" dur="500"/>
                                        <p:tgtEl>
                                          <p:spTgt spid="82"/>
                                        </p:tgtEl>
                                        <p:attrNameLst>
                                          <p:attrName>ppt_y</p:attrName>
                                        </p:attrNameLst>
                                      </p:cBhvr>
                                      <p:tavLst>
                                        <p:tav tm="0">
                                          <p:val>
                                            <p:strVal val="ppt_y"/>
                                          </p:val>
                                        </p:tav>
                                        <p:tav tm="100000">
                                          <p:val>
                                            <p:strVal val="ppt_y"/>
                                          </p:val>
                                        </p:tav>
                                      </p:tavLst>
                                    </p:anim>
                                    <p:set>
                                      <p:cBhvr>
                                        <p:cTn id="320" dur="1" fill="hold">
                                          <p:stCondLst>
                                            <p:cond delay="499"/>
                                          </p:stCondLst>
                                        </p:cTn>
                                        <p:tgtEl>
                                          <p:spTgt spid="82"/>
                                        </p:tgtEl>
                                        <p:attrNameLst>
                                          <p:attrName>style.visibility</p:attrName>
                                        </p:attrNameLst>
                                      </p:cBhvr>
                                      <p:to>
                                        <p:strVal val="hidden"/>
                                      </p:to>
                                    </p:set>
                                  </p:childTnLst>
                                </p:cTn>
                              </p:par>
                              <p:par>
                                <p:cTn id="321" presetID="2" presetClass="exit" presetSubtype="2" fill="hold" grpId="2" nodeType="withEffect">
                                  <p:stCondLst>
                                    <p:cond delay="0"/>
                                  </p:stCondLst>
                                  <p:childTnLst>
                                    <p:anim calcmode="lin" valueType="num">
                                      <p:cBhvr additive="base">
                                        <p:cTn id="322" dur="500"/>
                                        <p:tgtEl>
                                          <p:spTgt spid="80"/>
                                        </p:tgtEl>
                                        <p:attrNameLst>
                                          <p:attrName>ppt_x</p:attrName>
                                        </p:attrNameLst>
                                      </p:cBhvr>
                                      <p:tavLst>
                                        <p:tav tm="0">
                                          <p:val>
                                            <p:strVal val="ppt_x"/>
                                          </p:val>
                                        </p:tav>
                                        <p:tav tm="100000">
                                          <p:val>
                                            <p:strVal val="1+ppt_w/2"/>
                                          </p:val>
                                        </p:tav>
                                      </p:tavLst>
                                    </p:anim>
                                    <p:anim calcmode="lin" valueType="num">
                                      <p:cBhvr additive="base">
                                        <p:cTn id="323" dur="500"/>
                                        <p:tgtEl>
                                          <p:spTgt spid="80"/>
                                        </p:tgtEl>
                                        <p:attrNameLst>
                                          <p:attrName>ppt_y</p:attrName>
                                        </p:attrNameLst>
                                      </p:cBhvr>
                                      <p:tavLst>
                                        <p:tav tm="0">
                                          <p:val>
                                            <p:strVal val="ppt_y"/>
                                          </p:val>
                                        </p:tav>
                                        <p:tav tm="100000">
                                          <p:val>
                                            <p:strVal val="ppt_y"/>
                                          </p:val>
                                        </p:tav>
                                      </p:tavLst>
                                    </p:anim>
                                    <p:set>
                                      <p:cBhvr>
                                        <p:cTn id="324" dur="1" fill="hold">
                                          <p:stCondLst>
                                            <p:cond delay="499"/>
                                          </p:stCondLst>
                                        </p:cTn>
                                        <p:tgtEl>
                                          <p:spTgt spid="80"/>
                                        </p:tgtEl>
                                        <p:attrNameLst>
                                          <p:attrName>style.visibility</p:attrName>
                                        </p:attrNameLst>
                                      </p:cBhvr>
                                      <p:to>
                                        <p:strVal val="hidden"/>
                                      </p:to>
                                    </p:set>
                                  </p:childTnLst>
                                </p:cTn>
                              </p:par>
                              <p:par>
                                <p:cTn id="325" presetID="2" presetClass="exit" presetSubtype="2" fill="hold" grpId="2" nodeType="withEffect">
                                  <p:stCondLst>
                                    <p:cond delay="0"/>
                                  </p:stCondLst>
                                  <p:childTnLst>
                                    <p:anim calcmode="lin" valueType="num">
                                      <p:cBhvr additive="base">
                                        <p:cTn id="326" dur="500"/>
                                        <p:tgtEl>
                                          <p:spTgt spid="65"/>
                                        </p:tgtEl>
                                        <p:attrNameLst>
                                          <p:attrName>ppt_x</p:attrName>
                                        </p:attrNameLst>
                                      </p:cBhvr>
                                      <p:tavLst>
                                        <p:tav tm="0">
                                          <p:val>
                                            <p:strVal val="ppt_x"/>
                                          </p:val>
                                        </p:tav>
                                        <p:tav tm="100000">
                                          <p:val>
                                            <p:strVal val="1+ppt_w/2"/>
                                          </p:val>
                                        </p:tav>
                                      </p:tavLst>
                                    </p:anim>
                                    <p:anim calcmode="lin" valueType="num">
                                      <p:cBhvr additive="base">
                                        <p:cTn id="327" dur="500"/>
                                        <p:tgtEl>
                                          <p:spTgt spid="65"/>
                                        </p:tgtEl>
                                        <p:attrNameLst>
                                          <p:attrName>ppt_y</p:attrName>
                                        </p:attrNameLst>
                                      </p:cBhvr>
                                      <p:tavLst>
                                        <p:tav tm="0">
                                          <p:val>
                                            <p:strVal val="ppt_y"/>
                                          </p:val>
                                        </p:tav>
                                        <p:tav tm="100000">
                                          <p:val>
                                            <p:strVal val="ppt_y"/>
                                          </p:val>
                                        </p:tav>
                                      </p:tavLst>
                                    </p:anim>
                                    <p:set>
                                      <p:cBhvr>
                                        <p:cTn id="328" dur="1" fill="hold">
                                          <p:stCondLst>
                                            <p:cond delay="499"/>
                                          </p:stCondLst>
                                        </p:cTn>
                                        <p:tgtEl>
                                          <p:spTgt spid="65"/>
                                        </p:tgtEl>
                                        <p:attrNameLst>
                                          <p:attrName>style.visibility</p:attrName>
                                        </p:attrNameLst>
                                      </p:cBhvr>
                                      <p:to>
                                        <p:strVal val="hidden"/>
                                      </p:to>
                                    </p:set>
                                  </p:childTnLst>
                                </p:cTn>
                              </p:par>
                              <p:par>
                                <p:cTn id="329" presetID="2" presetClass="exit" presetSubtype="2" fill="hold" grpId="2" nodeType="withEffect">
                                  <p:stCondLst>
                                    <p:cond delay="0"/>
                                  </p:stCondLst>
                                  <p:childTnLst>
                                    <p:anim calcmode="lin" valueType="num">
                                      <p:cBhvr additive="base">
                                        <p:cTn id="330" dur="500"/>
                                        <p:tgtEl>
                                          <p:spTgt spid="64"/>
                                        </p:tgtEl>
                                        <p:attrNameLst>
                                          <p:attrName>ppt_x</p:attrName>
                                        </p:attrNameLst>
                                      </p:cBhvr>
                                      <p:tavLst>
                                        <p:tav tm="0">
                                          <p:val>
                                            <p:strVal val="ppt_x"/>
                                          </p:val>
                                        </p:tav>
                                        <p:tav tm="100000">
                                          <p:val>
                                            <p:strVal val="1+ppt_w/2"/>
                                          </p:val>
                                        </p:tav>
                                      </p:tavLst>
                                    </p:anim>
                                    <p:anim calcmode="lin" valueType="num">
                                      <p:cBhvr additive="base">
                                        <p:cTn id="331" dur="500"/>
                                        <p:tgtEl>
                                          <p:spTgt spid="64"/>
                                        </p:tgtEl>
                                        <p:attrNameLst>
                                          <p:attrName>ppt_y</p:attrName>
                                        </p:attrNameLst>
                                      </p:cBhvr>
                                      <p:tavLst>
                                        <p:tav tm="0">
                                          <p:val>
                                            <p:strVal val="ppt_y"/>
                                          </p:val>
                                        </p:tav>
                                        <p:tav tm="100000">
                                          <p:val>
                                            <p:strVal val="ppt_y"/>
                                          </p:val>
                                        </p:tav>
                                      </p:tavLst>
                                    </p:anim>
                                    <p:set>
                                      <p:cBhvr>
                                        <p:cTn id="332" dur="1" fill="hold">
                                          <p:stCondLst>
                                            <p:cond delay="499"/>
                                          </p:stCondLst>
                                        </p:cTn>
                                        <p:tgtEl>
                                          <p:spTgt spid="64"/>
                                        </p:tgtEl>
                                        <p:attrNameLst>
                                          <p:attrName>style.visibility</p:attrName>
                                        </p:attrNameLst>
                                      </p:cBhvr>
                                      <p:to>
                                        <p:strVal val="hidden"/>
                                      </p:to>
                                    </p:set>
                                  </p:childTnLst>
                                </p:cTn>
                              </p:par>
                              <p:par>
                                <p:cTn id="333" presetID="2" presetClass="exit" presetSubtype="2" fill="hold" grpId="2" nodeType="withEffect">
                                  <p:stCondLst>
                                    <p:cond delay="0"/>
                                  </p:stCondLst>
                                  <p:childTnLst>
                                    <p:anim calcmode="lin" valueType="num">
                                      <p:cBhvr additive="base">
                                        <p:cTn id="334" dur="500"/>
                                        <p:tgtEl>
                                          <p:spTgt spid="93"/>
                                        </p:tgtEl>
                                        <p:attrNameLst>
                                          <p:attrName>ppt_x</p:attrName>
                                        </p:attrNameLst>
                                      </p:cBhvr>
                                      <p:tavLst>
                                        <p:tav tm="0">
                                          <p:val>
                                            <p:strVal val="ppt_x"/>
                                          </p:val>
                                        </p:tav>
                                        <p:tav tm="100000">
                                          <p:val>
                                            <p:strVal val="1+ppt_w/2"/>
                                          </p:val>
                                        </p:tav>
                                      </p:tavLst>
                                    </p:anim>
                                    <p:anim calcmode="lin" valueType="num">
                                      <p:cBhvr additive="base">
                                        <p:cTn id="335" dur="500"/>
                                        <p:tgtEl>
                                          <p:spTgt spid="93"/>
                                        </p:tgtEl>
                                        <p:attrNameLst>
                                          <p:attrName>ppt_y</p:attrName>
                                        </p:attrNameLst>
                                      </p:cBhvr>
                                      <p:tavLst>
                                        <p:tav tm="0">
                                          <p:val>
                                            <p:strVal val="ppt_y"/>
                                          </p:val>
                                        </p:tav>
                                        <p:tav tm="100000">
                                          <p:val>
                                            <p:strVal val="ppt_y"/>
                                          </p:val>
                                        </p:tav>
                                      </p:tavLst>
                                    </p:anim>
                                    <p:set>
                                      <p:cBhvr>
                                        <p:cTn id="336" dur="1" fill="hold">
                                          <p:stCondLst>
                                            <p:cond delay="499"/>
                                          </p:stCondLst>
                                        </p:cTn>
                                        <p:tgtEl>
                                          <p:spTgt spid="93"/>
                                        </p:tgtEl>
                                        <p:attrNameLst>
                                          <p:attrName>style.visibility</p:attrName>
                                        </p:attrNameLst>
                                      </p:cBhvr>
                                      <p:to>
                                        <p:strVal val="hidden"/>
                                      </p:to>
                                    </p:set>
                                  </p:childTnLst>
                                </p:cTn>
                              </p:par>
                              <p:par>
                                <p:cTn id="337" presetID="2" presetClass="exit" presetSubtype="2" fill="hold" grpId="2" nodeType="withEffect">
                                  <p:stCondLst>
                                    <p:cond delay="0"/>
                                  </p:stCondLst>
                                  <p:childTnLst>
                                    <p:anim calcmode="lin" valueType="num">
                                      <p:cBhvr additive="base">
                                        <p:cTn id="338" dur="500"/>
                                        <p:tgtEl>
                                          <p:spTgt spid="95"/>
                                        </p:tgtEl>
                                        <p:attrNameLst>
                                          <p:attrName>ppt_x</p:attrName>
                                        </p:attrNameLst>
                                      </p:cBhvr>
                                      <p:tavLst>
                                        <p:tav tm="0">
                                          <p:val>
                                            <p:strVal val="ppt_x"/>
                                          </p:val>
                                        </p:tav>
                                        <p:tav tm="100000">
                                          <p:val>
                                            <p:strVal val="1+ppt_w/2"/>
                                          </p:val>
                                        </p:tav>
                                      </p:tavLst>
                                    </p:anim>
                                    <p:anim calcmode="lin" valueType="num">
                                      <p:cBhvr additive="base">
                                        <p:cTn id="339" dur="500"/>
                                        <p:tgtEl>
                                          <p:spTgt spid="95"/>
                                        </p:tgtEl>
                                        <p:attrNameLst>
                                          <p:attrName>ppt_y</p:attrName>
                                        </p:attrNameLst>
                                      </p:cBhvr>
                                      <p:tavLst>
                                        <p:tav tm="0">
                                          <p:val>
                                            <p:strVal val="ppt_y"/>
                                          </p:val>
                                        </p:tav>
                                        <p:tav tm="100000">
                                          <p:val>
                                            <p:strVal val="ppt_y"/>
                                          </p:val>
                                        </p:tav>
                                      </p:tavLst>
                                    </p:anim>
                                    <p:set>
                                      <p:cBhvr>
                                        <p:cTn id="340" dur="1" fill="hold">
                                          <p:stCondLst>
                                            <p:cond delay="499"/>
                                          </p:stCondLst>
                                        </p:cTn>
                                        <p:tgtEl>
                                          <p:spTgt spid="95"/>
                                        </p:tgtEl>
                                        <p:attrNameLst>
                                          <p:attrName>style.visibility</p:attrName>
                                        </p:attrNameLst>
                                      </p:cBhvr>
                                      <p:to>
                                        <p:strVal val="hidden"/>
                                      </p:to>
                                    </p:set>
                                  </p:childTnLst>
                                </p:cTn>
                              </p:par>
                              <p:par>
                                <p:cTn id="341" presetID="2" presetClass="exit" presetSubtype="2" fill="hold" grpId="2" nodeType="withEffect">
                                  <p:stCondLst>
                                    <p:cond delay="0"/>
                                  </p:stCondLst>
                                  <p:childTnLst>
                                    <p:anim calcmode="lin" valueType="num">
                                      <p:cBhvr additive="base">
                                        <p:cTn id="342" dur="500"/>
                                        <p:tgtEl>
                                          <p:spTgt spid="51"/>
                                        </p:tgtEl>
                                        <p:attrNameLst>
                                          <p:attrName>ppt_x</p:attrName>
                                        </p:attrNameLst>
                                      </p:cBhvr>
                                      <p:tavLst>
                                        <p:tav tm="0">
                                          <p:val>
                                            <p:strVal val="ppt_x"/>
                                          </p:val>
                                        </p:tav>
                                        <p:tav tm="100000">
                                          <p:val>
                                            <p:strVal val="1+ppt_w/2"/>
                                          </p:val>
                                        </p:tav>
                                      </p:tavLst>
                                    </p:anim>
                                    <p:anim calcmode="lin" valueType="num">
                                      <p:cBhvr additive="base">
                                        <p:cTn id="343" dur="500"/>
                                        <p:tgtEl>
                                          <p:spTgt spid="51"/>
                                        </p:tgtEl>
                                        <p:attrNameLst>
                                          <p:attrName>ppt_y</p:attrName>
                                        </p:attrNameLst>
                                      </p:cBhvr>
                                      <p:tavLst>
                                        <p:tav tm="0">
                                          <p:val>
                                            <p:strVal val="ppt_y"/>
                                          </p:val>
                                        </p:tav>
                                        <p:tav tm="100000">
                                          <p:val>
                                            <p:strVal val="ppt_y"/>
                                          </p:val>
                                        </p:tav>
                                      </p:tavLst>
                                    </p:anim>
                                    <p:set>
                                      <p:cBhvr>
                                        <p:cTn id="344" dur="1" fill="hold">
                                          <p:stCondLst>
                                            <p:cond delay="499"/>
                                          </p:stCondLst>
                                        </p:cTn>
                                        <p:tgtEl>
                                          <p:spTgt spid="51"/>
                                        </p:tgtEl>
                                        <p:attrNameLst>
                                          <p:attrName>style.visibility</p:attrName>
                                        </p:attrNameLst>
                                      </p:cBhvr>
                                      <p:to>
                                        <p:strVal val="hidden"/>
                                      </p:to>
                                    </p:set>
                                  </p:childTnLst>
                                </p:cTn>
                              </p:par>
                              <p:par>
                                <p:cTn id="345" presetID="2" presetClass="exit" presetSubtype="2" fill="hold" grpId="2" nodeType="withEffect">
                                  <p:stCondLst>
                                    <p:cond delay="0"/>
                                  </p:stCondLst>
                                  <p:childTnLst>
                                    <p:anim calcmode="lin" valueType="num">
                                      <p:cBhvr additive="base">
                                        <p:cTn id="346" dur="500"/>
                                        <p:tgtEl>
                                          <p:spTgt spid="72"/>
                                        </p:tgtEl>
                                        <p:attrNameLst>
                                          <p:attrName>ppt_x</p:attrName>
                                        </p:attrNameLst>
                                      </p:cBhvr>
                                      <p:tavLst>
                                        <p:tav tm="0">
                                          <p:val>
                                            <p:strVal val="ppt_x"/>
                                          </p:val>
                                        </p:tav>
                                        <p:tav tm="100000">
                                          <p:val>
                                            <p:strVal val="1+ppt_w/2"/>
                                          </p:val>
                                        </p:tav>
                                      </p:tavLst>
                                    </p:anim>
                                    <p:anim calcmode="lin" valueType="num">
                                      <p:cBhvr additive="base">
                                        <p:cTn id="347" dur="500"/>
                                        <p:tgtEl>
                                          <p:spTgt spid="72"/>
                                        </p:tgtEl>
                                        <p:attrNameLst>
                                          <p:attrName>ppt_y</p:attrName>
                                        </p:attrNameLst>
                                      </p:cBhvr>
                                      <p:tavLst>
                                        <p:tav tm="0">
                                          <p:val>
                                            <p:strVal val="ppt_y"/>
                                          </p:val>
                                        </p:tav>
                                        <p:tav tm="100000">
                                          <p:val>
                                            <p:strVal val="ppt_y"/>
                                          </p:val>
                                        </p:tav>
                                      </p:tavLst>
                                    </p:anim>
                                    <p:set>
                                      <p:cBhvr>
                                        <p:cTn id="348" dur="1" fill="hold">
                                          <p:stCondLst>
                                            <p:cond delay="499"/>
                                          </p:stCondLst>
                                        </p:cTn>
                                        <p:tgtEl>
                                          <p:spTgt spid="72"/>
                                        </p:tgtEl>
                                        <p:attrNameLst>
                                          <p:attrName>style.visibility</p:attrName>
                                        </p:attrNameLst>
                                      </p:cBhvr>
                                      <p:to>
                                        <p:strVal val="hidden"/>
                                      </p:to>
                                    </p:set>
                                  </p:childTnLst>
                                </p:cTn>
                              </p:par>
                              <p:par>
                                <p:cTn id="349" presetID="2" presetClass="exit" presetSubtype="2" fill="hold" grpId="2" nodeType="withEffect">
                                  <p:stCondLst>
                                    <p:cond delay="0"/>
                                  </p:stCondLst>
                                  <p:childTnLst>
                                    <p:anim calcmode="lin" valueType="num">
                                      <p:cBhvr additive="base">
                                        <p:cTn id="350" dur="500"/>
                                        <p:tgtEl>
                                          <p:spTgt spid="74"/>
                                        </p:tgtEl>
                                        <p:attrNameLst>
                                          <p:attrName>ppt_x</p:attrName>
                                        </p:attrNameLst>
                                      </p:cBhvr>
                                      <p:tavLst>
                                        <p:tav tm="0">
                                          <p:val>
                                            <p:strVal val="ppt_x"/>
                                          </p:val>
                                        </p:tav>
                                        <p:tav tm="100000">
                                          <p:val>
                                            <p:strVal val="1+ppt_w/2"/>
                                          </p:val>
                                        </p:tav>
                                      </p:tavLst>
                                    </p:anim>
                                    <p:anim calcmode="lin" valueType="num">
                                      <p:cBhvr additive="base">
                                        <p:cTn id="351" dur="500"/>
                                        <p:tgtEl>
                                          <p:spTgt spid="74"/>
                                        </p:tgtEl>
                                        <p:attrNameLst>
                                          <p:attrName>ppt_y</p:attrName>
                                        </p:attrNameLst>
                                      </p:cBhvr>
                                      <p:tavLst>
                                        <p:tav tm="0">
                                          <p:val>
                                            <p:strVal val="ppt_y"/>
                                          </p:val>
                                        </p:tav>
                                        <p:tav tm="100000">
                                          <p:val>
                                            <p:strVal val="ppt_y"/>
                                          </p:val>
                                        </p:tav>
                                      </p:tavLst>
                                    </p:anim>
                                    <p:set>
                                      <p:cBhvr>
                                        <p:cTn id="352" dur="1" fill="hold">
                                          <p:stCondLst>
                                            <p:cond delay="499"/>
                                          </p:stCondLst>
                                        </p:cTn>
                                        <p:tgtEl>
                                          <p:spTgt spid="74"/>
                                        </p:tgtEl>
                                        <p:attrNameLst>
                                          <p:attrName>style.visibility</p:attrName>
                                        </p:attrNameLst>
                                      </p:cBhvr>
                                      <p:to>
                                        <p:strVal val="hidden"/>
                                      </p:to>
                                    </p:set>
                                  </p:childTnLst>
                                </p:cTn>
                              </p:par>
                              <p:par>
                                <p:cTn id="353" presetID="2" presetClass="exit" presetSubtype="2" fill="hold" grpId="2" nodeType="withEffect">
                                  <p:stCondLst>
                                    <p:cond delay="0"/>
                                  </p:stCondLst>
                                  <p:childTnLst>
                                    <p:anim calcmode="lin" valueType="num">
                                      <p:cBhvr additive="base">
                                        <p:cTn id="354" dur="500"/>
                                        <p:tgtEl>
                                          <p:spTgt spid="69"/>
                                        </p:tgtEl>
                                        <p:attrNameLst>
                                          <p:attrName>ppt_x</p:attrName>
                                        </p:attrNameLst>
                                      </p:cBhvr>
                                      <p:tavLst>
                                        <p:tav tm="0">
                                          <p:val>
                                            <p:strVal val="ppt_x"/>
                                          </p:val>
                                        </p:tav>
                                        <p:tav tm="100000">
                                          <p:val>
                                            <p:strVal val="1+ppt_w/2"/>
                                          </p:val>
                                        </p:tav>
                                      </p:tavLst>
                                    </p:anim>
                                    <p:anim calcmode="lin" valueType="num">
                                      <p:cBhvr additive="base">
                                        <p:cTn id="355" dur="500"/>
                                        <p:tgtEl>
                                          <p:spTgt spid="69"/>
                                        </p:tgtEl>
                                        <p:attrNameLst>
                                          <p:attrName>ppt_y</p:attrName>
                                        </p:attrNameLst>
                                      </p:cBhvr>
                                      <p:tavLst>
                                        <p:tav tm="0">
                                          <p:val>
                                            <p:strVal val="ppt_y"/>
                                          </p:val>
                                        </p:tav>
                                        <p:tav tm="100000">
                                          <p:val>
                                            <p:strVal val="ppt_y"/>
                                          </p:val>
                                        </p:tav>
                                      </p:tavLst>
                                    </p:anim>
                                    <p:set>
                                      <p:cBhvr>
                                        <p:cTn id="356" dur="1" fill="hold">
                                          <p:stCondLst>
                                            <p:cond delay="499"/>
                                          </p:stCondLst>
                                        </p:cTn>
                                        <p:tgtEl>
                                          <p:spTgt spid="69"/>
                                        </p:tgtEl>
                                        <p:attrNameLst>
                                          <p:attrName>style.visibility</p:attrName>
                                        </p:attrNameLst>
                                      </p:cBhvr>
                                      <p:to>
                                        <p:strVal val="hidden"/>
                                      </p:to>
                                    </p:set>
                                  </p:childTnLst>
                                </p:cTn>
                              </p:par>
                              <p:par>
                                <p:cTn id="357" presetID="2" presetClass="exit" presetSubtype="2" fill="hold" grpId="2" nodeType="withEffect">
                                  <p:stCondLst>
                                    <p:cond delay="0"/>
                                  </p:stCondLst>
                                  <p:childTnLst>
                                    <p:anim calcmode="lin" valueType="num">
                                      <p:cBhvr additive="base">
                                        <p:cTn id="358" dur="500"/>
                                        <p:tgtEl>
                                          <p:spTgt spid="73"/>
                                        </p:tgtEl>
                                        <p:attrNameLst>
                                          <p:attrName>ppt_x</p:attrName>
                                        </p:attrNameLst>
                                      </p:cBhvr>
                                      <p:tavLst>
                                        <p:tav tm="0">
                                          <p:val>
                                            <p:strVal val="ppt_x"/>
                                          </p:val>
                                        </p:tav>
                                        <p:tav tm="100000">
                                          <p:val>
                                            <p:strVal val="1+ppt_w/2"/>
                                          </p:val>
                                        </p:tav>
                                      </p:tavLst>
                                    </p:anim>
                                    <p:anim calcmode="lin" valueType="num">
                                      <p:cBhvr additive="base">
                                        <p:cTn id="359" dur="500"/>
                                        <p:tgtEl>
                                          <p:spTgt spid="73"/>
                                        </p:tgtEl>
                                        <p:attrNameLst>
                                          <p:attrName>ppt_y</p:attrName>
                                        </p:attrNameLst>
                                      </p:cBhvr>
                                      <p:tavLst>
                                        <p:tav tm="0">
                                          <p:val>
                                            <p:strVal val="ppt_y"/>
                                          </p:val>
                                        </p:tav>
                                        <p:tav tm="100000">
                                          <p:val>
                                            <p:strVal val="ppt_y"/>
                                          </p:val>
                                        </p:tav>
                                      </p:tavLst>
                                    </p:anim>
                                    <p:set>
                                      <p:cBhvr>
                                        <p:cTn id="360" dur="1" fill="hold">
                                          <p:stCondLst>
                                            <p:cond delay="499"/>
                                          </p:stCondLst>
                                        </p:cTn>
                                        <p:tgtEl>
                                          <p:spTgt spid="73"/>
                                        </p:tgtEl>
                                        <p:attrNameLst>
                                          <p:attrName>style.visibility</p:attrName>
                                        </p:attrNameLst>
                                      </p:cBhvr>
                                      <p:to>
                                        <p:strVal val="hidden"/>
                                      </p:to>
                                    </p:set>
                                  </p:childTnLst>
                                </p:cTn>
                              </p:par>
                              <p:par>
                                <p:cTn id="361" presetID="2" presetClass="exit" presetSubtype="2" fill="hold" grpId="2" nodeType="withEffect">
                                  <p:stCondLst>
                                    <p:cond delay="0"/>
                                  </p:stCondLst>
                                  <p:childTnLst>
                                    <p:anim calcmode="lin" valueType="num">
                                      <p:cBhvr additive="base">
                                        <p:cTn id="362" dur="500"/>
                                        <p:tgtEl>
                                          <p:spTgt spid="71"/>
                                        </p:tgtEl>
                                        <p:attrNameLst>
                                          <p:attrName>ppt_x</p:attrName>
                                        </p:attrNameLst>
                                      </p:cBhvr>
                                      <p:tavLst>
                                        <p:tav tm="0">
                                          <p:val>
                                            <p:strVal val="ppt_x"/>
                                          </p:val>
                                        </p:tav>
                                        <p:tav tm="100000">
                                          <p:val>
                                            <p:strVal val="1+ppt_w/2"/>
                                          </p:val>
                                        </p:tav>
                                      </p:tavLst>
                                    </p:anim>
                                    <p:anim calcmode="lin" valueType="num">
                                      <p:cBhvr additive="base">
                                        <p:cTn id="363" dur="500"/>
                                        <p:tgtEl>
                                          <p:spTgt spid="71"/>
                                        </p:tgtEl>
                                        <p:attrNameLst>
                                          <p:attrName>ppt_y</p:attrName>
                                        </p:attrNameLst>
                                      </p:cBhvr>
                                      <p:tavLst>
                                        <p:tav tm="0">
                                          <p:val>
                                            <p:strVal val="ppt_y"/>
                                          </p:val>
                                        </p:tav>
                                        <p:tav tm="100000">
                                          <p:val>
                                            <p:strVal val="ppt_y"/>
                                          </p:val>
                                        </p:tav>
                                      </p:tavLst>
                                    </p:anim>
                                    <p:set>
                                      <p:cBhvr>
                                        <p:cTn id="364" dur="1" fill="hold">
                                          <p:stCondLst>
                                            <p:cond delay="499"/>
                                          </p:stCondLst>
                                        </p:cTn>
                                        <p:tgtEl>
                                          <p:spTgt spid="71"/>
                                        </p:tgtEl>
                                        <p:attrNameLst>
                                          <p:attrName>style.visibility</p:attrName>
                                        </p:attrNameLst>
                                      </p:cBhvr>
                                      <p:to>
                                        <p:strVal val="hidden"/>
                                      </p:to>
                                    </p:set>
                                  </p:childTnLst>
                                </p:cTn>
                              </p:par>
                              <p:par>
                                <p:cTn id="365" presetID="2" presetClass="exit" presetSubtype="2" fill="hold" grpId="2" nodeType="withEffect">
                                  <p:stCondLst>
                                    <p:cond delay="0"/>
                                  </p:stCondLst>
                                  <p:childTnLst>
                                    <p:anim calcmode="lin" valueType="num">
                                      <p:cBhvr additive="base">
                                        <p:cTn id="366" dur="500"/>
                                        <p:tgtEl>
                                          <p:spTgt spid="102"/>
                                        </p:tgtEl>
                                        <p:attrNameLst>
                                          <p:attrName>ppt_x</p:attrName>
                                        </p:attrNameLst>
                                      </p:cBhvr>
                                      <p:tavLst>
                                        <p:tav tm="0">
                                          <p:val>
                                            <p:strVal val="ppt_x"/>
                                          </p:val>
                                        </p:tav>
                                        <p:tav tm="100000">
                                          <p:val>
                                            <p:strVal val="1+ppt_w/2"/>
                                          </p:val>
                                        </p:tav>
                                      </p:tavLst>
                                    </p:anim>
                                    <p:anim calcmode="lin" valueType="num">
                                      <p:cBhvr additive="base">
                                        <p:cTn id="367" dur="500"/>
                                        <p:tgtEl>
                                          <p:spTgt spid="102"/>
                                        </p:tgtEl>
                                        <p:attrNameLst>
                                          <p:attrName>ppt_y</p:attrName>
                                        </p:attrNameLst>
                                      </p:cBhvr>
                                      <p:tavLst>
                                        <p:tav tm="0">
                                          <p:val>
                                            <p:strVal val="ppt_y"/>
                                          </p:val>
                                        </p:tav>
                                        <p:tav tm="100000">
                                          <p:val>
                                            <p:strVal val="ppt_y"/>
                                          </p:val>
                                        </p:tav>
                                      </p:tavLst>
                                    </p:anim>
                                    <p:set>
                                      <p:cBhvr>
                                        <p:cTn id="368" dur="1" fill="hold">
                                          <p:stCondLst>
                                            <p:cond delay="499"/>
                                          </p:stCondLst>
                                        </p:cTn>
                                        <p:tgtEl>
                                          <p:spTgt spid="102"/>
                                        </p:tgtEl>
                                        <p:attrNameLst>
                                          <p:attrName>style.visibility</p:attrName>
                                        </p:attrNameLst>
                                      </p:cBhvr>
                                      <p:to>
                                        <p:strVal val="hidden"/>
                                      </p:to>
                                    </p:set>
                                  </p:childTnLst>
                                </p:cTn>
                              </p:par>
                              <p:par>
                                <p:cTn id="369" presetID="2" presetClass="exit" presetSubtype="2" fill="hold" grpId="2" nodeType="withEffect">
                                  <p:stCondLst>
                                    <p:cond delay="0"/>
                                  </p:stCondLst>
                                  <p:childTnLst>
                                    <p:anim calcmode="lin" valueType="num">
                                      <p:cBhvr additive="base">
                                        <p:cTn id="370" dur="500"/>
                                        <p:tgtEl>
                                          <p:spTgt spid="92"/>
                                        </p:tgtEl>
                                        <p:attrNameLst>
                                          <p:attrName>ppt_x</p:attrName>
                                        </p:attrNameLst>
                                      </p:cBhvr>
                                      <p:tavLst>
                                        <p:tav tm="0">
                                          <p:val>
                                            <p:strVal val="ppt_x"/>
                                          </p:val>
                                        </p:tav>
                                        <p:tav tm="100000">
                                          <p:val>
                                            <p:strVal val="1+ppt_w/2"/>
                                          </p:val>
                                        </p:tav>
                                      </p:tavLst>
                                    </p:anim>
                                    <p:anim calcmode="lin" valueType="num">
                                      <p:cBhvr additive="base">
                                        <p:cTn id="371" dur="500"/>
                                        <p:tgtEl>
                                          <p:spTgt spid="92"/>
                                        </p:tgtEl>
                                        <p:attrNameLst>
                                          <p:attrName>ppt_y</p:attrName>
                                        </p:attrNameLst>
                                      </p:cBhvr>
                                      <p:tavLst>
                                        <p:tav tm="0">
                                          <p:val>
                                            <p:strVal val="ppt_y"/>
                                          </p:val>
                                        </p:tav>
                                        <p:tav tm="100000">
                                          <p:val>
                                            <p:strVal val="ppt_y"/>
                                          </p:val>
                                        </p:tav>
                                      </p:tavLst>
                                    </p:anim>
                                    <p:set>
                                      <p:cBhvr>
                                        <p:cTn id="372" dur="1" fill="hold">
                                          <p:stCondLst>
                                            <p:cond delay="499"/>
                                          </p:stCondLst>
                                        </p:cTn>
                                        <p:tgtEl>
                                          <p:spTgt spid="92"/>
                                        </p:tgtEl>
                                        <p:attrNameLst>
                                          <p:attrName>style.visibility</p:attrName>
                                        </p:attrNameLst>
                                      </p:cBhvr>
                                      <p:to>
                                        <p:strVal val="hidden"/>
                                      </p:to>
                                    </p:set>
                                  </p:childTnLst>
                                </p:cTn>
                              </p:par>
                              <p:par>
                                <p:cTn id="373" presetID="2" presetClass="exit" presetSubtype="2" fill="hold" grpId="0" nodeType="withEffect">
                                  <p:stCondLst>
                                    <p:cond delay="0"/>
                                  </p:stCondLst>
                                  <p:childTnLst>
                                    <p:anim calcmode="lin" valueType="num">
                                      <p:cBhvr additive="base">
                                        <p:cTn id="374" dur="500"/>
                                        <p:tgtEl>
                                          <p:spTgt spid="79"/>
                                        </p:tgtEl>
                                        <p:attrNameLst>
                                          <p:attrName>ppt_x</p:attrName>
                                        </p:attrNameLst>
                                      </p:cBhvr>
                                      <p:tavLst>
                                        <p:tav tm="0">
                                          <p:val>
                                            <p:strVal val="ppt_x"/>
                                          </p:val>
                                        </p:tav>
                                        <p:tav tm="100000">
                                          <p:val>
                                            <p:strVal val="1+ppt_w/2"/>
                                          </p:val>
                                        </p:tav>
                                      </p:tavLst>
                                    </p:anim>
                                    <p:anim calcmode="lin" valueType="num">
                                      <p:cBhvr additive="base">
                                        <p:cTn id="375" dur="500"/>
                                        <p:tgtEl>
                                          <p:spTgt spid="79"/>
                                        </p:tgtEl>
                                        <p:attrNameLst>
                                          <p:attrName>ppt_y</p:attrName>
                                        </p:attrNameLst>
                                      </p:cBhvr>
                                      <p:tavLst>
                                        <p:tav tm="0">
                                          <p:val>
                                            <p:strVal val="ppt_y"/>
                                          </p:val>
                                        </p:tav>
                                        <p:tav tm="100000">
                                          <p:val>
                                            <p:strVal val="ppt_y"/>
                                          </p:val>
                                        </p:tav>
                                      </p:tavLst>
                                    </p:anim>
                                    <p:set>
                                      <p:cBhvr>
                                        <p:cTn id="376" dur="1" fill="hold">
                                          <p:stCondLst>
                                            <p:cond delay="499"/>
                                          </p:stCondLst>
                                        </p:cTn>
                                        <p:tgtEl>
                                          <p:spTgt spid="79"/>
                                        </p:tgtEl>
                                        <p:attrNameLst>
                                          <p:attrName>style.visibility</p:attrName>
                                        </p:attrNameLst>
                                      </p:cBhvr>
                                      <p:to>
                                        <p:strVal val="hidden"/>
                                      </p:to>
                                    </p:set>
                                  </p:childTnLst>
                                </p:cTn>
                              </p:par>
                              <p:par>
                                <p:cTn id="377" presetID="10" presetClass="exit" presetSubtype="0" fill="hold" nodeType="withEffect">
                                  <p:stCondLst>
                                    <p:cond delay="0"/>
                                  </p:stCondLst>
                                  <p:childTnLst>
                                    <p:animEffect transition="out" filter="fade">
                                      <p:cBhvr>
                                        <p:cTn id="378" dur="500"/>
                                        <p:tgtEl>
                                          <p:spTgt spid="32"/>
                                        </p:tgtEl>
                                      </p:cBhvr>
                                    </p:animEffect>
                                    <p:set>
                                      <p:cBhvr>
                                        <p:cTn id="379" dur="1" fill="hold">
                                          <p:stCondLst>
                                            <p:cond delay="499"/>
                                          </p:stCondLst>
                                        </p:cTn>
                                        <p:tgtEl>
                                          <p:spTgt spid="32"/>
                                        </p:tgtEl>
                                        <p:attrNameLst>
                                          <p:attrName>style.visibility</p:attrName>
                                        </p:attrNameLst>
                                      </p:cBhvr>
                                      <p:to>
                                        <p:strVal val="hidden"/>
                                      </p:to>
                                    </p:set>
                                  </p:childTnLst>
                                </p:cTn>
                              </p:par>
                              <p:par>
                                <p:cTn id="380" presetID="2" presetClass="exit" presetSubtype="2" fill="hold" grpId="2" nodeType="withEffect">
                                  <p:stCondLst>
                                    <p:cond delay="0"/>
                                  </p:stCondLst>
                                  <p:childTnLst>
                                    <p:anim calcmode="lin" valueType="num">
                                      <p:cBhvr additive="base">
                                        <p:cTn id="381" dur="500"/>
                                        <p:tgtEl>
                                          <p:spTgt spid="63"/>
                                        </p:tgtEl>
                                        <p:attrNameLst>
                                          <p:attrName>ppt_x</p:attrName>
                                        </p:attrNameLst>
                                      </p:cBhvr>
                                      <p:tavLst>
                                        <p:tav tm="0">
                                          <p:val>
                                            <p:strVal val="ppt_x"/>
                                          </p:val>
                                        </p:tav>
                                        <p:tav tm="100000">
                                          <p:val>
                                            <p:strVal val="1+ppt_w/2"/>
                                          </p:val>
                                        </p:tav>
                                      </p:tavLst>
                                    </p:anim>
                                    <p:anim calcmode="lin" valueType="num">
                                      <p:cBhvr additive="base">
                                        <p:cTn id="382" dur="500"/>
                                        <p:tgtEl>
                                          <p:spTgt spid="63"/>
                                        </p:tgtEl>
                                        <p:attrNameLst>
                                          <p:attrName>ppt_y</p:attrName>
                                        </p:attrNameLst>
                                      </p:cBhvr>
                                      <p:tavLst>
                                        <p:tav tm="0">
                                          <p:val>
                                            <p:strVal val="ppt_y"/>
                                          </p:val>
                                        </p:tav>
                                        <p:tav tm="100000">
                                          <p:val>
                                            <p:strVal val="ppt_y"/>
                                          </p:val>
                                        </p:tav>
                                      </p:tavLst>
                                    </p:anim>
                                    <p:set>
                                      <p:cBhvr>
                                        <p:cTn id="383" dur="1" fill="hold">
                                          <p:stCondLst>
                                            <p:cond delay="499"/>
                                          </p:stCondLst>
                                        </p:cTn>
                                        <p:tgtEl>
                                          <p:spTgt spid="63"/>
                                        </p:tgtEl>
                                        <p:attrNameLst>
                                          <p:attrName>style.visibility</p:attrName>
                                        </p:attrNameLst>
                                      </p:cBhvr>
                                      <p:to>
                                        <p:strVal val="hidden"/>
                                      </p:to>
                                    </p:set>
                                  </p:childTnLst>
                                </p:cTn>
                              </p:par>
                              <p:par>
                                <p:cTn id="384" presetID="2" presetClass="exit" presetSubtype="2" fill="hold" grpId="2" nodeType="withEffect">
                                  <p:stCondLst>
                                    <p:cond delay="0"/>
                                  </p:stCondLst>
                                  <p:childTnLst>
                                    <p:anim calcmode="lin" valueType="num">
                                      <p:cBhvr additive="base">
                                        <p:cTn id="385" dur="500"/>
                                        <p:tgtEl>
                                          <p:spTgt spid="14"/>
                                        </p:tgtEl>
                                        <p:attrNameLst>
                                          <p:attrName>ppt_x</p:attrName>
                                        </p:attrNameLst>
                                      </p:cBhvr>
                                      <p:tavLst>
                                        <p:tav tm="0">
                                          <p:val>
                                            <p:strVal val="ppt_x"/>
                                          </p:val>
                                        </p:tav>
                                        <p:tav tm="100000">
                                          <p:val>
                                            <p:strVal val="1+ppt_w/2"/>
                                          </p:val>
                                        </p:tav>
                                      </p:tavLst>
                                    </p:anim>
                                    <p:anim calcmode="lin" valueType="num">
                                      <p:cBhvr additive="base">
                                        <p:cTn id="386" dur="500"/>
                                        <p:tgtEl>
                                          <p:spTgt spid="14"/>
                                        </p:tgtEl>
                                        <p:attrNameLst>
                                          <p:attrName>ppt_y</p:attrName>
                                        </p:attrNameLst>
                                      </p:cBhvr>
                                      <p:tavLst>
                                        <p:tav tm="0">
                                          <p:val>
                                            <p:strVal val="ppt_y"/>
                                          </p:val>
                                        </p:tav>
                                        <p:tav tm="100000">
                                          <p:val>
                                            <p:strVal val="ppt_y"/>
                                          </p:val>
                                        </p:tav>
                                      </p:tavLst>
                                    </p:anim>
                                    <p:set>
                                      <p:cBhvr>
                                        <p:cTn id="387" dur="1" fill="hold">
                                          <p:stCondLst>
                                            <p:cond delay="499"/>
                                          </p:stCondLst>
                                        </p:cTn>
                                        <p:tgtEl>
                                          <p:spTgt spid="14"/>
                                        </p:tgtEl>
                                        <p:attrNameLst>
                                          <p:attrName>style.visibility</p:attrName>
                                        </p:attrNameLst>
                                      </p:cBhvr>
                                      <p:to>
                                        <p:strVal val="hidden"/>
                                      </p:to>
                                    </p:set>
                                  </p:childTnLst>
                                </p:cTn>
                              </p:par>
                              <p:par>
                                <p:cTn id="388" presetID="2" presetClass="exit" presetSubtype="2" fill="hold" grpId="2" nodeType="withEffect">
                                  <p:stCondLst>
                                    <p:cond delay="0"/>
                                  </p:stCondLst>
                                  <p:childTnLst>
                                    <p:anim calcmode="lin" valueType="num">
                                      <p:cBhvr additive="base">
                                        <p:cTn id="389" dur="500"/>
                                        <p:tgtEl>
                                          <p:spTgt spid="45"/>
                                        </p:tgtEl>
                                        <p:attrNameLst>
                                          <p:attrName>ppt_x</p:attrName>
                                        </p:attrNameLst>
                                      </p:cBhvr>
                                      <p:tavLst>
                                        <p:tav tm="0">
                                          <p:val>
                                            <p:strVal val="ppt_x"/>
                                          </p:val>
                                        </p:tav>
                                        <p:tav tm="100000">
                                          <p:val>
                                            <p:strVal val="1+ppt_w/2"/>
                                          </p:val>
                                        </p:tav>
                                      </p:tavLst>
                                    </p:anim>
                                    <p:anim calcmode="lin" valueType="num">
                                      <p:cBhvr additive="base">
                                        <p:cTn id="390" dur="500"/>
                                        <p:tgtEl>
                                          <p:spTgt spid="45"/>
                                        </p:tgtEl>
                                        <p:attrNameLst>
                                          <p:attrName>ppt_y</p:attrName>
                                        </p:attrNameLst>
                                      </p:cBhvr>
                                      <p:tavLst>
                                        <p:tav tm="0">
                                          <p:val>
                                            <p:strVal val="ppt_y"/>
                                          </p:val>
                                        </p:tav>
                                        <p:tav tm="100000">
                                          <p:val>
                                            <p:strVal val="ppt_y"/>
                                          </p:val>
                                        </p:tav>
                                      </p:tavLst>
                                    </p:anim>
                                    <p:set>
                                      <p:cBhvr>
                                        <p:cTn id="391" dur="1" fill="hold">
                                          <p:stCondLst>
                                            <p:cond delay="499"/>
                                          </p:stCondLst>
                                        </p:cTn>
                                        <p:tgtEl>
                                          <p:spTgt spid="45"/>
                                        </p:tgtEl>
                                        <p:attrNameLst>
                                          <p:attrName>style.visibility</p:attrName>
                                        </p:attrNameLst>
                                      </p:cBhvr>
                                      <p:to>
                                        <p:strVal val="hidden"/>
                                      </p:to>
                                    </p:set>
                                  </p:childTnLst>
                                </p:cTn>
                              </p:par>
                              <p:par>
                                <p:cTn id="392" presetID="2" presetClass="exit" presetSubtype="2" fill="hold" grpId="2" nodeType="withEffect">
                                  <p:stCondLst>
                                    <p:cond delay="0"/>
                                  </p:stCondLst>
                                  <p:childTnLst>
                                    <p:anim calcmode="lin" valueType="num">
                                      <p:cBhvr additive="base">
                                        <p:cTn id="393" dur="500"/>
                                        <p:tgtEl>
                                          <p:spTgt spid="67"/>
                                        </p:tgtEl>
                                        <p:attrNameLst>
                                          <p:attrName>ppt_x</p:attrName>
                                        </p:attrNameLst>
                                      </p:cBhvr>
                                      <p:tavLst>
                                        <p:tav tm="0">
                                          <p:val>
                                            <p:strVal val="ppt_x"/>
                                          </p:val>
                                        </p:tav>
                                        <p:tav tm="100000">
                                          <p:val>
                                            <p:strVal val="1+ppt_w/2"/>
                                          </p:val>
                                        </p:tav>
                                      </p:tavLst>
                                    </p:anim>
                                    <p:anim calcmode="lin" valueType="num">
                                      <p:cBhvr additive="base">
                                        <p:cTn id="394" dur="500"/>
                                        <p:tgtEl>
                                          <p:spTgt spid="67"/>
                                        </p:tgtEl>
                                        <p:attrNameLst>
                                          <p:attrName>ppt_y</p:attrName>
                                        </p:attrNameLst>
                                      </p:cBhvr>
                                      <p:tavLst>
                                        <p:tav tm="0">
                                          <p:val>
                                            <p:strVal val="ppt_y"/>
                                          </p:val>
                                        </p:tav>
                                        <p:tav tm="100000">
                                          <p:val>
                                            <p:strVal val="ppt_y"/>
                                          </p:val>
                                        </p:tav>
                                      </p:tavLst>
                                    </p:anim>
                                    <p:set>
                                      <p:cBhvr>
                                        <p:cTn id="395" dur="1" fill="hold">
                                          <p:stCondLst>
                                            <p:cond delay="499"/>
                                          </p:stCondLst>
                                        </p:cTn>
                                        <p:tgtEl>
                                          <p:spTgt spid="67"/>
                                        </p:tgtEl>
                                        <p:attrNameLst>
                                          <p:attrName>style.visibility</p:attrName>
                                        </p:attrNameLst>
                                      </p:cBhvr>
                                      <p:to>
                                        <p:strVal val="hidden"/>
                                      </p:to>
                                    </p:set>
                                  </p:childTnLst>
                                </p:cTn>
                              </p:par>
                              <p:par>
                                <p:cTn id="396" presetID="2" presetClass="exit" presetSubtype="2" fill="hold" grpId="2" nodeType="withEffect">
                                  <p:stCondLst>
                                    <p:cond delay="0"/>
                                  </p:stCondLst>
                                  <p:childTnLst>
                                    <p:anim calcmode="lin" valueType="num">
                                      <p:cBhvr additive="base">
                                        <p:cTn id="397" dur="500"/>
                                        <p:tgtEl>
                                          <p:spTgt spid="36"/>
                                        </p:tgtEl>
                                        <p:attrNameLst>
                                          <p:attrName>ppt_x</p:attrName>
                                        </p:attrNameLst>
                                      </p:cBhvr>
                                      <p:tavLst>
                                        <p:tav tm="0">
                                          <p:val>
                                            <p:strVal val="ppt_x"/>
                                          </p:val>
                                        </p:tav>
                                        <p:tav tm="100000">
                                          <p:val>
                                            <p:strVal val="1+ppt_w/2"/>
                                          </p:val>
                                        </p:tav>
                                      </p:tavLst>
                                    </p:anim>
                                    <p:anim calcmode="lin" valueType="num">
                                      <p:cBhvr additive="base">
                                        <p:cTn id="398" dur="500"/>
                                        <p:tgtEl>
                                          <p:spTgt spid="36"/>
                                        </p:tgtEl>
                                        <p:attrNameLst>
                                          <p:attrName>ppt_y</p:attrName>
                                        </p:attrNameLst>
                                      </p:cBhvr>
                                      <p:tavLst>
                                        <p:tav tm="0">
                                          <p:val>
                                            <p:strVal val="ppt_y"/>
                                          </p:val>
                                        </p:tav>
                                        <p:tav tm="100000">
                                          <p:val>
                                            <p:strVal val="ppt_y"/>
                                          </p:val>
                                        </p:tav>
                                      </p:tavLst>
                                    </p:anim>
                                    <p:set>
                                      <p:cBhvr>
                                        <p:cTn id="399" dur="1" fill="hold">
                                          <p:stCondLst>
                                            <p:cond delay="499"/>
                                          </p:stCondLst>
                                        </p:cTn>
                                        <p:tgtEl>
                                          <p:spTgt spid="36"/>
                                        </p:tgtEl>
                                        <p:attrNameLst>
                                          <p:attrName>style.visibility</p:attrName>
                                        </p:attrNameLst>
                                      </p:cBhvr>
                                      <p:to>
                                        <p:strVal val="hidden"/>
                                      </p:to>
                                    </p:set>
                                  </p:childTnLst>
                                </p:cTn>
                              </p:par>
                              <p:par>
                                <p:cTn id="400" presetID="2" presetClass="exit" presetSubtype="2" fill="hold" grpId="2" nodeType="withEffect">
                                  <p:stCondLst>
                                    <p:cond delay="0"/>
                                  </p:stCondLst>
                                  <p:childTnLst>
                                    <p:anim calcmode="lin" valueType="num">
                                      <p:cBhvr additive="base">
                                        <p:cTn id="401" dur="500"/>
                                        <p:tgtEl>
                                          <p:spTgt spid="49"/>
                                        </p:tgtEl>
                                        <p:attrNameLst>
                                          <p:attrName>ppt_x</p:attrName>
                                        </p:attrNameLst>
                                      </p:cBhvr>
                                      <p:tavLst>
                                        <p:tav tm="0">
                                          <p:val>
                                            <p:strVal val="ppt_x"/>
                                          </p:val>
                                        </p:tav>
                                        <p:tav tm="100000">
                                          <p:val>
                                            <p:strVal val="1+ppt_w/2"/>
                                          </p:val>
                                        </p:tav>
                                      </p:tavLst>
                                    </p:anim>
                                    <p:anim calcmode="lin" valueType="num">
                                      <p:cBhvr additive="base">
                                        <p:cTn id="402" dur="500"/>
                                        <p:tgtEl>
                                          <p:spTgt spid="49"/>
                                        </p:tgtEl>
                                        <p:attrNameLst>
                                          <p:attrName>ppt_y</p:attrName>
                                        </p:attrNameLst>
                                      </p:cBhvr>
                                      <p:tavLst>
                                        <p:tav tm="0">
                                          <p:val>
                                            <p:strVal val="ppt_y"/>
                                          </p:val>
                                        </p:tav>
                                        <p:tav tm="100000">
                                          <p:val>
                                            <p:strVal val="ppt_y"/>
                                          </p:val>
                                        </p:tav>
                                      </p:tavLst>
                                    </p:anim>
                                    <p:set>
                                      <p:cBhvr>
                                        <p:cTn id="403" dur="1" fill="hold">
                                          <p:stCondLst>
                                            <p:cond delay="499"/>
                                          </p:stCondLst>
                                        </p:cTn>
                                        <p:tgtEl>
                                          <p:spTgt spid="49"/>
                                        </p:tgtEl>
                                        <p:attrNameLst>
                                          <p:attrName>style.visibility</p:attrName>
                                        </p:attrNameLst>
                                      </p:cBhvr>
                                      <p:to>
                                        <p:strVal val="hidden"/>
                                      </p:to>
                                    </p:set>
                                  </p:childTnLst>
                                </p:cTn>
                              </p:par>
                              <p:par>
                                <p:cTn id="404" presetID="2" presetClass="exit" presetSubtype="2" fill="hold" grpId="2" nodeType="withEffect">
                                  <p:stCondLst>
                                    <p:cond delay="0"/>
                                  </p:stCondLst>
                                  <p:childTnLst>
                                    <p:anim calcmode="lin" valueType="num">
                                      <p:cBhvr additive="base">
                                        <p:cTn id="405" dur="500"/>
                                        <p:tgtEl>
                                          <p:spTgt spid="60"/>
                                        </p:tgtEl>
                                        <p:attrNameLst>
                                          <p:attrName>ppt_x</p:attrName>
                                        </p:attrNameLst>
                                      </p:cBhvr>
                                      <p:tavLst>
                                        <p:tav tm="0">
                                          <p:val>
                                            <p:strVal val="ppt_x"/>
                                          </p:val>
                                        </p:tav>
                                        <p:tav tm="100000">
                                          <p:val>
                                            <p:strVal val="1+ppt_w/2"/>
                                          </p:val>
                                        </p:tav>
                                      </p:tavLst>
                                    </p:anim>
                                    <p:anim calcmode="lin" valueType="num">
                                      <p:cBhvr additive="base">
                                        <p:cTn id="406" dur="500"/>
                                        <p:tgtEl>
                                          <p:spTgt spid="60"/>
                                        </p:tgtEl>
                                        <p:attrNameLst>
                                          <p:attrName>ppt_y</p:attrName>
                                        </p:attrNameLst>
                                      </p:cBhvr>
                                      <p:tavLst>
                                        <p:tav tm="0">
                                          <p:val>
                                            <p:strVal val="ppt_y"/>
                                          </p:val>
                                        </p:tav>
                                        <p:tav tm="100000">
                                          <p:val>
                                            <p:strVal val="ppt_y"/>
                                          </p:val>
                                        </p:tav>
                                      </p:tavLst>
                                    </p:anim>
                                    <p:set>
                                      <p:cBhvr>
                                        <p:cTn id="407" dur="1" fill="hold">
                                          <p:stCondLst>
                                            <p:cond delay="499"/>
                                          </p:stCondLst>
                                        </p:cTn>
                                        <p:tgtEl>
                                          <p:spTgt spid="60"/>
                                        </p:tgtEl>
                                        <p:attrNameLst>
                                          <p:attrName>style.visibility</p:attrName>
                                        </p:attrNameLst>
                                      </p:cBhvr>
                                      <p:to>
                                        <p:strVal val="hidden"/>
                                      </p:to>
                                    </p:set>
                                  </p:childTnLst>
                                </p:cTn>
                              </p:par>
                              <p:par>
                                <p:cTn id="408" presetID="2" presetClass="exit" presetSubtype="2" fill="hold" grpId="2" nodeType="withEffect">
                                  <p:stCondLst>
                                    <p:cond delay="0"/>
                                  </p:stCondLst>
                                  <p:childTnLst>
                                    <p:anim calcmode="lin" valueType="num">
                                      <p:cBhvr additive="base">
                                        <p:cTn id="409" dur="500"/>
                                        <p:tgtEl>
                                          <p:spTgt spid="47"/>
                                        </p:tgtEl>
                                        <p:attrNameLst>
                                          <p:attrName>ppt_x</p:attrName>
                                        </p:attrNameLst>
                                      </p:cBhvr>
                                      <p:tavLst>
                                        <p:tav tm="0">
                                          <p:val>
                                            <p:strVal val="ppt_x"/>
                                          </p:val>
                                        </p:tav>
                                        <p:tav tm="100000">
                                          <p:val>
                                            <p:strVal val="1+ppt_w/2"/>
                                          </p:val>
                                        </p:tav>
                                      </p:tavLst>
                                    </p:anim>
                                    <p:anim calcmode="lin" valueType="num">
                                      <p:cBhvr additive="base">
                                        <p:cTn id="410" dur="500"/>
                                        <p:tgtEl>
                                          <p:spTgt spid="47"/>
                                        </p:tgtEl>
                                        <p:attrNameLst>
                                          <p:attrName>ppt_y</p:attrName>
                                        </p:attrNameLst>
                                      </p:cBhvr>
                                      <p:tavLst>
                                        <p:tav tm="0">
                                          <p:val>
                                            <p:strVal val="ppt_y"/>
                                          </p:val>
                                        </p:tav>
                                        <p:tav tm="100000">
                                          <p:val>
                                            <p:strVal val="ppt_y"/>
                                          </p:val>
                                        </p:tav>
                                      </p:tavLst>
                                    </p:anim>
                                    <p:set>
                                      <p:cBhvr>
                                        <p:cTn id="411" dur="1" fill="hold">
                                          <p:stCondLst>
                                            <p:cond delay="499"/>
                                          </p:stCondLst>
                                        </p:cTn>
                                        <p:tgtEl>
                                          <p:spTgt spid="47"/>
                                        </p:tgtEl>
                                        <p:attrNameLst>
                                          <p:attrName>style.visibility</p:attrName>
                                        </p:attrNameLst>
                                      </p:cBhvr>
                                      <p:to>
                                        <p:strVal val="hidden"/>
                                      </p:to>
                                    </p:set>
                                  </p:childTnLst>
                                </p:cTn>
                              </p:par>
                              <p:par>
                                <p:cTn id="412" presetID="2" presetClass="exit" presetSubtype="2" fill="hold" grpId="2" nodeType="withEffect">
                                  <p:stCondLst>
                                    <p:cond delay="0"/>
                                  </p:stCondLst>
                                  <p:childTnLst>
                                    <p:anim calcmode="lin" valueType="num">
                                      <p:cBhvr additive="base">
                                        <p:cTn id="413" dur="500"/>
                                        <p:tgtEl>
                                          <p:spTgt spid="59"/>
                                        </p:tgtEl>
                                        <p:attrNameLst>
                                          <p:attrName>ppt_x</p:attrName>
                                        </p:attrNameLst>
                                      </p:cBhvr>
                                      <p:tavLst>
                                        <p:tav tm="0">
                                          <p:val>
                                            <p:strVal val="ppt_x"/>
                                          </p:val>
                                        </p:tav>
                                        <p:tav tm="100000">
                                          <p:val>
                                            <p:strVal val="1+ppt_w/2"/>
                                          </p:val>
                                        </p:tav>
                                      </p:tavLst>
                                    </p:anim>
                                    <p:anim calcmode="lin" valueType="num">
                                      <p:cBhvr additive="base">
                                        <p:cTn id="414" dur="500"/>
                                        <p:tgtEl>
                                          <p:spTgt spid="59"/>
                                        </p:tgtEl>
                                        <p:attrNameLst>
                                          <p:attrName>ppt_y</p:attrName>
                                        </p:attrNameLst>
                                      </p:cBhvr>
                                      <p:tavLst>
                                        <p:tav tm="0">
                                          <p:val>
                                            <p:strVal val="ppt_y"/>
                                          </p:val>
                                        </p:tav>
                                        <p:tav tm="100000">
                                          <p:val>
                                            <p:strVal val="ppt_y"/>
                                          </p:val>
                                        </p:tav>
                                      </p:tavLst>
                                    </p:anim>
                                    <p:set>
                                      <p:cBhvr>
                                        <p:cTn id="415" dur="1" fill="hold">
                                          <p:stCondLst>
                                            <p:cond delay="499"/>
                                          </p:stCondLst>
                                        </p:cTn>
                                        <p:tgtEl>
                                          <p:spTgt spid="59"/>
                                        </p:tgtEl>
                                        <p:attrNameLst>
                                          <p:attrName>style.visibility</p:attrName>
                                        </p:attrNameLst>
                                      </p:cBhvr>
                                      <p:to>
                                        <p:strVal val="hidden"/>
                                      </p:to>
                                    </p:set>
                                  </p:childTnLst>
                                </p:cTn>
                              </p:par>
                              <p:par>
                                <p:cTn id="416" presetID="2" presetClass="exit" presetSubtype="2" fill="hold" grpId="2" nodeType="withEffect">
                                  <p:stCondLst>
                                    <p:cond delay="0"/>
                                  </p:stCondLst>
                                  <p:childTnLst>
                                    <p:anim calcmode="lin" valueType="num">
                                      <p:cBhvr additive="base">
                                        <p:cTn id="417" dur="500"/>
                                        <p:tgtEl>
                                          <p:spTgt spid="48"/>
                                        </p:tgtEl>
                                        <p:attrNameLst>
                                          <p:attrName>ppt_x</p:attrName>
                                        </p:attrNameLst>
                                      </p:cBhvr>
                                      <p:tavLst>
                                        <p:tav tm="0">
                                          <p:val>
                                            <p:strVal val="ppt_x"/>
                                          </p:val>
                                        </p:tav>
                                        <p:tav tm="100000">
                                          <p:val>
                                            <p:strVal val="1+ppt_w/2"/>
                                          </p:val>
                                        </p:tav>
                                      </p:tavLst>
                                    </p:anim>
                                    <p:anim calcmode="lin" valueType="num">
                                      <p:cBhvr additive="base">
                                        <p:cTn id="418" dur="500"/>
                                        <p:tgtEl>
                                          <p:spTgt spid="48"/>
                                        </p:tgtEl>
                                        <p:attrNameLst>
                                          <p:attrName>ppt_y</p:attrName>
                                        </p:attrNameLst>
                                      </p:cBhvr>
                                      <p:tavLst>
                                        <p:tav tm="0">
                                          <p:val>
                                            <p:strVal val="ppt_y"/>
                                          </p:val>
                                        </p:tav>
                                        <p:tav tm="100000">
                                          <p:val>
                                            <p:strVal val="ppt_y"/>
                                          </p:val>
                                        </p:tav>
                                      </p:tavLst>
                                    </p:anim>
                                    <p:set>
                                      <p:cBhvr>
                                        <p:cTn id="419" dur="1" fill="hold">
                                          <p:stCondLst>
                                            <p:cond delay="499"/>
                                          </p:stCondLst>
                                        </p:cTn>
                                        <p:tgtEl>
                                          <p:spTgt spid="48"/>
                                        </p:tgtEl>
                                        <p:attrNameLst>
                                          <p:attrName>style.visibility</p:attrName>
                                        </p:attrNameLst>
                                      </p:cBhvr>
                                      <p:to>
                                        <p:strVal val="hidden"/>
                                      </p:to>
                                    </p:set>
                                  </p:childTnLst>
                                </p:cTn>
                              </p:par>
                              <p:par>
                                <p:cTn id="420" presetID="2" presetClass="exit" presetSubtype="2" fill="hold" grpId="2" nodeType="withEffect">
                                  <p:stCondLst>
                                    <p:cond delay="0"/>
                                  </p:stCondLst>
                                  <p:childTnLst>
                                    <p:anim calcmode="lin" valueType="num">
                                      <p:cBhvr additive="base">
                                        <p:cTn id="421" dur="500"/>
                                        <p:tgtEl>
                                          <p:spTgt spid="76"/>
                                        </p:tgtEl>
                                        <p:attrNameLst>
                                          <p:attrName>ppt_x</p:attrName>
                                        </p:attrNameLst>
                                      </p:cBhvr>
                                      <p:tavLst>
                                        <p:tav tm="0">
                                          <p:val>
                                            <p:strVal val="ppt_x"/>
                                          </p:val>
                                        </p:tav>
                                        <p:tav tm="100000">
                                          <p:val>
                                            <p:strVal val="1+ppt_w/2"/>
                                          </p:val>
                                        </p:tav>
                                      </p:tavLst>
                                    </p:anim>
                                    <p:anim calcmode="lin" valueType="num">
                                      <p:cBhvr additive="base">
                                        <p:cTn id="422" dur="500"/>
                                        <p:tgtEl>
                                          <p:spTgt spid="76"/>
                                        </p:tgtEl>
                                        <p:attrNameLst>
                                          <p:attrName>ppt_y</p:attrName>
                                        </p:attrNameLst>
                                      </p:cBhvr>
                                      <p:tavLst>
                                        <p:tav tm="0">
                                          <p:val>
                                            <p:strVal val="ppt_y"/>
                                          </p:val>
                                        </p:tav>
                                        <p:tav tm="100000">
                                          <p:val>
                                            <p:strVal val="ppt_y"/>
                                          </p:val>
                                        </p:tav>
                                      </p:tavLst>
                                    </p:anim>
                                    <p:set>
                                      <p:cBhvr>
                                        <p:cTn id="423" dur="1" fill="hold">
                                          <p:stCondLst>
                                            <p:cond delay="499"/>
                                          </p:stCondLst>
                                        </p:cTn>
                                        <p:tgtEl>
                                          <p:spTgt spid="76"/>
                                        </p:tgtEl>
                                        <p:attrNameLst>
                                          <p:attrName>style.visibility</p:attrName>
                                        </p:attrNameLst>
                                      </p:cBhvr>
                                      <p:to>
                                        <p:strVal val="hidden"/>
                                      </p:to>
                                    </p:set>
                                  </p:childTnLst>
                                </p:cTn>
                              </p:par>
                              <p:par>
                                <p:cTn id="424" presetID="2" presetClass="exit" presetSubtype="2" fill="hold" grpId="2" nodeType="withEffect">
                                  <p:stCondLst>
                                    <p:cond delay="0"/>
                                  </p:stCondLst>
                                  <p:childTnLst>
                                    <p:anim calcmode="lin" valueType="num">
                                      <p:cBhvr additive="base">
                                        <p:cTn id="425" dur="500"/>
                                        <p:tgtEl>
                                          <p:spTgt spid="84"/>
                                        </p:tgtEl>
                                        <p:attrNameLst>
                                          <p:attrName>ppt_x</p:attrName>
                                        </p:attrNameLst>
                                      </p:cBhvr>
                                      <p:tavLst>
                                        <p:tav tm="0">
                                          <p:val>
                                            <p:strVal val="ppt_x"/>
                                          </p:val>
                                        </p:tav>
                                        <p:tav tm="100000">
                                          <p:val>
                                            <p:strVal val="1+ppt_w/2"/>
                                          </p:val>
                                        </p:tav>
                                      </p:tavLst>
                                    </p:anim>
                                    <p:anim calcmode="lin" valueType="num">
                                      <p:cBhvr additive="base">
                                        <p:cTn id="426" dur="500"/>
                                        <p:tgtEl>
                                          <p:spTgt spid="84"/>
                                        </p:tgtEl>
                                        <p:attrNameLst>
                                          <p:attrName>ppt_y</p:attrName>
                                        </p:attrNameLst>
                                      </p:cBhvr>
                                      <p:tavLst>
                                        <p:tav tm="0">
                                          <p:val>
                                            <p:strVal val="ppt_y"/>
                                          </p:val>
                                        </p:tav>
                                        <p:tav tm="100000">
                                          <p:val>
                                            <p:strVal val="ppt_y"/>
                                          </p:val>
                                        </p:tav>
                                      </p:tavLst>
                                    </p:anim>
                                    <p:set>
                                      <p:cBhvr>
                                        <p:cTn id="427" dur="1" fill="hold">
                                          <p:stCondLst>
                                            <p:cond delay="499"/>
                                          </p:stCondLst>
                                        </p:cTn>
                                        <p:tgtEl>
                                          <p:spTgt spid="84"/>
                                        </p:tgtEl>
                                        <p:attrNameLst>
                                          <p:attrName>style.visibility</p:attrName>
                                        </p:attrNameLst>
                                      </p:cBhvr>
                                      <p:to>
                                        <p:strVal val="hidden"/>
                                      </p:to>
                                    </p:set>
                                  </p:childTnLst>
                                </p:cTn>
                              </p:par>
                              <p:par>
                                <p:cTn id="428" presetID="2" presetClass="exit" presetSubtype="2" fill="hold" grpId="2" nodeType="withEffect">
                                  <p:stCondLst>
                                    <p:cond delay="0"/>
                                  </p:stCondLst>
                                  <p:childTnLst>
                                    <p:anim calcmode="lin" valueType="num">
                                      <p:cBhvr additive="base">
                                        <p:cTn id="429" dur="500"/>
                                        <p:tgtEl>
                                          <p:spTgt spid="62"/>
                                        </p:tgtEl>
                                        <p:attrNameLst>
                                          <p:attrName>ppt_x</p:attrName>
                                        </p:attrNameLst>
                                      </p:cBhvr>
                                      <p:tavLst>
                                        <p:tav tm="0">
                                          <p:val>
                                            <p:strVal val="ppt_x"/>
                                          </p:val>
                                        </p:tav>
                                        <p:tav tm="100000">
                                          <p:val>
                                            <p:strVal val="1+ppt_w/2"/>
                                          </p:val>
                                        </p:tav>
                                      </p:tavLst>
                                    </p:anim>
                                    <p:anim calcmode="lin" valueType="num">
                                      <p:cBhvr additive="base">
                                        <p:cTn id="430" dur="500"/>
                                        <p:tgtEl>
                                          <p:spTgt spid="62"/>
                                        </p:tgtEl>
                                        <p:attrNameLst>
                                          <p:attrName>ppt_y</p:attrName>
                                        </p:attrNameLst>
                                      </p:cBhvr>
                                      <p:tavLst>
                                        <p:tav tm="0">
                                          <p:val>
                                            <p:strVal val="ppt_y"/>
                                          </p:val>
                                        </p:tav>
                                        <p:tav tm="100000">
                                          <p:val>
                                            <p:strVal val="ppt_y"/>
                                          </p:val>
                                        </p:tav>
                                      </p:tavLst>
                                    </p:anim>
                                    <p:set>
                                      <p:cBhvr>
                                        <p:cTn id="431" dur="1" fill="hold">
                                          <p:stCondLst>
                                            <p:cond delay="499"/>
                                          </p:stCondLst>
                                        </p:cTn>
                                        <p:tgtEl>
                                          <p:spTgt spid="62"/>
                                        </p:tgtEl>
                                        <p:attrNameLst>
                                          <p:attrName>style.visibility</p:attrName>
                                        </p:attrNameLst>
                                      </p:cBhvr>
                                      <p:to>
                                        <p:strVal val="hidden"/>
                                      </p:to>
                                    </p:set>
                                  </p:childTnLst>
                                </p:cTn>
                              </p:par>
                              <p:par>
                                <p:cTn id="432" presetID="2" presetClass="exit" presetSubtype="2" fill="hold" grpId="2" nodeType="withEffect">
                                  <p:stCondLst>
                                    <p:cond delay="0"/>
                                  </p:stCondLst>
                                  <p:childTnLst>
                                    <p:anim calcmode="lin" valueType="num">
                                      <p:cBhvr additive="base">
                                        <p:cTn id="433" dur="500"/>
                                        <p:tgtEl>
                                          <p:spTgt spid="90"/>
                                        </p:tgtEl>
                                        <p:attrNameLst>
                                          <p:attrName>ppt_x</p:attrName>
                                        </p:attrNameLst>
                                      </p:cBhvr>
                                      <p:tavLst>
                                        <p:tav tm="0">
                                          <p:val>
                                            <p:strVal val="ppt_x"/>
                                          </p:val>
                                        </p:tav>
                                        <p:tav tm="100000">
                                          <p:val>
                                            <p:strVal val="1+ppt_w/2"/>
                                          </p:val>
                                        </p:tav>
                                      </p:tavLst>
                                    </p:anim>
                                    <p:anim calcmode="lin" valueType="num">
                                      <p:cBhvr additive="base">
                                        <p:cTn id="434" dur="500"/>
                                        <p:tgtEl>
                                          <p:spTgt spid="90"/>
                                        </p:tgtEl>
                                        <p:attrNameLst>
                                          <p:attrName>ppt_y</p:attrName>
                                        </p:attrNameLst>
                                      </p:cBhvr>
                                      <p:tavLst>
                                        <p:tav tm="0">
                                          <p:val>
                                            <p:strVal val="ppt_y"/>
                                          </p:val>
                                        </p:tav>
                                        <p:tav tm="100000">
                                          <p:val>
                                            <p:strVal val="ppt_y"/>
                                          </p:val>
                                        </p:tav>
                                      </p:tavLst>
                                    </p:anim>
                                    <p:set>
                                      <p:cBhvr>
                                        <p:cTn id="435" dur="1" fill="hold">
                                          <p:stCondLst>
                                            <p:cond delay="499"/>
                                          </p:stCondLst>
                                        </p:cTn>
                                        <p:tgtEl>
                                          <p:spTgt spid="90"/>
                                        </p:tgtEl>
                                        <p:attrNameLst>
                                          <p:attrName>style.visibility</p:attrName>
                                        </p:attrNameLst>
                                      </p:cBhvr>
                                      <p:to>
                                        <p:strVal val="hidden"/>
                                      </p:to>
                                    </p:set>
                                  </p:childTnLst>
                                </p:cTn>
                              </p:par>
                              <p:par>
                                <p:cTn id="436" presetID="2" presetClass="exit" presetSubtype="2" fill="hold" grpId="2" nodeType="withEffect">
                                  <p:stCondLst>
                                    <p:cond delay="0"/>
                                  </p:stCondLst>
                                  <p:childTnLst>
                                    <p:anim calcmode="lin" valueType="num">
                                      <p:cBhvr additive="base">
                                        <p:cTn id="437" dur="500"/>
                                        <p:tgtEl>
                                          <p:spTgt spid="89"/>
                                        </p:tgtEl>
                                        <p:attrNameLst>
                                          <p:attrName>ppt_x</p:attrName>
                                        </p:attrNameLst>
                                      </p:cBhvr>
                                      <p:tavLst>
                                        <p:tav tm="0">
                                          <p:val>
                                            <p:strVal val="ppt_x"/>
                                          </p:val>
                                        </p:tav>
                                        <p:tav tm="100000">
                                          <p:val>
                                            <p:strVal val="1+ppt_w/2"/>
                                          </p:val>
                                        </p:tav>
                                      </p:tavLst>
                                    </p:anim>
                                    <p:anim calcmode="lin" valueType="num">
                                      <p:cBhvr additive="base">
                                        <p:cTn id="438" dur="500"/>
                                        <p:tgtEl>
                                          <p:spTgt spid="89"/>
                                        </p:tgtEl>
                                        <p:attrNameLst>
                                          <p:attrName>ppt_y</p:attrName>
                                        </p:attrNameLst>
                                      </p:cBhvr>
                                      <p:tavLst>
                                        <p:tav tm="0">
                                          <p:val>
                                            <p:strVal val="ppt_y"/>
                                          </p:val>
                                        </p:tav>
                                        <p:tav tm="100000">
                                          <p:val>
                                            <p:strVal val="ppt_y"/>
                                          </p:val>
                                        </p:tav>
                                      </p:tavLst>
                                    </p:anim>
                                    <p:set>
                                      <p:cBhvr>
                                        <p:cTn id="439" dur="1" fill="hold">
                                          <p:stCondLst>
                                            <p:cond delay="499"/>
                                          </p:stCondLst>
                                        </p:cTn>
                                        <p:tgtEl>
                                          <p:spTgt spid="89"/>
                                        </p:tgtEl>
                                        <p:attrNameLst>
                                          <p:attrName>style.visibility</p:attrName>
                                        </p:attrNameLst>
                                      </p:cBhvr>
                                      <p:to>
                                        <p:strVal val="hidden"/>
                                      </p:to>
                                    </p:set>
                                  </p:childTnLst>
                                </p:cTn>
                              </p:par>
                              <p:par>
                                <p:cTn id="440" presetID="2" presetClass="exit" presetSubtype="2" fill="hold" grpId="2" nodeType="withEffect">
                                  <p:stCondLst>
                                    <p:cond delay="0"/>
                                  </p:stCondLst>
                                  <p:childTnLst>
                                    <p:anim calcmode="lin" valueType="num">
                                      <p:cBhvr additive="base">
                                        <p:cTn id="441" dur="500"/>
                                        <p:tgtEl>
                                          <p:spTgt spid="83"/>
                                        </p:tgtEl>
                                        <p:attrNameLst>
                                          <p:attrName>ppt_x</p:attrName>
                                        </p:attrNameLst>
                                      </p:cBhvr>
                                      <p:tavLst>
                                        <p:tav tm="0">
                                          <p:val>
                                            <p:strVal val="ppt_x"/>
                                          </p:val>
                                        </p:tav>
                                        <p:tav tm="100000">
                                          <p:val>
                                            <p:strVal val="1+ppt_w/2"/>
                                          </p:val>
                                        </p:tav>
                                      </p:tavLst>
                                    </p:anim>
                                    <p:anim calcmode="lin" valueType="num">
                                      <p:cBhvr additive="base">
                                        <p:cTn id="442" dur="500"/>
                                        <p:tgtEl>
                                          <p:spTgt spid="83"/>
                                        </p:tgtEl>
                                        <p:attrNameLst>
                                          <p:attrName>ppt_y</p:attrName>
                                        </p:attrNameLst>
                                      </p:cBhvr>
                                      <p:tavLst>
                                        <p:tav tm="0">
                                          <p:val>
                                            <p:strVal val="ppt_y"/>
                                          </p:val>
                                        </p:tav>
                                        <p:tav tm="100000">
                                          <p:val>
                                            <p:strVal val="ppt_y"/>
                                          </p:val>
                                        </p:tav>
                                      </p:tavLst>
                                    </p:anim>
                                    <p:set>
                                      <p:cBhvr>
                                        <p:cTn id="443" dur="1" fill="hold">
                                          <p:stCondLst>
                                            <p:cond delay="499"/>
                                          </p:stCondLst>
                                        </p:cTn>
                                        <p:tgtEl>
                                          <p:spTgt spid="83"/>
                                        </p:tgtEl>
                                        <p:attrNameLst>
                                          <p:attrName>style.visibility</p:attrName>
                                        </p:attrNameLst>
                                      </p:cBhvr>
                                      <p:to>
                                        <p:strVal val="hidden"/>
                                      </p:to>
                                    </p:set>
                                  </p:childTnLst>
                                </p:cTn>
                              </p:par>
                              <p:par>
                                <p:cTn id="444" presetID="2" presetClass="exit" presetSubtype="2" fill="hold" grpId="2" nodeType="withEffect">
                                  <p:stCondLst>
                                    <p:cond delay="0"/>
                                  </p:stCondLst>
                                  <p:childTnLst>
                                    <p:anim calcmode="lin" valueType="num">
                                      <p:cBhvr additive="base">
                                        <p:cTn id="445" dur="500"/>
                                        <p:tgtEl>
                                          <p:spTgt spid="81"/>
                                        </p:tgtEl>
                                        <p:attrNameLst>
                                          <p:attrName>ppt_x</p:attrName>
                                        </p:attrNameLst>
                                      </p:cBhvr>
                                      <p:tavLst>
                                        <p:tav tm="0">
                                          <p:val>
                                            <p:strVal val="ppt_x"/>
                                          </p:val>
                                        </p:tav>
                                        <p:tav tm="100000">
                                          <p:val>
                                            <p:strVal val="1+ppt_w/2"/>
                                          </p:val>
                                        </p:tav>
                                      </p:tavLst>
                                    </p:anim>
                                    <p:anim calcmode="lin" valueType="num">
                                      <p:cBhvr additive="base">
                                        <p:cTn id="446" dur="500"/>
                                        <p:tgtEl>
                                          <p:spTgt spid="81"/>
                                        </p:tgtEl>
                                        <p:attrNameLst>
                                          <p:attrName>ppt_y</p:attrName>
                                        </p:attrNameLst>
                                      </p:cBhvr>
                                      <p:tavLst>
                                        <p:tav tm="0">
                                          <p:val>
                                            <p:strVal val="ppt_y"/>
                                          </p:val>
                                        </p:tav>
                                        <p:tav tm="100000">
                                          <p:val>
                                            <p:strVal val="ppt_y"/>
                                          </p:val>
                                        </p:tav>
                                      </p:tavLst>
                                    </p:anim>
                                    <p:set>
                                      <p:cBhvr>
                                        <p:cTn id="447" dur="1" fill="hold">
                                          <p:stCondLst>
                                            <p:cond delay="499"/>
                                          </p:stCondLst>
                                        </p:cTn>
                                        <p:tgtEl>
                                          <p:spTgt spid="81"/>
                                        </p:tgtEl>
                                        <p:attrNameLst>
                                          <p:attrName>style.visibility</p:attrName>
                                        </p:attrNameLst>
                                      </p:cBhvr>
                                      <p:to>
                                        <p:strVal val="hidden"/>
                                      </p:to>
                                    </p:set>
                                  </p:childTnLst>
                                </p:cTn>
                              </p:par>
                              <p:par>
                                <p:cTn id="448" presetID="2" presetClass="exit" presetSubtype="2" fill="hold" grpId="2" nodeType="withEffect">
                                  <p:stCondLst>
                                    <p:cond delay="0"/>
                                  </p:stCondLst>
                                  <p:childTnLst>
                                    <p:anim calcmode="lin" valueType="num">
                                      <p:cBhvr additive="base">
                                        <p:cTn id="449" dur="500"/>
                                        <p:tgtEl>
                                          <p:spTgt spid="91"/>
                                        </p:tgtEl>
                                        <p:attrNameLst>
                                          <p:attrName>ppt_x</p:attrName>
                                        </p:attrNameLst>
                                      </p:cBhvr>
                                      <p:tavLst>
                                        <p:tav tm="0">
                                          <p:val>
                                            <p:strVal val="ppt_x"/>
                                          </p:val>
                                        </p:tav>
                                        <p:tav tm="100000">
                                          <p:val>
                                            <p:strVal val="1+ppt_w/2"/>
                                          </p:val>
                                        </p:tav>
                                      </p:tavLst>
                                    </p:anim>
                                    <p:anim calcmode="lin" valueType="num">
                                      <p:cBhvr additive="base">
                                        <p:cTn id="450" dur="500"/>
                                        <p:tgtEl>
                                          <p:spTgt spid="91"/>
                                        </p:tgtEl>
                                        <p:attrNameLst>
                                          <p:attrName>ppt_y</p:attrName>
                                        </p:attrNameLst>
                                      </p:cBhvr>
                                      <p:tavLst>
                                        <p:tav tm="0">
                                          <p:val>
                                            <p:strVal val="ppt_y"/>
                                          </p:val>
                                        </p:tav>
                                        <p:tav tm="100000">
                                          <p:val>
                                            <p:strVal val="ppt_y"/>
                                          </p:val>
                                        </p:tav>
                                      </p:tavLst>
                                    </p:anim>
                                    <p:set>
                                      <p:cBhvr>
                                        <p:cTn id="451" dur="1" fill="hold">
                                          <p:stCondLst>
                                            <p:cond delay="499"/>
                                          </p:stCondLst>
                                        </p:cTn>
                                        <p:tgtEl>
                                          <p:spTgt spid="91"/>
                                        </p:tgtEl>
                                        <p:attrNameLst>
                                          <p:attrName>style.visibility</p:attrName>
                                        </p:attrNameLst>
                                      </p:cBhvr>
                                      <p:to>
                                        <p:strVal val="hidden"/>
                                      </p:to>
                                    </p:set>
                                  </p:childTnLst>
                                </p:cTn>
                              </p:par>
                              <p:par>
                                <p:cTn id="452" presetID="2" presetClass="exit" presetSubtype="2" fill="hold" grpId="2" nodeType="withEffect">
                                  <p:stCondLst>
                                    <p:cond delay="0"/>
                                  </p:stCondLst>
                                  <p:childTnLst>
                                    <p:anim calcmode="lin" valueType="num">
                                      <p:cBhvr additive="base">
                                        <p:cTn id="453" dur="500"/>
                                        <p:tgtEl>
                                          <p:spTgt spid="94"/>
                                        </p:tgtEl>
                                        <p:attrNameLst>
                                          <p:attrName>ppt_x</p:attrName>
                                        </p:attrNameLst>
                                      </p:cBhvr>
                                      <p:tavLst>
                                        <p:tav tm="0">
                                          <p:val>
                                            <p:strVal val="ppt_x"/>
                                          </p:val>
                                        </p:tav>
                                        <p:tav tm="100000">
                                          <p:val>
                                            <p:strVal val="1+ppt_w/2"/>
                                          </p:val>
                                        </p:tav>
                                      </p:tavLst>
                                    </p:anim>
                                    <p:anim calcmode="lin" valueType="num">
                                      <p:cBhvr additive="base">
                                        <p:cTn id="454" dur="500"/>
                                        <p:tgtEl>
                                          <p:spTgt spid="94"/>
                                        </p:tgtEl>
                                        <p:attrNameLst>
                                          <p:attrName>ppt_y</p:attrName>
                                        </p:attrNameLst>
                                      </p:cBhvr>
                                      <p:tavLst>
                                        <p:tav tm="0">
                                          <p:val>
                                            <p:strVal val="ppt_y"/>
                                          </p:val>
                                        </p:tav>
                                        <p:tav tm="100000">
                                          <p:val>
                                            <p:strVal val="ppt_y"/>
                                          </p:val>
                                        </p:tav>
                                      </p:tavLst>
                                    </p:anim>
                                    <p:set>
                                      <p:cBhvr>
                                        <p:cTn id="455" dur="1" fill="hold">
                                          <p:stCondLst>
                                            <p:cond delay="499"/>
                                          </p:stCondLst>
                                        </p:cTn>
                                        <p:tgtEl>
                                          <p:spTgt spid="94"/>
                                        </p:tgtEl>
                                        <p:attrNameLst>
                                          <p:attrName>style.visibility</p:attrName>
                                        </p:attrNameLst>
                                      </p:cBhvr>
                                      <p:to>
                                        <p:strVal val="hidden"/>
                                      </p:to>
                                    </p:set>
                                  </p:childTnLst>
                                </p:cTn>
                              </p:par>
                              <p:par>
                                <p:cTn id="456" presetID="2" presetClass="exit" presetSubtype="2" fill="hold" grpId="2" nodeType="withEffect">
                                  <p:stCondLst>
                                    <p:cond delay="0"/>
                                  </p:stCondLst>
                                  <p:childTnLst>
                                    <p:anim calcmode="lin" valueType="num">
                                      <p:cBhvr additive="base">
                                        <p:cTn id="457" dur="500"/>
                                        <p:tgtEl>
                                          <p:spTgt spid="97"/>
                                        </p:tgtEl>
                                        <p:attrNameLst>
                                          <p:attrName>ppt_x</p:attrName>
                                        </p:attrNameLst>
                                      </p:cBhvr>
                                      <p:tavLst>
                                        <p:tav tm="0">
                                          <p:val>
                                            <p:strVal val="ppt_x"/>
                                          </p:val>
                                        </p:tav>
                                        <p:tav tm="100000">
                                          <p:val>
                                            <p:strVal val="1+ppt_w/2"/>
                                          </p:val>
                                        </p:tav>
                                      </p:tavLst>
                                    </p:anim>
                                    <p:anim calcmode="lin" valueType="num">
                                      <p:cBhvr additive="base">
                                        <p:cTn id="458" dur="500"/>
                                        <p:tgtEl>
                                          <p:spTgt spid="97"/>
                                        </p:tgtEl>
                                        <p:attrNameLst>
                                          <p:attrName>ppt_y</p:attrName>
                                        </p:attrNameLst>
                                      </p:cBhvr>
                                      <p:tavLst>
                                        <p:tav tm="0">
                                          <p:val>
                                            <p:strVal val="ppt_y"/>
                                          </p:val>
                                        </p:tav>
                                        <p:tav tm="100000">
                                          <p:val>
                                            <p:strVal val="ppt_y"/>
                                          </p:val>
                                        </p:tav>
                                      </p:tavLst>
                                    </p:anim>
                                    <p:set>
                                      <p:cBhvr>
                                        <p:cTn id="459" dur="1" fill="hold">
                                          <p:stCondLst>
                                            <p:cond delay="499"/>
                                          </p:stCondLst>
                                        </p:cTn>
                                        <p:tgtEl>
                                          <p:spTgt spid="97"/>
                                        </p:tgtEl>
                                        <p:attrNameLst>
                                          <p:attrName>style.visibility</p:attrName>
                                        </p:attrNameLst>
                                      </p:cBhvr>
                                      <p:to>
                                        <p:strVal val="hidden"/>
                                      </p:to>
                                    </p:set>
                                  </p:childTnLst>
                                </p:cTn>
                              </p:par>
                              <p:par>
                                <p:cTn id="460" presetID="2" presetClass="exit" presetSubtype="2" fill="hold" grpId="2" nodeType="withEffect">
                                  <p:stCondLst>
                                    <p:cond delay="0"/>
                                  </p:stCondLst>
                                  <p:childTnLst>
                                    <p:anim calcmode="lin" valueType="num">
                                      <p:cBhvr additive="base">
                                        <p:cTn id="461" dur="500"/>
                                        <p:tgtEl>
                                          <p:spTgt spid="96"/>
                                        </p:tgtEl>
                                        <p:attrNameLst>
                                          <p:attrName>ppt_x</p:attrName>
                                        </p:attrNameLst>
                                      </p:cBhvr>
                                      <p:tavLst>
                                        <p:tav tm="0">
                                          <p:val>
                                            <p:strVal val="ppt_x"/>
                                          </p:val>
                                        </p:tav>
                                        <p:tav tm="100000">
                                          <p:val>
                                            <p:strVal val="1+ppt_w/2"/>
                                          </p:val>
                                        </p:tav>
                                      </p:tavLst>
                                    </p:anim>
                                    <p:anim calcmode="lin" valueType="num">
                                      <p:cBhvr additive="base">
                                        <p:cTn id="462" dur="500"/>
                                        <p:tgtEl>
                                          <p:spTgt spid="96"/>
                                        </p:tgtEl>
                                        <p:attrNameLst>
                                          <p:attrName>ppt_y</p:attrName>
                                        </p:attrNameLst>
                                      </p:cBhvr>
                                      <p:tavLst>
                                        <p:tav tm="0">
                                          <p:val>
                                            <p:strVal val="ppt_y"/>
                                          </p:val>
                                        </p:tav>
                                        <p:tav tm="100000">
                                          <p:val>
                                            <p:strVal val="ppt_y"/>
                                          </p:val>
                                        </p:tav>
                                      </p:tavLst>
                                    </p:anim>
                                    <p:set>
                                      <p:cBhvr>
                                        <p:cTn id="463" dur="1" fill="hold">
                                          <p:stCondLst>
                                            <p:cond delay="499"/>
                                          </p:stCondLst>
                                        </p:cTn>
                                        <p:tgtEl>
                                          <p:spTgt spid="96"/>
                                        </p:tgtEl>
                                        <p:attrNameLst>
                                          <p:attrName>style.visibility</p:attrName>
                                        </p:attrNameLst>
                                      </p:cBhvr>
                                      <p:to>
                                        <p:strVal val="hidden"/>
                                      </p:to>
                                    </p:set>
                                  </p:childTnLst>
                                </p:cTn>
                              </p:par>
                              <p:par>
                                <p:cTn id="464" presetID="2" presetClass="exit" presetSubtype="2" fill="hold" grpId="2" nodeType="withEffect">
                                  <p:stCondLst>
                                    <p:cond delay="0"/>
                                  </p:stCondLst>
                                  <p:childTnLst>
                                    <p:anim calcmode="lin" valueType="num">
                                      <p:cBhvr additive="base">
                                        <p:cTn id="465" dur="500"/>
                                        <p:tgtEl>
                                          <p:spTgt spid="66"/>
                                        </p:tgtEl>
                                        <p:attrNameLst>
                                          <p:attrName>ppt_x</p:attrName>
                                        </p:attrNameLst>
                                      </p:cBhvr>
                                      <p:tavLst>
                                        <p:tav tm="0">
                                          <p:val>
                                            <p:strVal val="ppt_x"/>
                                          </p:val>
                                        </p:tav>
                                        <p:tav tm="100000">
                                          <p:val>
                                            <p:strVal val="1+ppt_w/2"/>
                                          </p:val>
                                        </p:tav>
                                      </p:tavLst>
                                    </p:anim>
                                    <p:anim calcmode="lin" valueType="num">
                                      <p:cBhvr additive="base">
                                        <p:cTn id="466" dur="500"/>
                                        <p:tgtEl>
                                          <p:spTgt spid="66"/>
                                        </p:tgtEl>
                                        <p:attrNameLst>
                                          <p:attrName>ppt_y</p:attrName>
                                        </p:attrNameLst>
                                      </p:cBhvr>
                                      <p:tavLst>
                                        <p:tav tm="0">
                                          <p:val>
                                            <p:strVal val="ppt_y"/>
                                          </p:val>
                                        </p:tav>
                                        <p:tav tm="100000">
                                          <p:val>
                                            <p:strVal val="ppt_y"/>
                                          </p:val>
                                        </p:tav>
                                      </p:tavLst>
                                    </p:anim>
                                    <p:set>
                                      <p:cBhvr>
                                        <p:cTn id="467" dur="1" fill="hold">
                                          <p:stCondLst>
                                            <p:cond delay="499"/>
                                          </p:stCondLst>
                                        </p:cTn>
                                        <p:tgtEl>
                                          <p:spTgt spid="66"/>
                                        </p:tgtEl>
                                        <p:attrNameLst>
                                          <p:attrName>style.visibility</p:attrName>
                                        </p:attrNameLst>
                                      </p:cBhvr>
                                      <p:to>
                                        <p:strVal val="hidden"/>
                                      </p:to>
                                    </p:set>
                                  </p:childTnLst>
                                </p:cTn>
                              </p:par>
                              <p:par>
                                <p:cTn id="468" presetID="2" presetClass="exit" presetSubtype="2" fill="hold" grpId="2" nodeType="withEffect">
                                  <p:stCondLst>
                                    <p:cond delay="0"/>
                                  </p:stCondLst>
                                  <p:childTnLst>
                                    <p:anim calcmode="lin" valueType="num">
                                      <p:cBhvr additive="base">
                                        <p:cTn id="469" dur="500"/>
                                        <p:tgtEl>
                                          <p:spTgt spid="100"/>
                                        </p:tgtEl>
                                        <p:attrNameLst>
                                          <p:attrName>ppt_x</p:attrName>
                                        </p:attrNameLst>
                                      </p:cBhvr>
                                      <p:tavLst>
                                        <p:tav tm="0">
                                          <p:val>
                                            <p:strVal val="ppt_x"/>
                                          </p:val>
                                        </p:tav>
                                        <p:tav tm="100000">
                                          <p:val>
                                            <p:strVal val="1+ppt_w/2"/>
                                          </p:val>
                                        </p:tav>
                                      </p:tavLst>
                                    </p:anim>
                                    <p:anim calcmode="lin" valueType="num">
                                      <p:cBhvr additive="base">
                                        <p:cTn id="470" dur="500"/>
                                        <p:tgtEl>
                                          <p:spTgt spid="100"/>
                                        </p:tgtEl>
                                        <p:attrNameLst>
                                          <p:attrName>ppt_y</p:attrName>
                                        </p:attrNameLst>
                                      </p:cBhvr>
                                      <p:tavLst>
                                        <p:tav tm="0">
                                          <p:val>
                                            <p:strVal val="ppt_y"/>
                                          </p:val>
                                        </p:tav>
                                        <p:tav tm="100000">
                                          <p:val>
                                            <p:strVal val="ppt_y"/>
                                          </p:val>
                                        </p:tav>
                                      </p:tavLst>
                                    </p:anim>
                                    <p:set>
                                      <p:cBhvr>
                                        <p:cTn id="471" dur="1" fill="hold">
                                          <p:stCondLst>
                                            <p:cond delay="499"/>
                                          </p:stCondLst>
                                        </p:cTn>
                                        <p:tgtEl>
                                          <p:spTgt spid="100"/>
                                        </p:tgtEl>
                                        <p:attrNameLst>
                                          <p:attrName>style.visibility</p:attrName>
                                        </p:attrNameLst>
                                      </p:cBhvr>
                                      <p:to>
                                        <p:strVal val="hidden"/>
                                      </p:to>
                                    </p:set>
                                  </p:childTnLst>
                                </p:cTn>
                              </p:par>
                              <p:par>
                                <p:cTn id="472" presetID="2" presetClass="exit" presetSubtype="2" fill="hold" grpId="2" nodeType="withEffect">
                                  <p:stCondLst>
                                    <p:cond delay="0"/>
                                  </p:stCondLst>
                                  <p:childTnLst>
                                    <p:anim calcmode="lin" valueType="num">
                                      <p:cBhvr additive="base">
                                        <p:cTn id="473" dur="500"/>
                                        <p:tgtEl>
                                          <p:spTgt spid="87"/>
                                        </p:tgtEl>
                                        <p:attrNameLst>
                                          <p:attrName>ppt_x</p:attrName>
                                        </p:attrNameLst>
                                      </p:cBhvr>
                                      <p:tavLst>
                                        <p:tav tm="0">
                                          <p:val>
                                            <p:strVal val="ppt_x"/>
                                          </p:val>
                                        </p:tav>
                                        <p:tav tm="100000">
                                          <p:val>
                                            <p:strVal val="1+ppt_w/2"/>
                                          </p:val>
                                        </p:tav>
                                      </p:tavLst>
                                    </p:anim>
                                    <p:anim calcmode="lin" valueType="num">
                                      <p:cBhvr additive="base">
                                        <p:cTn id="474" dur="500"/>
                                        <p:tgtEl>
                                          <p:spTgt spid="87"/>
                                        </p:tgtEl>
                                        <p:attrNameLst>
                                          <p:attrName>ppt_y</p:attrName>
                                        </p:attrNameLst>
                                      </p:cBhvr>
                                      <p:tavLst>
                                        <p:tav tm="0">
                                          <p:val>
                                            <p:strVal val="ppt_y"/>
                                          </p:val>
                                        </p:tav>
                                        <p:tav tm="100000">
                                          <p:val>
                                            <p:strVal val="ppt_y"/>
                                          </p:val>
                                        </p:tav>
                                      </p:tavLst>
                                    </p:anim>
                                    <p:set>
                                      <p:cBhvr>
                                        <p:cTn id="475" dur="1" fill="hold">
                                          <p:stCondLst>
                                            <p:cond delay="499"/>
                                          </p:stCondLst>
                                        </p:cTn>
                                        <p:tgtEl>
                                          <p:spTgt spid="87"/>
                                        </p:tgtEl>
                                        <p:attrNameLst>
                                          <p:attrName>style.visibility</p:attrName>
                                        </p:attrNameLst>
                                      </p:cBhvr>
                                      <p:to>
                                        <p:strVal val="hidden"/>
                                      </p:to>
                                    </p:set>
                                  </p:childTnLst>
                                </p:cTn>
                              </p:par>
                              <p:par>
                                <p:cTn id="476" presetID="2" presetClass="exit" presetSubtype="2" fill="hold" grpId="2" nodeType="withEffect">
                                  <p:stCondLst>
                                    <p:cond delay="0"/>
                                  </p:stCondLst>
                                  <p:childTnLst>
                                    <p:anim calcmode="lin" valueType="num">
                                      <p:cBhvr additive="base">
                                        <p:cTn id="477" dur="500"/>
                                        <p:tgtEl>
                                          <p:spTgt spid="52"/>
                                        </p:tgtEl>
                                        <p:attrNameLst>
                                          <p:attrName>ppt_x</p:attrName>
                                        </p:attrNameLst>
                                      </p:cBhvr>
                                      <p:tavLst>
                                        <p:tav tm="0">
                                          <p:val>
                                            <p:strVal val="ppt_x"/>
                                          </p:val>
                                        </p:tav>
                                        <p:tav tm="100000">
                                          <p:val>
                                            <p:strVal val="1+ppt_w/2"/>
                                          </p:val>
                                        </p:tav>
                                      </p:tavLst>
                                    </p:anim>
                                    <p:anim calcmode="lin" valueType="num">
                                      <p:cBhvr additive="base">
                                        <p:cTn id="478" dur="500"/>
                                        <p:tgtEl>
                                          <p:spTgt spid="52"/>
                                        </p:tgtEl>
                                        <p:attrNameLst>
                                          <p:attrName>ppt_y</p:attrName>
                                        </p:attrNameLst>
                                      </p:cBhvr>
                                      <p:tavLst>
                                        <p:tav tm="0">
                                          <p:val>
                                            <p:strVal val="ppt_y"/>
                                          </p:val>
                                        </p:tav>
                                        <p:tav tm="100000">
                                          <p:val>
                                            <p:strVal val="ppt_y"/>
                                          </p:val>
                                        </p:tav>
                                      </p:tavLst>
                                    </p:anim>
                                    <p:set>
                                      <p:cBhvr>
                                        <p:cTn id="479" dur="1" fill="hold">
                                          <p:stCondLst>
                                            <p:cond delay="499"/>
                                          </p:stCondLst>
                                        </p:cTn>
                                        <p:tgtEl>
                                          <p:spTgt spid="52"/>
                                        </p:tgtEl>
                                        <p:attrNameLst>
                                          <p:attrName>style.visibility</p:attrName>
                                        </p:attrNameLst>
                                      </p:cBhvr>
                                      <p:to>
                                        <p:strVal val="hidden"/>
                                      </p:to>
                                    </p:set>
                                  </p:childTnLst>
                                </p:cTn>
                              </p:par>
                              <p:par>
                                <p:cTn id="480" presetID="2" presetClass="exit" presetSubtype="2" fill="hold" grpId="2" nodeType="withEffect">
                                  <p:stCondLst>
                                    <p:cond delay="0"/>
                                  </p:stCondLst>
                                  <p:childTnLst>
                                    <p:anim calcmode="lin" valueType="num">
                                      <p:cBhvr additive="base">
                                        <p:cTn id="481" dur="500"/>
                                        <p:tgtEl>
                                          <p:spTgt spid="101"/>
                                        </p:tgtEl>
                                        <p:attrNameLst>
                                          <p:attrName>ppt_x</p:attrName>
                                        </p:attrNameLst>
                                      </p:cBhvr>
                                      <p:tavLst>
                                        <p:tav tm="0">
                                          <p:val>
                                            <p:strVal val="ppt_x"/>
                                          </p:val>
                                        </p:tav>
                                        <p:tav tm="100000">
                                          <p:val>
                                            <p:strVal val="1+ppt_w/2"/>
                                          </p:val>
                                        </p:tav>
                                      </p:tavLst>
                                    </p:anim>
                                    <p:anim calcmode="lin" valueType="num">
                                      <p:cBhvr additive="base">
                                        <p:cTn id="482" dur="500"/>
                                        <p:tgtEl>
                                          <p:spTgt spid="101"/>
                                        </p:tgtEl>
                                        <p:attrNameLst>
                                          <p:attrName>ppt_y</p:attrName>
                                        </p:attrNameLst>
                                      </p:cBhvr>
                                      <p:tavLst>
                                        <p:tav tm="0">
                                          <p:val>
                                            <p:strVal val="ppt_y"/>
                                          </p:val>
                                        </p:tav>
                                        <p:tav tm="100000">
                                          <p:val>
                                            <p:strVal val="ppt_y"/>
                                          </p:val>
                                        </p:tav>
                                      </p:tavLst>
                                    </p:anim>
                                    <p:set>
                                      <p:cBhvr>
                                        <p:cTn id="483" dur="1" fill="hold">
                                          <p:stCondLst>
                                            <p:cond delay="499"/>
                                          </p:stCondLst>
                                        </p:cTn>
                                        <p:tgtEl>
                                          <p:spTgt spid="101"/>
                                        </p:tgtEl>
                                        <p:attrNameLst>
                                          <p:attrName>style.visibility</p:attrName>
                                        </p:attrNameLst>
                                      </p:cBhvr>
                                      <p:to>
                                        <p:strVal val="hidden"/>
                                      </p:to>
                                    </p:set>
                                  </p:childTnLst>
                                </p:cTn>
                              </p:par>
                              <p:par>
                                <p:cTn id="484" presetID="2" presetClass="exit" presetSubtype="2" fill="hold" grpId="2" nodeType="withEffect">
                                  <p:stCondLst>
                                    <p:cond delay="0"/>
                                  </p:stCondLst>
                                  <p:childTnLst>
                                    <p:anim calcmode="lin" valueType="num">
                                      <p:cBhvr additive="base">
                                        <p:cTn id="485" dur="500"/>
                                        <p:tgtEl>
                                          <p:spTgt spid="54"/>
                                        </p:tgtEl>
                                        <p:attrNameLst>
                                          <p:attrName>ppt_x</p:attrName>
                                        </p:attrNameLst>
                                      </p:cBhvr>
                                      <p:tavLst>
                                        <p:tav tm="0">
                                          <p:val>
                                            <p:strVal val="ppt_x"/>
                                          </p:val>
                                        </p:tav>
                                        <p:tav tm="100000">
                                          <p:val>
                                            <p:strVal val="1+ppt_w/2"/>
                                          </p:val>
                                        </p:tav>
                                      </p:tavLst>
                                    </p:anim>
                                    <p:anim calcmode="lin" valueType="num">
                                      <p:cBhvr additive="base">
                                        <p:cTn id="486" dur="500"/>
                                        <p:tgtEl>
                                          <p:spTgt spid="54"/>
                                        </p:tgtEl>
                                        <p:attrNameLst>
                                          <p:attrName>ppt_y</p:attrName>
                                        </p:attrNameLst>
                                      </p:cBhvr>
                                      <p:tavLst>
                                        <p:tav tm="0">
                                          <p:val>
                                            <p:strVal val="ppt_y"/>
                                          </p:val>
                                        </p:tav>
                                        <p:tav tm="100000">
                                          <p:val>
                                            <p:strVal val="ppt_y"/>
                                          </p:val>
                                        </p:tav>
                                      </p:tavLst>
                                    </p:anim>
                                    <p:set>
                                      <p:cBhvr>
                                        <p:cTn id="487" dur="1" fill="hold">
                                          <p:stCondLst>
                                            <p:cond delay="499"/>
                                          </p:stCondLst>
                                        </p:cTn>
                                        <p:tgtEl>
                                          <p:spTgt spid="54"/>
                                        </p:tgtEl>
                                        <p:attrNameLst>
                                          <p:attrName>style.visibility</p:attrName>
                                        </p:attrNameLst>
                                      </p:cBhvr>
                                      <p:to>
                                        <p:strVal val="hidden"/>
                                      </p:to>
                                    </p:set>
                                  </p:childTnLst>
                                </p:cTn>
                              </p:par>
                              <p:par>
                                <p:cTn id="488" presetID="2" presetClass="exit" presetSubtype="2" fill="hold" grpId="2" nodeType="withEffect">
                                  <p:stCondLst>
                                    <p:cond delay="0"/>
                                  </p:stCondLst>
                                  <p:childTnLst>
                                    <p:anim calcmode="lin" valueType="num">
                                      <p:cBhvr additive="base">
                                        <p:cTn id="489" dur="500"/>
                                        <p:tgtEl>
                                          <p:spTgt spid="99"/>
                                        </p:tgtEl>
                                        <p:attrNameLst>
                                          <p:attrName>ppt_x</p:attrName>
                                        </p:attrNameLst>
                                      </p:cBhvr>
                                      <p:tavLst>
                                        <p:tav tm="0">
                                          <p:val>
                                            <p:strVal val="ppt_x"/>
                                          </p:val>
                                        </p:tav>
                                        <p:tav tm="100000">
                                          <p:val>
                                            <p:strVal val="1+ppt_w/2"/>
                                          </p:val>
                                        </p:tav>
                                      </p:tavLst>
                                    </p:anim>
                                    <p:anim calcmode="lin" valueType="num">
                                      <p:cBhvr additive="base">
                                        <p:cTn id="490" dur="500"/>
                                        <p:tgtEl>
                                          <p:spTgt spid="99"/>
                                        </p:tgtEl>
                                        <p:attrNameLst>
                                          <p:attrName>ppt_y</p:attrName>
                                        </p:attrNameLst>
                                      </p:cBhvr>
                                      <p:tavLst>
                                        <p:tav tm="0">
                                          <p:val>
                                            <p:strVal val="ppt_y"/>
                                          </p:val>
                                        </p:tav>
                                        <p:tav tm="100000">
                                          <p:val>
                                            <p:strVal val="ppt_y"/>
                                          </p:val>
                                        </p:tav>
                                      </p:tavLst>
                                    </p:anim>
                                    <p:set>
                                      <p:cBhvr>
                                        <p:cTn id="491" dur="1" fill="hold">
                                          <p:stCondLst>
                                            <p:cond delay="499"/>
                                          </p:stCondLst>
                                        </p:cTn>
                                        <p:tgtEl>
                                          <p:spTgt spid="99"/>
                                        </p:tgtEl>
                                        <p:attrNameLst>
                                          <p:attrName>style.visibility</p:attrName>
                                        </p:attrNameLst>
                                      </p:cBhvr>
                                      <p:to>
                                        <p:strVal val="hidden"/>
                                      </p:to>
                                    </p:set>
                                  </p:childTnLst>
                                </p:cTn>
                              </p:par>
                              <p:par>
                                <p:cTn id="492" presetID="2" presetClass="exit" presetSubtype="2" fill="hold" grpId="2" nodeType="withEffect">
                                  <p:stCondLst>
                                    <p:cond delay="0"/>
                                  </p:stCondLst>
                                  <p:childTnLst>
                                    <p:anim calcmode="lin" valueType="num">
                                      <p:cBhvr additive="base">
                                        <p:cTn id="493" dur="500"/>
                                        <p:tgtEl>
                                          <p:spTgt spid="75"/>
                                        </p:tgtEl>
                                        <p:attrNameLst>
                                          <p:attrName>ppt_x</p:attrName>
                                        </p:attrNameLst>
                                      </p:cBhvr>
                                      <p:tavLst>
                                        <p:tav tm="0">
                                          <p:val>
                                            <p:strVal val="ppt_x"/>
                                          </p:val>
                                        </p:tav>
                                        <p:tav tm="100000">
                                          <p:val>
                                            <p:strVal val="1+ppt_w/2"/>
                                          </p:val>
                                        </p:tav>
                                      </p:tavLst>
                                    </p:anim>
                                    <p:anim calcmode="lin" valueType="num">
                                      <p:cBhvr additive="base">
                                        <p:cTn id="494" dur="500"/>
                                        <p:tgtEl>
                                          <p:spTgt spid="75"/>
                                        </p:tgtEl>
                                        <p:attrNameLst>
                                          <p:attrName>ppt_y</p:attrName>
                                        </p:attrNameLst>
                                      </p:cBhvr>
                                      <p:tavLst>
                                        <p:tav tm="0">
                                          <p:val>
                                            <p:strVal val="ppt_y"/>
                                          </p:val>
                                        </p:tav>
                                        <p:tav tm="100000">
                                          <p:val>
                                            <p:strVal val="ppt_y"/>
                                          </p:val>
                                        </p:tav>
                                      </p:tavLst>
                                    </p:anim>
                                    <p:set>
                                      <p:cBhvr>
                                        <p:cTn id="495" dur="1" fill="hold">
                                          <p:stCondLst>
                                            <p:cond delay="499"/>
                                          </p:stCondLst>
                                        </p:cTn>
                                        <p:tgtEl>
                                          <p:spTgt spid="75"/>
                                        </p:tgtEl>
                                        <p:attrNameLst>
                                          <p:attrName>style.visibility</p:attrName>
                                        </p:attrNameLst>
                                      </p:cBhvr>
                                      <p:to>
                                        <p:strVal val="hidden"/>
                                      </p:to>
                                    </p:set>
                                  </p:childTnLst>
                                </p:cTn>
                              </p:par>
                              <p:par>
                                <p:cTn id="496" presetID="2" presetClass="exit" presetSubtype="2" fill="hold" grpId="2" nodeType="withEffect">
                                  <p:stCondLst>
                                    <p:cond delay="0"/>
                                  </p:stCondLst>
                                  <p:childTnLst>
                                    <p:anim calcmode="lin" valueType="num">
                                      <p:cBhvr additive="base">
                                        <p:cTn id="497" dur="500"/>
                                        <p:tgtEl>
                                          <p:spTgt spid="38"/>
                                        </p:tgtEl>
                                        <p:attrNameLst>
                                          <p:attrName>ppt_x</p:attrName>
                                        </p:attrNameLst>
                                      </p:cBhvr>
                                      <p:tavLst>
                                        <p:tav tm="0">
                                          <p:val>
                                            <p:strVal val="ppt_x"/>
                                          </p:val>
                                        </p:tav>
                                        <p:tav tm="100000">
                                          <p:val>
                                            <p:strVal val="1+ppt_w/2"/>
                                          </p:val>
                                        </p:tav>
                                      </p:tavLst>
                                    </p:anim>
                                    <p:anim calcmode="lin" valueType="num">
                                      <p:cBhvr additive="base">
                                        <p:cTn id="498" dur="500"/>
                                        <p:tgtEl>
                                          <p:spTgt spid="38"/>
                                        </p:tgtEl>
                                        <p:attrNameLst>
                                          <p:attrName>ppt_y</p:attrName>
                                        </p:attrNameLst>
                                      </p:cBhvr>
                                      <p:tavLst>
                                        <p:tav tm="0">
                                          <p:val>
                                            <p:strVal val="ppt_y"/>
                                          </p:val>
                                        </p:tav>
                                        <p:tav tm="100000">
                                          <p:val>
                                            <p:strVal val="ppt_y"/>
                                          </p:val>
                                        </p:tav>
                                      </p:tavLst>
                                    </p:anim>
                                    <p:set>
                                      <p:cBhvr>
                                        <p:cTn id="499" dur="1" fill="hold">
                                          <p:stCondLst>
                                            <p:cond delay="499"/>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2" grpId="1" animBg="1"/>
      <p:bldP spid="92" grpId="2" animBg="1"/>
      <p:bldP spid="75" grpId="0" animBg="1"/>
      <p:bldP spid="75" grpId="1" animBg="1"/>
      <p:bldP spid="75" grpId="2" animBg="1"/>
      <p:bldP spid="79" grpId="0" animBg="1"/>
      <p:bldP spid="93" grpId="0" animBg="1"/>
      <p:bldP spid="93" grpId="1" animBg="1"/>
      <p:bldP spid="93" grpId="2" animBg="1"/>
      <p:bldP spid="72" grpId="0" animBg="1"/>
      <p:bldP spid="72" grpId="1" animBg="1"/>
      <p:bldP spid="72" grpId="2" animBg="1"/>
      <p:bldP spid="49" grpId="0" animBg="1"/>
      <p:bldP spid="49" grpId="1" animBg="1"/>
      <p:bldP spid="49" grpId="2" animBg="1"/>
      <p:bldP spid="76" grpId="0" animBg="1"/>
      <p:bldP spid="76" grpId="1" animBg="1"/>
      <p:bldP spid="76" grpId="2" animBg="1"/>
      <p:bldP spid="48" grpId="0" animBg="1"/>
      <p:bldP spid="48" grpId="1" animBg="1"/>
      <p:bldP spid="48" grpId="2" animBg="1"/>
      <p:bldP spid="59" grpId="0" animBg="1"/>
      <p:bldP spid="59" grpId="1" animBg="1"/>
      <p:bldP spid="59" grpId="2" animBg="1"/>
      <p:bldP spid="47" grpId="0" animBg="1"/>
      <p:bldP spid="47" grpId="1" animBg="1"/>
      <p:bldP spid="47" grpId="2" animBg="1"/>
      <p:bldP spid="95" grpId="0" animBg="1"/>
      <p:bldP spid="95" grpId="1" animBg="1"/>
      <p:bldP spid="95" grpId="2" animBg="1"/>
      <p:bldP spid="99" grpId="0" animBg="1"/>
      <p:bldP spid="99" grpId="1" animBg="1"/>
      <p:bldP spid="99" grpId="2" animBg="1"/>
      <p:bldP spid="54" grpId="0" animBg="1"/>
      <p:bldP spid="54" grpId="1" animBg="1"/>
      <p:bldP spid="54" grpId="2" animBg="1"/>
      <p:bldP spid="97" grpId="0" animBg="1"/>
      <p:bldP spid="97" grpId="1" animBg="1"/>
      <p:bldP spid="97" grpId="2" animBg="1"/>
      <p:bldP spid="89" grpId="0" animBg="1"/>
      <p:bldP spid="89" grpId="1" animBg="1"/>
      <p:bldP spid="89" grpId="2" animBg="1"/>
      <p:bldP spid="94" grpId="0" animBg="1"/>
      <p:bldP spid="94" grpId="1" animBg="1"/>
      <p:bldP spid="94" grpId="2" animBg="1"/>
      <p:bldP spid="90" grpId="0" animBg="1"/>
      <p:bldP spid="90" grpId="1" animBg="1"/>
      <p:bldP spid="90" grpId="2" animBg="1"/>
      <p:bldP spid="91" grpId="0" animBg="1"/>
      <p:bldP spid="91" grpId="1" animBg="1"/>
      <p:bldP spid="91" grpId="2" animBg="1"/>
      <p:bldP spid="100" grpId="0" animBg="1"/>
      <p:bldP spid="100" grpId="1" animBg="1"/>
      <p:bldP spid="100" grpId="2" animBg="1"/>
      <p:bldP spid="80" grpId="0" animBg="1"/>
      <p:bldP spid="80" grpId="1" animBg="1"/>
      <p:bldP spid="80" grpId="2" animBg="1"/>
      <p:bldP spid="56" grpId="0" animBg="1"/>
      <p:bldP spid="56" grpId="1" animBg="1"/>
      <p:bldP spid="56" grpId="2" animBg="1"/>
      <p:bldP spid="87" grpId="0" animBg="1"/>
      <p:bldP spid="87" grpId="1" animBg="1"/>
      <p:bldP spid="87" grpId="2" animBg="1"/>
      <p:bldP spid="82" grpId="0" animBg="1"/>
      <p:bldP spid="82" grpId="1" animBg="1"/>
      <p:bldP spid="82" grpId="2" animBg="1"/>
      <p:bldP spid="77" grpId="0" animBg="1"/>
      <p:bldP spid="77" grpId="1" animBg="1"/>
      <p:bldP spid="77" grpId="2" animBg="1"/>
      <p:bldP spid="60" grpId="0" animBg="1"/>
      <p:bldP spid="60" grpId="1" animBg="1"/>
      <p:bldP spid="60" grpId="2" animBg="1"/>
      <p:bldP spid="45" grpId="0" animBg="1"/>
      <p:bldP spid="45" grpId="1" animBg="1"/>
      <p:bldP spid="45" grpId="2" animBg="1"/>
      <p:bldP spid="42" grpId="0" animBg="1"/>
      <p:bldP spid="42" grpId="1" animBg="1"/>
      <p:bldP spid="42" grpId="2" animBg="1"/>
      <p:bldP spid="36" grpId="0" animBg="1"/>
      <p:bldP spid="36" grpId="1" animBg="1"/>
      <p:bldP spid="36" grpId="2" animBg="1"/>
      <p:bldP spid="14" grpId="0" animBg="1"/>
      <p:bldP spid="14" grpId="1" animBg="1"/>
      <p:bldP spid="14" grpId="2" animBg="1"/>
      <p:bldP spid="15" grpId="0" animBg="1"/>
      <p:bldP spid="15" grpId="1" animBg="1"/>
      <p:bldP spid="15" grpId="2" animBg="1"/>
      <p:bldP spid="12" grpId="0" animBg="1"/>
      <p:bldP spid="12" grpId="1" animBg="1"/>
      <p:bldP spid="12" grpId="2" animBg="1"/>
      <p:bldP spid="62" grpId="0" animBg="1"/>
      <p:bldP spid="62" grpId="1" animBg="1"/>
      <p:bldP spid="62" grpId="2" animBg="1"/>
      <p:bldP spid="70" grpId="0" animBg="1"/>
      <p:bldP spid="70" grpId="1" animBg="1"/>
      <p:bldP spid="70" grpId="2" animBg="1"/>
      <p:bldP spid="33" grpId="0" animBg="1"/>
      <p:bldP spid="33" grpId="1" animBg="1"/>
      <p:bldP spid="33" grpId="2" animBg="1"/>
      <p:bldP spid="34" grpId="0" animBg="1"/>
      <p:bldP spid="34" grpId="1" animBg="1"/>
      <p:bldP spid="34" grpId="2" animBg="1"/>
      <p:bldP spid="84" grpId="0" animBg="1"/>
      <p:bldP spid="84" grpId="1" animBg="1"/>
      <p:bldP spid="84" grpId="2" animBg="1"/>
      <p:bldP spid="81" grpId="0" animBg="1"/>
      <p:bldP spid="81" grpId="1" animBg="1"/>
      <p:bldP spid="81" grpId="2" animBg="1"/>
      <p:bldP spid="96" grpId="0" animBg="1"/>
      <p:bldP spid="96" grpId="1" animBg="1"/>
      <p:bldP spid="96" grpId="2" animBg="1"/>
      <p:bldP spid="101" grpId="0" animBg="1"/>
      <p:bldP spid="101" grpId="1" animBg="1"/>
      <p:bldP spid="101" grpId="2" animBg="1"/>
      <p:bldP spid="51" grpId="0" animBg="1"/>
      <p:bldP spid="51" grpId="1" animBg="1"/>
      <p:bldP spid="51" grpId="2" animBg="1"/>
      <p:bldP spid="83" grpId="0" animBg="1"/>
      <p:bldP spid="83" grpId="1" animBg="1"/>
      <p:bldP spid="83" grpId="2" animBg="1"/>
      <p:bldP spid="52" grpId="0" animBg="1"/>
      <p:bldP spid="52" grpId="1" animBg="1"/>
      <p:bldP spid="52" grpId="2" animBg="1"/>
      <p:bldP spid="38" grpId="0" animBg="1"/>
      <p:bldP spid="38" grpId="1" animBg="1"/>
      <p:bldP spid="38" grpId="2" animBg="1"/>
      <p:bldP spid="55" grpId="0" animBg="1"/>
      <p:bldP spid="55" grpId="1" animBg="1"/>
      <p:bldP spid="55" grpId="2" animBg="1"/>
      <p:bldP spid="63" grpId="0" animBg="1"/>
      <p:bldP spid="63" grpId="1" animBg="1"/>
      <p:bldP spid="63" grpId="2" animBg="1"/>
      <p:bldP spid="65" grpId="0" animBg="1"/>
      <p:bldP spid="65" grpId="1" animBg="1"/>
      <p:bldP spid="65" grpId="2" animBg="1"/>
      <p:bldP spid="66" grpId="0" animBg="1"/>
      <p:bldP spid="66" grpId="1" animBg="1"/>
      <p:bldP spid="66" grpId="2" animBg="1"/>
      <p:bldP spid="67" grpId="0" animBg="1"/>
      <p:bldP spid="67" grpId="1" animBg="1"/>
      <p:bldP spid="67" grpId="2" animBg="1"/>
      <p:bldP spid="78" grpId="0" animBg="1"/>
      <p:bldP spid="78" grpId="1" animBg="1"/>
      <p:bldP spid="78" grpId="2" animBg="1"/>
      <p:bldP spid="64" grpId="0" animBg="1"/>
      <p:bldP spid="64" grpId="1" animBg="1"/>
      <p:bldP spid="64" grpId="2" animBg="1"/>
      <p:bldP spid="71" grpId="0" animBg="1"/>
      <p:bldP spid="71" grpId="1" animBg="1"/>
      <p:bldP spid="71" grpId="2" animBg="1"/>
      <p:bldP spid="73" grpId="0" animBg="1"/>
      <p:bldP spid="73" grpId="1" animBg="1"/>
      <p:bldP spid="73" grpId="2" animBg="1"/>
      <p:bldP spid="69" grpId="0" animBg="1"/>
      <p:bldP spid="69" grpId="1" animBg="1"/>
      <p:bldP spid="69" grpId="2" animBg="1"/>
      <p:bldP spid="74" grpId="0" animBg="1"/>
      <p:bldP spid="74" grpId="1" animBg="1"/>
      <p:bldP spid="74" grpId="2" animBg="1"/>
      <p:bldP spid="102" grpId="0" animBg="1"/>
      <p:bldP spid="102" grpId="1" animBg="1"/>
      <p:bldP spid="102" grpId="2" animBg="1"/>
    </p:bldLst>
  </p:timing>
</p:sld>
</file>

<file path=ppt/theme/theme1.xml><?xml version="1.0" encoding="utf-8"?>
<a:theme xmlns:a="http://schemas.openxmlformats.org/drawingml/2006/main" name="1_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 template" id="{3FD7CB9A-8D50-47F2-A4E7-D6C62F787DD9}" vid="{520B336B-D367-4F3C-9CAB-8FADA9FFD14C}"/>
    </a:ext>
  </a:extLst>
</a:theme>
</file>

<file path=ppt/theme/theme2.xml><?xml version="1.0" encoding="utf-8"?>
<a:theme xmlns:a="http://schemas.openxmlformats.org/drawingml/2006/main" name="MSVID_White_Blue_Accent_16x9_2013_06">
  <a:themeElements>
    <a:clrScheme name="MS Brand - White with blue accents">
      <a:dk1>
        <a:srgbClr val="505050"/>
      </a:dk1>
      <a:lt1>
        <a:srgbClr val="FFFFFF"/>
      </a:lt1>
      <a:dk2>
        <a:srgbClr val="0072C6"/>
      </a:dk2>
      <a:lt2>
        <a:srgbClr val="00BCF2"/>
      </a:lt2>
      <a:accent1>
        <a:srgbClr val="002050"/>
      </a:accent1>
      <a:accent2>
        <a:srgbClr val="B4009E"/>
      </a:accent2>
      <a:accent3>
        <a:srgbClr val="0072C6"/>
      </a:accent3>
      <a:accent4>
        <a:srgbClr val="008272"/>
      </a:accent4>
      <a:accent5>
        <a:srgbClr val="4668C5"/>
      </a:accent5>
      <a:accent6>
        <a:srgbClr val="68217A"/>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Brand_template_16-9_WHITE_Blue_accent_2013" id="{A8ECE3F3-AD13-4342-9E2D-AFBE266C6F22}" vid="{BEFFCFA6-0CD2-4880-A11C-FE23A9E8E10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926dde2575c399a9dfc1a0653dd2753a">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9f4cb2f060d10f12dd6d7af80b20dd6c"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9</Value>
      <Value>18</Value>
      <Value>17</Value>
      <Value>16</Value>
    </TaxCatchAll>
    <Event_x0020_End_x0020_Date xmlns="e36bfbf9-5e42-489c-a259-4c54eb22cb57">2014-05-15T07:00:00+00:00</Event_x0020_End_x0020_Date>
    <Event_x0020_Start_x0020_Date xmlns="e36bfbf9-5e42-489c-a259-4c54eb22cb57">2014-05-12T07:00:00+00:00</Event_x0020_Start_x0020_Date>
    <MS_x0020_Speaker xmlns="e36bfbf9-5e42-489c-a259-4c54eb22cb57">
      <UserInfo>
        <DisplayName/>
        <AccountId xsi:nil="true"/>
        <AccountType/>
      </UserInfo>
    </MS_x0020_Speaker>
    <External_x0020_Speaker xmlns="e36bfbf9-5e42-489c-a259-4c54eb22cb57">Jake Zborowski</External_x0020_Speaker>
    <Session_x0020_Code xmlns="e36bfbf9-5e42-489c-a259-4c54eb22cb57">OFC-B258</Session_x0020_Code>
    <Presentation_x0020_Date xmlns="e36bfbf9-5e42-489c-a259-4c54eb22cb57">2014-05-14T00:00:00-05:00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George R. Brown Convention Center</TermName>
          <TermId xmlns="http://schemas.microsoft.com/office/infopath/2007/PartnerControls">6c33c07d-d6c4-4c5e-b5d0-7afd8a7a4e7d</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TermName>
          <TermId xmlns="http://schemas.microsoft.com/office/infopath/2007/PartnerControls">30c8c6b6-2916-412b-8e18-b132d138380c</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Houston</TermName>
          <TermId xmlns="http://schemas.microsoft.com/office/infopath/2007/PartnerControls">b97448fd-4b6d-4055-9328-60bf1c4ceb26</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3B5B45-A0E7-4974-993F-E75FD33DC1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90F116-B58F-4255-B05B-DA3808E0E5C6}">
  <ds:schemaRefs>
    <ds:schemaRef ds:uri="http://schemas.microsoft.com/office/infopath/2007/PartnerControls"/>
    <ds:schemaRef ds:uri="230e9df3-be65-4c73-a93b-d1236ebd677e"/>
    <ds:schemaRef ds:uri="http://schemas.microsoft.com/office/2006/metadata/properties"/>
    <ds:schemaRef ds:uri="http://purl.org/dc/terms/"/>
    <ds:schemaRef ds:uri="http://purl.org/dc/dcmitype/"/>
    <ds:schemaRef ds:uri="http://purl.org/dc/elements/1.1/"/>
    <ds:schemaRef ds:uri="http://schemas.openxmlformats.org/package/2006/metadata/core-properties"/>
    <ds:schemaRef ds:uri="http://schemas.microsoft.com/office/2006/documentManagement/types"/>
    <ds:schemaRef ds:uri="e36bfbf9-5e42-489c-a259-4c54eb22cb57"/>
    <ds:schemaRef ds:uri="http://schemas.microsoft.com/sharepoint/v3"/>
    <ds:schemaRef ds:uri="http://www.w3.org/XML/1998/namespace"/>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TechEd_2014_Template_JL</Template>
  <TotalTime>10</TotalTime>
  <Words>3709</Words>
  <Application>Microsoft Office PowerPoint</Application>
  <PresentationFormat>Custom</PresentationFormat>
  <Paragraphs>442</Paragraphs>
  <Slides>41</Slides>
  <Notes>20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41</vt:i4>
      </vt:variant>
    </vt:vector>
  </HeadingPairs>
  <TitlesOfParts>
    <vt:vector size="52" baseType="lpstr">
      <vt:lpstr>Arial</vt:lpstr>
      <vt:lpstr>Calibri</vt:lpstr>
      <vt:lpstr>Segoe Pro</vt:lpstr>
      <vt:lpstr>Segoe UI</vt:lpstr>
      <vt:lpstr>Segoe UI Light</vt:lpstr>
      <vt:lpstr>Segoe WPC</vt:lpstr>
      <vt:lpstr>Segoe WPC Semilight</vt:lpstr>
      <vt:lpstr>Webdings</vt:lpstr>
      <vt:lpstr>Wingdings</vt:lpstr>
      <vt:lpstr>1_TechEd 2014 Dk Blue</vt:lpstr>
      <vt:lpstr>MSVID_White_Blue_Accent_16x9_2013_06</vt:lpstr>
      <vt:lpstr>PowerPoint Presentation</vt:lpstr>
      <vt:lpstr>From Waves to Ripples: Microsoft Office 365 Change Management</vt:lpstr>
      <vt:lpstr>Our Agenda</vt:lpstr>
      <vt:lpstr>Microsoft Office 365 - Cloud principles </vt:lpstr>
      <vt:lpstr>Built for trust</vt:lpstr>
      <vt:lpstr>Highly configurable and scalable </vt:lpstr>
      <vt:lpstr>PowerPoint Presentation</vt:lpstr>
      <vt:lpstr>Going forward</vt:lpstr>
      <vt:lpstr>What we’ve delivered</vt:lpstr>
      <vt:lpstr>Impact of wave releases</vt:lpstr>
      <vt:lpstr>Office 365 responds to your feedback Running a service brings Microsoft closer to the customer than ever before</vt:lpstr>
      <vt:lpstr>Developing for a cloud service</vt:lpstr>
      <vt:lpstr>Developing for a cloud service </vt:lpstr>
      <vt:lpstr>Developing for a cloud</vt:lpstr>
      <vt:lpstr>Evolving change management</vt:lpstr>
      <vt:lpstr>What’s changing</vt:lpstr>
      <vt:lpstr>Service updates</vt:lpstr>
      <vt:lpstr>Office 365 Public Roadmap</vt:lpstr>
      <vt:lpstr>Introducing: First release</vt:lpstr>
      <vt:lpstr>First release</vt:lpstr>
      <vt:lpstr>PowerPoint Presentation</vt:lpstr>
      <vt:lpstr>Current update process</vt:lpstr>
      <vt:lpstr>Service updates process</vt:lpstr>
      <vt:lpstr>Staying ahead of change</vt:lpstr>
      <vt:lpstr>Communication vehicles</vt:lpstr>
      <vt:lpstr>System Requirements &amp; lifecycle policy</vt:lpstr>
      <vt:lpstr>Disruptive change policy</vt:lpstr>
      <vt:lpstr>Office 365 Technology blog</vt:lpstr>
      <vt:lpstr>Message Center</vt:lpstr>
      <vt:lpstr>Service updates</vt:lpstr>
      <vt:lpstr>Communications</vt:lpstr>
      <vt:lpstr>Stay Updated, Anywhere</vt:lpstr>
      <vt:lpstr>Coming Soon: API access </vt:lpstr>
      <vt:lpstr>Let’s summarize</vt:lpstr>
      <vt:lpstr>Thank you!</vt:lpstr>
      <vt:lpstr>Related content</vt:lpstr>
      <vt:lpstr>PowerPoint Presentation</vt:lpstr>
      <vt:lpstr>Resources</vt:lpstr>
      <vt:lpstr>Complete an evaluation and enter to win!</vt:lpstr>
      <vt:lpstr>Evaluate this session</vt:lpstr>
      <vt:lpstr>PowerPoint Presentation</vt:lpstr>
    </vt:vector>
  </TitlesOfParts>
  <Manager>&lt;Speech writer name goes here&gt;</Manager>
  <Company>MS EVENTS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Waves to Ripples: Microsoft Office 365 Change Management</dc:title>
  <dc:subject>TechEd 2014</dc:subject>
  <dc:creator>testadmin</dc:creator>
  <cp:keywords/>
  <dc:description>Template: Jordan Cayabyab, Artitudes Design
Formatting: 
Audience Type:</dc:description>
  <cp:lastModifiedBy>testadmin</cp:lastModifiedBy>
  <cp:revision>2</cp:revision>
  <dcterms:created xsi:type="dcterms:W3CDTF">2014-05-14T19:23:31Z</dcterms:created>
  <dcterms:modified xsi:type="dcterms:W3CDTF">2014-05-14T22:20:32Z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18;#George R. Brown Convention Center|6c33c07d-d6c4-4c5e-b5d0-7afd8a7a4e7d</vt:lpwstr>
  </property>
  <property fmtid="{D5CDD505-2E9C-101B-9397-08002B2CF9AE}" pid="7" name="Track">
    <vt:lpwstr/>
  </property>
  <property fmtid="{D5CDD505-2E9C-101B-9397-08002B2CF9AE}" pid="8" name="Event Location">
    <vt:lpwstr>17;#Houston|b97448fd-4b6d-4055-9328-60bf1c4ceb26</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16;#Microsoft Tech Ed|30c8c6b6-2916-412b-8e18-b132d138380c</vt:lpwstr>
  </property>
  <property fmtid="{D5CDD505-2E9C-101B-9397-08002B2CF9AE}" pid="12" name="TaxKeyword">
    <vt:lpwstr/>
  </property>
</Properties>
</file>