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ti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4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78" r:id="rId5"/>
    <p:sldMasterId id="2147484310" r:id="rId6"/>
    <p:sldMasterId id="2147484335" r:id="rId7"/>
    <p:sldMasterId id="2147484365" r:id="rId8"/>
  </p:sldMasterIdLst>
  <p:notesMasterIdLst>
    <p:notesMasterId r:id="rId64"/>
  </p:notesMasterIdLst>
  <p:handoutMasterIdLst>
    <p:handoutMasterId r:id="rId65"/>
  </p:handoutMasterIdLst>
  <p:sldIdLst>
    <p:sldId id="1413" r:id="rId9"/>
    <p:sldId id="1414" r:id="rId10"/>
    <p:sldId id="1415" r:id="rId11"/>
    <p:sldId id="1416" r:id="rId12"/>
    <p:sldId id="1417" r:id="rId13"/>
    <p:sldId id="1418" r:id="rId14"/>
    <p:sldId id="1419" r:id="rId15"/>
    <p:sldId id="1420" r:id="rId16"/>
    <p:sldId id="1421" r:id="rId17"/>
    <p:sldId id="1422" r:id="rId18"/>
    <p:sldId id="1423" r:id="rId19"/>
    <p:sldId id="1425" r:id="rId20"/>
    <p:sldId id="1426" r:id="rId21"/>
    <p:sldId id="1427" r:id="rId22"/>
    <p:sldId id="1428" r:id="rId23"/>
    <p:sldId id="1429" r:id="rId24"/>
    <p:sldId id="1430" r:id="rId25"/>
    <p:sldId id="1431" r:id="rId26"/>
    <p:sldId id="1432" r:id="rId27"/>
    <p:sldId id="1434" r:id="rId28"/>
    <p:sldId id="1435" r:id="rId29"/>
    <p:sldId id="1436" r:id="rId30"/>
    <p:sldId id="1437" r:id="rId31"/>
    <p:sldId id="1438" r:id="rId32"/>
    <p:sldId id="1439" r:id="rId33"/>
    <p:sldId id="1440" r:id="rId34"/>
    <p:sldId id="1441" r:id="rId35"/>
    <p:sldId id="1442" r:id="rId36"/>
    <p:sldId id="1443" r:id="rId37"/>
    <p:sldId id="1444" r:id="rId38"/>
    <p:sldId id="1445" r:id="rId39"/>
    <p:sldId id="1446" r:id="rId40"/>
    <p:sldId id="1447" r:id="rId41"/>
    <p:sldId id="1448" r:id="rId42"/>
    <p:sldId id="1449" r:id="rId43"/>
    <p:sldId id="1450" r:id="rId44"/>
    <p:sldId id="1451" r:id="rId45"/>
    <p:sldId id="1452" r:id="rId46"/>
    <p:sldId id="1453" r:id="rId47"/>
    <p:sldId id="1454" r:id="rId48"/>
    <p:sldId id="1455" r:id="rId49"/>
    <p:sldId id="1456" r:id="rId50"/>
    <p:sldId id="1457" r:id="rId51"/>
    <p:sldId id="1458" r:id="rId52"/>
    <p:sldId id="1459" r:id="rId53"/>
    <p:sldId id="1471" r:id="rId54"/>
    <p:sldId id="1461" r:id="rId55"/>
    <p:sldId id="1462" r:id="rId56"/>
    <p:sldId id="1463" r:id="rId57"/>
    <p:sldId id="1464" r:id="rId58"/>
    <p:sldId id="1465" r:id="rId59"/>
    <p:sldId id="1466" r:id="rId60"/>
    <p:sldId id="1467" r:id="rId61"/>
    <p:sldId id="1468" r:id="rId62"/>
    <p:sldId id="1470" r:id="rId6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413"/>
          </p14:sldIdLst>
        </p14:section>
        <p14:section name="Introduction" id="{D8C0CBD8-504A-4E95-B1FB-DC0DD762C91E}">
          <p14:sldIdLst>
            <p14:sldId id="1414"/>
            <p14:sldId id="1415"/>
            <p14:sldId id="1416"/>
            <p14:sldId id="1417"/>
          </p14:sldIdLst>
        </p14:section>
        <p14:section name="Plan &amp; Listen" id="{CBF69DCC-BE2F-4DE5-9680-20507030A74F}">
          <p14:sldIdLst>
            <p14:sldId id="1418"/>
            <p14:sldId id="1419"/>
            <p14:sldId id="1420"/>
            <p14:sldId id="1421"/>
            <p14:sldId id="1422"/>
            <p14:sldId id="1423"/>
          </p14:sldIdLst>
        </p14:section>
        <p14:section name="Envision &amp; Design" id="{7E82F18E-EF32-46E2-8AFC-DCA82AFB9610}">
          <p14:sldIdLst>
            <p14:sldId id="1425"/>
            <p14:sldId id="1426"/>
            <p14:sldId id="1427"/>
            <p14:sldId id="1428"/>
            <p14:sldId id="1429"/>
            <p14:sldId id="1430"/>
          </p14:sldIdLst>
        </p14:section>
        <p14:section name="FastTracck" id="{5ACDB28B-8F55-4D57-9401-6E01436F7CF1}">
          <p14:sldIdLst>
            <p14:sldId id="1431"/>
          </p14:sldIdLst>
        </p14:section>
        <p14:section name="Adoption" id="{62AF75E4-D145-4C41-882D-33DF8BB7D9E3}">
          <p14:sldIdLst>
            <p14:sldId id="1432"/>
            <p14:sldId id="1434"/>
            <p14:sldId id="1435"/>
            <p14:sldId id="1436"/>
            <p14:sldId id="1437"/>
            <p14:sldId id="1438"/>
            <p14:sldId id="1439"/>
            <p14:sldId id="1440"/>
            <p14:sldId id="1441"/>
            <p14:sldId id="1442"/>
            <p14:sldId id="1443"/>
            <p14:sldId id="1444"/>
            <p14:sldId id="1445"/>
            <p14:sldId id="1446"/>
            <p14:sldId id="1447"/>
            <p14:sldId id="1448"/>
          </p14:sldIdLst>
        </p14:section>
        <p14:section name="Measure &amp; Grow" id="{26A65E50-6981-49E5-AD96-1EA89E1698B5}">
          <p14:sldIdLst>
            <p14:sldId id="1449"/>
            <p14:sldId id="1450"/>
            <p14:sldId id="1451"/>
            <p14:sldId id="1452"/>
            <p14:sldId id="1453"/>
          </p14:sldIdLst>
        </p14:section>
        <p14:section name="Summary" id="{C102B990-7B55-48A0-B97C-AD56E7BDA268}">
          <p14:sldIdLst>
            <p14:sldId id="1454"/>
            <p14:sldId id="1455"/>
            <p14:sldId id="1456"/>
            <p14:sldId id="1457"/>
            <p14:sldId id="1458"/>
            <p14:sldId id="1459"/>
          </p14:sldIdLst>
        </p14:section>
        <p14:section name="Required TechEd Slides" id="{EB046290-1F55-4B13-B096-5F5AFB8495B9}">
          <p14:sldIdLst>
            <p14:sldId id="1471"/>
            <p14:sldId id="1461"/>
            <p14:sldId id="1462"/>
            <p14:sldId id="1463"/>
          </p14:sldIdLst>
        </p14:section>
        <p14:section name="Appendix" id="{DE18BD10-E470-43F6-B09C-2236EB610BF1}">
          <p14:sldIdLst>
            <p14:sldId id="1464"/>
            <p14:sldId id="1465"/>
            <p14:sldId id="1466"/>
            <p14:sldId id="1467"/>
            <p14:sldId id="1468"/>
            <p14:sldId id="14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8" autoAdjust="0"/>
    <p:restoredTop sz="95730" autoAdjust="0"/>
  </p:normalViewPr>
  <p:slideViewPr>
    <p:cSldViewPr snapToObjects="1">
      <p:cViewPr varScale="1">
        <p:scale>
          <a:sx n="119" d="100"/>
          <a:sy n="119" d="100"/>
        </p:scale>
        <p:origin x="84" y="174"/>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20" d="100"/>
        <a:sy n="20"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Sheet1!$A$14:$A$25</c:f>
              <c:strCache>
                <c:ptCount val="1"/>
                <c:pt idx="0">
                  <c:v>Coworker (non-manager, non-IT) My Manager IT employee Online Tutorials or Webinars Search Engine Community Forums Microsoft's Website Formal Training (provided by my organization) Formal Training (provided by an external party) Actual User Guide or Manual</c:v>
                </c:pt>
              </c:strCache>
            </c:strRef>
          </c:tx>
          <c:spPr>
            <a:ln w="28575">
              <a:noFill/>
            </a:ln>
          </c:spPr>
          <c:marker>
            <c:spPr>
              <a:ln>
                <a:noFill/>
              </a:ln>
            </c:spPr>
          </c:marker>
          <c:dPt>
            <c:idx val="0"/>
            <c:marker>
              <c:spPr>
                <a:solidFill>
                  <a:schemeClr val="tx2"/>
                </a:solidFill>
                <a:ln>
                  <a:noFill/>
                </a:ln>
              </c:spPr>
            </c:marker>
            <c:bubble3D val="0"/>
          </c:dPt>
          <c:dPt>
            <c:idx val="3"/>
            <c:marker>
              <c:spPr>
                <a:solidFill>
                  <a:schemeClr val="bg1">
                    <a:lumMod val="75000"/>
                  </a:schemeClr>
                </a:solidFill>
                <a:ln>
                  <a:noFill/>
                </a:ln>
              </c:spPr>
            </c:marker>
            <c:bubble3D val="0"/>
          </c:dPt>
          <c:dPt>
            <c:idx val="4"/>
            <c:marker>
              <c:spPr>
                <a:solidFill>
                  <a:schemeClr val="bg1">
                    <a:lumMod val="75000"/>
                  </a:schemeClr>
                </a:solidFill>
                <a:ln>
                  <a:noFill/>
                </a:ln>
              </c:spPr>
            </c:marker>
            <c:bubble3D val="0"/>
          </c:dPt>
          <c:dPt>
            <c:idx val="5"/>
            <c:marker>
              <c:spPr>
                <a:solidFill>
                  <a:schemeClr val="bg1">
                    <a:lumMod val="75000"/>
                  </a:schemeClr>
                </a:solidFill>
                <a:ln>
                  <a:noFill/>
                </a:ln>
              </c:spPr>
            </c:marker>
            <c:bubble3D val="0"/>
          </c:dPt>
          <c:dPt>
            <c:idx val="6"/>
            <c:marker>
              <c:spPr>
                <a:solidFill>
                  <a:schemeClr val="bg1">
                    <a:lumMod val="75000"/>
                  </a:schemeClr>
                </a:solidFill>
                <a:ln>
                  <a:noFill/>
                </a:ln>
              </c:spPr>
            </c:marker>
            <c:bubble3D val="0"/>
          </c:dPt>
          <c:dPt>
            <c:idx val="7"/>
            <c:marker>
              <c:spPr>
                <a:solidFill>
                  <a:schemeClr val="accent1"/>
                </a:solidFill>
                <a:ln>
                  <a:noFill/>
                </a:ln>
              </c:spPr>
            </c:marker>
            <c:bubble3D val="0"/>
          </c:dPt>
          <c:dPt>
            <c:idx val="8"/>
            <c:marker>
              <c:spPr>
                <a:solidFill>
                  <a:schemeClr val="accent1"/>
                </a:solidFill>
                <a:ln>
                  <a:noFill/>
                </a:ln>
              </c:spPr>
            </c:marker>
            <c:bubble3D val="0"/>
          </c:dPt>
          <c:dPt>
            <c:idx val="9"/>
            <c:marker>
              <c:spPr>
                <a:solidFill>
                  <a:schemeClr val="bg1">
                    <a:lumMod val="75000"/>
                  </a:schemeClr>
                </a:solidFill>
                <a:ln>
                  <a:noFill/>
                </a:ln>
              </c:spPr>
            </c:marker>
            <c:bubble3D val="0"/>
          </c:dPt>
          <c:dPt>
            <c:idx val="10"/>
            <c:marker>
              <c:spPr>
                <a:solidFill>
                  <a:srgbClr val="C00000"/>
                </a:solidFill>
                <a:ln>
                  <a:noFill/>
                </a:ln>
              </c:spPr>
            </c:marker>
            <c:bubble3D val="0"/>
          </c:dPt>
          <c:dPt>
            <c:idx val="11"/>
            <c:marker>
              <c:spPr>
                <a:solidFill>
                  <a:schemeClr val="bg1">
                    <a:lumMod val="75000"/>
                  </a:schemeClr>
                </a:solidFill>
                <a:ln>
                  <a:noFill/>
                </a:ln>
              </c:spPr>
            </c:marker>
            <c:bubble3D val="0"/>
          </c:dPt>
          <c:xVal>
            <c:numRef>
              <c:f>Sheet1!$A$2:$A$12</c:f>
              <c:numCache>
                <c:formatCode>0%</c:formatCode>
                <c:ptCount val="11"/>
                <c:pt idx="0">
                  <c:v>0.35</c:v>
                </c:pt>
                <c:pt idx="1">
                  <c:v>0.08</c:v>
                </c:pt>
                <c:pt idx="2">
                  <c:v>0.2</c:v>
                </c:pt>
                <c:pt idx="3">
                  <c:v>0.14000000000000001</c:v>
                </c:pt>
                <c:pt idx="4">
                  <c:v>0.14000000000000001</c:v>
                </c:pt>
                <c:pt idx="5">
                  <c:v>7.0000000000000007E-2</c:v>
                </c:pt>
                <c:pt idx="6">
                  <c:v>0.1</c:v>
                </c:pt>
                <c:pt idx="7">
                  <c:v>0.17</c:v>
                </c:pt>
                <c:pt idx="8">
                  <c:v>0.06</c:v>
                </c:pt>
                <c:pt idx="9">
                  <c:v>0.11</c:v>
                </c:pt>
                <c:pt idx="10">
                  <c:v>0.53</c:v>
                </c:pt>
              </c:numCache>
            </c:numRef>
          </c:xVal>
          <c:yVal>
            <c:numRef>
              <c:f>Sheet1!$B$2:$B$12</c:f>
              <c:numCache>
                <c:formatCode>0%</c:formatCode>
                <c:ptCount val="11"/>
                <c:pt idx="0">
                  <c:v>0.4</c:v>
                </c:pt>
                <c:pt idx="1">
                  <c:v>0.39</c:v>
                </c:pt>
                <c:pt idx="2">
                  <c:v>0.39</c:v>
                </c:pt>
                <c:pt idx="3">
                  <c:v>0.17</c:v>
                </c:pt>
                <c:pt idx="4">
                  <c:v>0.15</c:v>
                </c:pt>
                <c:pt idx="5">
                  <c:v>0.2</c:v>
                </c:pt>
                <c:pt idx="6">
                  <c:v>0.16</c:v>
                </c:pt>
                <c:pt idx="7">
                  <c:v>0.36</c:v>
                </c:pt>
                <c:pt idx="8">
                  <c:v>0.36</c:v>
                </c:pt>
                <c:pt idx="9">
                  <c:v>0.17</c:v>
                </c:pt>
                <c:pt idx="10">
                  <c:v>0.15</c:v>
                </c:pt>
              </c:numCache>
            </c:numRef>
          </c:yVal>
          <c:smooth val="0"/>
        </c:ser>
        <c:dLbls>
          <c:showLegendKey val="0"/>
          <c:showVal val="0"/>
          <c:showCatName val="0"/>
          <c:showSerName val="0"/>
          <c:showPercent val="0"/>
          <c:showBubbleSize val="0"/>
        </c:dLbls>
        <c:axId val="1260437712"/>
        <c:axId val="1260434992"/>
      </c:scatterChart>
      <c:valAx>
        <c:axId val="1260437712"/>
        <c:scaling>
          <c:orientation val="minMax"/>
          <c:max val="0.55000000000000004"/>
          <c:min val="0"/>
        </c:scaling>
        <c:delete val="0"/>
        <c:axPos val="b"/>
        <c:numFmt formatCode="0%" sourceLinked="1"/>
        <c:majorTickMark val="out"/>
        <c:minorTickMark val="none"/>
        <c:tickLblPos val="nextTo"/>
        <c:txPr>
          <a:bodyPr/>
          <a:lstStyle/>
          <a:p>
            <a:pPr>
              <a:defRPr sz="1200"/>
            </a:pPr>
            <a:endParaRPr lang="en-US"/>
          </a:p>
        </c:txPr>
        <c:crossAx val="1260434992"/>
        <c:crosses val="autoZero"/>
        <c:crossBetween val="midCat"/>
        <c:majorUnit val="5.000000000000001E-2"/>
      </c:valAx>
      <c:valAx>
        <c:axId val="1260434992"/>
        <c:scaling>
          <c:orientation val="minMax"/>
        </c:scaling>
        <c:delete val="0"/>
        <c:axPos val="l"/>
        <c:numFmt formatCode="0%" sourceLinked="1"/>
        <c:majorTickMark val="out"/>
        <c:minorTickMark val="none"/>
        <c:tickLblPos val="nextTo"/>
        <c:txPr>
          <a:bodyPr/>
          <a:lstStyle/>
          <a:p>
            <a:pPr>
              <a:defRPr sz="1200"/>
            </a:pPr>
            <a:endParaRPr lang="en-US"/>
          </a:p>
        </c:txPr>
        <c:crossAx val="1260437712"/>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0.15766270291097481"/>
                  <c:y val="-7.9729801600174607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dirty="0" smtClean="0">
                        <a:solidFill>
                          <a:srgbClr val="0070C0"/>
                        </a:solidFill>
                      </a:rPr>
                      <a:t>A new and simplified user experience</a:t>
                    </a:r>
                    <a:endParaRPr lang="en-US"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7145222772783833"/>
                      <c:h val="0.11649120124989608"/>
                    </c:manualLayout>
                  </c15:layout>
                </c:ext>
              </c:extLst>
            </c:dLbl>
            <c:dLbl>
              <c:idx val="1"/>
              <c:layout>
                <c:manualLayout>
                  <c:x val="-9.182032017361938E-3"/>
                  <c:y val="5.494208340422632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dirty="0" smtClean="0">
                        <a:solidFill>
                          <a:srgbClr val="0070C0"/>
                        </a:solidFill>
                      </a:rPr>
                      <a:t>Store and sync your documents</a:t>
                    </a:r>
                    <a:endParaRPr lang="en-US"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654649844254427"/>
                      <c:h val="0.10771927344493404"/>
                    </c:manualLayout>
                  </c15:layout>
                </c:ext>
              </c:extLst>
            </c:dLbl>
            <c:dLbl>
              <c:idx val="2"/>
              <c:layout/>
              <c:tx>
                <c:rich>
                  <a:bodyPr/>
                  <a:lstStyle/>
                  <a:p>
                    <a:r>
                      <a:rPr lang="en-US" smtClean="0"/>
                      <a:t>Share your stuff</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254861498255693E-2"/>
                  <c:y val="-4.815799876640448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sz="1200" b="1" dirty="0" smtClean="0">
                        <a:solidFill>
                          <a:srgbClr val="0070C0"/>
                        </a:solidFill>
                      </a:rPr>
                      <a:t>Keep projects on track</a:t>
                    </a:r>
                    <a:endParaRPr lang="en-US" sz="1200" b="1"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128907651671444"/>
                      <c:h val="0.11672511932469508"/>
                    </c:manualLayout>
                  </c15:layout>
                </c:ext>
              </c:extLst>
            </c:dLbl>
            <c:dLbl>
              <c:idx val="4"/>
              <c:layout>
                <c:manualLayout>
                  <c:x val="-0.13325442624810052"/>
                  <c:y val="-5.5358231947729437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dirty="0" smtClean="0">
                        <a:solidFill>
                          <a:srgbClr val="0070C0"/>
                        </a:solidFill>
                      </a:rPr>
                      <a:t>Organize and keep teams in sync</a:t>
                    </a:r>
                    <a:endParaRPr lang="en-US"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890141208444454"/>
                      <c:h val="0.13111108092483287"/>
                    </c:manualLayout>
                  </c15:layout>
                </c:ext>
              </c:extLst>
            </c:dLbl>
            <c:dLbl>
              <c:idx val="5"/>
              <c:layout>
                <c:manualLayout>
                  <c:x val="-2.9842519433694117E-2"/>
                  <c:y val="6.8691331976946129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dirty="0" smtClean="0">
                        <a:solidFill>
                          <a:srgbClr val="0070C0"/>
                        </a:solidFill>
                      </a:rPr>
                      <a:t>Find what you need</a:t>
                    </a:r>
                    <a:endParaRPr lang="en-US"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6334960858468016E-2"/>
                      <c:h val="0.1226900302320693"/>
                    </c:manualLayout>
                  </c15:layout>
                </c:ext>
              </c:extLst>
            </c:dLbl>
            <c:dLbl>
              <c:idx val="6"/>
              <c:layout>
                <c:manualLayout>
                  <c:x val="-7.4435850642726328E-2"/>
                  <c:y val="7.1220916512198515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sz="1200" b="1" dirty="0" smtClean="0">
                        <a:solidFill>
                          <a:srgbClr val="0070C0"/>
                        </a:solidFill>
                      </a:rPr>
                      <a:t>Find the right people</a:t>
                    </a:r>
                    <a:endParaRPr lang="en-US" sz="1200" b="1"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439878114934958"/>
                      <c:h val="0.14011692680459392"/>
                    </c:manualLayout>
                  </c15:layout>
                </c:ext>
              </c:extLst>
            </c:dLbl>
            <c:dLbl>
              <c:idx val="7"/>
              <c:layout>
                <c:manualLayout>
                  <c:x val="-0.13759631881266463"/>
                  <c:y val="-3.4736949224812505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r>
                      <a:rPr lang="en-US" dirty="0" smtClean="0">
                        <a:solidFill>
                          <a:srgbClr val="0070C0"/>
                        </a:solidFill>
                      </a:rPr>
                      <a:t>Access</a:t>
                    </a:r>
                    <a:r>
                      <a:rPr lang="en-US" baseline="0" dirty="0" smtClean="0">
                        <a:solidFill>
                          <a:srgbClr val="0070C0"/>
                        </a:solidFill>
                      </a:rPr>
                      <a:t> your stuff from anywhere</a:t>
                    </a:r>
                    <a:endParaRPr lang="en-US" dirty="0">
                      <a:solidFill>
                        <a:srgbClr val="0070C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806897832442959"/>
                      <c:h val="0.13695903279480756"/>
                    </c:manualLayout>
                  </c15:layout>
                </c:ext>
              </c:extLst>
            </c:dLbl>
            <c:dLbl>
              <c:idx val="8"/>
              <c:delete val="1"/>
              <c:extLst>
                <c:ext xmlns:c15="http://schemas.microsoft.com/office/drawing/2012/chart" uri="{CE6537A1-D6FC-4f65-9D91-7224C49458BB}"/>
              </c:extLst>
            </c:dLbl>
            <c:dLbl>
              <c:idx val="9"/>
              <c:layout>
                <c:manualLayout>
                  <c:x val="-7.6191560877590422E-2"/>
                  <c:y val="-7.2551462408973616E-2"/>
                </c:manualLayout>
              </c:layout>
              <c:tx>
                <c:rich>
                  <a:bodyPr/>
                  <a:lstStyle/>
                  <a:p>
                    <a:r>
                      <a:rPr lang="en-US" smtClean="0"/>
                      <a:t>Do more with apps for SharePoint</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Sheet1!$A$2:$A$11</c:f>
              <c:numCache>
                <c:formatCode>0%</c:formatCode>
                <c:ptCount val="10"/>
                <c:pt idx="0">
                  <c:v>0.50417349614246798</c:v>
                </c:pt>
                <c:pt idx="1">
                  <c:v>0.49890323868645398</c:v>
                </c:pt>
                <c:pt idx="2">
                  <c:v>0.30546394048960901</c:v>
                </c:pt>
                <c:pt idx="3">
                  <c:v>0.272045849860786</c:v>
                </c:pt>
                <c:pt idx="4">
                  <c:v>0.24595777647855499</c:v>
                </c:pt>
                <c:pt idx="5">
                  <c:v>0.23458369182066799</c:v>
                </c:pt>
                <c:pt idx="6">
                  <c:v>0.17079834070993699</c:v>
                </c:pt>
                <c:pt idx="7">
                  <c:v>0.122697826587932</c:v>
                </c:pt>
              </c:numCache>
            </c:numRef>
          </c:xVal>
          <c:yVal>
            <c:numRef>
              <c:f>Sheet1!$B$2:$B$11</c:f>
              <c:numCache>
                <c:formatCode>General</c:formatCode>
                <c:ptCount val="10"/>
                <c:pt idx="0">
                  <c:v>213</c:v>
                </c:pt>
                <c:pt idx="1">
                  <c:v>215</c:v>
                </c:pt>
                <c:pt idx="2">
                  <c:v>193</c:v>
                </c:pt>
                <c:pt idx="3">
                  <c:v>201</c:v>
                </c:pt>
                <c:pt idx="4">
                  <c:v>196</c:v>
                </c:pt>
                <c:pt idx="5">
                  <c:v>182</c:v>
                </c:pt>
                <c:pt idx="6">
                  <c:v>169</c:v>
                </c:pt>
                <c:pt idx="7">
                  <c:v>191</c:v>
                </c:pt>
              </c:numCache>
            </c:numRef>
          </c:yVal>
          <c:smooth val="0"/>
        </c:ser>
        <c:dLbls>
          <c:showLegendKey val="0"/>
          <c:showVal val="0"/>
          <c:showCatName val="0"/>
          <c:showSerName val="0"/>
          <c:showPercent val="0"/>
          <c:showBubbleSize val="0"/>
        </c:dLbls>
        <c:axId val="1567270528"/>
        <c:axId val="1567265632"/>
      </c:scatterChart>
      <c:valAx>
        <c:axId val="15672705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7265632"/>
        <c:crosses val="autoZero"/>
        <c:crossBetween val="midCat"/>
      </c:valAx>
      <c:valAx>
        <c:axId val="1567265632"/>
        <c:scaling>
          <c:orientation val="minMax"/>
          <c:max val="225"/>
          <c:min val="1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7270528"/>
        <c:crosses val="autoZero"/>
        <c:crossBetween val="midCat"/>
        <c:majorUnit val="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5/14/2014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5/14/2014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2412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77104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79651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9120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96598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E6A1F410-AD61-4B86-B5BE-8561FA1CA49D}"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93833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Date Placeholder 3"/>
          <p:cNvSpPr>
            <a:spLocks noGrp="1"/>
          </p:cNvSpPr>
          <p:nvPr>
            <p:ph type="dt" idx="10"/>
          </p:nvPr>
        </p:nvSpPr>
        <p:spPr/>
        <p:txBody>
          <a:bodyPr/>
          <a:lstStyle/>
          <a:p>
            <a:fld id="{F96E9308-E113-43CC-BBFC-EFC678C5350E}"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9360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738639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68511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519" indent="0" defTabSz="699496" fontAlgn="base">
              <a:spcBef>
                <a:spcPts val="612"/>
              </a:spcBef>
              <a:spcAft>
                <a:spcPts val="612"/>
              </a:spcAft>
              <a:buFont typeface="Arial" panose="020B0604020202020204" pitchFamily="34" charset="0"/>
              <a:buNone/>
            </a:pPr>
            <a:endParaRPr lang="en-US" sz="900" kern="0" spc="-39" dirty="0" smtClean="0">
              <a:solidFill>
                <a:schemeClr val="tx1"/>
              </a:solidFill>
              <a:latin typeface="Segoe UI Light" pitchFamily="34" charset="0"/>
              <a:ea typeface="Segoe UI" pitchFamily="34" charset="0"/>
              <a:cs typeface="Segoe UI" pitchFamily="34" charset="0"/>
            </a:endParaRPr>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438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SPC2012 - Business</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549446-22F6-453F-8B20-26378545C19C}"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25623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213549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94706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54896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61616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79701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0991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198620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437968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55F18184-8710-4B93-83A7-EAA854591B60}"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76432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Consumer Channels and Central Marketing Group</a:t>
            </a:r>
            <a:endParaRPr lang="en-US" dirty="0">
              <a:solidFill>
                <a:prstClr val="black"/>
              </a:solidFill>
            </a:endParaRPr>
          </a:p>
        </p:txBody>
      </p:sp>
      <p:sp>
        <p:nvSpPr>
          <p:cNvPr id="5" name="Date Placeholder 4"/>
          <p:cNvSpPr>
            <a:spLocks noGrp="1"/>
          </p:cNvSpPr>
          <p:nvPr>
            <p:ph type="dt" idx="11"/>
          </p:nvPr>
        </p:nvSpPr>
        <p:spPr/>
        <p:txBody>
          <a:bodyPr/>
          <a:lstStyle/>
          <a:p>
            <a:fld id="{1175DF2A-CA7F-4CAF-998B-136152162462}" type="datetime1">
              <a:rPr lang="en-US" smtClean="0">
                <a:solidFill>
                  <a:prstClr val="black"/>
                </a:solidFill>
              </a:rPr>
              <a:pPr/>
              <a:t>5/14/2014</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Light" pitchFamily="34" charset="0"/>
              </a:rPr>
              <a:t>© 2012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Light" pitchFamily="34" charset="0"/>
              </a:rPr>
            </a:br>
            <a:r>
              <a:rPr lang="en-US" smtClean="0">
                <a:solidFill>
                  <a:srgbClr val="000000"/>
                </a:solidFill>
                <a:latin typeface="Segoe UI Light" pitchFamily="34" charset="0"/>
              </a:rPr>
              <a:t>MICROSOFT MAKES NO WARRANTIES, EXPRESS, IMPLIED OR STATUTORY, AS TO THE INFORMATION IN THIS PRESENTATION.</a:t>
            </a:r>
            <a:endParaRPr lang="en-US" dirty="0" smtClean="0">
              <a:solidFill>
                <a:srgbClr val="000000"/>
              </a:solidFill>
              <a:latin typeface="Segoe UI Light"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872390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defRPr/>
            </a:pPr>
            <a:endParaRPr lang="en-US" sz="900" b="0" i="0" u="none" strike="noStrike" kern="1200" dirty="0">
              <a:solidFill>
                <a:schemeClr val="tx1"/>
              </a:solidFill>
              <a:effectLst/>
              <a:latin typeface="Segoe UI Light" pitchFamily="34" charset="0"/>
              <a:ea typeface="+mn-ea"/>
              <a:cs typeface="+mn-cs"/>
            </a:endParaRPr>
          </a:p>
        </p:txBody>
      </p:sp>
      <p:sp>
        <p:nvSpPr>
          <p:cNvPr id="6" name="Date Placeholder 5"/>
          <p:cNvSpPr>
            <a:spLocks noGrp="1"/>
          </p:cNvSpPr>
          <p:nvPr>
            <p:ph type="dt" idx="12"/>
          </p:nvPr>
        </p:nvSpPr>
        <p:spPr/>
        <p:txBody>
          <a:bodyPr/>
          <a:lstStyle/>
          <a:p>
            <a:fld id="{DF131D4C-07E1-448B-8B7E-8646E99E332C}"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6734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20171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921082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SPC2012 - Business</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4330D5-8DA8-4633-B2C8-4C4576D54930}"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552436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505810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81239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822350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17792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5339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00128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186067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102403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83014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64890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04230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732842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566943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108719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452225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E540BC84-8B76-4EA9-8B1A-18BAFC2AD556}" type="datetime1">
              <a:rPr lang="en-US" smtClean="0">
                <a:solidFill>
                  <a:prstClr val="black"/>
                </a:solidFill>
              </a:rPr>
              <a:pPr/>
              <a:t>5/14/2014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89177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343239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386593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dirty="0" smtClean="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22340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6753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89C833B-03DD-4FBB-BBAB-0EBDC66E391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8981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81115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53851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968392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C87056A-E8F5-428F-AC0C-A0612B013C53}" type="datetime1">
              <a:rPr lang="en-US" smtClean="0">
                <a:solidFill>
                  <a:prstClr val="black"/>
                </a:solidFill>
              </a:rPr>
              <a:pPr/>
              <a:t>5/14/2014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
        <p:nvSpPr>
          <p:cNvPr id="7" name="Footer Placeholder 6"/>
          <p:cNvSpPr>
            <a:spLocks noGrp="1"/>
          </p:cNvSpPr>
          <p:nvPr>
            <p:ph type="ftr" sz="quarter" idx="12"/>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68665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0185674"/>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795791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715580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5289530"/>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1331909898"/>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086647655"/>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4514490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837719605"/>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3053371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7235035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463925"/>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0586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97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2438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828337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130904"/>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065610694"/>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405704587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descr="C:\Users\jchapman\AppData\Local\Microsoft\Windows\INetCache\Content.Outlook\0JCNSHE3\WP_20140330_0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1" y="0"/>
            <a:ext cx="12432883" cy="6993497"/>
          </a:xfrm>
          <a:prstGeom prst="rect">
            <a:avLst/>
          </a:prstGeom>
          <a:noFill/>
          <a:extLst>
            <a:ext uri="{909E8E84-426E-40DD-AFC4-6F175D3DCCD1}">
              <a14:hiddenFill xmlns:a14="http://schemas.microsoft.com/office/drawing/2010/main">
                <a:solidFill>
                  <a:srgbClr val="FFFFFF"/>
                </a:solidFill>
              </a14:hiddenFill>
            </a:ext>
          </a:extLst>
        </p:spPr>
      </p:pic>
      <p:sp>
        <p:nvSpPr>
          <p:cNvPr id="19" name="Dark gradation top"/>
          <p:cNvSpPr/>
          <p:nvPr userDrawn="1"/>
        </p:nvSpPr>
        <p:spPr bwMode="gray">
          <a:xfrm>
            <a:off x="-2468468" y="-2263395"/>
            <a:ext cx="14904943" cy="9257920"/>
          </a:xfrm>
          <a:prstGeom prst="rect">
            <a:avLst/>
          </a:prstGeom>
          <a:gradFill flip="none" rotWithShape="1">
            <a:gsLst>
              <a:gs pos="0">
                <a:srgbClr val="000000">
                  <a:alpha val="50000"/>
                </a:srgbClr>
              </a:gs>
              <a:gs pos="40000">
                <a:srgbClr val="000000">
                  <a:alpha val="28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1851362"/>
            <a:ext cx="8046696" cy="4206192"/>
          </a:xfrm>
          <a:prstGeom prst="rect">
            <a:avLst/>
          </a:prstGeom>
          <a:solidFill>
            <a:srgbClr val="DC3C00">
              <a:alpha val="6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49" y="1851361"/>
            <a:ext cx="8048285" cy="1828779"/>
          </a:xfrm>
          <a:noFill/>
        </p:spPr>
        <p:txBody>
          <a:bodyPr vert="horz" wrap="square" lIns="146304" tIns="91440" rIns="146304" bIns="91440" rtlCol="0" anchor="t" anchorCtr="0">
            <a:noAutofit/>
          </a:bodyPr>
          <a:lstStyle>
            <a:lvl1pPr>
              <a:defRPr lang="en-US" sz="5400" b="0" spc="-100" baseline="0" dirty="0">
                <a:gradFill>
                  <a:gsLst>
                    <a:gs pos="5833">
                      <a:srgbClr val="FFFFFF"/>
                    </a:gs>
                    <a:gs pos="18000">
                      <a:srgbClr val="FFFFFF"/>
                    </a:gs>
                  </a:gsLst>
                  <a:lin ang="5400000" scaled="0"/>
                </a:gradFill>
              </a:defRPr>
            </a:lvl1pPr>
          </a:lstStyle>
          <a:p>
            <a:pPr lvl="0"/>
            <a:r>
              <a:rPr lang="en-US" dirty="0" smtClean="0"/>
              <a:t>Garage Series Live!</a:t>
            </a:r>
            <a:br>
              <a:rPr lang="en-US" dirty="0" smtClean="0"/>
            </a:br>
            <a:r>
              <a:rPr lang="en-US" dirty="0" smtClean="0"/>
              <a:t>@office in the expo hall	</a:t>
            </a:r>
            <a:endParaRPr lang="en-US" dirty="0"/>
          </a:p>
        </p:txBody>
      </p:sp>
      <p:sp>
        <p:nvSpPr>
          <p:cNvPr id="3" name="Text Placeholder 2"/>
          <p:cNvSpPr>
            <a:spLocks noGrp="1"/>
          </p:cNvSpPr>
          <p:nvPr>
            <p:ph type="body" sz="quarter" idx="14" hasCustomPrompt="1"/>
          </p:nvPr>
        </p:nvSpPr>
        <p:spPr bwMode="ltGray">
          <a:xfrm>
            <a:off x="274637" y="3680140"/>
            <a:ext cx="8046697" cy="2377413"/>
          </a:xfrm>
        </p:spPr>
        <p:txBody>
          <a:bodyPr tIns="109728" bIns="109728">
            <a:noAutofit/>
          </a:bodyPr>
          <a:lstStyle>
            <a:lvl1pPr marL="0" indent="0">
              <a:spcBef>
                <a:spcPts val="600"/>
              </a:spcBef>
              <a:spcAft>
                <a:spcPts val="600"/>
              </a:spcAft>
              <a:buNone/>
              <a:defRPr sz="3200" baseline="0">
                <a:gradFill>
                  <a:gsLst>
                    <a:gs pos="1250">
                      <a:srgbClr val="FFFFFF"/>
                    </a:gs>
                    <a:gs pos="99000">
                      <a:srgbClr val="FFFFFF"/>
                    </a:gs>
                  </a:gsLst>
                  <a:lin ang="5400000" scaled="0"/>
                </a:gradFill>
              </a:defRPr>
            </a:lvl1pPr>
          </a:lstStyle>
          <a:p>
            <a:pPr lvl="0"/>
            <a:r>
              <a:rPr lang="en-US" dirty="0" smtClean="0"/>
              <a:t>The latest Office 365 tech from the people behind it – in 15 minutes or less.</a:t>
            </a:r>
          </a:p>
          <a:p>
            <a:pPr lvl="0"/>
            <a:r>
              <a:rPr lang="en-US" dirty="0" smtClean="0"/>
              <a:t>Daily shows with prizes during session breaks</a:t>
            </a:r>
          </a:p>
          <a:p>
            <a:pPr lvl="0"/>
            <a:r>
              <a:rPr lang="en-US" dirty="0" smtClean="0"/>
              <a:t>Watch Wednesdays - microsoft.com/garage</a:t>
            </a:r>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205458"/>
            <a:ext cx="2965328" cy="1283012"/>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55390" y="4960286"/>
            <a:ext cx="4219575" cy="19748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67240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932648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4178238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563569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974761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865139913"/>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839926532"/>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642967543"/>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824179429"/>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6619205"/>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5339222"/>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5695995"/>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763556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8395438"/>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1054397"/>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9035279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844204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6596193"/>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620987663"/>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4190077098"/>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511771352"/>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929469913"/>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89078650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342805"/>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854211"/>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43423"/>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05961"/>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07053"/>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521723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19284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7"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73492165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7" y="2125663"/>
            <a:ext cx="80009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2442760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758698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2540813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857920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74272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1141453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76642372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11"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9249737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41928968"/>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106030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086326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578049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810834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5637031"/>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8593345"/>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190101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86065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446862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58067715"/>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187764998"/>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86939161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79830991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40839980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775701507"/>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9369"/>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53285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7801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123643"/>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652026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005369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724" y="4971002"/>
            <a:ext cx="4450767" cy="2087525"/>
          </a:xfrm>
          <a:prstGeom prst="rect">
            <a:avLst/>
          </a:prstGeom>
        </p:spPr>
      </p:pic>
    </p:spTree>
    <p:extLst>
      <p:ext uri="{BB962C8B-B14F-4D97-AF65-F5344CB8AC3E}">
        <p14:creationId xmlns:p14="http://schemas.microsoft.com/office/powerpoint/2010/main" val="3571483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0417" y="6134655"/>
            <a:ext cx="1774190" cy="832141"/>
          </a:xfrm>
          <a:prstGeom prst="rect">
            <a:avLst/>
          </a:prstGeom>
        </p:spPr>
      </p:pic>
    </p:spTree>
    <p:extLst>
      <p:ext uri="{BB962C8B-B14F-4D97-AF65-F5344CB8AC3E}">
        <p14:creationId xmlns:p14="http://schemas.microsoft.com/office/powerpoint/2010/main" val="1585550802"/>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2404795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mp; Content, 2-color, no Bullet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886092779"/>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10203074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028532278"/>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98241076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93341981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1" y="1476622"/>
            <a:ext cx="5504574"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55509678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2487294"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3580035" y="1704542"/>
            <a:ext cx="8330021"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13187320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20352873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5078621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43959655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lor Block Header on Left &amp; Text on Right ">
    <p:spTree>
      <p:nvGrpSpPr>
        <p:cNvPr id="1" name=""/>
        <p:cNvGrpSpPr/>
        <p:nvPr/>
      </p:nvGrpSpPr>
      <p:grpSpPr>
        <a:xfrm>
          <a:off x="0" y="0"/>
          <a:ext cx="0" cy="0"/>
          <a:chOff x="0" y="0"/>
          <a:chExt cx="0" cy="0"/>
        </a:xfrm>
      </p:grpSpPr>
      <p:sp>
        <p:nvSpPr>
          <p:cNvPr id="2" name="Rectangle 1"/>
          <p:cNvSpPr/>
          <p:nvPr/>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79825245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lor Block text w/Photo on Right">
    <p:spTree>
      <p:nvGrpSpPr>
        <p:cNvPr id="1" name=""/>
        <p:cNvGrpSpPr/>
        <p:nvPr/>
      </p:nvGrpSpPr>
      <p:grpSpPr>
        <a:xfrm>
          <a:off x="0" y="0"/>
          <a:ext cx="0" cy="0"/>
          <a:chOff x="0" y="0"/>
          <a:chExt cx="0" cy="0"/>
        </a:xfrm>
      </p:grpSpPr>
      <p:sp>
        <p:nvSpPr>
          <p:cNvPr id="7" name="Rectangle 6"/>
          <p:cNvSpPr/>
          <p:nvPr/>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91632455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lor Block text w/Photo on Left">
    <p:spTree>
      <p:nvGrpSpPr>
        <p:cNvPr id="1" name=""/>
        <p:cNvGrpSpPr/>
        <p:nvPr/>
      </p:nvGrpSpPr>
      <p:grpSpPr>
        <a:xfrm>
          <a:off x="0" y="0"/>
          <a:ext cx="0" cy="0"/>
          <a:chOff x="0" y="0"/>
          <a:chExt cx="0" cy="0"/>
        </a:xfrm>
      </p:grpSpPr>
      <p:sp>
        <p:nvSpPr>
          <p:cNvPr id="7" name="Rectangle 6"/>
          <p:cNvSpPr/>
          <p:nvPr/>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0417" y="6134655"/>
            <a:ext cx="1774190" cy="832141"/>
          </a:xfrm>
          <a:prstGeom prst="rect">
            <a:avLst/>
          </a:prstGeom>
        </p:spPr>
      </p:pic>
    </p:spTree>
    <p:extLst>
      <p:ext uri="{BB962C8B-B14F-4D97-AF65-F5344CB8AC3E}">
        <p14:creationId xmlns:p14="http://schemas.microsoft.com/office/powerpoint/2010/main" val="1332612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tx2"/>
                    </a:gs>
                    <a:gs pos="0">
                      <a:schemeClr val="tx2"/>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2"/>
                    </a:gs>
                    <a:gs pos="0">
                      <a:schemeClr val="bg2"/>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71568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4197615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765780080"/>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751361"/>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88464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456985923"/>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tx1">
                        <a:lumMod val="75000"/>
                        <a:lumOff val="25000"/>
                      </a:schemeClr>
                    </a:gs>
                    <a:gs pos="6000">
                      <a:schemeClr val="tx1">
                        <a:lumMod val="75000"/>
                        <a:lumOff val="25000"/>
                      </a:schemeClr>
                    </a:gs>
                  </a:gsLst>
                  <a:lin ang="5400000" scaled="0"/>
                </a:gradFill>
              </a:defRPr>
            </a:lvl2pPr>
            <a:lvl3pPr marL="236387" indent="0">
              <a:buNone/>
              <a:defRPr sz="2040">
                <a:gradFill>
                  <a:gsLst>
                    <a:gs pos="100000">
                      <a:schemeClr val="tx1">
                        <a:lumMod val="75000"/>
                        <a:lumOff val="25000"/>
                      </a:schemeClr>
                    </a:gs>
                    <a:gs pos="6000">
                      <a:schemeClr val="tx1">
                        <a:lumMod val="75000"/>
                        <a:lumOff val="25000"/>
                      </a:schemeClr>
                    </a:gs>
                  </a:gsLst>
                  <a:lin ang="5400000" scaled="0"/>
                </a:gradFill>
              </a:defRPr>
            </a:lvl3pPr>
            <a:lvl4pPr marL="466298" indent="0">
              <a:buNone/>
              <a:defRPr sz="2040">
                <a:gradFill>
                  <a:gsLst>
                    <a:gs pos="100000">
                      <a:schemeClr val="tx1">
                        <a:lumMod val="75000"/>
                        <a:lumOff val="25000"/>
                      </a:schemeClr>
                    </a:gs>
                    <a:gs pos="6000">
                      <a:schemeClr val="tx1">
                        <a:lumMod val="75000"/>
                        <a:lumOff val="25000"/>
                      </a:schemeClr>
                    </a:gs>
                  </a:gsLst>
                  <a:lin ang="5400000" scaled="0"/>
                </a:gradFill>
              </a:defRPr>
            </a:lvl4pPr>
            <a:lvl5pPr marL="707543" indent="0">
              <a:buNone/>
              <a:defRPr sz="2040">
                <a:gradFill>
                  <a:gsLst>
                    <a:gs pos="100000">
                      <a:schemeClr val="tx1">
                        <a:lumMod val="75000"/>
                        <a:lumOff val="25000"/>
                      </a:schemeClr>
                    </a:gs>
                    <a:gs pos="600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Box 3"/>
          <p:cNvSpPr txBox="1"/>
          <p:nvPr userDrawn="1"/>
        </p:nvSpPr>
        <p:spPr>
          <a:xfrm>
            <a:off x="10761728" y="1"/>
            <a:ext cx="1684640" cy="128046"/>
          </a:xfrm>
          <a:prstGeom prst="rect">
            <a:avLst/>
          </a:prstGeom>
          <a:noFill/>
        </p:spPr>
        <p:txBody>
          <a:bodyPr wrap="none" lIns="0" tIns="0" rIns="0" bIns="0" rtlCol="0">
            <a:spAutoFit/>
          </a:bodyPr>
          <a:lstStyle/>
          <a:p>
            <a:r>
              <a:rPr lang="en-US" sz="816" i="1" dirty="0" smtClean="0">
                <a:gradFill>
                  <a:gsLst>
                    <a:gs pos="0">
                      <a:srgbClr val="000000">
                        <a:lumMod val="75000"/>
                        <a:lumOff val="25000"/>
                      </a:srgbClr>
                    </a:gs>
                    <a:gs pos="100000">
                      <a:srgbClr val="000000">
                        <a:lumMod val="75000"/>
                        <a:lumOff val="25000"/>
                      </a:srgbClr>
                    </a:gs>
                  </a:gsLst>
                  <a:lin ang="5400000" scaled="0"/>
                </a:gradFill>
              </a:rPr>
              <a:t>SharePoint End-User Study Apr 2013</a:t>
            </a:r>
          </a:p>
        </p:txBody>
      </p:sp>
      <p:sp>
        <p:nvSpPr>
          <p:cNvPr id="6" name="Slide Number Placeholder 2"/>
          <p:cNvSpPr>
            <a:spLocks noGrp="1"/>
          </p:cNvSpPr>
          <p:nvPr>
            <p:ph type="sldNum" sz="quarter" idx="4"/>
          </p:nvPr>
        </p:nvSpPr>
        <p:spPr>
          <a:xfrm>
            <a:off x="11893858" y="6659490"/>
            <a:ext cx="464870" cy="241619"/>
          </a:xfrm>
          <a:prstGeom prst="rect">
            <a:avLst/>
          </a:prstGeom>
        </p:spPr>
        <p:txBody>
          <a:bodyPr/>
          <a:lstStyle>
            <a:lvl1pPr>
              <a:defRPr sz="1224">
                <a:solidFill>
                  <a:schemeClr val="tx1"/>
                </a:solidFill>
              </a:defRPr>
            </a:lvl1pPr>
          </a:lstStyle>
          <a:p>
            <a:fld id="{68712418-8390-4546-B7F7-0D95BD34CF9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404339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116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6184086"/>
            <a:ext cx="1552931" cy="331014"/>
          </a:xfrm>
          <a:prstGeom prst="rect">
            <a:avLst/>
          </a:prstGeom>
        </p:spPr>
      </p:pic>
      <p:sp>
        <p:nvSpPr>
          <p:cNvPr id="3" name="Rectangle 2"/>
          <p:cNvSpPr/>
          <p:nvPr userDrawn="1"/>
        </p:nvSpPr>
        <p:spPr bwMode="gray">
          <a:xfrm>
            <a:off x="1082040" y="2626736"/>
            <a:ext cx="8220456" cy="680847"/>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4" name="Rectangle 3"/>
          <p:cNvSpPr/>
          <p:nvPr userDrawn="1"/>
        </p:nvSpPr>
        <p:spPr bwMode="gray">
          <a:xfrm>
            <a:off x="0" y="2895599"/>
            <a:ext cx="8071104" cy="674815"/>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5" name="Rectangle 4"/>
          <p:cNvSpPr/>
          <p:nvPr userDrawn="1"/>
        </p:nvSpPr>
        <p:spPr bwMode="gray">
          <a:xfrm>
            <a:off x="274638" y="3497263"/>
            <a:ext cx="8191182" cy="674815"/>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37124" y="3100829"/>
            <a:ext cx="3681991" cy="633985"/>
          </a:xfrm>
          <a:prstGeom prst="rect">
            <a:avLst/>
          </a:prstGeom>
        </p:spPr>
      </p:pic>
    </p:spTree>
    <p:extLst>
      <p:ext uri="{BB962C8B-B14F-4D97-AF65-F5344CB8AC3E}">
        <p14:creationId xmlns:p14="http://schemas.microsoft.com/office/powerpoint/2010/main" val="275837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50" fill="hold"/>
                                        <p:tgtEl>
                                          <p:spTgt spid="3"/>
                                        </p:tgtEl>
                                        <p:attrNameLst>
                                          <p:attrName>ppt_x</p:attrName>
                                        </p:attrNameLst>
                                      </p:cBhvr>
                                      <p:tavLst>
                                        <p:tav tm="0">
                                          <p:val>
                                            <p:strVal val="0-#ppt_w/2"/>
                                          </p:val>
                                        </p:tav>
                                        <p:tav tm="100000">
                                          <p:val>
                                            <p:strVal val="#ppt_x"/>
                                          </p:val>
                                        </p:tav>
                                      </p:tavLst>
                                    </p:anim>
                                    <p:anim calcmode="lin" valueType="num">
                                      <p:cBhvr additive="base">
                                        <p:cTn id="8" dur="8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50" fill="hold"/>
                                        <p:tgtEl>
                                          <p:spTgt spid="4"/>
                                        </p:tgtEl>
                                        <p:attrNameLst>
                                          <p:attrName>ppt_x</p:attrName>
                                        </p:attrNameLst>
                                      </p:cBhvr>
                                      <p:tavLst>
                                        <p:tav tm="0">
                                          <p:val>
                                            <p:strVal val="1+#ppt_w/2"/>
                                          </p:val>
                                        </p:tav>
                                        <p:tav tm="100000">
                                          <p:val>
                                            <p:strVal val="#ppt_x"/>
                                          </p:val>
                                        </p:tav>
                                      </p:tavLst>
                                    </p:anim>
                                    <p:anim calcmode="lin" valueType="num">
                                      <p:cBhvr additive="base">
                                        <p:cTn id="12" dur="8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850" fill="hold"/>
                                        <p:tgtEl>
                                          <p:spTgt spid="5"/>
                                        </p:tgtEl>
                                        <p:attrNameLst>
                                          <p:attrName>ppt_x</p:attrName>
                                        </p:attrNameLst>
                                      </p:cBhvr>
                                      <p:tavLst>
                                        <p:tav tm="0">
                                          <p:val>
                                            <p:strVal val="0-#ppt_w/2"/>
                                          </p:val>
                                        </p:tav>
                                        <p:tav tm="100000">
                                          <p:val>
                                            <p:strVal val="#ppt_x"/>
                                          </p:val>
                                        </p:tav>
                                      </p:tavLst>
                                    </p:anim>
                                    <p:anim calcmode="lin" valueType="num">
                                      <p:cBhvr additive="base">
                                        <p:cTn id="16" dur="85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8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par>
                                <p:cTn id="20" presetID="63" presetClass="path" presetSubtype="0" decel="100000" fill="hold" nodeType="withEffect">
                                  <p:stCondLst>
                                    <p:cond delay="580"/>
                                  </p:stCondLst>
                                  <p:childTnLst>
                                    <p:animMotion origin="layout" path="M -0.02412 2.94598E-6 L -4.48813E-6 2.94598E-6 " pathEditMode="relative" rAng="0" ptsTypes="AA">
                                      <p:cBhvr>
                                        <p:cTn id="21" dur="500" fill="hold"/>
                                        <p:tgtEl>
                                          <p:spTgt spid="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54848" y="479425"/>
            <a:ext cx="4960252" cy="930275"/>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1" name="Rectangle 10"/>
          <p:cNvSpPr/>
          <p:nvPr userDrawn="1"/>
        </p:nvSpPr>
        <p:spPr bwMode="gray">
          <a:xfrm>
            <a:off x="452526" y="665740"/>
            <a:ext cx="4943439" cy="930275"/>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2" name="Rectangle 11"/>
          <p:cNvSpPr/>
          <p:nvPr userDrawn="1"/>
        </p:nvSpPr>
        <p:spPr bwMode="gray">
          <a:xfrm>
            <a:off x="7035836" y="3771579"/>
            <a:ext cx="4943439" cy="64007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3" name="Rectangle 12"/>
          <p:cNvSpPr/>
          <p:nvPr userDrawn="1"/>
        </p:nvSpPr>
        <p:spPr bwMode="gray">
          <a:xfrm>
            <a:off x="7198360" y="3937000"/>
            <a:ext cx="4963478" cy="954397"/>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4" name="Rectangle 13"/>
          <p:cNvSpPr/>
          <p:nvPr userDrawn="1"/>
        </p:nvSpPr>
        <p:spPr bwMode="gray">
          <a:xfrm>
            <a:off x="7035836" y="4791456"/>
            <a:ext cx="4943439" cy="1639824"/>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9757" y="600046"/>
            <a:ext cx="10285898" cy="6532600"/>
          </a:xfrm>
          <a:prstGeom prst="rect">
            <a:avLst/>
          </a:prstGeom>
          <a:effectLst>
            <a:outerShdw blurRad="127000" sx="101000" sy="101000" algn="ctr" rotWithShape="0">
              <a:prstClr val="black">
                <a:alpha val="20000"/>
              </a:prstClr>
            </a:outerShdw>
          </a:effectLst>
        </p:spPr>
      </p:pic>
      <p:sp>
        <p:nvSpPr>
          <p:cNvPr id="9" name="Title 1"/>
          <p:cNvSpPr>
            <a:spLocks noGrp="1"/>
          </p:cNvSpPr>
          <p:nvPr>
            <p:ph type="title" hasCustomPrompt="1"/>
          </p:nvPr>
        </p:nvSpPr>
        <p:spPr bwMode="ltGray">
          <a:xfrm>
            <a:off x="1931886" y="3060901"/>
            <a:ext cx="8214225" cy="1371600"/>
          </a:xfrm>
          <a:noFill/>
        </p:spPr>
        <p:txBody>
          <a:bodyPr vert="horz" wrap="square" lIns="146304" tIns="91440" rIns="146304" bIns="91440" rtlCol="0" anchor="t" anchorCtr="0">
            <a:noAutofit/>
          </a:bodyPr>
          <a:lstStyle>
            <a:lvl1pPr>
              <a:defRPr lang="en-US" sz="4400" spc="-100" baseline="0" dirty="0">
                <a:gradFill>
                  <a:gsLst>
                    <a:gs pos="0">
                      <a:schemeClr val="bg2">
                        <a:lumMod val="10000"/>
                      </a:schemeClr>
                    </a:gs>
                    <a:gs pos="100000">
                      <a:schemeClr val="bg2">
                        <a:lumMod val="10000"/>
                      </a:schemeClr>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1931886" y="4457379"/>
            <a:ext cx="8214226" cy="1371600"/>
          </a:xfrm>
        </p:spPr>
        <p:txBody>
          <a:bodyPr tIns="109728" bIns="109728">
            <a:noAutofit/>
          </a:bodyPr>
          <a:lstStyle>
            <a:lvl1pPr marL="0" indent="0">
              <a:spcBef>
                <a:spcPts val="0"/>
              </a:spcBef>
              <a:buNone/>
              <a:defRPr lang="en-US" sz="3200" b="0" kern="1200" cap="none" spc="-100" baseline="0" dirty="0">
                <a:ln w="3175">
                  <a:noFill/>
                </a:ln>
                <a:gradFill>
                  <a:gsLst>
                    <a:gs pos="0">
                      <a:schemeClr val="bg2">
                        <a:lumMod val="10000"/>
                      </a:schemeClr>
                    </a:gs>
                    <a:gs pos="100000">
                      <a:schemeClr val="bg2">
                        <a:lumMod val="10000"/>
                      </a:schemeClr>
                    </a:gs>
                  </a:gsLst>
                  <a:lin ang="5400000" scaled="0"/>
                </a:gradFill>
                <a:effectLst/>
                <a:latin typeface="+mj-lt"/>
                <a:ea typeface="+mn-ea"/>
                <a:cs typeface="Segoe UI" pitchFamily="34" charset="0"/>
              </a:defRPr>
            </a:lvl1pPr>
          </a:lstStyle>
          <a:p>
            <a:pPr lvl="0" algn="l" defTabSz="932742" rtl="0" eaLnBrk="1" latinLnBrk="0" hangingPunct="1">
              <a:lnSpc>
                <a:spcPct val="90000"/>
              </a:lnSpc>
              <a:spcBef>
                <a:spcPct val="0"/>
              </a:spcBef>
              <a:buNone/>
            </a:pPr>
            <a:r>
              <a:rPr lang="en-US" dirty="0" smtClean="0"/>
              <a:t>Speaker Name</a:t>
            </a:r>
            <a:endParaRPr lang="en-US" dirty="0"/>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1247438" y="479426"/>
            <a:ext cx="731837" cy="155994"/>
          </a:xfrm>
          <a:prstGeom prst="rect">
            <a:avLst/>
          </a:prstGeom>
        </p:spPr>
      </p:pic>
    </p:spTree>
    <p:extLst>
      <p:ext uri="{BB962C8B-B14F-4D97-AF65-F5344CB8AC3E}">
        <p14:creationId xmlns:p14="http://schemas.microsoft.com/office/powerpoint/2010/main" val="1451266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8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par>
                                <p:cTn id="28" presetID="63" presetClass="path" presetSubtype="0" decel="100000" fill="hold" grpId="1" nodeType="withEffect">
                                  <p:stCondLst>
                                    <p:cond delay="580"/>
                                  </p:stCondLst>
                                  <p:childTnLst>
                                    <p:animMotion origin="layout" path="M -0.02413 -3.22742E-6 L 4.30431E-6 -3.22742E-6 " pathEditMode="relative" rAng="0" ptsTypes="AA">
                                      <p:cBhvr>
                                        <p:cTn id="29" dur="500" fill="hold"/>
                                        <p:tgtEl>
                                          <p:spTgt spid="9"/>
                                        </p:tgtEl>
                                        <p:attrNameLst>
                                          <p:attrName>ppt_x</p:attrName>
                                          <p:attrName>ppt_y</p:attrName>
                                        </p:attrNameLst>
                                      </p:cBhvr>
                                      <p:rCtr x="1200" y="0"/>
                                    </p:animMotion>
                                  </p:childTnLst>
                                </p:cTn>
                              </p:par>
                              <p:par>
                                <p:cTn id="30" presetID="10" presetClass="entr" presetSubtype="0" fill="hold" grpId="0" nodeType="withEffect">
                                  <p:stCondLst>
                                    <p:cond delay="68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63" presetClass="path" presetSubtype="0" decel="100000" fill="hold" grpId="1" nodeType="withEffect">
                                  <p:stCondLst>
                                    <p:cond delay="680"/>
                                  </p:stCondLst>
                                  <p:childTnLst>
                                    <p:animMotion origin="layout" path="M -0.02413 -8.71539E-7 L 4.30431E-6 -8.71539E-7 " pathEditMode="relative" rAng="0" ptsTypes="AA">
                                      <p:cBhvr>
                                        <p:cTn id="34" dur="5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9" grpId="0"/>
      <p:bldP spid="9" grpId="1"/>
      <p:bldP spid="3" grpId="0">
        <p:tmplLst>
          <p:tmpl>
            <p:tnLst>
              <p:par>
                <p:cTn presetID="10" presetClass="entr" presetSubtype="0" fill="hold" nodeType="withEffect">
                  <p:stCondLst>
                    <p:cond delay="68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p:tmplLst>
          <p:tmpl>
            <p:tnLst>
              <p:par>
                <p:cTn presetID="63" presetClass="path" presetSubtype="0" decel="100000" fill="hold" nodeType="withEffect">
                  <p:stCondLst>
                    <p:cond delay="680"/>
                  </p:stCondLst>
                  <p:childTnLst>
                    <p:animMotion origin="layout" path="M -0.02413 -8.71539E-7 L 4.30431E-6 -8.71539E-7 " pathEditMode="relative" rAng="0" ptsTypes="AA">
                      <p:cBhvr>
                        <p:cTn dur="500" fill="hold"/>
                        <p:tgtEl>
                          <p:spTgt spid="3"/>
                        </p:tgtEl>
                        <p:attrNameLst>
                          <p:attrName>ppt_x</p:attrName>
                          <p:attrName>ppt_y</p:attrName>
                        </p:attrNameLst>
                      </p:cBhvr>
                      <p:rCtr x="1200" y="0"/>
                    </p:animMotion>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
        <p:nvSpPr>
          <p:cNvPr id="12" name="Rectangle 11"/>
          <p:cNvSpPr/>
          <p:nvPr userDrawn="1"/>
        </p:nvSpPr>
        <p:spPr bwMode="gray">
          <a:xfrm flipH="1">
            <a:off x="6675437" y="5741676"/>
            <a:ext cx="5090930" cy="421649"/>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3" name="Rectangle 12"/>
          <p:cNvSpPr/>
          <p:nvPr userDrawn="1"/>
        </p:nvSpPr>
        <p:spPr bwMode="gray">
          <a:xfrm flipH="1">
            <a:off x="7438038" y="5910383"/>
            <a:ext cx="4998437" cy="41791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4" name="Rectangle 13"/>
          <p:cNvSpPr/>
          <p:nvPr userDrawn="1"/>
        </p:nvSpPr>
        <p:spPr bwMode="gray">
          <a:xfrm flipH="1">
            <a:off x="7193591" y="6282993"/>
            <a:ext cx="5072801" cy="41791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Tree>
    <p:extLst>
      <p:ext uri="{BB962C8B-B14F-4D97-AF65-F5344CB8AC3E}">
        <p14:creationId xmlns:p14="http://schemas.microsoft.com/office/powerpoint/2010/main" val="3725713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850" fill="hold"/>
                                        <p:tgtEl>
                                          <p:spTgt spid="12"/>
                                        </p:tgtEl>
                                        <p:attrNameLst>
                                          <p:attrName>ppt_x</p:attrName>
                                        </p:attrNameLst>
                                      </p:cBhvr>
                                      <p:tavLst>
                                        <p:tav tm="0">
                                          <p:val>
                                            <p:strVal val="1+#ppt_w/2"/>
                                          </p:val>
                                        </p:tav>
                                        <p:tav tm="100000">
                                          <p:val>
                                            <p:strVal val="#ppt_x"/>
                                          </p:val>
                                        </p:tav>
                                      </p:tavLst>
                                    </p:anim>
                                    <p:anim calcmode="lin" valueType="num">
                                      <p:cBhvr additive="base">
                                        <p:cTn id="8" dur="8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850" fill="hold"/>
                                        <p:tgtEl>
                                          <p:spTgt spid="14"/>
                                        </p:tgtEl>
                                        <p:attrNameLst>
                                          <p:attrName>ppt_x</p:attrName>
                                        </p:attrNameLst>
                                      </p:cBhvr>
                                      <p:tavLst>
                                        <p:tav tm="0">
                                          <p:val>
                                            <p:strVal val="1+#ppt_w/2"/>
                                          </p:val>
                                        </p:tav>
                                        <p:tav tm="100000">
                                          <p:val>
                                            <p:strVal val="#ppt_x"/>
                                          </p:val>
                                        </p:tav>
                                      </p:tavLst>
                                    </p:anim>
                                    <p:anim calcmode="lin" valueType="num">
                                      <p:cBhvr additive="base">
                                        <p:cTn id="12" dur="8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50" fill="hold"/>
                                        <p:tgtEl>
                                          <p:spTgt spid="13"/>
                                        </p:tgtEl>
                                        <p:attrNameLst>
                                          <p:attrName>ppt_x</p:attrName>
                                        </p:attrNameLst>
                                      </p:cBhvr>
                                      <p:tavLst>
                                        <p:tav tm="0">
                                          <p:val>
                                            <p:strVal val="0-#ppt_w/2"/>
                                          </p:val>
                                        </p:tav>
                                        <p:tav tm="100000">
                                          <p:val>
                                            <p:strVal val="#ppt_x"/>
                                          </p:val>
                                        </p:tav>
                                      </p:tavLst>
                                    </p:anim>
                                    <p:anim calcmode="lin" valueType="num">
                                      <p:cBhvr additive="base">
                                        <p:cTn id="16" dur="85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8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par>
                                <p:cTn id="20" presetID="63" presetClass="path" presetSubtype="0" decel="100000" fill="hold" grpId="1" nodeType="withEffect">
                                  <p:stCondLst>
                                    <p:cond delay="580"/>
                                  </p:stCondLst>
                                  <p:childTnLst>
                                    <p:animMotion origin="layout" path="M -0.02409 1.50289E-6 L -4.16667E-7 1.50289E-6 " pathEditMode="relative" rAng="0" ptsTypes="AA">
                                      <p:cBhvr>
                                        <p:cTn id="21" dur="500" fill="hold"/>
                                        <p:tgtEl>
                                          <p:spTgt spid="2"/>
                                        </p:tgtEl>
                                        <p:attrNameLst>
                                          <p:attrName>ppt_x</p:attrName>
                                          <p:attrName>ppt_y</p:attrName>
                                        </p:attrNameLst>
                                      </p:cBhvr>
                                      <p:rCtr x="1198" y="0"/>
                                    </p:animMotion>
                                  </p:childTnLst>
                                </p:cTn>
                              </p:par>
                              <p:par>
                                <p:cTn id="22" presetID="10" presetClass="entr" presetSubtype="0" fill="hold" grpId="0" nodeType="withEffect">
                                  <p:stCondLst>
                                    <p:cond delay="68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par>
                                <p:cTn id="25" presetID="63" presetClass="path" presetSubtype="0" decel="100000" fill="hold" grpId="1" nodeType="withEffect">
                                  <p:stCondLst>
                                    <p:cond delay="680"/>
                                  </p:stCondLst>
                                  <p:childTnLst>
                                    <p:animMotion origin="layout" path="M -0.02409 1.50289E-6 L -4.16667E-7 1.50289E-6 " pathEditMode="relative" rAng="0" ptsTypes="AA">
                                      <p:cBhvr>
                                        <p:cTn id="26" dur="500" fill="hold"/>
                                        <p:tgtEl>
                                          <p:spTgt spid="5"/>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68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tmplLst>
          <p:tmpl>
            <p:tnLst>
              <p:par>
                <p:cTn presetID="63" presetClass="path" presetSubtype="0" decel="100000" fill="hold" nodeType="withEffect">
                  <p:stCondLst>
                    <p:cond delay="680"/>
                  </p:stCondLst>
                  <p:childTnLst>
                    <p:animMotion origin="layout" path="M -0.02409 1.50289E-6 L -4.16667E-7 1.50289E-6 " pathEditMode="relative" rAng="0" ptsTypes="AA">
                      <p:cBhvr>
                        <p:cTn dur="500" fill="hold"/>
                        <p:tgtEl>
                          <p:spTgt spid="5"/>
                        </p:tgtEl>
                        <p:attrNameLst>
                          <p:attrName>ppt_x</p:attrName>
                          <p:attrName>ppt_y</p:attrName>
                        </p:attrNameLst>
                      </p:cBhvr>
                      <p:rCtr x="1198" y="0"/>
                    </p:animMotion>
                  </p:childTnLst>
                </p:cTn>
              </p:par>
            </p:tnLst>
          </p:tmpl>
        </p:tmplLst>
      </p:bldP>
      <p:bldP spid="12" grpId="0" animBg="1"/>
      <p:bldP spid="13" grpId="0" animBg="1"/>
      <p:bldP spid="1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91241">
                      <a:schemeClr val="tx1"/>
                    </a:gs>
                    <a:gs pos="57000">
                      <a:schemeClr val="tx1"/>
                    </a:gs>
                    <a:gs pos="18000">
                      <a:schemeClr val="tx1"/>
                    </a:gs>
                  </a:gsLst>
                  <a:lin ang="5400000" scaled="0"/>
                </a:gradFill>
              </a:defRPr>
            </a:lvl1pPr>
          </a:lstStyle>
          <a:p>
            <a:r>
              <a:rPr lang="en-US" dirty="0" smtClean="0"/>
              <a:t>Video title</a:t>
            </a:r>
            <a:endParaRPr lang="en-US" dirty="0"/>
          </a:p>
        </p:txBody>
      </p:sp>
      <p:sp>
        <p:nvSpPr>
          <p:cNvPr id="8" name="Rectangle 7"/>
          <p:cNvSpPr/>
          <p:nvPr userDrawn="1"/>
        </p:nvSpPr>
        <p:spPr bwMode="gray">
          <a:xfrm flipH="1">
            <a:off x="6675437" y="5741676"/>
            <a:ext cx="5090930" cy="421649"/>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9" name="Rectangle 8"/>
          <p:cNvSpPr/>
          <p:nvPr userDrawn="1"/>
        </p:nvSpPr>
        <p:spPr bwMode="gray">
          <a:xfrm flipH="1">
            <a:off x="7438038" y="5910383"/>
            <a:ext cx="4998437" cy="41791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0" name="Rectangle 9"/>
          <p:cNvSpPr/>
          <p:nvPr userDrawn="1"/>
        </p:nvSpPr>
        <p:spPr bwMode="gray">
          <a:xfrm flipH="1">
            <a:off x="7193591" y="6282993"/>
            <a:ext cx="5072801" cy="41791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Tree>
    <p:extLst>
      <p:ext uri="{BB962C8B-B14F-4D97-AF65-F5344CB8AC3E}">
        <p14:creationId xmlns:p14="http://schemas.microsoft.com/office/powerpoint/2010/main" val="1984430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8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80"/>
                                  </p:stCondLst>
                                  <p:childTnLst>
                                    <p:animMotion origin="layout" path="M -0.02409 1.50289E-6 L -4.16667E-7 1.50289E-6 " pathEditMode="relative" rAng="0" ptsTypes="AA">
                                      <p:cBhvr>
                                        <p:cTn id="9" dur="500" fill="hold"/>
                                        <p:tgtEl>
                                          <p:spTgt spid="2"/>
                                        </p:tgtEl>
                                        <p:attrNameLst>
                                          <p:attrName>ppt_x</p:attrName>
                                          <p:attrName>ppt_y</p:attrName>
                                        </p:attrNameLst>
                                      </p:cBhvr>
                                      <p:rCtr x="1198" y="0"/>
                                    </p:animMotion>
                                  </p:childTnLst>
                                </p:cTn>
                              </p:par>
                              <p:par>
                                <p:cTn id="10" presetID="2" presetClass="entr" presetSubtype="2"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850" fill="hold"/>
                                        <p:tgtEl>
                                          <p:spTgt spid="8"/>
                                        </p:tgtEl>
                                        <p:attrNameLst>
                                          <p:attrName>ppt_x</p:attrName>
                                        </p:attrNameLst>
                                      </p:cBhvr>
                                      <p:tavLst>
                                        <p:tav tm="0">
                                          <p:val>
                                            <p:strVal val="1+#ppt_w/2"/>
                                          </p:val>
                                        </p:tav>
                                        <p:tav tm="100000">
                                          <p:val>
                                            <p:strVal val="#ppt_x"/>
                                          </p:val>
                                        </p:tav>
                                      </p:tavLst>
                                    </p:anim>
                                    <p:anim calcmode="lin" valueType="num">
                                      <p:cBhvr additive="base">
                                        <p:cTn id="13" dur="8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850" fill="hold"/>
                                        <p:tgtEl>
                                          <p:spTgt spid="10"/>
                                        </p:tgtEl>
                                        <p:attrNameLst>
                                          <p:attrName>ppt_x</p:attrName>
                                        </p:attrNameLst>
                                      </p:cBhvr>
                                      <p:tavLst>
                                        <p:tav tm="0">
                                          <p:val>
                                            <p:strVal val="1+#ppt_w/2"/>
                                          </p:val>
                                        </p:tav>
                                        <p:tav tm="100000">
                                          <p:val>
                                            <p:strVal val="#ppt_x"/>
                                          </p:val>
                                        </p:tav>
                                      </p:tavLst>
                                    </p:anim>
                                    <p:anim calcmode="lin" valueType="num">
                                      <p:cBhvr additive="base">
                                        <p:cTn id="17" dur="8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850" fill="hold"/>
                                        <p:tgtEl>
                                          <p:spTgt spid="9"/>
                                        </p:tgtEl>
                                        <p:attrNameLst>
                                          <p:attrName>ppt_x</p:attrName>
                                        </p:attrNameLst>
                                      </p:cBhvr>
                                      <p:tavLst>
                                        <p:tav tm="0">
                                          <p:val>
                                            <p:strVal val="0-#ppt_w/2"/>
                                          </p:val>
                                        </p:tav>
                                        <p:tav tm="100000">
                                          <p:val>
                                            <p:strVal val="#ppt_x"/>
                                          </p:val>
                                        </p:tav>
                                      </p:tavLst>
                                    </p:anim>
                                    <p:anim calcmode="lin" valueType="num">
                                      <p:cBhvr additive="base">
                                        <p:cTn id="21"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P spid="10"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Textu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
        <p:nvSpPr>
          <p:cNvPr id="5" name="Rectangle 4"/>
          <p:cNvSpPr/>
          <p:nvPr userDrawn="1"/>
        </p:nvSpPr>
        <p:spPr bwMode="gray">
          <a:xfrm>
            <a:off x="693869" y="479425"/>
            <a:ext cx="3251060" cy="60972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6" name="Rectangle 5"/>
          <p:cNvSpPr/>
          <p:nvPr userDrawn="1"/>
        </p:nvSpPr>
        <p:spPr bwMode="gray">
          <a:xfrm>
            <a:off x="-28617" y="601540"/>
            <a:ext cx="3240040" cy="60972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8" name="Rectangle 7"/>
          <p:cNvSpPr/>
          <p:nvPr userDrawn="1"/>
        </p:nvSpPr>
        <p:spPr bwMode="gray">
          <a:xfrm flipH="1">
            <a:off x="6675437" y="5741676"/>
            <a:ext cx="5090930" cy="421649"/>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9" name="Rectangle 8"/>
          <p:cNvSpPr/>
          <p:nvPr userDrawn="1"/>
        </p:nvSpPr>
        <p:spPr bwMode="gray">
          <a:xfrm flipH="1">
            <a:off x="7438038" y="5910383"/>
            <a:ext cx="4998437" cy="41791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
        <p:nvSpPr>
          <p:cNvPr id="10" name="Rectangle 9"/>
          <p:cNvSpPr/>
          <p:nvPr userDrawn="1"/>
        </p:nvSpPr>
        <p:spPr bwMode="gray">
          <a:xfrm flipH="1">
            <a:off x="7193591" y="6282993"/>
            <a:ext cx="5072801" cy="41791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505050">
                      <a:lumMod val="50000"/>
                    </a:srgbClr>
                  </a:gs>
                  <a:gs pos="100000">
                    <a:srgbClr val="505050">
                      <a:lumMod val="50000"/>
                    </a:srgbClr>
                  </a:gs>
                </a:gsLst>
                <a:lin ang="5400000" scaled="0"/>
              </a:gradFill>
            </a:endParaRPr>
          </a:p>
        </p:txBody>
      </p:sp>
    </p:spTree>
    <p:extLst>
      <p:ext uri="{BB962C8B-B14F-4D97-AF65-F5344CB8AC3E}">
        <p14:creationId xmlns:p14="http://schemas.microsoft.com/office/powerpoint/2010/main" val="162208764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50" fill="hold"/>
                                        <p:tgtEl>
                                          <p:spTgt spid="6"/>
                                        </p:tgtEl>
                                        <p:attrNameLst>
                                          <p:attrName>ppt_x</p:attrName>
                                        </p:attrNameLst>
                                      </p:cBhvr>
                                      <p:tavLst>
                                        <p:tav tm="0">
                                          <p:val>
                                            <p:strVal val="0-#ppt_w/2"/>
                                          </p:val>
                                        </p:tav>
                                        <p:tav tm="100000">
                                          <p:val>
                                            <p:strVal val="#ppt_x"/>
                                          </p:val>
                                        </p:tav>
                                      </p:tavLst>
                                    </p:anim>
                                    <p:anim calcmode="lin" valueType="num">
                                      <p:cBhvr additive="base">
                                        <p:cTn id="8" dur="8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50" fill="hold"/>
                                        <p:tgtEl>
                                          <p:spTgt spid="5"/>
                                        </p:tgtEl>
                                        <p:attrNameLst>
                                          <p:attrName>ppt_x</p:attrName>
                                        </p:attrNameLst>
                                      </p:cBhvr>
                                      <p:tavLst>
                                        <p:tav tm="0">
                                          <p:val>
                                            <p:strVal val="1+#ppt_w/2"/>
                                          </p:val>
                                        </p:tav>
                                        <p:tav tm="100000">
                                          <p:val>
                                            <p:strVal val="#ppt_x"/>
                                          </p:val>
                                        </p:tav>
                                      </p:tavLst>
                                    </p:anim>
                                    <p:anim calcmode="lin" valueType="num">
                                      <p:cBhvr additive="base">
                                        <p:cTn id="12" dur="85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8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63" presetClass="path" presetSubtype="0" decel="100000" fill="hold" grpId="1" nodeType="withEffect">
                                  <p:stCondLst>
                                    <p:cond delay="580"/>
                                  </p:stCondLst>
                                  <p:childTnLst>
                                    <p:animMotion origin="layout" path="M -0.02409 1.50289E-6 L -4.16667E-7 1.50289E-6 " pathEditMode="relative" rAng="0" ptsTypes="AA">
                                      <p:cBhvr>
                                        <p:cTn id="17" dur="500" fill="hold"/>
                                        <p:tgtEl>
                                          <p:spTgt spid="2"/>
                                        </p:tgtEl>
                                        <p:attrNameLst>
                                          <p:attrName>ppt_x</p:attrName>
                                          <p:attrName>ppt_y</p:attrName>
                                        </p:attrNameLst>
                                      </p:cBhvr>
                                      <p:rCtr x="1198" y="0"/>
                                    </p:animMotion>
                                  </p:childTnLst>
                                </p:cTn>
                              </p:par>
                              <p:par>
                                <p:cTn id="18" presetID="2" presetClass="entr" presetSubtype="2"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850" fill="hold"/>
                                        <p:tgtEl>
                                          <p:spTgt spid="8"/>
                                        </p:tgtEl>
                                        <p:attrNameLst>
                                          <p:attrName>ppt_x</p:attrName>
                                        </p:attrNameLst>
                                      </p:cBhvr>
                                      <p:tavLst>
                                        <p:tav tm="0">
                                          <p:val>
                                            <p:strVal val="1+#ppt_w/2"/>
                                          </p:val>
                                        </p:tav>
                                        <p:tav tm="100000">
                                          <p:val>
                                            <p:strVal val="#ppt_x"/>
                                          </p:val>
                                        </p:tav>
                                      </p:tavLst>
                                    </p:anim>
                                    <p:anim calcmode="lin" valueType="num">
                                      <p:cBhvr additive="base">
                                        <p:cTn id="21" dur="85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850" fill="hold"/>
                                        <p:tgtEl>
                                          <p:spTgt spid="10"/>
                                        </p:tgtEl>
                                        <p:attrNameLst>
                                          <p:attrName>ppt_x</p:attrName>
                                        </p:attrNameLst>
                                      </p:cBhvr>
                                      <p:tavLst>
                                        <p:tav tm="0">
                                          <p:val>
                                            <p:strVal val="1+#ppt_w/2"/>
                                          </p:val>
                                        </p:tav>
                                        <p:tav tm="100000">
                                          <p:val>
                                            <p:strVal val="#ppt_x"/>
                                          </p:val>
                                        </p:tav>
                                      </p:tavLst>
                                    </p:anim>
                                    <p:anim calcmode="lin" valueType="num">
                                      <p:cBhvr additive="base">
                                        <p:cTn id="25" dur="85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850" fill="hold"/>
                                        <p:tgtEl>
                                          <p:spTgt spid="9"/>
                                        </p:tgtEl>
                                        <p:attrNameLst>
                                          <p:attrName>ppt_x</p:attrName>
                                        </p:attrNameLst>
                                      </p:cBhvr>
                                      <p:tavLst>
                                        <p:tav tm="0">
                                          <p:val>
                                            <p:strVal val="0-#ppt_w/2"/>
                                          </p:val>
                                        </p:tav>
                                        <p:tav tm="100000">
                                          <p:val>
                                            <p:strVal val="#ppt_x"/>
                                          </p:val>
                                        </p:tav>
                                      </p:tavLst>
                                    </p:anim>
                                    <p:anim calcmode="lin" valueType="num">
                                      <p:cBhvr additive="base">
                                        <p:cTn id="29"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6" grpId="0" animBg="1"/>
      <p:bldP spid="8" grpId="0" animBg="1"/>
      <p:bldP spid="9" grpId="0" animBg="1"/>
      <p:bldP spid="10"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683995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60726869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40833973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3062835"/>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447837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7579738"/>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8881549"/>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682066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2.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image" Target="../media/image8.png"/><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theme" Target="../theme/theme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8.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image" Target="../media/image2.png"/><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image" Target="../media/image1.png"/><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theme" Target="../theme/theme5.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8"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664361145"/>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 id="2147484294" r:id="rId16"/>
    <p:sldLayoutId id="2147484295" r:id="rId17"/>
    <p:sldLayoutId id="2147484296" r:id="rId18"/>
    <p:sldLayoutId id="2147484297" r:id="rId19"/>
    <p:sldLayoutId id="2147484298" r:id="rId20"/>
    <p:sldLayoutId id="2147484299" r:id="rId21"/>
    <p:sldLayoutId id="2147484300" r:id="rId22"/>
    <p:sldLayoutId id="2147484301" r:id="rId23"/>
    <p:sldLayoutId id="2147484302" r:id="rId24"/>
    <p:sldLayoutId id="2147484303" r:id="rId25"/>
    <p:sldLayoutId id="2147484304" r:id="rId26"/>
    <p:sldLayoutId id="2147484305" r:id="rId27"/>
    <p:sldLayoutId id="2147484306" r:id="rId28"/>
    <p:sldLayoutId id="2147484307" r:id="rId29"/>
    <p:sldLayoutId id="2147484308" r:id="rId30"/>
    <p:sldLayoutId id="2147484309"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10532394" y="1944335"/>
            <a:ext cx="4298019" cy="409351"/>
          </a:xfrm>
          <a:prstGeom prst="rect">
            <a:avLst/>
          </a:prstGeom>
        </p:spPr>
      </p:pic>
      <p:sp>
        <p:nvSpPr>
          <p:cNvPr id="3" name="TextBox 2"/>
          <p:cNvSpPr txBox="1"/>
          <p:nvPr userDrawn="1"/>
        </p:nvSpPr>
        <p:spPr>
          <a:xfrm>
            <a:off x="579437" y="6573063"/>
            <a:ext cx="3846053" cy="276999"/>
          </a:xfrm>
          <a:prstGeom prst="rect">
            <a:avLst/>
          </a:prstGeom>
          <a:noFill/>
        </p:spPr>
        <p:txBody>
          <a:bodyPr wrap="none" lIns="0" tIns="0" rIns="0" bIns="0" rtlCol="0">
            <a:spAutoFit/>
          </a:bodyPr>
          <a:lstStyle/>
          <a:p>
            <a:r>
              <a:rPr lang="en-US" spc="-70" dirty="0" smtClean="0">
                <a:gradFill>
                  <a:gsLst>
                    <a:gs pos="2917">
                      <a:srgbClr val="797A7D"/>
                    </a:gs>
                    <a:gs pos="95000">
                      <a:srgbClr val="797A7D"/>
                    </a:gs>
                  </a:gsLst>
                  <a:lin ang="5400000" scaled="0"/>
                </a:gradFill>
              </a:rPr>
              <a:t>#</a:t>
            </a:r>
            <a:r>
              <a:rPr lang="en-US" spc="-70" dirty="0" err="1" smtClean="0">
                <a:gradFill>
                  <a:gsLst>
                    <a:gs pos="2917">
                      <a:srgbClr val="797A7D"/>
                    </a:gs>
                    <a:gs pos="95000">
                      <a:srgbClr val="797A7D"/>
                    </a:gs>
                  </a:gsLst>
                  <a:lin ang="5400000" scaled="0"/>
                </a:gradFill>
              </a:rPr>
              <a:t>msTechEd</a:t>
            </a:r>
            <a:r>
              <a:rPr lang="en-US" spc="-70" dirty="0" smtClean="0">
                <a:gradFill>
                  <a:gsLst>
                    <a:gs pos="2917">
                      <a:srgbClr val="797A7D"/>
                    </a:gs>
                    <a:gs pos="95000">
                      <a:srgbClr val="797A7D"/>
                    </a:gs>
                  </a:gsLst>
                  <a:lin ang="5400000" scaled="0"/>
                </a:gradFill>
              </a:rPr>
              <a:t> @</a:t>
            </a:r>
            <a:r>
              <a:rPr lang="en-US" spc="-70" dirty="0" err="1" smtClean="0">
                <a:gradFill>
                  <a:gsLst>
                    <a:gs pos="2917">
                      <a:srgbClr val="797A7D"/>
                    </a:gs>
                    <a:gs pos="95000">
                      <a:srgbClr val="797A7D"/>
                    </a:gs>
                  </a:gsLst>
                  <a:lin ang="5400000" scaled="0"/>
                </a:gradFill>
              </a:rPr>
              <a:t>cyriellesimeone</a:t>
            </a:r>
            <a:r>
              <a:rPr lang="en-US" spc="-70" dirty="0" smtClean="0">
                <a:gradFill>
                  <a:gsLst>
                    <a:gs pos="2917">
                      <a:srgbClr val="797A7D"/>
                    </a:gs>
                    <a:gs pos="95000">
                      <a:srgbClr val="797A7D"/>
                    </a:gs>
                  </a:gsLst>
                  <a:lin ang="5400000" scaled="0"/>
                </a:gradFill>
              </a:rPr>
              <a:t> @</a:t>
            </a:r>
            <a:r>
              <a:rPr lang="en-US" spc="-70" dirty="0" err="1" smtClean="0">
                <a:gradFill>
                  <a:gsLst>
                    <a:gs pos="2917">
                      <a:srgbClr val="797A7D"/>
                    </a:gs>
                    <a:gs pos="95000">
                      <a:srgbClr val="797A7D"/>
                    </a:gs>
                  </a:gsLst>
                  <a:lin ang="5400000" scaled="0"/>
                </a:gradFill>
              </a:rPr>
              <a:t>meetdux</a:t>
            </a:r>
            <a:endParaRPr lang="en-US" spc="-70" dirty="0" smtClean="0">
              <a:gradFill>
                <a:gsLst>
                  <a:gs pos="2917">
                    <a:srgbClr val="797A7D"/>
                  </a:gs>
                  <a:gs pos="95000">
                    <a:srgbClr val="797A7D"/>
                  </a:gs>
                </a:gsLst>
                <a:lin ang="5400000" scaled="0"/>
              </a:gradFill>
            </a:endParaRPr>
          </a:p>
        </p:txBody>
      </p:sp>
    </p:spTree>
    <p:extLst>
      <p:ext uri="{BB962C8B-B14F-4D97-AF65-F5344CB8AC3E}">
        <p14:creationId xmlns:p14="http://schemas.microsoft.com/office/powerpoint/2010/main" val="2628447314"/>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Lst>
  <p:transition>
    <p:fade/>
  </p:transition>
  <p:timing>
    <p:tnLst>
      <p:par>
        <p:cTn id="1" dur="indefinite" restart="never" nodeType="tmRoot"/>
      </p:par>
    </p:tnLst>
  </p:timing>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3596998186"/>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57" r:id="rId22"/>
    <p:sldLayoutId id="2147484358" r:id="rId23"/>
    <p:sldLayoutId id="2147484359" r:id="rId24"/>
    <p:sldLayoutId id="2147484360" r:id="rId25"/>
    <p:sldLayoutId id="2147484361" r:id="rId26"/>
    <p:sldLayoutId id="2147484362" r:id="rId27"/>
    <p:sldLayoutId id="2147484363" r:id="rId28"/>
    <p:sldLayoutId id="2147484364"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20963717"/>
      </p:ext>
    </p:extLst>
  </p:cSld>
  <p:clrMap bg1="dk1" tx1="lt1" bg2="dk2"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 id="2147484379" r:id="rId14"/>
    <p:sldLayoutId id="2147484380" r:id="rId15"/>
    <p:sldLayoutId id="2147484381" r:id="rId16"/>
    <p:sldLayoutId id="2147484382" r:id="rId17"/>
    <p:sldLayoutId id="2147484383" r:id="rId18"/>
    <p:sldLayoutId id="2147484384" r:id="rId19"/>
    <p:sldLayoutId id="2147484385" r:id="rId20"/>
    <p:sldLayoutId id="2147484386" r:id="rId21"/>
    <p:sldLayoutId id="2147484387" r:id="rId22"/>
    <p:sldLayoutId id="2147484388" r:id="rId23"/>
    <p:sldLayoutId id="2147484389" r:id="rId24"/>
    <p:sldLayoutId id="2147484390" r:id="rId25"/>
    <p:sldLayoutId id="2147484391" r:id="rId26"/>
    <p:sldLayoutId id="2147484392" r:id="rId27"/>
    <p:sldLayoutId id="2147484393" r:id="rId28"/>
    <p:sldLayoutId id="2147484394" r:id="rId29"/>
    <p:sldLayoutId id="2147484395" r:id="rId30"/>
    <p:sldLayoutId id="2147484396"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hyperlink" Target="http://aka.ms/nationwidespo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Diffusion_of_innovations" TargetMode="External"/><Relationship Id="rId7" Type="http://schemas.openxmlformats.org/officeDocument/2006/relationships/hyperlink" Target="http://en.wikipedia.org/wiki/Early_adopter" TargetMode="External"/><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hyperlink" Target="http://en.wikipedia.org/wiki/Sociologist" TargetMode="External"/><Relationship Id="rId5" Type="http://schemas.openxmlformats.org/officeDocument/2006/relationships/hyperlink" Target="http://en.wikipedia.org/wiki/Scholar" TargetMode="External"/><Relationship Id="rId4" Type="http://schemas.openxmlformats.org/officeDocument/2006/relationships/hyperlink" Target="http://en.wikipedia.org/wiki/Communication_studie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10.xml"/><Relationship Id="rId4" Type="http://schemas.openxmlformats.org/officeDocument/2006/relationships/hyperlink" Target="http://aka.ms/natiowideSPO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aka.ms/o365kit" TargetMode="External"/><Relationship Id="rId2" Type="http://schemas.openxmlformats.org/officeDocument/2006/relationships/notesSlide" Target="../notesSlides/notesSlide20.xml"/><Relationship Id="rId1" Type="http://schemas.openxmlformats.org/officeDocument/2006/relationships/slideLayout" Target="../slideLayouts/slideLayout1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hyperlink" Target="http://aka.ms/o365kit"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hyperlink" Target="http://www.co-store.com/i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8" Type="http://schemas.openxmlformats.org/officeDocument/2006/relationships/hyperlink" Target="http://aka.ms/officestart" TargetMode="Externa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8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aka.ms/officetrainin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aka.ms/officetraining" TargetMode="External"/><Relationship Id="rId3" Type="http://schemas.openxmlformats.org/officeDocument/2006/relationships/image" Target="../media/image43.png"/><Relationship Id="rId7" Type="http://schemas.openxmlformats.org/officeDocument/2006/relationships/hyperlink" Target="http://aka.ms/o365learning" TargetMode="External"/><Relationship Id="rId2" Type="http://schemas.openxmlformats.org/officeDocument/2006/relationships/notesSlide" Target="../notesSlides/notesSlide24.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image" Target="../media/image50.emf"/><Relationship Id="rId3" Type="http://schemas.openxmlformats.org/officeDocument/2006/relationships/tags" Target="../tags/tag2.xml"/><Relationship Id="rId21" Type="http://schemas.openxmlformats.org/officeDocument/2006/relationships/tags" Target="../tags/tag20.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oleObject" Target="../embeddings/oleObject1.bin"/><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notesSlide" Target="../notesSlides/notesSlide28.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slideLayout" Target="../slideLayouts/slideLayout82.xml"/><Relationship Id="rId10" Type="http://schemas.openxmlformats.org/officeDocument/2006/relationships/tags" Target="../tags/tag9.xml"/><Relationship Id="rId19" Type="http://schemas.openxmlformats.org/officeDocument/2006/relationships/tags" Target="../tags/tag18.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81.xml"/><Relationship Id="rId5" Type="http://schemas.openxmlformats.org/officeDocument/2006/relationships/hyperlink" Target="http://aka.ms/communityplaybook" TargetMode="External"/><Relationship Id="rId4" Type="http://schemas.openxmlformats.org/officeDocument/2006/relationships/hyperlink" Target="http://aka.ms/bestbuyninja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82.xml"/><Relationship Id="rId4" Type="http://schemas.openxmlformats.org/officeDocument/2006/relationships/hyperlink" Target="http://aka.ms/natiowideSPO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8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aka.ms/o365ki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82.xml"/><Relationship Id="rId6" Type="http://schemas.openxmlformats.org/officeDocument/2006/relationships/hyperlink" Target="http://aka.ms/lyncrask" TargetMode="External"/><Relationship Id="rId5" Type="http://schemas.openxmlformats.org/officeDocument/2006/relationships/hyperlink" Target="http://aka.ms/o365kit" TargetMode="Externa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hyperlink" Target="http://aka.ms/o365kit" TargetMode="Externa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3" Type="http://schemas.openxmlformats.org/officeDocument/2006/relationships/hyperlink" Target="http://aka.ms/o365kit" TargetMode="External"/><Relationship Id="rId2" Type="http://schemas.openxmlformats.org/officeDocument/2006/relationships/notesSlide" Target="../notesSlides/notesSlide37.xml"/><Relationship Id="rId1" Type="http://schemas.openxmlformats.org/officeDocument/2006/relationships/slideLayout" Target="../slideLayouts/slideLayout81.xml"/><Relationship Id="rId4" Type="http://schemas.openxmlformats.org/officeDocument/2006/relationships/hyperlink" Target="http://aka.ms/o365learnin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hyperlink" Target="http://aka.ms/o365kit" TargetMode="External"/><Relationship Id="rId2" Type="http://schemas.openxmlformats.org/officeDocument/2006/relationships/notesSlide" Target="../notesSlides/notesSlide39.xml"/><Relationship Id="rId1" Type="http://schemas.openxmlformats.org/officeDocument/2006/relationships/slideLayout" Target="../slideLayouts/slideLayout82.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notesSlide" Target="../notesSlides/notesSlide40.xml"/><Relationship Id="rId1" Type="http://schemas.openxmlformats.org/officeDocument/2006/relationships/slideLayout" Target="../slideLayouts/slideLayout82.xml"/><Relationship Id="rId5" Type="http://schemas.openxmlformats.org/officeDocument/2006/relationships/image" Target="../media/image65.png"/><Relationship Id="rId4" Type="http://schemas.openxmlformats.org/officeDocument/2006/relationships/hyperlink" Target="http://aka.ms/getfasttrack"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yammer.com/itpronetwork" TargetMode="External"/><Relationship Id="rId2" Type="http://schemas.openxmlformats.org/officeDocument/2006/relationships/notesSlide" Target="../notesSlides/notesSlide41.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50.xm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23.xml"/><Relationship Id="rId7" Type="http://schemas.openxmlformats.org/officeDocument/2006/relationships/image" Target="../media/image73.emf"/><Relationship Id="rId2" Type="http://schemas.openxmlformats.org/officeDocument/2006/relationships/tags" Target="../tags/tag2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48.xml"/><Relationship Id="rId4"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49.xml"/><Relationship Id="rId1" Type="http://schemas.openxmlformats.org/officeDocument/2006/relationships/slideLayout" Target="../slideLayouts/slideLayout8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9704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METRO_BANK_CASE_STUDY_5000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9094" y="92364"/>
            <a:ext cx="10483273" cy="6755888"/>
          </a:xfrm>
          <a:prstGeom prst="rect">
            <a:avLst/>
          </a:prstGeom>
        </p:spPr>
      </p:pic>
    </p:spTree>
    <p:extLst>
      <p:ext uri="{BB962C8B-B14F-4D97-AF65-F5344CB8AC3E}">
        <p14:creationId xmlns:p14="http://schemas.microsoft.com/office/powerpoint/2010/main" val="26823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What are your business goals and how do you prioritize them?</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011966"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What are the main challenges and pain points you are facing when trying to achieve them?</a:t>
            </a:r>
            <a:endParaRPr lang="en-US" sz="24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8497880" y="2125663"/>
            <a:ext cx="274320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What is keeping our people from communicating more effectively?</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5754923"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What are the technical blockers impeding success?</a:t>
            </a:r>
          </a:p>
        </p:txBody>
      </p:sp>
      <p:sp>
        <p:nvSpPr>
          <p:cNvPr id="3" name="Title 2"/>
          <p:cNvSpPr>
            <a:spLocks noGrp="1"/>
          </p:cNvSpPr>
          <p:nvPr>
            <p:ph type="title"/>
          </p:nvPr>
        </p:nvSpPr>
        <p:spPr/>
        <p:txBody>
          <a:bodyPr/>
          <a:lstStyle/>
          <a:p>
            <a:r>
              <a:rPr lang="en-US" dirty="0" smtClean="0"/>
              <a:t>Questions to ask…</a:t>
            </a:r>
            <a:endParaRPr lang="en-US" dirty="0"/>
          </a:p>
        </p:txBody>
      </p:sp>
    </p:spTree>
    <p:extLst>
      <p:ext uri="{BB962C8B-B14F-4D97-AF65-F5344CB8AC3E}">
        <p14:creationId xmlns:p14="http://schemas.microsoft.com/office/powerpoint/2010/main" val="98888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1. </a:t>
            </a:r>
            <a:r>
              <a:rPr lang="en-US" sz="2800" dirty="0" smtClean="0">
                <a:gradFill>
                  <a:gsLst>
                    <a:gs pos="0">
                      <a:srgbClr val="FFFFFF"/>
                    </a:gs>
                    <a:gs pos="100000">
                      <a:srgbClr val="FFFFFF"/>
                    </a:gs>
                  </a:gsLst>
                  <a:lin ang="5400000" scaled="0"/>
                </a:gradFill>
                <a:ea typeface="Segoe UI" pitchFamily="34" charset="0"/>
                <a:cs typeface="Segoe UI" pitchFamily="34" charset="0"/>
              </a:rPr>
              <a:t>Listen </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Plan</a:t>
            </a:r>
            <a:endParaRPr lang="en-US" sz="28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deep understanding of the </a:t>
            </a:r>
            <a:r>
              <a:rPr lang="en-US" b="1" dirty="0" smtClean="0">
                <a:gradFill>
                  <a:gsLst>
                    <a:gs pos="0">
                      <a:srgbClr val="FFFFFF"/>
                    </a:gs>
                    <a:gs pos="100000">
                      <a:srgbClr val="FFFFFF"/>
                    </a:gs>
                  </a:gsLst>
                  <a:lin ang="5400000" scaled="0"/>
                </a:gradFill>
                <a:ea typeface="Segoe UI" pitchFamily="34" charset="0"/>
                <a:cs typeface="Segoe UI" pitchFamily="34" charset="0"/>
              </a:rPr>
              <a:t>business goals</a:t>
            </a:r>
            <a:r>
              <a:rPr lang="en-US" dirty="0" smtClean="0">
                <a:gradFill>
                  <a:gsLst>
                    <a:gs pos="0">
                      <a:srgbClr val="FFFFFF"/>
                    </a:gs>
                    <a:gs pos="100000">
                      <a:srgbClr val="FFFFFF"/>
                    </a:gs>
                  </a:gsLst>
                  <a:lin ang="5400000" scaled="0"/>
                </a:gradFill>
                <a:ea typeface="Segoe UI" pitchFamily="34" charset="0"/>
                <a:cs typeface="Segoe UI" pitchFamily="34" charset="0"/>
              </a:rPr>
              <a:t>, as well as people </a:t>
            </a:r>
            <a:r>
              <a:rPr lang="en-US" b="1" dirty="0" smtClean="0">
                <a:gradFill>
                  <a:gsLst>
                    <a:gs pos="0">
                      <a:srgbClr val="FFFFFF"/>
                    </a:gs>
                    <a:gs pos="100000">
                      <a:srgbClr val="FFFFFF"/>
                    </a:gs>
                  </a:gsLst>
                  <a:lin ang="5400000" scaled="0"/>
                </a:gradFill>
                <a:ea typeface="Segoe UI" pitchFamily="34" charset="0"/>
                <a:cs typeface="Segoe UI" pitchFamily="34" charset="0"/>
              </a:rPr>
              <a:t>challenges</a:t>
            </a:r>
            <a:r>
              <a:rPr lang="en-US" dirty="0" smtClean="0">
                <a:gradFill>
                  <a:gsLst>
                    <a:gs pos="0">
                      <a:srgbClr val="FFFFFF"/>
                    </a:gs>
                    <a:gs pos="100000">
                      <a:srgbClr val="FFFFFF"/>
                    </a:gs>
                  </a:gsLst>
                  <a:lin ang="5400000" scaled="0"/>
                </a:gradFill>
                <a:ea typeface="Segoe UI" pitchFamily="34" charset="0"/>
                <a:cs typeface="Segoe UI" pitchFamily="34" charset="0"/>
              </a:rPr>
              <a:t> and </a:t>
            </a:r>
            <a:r>
              <a:rPr lang="en-US" b="1" dirty="0" smtClean="0">
                <a:gradFill>
                  <a:gsLst>
                    <a:gs pos="0">
                      <a:srgbClr val="FFFFFF"/>
                    </a:gs>
                    <a:gs pos="100000">
                      <a:srgbClr val="FFFFFF"/>
                    </a:gs>
                  </a:gsLst>
                  <a:lin ang="5400000" scaled="0"/>
                </a:gradFill>
                <a:ea typeface="Segoe UI" pitchFamily="34" charset="0"/>
                <a:cs typeface="Segoe UI" pitchFamily="34" charset="0"/>
              </a:rPr>
              <a:t>needs </a:t>
            </a:r>
            <a:r>
              <a:rPr lang="en-US" dirty="0" smtClean="0">
                <a:gradFill>
                  <a:gsLst>
                    <a:gs pos="0">
                      <a:srgbClr val="FFFFFF"/>
                    </a:gs>
                    <a:gs pos="100000">
                      <a:srgbClr val="FFFFFF"/>
                    </a:gs>
                  </a:gsLst>
                  <a:lin ang="5400000" scaled="0"/>
                </a:gradFill>
                <a:ea typeface="Segoe UI" pitchFamily="34" charset="0"/>
                <a:cs typeface="Segoe UI" pitchFamily="34" charset="0"/>
              </a:rPr>
              <a:t>to achieve them.</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011966" y="2125663"/>
            <a:ext cx="2697480" cy="274478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2. Envision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Design</a:t>
            </a: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solution</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that </a:t>
            </a:r>
            <a:r>
              <a:rPr lang="en-US" dirty="0" smtClean="0">
                <a:gradFill>
                  <a:gsLst>
                    <a:gs pos="0">
                      <a:srgbClr val="FFFFFF"/>
                    </a:gs>
                    <a:gs pos="100000">
                      <a:srgbClr val="FFFFFF"/>
                    </a:gs>
                  </a:gsLst>
                  <a:lin ang="5400000" scaled="0"/>
                </a:gradFill>
                <a:ea typeface="Segoe UI" pitchFamily="34" charset="0"/>
                <a:cs typeface="Segoe UI" pitchFamily="34" charset="0"/>
              </a:rPr>
              <a:t>people love and that helps them achieve business goals and get </a:t>
            </a:r>
            <a:r>
              <a:rPr lang="en-US" dirty="0">
                <a:gradFill>
                  <a:gsLst>
                    <a:gs pos="0">
                      <a:srgbClr val="FFFFFF"/>
                    </a:gs>
                    <a:gs pos="100000">
                      <a:srgbClr val="FFFFFF"/>
                    </a:gs>
                  </a:gsLst>
                  <a:lin ang="5400000" scaled="0"/>
                </a:gradFill>
                <a:ea typeface="Segoe UI" pitchFamily="34" charset="0"/>
                <a:cs typeface="Segoe UI" pitchFamily="34" charset="0"/>
              </a:rPr>
              <a:t>things done </a:t>
            </a:r>
            <a:r>
              <a:rPr lang="en-US" dirty="0" smtClean="0">
                <a:gradFill>
                  <a:gsLst>
                    <a:gs pos="0">
                      <a:srgbClr val="FFFFFF"/>
                    </a:gs>
                    <a:gs pos="100000">
                      <a:srgbClr val="FFFFFF"/>
                    </a:gs>
                  </a:gsLst>
                  <a:lin ang="5400000" scaled="0"/>
                </a:gradFill>
                <a:ea typeface="Segoe UI" pitchFamily="34" charset="0"/>
                <a:cs typeface="Segoe UI" pitchFamily="34" charset="0"/>
              </a:rPr>
              <a:t>more effectively.</a:t>
            </a:r>
          </a:p>
        </p:txBody>
      </p:sp>
      <p:sp>
        <p:nvSpPr>
          <p:cNvPr id="29" name="Rectangle 28"/>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4. Measure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Grow</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benchmark</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b="1" dirty="0" smtClean="0">
                <a:gradFill>
                  <a:gsLst>
                    <a:gs pos="0">
                      <a:srgbClr val="FFFFFF"/>
                    </a:gs>
                    <a:gs pos="100000">
                      <a:srgbClr val="FFFFFF"/>
                    </a:gs>
                  </a:gsLst>
                  <a:lin ang="5400000" scaled="0"/>
                </a:gradFill>
                <a:ea typeface="Segoe UI" pitchFamily="34" charset="0"/>
                <a:cs typeface="Segoe UI" pitchFamily="34" charset="0"/>
              </a:rPr>
              <a:t>KPIs</a:t>
            </a:r>
            <a:r>
              <a:rPr lang="en-US" dirty="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and </a:t>
            </a:r>
            <a:r>
              <a:rPr lang="en-US" b="1" dirty="0" smtClean="0">
                <a:gradFill>
                  <a:gsLst>
                    <a:gs pos="0">
                      <a:srgbClr val="FFFFFF"/>
                    </a:gs>
                    <a:gs pos="100000">
                      <a:srgbClr val="FFFFFF"/>
                    </a:gs>
                  </a:gsLst>
                  <a:lin ang="5400000" scaled="0"/>
                </a:gradFill>
                <a:ea typeface="Segoe UI" pitchFamily="34" charset="0"/>
                <a:cs typeface="Segoe UI" pitchFamily="34" charset="0"/>
              </a:rPr>
              <a:t>success stories </a:t>
            </a:r>
            <a:r>
              <a:rPr lang="en-US" dirty="0" smtClean="0">
                <a:gradFill>
                  <a:gsLst>
                    <a:gs pos="0">
                      <a:srgbClr val="FFFFFF"/>
                    </a:gs>
                    <a:gs pos="100000">
                      <a:srgbClr val="FFFFFF"/>
                    </a:gs>
                  </a:gsLst>
                  <a:lin ang="5400000" scaled="0"/>
                </a:gradFill>
                <a:ea typeface="Segoe UI" pitchFamily="34" charset="0"/>
                <a:cs typeface="Segoe UI" pitchFamily="34" charset="0"/>
              </a:rPr>
              <a:t>to help demonstrate success internally, improve and expand.</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5754923" y="2125663"/>
            <a:ext cx="2697480" cy="27447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3. Drive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Engage</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strategy </a:t>
            </a:r>
            <a:r>
              <a:rPr lang="en-US" dirty="0" smtClean="0">
                <a:gradFill>
                  <a:gsLst>
                    <a:gs pos="0">
                      <a:srgbClr val="FFFFFF"/>
                    </a:gs>
                    <a:gs pos="100000">
                      <a:srgbClr val="FFFFFF"/>
                    </a:gs>
                  </a:gsLst>
                  <a:lin ang="5400000" scaled="0"/>
                </a:gradFill>
                <a:ea typeface="Segoe UI" pitchFamily="34" charset="0"/>
                <a:cs typeface="Segoe UI" pitchFamily="34" charset="0"/>
              </a:rPr>
              <a:t>to drive adoption including communications, readiness and community.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274637" y="4870450"/>
            <a:ext cx="10966443" cy="1827213"/>
          </a:xfrm>
          <a:prstGeom prst="rect">
            <a:avLst/>
          </a:prstGeom>
          <a:noFill/>
        </p:spPr>
        <p:txBody>
          <a:bodyPr wrap="square" lIns="182880" tIns="146304" rIns="182880" bIns="146304" rtlCol="0">
            <a:noAutofit/>
          </a:bodyPr>
          <a:lstStyle/>
          <a:p>
            <a:pPr marL="228600" indent="-228600">
              <a:lnSpc>
                <a:spcPct val="90000"/>
              </a:lnSpc>
              <a:spcAft>
                <a:spcPts val="600"/>
              </a:spcAft>
            </a:pPr>
            <a:endParaRPr lang="en-US" sz="1600" dirty="0">
              <a:gradFill>
                <a:gsLst>
                  <a:gs pos="1250">
                    <a:srgbClr val="000000"/>
                  </a:gs>
                  <a:gs pos="99000">
                    <a:srgbClr val="000000"/>
                  </a:gs>
                </a:gsLst>
                <a:lin ang="5400000" scaled="0"/>
              </a:gradFill>
            </a:endParaRPr>
          </a:p>
        </p:txBody>
      </p:sp>
      <p:sp>
        <p:nvSpPr>
          <p:cNvPr id="3" name="Title 2"/>
          <p:cNvSpPr>
            <a:spLocks noGrp="1"/>
          </p:cNvSpPr>
          <p:nvPr>
            <p:ph type="title"/>
          </p:nvPr>
        </p:nvSpPr>
        <p:spPr/>
        <p:txBody>
          <a:bodyPr/>
          <a:lstStyle/>
          <a:p>
            <a:r>
              <a:rPr lang="en-US" dirty="0" smtClean="0"/>
              <a:t>What do you need to be successful?</a:t>
            </a:r>
            <a:endParaRPr lang="en-US" dirty="0"/>
          </a:p>
        </p:txBody>
      </p:sp>
      <p:sp>
        <p:nvSpPr>
          <p:cNvPr id="4" name="Text Placeholder 3"/>
          <p:cNvSpPr>
            <a:spLocks noGrp="1"/>
          </p:cNvSpPr>
          <p:nvPr>
            <p:ph type="body" sz="quarter" idx="4294967295"/>
          </p:nvPr>
        </p:nvSpPr>
        <p:spPr>
          <a:xfrm>
            <a:off x="269009" y="1212850"/>
            <a:ext cx="12167467" cy="803275"/>
          </a:xfrm>
        </p:spPr>
        <p:txBody>
          <a:bodyPr vert="horz" wrap="square" lIns="182880" tIns="146304" rIns="182880" bIns="146304" rtlCol="0">
            <a:spAutoFit/>
          </a:bodyPr>
          <a:lstStyle/>
          <a:p>
            <a:pPr marL="0" indent="0">
              <a:buNone/>
            </a:pPr>
            <a:r>
              <a:rPr lang="en-US" dirty="0" smtClean="0">
                <a:solidFill>
                  <a:schemeClr val="bg2"/>
                </a:solidFill>
              </a:rPr>
              <a:t>Common attributes to success</a:t>
            </a:r>
            <a:endParaRPr lang="en-US" dirty="0">
              <a:solidFill>
                <a:schemeClr val="bg2"/>
              </a:solidFill>
            </a:endParaRPr>
          </a:p>
        </p:txBody>
      </p:sp>
      <p:grpSp>
        <p:nvGrpSpPr>
          <p:cNvPr id="7" name="Group 6"/>
          <p:cNvGrpSpPr/>
          <p:nvPr/>
        </p:nvGrpSpPr>
        <p:grpSpPr>
          <a:xfrm>
            <a:off x="2313702" y="2279656"/>
            <a:ext cx="438635" cy="491647"/>
            <a:chOff x="2313702" y="2272551"/>
            <a:chExt cx="438635" cy="491647"/>
          </a:xfrm>
        </p:grpSpPr>
        <p:sp>
          <p:nvSpPr>
            <p:cNvPr id="10"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1"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6" name="Group 5"/>
          <p:cNvGrpSpPr/>
          <p:nvPr/>
        </p:nvGrpSpPr>
        <p:grpSpPr>
          <a:xfrm>
            <a:off x="5122144" y="2272551"/>
            <a:ext cx="385697" cy="505857"/>
            <a:chOff x="5063874" y="2315117"/>
            <a:chExt cx="385697" cy="505857"/>
          </a:xfrm>
        </p:grpSpPr>
        <p:sp>
          <p:nvSpPr>
            <p:cNvPr id="12"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3"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5" name="Group 4"/>
          <p:cNvGrpSpPr/>
          <p:nvPr/>
        </p:nvGrpSpPr>
        <p:grpSpPr>
          <a:xfrm>
            <a:off x="7877648" y="2277308"/>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8" name="Group 7"/>
          <p:cNvGrpSpPr/>
          <p:nvPr/>
        </p:nvGrpSpPr>
        <p:grpSpPr>
          <a:xfrm>
            <a:off x="10600215" y="2315296"/>
            <a:ext cx="373361" cy="420367"/>
            <a:chOff x="5705872" y="4662020"/>
            <a:chExt cx="373361" cy="420367"/>
          </a:xfrm>
        </p:grpSpPr>
        <p:sp>
          <p:nvSpPr>
            <p:cNvPr id="22"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3"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4"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36089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26"/>
                                        </p:tgtEl>
                                        <p:attrNameLst>
                                          <p:attrName>fillcolor</p:attrName>
                                        </p:attrNameLst>
                                      </p:cBhvr>
                                      <p:to>
                                        <a:srgbClr val="ACACAC"/>
                                      </p:to>
                                    </p:animClr>
                                    <p:set>
                                      <p:cBhvr>
                                        <p:cTn id="7" dur="500" fill="hold"/>
                                        <p:tgtEl>
                                          <p:spTgt spid="26"/>
                                        </p:tgtEl>
                                        <p:attrNameLst>
                                          <p:attrName>fill.type</p:attrName>
                                        </p:attrNameLst>
                                      </p:cBhvr>
                                      <p:to>
                                        <p:strVal val="solid"/>
                                      </p:to>
                                    </p:set>
                                    <p:set>
                                      <p:cBhvr>
                                        <p:cTn id="8" dur="500" fill="hold"/>
                                        <p:tgtEl>
                                          <p:spTgt spid="2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31"/>
                                        </p:tgtEl>
                                        <p:attrNameLst>
                                          <p:attrName>fillcolor</p:attrName>
                                        </p:attrNameLst>
                                      </p:cBhvr>
                                      <p:to>
                                        <a:srgbClr val="ACACAC"/>
                                      </p:to>
                                    </p:animClr>
                                    <p:set>
                                      <p:cBhvr>
                                        <p:cTn id="11" dur="500" fill="hold"/>
                                        <p:tgtEl>
                                          <p:spTgt spid="31"/>
                                        </p:tgtEl>
                                        <p:attrNameLst>
                                          <p:attrName>fill.type</p:attrName>
                                        </p:attrNameLst>
                                      </p:cBhvr>
                                      <p:to>
                                        <p:strVal val="solid"/>
                                      </p:to>
                                    </p:set>
                                    <p:set>
                                      <p:cBhvr>
                                        <p:cTn id="12" dur="500" fill="hold"/>
                                        <p:tgtEl>
                                          <p:spTgt spid="3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29"/>
                                        </p:tgtEl>
                                        <p:attrNameLst>
                                          <p:attrName>fillcolor</p:attrName>
                                        </p:attrNameLst>
                                      </p:cBhvr>
                                      <p:to>
                                        <a:srgbClr val="ACACAC"/>
                                      </p:to>
                                    </p:animClr>
                                    <p:set>
                                      <p:cBhvr>
                                        <p:cTn id="15" dur="500" fill="hold"/>
                                        <p:tgtEl>
                                          <p:spTgt spid="29"/>
                                        </p:tgtEl>
                                        <p:attrNameLst>
                                          <p:attrName>fill.type</p:attrName>
                                        </p:attrNameLst>
                                      </p:cBhvr>
                                      <p:to>
                                        <p:strVal val="solid"/>
                                      </p:to>
                                    </p:set>
                                    <p:set>
                                      <p:cBhvr>
                                        <p:cTn id="16" dur="5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437" y="-7799"/>
            <a:ext cx="6904038" cy="7001621"/>
          </a:xfrm>
          <a:prstGeom prst="rect">
            <a:avLst/>
          </a:prstGeom>
        </p:spPr>
      </p:pic>
      <p:sp>
        <p:nvSpPr>
          <p:cNvPr id="4" name="Rectangle 3"/>
          <p:cNvSpPr/>
          <p:nvPr/>
        </p:nvSpPr>
        <p:spPr bwMode="auto">
          <a:xfrm>
            <a:off x="0" y="1902"/>
            <a:ext cx="5532437" cy="6992623"/>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2695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cs typeface="Segoe UI"/>
              </a:rPr>
              <a:t>Simplify &amp; </a:t>
            </a:r>
            <a:br>
              <a:rPr lang="en-US" sz="4000" cap="small" dirty="0" smtClean="0">
                <a:gradFill>
                  <a:gsLst>
                    <a:gs pos="0">
                      <a:srgbClr val="FFFFFF"/>
                    </a:gs>
                    <a:gs pos="100000">
                      <a:srgbClr val="FFFFFF"/>
                    </a:gs>
                  </a:gsLst>
                  <a:lin ang="5400000" scaled="0"/>
                </a:gradFill>
                <a:cs typeface="Segoe UI"/>
              </a:rPr>
            </a:br>
            <a:r>
              <a:rPr lang="en-US" sz="4000" cap="small" dirty="0" smtClean="0">
                <a:gradFill>
                  <a:gsLst>
                    <a:gs pos="0">
                      <a:srgbClr val="FFFFFF"/>
                    </a:gs>
                    <a:gs pos="100000">
                      <a:srgbClr val="FFFFFF"/>
                    </a:gs>
                  </a:gsLst>
                  <a:lin ang="5400000" scaled="0"/>
                </a:gradFill>
                <a:cs typeface="Segoe UI"/>
              </a:rPr>
              <a:t>Start Small</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1218795"/>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smtClean="0">
                <a:gradFill>
                  <a:gsLst>
                    <a:gs pos="0">
                      <a:srgbClr val="FFFFFF"/>
                    </a:gs>
                    <a:gs pos="100000">
                      <a:srgbClr val="FFFFFF"/>
                    </a:gs>
                  </a:gsLst>
                  <a:lin ang="5400000" scaled="0"/>
                </a:gradFill>
                <a:latin typeface="Segoe UI Light"/>
                <a:cs typeface="Segoe UI Light"/>
              </a:rPr>
              <a:t>Break down your approach into incremental steps</a:t>
            </a:r>
            <a:endParaRPr lang="en-US" sz="2000" dirty="0">
              <a:gradFill>
                <a:gsLst>
                  <a:gs pos="0">
                    <a:srgbClr val="FFFFFF"/>
                  </a:gs>
                  <a:gs pos="100000">
                    <a:srgbClr val="FFFFFF"/>
                  </a:gs>
                </a:gsLst>
                <a:lin ang="5400000" scaled="0"/>
              </a:gradFill>
              <a:latin typeface="Segoe UI Light"/>
              <a:cs typeface="Segoe UI Light"/>
            </a:endParaRPr>
          </a:p>
        </p:txBody>
      </p:sp>
      <p:grpSp>
        <p:nvGrpSpPr>
          <p:cNvPr id="45" name="Group 44"/>
          <p:cNvGrpSpPr/>
          <p:nvPr/>
        </p:nvGrpSpPr>
        <p:grpSpPr>
          <a:xfrm>
            <a:off x="391285" y="6164262"/>
            <a:ext cx="385697" cy="505857"/>
            <a:chOff x="5063874" y="2315117"/>
            <a:chExt cx="385697" cy="505857"/>
          </a:xfrm>
        </p:grpSpPr>
        <p:sp>
          <p:nvSpPr>
            <p:cNvPr id="46"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47"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
        <p:nvSpPr>
          <p:cNvPr id="50" name="Rectangle 49"/>
          <p:cNvSpPr/>
          <p:nvPr/>
        </p:nvSpPr>
        <p:spPr bwMode="auto">
          <a:xfrm>
            <a:off x="6210023" y="635066"/>
            <a:ext cx="6211927" cy="663166"/>
          </a:xfrm>
          <a:prstGeom prst="rect">
            <a:avLst/>
          </a:prstGeom>
          <a:solidFill>
            <a:schemeClr val="accent5">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Keep it simple to avoid overwhelming people</a:t>
            </a:r>
            <a:endParaRPr lang="en-US" sz="2447" dirty="0">
              <a:solidFill>
                <a:srgbClr val="FFFFFF"/>
              </a:solidFill>
              <a:latin typeface="Segoe UI Light"/>
            </a:endParaRPr>
          </a:p>
        </p:txBody>
      </p:sp>
      <p:sp>
        <p:nvSpPr>
          <p:cNvPr id="51" name="Rectangle 50"/>
          <p:cNvSpPr/>
          <p:nvPr/>
        </p:nvSpPr>
        <p:spPr bwMode="auto">
          <a:xfrm>
            <a:off x="6210023" y="1353581"/>
            <a:ext cx="6211925" cy="663166"/>
          </a:xfrm>
          <a:prstGeom prst="rect">
            <a:avLst/>
          </a:prstGeom>
          <a:solidFill>
            <a:schemeClr val="accent5">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Identify “low hanging fruits” to begin with</a:t>
            </a:r>
            <a:endParaRPr lang="en-US" sz="2447" dirty="0">
              <a:solidFill>
                <a:srgbClr val="FFFFFF"/>
              </a:solidFill>
              <a:latin typeface="Segoe UI Light"/>
            </a:endParaRPr>
          </a:p>
        </p:txBody>
      </p:sp>
      <p:sp>
        <p:nvSpPr>
          <p:cNvPr id="52" name="Rectangle 51"/>
          <p:cNvSpPr/>
          <p:nvPr/>
        </p:nvSpPr>
        <p:spPr bwMode="auto">
          <a:xfrm>
            <a:off x="6210023" y="2072096"/>
            <a:ext cx="6211927" cy="663166"/>
          </a:xfrm>
          <a:prstGeom prst="rect">
            <a:avLst/>
          </a:prstGeom>
          <a:solidFill>
            <a:schemeClr val="accent5">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Get the right team for your pilot</a:t>
            </a:r>
            <a:endParaRPr lang="en-US" sz="2447" dirty="0">
              <a:solidFill>
                <a:srgbClr val="FFFFFF"/>
              </a:solidFill>
              <a:latin typeface="Segoe UI Light"/>
            </a:endParaRPr>
          </a:p>
        </p:txBody>
      </p:sp>
    </p:spTree>
    <p:extLst>
      <p:ext uri="{BB962C8B-B14F-4D97-AF65-F5344CB8AC3E}">
        <p14:creationId xmlns:p14="http://schemas.microsoft.com/office/powerpoint/2010/main" val="225945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1+#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1+#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1+#ppt_w/2"/>
                                          </p:val>
                                        </p:tav>
                                        <p:tav tm="100000">
                                          <p:val>
                                            <p:strVal val="#ppt_x"/>
                                          </p:val>
                                        </p:tav>
                                      </p:tavLst>
                                    </p:anim>
                                    <p:anim calcmode="lin" valueType="num">
                                      <p:cBhvr additive="base">
                                        <p:cTn id="16"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422" y="-6450"/>
            <a:ext cx="6954017" cy="7004304"/>
          </a:xfrm>
          <a:prstGeom prst="rect">
            <a:avLst/>
          </a:prstGeom>
        </p:spPr>
      </p:pic>
      <p:sp>
        <p:nvSpPr>
          <p:cNvPr id="4" name="Rectangle 3"/>
          <p:cNvSpPr/>
          <p:nvPr/>
        </p:nvSpPr>
        <p:spPr bwMode="auto">
          <a:xfrm>
            <a:off x="0" y="1902"/>
            <a:ext cx="5532437" cy="6992623"/>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4219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cs typeface="Segoe UI"/>
              </a:rPr>
              <a:t>Define your </a:t>
            </a:r>
            <a:r>
              <a:rPr lang="en-US" sz="4000" cap="small" dirty="0">
                <a:gradFill>
                  <a:gsLst>
                    <a:gs pos="0">
                      <a:srgbClr val="FFFFFF"/>
                    </a:gs>
                    <a:gs pos="100000">
                      <a:srgbClr val="FFFFFF"/>
                    </a:gs>
                  </a:gsLst>
                  <a:lin ang="5400000" scaled="0"/>
                </a:gradFill>
                <a:cs typeface="Segoe UI"/>
              </a:rPr>
              <a:t>Solution</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726764" cy="757130"/>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smtClean="0">
                <a:gradFill>
                  <a:gsLst>
                    <a:gs pos="0">
                      <a:srgbClr val="FFFFFF"/>
                    </a:gs>
                    <a:gs pos="100000">
                      <a:srgbClr val="FFFFFF"/>
                    </a:gs>
                  </a:gsLst>
                  <a:lin ang="5400000" scaled="0"/>
                </a:gradFill>
                <a:latin typeface="Segoe UI Light"/>
                <a:cs typeface="Segoe UI Light"/>
              </a:rPr>
              <a:t>Put users at the center of the experience</a:t>
            </a:r>
            <a:endParaRPr lang="en-US" sz="2000" dirty="0">
              <a:gradFill>
                <a:gsLst>
                  <a:gs pos="0">
                    <a:srgbClr val="FFFFFF"/>
                  </a:gs>
                  <a:gs pos="100000">
                    <a:srgbClr val="FFFFFF"/>
                  </a:gs>
                </a:gsLst>
                <a:lin ang="5400000" scaled="0"/>
              </a:gradFill>
              <a:latin typeface="Segoe UI Light"/>
              <a:cs typeface="Segoe UI Light"/>
            </a:endParaRPr>
          </a:p>
        </p:txBody>
      </p:sp>
      <p:sp>
        <p:nvSpPr>
          <p:cNvPr id="50" name="Rectangle 49"/>
          <p:cNvSpPr/>
          <p:nvPr/>
        </p:nvSpPr>
        <p:spPr bwMode="auto">
          <a:xfrm>
            <a:off x="6218237" y="635066"/>
            <a:ext cx="6211927" cy="663166"/>
          </a:xfrm>
          <a:prstGeom prst="rect">
            <a:avLst/>
          </a:prstGeom>
          <a:solidFill>
            <a:schemeClr val="accent5">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Focus on the user </a:t>
            </a:r>
            <a:r>
              <a:rPr lang="en-US" sz="2447" dirty="0" smtClean="0">
                <a:solidFill>
                  <a:srgbClr val="FFFFFF"/>
                </a:solidFill>
                <a:latin typeface="Segoe UI Light"/>
                <a:cs typeface="Segoe UI Light"/>
              </a:rPr>
              <a:t>experience</a:t>
            </a:r>
            <a:endParaRPr lang="en-US" sz="2447" dirty="0">
              <a:solidFill>
                <a:srgbClr val="FFFFFF"/>
              </a:solidFill>
              <a:latin typeface="Segoe UI Light"/>
            </a:endParaRPr>
          </a:p>
        </p:txBody>
      </p:sp>
      <p:sp>
        <p:nvSpPr>
          <p:cNvPr id="51" name="Rectangle 50"/>
          <p:cNvSpPr/>
          <p:nvPr/>
        </p:nvSpPr>
        <p:spPr bwMode="auto">
          <a:xfrm>
            <a:off x="6218237" y="1353581"/>
            <a:ext cx="6211925" cy="663166"/>
          </a:xfrm>
          <a:prstGeom prst="rect">
            <a:avLst/>
          </a:prstGeom>
          <a:solidFill>
            <a:schemeClr val="accent5">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a:solidFill>
                  <a:srgbClr val="FFFFFF"/>
                </a:solidFill>
                <a:latin typeface="Segoe UI Light"/>
                <a:cs typeface="Segoe UI Light"/>
              </a:rPr>
              <a:t>Make the solution belongs to users</a:t>
            </a:r>
            <a:endParaRPr lang="en-US" sz="2447" dirty="0">
              <a:solidFill>
                <a:srgbClr val="FFFFFF"/>
              </a:solidFill>
              <a:latin typeface="Segoe UI Light"/>
              <a:cs typeface="Segoe UI Light"/>
            </a:endParaRPr>
          </a:p>
        </p:txBody>
      </p:sp>
      <p:sp>
        <p:nvSpPr>
          <p:cNvPr id="52" name="Rectangle 51"/>
          <p:cNvSpPr/>
          <p:nvPr/>
        </p:nvSpPr>
        <p:spPr bwMode="auto">
          <a:xfrm>
            <a:off x="6218237" y="2072096"/>
            <a:ext cx="6211927" cy="663166"/>
          </a:xfrm>
          <a:prstGeom prst="rect">
            <a:avLst/>
          </a:prstGeom>
          <a:solidFill>
            <a:schemeClr val="accent5">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Ask people about areas for improvements</a:t>
            </a:r>
            <a:endParaRPr lang="en-US" sz="2447" dirty="0">
              <a:solidFill>
                <a:srgbClr val="FFFFFF"/>
              </a:solidFill>
              <a:latin typeface="Segoe UI Light"/>
            </a:endParaRPr>
          </a:p>
        </p:txBody>
      </p:sp>
      <p:grpSp>
        <p:nvGrpSpPr>
          <p:cNvPr id="12" name="Group 11"/>
          <p:cNvGrpSpPr/>
          <p:nvPr/>
        </p:nvGrpSpPr>
        <p:grpSpPr>
          <a:xfrm>
            <a:off x="391285" y="6164262"/>
            <a:ext cx="385697" cy="505857"/>
            <a:chOff x="5063874" y="2315117"/>
            <a:chExt cx="385697" cy="505857"/>
          </a:xfrm>
        </p:grpSpPr>
        <p:sp>
          <p:nvSpPr>
            <p:cNvPr id="13"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4"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159454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1+#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1+#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1+#ppt_w/2"/>
                                          </p:val>
                                        </p:tav>
                                        <p:tav tm="100000">
                                          <p:val>
                                            <p:strVal val="#ppt_x"/>
                                          </p:val>
                                        </p:tav>
                                      </p:tavLst>
                                    </p:anim>
                                    <p:anim calcmode="lin" valueType="num">
                                      <p:cBhvr additive="base">
                                        <p:cTn id="16"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br>
              <a:rPr lang="en-US" dirty="0" smtClean="0"/>
            </a:br>
            <a:endParaRPr lang="en-US" sz="6000" dirty="0"/>
          </a:p>
        </p:txBody>
      </p:sp>
      <p:pic>
        <p:nvPicPr>
          <p:cNvPr id="3" name="neww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8" y="0"/>
            <a:ext cx="12435607" cy="6996914"/>
          </a:xfrm>
          <a:prstGeom prst="rect">
            <a:avLst/>
          </a:prstGeom>
        </p:spPr>
      </p:pic>
    </p:spTree>
    <p:extLst>
      <p:ext uri="{BB962C8B-B14F-4D97-AF65-F5344CB8AC3E}">
        <p14:creationId xmlns:p14="http://schemas.microsoft.com/office/powerpoint/2010/main" val="428021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625" y="-1"/>
            <a:ext cx="12439719" cy="6994526"/>
          </a:xfrm>
          <a:prstGeom prst="rect">
            <a:avLst/>
          </a:prstGeom>
        </p:spPr>
      </p:pic>
      <p:sp>
        <p:nvSpPr>
          <p:cNvPr id="22" name="Rectangle 21"/>
          <p:cNvSpPr/>
          <p:nvPr/>
        </p:nvSpPr>
        <p:spPr bwMode="auto">
          <a:xfrm>
            <a:off x="274637" y="295275"/>
            <a:ext cx="6403975" cy="4802187"/>
          </a:xfrm>
          <a:prstGeom prst="rect">
            <a:avLst/>
          </a:prstGeom>
          <a:solidFill>
            <a:srgbClr val="0070C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000" dirty="0">
                <a:gradFill>
                  <a:gsLst>
                    <a:gs pos="0">
                      <a:srgbClr val="FFFFFF"/>
                    </a:gs>
                    <a:gs pos="100000">
                      <a:srgbClr val="FFFFFF"/>
                    </a:gs>
                  </a:gsLst>
                  <a:lin ang="5400000" scaled="0"/>
                </a:gradFill>
                <a:latin typeface="Segoe UI Light"/>
                <a:ea typeface="Segoe UI" pitchFamily="34" charset="0"/>
                <a:cs typeface="Segoe UI" pitchFamily="34" charset="0"/>
              </a:rPr>
              <a:t>“We want them to love this tool, and part of that is not only listening to employees, but taking that feedback and truly turning it around and implementing that feedback.”</a:t>
            </a:r>
          </a:p>
        </p:txBody>
      </p:sp>
      <p:sp>
        <p:nvSpPr>
          <p:cNvPr id="7" name="Text Placeholder 2"/>
          <p:cNvSpPr txBox="1">
            <a:spLocks/>
          </p:cNvSpPr>
          <p:nvPr/>
        </p:nvSpPr>
        <p:spPr>
          <a:xfrm>
            <a:off x="3807327" y="4183062"/>
            <a:ext cx="2755886" cy="849463"/>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0"/>
              </a:spcBef>
              <a:spcAft>
                <a:spcPts val="0"/>
              </a:spcAft>
              <a:buClr>
                <a:schemeClr val="tx1"/>
              </a:buClr>
              <a:buSzPct val="90000"/>
              <a:buFont typeface="Wingdings" panose="05000000000000000000" pitchFamily="2" charset="2"/>
              <a:buNone/>
              <a:tabLst/>
              <a:defRPr sz="32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FFFFFF"/>
              </a:buClr>
              <a:defRPr/>
            </a:pPr>
            <a:r>
              <a:rPr lang="en-US" sz="2400" dirty="0" smtClean="0">
                <a:gradFill>
                  <a:gsLst>
                    <a:gs pos="1250">
                      <a:srgbClr val="FFFFFF"/>
                    </a:gs>
                    <a:gs pos="100000">
                      <a:srgbClr val="FFFFFF"/>
                    </a:gs>
                  </a:gsLst>
                  <a:lin ang="5400000" scaled="0"/>
                </a:gradFill>
              </a:rPr>
              <a:t>Jeff Schuman</a:t>
            </a:r>
          </a:p>
          <a:p>
            <a:pPr algn="r">
              <a:buClr>
                <a:srgbClr val="FFFFFF"/>
              </a:buClr>
              <a:defRPr/>
            </a:pPr>
            <a:r>
              <a:rPr lang="en-US" sz="2400" dirty="0" smtClean="0">
                <a:gradFill>
                  <a:gsLst>
                    <a:gs pos="1250">
                      <a:srgbClr val="FFFFFF"/>
                    </a:gs>
                    <a:gs pos="100000">
                      <a:srgbClr val="FFFFFF"/>
                    </a:gs>
                  </a:gsLst>
                  <a:lin ang="5400000" scaled="0"/>
                </a:gradFill>
              </a:rPr>
              <a:t>Nationwide</a:t>
            </a:r>
            <a:endParaRPr lang="en-US" sz="2400" dirty="0">
              <a:gradFill>
                <a:gsLst>
                  <a:gs pos="1250">
                    <a:srgbClr val="FFFFFF"/>
                  </a:gs>
                  <a:gs pos="100000">
                    <a:srgbClr val="FFFFFF"/>
                  </a:gs>
                </a:gsLst>
                <a:lin ang="5400000" scaled="0"/>
              </a:gradFill>
            </a:endParaRPr>
          </a:p>
        </p:txBody>
      </p:sp>
      <p:sp>
        <p:nvSpPr>
          <p:cNvPr id="8" name="Rectangle 7"/>
          <p:cNvSpPr/>
          <p:nvPr/>
        </p:nvSpPr>
        <p:spPr bwMode="auto">
          <a:xfrm>
            <a:off x="6990761" y="5097462"/>
            <a:ext cx="5133474" cy="1681393"/>
          </a:xfrm>
          <a:prstGeom prst="rect">
            <a:avLst/>
          </a:prstGeom>
          <a:solidFill>
            <a:schemeClr val="accent6">
              <a:lumMod val="50000"/>
              <a:alpha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defTabSz="932472" fontAlgn="base">
              <a:spcBef>
                <a:spcPct val="0"/>
              </a:spcBef>
              <a:spcAft>
                <a:spcPct val="0"/>
              </a:spcAft>
            </a:pPr>
            <a:r>
              <a:rPr lang="en-US" sz="1600" b="1" dirty="0">
                <a:gradFill>
                  <a:gsLst>
                    <a:gs pos="0">
                      <a:srgbClr val="FFFFFF"/>
                    </a:gs>
                    <a:gs pos="100000">
                      <a:srgbClr val="FFFFFF"/>
                    </a:gs>
                  </a:gsLst>
                  <a:lin ang="5400000" scaled="0"/>
                </a:gradFill>
              </a:rPr>
              <a:t>Nationwide: Building a World-Renowned Intranet with SharePoint 2013 and Yammer (SPC311</a:t>
            </a:r>
            <a:r>
              <a:rPr lang="en-US" sz="1600" b="1" dirty="0" smtClean="0">
                <a:gradFill>
                  <a:gsLst>
                    <a:gs pos="0">
                      <a:srgbClr val="FFFFFF"/>
                    </a:gs>
                    <a:gs pos="100000">
                      <a:srgbClr val="FFFFFF"/>
                    </a:gs>
                  </a:gsLst>
                  <a:lin ang="5400000" scaled="0"/>
                </a:gradFill>
              </a:rPr>
              <a:t>)</a:t>
            </a:r>
          </a:p>
          <a:p>
            <a:pPr defTabSz="932472" fontAlgn="base">
              <a:spcBef>
                <a:spcPct val="0"/>
              </a:spcBef>
              <a:spcAft>
                <a:spcPct val="0"/>
              </a:spcAft>
            </a:pPr>
            <a:r>
              <a:rPr lang="en-US" sz="1600" dirty="0" smtClean="0">
                <a:gradFill>
                  <a:gsLst>
                    <a:gs pos="0">
                      <a:srgbClr val="FFFFFF"/>
                    </a:gs>
                    <a:gs pos="100000">
                      <a:srgbClr val="FFFFFF"/>
                    </a:gs>
                  </a:gsLst>
                  <a:lin ang="5400000" scaled="0"/>
                </a:gradFill>
                <a:hlinkClick r:id="rId4"/>
              </a:rPr>
              <a:t>http://aka.ms/nationwidespot</a:t>
            </a:r>
            <a:r>
              <a:rPr lang="en-US" sz="1600" dirty="0" smtClean="0">
                <a:gradFill>
                  <a:gsLst>
                    <a:gs pos="0">
                      <a:srgbClr val="FFFFFF"/>
                    </a:gs>
                    <a:gs pos="100000">
                      <a:srgbClr val="FFFFFF"/>
                    </a:gs>
                  </a:gsLst>
                  <a:lin ang="5400000" scaled="0"/>
                </a:gradFill>
              </a:rPr>
              <a:t> </a:t>
            </a:r>
          </a:p>
          <a:p>
            <a:pPr defTabSz="932472" fontAlgn="base">
              <a:spcBef>
                <a:spcPct val="0"/>
              </a:spcBef>
              <a:spcAft>
                <a:spcPct val="0"/>
              </a:spcAft>
            </a:pPr>
            <a:endParaRPr lang="en-US" sz="1600" dirty="0">
              <a:gradFill>
                <a:gsLst>
                  <a:gs pos="0">
                    <a:srgbClr val="FFFFFF"/>
                  </a:gs>
                  <a:gs pos="100000">
                    <a:srgbClr val="FFFFFF"/>
                  </a:gs>
                </a:gsLst>
                <a:lin ang="5400000" scaled="0"/>
              </a:gradFill>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rPr>
              <a:t>Chris </a:t>
            </a:r>
            <a:r>
              <a:rPr lang="en-US" sz="1600" dirty="0">
                <a:gradFill>
                  <a:gsLst>
                    <a:gs pos="0">
                      <a:srgbClr val="FFFFFF"/>
                    </a:gs>
                    <a:gs pos="100000">
                      <a:srgbClr val="FFFFFF"/>
                    </a:gs>
                  </a:gsLst>
                  <a:lin ang="5400000" scaled="0"/>
                </a:gradFill>
              </a:rPr>
              <a:t>Plescia ; James Tsai ; Jeff Schumann ; Matt Huber ; Shawn Domer </a:t>
            </a:r>
          </a:p>
        </p:txBody>
      </p:sp>
    </p:spTree>
    <p:extLst>
      <p:ext uri="{BB962C8B-B14F-4D97-AF65-F5344CB8AC3E}">
        <p14:creationId xmlns:p14="http://schemas.microsoft.com/office/powerpoint/2010/main" val="370745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sz="5400" dirty="0" smtClean="0"/>
              <a:t>Does your solution match these factors*?</a:t>
            </a:r>
            <a:endParaRPr lang="en-US" sz="2400" dirty="0">
              <a:gradFill>
                <a:gsLst>
                  <a:gs pos="1250">
                    <a:schemeClr val="tx1"/>
                  </a:gs>
                  <a:gs pos="100000">
                    <a:schemeClr val="tx1"/>
                  </a:gs>
                </a:gsLst>
                <a:lin ang="5400000" scaled="0"/>
              </a:gradFill>
            </a:endParaRPr>
          </a:p>
        </p:txBody>
      </p:sp>
      <p:sp>
        <p:nvSpPr>
          <p:cNvPr id="2" name="TextBox 1"/>
          <p:cNvSpPr txBox="1"/>
          <p:nvPr/>
        </p:nvSpPr>
        <p:spPr>
          <a:xfrm>
            <a:off x="37570" y="6477460"/>
            <a:ext cx="4366708" cy="517065"/>
          </a:xfrm>
          <a:prstGeom prst="rect">
            <a:avLst/>
          </a:prstGeom>
          <a:noFill/>
        </p:spPr>
        <p:txBody>
          <a:bodyPr wrap="none" lIns="182880" tIns="146304" rIns="182880" bIns="146304" rtlCol="0">
            <a:spAutoFit/>
          </a:bodyPr>
          <a:lstStyle/>
          <a:p>
            <a:pPr>
              <a:lnSpc>
                <a:spcPct val="90000"/>
              </a:lnSpc>
              <a:spcAft>
                <a:spcPts val="600"/>
              </a:spcAft>
            </a:pPr>
            <a:r>
              <a:rPr lang="en-US" sz="1600" dirty="0">
                <a:solidFill>
                  <a:srgbClr val="797A7D"/>
                </a:solidFill>
              </a:rPr>
              <a:t>* Source: </a:t>
            </a:r>
            <a:r>
              <a:rPr lang="en-US" sz="1600" dirty="0">
                <a:gradFill>
                  <a:gsLst>
                    <a:gs pos="1250">
                      <a:srgbClr val="000000"/>
                    </a:gs>
                    <a:gs pos="99000">
                      <a:srgbClr val="000000"/>
                    </a:gs>
                  </a:gsLst>
                  <a:lin ang="5400000" scaled="0"/>
                </a:gradFill>
                <a:hlinkClick r:id="rId3"/>
              </a:rPr>
              <a:t>Diffusion of innovations</a:t>
            </a:r>
            <a:r>
              <a:rPr lang="en-US" sz="1600" dirty="0">
                <a:solidFill>
                  <a:srgbClr val="797A7D"/>
                </a:solidFill>
              </a:rPr>
              <a:t>, Wikipedia</a:t>
            </a:r>
          </a:p>
        </p:txBody>
      </p:sp>
      <p:grpSp>
        <p:nvGrpSpPr>
          <p:cNvPr id="3" name="Group 2"/>
          <p:cNvGrpSpPr/>
          <p:nvPr/>
        </p:nvGrpSpPr>
        <p:grpSpPr>
          <a:xfrm>
            <a:off x="274638" y="2370065"/>
            <a:ext cx="2331720" cy="2803597"/>
            <a:chOff x="274638" y="3030325"/>
            <a:chExt cx="2331720" cy="2803597"/>
          </a:xfrm>
          <a:solidFill>
            <a:schemeClr val="accent2"/>
          </a:solidFill>
        </p:grpSpPr>
        <p:sp>
          <p:nvSpPr>
            <p:cNvPr id="22" name="Rectangle 21"/>
            <p:cNvSpPr/>
            <p:nvPr/>
          </p:nvSpPr>
          <p:spPr bwMode="auto">
            <a:xfrm>
              <a:off x="274638" y="3030325"/>
              <a:ext cx="2331720" cy="274240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612"/>
                </a:spcAft>
              </a:pPr>
              <a:r>
                <a:rPr lang="en-US" sz="2400" dirty="0">
                  <a:gradFill>
                    <a:gsLst>
                      <a:gs pos="0">
                        <a:srgbClr val="FFFFFF"/>
                      </a:gs>
                      <a:gs pos="100000">
                        <a:srgbClr val="FFFFFF"/>
                      </a:gs>
                    </a:gsLst>
                    <a:lin ang="5400000" scaled="0"/>
                  </a:gradFill>
                  <a:ea typeface="Segoe UI" pitchFamily="34" charset="0"/>
                  <a:cs typeface="Segoe UI" pitchFamily="34" charset="0"/>
                </a:rPr>
                <a:t>Relative </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ts val="612"/>
                </a:spcAft>
              </a:pPr>
              <a:r>
                <a:rPr lang="en-US" sz="2400" dirty="0" smtClean="0">
                  <a:gradFill>
                    <a:gsLst>
                      <a:gs pos="0">
                        <a:srgbClr val="FFFFFF"/>
                      </a:gs>
                      <a:gs pos="100000">
                        <a:srgbClr val="FFFFFF"/>
                      </a:gs>
                    </a:gsLst>
                    <a:lin ang="5400000" scaled="0"/>
                  </a:gradFill>
                  <a:ea typeface="Segoe UI" pitchFamily="34" charset="0"/>
                  <a:cs typeface="Segoe UI" pitchFamily="34" charset="0"/>
                </a:rPr>
                <a:t>Advantage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1672379" y="4430461"/>
              <a:ext cx="922368" cy="1403461"/>
            </a:xfrm>
            <a:prstGeom prst="rect">
              <a:avLst/>
            </a:prstGeom>
            <a:noFill/>
          </p:spPr>
          <p:txBody>
            <a:bodyPr wrap="none" lIns="182880" tIns="146304" rIns="182880" bIns="146304" rtlCol="0">
              <a:spAutoFit/>
            </a:bodyPr>
            <a:lstStyle/>
            <a:p>
              <a:pPr>
                <a:lnSpc>
                  <a:spcPct val="90000"/>
                </a:lnSpc>
                <a:spcAft>
                  <a:spcPts val="600"/>
                </a:spcAft>
              </a:pPr>
              <a:r>
                <a:rPr lang="en-US" sz="8000" dirty="0" smtClean="0">
                  <a:solidFill>
                    <a:srgbClr val="FFFFFF"/>
                  </a:solidFill>
                </a:rPr>
                <a:t>1</a:t>
              </a:r>
            </a:p>
          </p:txBody>
        </p:sp>
      </p:grpSp>
      <p:grpSp>
        <p:nvGrpSpPr>
          <p:cNvPr id="4" name="Group 3"/>
          <p:cNvGrpSpPr/>
          <p:nvPr/>
        </p:nvGrpSpPr>
        <p:grpSpPr>
          <a:xfrm>
            <a:off x="2651433" y="2370065"/>
            <a:ext cx="2331720" cy="2803597"/>
            <a:chOff x="2651433" y="3030325"/>
            <a:chExt cx="2331720" cy="2803597"/>
          </a:xfrm>
          <a:solidFill>
            <a:schemeClr val="accent2"/>
          </a:solidFill>
        </p:grpSpPr>
        <p:sp>
          <p:nvSpPr>
            <p:cNvPr id="27" name="Rectangle 26"/>
            <p:cNvSpPr/>
            <p:nvPr/>
          </p:nvSpPr>
          <p:spPr bwMode="auto">
            <a:xfrm>
              <a:off x="2651433" y="3030325"/>
              <a:ext cx="2331720" cy="274240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612"/>
                </a:spcAft>
              </a:pPr>
              <a:r>
                <a:rPr lang="en-US" sz="2400" dirty="0">
                  <a:gradFill>
                    <a:gsLst>
                      <a:gs pos="0">
                        <a:srgbClr val="FFFFFF"/>
                      </a:gs>
                      <a:gs pos="100000">
                        <a:srgbClr val="FFFFFF"/>
                      </a:gs>
                    </a:gsLst>
                    <a:lin ang="5400000" scaled="0"/>
                  </a:gradFill>
                  <a:ea typeface="Segoe UI" pitchFamily="34" charset="0"/>
                  <a:cs typeface="Segoe UI" pitchFamily="34" charset="0"/>
                </a:rPr>
                <a:t>Compatibility</a:t>
              </a:r>
            </a:p>
          </p:txBody>
        </p:sp>
        <p:sp>
          <p:nvSpPr>
            <p:cNvPr id="23" name="TextBox 22"/>
            <p:cNvSpPr txBox="1"/>
            <p:nvPr/>
          </p:nvSpPr>
          <p:spPr>
            <a:xfrm>
              <a:off x="4053090" y="4430461"/>
              <a:ext cx="922368"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solidFill>
                    <a:srgbClr val="FFFFFF"/>
                  </a:solidFill>
                </a:rPr>
                <a:t>2</a:t>
              </a:r>
              <a:endParaRPr lang="en-US" sz="8000" dirty="0" smtClean="0">
                <a:solidFill>
                  <a:srgbClr val="FFFFFF"/>
                </a:solidFill>
              </a:endParaRPr>
            </a:p>
          </p:txBody>
        </p:sp>
      </p:grpSp>
      <p:grpSp>
        <p:nvGrpSpPr>
          <p:cNvPr id="5" name="Group 4"/>
          <p:cNvGrpSpPr/>
          <p:nvPr/>
        </p:nvGrpSpPr>
        <p:grpSpPr>
          <a:xfrm>
            <a:off x="5028228" y="2370065"/>
            <a:ext cx="2331720" cy="2803597"/>
            <a:chOff x="5028228" y="3030325"/>
            <a:chExt cx="2331720" cy="2803597"/>
          </a:xfrm>
          <a:solidFill>
            <a:schemeClr val="accent2"/>
          </a:solidFill>
        </p:grpSpPr>
        <p:sp>
          <p:nvSpPr>
            <p:cNvPr id="29" name="Rectangle 28"/>
            <p:cNvSpPr/>
            <p:nvPr/>
          </p:nvSpPr>
          <p:spPr bwMode="auto">
            <a:xfrm>
              <a:off x="5028228" y="3030325"/>
              <a:ext cx="2331720" cy="274240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612"/>
                </a:spcAft>
              </a:pPr>
              <a:r>
                <a:rPr lang="en-US" sz="2400" dirty="0">
                  <a:gradFill>
                    <a:gsLst>
                      <a:gs pos="0">
                        <a:srgbClr val="FFFFFF"/>
                      </a:gs>
                      <a:gs pos="100000">
                        <a:srgbClr val="FFFFFF"/>
                      </a:gs>
                    </a:gsLst>
                    <a:lin ang="5400000" scaled="0"/>
                  </a:gradFill>
                  <a:ea typeface="Segoe UI" pitchFamily="34" charset="0"/>
                  <a:cs typeface="Segoe UI" pitchFamily="34" charset="0"/>
                </a:rPr>
                <a:t>Complexity </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ts val="612"/>
                </a:spcAft>
              </a:pPr>
              <a:r>
                <a:rPr lang="en-US" sz="2400" dirty="0" smtClean="0">
                  <a:gradFill>
                    <a:gsLst>
                      <a:gs pos="0">
                        <a:srgbClr val="FFFFFF"/>
                      </a:gs>
                      <a:gs pos="100000">
                        <a:srgbClr val="FFFFFF"/>
                      </a:gs>
                    </a:gsLst>
                    <a:lin ang="5400000" scaled="0"/>
                  </a:gradFill>
                  <a:ea typeface="Segoe UI" pitchFamily="34" charset="0"/>
                  <a:cs typeface="Segoe UI" pitchFamily="34" charset="0"/>
                </a:rPr>
                <a:t>or </a:t>
              </a:r>
              <a:r>
                <a:rPr lang="en-US" sz="2400" dirty="0">
                  <a:gradFill>
                    <a:gsLst>
                      <a:gs pos="0">
                        <a:srgbClr val="FFFFFF"/>
                      </a:gs>
                      <a:gs pos="100000">
                        <a:srgbClr val="FFFFFF"/>
                      </a:gs>
                    </a:gsLst>
                    <a:lin ang="5400000" scaled="0"/>
                  </a:gradFill>
                  <a:ea typeface="Segoe UI" pitchFamily="34" charset="0"/>
                  <a:cs typeface="Segoe UI" pitchFamily="34" charset="0"/>
                </a:rPr>
                <a:t>Simplicity</a:t>
              </a:r>
            </a:p>
          </p:txBody>
        </p:sp>
        <p:sp>
          <p:nvSpPr>
            <p:cNvPr id="24" name="TextBox 23"/>
            <p:cNvSpPr txBox="1"/>
            <p:nvPr/>
          </p:nvSpPr>
          <p:spPr>
            <a:xfrm>
              <a:off x="6424121" y="4430461"/>
              <a:ext cx="922368"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solidFill>
                    <a:srgbClr val="FFFFFF"/>
                  </a:solidFill>
                </a:rPr>
                <a:t>3</a:t>
              </a:r>
              <a:endParaRPr lang="en-US" sz="8000" dirty="0" smtClean="0">
                <a:solidFill>
                  <a:srgbClr val="FFFFFF"/>
                </a:solidFill>
              </a:endParaRPr>
            </a:p>
          </p:txBody>
        </p:sp>
      </p:grpSp>
      <p:grpSp>
        <p:nvGrpSpPr>
          <p:cNvPr id="7" name="Group 6"/>
          <p:cNvGrpSpPr/>
          <p:nvPr/>
        </p:nvGrpSpPr>
        <p:grpSpPr>
          <a:xfrm>
            <a:off x="7394902" y="2370065"/>
            <a:ext cx="2336503" cy="2803597"/>
            <a:chOff x="7394902" y="3030325"/>
            <a:chExt cx="2336503" cy="2803597"/>
          </a:xfrm>
          <a:solidFill>
            <a:schemeClr val="accent2"/>
          </a:solidFill>
        </p:grpSpPr>
        <p:sp>
          <p:nvSpPr>
            <p:cNvPr id="28" name="Rectangle 27"/>
            <p:cNvSpPr/>
            <p:nvPr/>
          </p:nvSpPr>
          <p:spPr bwMode="auto">
            <a:xfrm>
              <a:off x="7394902" y="3030325"/>
              <a:ext cx="2331720" cy="274240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612"/>
                </a:spcAft>
              </a:pPr>
              <a:r>
                <a:rPr lang="en-US" sz="2400" dirty="0">
                  <a:gradFill>
                    <a:gsLst>
                      <a:gs pos="0">
                        <a:srgbClr val="FFFFFF"/>
                      </a:gs>
                      <a:gs pos="100000">
                        <a:srgbClr val="FFFFFF"/>
                      </a:gs>
                    </a:gsLst>
                    <a:lin ang="5400000" scaled="0"/>
                  </a:gradFill>
                  <a:ea typeface="Segoe UI" pitchFamily="34" charset="0"/>
                  <a:cs typeface="Segoe UI" pitchFamily="34" charset="0"/>
                </a:rPr>
                <a:t>Trialability</a:t>
              </a:r>
            </a:p>
          </p:txBody>
        </p:sp>
        <p:sp>
          <p:nvSpPr>
            <p:cNvPr id="25" name="TextBox 24"/>
            <p:cNvSpPr txBox="1"/>
            <p:nvPr/>
          </p:nvSpPr>
          <p:spPr>
            <a:xfrm>
              <a:off x="8809037" y="4430461"/>
              <a:ext cx="922368"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solidFill>
                    <a:srgbClr val="FFFFFF"/>
                  </a:solidFill>
                </a:rPr>
                <a:t>4</a:t>
              </a:r>
              <a:endParaRPr lang="en-US" sz="8000" dirty="0" smtClean="0">
                <a:solidFill>
                  <a:srgbClr val="FFFFFF"/>
                </a:solidFill>
              </a:endParaRPr>
            </a:p>
          </p:txBody>
        </p:sp>
      </p:grpSp>
      <p:grpSp>
        <p:nvGrpSpPr>
          <p:cNvPr id="8" name="Group 7"/>
          <p:cNvGrpSpPr/>
          <p:nvPr/>
        </p:nvGrpSpPr>
        <p:grpSpPr>
          <a:xfrm>
            <a:off x="9771698" y="2370065"/>
            <a:ext cx="2377440" cy="2803597"/>
            <a:chOff x="9771698" y="3030325"/>
            <a:chExt cx="2377440" cy="2803597"/>
          </a:xfrm>
          <a:solidFill>
            <a:schemeClr val="accent2"/>
          </a:solidFill>
        </p:grpSpPr>
        <p:sp>
          <p:nvSpPr>
            <p:cNvPr id="11" name="Rectangle 10"/>
            <p:cNvSpPr/>
            <p:nvPr/>
          </p:nvSpPr>
          <p:spPr bwMode="auto">
            <a:xfrm>
              <a:off x="9771698" y="3030325"/>
              <a:ext cx="2377440" cy="274240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612"/>
                </a:spcAft>
              </a:pPr>
              <a:r>
                <a:rPr lang="en-US" sz="2400" dirty="0">
                  <a:gradFill>
                    <a:gsLst>
                      <a:gs pos="0">
                        <a:srgbClr val="FFFFFF"/>
                      </a:gs>
                      <a:gs pos="100000">
                        <a:srgbClr val="FFFFFF"/>
                      </a:gs>
                    </a:gsLst>
                    <a:lin ang="5400000" scaled="0"/>
                  </a:gradFill>
                  <a:ea typeface="Segoe UI" pitchFamily="34" charset="0"/>
                  <a:cs typeface="Segoe UI" pitchFamily="34" charset="0"/>
                </a:rPr>
                <a:t>Observability</a:t>
              </a:r>
            </a:p>
          </p:txBody>
        </p:sp>
        <p:sp>
          <p:nvSpPr>
            <p:cNvPr id="26" name="TextBox 25"/>
            <p:cNvSpPr txBox="1"/>
            <p:nvPr/>
          </p:nvSpPr>
          <p:spPr>
            <a:xfrm>
              <a:off x="11224721" y="4430461"/>
              <a:ext cx="922368"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solidFill>
                    <a:srgbClr val="FFFFFF"/>
                  </a:solidFill>
                </a:rPr>
                <a:t>5</a:t>
              </a:r>
              <a:endParaRPr lang="en-US" sz="8000" dirty="0" smtClean="0">
                <a:solidFill>
                  <a:srgbClr val="FFFFFF"/>
                </a:solidFill>
              </a:endParaRPr>
            </a:p>
          </p:txBody>
        </p:sp>
      </p:grpSp>
      <p:sp>
        <p:nvSpPr>
          <p:cNvPr id="31" name="TextBox 30"/>
          <p:cNvSpPr txBox="1"/>
          <p:nvPr/>
        </p:nvSpPr>
        <p:spPr>
          <a:xfrm>
            <a:off x="284857" y="1213247"/>
            <a:ext cx="7297935" cy="1522015"/>
          </a:xfrm>
          <a:prstGeom prst="rect">
            <a:avLst/>
          </a:prstGeom>
          <a:noFill/>
        </p:spPr>
        <p:txBody>
          <a:bodyPr wrap="square" lIns="182880" tIns="146304" rIns="182880" bIns="146304" rtlCol="0">
            <a:noAutofit/>
          </a:bodyPr>
          <a:lstStyle/>
          <a:p>
            <a:pPr defTabSz="914400">
              <a:lnSpc>
                <a:spcPct val="150000"/>
              </a:lnSpc>
              <a:spcAft>
                <a:spcPts val="600"/>
              </a:spcAft>
              <a:defRPr/>
            </a:pPr>
            <a:r>
              <a:rPr lang="en-US" sz="1600" kern="0" dirty="0" smtClean="0">
                <a:gradFill>
                  <a:gsLst>
                    <a:gs pos="1250">
                      <a:srgbClr val="505050"/>
                    </a:gs>
                    <a:gs pos="99000">
                      <a:srgbClr val="505050"/>
                    </a:gs>
                  </a:gsLst>
                  <a:lin ang="5400000" scaled="0"/>
                </a:gradFill>
              </a:rPr>
              <a:t>Rogers defines several intrinsic characteristics of innovations that influence an individual’s decision to adopt or reject an innovation.</a:t>
            </a: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a:p>
            <a:pPr defTabSz="914400">
              <a:lnSpc>
                <a:spcPct val="150000"/>
              </a:lnSpc>
              <a:spcAft>
                <a:spcPts val="600"/>
              </a:spcAft>
              <a:defRPr/>
            </a:pPr>
            <a:r>
              <a:rPr lang="en-US" sz="1600" b="1" kern="0" dirty="0" smtClean="0">
                <a:gradFill>
                  <a:gsLst>
                    <a:gs pos="1250">
                      <a:srgbClr val="505050"/>
                    </a:gs>
                    <a:gs pos="99000">
                      <a:srgbClr val="505050"/>
                    </a:gs>
                  </a:gsLst>
                  <a:lin ang="5400000" scaled="0"/>
                </a:gradFill>
              </a:rPr>
              <a:t>Everett M. Rogers </a:t>
            </a:r>
            <a:r>
              <a:rPr lang="en-US" sz="1600" kern="0" dirty="0" smtClean="0">
                <a:gradFill>
                  <a:gsLst>
                    <a:gs pos="1250">
                      <a:srgbClr val="505050"/>
                    </a:gs>
                    <a:gs pos="99000">
                      <a:srgbClr val="505050"/>
                    </a:gs>
                  </a:gsLst>
                  <a:lin ang="5400000" scaled="0"/>
                </a:gradFill>
              </a:rPr>
              <a:t>(March 6, 1931 – October 21, 2004) was a </a:t>
            </a:r>
            <a:r>
              <a:rPr lang="en-US" sz="1600" kern="0" dirty="0" smtClean="0">
                <a:gradFill>
                  <a:gsLst>
                    <a:gs pos="1250">
                      <a:srgbClr val="505050"/>
                    </a:gs>
                    <a:gs pos="99000">
                      <a:srgbClr val="505050"/>
                    </a:gs>
                  </a:gsLst>
                  <a:lin ang="5400000" scaled="0"/>
                </a:gradFill>
                <a:hlinkClick r:id="rId4" tooltip="Communication studies"/>
              </a:rPr>
              <a:t>communication</a:t>
            </a:r>
            <a:r>
              <a:rPr lang="en-US" sz="1600" kern="0" dirty="0" smtClean="0">
                <a:gradFill>
                  <a:gsLst>
                    <a:gs pos="1250">
                      <a:srgbClr val="505050"/>
                    </a:gs>
                    <a:gs pos="99000">
                      <a:srgbClr val="505050"/>
                    </a:gs>
                  </a:gsLst>
                  <a:lin ang="5400000" scaled="0"/>
                </a:gradFill>
              </a:rPr>
              <a:t> </a:t>
            </a:r>
            <a:r>
              <a:rPr lang="en-US" sz="1600" kern="0" dirty="0" smtClean="0">
                <a:gradFill>
                  <a:gsLst>
                    <a:gs pos="1250">
                      <a:srgbClr val="505050"/>
                    </a:gs>
                    <a:gs pos="99000">
                      <a:srgbClr val="505050"/>
                    </a:gs>
                  </a:gsLst>
                  <a:lin ang="5400000" scaled="0"/>
                </a:gradFill>
                <a:hlinkClick r:id="rId5" tooltip="Scholar"/>
              </a:rPr>
              <a:t>scholar</a:t>
            </a:r>
            <a:r>
              <a:rPr lang="en-US" sz="1600" kern="0" dirty="0" smtClean="0">
                <a:gradFill>
                  <a:gsLst>
                    <a:gs pos="1250">
                      <a:srgbClr val="505050"/>
                    </a:gs>
                    <a:gs pos="99000">
                      <a:srgbClr val="505050"/>
                    </a:gs>
                  </a:gsLst>
                  <a:lin ang="5400000" scaled="0"/>
                </a:gradFill>
              </a:rPr>
              <a:t>, </a:t>
            </a:r>
            <a:r>
              <a:rPr lang="en-US" sz="1600" kern="0" dirty="0" smtClean="0">
                <a:gradFill>
                  <a:gsLst>
                    <a:gs pos="1250">
                      <a:srgbClr val="505050"/>
                    </a:gs>
                    <a:gs pos="99000">
                      <a:srgbClr val="505050"/>
                    </a:gs>
                  </a:gsLst>
                  <a:lin ang="5400000" scaled="0"/>
                </a:gradFill>
                <a:hlinkClick r:id="rId6" tooltip="Sociologist"/>
              </a:rPr>
              <a:t>sociologist</a:t>
            </a:r>
            <a:r>
              <a:rPr lang="en-US" sz="1600" kern="0" dirty="0" smtClean="0">
                <a:gradFill>
                  <a:gsLst>
                    <a:gs pos="1250">
                      <a:srgbClr val="505050"/>
                    </a:gs>
                    <a:gs pos="99000">
                      <a:srgbClr val="505050"/>
                    </a:gs>
                  </a:gsLst>
                  <a:lin ang="5400000" scaled="0"/>
                </a:gradFill>
              </a:rPr>
              <a:t>, writer, and teacher. He is best known for originating the </a:t>
            </a:r>
            <a:r>
              <a:rPr lang="en-US" sz="1600" kern="0" dirty="0" smtClean="0">
                <a:gradFill>
                  <a:gsLst>
                    <a:gs pos="1250">
                      <a:srgbClr val="505050"/>
                    </a:gs>
                    <a:gs pos="99000">
                      <a:srgbClr val="505050"/>
                    </a:gs>
                  </a:gsLst>
                  <a:lin ang="5400000" scaled="0"/>
                </a:gradFill>
                <a:hlinkClick r:id="rId3" tooltip="Diffusion of innovations"/>
              </a:rPr>
              <a:t>diffusion of innovations</a:t>
            </a:r>
            <a:r>
              <a:rPr lang="en-US" sz="1600" kern="0" dirty="0" smtClean="0">
                <a:gradFill>
                  <a:gsLst>
                    <a:gs pos="1250">
                      <a:srgbClr val="505050"/>
                    </a:gs>
                    <a:gs pos="99000">
                      <a:srgbClr val="505050"/>
                    </a:gs>
                  </a:gsLst>
                  <a:lin ang="5400000" scaled="0"/>
                </a:gradFill>
              </a:rPr>
              <a:t> theory and for introducing the term </a:t>
            </a:r>
            <a:r>
              <a:rPr lang="en-US" sz="1600" kern="0" dirty="0" smtClean="0">
                <a:gradFill>
                  <a:gsLst>
                    <a:gs pos="1250">
                      <a:srgbClr val="505050"/>
                    </a:gs>
                    <a:gs pos="99000">
                      <a:srgbClr val="505050"/>
                    </a:gs>
                  </a:gsLst>
                  <a:lin ang="5400000" scaled="0"/>
                </a:gradFill>
                <a:hlinkClick r:id="rId7" tooltip="Early adopter"/>
              </a:rPr>
              <a:t>early adopter</a:t>
            </a:r>
            <a:r>
              <a:rPr lang="en-US" sz="1600" kern="0" dirty="0" smtClean="0">
                <a:gradFill>
                  <a:gsLst>
                    <a:gs pos="1250">
                      <a:srgbClr val="505050"/>
                    </a:gs>
                    <a:gs pos="99000">
                      <a:srgbClr val="505050"/>
                    </a:gs>
                  </a:gsLst>
                  <a:lin ang="5400000" scaled="0"/>
                </a:gradFill>
              </a:rPr>
              <a:t>.</a:t>
            </a:r>
          </a:p>
          <a:p>
            <a:pPr defTabSz="914400">
              <a:lnSpc>
                <a:spcPct val="150000"/>
              </a:lnSpc>
              <a:spcAft>
                <a:spcPts val="600"/>
              </a:spcAft>
              <a:defRPr/>
            </a:pPr>
            <a:endParaRPr lang="en-US" sz="1600" kern="0" dirty="0" smtClean="0">
              <a:gradFill>
                <a:gsLst>
                  <a:gs pos="1250">
                    <a:srgbClr val="505050"/>
                  </a:gs>
                  <a:gs pos="99000">
                    <a:srgbClr val="505050"/>
                  </a:gs>
                </a:gsLst>
                <a:lin ang="5400000" scaled="0"/>
              </a:gradFill>
            </a:endParaRPr>
          </a:p>
        </p:txBody>
      </p:sp>
    </p:spTree>
    <p:extLst>
      <p:ext uri="{BB962C8B-B14F-4D97-AF65-F5344CB8AC3E}">
        <p14:creationId xmlns:p14="http://schemas.microsoft.com/office/powerpoint/2010/main" val="10364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1">
                                            <p:txEl>
                                              <p:pRg st="8" end="8"/>
                                            </p:txEl>
                                          </p:spTgt>
                                        </p:tgtEl>
                                        <p:attrNameLst>
                                          <p:attrName>style.visibility</p:attrName>
                                        </p:attrNameLst>
                                      </p:cBhvr>
                                      <p:to>
                                        <p:strVal val="visible"/>
                                      </p:to>
                                    </p:set>
                                    <p:animEffect transition="in" filter="fade">
                                      <p:cBhvr>
                                        <p:cTn id="32" dur="500"/>
                                        <p:tgtEl>
                                          <p:spTgt spid="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Demo: Resources &amp; Programs Available</a:t>
            </a:r>
            <a:endParaRPr lang="en-US" dirty="0"/>
          </a:p>
        </p:txBody>
      </p:sp>
      <p:sp>
        <p:nvSpPr>
          <p:cNvPr id="3" name="Text Placeholder 2"/>
          <p:cNvSpPr>
            <a:spLocks noGrp="1"/>
          </p:cNvSpPr>
          <p:nvPr>
            <p:ph type="body" sz="quarter" idx="12"/>
          </p:nvPr>
        </p:nvSpPr>
        <p:spPr/>
        <p:txBody>
          <a:bodyPr/>
          <a:lstStyle/>
          <a:p>
            <a:r>
              <a:rPr lang="en-US" dirty="0" smtClean="0"/>
              <a:t>Cyrielle Simeone</a:t>
            </a:r>
            <a:endParaRPr lang="en-US" dirty="0"/>
          </a:p>
        </p:txBody>
      </p:sp>
    </p:spTree>
    <p:extLst>
      <p:ext uri="{BB962C8B-B14F-4D97-AF65-F5344CB8AC3E}">
        <p14:creationId xmlns:p14="http://schemas.microsoft.com/office/powerpoint/2010/main" val="23191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1. </a:t>
            </a:r>
            <a:r>
              <a:rPr lang="en-US" sz="2800" dirty="0" smtClean="0">
                <a:gradFill>
                  <a:gsLst>
                    <a:gs pos="0">
                      <a:srgbClr val="FFFFFF"/>
                    </a:gs>
                    <a:gs pos="100000">
                      <a:srgbClr val="FFFFFF"/>
                    </a:gs>
                  </a:gsLst>
                  <a:lin ang="5400000" scaled="0"/>
                </a:gradFill>
                <a:ea typeface="Segoe UI" pitchFamily="34" charset="0"/>
                <a:cs typeface="Segoe UI" pitchFamily="34" charset="0"/>
              </a:rPr>
              <a:t>Listen</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Plan</a:t>
            </a:r>
            <a:endParaRPr lang="en-US" sz="28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deep understanding of the </a:t>
            </a:r>
            <a:r>
              <a:rPr lang="en-US" b="1" dirty="0" smtClean="0">
                <a:gradFill>
                  <a:gsLst>
                    <a:gs pos="0">
                      <a:srgbClr val="FFFFFF"/>
                    </a:gs>
                    <a:gs pos="100000">
                      <a:srgbClr val="FFFFFF"/>
                    </a:gs>
                  </a:gsLst>
                  <a:lin ang="5400000" scaled="0"/>
                </a:gradFill>
                <a:ea typeface="Segoe UI" pitchFamily="34" charset="0"/>
                <a:cs typeface="Segoe UI" pitchFamily="34" charset="0"/>
              </a:rPr>
              <a:t>business goals</a:t>
            </a:r>
            <a:r>
              <a:rPr lang="en-US" dirty="0" smtClean="0">
                <a:gradFill>
                  <a:gsLst>
                    <a:gs pos="0">
                      <a:srgbClr val="FFFFFF"/>
                    </a:gs>
                    <a:gs pos="100000">
                      <a:srgbClr val="FFFFFF"/>
                    </a:gs>
                  </a:gsLst>
                  <a:lin ang="5400000" scaled="0"/>
                </a:gradFill>
                <a:ea typeface="Segoe UI" pitchFamily="34" charset="0"/>
                <a:cs typeface="Segoe UI" pitchFamily="34" charset="0"/>
              </a:rPr>
              <a:t>, as well as people </a:t>
            </a:r>
            <a:r>
              <a:rPr lang="en-US" b="1" dirty="0" smtClean="0">
                <a:gradFill>
                  <a:gsLst>
                    <a:gs pos="0">
                      <a:srgbClr val="FFFFFF"/>
                    </a:gs>
                    <a:gs pos="100000">
                      <a:srgbClr val="FFFFFF"/>
                    </a:gs>
                  </a:gsLst>
                  <a:lin ang="5400000" scaled="0"/>
                </a:gradFill>
                <a:ea typeface="Segoe UI" pitchFamily="34" charset="0"/>
                <a:cs typeface="Segoe UI" pitchFamily="34" charset="0"/>
              </a:rPr>
              <a:t>challenges</a:t>
            </a:r>
            <a:r>
              <a:rPr lang="en-US" dirty="0" smtClean="0">
                <a:gradFill>
                  <a:gsLst>
                    <a:gs pos="0">
                      <a:srgbClr val="FFFFFF"/>
                    </a:gs>
                    <a:gs pos="100000">
                      <a:srgbClr val="FFFFFF"/>
                    </a:gs>
                  </a:gsLst>
                  <a:lin ang="5400000" scaled="0"/>
                </a:gradFill>
                <a:ea typeface="Segoe UI" pitchFamily="34" charset="0"/>
                <a:cs typeface="Segoe UI" pitchFamily="34" charset="0"/>
              </a:rPr>
              <a:t> and </a:t>
            </a:r>
            <a:r>
              <a:rPr lang="en-US" b="1" dirty="0" smtClean="0">
                <a:gradFill>
                  <a:gsLst>
                    <a:gs pos="0">
                      <a:srgbClr val="FFFFFF"/>
                    </a:gs>
                    <a:gs pos="100000">
                      <a:srgbClr val="FFFFFF"/>
                    </a:gs>
                  </a:gsLst>
                  <a:lin ang="5400000" scaled="0"/>
                </a:gradFill>
                <a:ea typeface="Segoe UI" pitchFamily="34" charset="0"/>
                <a:cs typeface="Segoe UI" pitchFamily="34" charset="0"/>
              </a:rPr>
              <a:t>needs </a:t>
            </a:r>
            <a:r>
              <a:rPr lang="en-US" dirty="0" smtClean="0">
                <a:gradFill>
                  <a:gsLst>
                    <a:gs pos="0">
                      <a:srgbClr val="FFFFFF"/>
                    </a:gs>
                    <a:gs pos="100000">
                      <a:srgbClr val="FFFFFF"/>
                    </a:gs>
                  </a:gsLst>
                  <a:lin ang="5400000" scaled="0"/>
                </a:gradFill>
                <a:ea typeface="Segoe UI" pitchFamily="34" charset="0"/>
                <a:cs typeface="Segoe UI" pitchFamily="34" charset="0"/>
              </a:rPr>
              <a:t>to achieve them.</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011966" y="2125663"/>
            <a:ext cx="2697480" cy="274478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2. Envision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Design</a:t>
            </a: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solution</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that </a:t>
            </a:r>
            <a:r>
              <a:rPr lang="en-US" dirty="0" smtClean="0">
                <a:gradFill>
                  <a:gsLst>
                    <a:gs pos="0">
                      <a:srgbClr val="FFFFFF"/>
                    </a:gs>
                    <a:gs pos="100000">
                      <a:srgbClr val="FFFFFF"/>
                    </a:gs>
                  </a:gsLst>
                  <a:lin ang="5400000" scaled="0"/>
                </a:gradFill>
                <a:ea typeface="Segoe UI" pitchFamily="34" charset="0"/>
                <a:cs typeface="Segoe UI" pitchFamily="34" charset="0"/>
              </a:rPr>
              <a:t>people love and that helps them achieve business goals and get </a:t>
            </a:r>
            <a:r>
              <a:rPr lang="en-US" dirty="0">
                <a:gradFill>
                  <a:gsLst>
                    <a:gs pos="0">
                      <a:srgbClr val="FFFFFF"/>
                    </a:gs>
                    <a:gs pos="100000">
                      <a:srgbClr val="FFFFFF"/>
                    </a:gs>
                  </a:gsLst>
                  <a:lin ang="5400000" scaled="0"/>
                </a:gradFill>
                <a:ea typeface="Segoe UI" pitchFamily="34" charset="0"/>
                <a:cs typeface="Segoe UI" pitchFamily="34" charset="0"/>
              </a:rPr>
              <a:t>things done </a:t>
            </a:r>
            <a:r>
              <a:rPr lang="en-US" dirty="0" smtClean="0">
                <a:gradFill>
                  <a:gsLst>
                    <a:gs pos="0">
                      <a:srgbClr val="FFFFFF"/>
                    </a:gs>
                    <a:gs pos="100000">
                      <a:srgbClr val="FFFFFF"/>
                    </a:gs>
                  </a:gsLst>
                  <a:lin ang="5400000" scaled="0"/>
                </a:gradFill>
                <a:ea typeface="Segoe UI" pitchFamily="34" charset="0"/>
                <a:cs typeface="Segoe UI" pitchFamily="34" charset="0"/>
              </a:rPr>
              <a:t>more effectively.</a:t>
            </a:r>
          </a:p>
        </p:txBody>
      </p:sp>
      <p:sp>
        <p:nvSpPr>
          <p:cNvPr id="29" name="Rectangle 28"/>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4. Measure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Grow</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benchmark</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b="1" dirty="0" smtClean="0">
                <a:gradFill>
                  <a:gsLst>
                    <a:gs pos="0">
                      <a:srgbClr val="FFFFFF"/>
                    </a:gs>
                    <a:gs pos="100000">
                      <a:srgbClr val="FFFFFF"/>
                    </a:gs>
                  </a:gsLst>
                  <a:lin ang="5400000" scaled="0"/>
                </a:gradFill>
                <a:ea typeface="Segoe UI" pitchFamily="34" charset="0"/>
                <a:cs typeface="Segoe UI" pitchFamily="34" charset="0"/>
              </a:rPr>
              <a:t>KPIs</a:t>
            </a:r>
            <a:r>
              <a:rPr lang="en-US" dirty="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and </a:t>
            </a:r>
            <a:r>
              <a:rPr lang="en-US" b="1" dirty="0" smtClean="0">
                <a:gradFill>
                  <a:gsLst>
                    <a:gs pos="0">
                      <a:srgbClr val="FFFFFF"/>
                    </a:gs>
                    <a:gs pos="100000">
                      <a:srgbClr val="FFFFFF"/>
                    </a:gs>
                  </a:gsLst>
                  <a:lin ang="5400000" scaled="0"/>
                </a:gradFill>
                <a:ea typeface="Segoe UI" pitchFamily="34" charset="0"/>
                <a:cs typeface="Segoe UI" pitchFamily="34" charset="0"/>
              </a:rPr>
              <a:t>success stories </a:t>
            </a:r>
            <a:r>
              <a:rPr lang="en-US" dirty="0" smtClean="0">
                <a:gradFill>
                  <a:gsLst>
                    <a:gs pos="0">
                      <a:srgbClr val="FFFFFF"/>
                    </a:gs>
                    <a:gs pos="100000">
                      <a:srgbClr val="FFFFFF"/>
                    </a:gs>
                  </a:gsLst>
                  <a:lin ang="5400000" scaled="0"/>
                </a:gradFill>
                <a:ea typeface="Segoe UI" pitchFamily="34" charset="0"/>
                <a:cs typeface="Segoe UI" pitchFamily="34" charset="0"/>
              </a:rPr>
              <a:t>to help demonstrate success internally, improve and expand.</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5754923" y="2125663"/>
            <a:ext cx="2697480" cy="27447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3. Drive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Engage</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strategy</a:t>
            </a:r>
            <a:r>
              <a:rPr lang="en-US" dirty="0" smtClean="0">
                <a:gradFill>
                  <a:gsLst>
                    <a:gs pos="0">
                      <a:srgbClr val="FFFFFF"/>
                    </a:gs>
                    <a:gs pos="100000">
                      <a:srgbClr val="FFFFFF"/>
                    </a:gs>
                  </a:gsLst>
                  <a:lin ang="5400000" scaled="0"/>
                </a:gradFill>
                <a:ea typeface="Segoe UI" pitchFamily="34" charset="0"/>
                <a:cs typeface="Segoe UI" pitchFamily="34" charset="0"/>
              </a:rPr>
              <a:t> to drive adoption including communications, readiness and community.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What do you need to be successful?</a:t>
            </a:r>
            <a:endParaRPr lang="en-US" dirty="0"/>
          </a:p>
        </p:txBody>
      </p:sp>
      <p:grpSp>
        <p:nvGrpSpPr>
          <p:cNvPr id="7" name="Group 6"/>
          <p:cNvGrpSpPr/>
          <p:nvPr/>
        </p:nvGrpSpPr>
        <p:grpSpPr>
          <a:xfrm>
            <a:off x="2313702" y="2279656"/>
            <a:ext cx="438635" cy="491647"/>
            <a:chOff x="2313702" y="2272551"/>
            <a:chExt cx="438635" cy="491647"/>
          </a:xfrm>
        </p:grpSpPr>
        <p:sp>
          <p:nvSpPr>
            <p:cNvPr id="10"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1"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6" name="Group 5"/>
          <p:cNvGrpSpPr/>
          <p:nvPr/>
        </p:nvGrpSpPr>
        <p:grpSpPr>
          <a:xfrm>
            <a:off x="5122144" y="2272551"/>
            <a:ext cx="385697" cy="505857"/>
            <a:chOff x="5063874" y="2315117"/>
            <a:chExt cx="385697" cy="505857"/>
          </a:xfrm>
        </p:grpSpPr>
        <p:sp>
          <p:nvSpPr>
            <p:cNvPr id="12"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3"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5" name="Group 4"/>
          <p:cNvGrpSpPr/>
          <p:nvPr/>
        </p:nvGrpSpPr>
        <p:grpSpPr>
          <a:xfrm>
            <a:off x="7877648" y="2277308"/>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8" name="Group 7"/>
          <p:cNvGrpSpPr/>
          <p:nvPr/>
        </p:nvGrpSpPr>
        <p:grpSpPr>
          <a:xfrm>
            <a:off x="10600215" y="2315296"/>
            <a:ext cx="373361" cy="420367"/>
            <a:chOff x="5705872" y="4662020"/>
            <a:chExt cx="373361" cy="420367"/>
          </a:xfrm>
        </p:grpSpPr>
        <p:sp>
          <p:nvSpPr>
            <p:cNvPr id="22"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3"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4"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
        <p:nvSpPr>
          <p:cNvPr id="30" name="Text Placeholder 3"/>
          <p:cNvSpPr txBox="1">
            <a:spLocks/>
          </p:cNvSpPr>
          <p:nvPr/>
        </p:nvSpPr>
        <p:spPr>
          <a:xfrm>
            <a:off x="269009" y="1212850"/>
            <a:ext cx="12167467" cy="803275"/>
          </a:xfrm>
          <a:prstGeom prst="rect">
            <a:avLst/>
          </a:prstGeom>
        </p:spPr>
        <p:txBody>
          <a:bodyPr vert="horz" wrap="square" lIns="182880" tIns="146304" rIns="182880" bIns="146304" rtlCol="0">
            <a:spAutoFit/>
          </a:bodyPr>
          <a:lst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Font typeface="Arial" pitchFamily="34" charset="0"/>
              <a:buNone/>
            </a:pPr>
            <a:r>
              <a:rPr lang="en-US" dirty="0" smtClean="0">
                <a:solidFill>
                  <a:srgbClr val="797A7D"/>
                </a:solidFill>
              </a:rPr>
              <a:t>Common attributes to success</a:t>
            </a:r>
            <a:endParaRPr lang="en-US" dirty="0">
              <a:solidFill>
                <a:srgbClr val="797A7D"/>
              </a:solidFill>
            </a:endParaRPr>
          </a:p>
        </p:txBody>
      </p:sp>
    </p:spTree>
    <p:extLst>
      <p:ext uri="{BB962C8B-B14F-4D97-AF65-F5344CB8AC3E}">
        <p14:creationId xmlns:p14="http://schemas.microsoft.com/office/powerpoint/2010/main" val="14512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27"/>
                                        </p:tgtEl>
                                        <p:attrNameLst>
                                          <p:attrName>fillcolor</p:attrName>
                                        </p:attrNameLst>
                                      </p:cBhvr>
                                      <p:to>
                                        <a:srgbClr val="ACACAC"/>
                                      </p:to>
                                    </p:animClr>
                                    <p:set>
                                      <p:cBhvr>
                                        <p:cTn id="7" dur="500" fill="hold"/>
                                        <p:tgtEl>
                                          <p:spTgt spid="27"/>
                                        </p:tgtEl>
                                        <p:attrNameLst>
                                          <p:attrName>fill.type</p:attrName>
                                        </p:attrNameLst>
                                      </p:cBhvr>
                                      <p:to>
                                        <p:strVal val="solid"/>
                                      </p:to>
                                    </p:set>
                                    <p:set>
                                      <p:cBhvr>
                                        <p:cTn id="8" dur="500" fill="hold"/>
                                        <p:tgtEl>
                                          <p:spTgt spid="2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29"/>
                                        </p:tgtEl>
                                        <p:attrNameLst>
                                          <p:attrName>fillcolor</p:attrName>
                                        </p:attrNameLst>
                                      </p:cBhvr>
                                      <p:to>
                                        <a:srgbClr val="ACACAC"/>
                                      </p:to>
                                    </p:animClr>
                                    <p:set>
                                      <p:cBhvr>
                                        <p:cTn id="11" dur="500" fill="hold"/>
                                        <p:tgtEl>
                                          <p:spTgt spid="29"/>
                                        </p:tgtEl>
                                        <p:attrNameLst>
                                          <p:attrName>fill.type</p:attrName>
                                        </p:attrNameLst>
                                      </p:cBhvr>
                                      <p:to>
                                        <p:strVal val="solid"/>
                                      </p:to>
                                    </p:set>
                                    <p:set>
                                      <p:cBhvr>
                                        <p:cTn id="12" dur="500" fill="hold"/>
                                        <p:tgtEl>
                                          <p:spTgt spid="2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26"/>
                                        </p:tgtEl>
                                        <p:attrNameLst>
                                          <p:attrName>fillcolor</p:attrName>
                                        </p:attrNameLst>
                                      </p:cBhvr>
                                      <p:to>
                                        <a:srgbClr val="ACACAC"/>
                                      </p:to>
                                    </p:animClr>
                                    <p:set>
                                      <p:cBhvr>
                                        <p:cTn id="15" dur="500" fill="hold"/>
                                        <p:tgtEl>
                                          <p:spTgt spid="26"/>
                                        </p:tgtEl>
                                        <p:attrNameLst>
                                          <p:attrName>fill.type</p:attrName>
                                        </p:attrNameLst>
                                      </p:cBhvr>
                                      <p:to>
                                        <p:strVal val="solid"/>
                                      </p:to>
                                    </p:set>
                                    <p:set>
                                      <p:cBhvr>
                                        <p:cTn id="16" dur="5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Beyond Deployment: </a:t>
            </a:r>
            <a:r>
              <a:rPr lang="en-US" sz="5400" dirty="0" smtClean="0"/>
              <a:t/>
            </a:r>
            <a:br>
              <a:rPr lang="en-US" sz="5400" dirty="0" smtClean="0"/>
            </a:br>
            <a:r>
              <a:rPr lang="en-US" sz="4300" dirty="0" smtClean="0"/>
              <a:t>How to Drive Office 365 Adoption</a:t>
            </a:r>
            <a:endParaRPr lang="en-US" sz="4300" dirty="0"/>
          </a:p>
        </p:txBody>
      </p:sp>
      <p:sp>
        <p:nvSpPr>
          <p:cNvPr id="3" name="Text Placeholder 2"/>
          <p:cNvSpPr>
            <a:spLocks noGrp="1"/>
          </p:cNvSpPr>
          <p:nvPr>
            <p:ph type="body" sz="quarter" idx="14"/>
          </p:nvPr>
        </p:nvSpPr>
        <p:spPr/>
        <p:txBody>
          <a:bodyPr/>
          <a:lstStyle/>
          <a:p>
            <a:r>
              <a:rPr lang="en-US" dirty="0" smtClean="0"/>
              <a:t>Cyrielle Simeone, Microsoft</a:t>
            </a:r>
          </a:p>
          <a:p>
            <a:r>
              <a:rPr lang="en-US" dirty="0" smtClean="0"/>
              <a:t>Dux Raymond Sy, AvePoint</a:t>
            </a:r>
            <a:endParaRPr lang="en-US" dirty="0"/>
          </a:p>
        </p:txBody>
      </p:sp>
      <p:sp>
        <p:nvSpPr>
          <p:cNvPr id="4" name="Text Placeholder 3"/>
          <p:cNvSpPr>
            <a:spLocks noGrp="1"/>
          </p:cNvSpPr>
          <p:nvPr>
            <p:ph type="body" sz="quarter" idx="15"/>
          </p:nvPr>
        </p:nvSpPr>
        <p:spPr/>
        <p:txBody>
          <a:bodyPr/>
          <a:lstStyle/>
          <a:p>
            <a:r>
              <a:rPr lang="en-US" dirty="0" smtClean="0"/>
              <a:t>OFC-B263</a:t>
            </a:r>
            <a:endParaRPr lang="en-US" dirty="0"/>
          </a:p>
        </p:txBody>
      </p:sp>
    </p:spTree>
    <p:extLst>
      <p:ext uri="{BB962C8B-B14F-4D97-AF65-F5344CB8AC3E}">
        <p14:creationId xmlns:p14="http://schemas.microsoft.com/office/powerpoint/2010/main" val="25572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437" y="1901"/>
            <a:ext cx="6902606" cy="6992623"/>
          </a:xfrm>
          <a:prstGeom prst="rect">
            <a:avLst/>
          </a:prstGeom>
        </p:spPr>
      </p:pic>
      <p:sp>
        <p:nvSpPr>
          <p:cNvPr id="4" name="Rectangle 3"/>
          <p:cNvSpPr/>
          <p:nvPr/>
        </p:nvSpPr>
        <p:spPr bwMode="auto">
          <a:xfrm>
            <a:off x="0" y="1902"/>
            <a:ext cx="5532437" cy="699262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4219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cs typeface="Segoe UI"/>
              </a:rPr>
              <a:t>Drive Awareness &amp; Excitement</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1680460"/>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i="1" dirty="0" smtClean="0">
                <a:gradFill>
                  <a:gsLst>
                    <a:gs pos="0">
                      <a:srgbClr val="FFFFFF"/>
                    </a:gs>
                    <a:gs pos="100000">
                      <a:srgbClr val="FFFFFF"/>
                    </a:gs>
                  </a:gsLst>
                  <a:lin ang="5400000" scaled="0"/>
                </a:gradFill>
                <a:latin typeface="Segoe UI Light"/>
                <a:cs typeface="Segoe UI Light"/>
              </a:rPr>
              <a:t>“</a:t>
            </a:r>
            <a:r>
              <a:rPr lang="en-US" sz="2000" i="1" dirty="0">
                <a:gradFill>
                  <a:gsLst>
                    <a:gs pos="0">
                      <a:srgbClr val="FFFFFF"/>
                    </a:gs>
                    <a:gs pos="100000">
                      <a:srgbClr val="FFFFFF"/>
                    </a:gs>
                  </a:gsLst>
                  <a:lin ang="5400000" scaled="0"/>
                </a:gradFill>
                <a:latin typeface="Segoe UI Light"/>
                <a:cs typeface="Segoe UI Light"/>
              </a:rPr>
              <a:t>If people understand how it’s </a:t>
            </a:r>
          </a:p>
          <a:p>
            <a:pPr defTabSz="932472" fontAlgn="base">
              <a:lnSpc>
                <a:spcPct val="150000"/>
              </a:lnSpc>
              <a:spcBef>
                <a:spcPct val="0"/>
              </a:spcBef>
              <a:spcAft>
                <a:spcPct val="0"/>
              </a:spcAft>
            </a:pPr>
            <a:r>
              <a:rPr lang="en-US" sz="2000" i="1" dirty="0">
                <a:gradFill>
                  <a:gsLst>
                    <a:gs pos="0">
                      <a:srgbClr val="FFFFFF"/>
                    </a:gs>
                    <a:gs pos="100000">
                      <a:srgbClr val="FFFFFF"/>
                    </a:gs>
                  </a:gsLst>
                  <a:lin ang="5400000" scaled="0"/>
                </a:gradFill>
                <a:latin typeface="Segoe UI Light"/>
                <a:cs typeface="Segoe UI Light"/>
              </a:rPr>
              <a:t>going to help them they will  </a:t>
            </a:r>
          </a:p>
          <a:p>
            <a:pPr defTabSz="932472" fontAlgn="base">
              <a:lnSpc>
                <a:spcPct val="150000"/>
              </a:lnSpc>
              <a:spcBef>
                <a:spcPct val="0"/>
              </a:spcBef>
              <a:spcAft>
                <a:spcPct val="0"/>
              </a:spcAft>
            </a:pPr>
            <a:r>
              <a:rPr lang="en-US" sz="2000" i="1" dirty="0">
                <a:gradFill>
                  <a:gsLst>
                    <a:gs pos="0">
                      <a:srgbClr val="FFFFFF"/>
                    </a:gs>
                    <a:gs pos="100000">
                      <a:srgbClr val="FFFFFF"/>
                    </a:gs>
                  </a:gsLst>
                  <a:lin ang="5400000" scaled="0"/>
                </a:gradFill>
                <a:latin typeface="Segoe UI Light"/>
                <a:cs typeface="Segoe UI Light"/>
              </a:rPr>
              <a:t>be more motivated to learn it.” </a:t>
            </a:r>
          </a:p>
        </p:txBody>
      </p:sp>
      <p:grpSp>
        <p:nvGrpSpPr>
          <p:cNvPr id="13" name="Group 12"/>
          <p:cNvGrpSpPr/>
          <p:nvPr/>
        </p:nvGrpSpPr>
        <p:grpSpPr>
          <a:xfrm>
            <a:off x="404878" y="6125120"/>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
        <p:nvSpPr>
          <p:cNvPr id="21" name="Rectangle 20"/>
          <p:cNvSpPr/>
          <p:nvPr/>
        </p:nvSpPr>
        <p:spPr bwMode="auto">
          <a:xfrm>
            <a:off x="6218237" y="4141266"/>
            <a:ext cx="6211927"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Show people what’s in it for them</a:t>
            </a:r>
          </a:p>
        </p:txBody>
      </p:sp>
      <p:sp>
        <p:nvSpPr>
          <p:cNvPr id="22" name="Rectangle 21"/>
          <p:cNvSpPr/>
          <p:nvPr/>
        </p:nvSpPr>
        <p:spPr bwMode="auto">
          <a:xfrm>
            <a:off x="6218237" y="4859281"/>
            <a:ext cx="6211925"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Clearly communicate goals &amp; milestones</a:t>
            </a:r>
          </a:p>
        </p:txBody>
      </p:sp>
      <p:sp>
        <p:nvSpPr>
          <p:cNvPr id="23" name="Rectangle 22"/>
          <p:cNvSpPr/>
          <p:nvPr/>
        </p:nvSpPr>
        <p:spPr bwMode="auto">
          <a:xfrm>
            <a:off x="6218237" y="5577296"/>
            <a:ext cx="6211927"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Tailor your language &amp; target your audience</a:t>
            </a:r>
            <a:endParaRPr lang="en-US" sz="2447" dirty="0">
              <a:solidFill>
                <a:srgbClr val="FFFFFF"/>
              </a:solidFill>
              <a:latin typeface="Segoe UI Light"/>
            </a:endParaRPr>
          </a:p>
        </p:txBody>
      </p:sp>
    </p:spTree>
    <p:extLst>
      <p:ext uri="{BB962C8B-B14F-4D97-AF65-F5344CB8AC3E}">
        <p14:creationId xmlns:p14="http://schemas.microsoft.com/office/powerpoint/2010/main" val="324267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1"/>
            <a:ext cx="12434711" cy="6994525"/>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algn="ctr" defTabSz="932238"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1028" name="Picture 4" descr="https://www.yammer.com/nationwide.com/api/v1/uploaded_files/10157019/version/8518072/preview/photo-1.jpg"/>
          <p:cNvPicPr>
            <a:picLocks noChangeAspect="1" noChangeArrowheads="1"/>
          </p:cNvPicPr>
          <p:nvPr/>
        </p:nvPicPr>
        <p:blipFill rotWithShape="1">
          <a:blip r:embed="rId3"/>
          <a:srcRect t="22892" b="1949"/>
          <a:stretch/>
        </p:blipFill>
        <p:spPr bwMode="auto">
          <a:xfrm>
            <a:off x="882" y="-7937"/>
            <a:ext cx="12434711" cy="7010400"/>
          </a:xfrm>
          <a:prstGeom prst="rect">
            <a:avLst/>
          </a:prstGeom>
          <a:noFill/>
        </p:spPr>
      </p:pic>
      <p:sp>
        <p:nvSpPr>
          <p:cNvPr id="7" name="Rectangle 6"/>
          <p:cNvSpPr/>
          <p:nvPr/>
        </p:nvSpPr>
        <p:spPr bwMode="auto">
          <a:xfrm>
            <a:off x="6990761" y="5097462"/>
            <a:ext cx="5133474" cy="1681393"/>
          </a:xfrm>
          <a:prstGeom prst="rect">
            <a:avLst/>
          </a:prstGeom>
          <a:solidFill>
            <a:srgbClr val="68217A">
              <a:lumMod val="50000"/>
              <a:alpha val="90000"/>
            </a:srgbClr>
          </a:solidFill>
          <a:ln w="10795" cap="flat" cmpd="sng" algn="ctr">
            <a:noFill/>
            <a:prstDash val="solid"/>
            <a:headEnd type="none" w="med" len="med"/>
            <a:tailEnd type="none" w="med" len="med"/>
          </a:ln>
          <a:effectLst/>
        </p:spPr>
        <p:txBody>
          <a:bodyPr vert="horz" wrap="square" lIns="182880" tIns="46637" rIns="182880" bIns="46637" numCol="1" rtlCol="0" anchor="ctr" anchorCtr="0" compatLnSpc="1">
            <a:prstTxWarp prst="textNoShape">
              <a:avLst/>
            </a:prstTxWarp>
          </a:bodyPr>
          <a:lstStyle/>
          <a:p>
            <a:pPr defTabSz="932472" fontAlgn="base">
              <a:spcBef>
                <a:spcPct val="0"/>
              </a:spcBef>
              <a:spcAft>
                <a:spcPct val="0"/>
              </a:spcAft>
              <a:defRPr/>
            </a:pPr>
            <a:r>
              <a:rPr lang="en-US" sz="1600" b="1" kern="0" dirty="0" smtClean="0">
                <a:gradFill>
                  <a:gsLst>
                    <a:gs pos="0">
                      <a:srgbClr val="FFFFFF"/>
                    </a:gs>
                    <a:gs pos="100000">
                      <a:srgbClr val="FFFFFF"/>
                    </a:gs>
                  </a:gsLst>
                  <a:lin ang="5400000" scaled="0"/>
                </a:gradFill>
              </a:rPr>
              <a:t>Nationwide: Building a World-Renowned Intranet with SharePoint 2013 and Yammer (SPC311)</a:t>
            </a:r>
          </a:p>
          <a:p>
            <a:pPr defTabSz="932472" fontAlgn="base">
              <a:spcBef>
                <a:spcPct val="0"/>
              </a:spcBef>
              <a:spcAft>
                <a:spcPct val="0"/>
              </a:spcAft>
              <a:defRPr/>
            </a:pPr>
            <a:endParaRPr lang="en-US" sz="1600" kern="0" dirty="0" smtClean="0">
              <a:gradFill>
                <a:gsLst>
                  <a:gs pos="0">
                    <a:srgbClr val="FFFFFF"/>
                  </a:gs>
                  <a:gs pos="100000">
                    <a:srgbClr val="FFFFFF"/>
                  </a:gs>
                </a:gsLst>
                <a:lin ang="5400000" scaled="0"/>
              </a:gradFill>
            </a:endParaRPr>
          </a:p>
          <a:p>
            <a:pPr defTabSz="932472" fontAlgn="base">
              <a:spcBef>
                <a:spcPct val="0"/>
              </a:spcBef>
              <a:spcAft>
                <a:spcPct val="0"/>
              </a:spcAft>
              <a:defRPr/>
            </a:pPr>
            <a:r>
              <a:rPr lang="en-US" sz="1600" kern="0" dirty="0" smtClean="0">
                <a:gradFill>
                  <a:gsLst>
                    <a:gs pos="0">
                      <a:srgbClr val="FFFFFF"/>
                    </a:gs>
                    <a:gs pos="100000">
                      <a:srgbClr val="FFFFFF"/>
                    </a:gs>
                  </a:gsLst>
                  <a:lin ang="5400000" scaled="0"/>
                </a:gradFill>
                <a:hlinkClick r:id="rId4"/>
              </a:rPr>
              <a:t>http://aka.ms/natiowideSPOT</a:t>
            </a:r>
            <a:r>
              <a:rPr lang="en-US" sz="1600" kern="0" dirty="0" smtClean="0">
                <a:gradFill>
                  <a:gsLst>
                    <a:gs pos="0">
                      <a:srgbClr val="FFFFFF"/>
                    </a:gs>
                    <a:gs pos="100000">
                      <a:srgbClr val="FFFFFF"/>
                    </a:gs>
                  </a:gsLst>
                  <a:lin ang="5400000" scaled="0"/>
                </a:gradFill>
              </a:rPr>
              <a:t> </a:t>
            </a:r>
          </a:p>
          <a:p>
            <a:pPr defTabSz="932472" fontAlgn="base">
              <a:spcBef>
                <a:spcPct val="0"/>
              </a:spcBef>
              <a:spcAft>
                <a:spcPct val="0"/>
              </a:spcAft>
              <a:defRPr/>
            </a:pPr>
            <a:r>
              <a:rPr lang="en-US" sz="1600" kern="0" dirty="0" smtClean="0">
                <a:gradFill>
                  <a:gsLst>
                    <a:gs pos="0">
                      <a:srgbClr val="FFFFFF"/>
                    </a:gs>
                    <a:gs pos="100000">
                      <a:srgbClr val="FFFFFF"/>
                    </a:gs>
                  </a:gsLst>
                  <a:lin ang="5400000" scaled="0"/>
                </a:gradFill>
              </a:rPr>
              <a:t>Chris Plescia ; James Tsai ; Jeff Schumann ; Matt Huber ; Shawn Domer </a:t>
            </a:r>
          </a:p>
        </p:txBody>
      </p:sp>
    </p:spTree>
    <p:extLst>
      <p:ext uri="{BB962C8B-B14F-4D97-AF65-F5344CB8AC3E}">
        <p14:creationId xmlns:p14="http://schemas.microsoft.com/office/powerpoint/2010/main" val="174964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25731" y="1030361"/>
            <a:ext cx="5949163" cy="5963253"/>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5" name="Text Placeholder 6"/>
          <p:cNvSpPr txBox="1">
            <a:spLocks/>
          </p:cNvSpPr>
          <p:nvPr/>
        </p:nvSpPr>
        <p:spPr>
          <a:xfrm>
            <a:off x="225730" y="103036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Teasing Videos </a:t>
            </a:r>
          </a:p>
          <a:p>
            <a:pPr marL="0" indent="0">
              <a:buFont typeface="Arial" pitchFamily="34" charset="0"/>
              <a:buNone/>
            </a:pPr>
            <a:r>
              <a:rPr lang="en-US" sz="1632" dirty="0">
                <a:solidFill>
                  <a:srgbClr val="000000">
                    <a:lumMod val="75000"/>
                    <a:lumOff val="25000"/>
                  </a:srgbClr>
                </a:solidFill>
              </a:rPr>
              <a:t>A great way to get generate buzz and get people excited </a:t>
            </a:r>
            <a:r>
              <a:rPr lang="en-US" sz="1632" dirty="0" smtClean="0">
                <a:solidFill>
                  <a:srgbClr val="000000">
                    <a:lumMod val="75000"/>
                    <a:lumOff val="25000"/>
                  </a:srgbClr>
                </a:solidFill>
              </a:rPr>
              <a:t>is </a:t>
            </a:r>
            <a:r>
              <a:rPr lang="en-US" sz="1632" dirty="0">
                <a:solidFill>
                  <a:srgbClr val="000000">
                    <a:lumMod val="75000"/>
                    <a:lumOff val="25000"/>
                  </a:srgbClr>
                </a:solidFill>
              </a:rPr>
              <a:t>to play teaser videos during an event </a:t>
            </a:r>
            <a:r>
              <a:rPr lang="en-US" sz="1632" dirty="0" smtClean="0">
                <a:solidFill>
                  <a:srgbClr val="000000">
                    <a:lumMod val="75000"/>
                    <a:lumOff val="25000"/>
                  </a:srgbClr>
                </a:solidFill>
              </a:rPr>
              <a:t>or </a:t>
            </a:r>
            <a:r>
              <a:rPr lang="en-US" sz="1632" dirty="0">
                <a:solidFill>
                  <a:srgbClr val="000000">
                    <a:lumMod val="75000"/>
                    <a:lumOff val="25000"/>
                  </a:srgbClr>
                </a:solidFill>
              </a:rPr>
              <a:t>by the </a:t>
            </a:r>
            <a:r>
              <a:rPr lang="en-US" sz="1632" dirty="0" smtClean="0">
                <a:solidFill>
                  <a:srgbClr val="000000">
                    <a:lumMod val="75000"/>
                    <a:lumOff val="25000"/>
                  </a:srgbClr>
                </a:solidFill>
              </a:rPr>
              <a:t>cafeteria</a:t>
            </a:r>
            <a:r>
              <a:rPr lang="en-US" sz="1632" dirty="0">
                <a:solidFill>
                  <a:srgbClr val="000000">
                    <a:lumMod val="75000"/>
                    <a:lumOff val="25000"/>
                  </a:srgbClr>
                </a:solidFill>
              </a:rPr>
              <a:t>.</a:t>
            </a:r>
            <a:r>
              <a:rPr lang="en-US" sz="1632" dirty="0" smtClean="0">
                <a:solidFill>
                  <a:srgbClr val="000000">
                    <a:lumMod val="75000"/>
                    <a:lumOff val="25000"/>
                  </a:srgbClr>
                </a:solidFill>
              </a:rPr>
              <a:t>..</a:t>
            </a:r>
            <a:endParaRPr lang="en-US" sz="1632" dirty="0">
              <a:solidFill>
                <a:srgbClr val="000000">
                  <a:lumMod val="75000"/>
                  <a:lumOff val="25000"/>
                </a:srgbClr>
              </a:solidFill>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20" name="Rectangle 19"/>
          <p:cNvSpPr/>
          <p:nvPr/>
        </p:nvSpPr>
        <p:spPr bwMode="auto">
          <a:xfrm>
            <a:off x="6332094" y="1030363"/>
            <a:ext cx="5983718" cy="5963254"/>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5730" y="481865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18"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0072C6"/>
                    </a:gs>
                    <a:gs pos="100000">
                      <a:srgbClr val="0072C6"/>
                    </a:gs>
                  </a:gsLst>
                  <a:lin ang="5400000" scaled="0"/>
                </a:gradFill>
                <a:cs typeface="Arial" charset="0"/>
              </a:rPr>
              <a:t>Awareness &amp; Communications</a:t>
            </a:r>
          </a:p>
          <a:p>
            <a:pPr defTabSz="932304"/>
            <a:r>
              <a:rPr sz="2447">
                <a:solidFill>
                  <a:srgbClr val="797A7D"/>
                </a:solidFill>
                <a:cs typeface="Arial" charset="0"/>
              </a:rPr>
              <a:t>Inform users of upcoming roll-out, and show what’s in it for them to create anticipation</a:t>
            </a:r>
          </a:p>
        </p:txBody>
      </p:sp>
      <p:sp>
        <p:nvSpPr>
          <p:cNvPr id="21" name="Text Placeholder 6"/>
          <p:cNvSpPr txBox="1">
            <a:spLocks/>
          </p:cNvSpPr>
          <p:nvPr/>
        </p:nvSpPr>
        <p:spPr>
          <a:xfrm>
            <a:off x="6332094" y="1030359"/>
            <a:ext cx="5859922"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Email Templates &amp; Scenario Spotlight</a:t>
            </a:r>
          </a:p>
          <a:p>
            <a:pPr marL="0" lvl="1" indent="0" defTabSz="932559">
              <a:lnSpc>
                <a:spcPct val="100000"/>
              </a:lnSpc>
              <a:spcBef>
                <a:spcPts val="0"/>
              </a:spcBef>
              <a:buSzTx/>
              <a:buFont typeface="Arial" pitchFamily="34" charset="0"/>
              <a:buNone/>
            </a:pPr>
            <a:r>
              <a:rPr lang="en-US" sz="1632" dirty="0" smtClean="0">
                <a:solidFill>
                  <a:srgbClr val="000000">
                    <a:lumMod val="75000"/>
                    <a:lumOff val="25000"/>
                  </a:srgbClr>
                </a:solidFill>
                <a:latin typeface="Segoe UI Light"/>
              </a:rPr>
              <a:t>Announce the upcoming rollout via emails, set up expectations, communicate benefits and show what’s in it for them. </a:t>
            </a:r>
            <a:endParaRPr lang="en-US" sz="1632" dirty="0">
              <a:solidFill>
                <a:srgbClr val="000000">
                  <a:lumMod val="75000"/>
                  <a:lumOff val="25000"/>
                </a:srgbClr>
              </a:solidFill>
              <a:latin typeface="Segoe UI Light"/>
            </a:endParaRPr>
          </a:p>
        </p:txBody>
      </p:sp>
      <p:pic>
        <p:nvPicPr>
          <p:cNvPr id="3" name="Picture 2"/>
          <p:cNvPicPr>
            <a:picLocks noChangeAspect="1"/>
          </p:cNvPicPr>
          <p:nvPr/>
        </p:nvPicPr>
        <p:blipFill>
          <a:blip r:embed="rId3"/>
          <a:stretch>
            <a:fillRect/>
          </a:stretch>
        </p:blipFill>
        <p:spPr>
          <a:xfrm>
            <a:off x="352056" y="2084442"/>
            <a:ext cx="4034892" cy="227029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1873523" y="4532288"/>
            <a:ext cx="4144467" cy="233126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r="4312" b="6925"/>
          <a:stretch/>
        </p:blipFill>
        <p:spPr>
          <a:xfrm>
            <a:off x="6472511" y="2084442"/>
            <a:ext cx="2838260" cy="33157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a:srcRect l="3550" t="1118" r="10918" b="11551"/>
          <a:stretch/>
        </p:blipFill>
        <p:spPr>
          <a:xfrm>
            <a:off x="9434300" y="3481719"/>
            <a:ext cx="2757715" cy="3381830"/>
          </a:xfrm>
          <a:prstGeom prst="rect">
            <a:avLst/>
          </a:prstGeom>
          <a:ln>
            <a:noFill/>
          </a:ln>
          <a:effectLst>
            <a:outerShdw blurRad="292100" dist="139700" dir="2700000" algn="tl" rotWithShape="0">
              <a:srgbClr val="333333">
                <a:alpha val="65000"/>
              </a:srgbClr>
            </a:outerShdw>
          </a:effectLst>
        </p:spPr>
      </p:pic>
      <p:sp>
        <p:nvSpPr>
          <p:cNvPr id="32" name="TextBox 31"/>
          <p:cNvSpPr txBox="1"/>
          <p:nvPr/>
        </p:nvSpPr>
        <p:spPr>
          <a:xfrm>
            <a:off x="276358" y="6786725"/>
            <a:ext cx="1558183" cy="215444"/>
          </a:xfrm>
          <a:prstGeom prst="rect">
            <a:avLst/>
          </a:prstGeom>
          <a:noFill/>
        </p:spPr>
        <p:txBody>
          <a:bodyPr wrap="none" lIns="0" tIns="0" rIns="0" bIns="0" rtlCol="0">
            <a:spAutoFit/>
          </a:bodyPr>
          <a:lstStyle/>
          <a:p>
            <a:r>
              <a:rPr lang="en-US" sz="1400" spc="-71" dirty="0">
                <a:gradFill>
                  <a:gsLst>
                    <a:gs pos="2917">
                      <a:srgbClr val="E6E6E6"/>
                    </a:gs>
                    <a:gs pos="95000">
                      <a:srgbClr val="E6E6E6"/>
                    </a:gs>
                  </a:gsLst>
                  <a:lin ang="5400000" scaled="0"/>
                </a:gradFill>
                <a:hlinkClick r:id="rId7"/>
              </a:rPr>
              <a:t>http://aka.ms/o365kit</a:t>
            </a:r>
            <a:r>
              <a:rPr lang="en-US" sz="1400" spc="-71" dirty="0">
                <a:gradFill>
                  <a:gsLst>
                    <a:gs pos="2917">
                      <a:srgbClr val="E6E6E6"/>
                    </a:gs>
                    <a:gs pos="95000">
                      <a:srgbClr val="E6E6E6"/>
                    </a:gs>
                  </a:gsLst>
                  <a:lin ang="5400000" scaled="0"/>
                </a:gradFill>
              </a:rPr>
              <a:t> </a:t>
            </a:r>
          </a:p>
        </p:txBody>
      </p:sp>
      <p:sp>
        <p:nvSpPr>
          <p:cNvPr id="33" name="TextBox 32"/>
          <p:cNvSpPr txBox="1"/>
          <p:nvPr/>
        </p:nvSpPr>
        <p:spPr>
          <a:xfrm>
            <a:off x="6382199" y="6786724"/>
            <a:ext cx="1558183" cy="215444"/>
          </a:xfrm>
          <a:prstGeom prst="rect">
            <a:avLst/>
          </a:prstGeom>
          <a:noFill/>
        </p:spPr>
        <p:txBody>
          <a:bodyPr wrap="none" lIns="0" tIns="0" rIns="0" bIns="0" rtlCol="0">
            <a:spAutoFit/>
          </a:bodyPr>
          <a:lstStyle/>
          <a:p>
            <a:r>
              <a:rPr lang="en-US" sz="1400" spc="-71" dirty="0">
                <a:gradFill>
                  <a:gsLst>
                    <a:gs pos="2917">
                      <a:srgbClr val="E6E6E6"/>
                    </a:gs>
                    <a:gs pos="95000">
                      <a:srgbClr val="E6E6E6"/>
                    </a:gs>
                  </a:gsLst>
                  <a:lin ang="5400000" scaled="0"/>
                </a:gradFill>
                <a:hlinkClick r:id="rId7"/>
              </a:rPr>
              <a:t>http://aka.ms/o365kit</a:t>
            </a:r>
            <a:r>
              <a:rPr lang="en-US" sz="1400" spc="-71" dirty="0">
                <a:gradFill>
                  <a:gsLst>
                    <a:gs pos="2917">
                      <a:srgbClr val="E6E6E6"/>
                    </a:gs>
                    <a:gs pos="95000">
                      <a:srgbClr val="E6E6E6"/>
                    </a:gs>
                  </a:gsLst>
                  <a:lin ang="5400000" scaled="0"/>
                </a:gradFill>
              </a:rPr>
              <a:t> </a:t>
            </a:r>
          </a:p>
        </p:txBody>
      </p:sp>
    </p:spTree>
    <p:extLst>
      <p:ext uri="{BB962C8B-B14F-4D97-AF65-F5344CB8AC3E}">
        <p14:creationId xmlns:p14="http://schemas.microsoft.com/office/powerpoint/2010/main" val="184120803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25731" y="1030361"/>
            <a:ext cx="5949163" cy="5963253"/>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5" name="Text Placeholder 6"/>
          <p:cNvSpPr txBox="1">
            <a:spLocks/>
          </p:cNvSpPr>
          <p:nvPr/>
        </p:nvSpPr>
        <p:spPr>
          <a:xfrm>
            <a:off x="225730" y="1030360"/>
            <a:ext cx="5843148"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Print Communications</a:t>
            </a:r>
          </a:p>
          <a:p>
            <a:pPr marL="0" lvl="1" indent="0" defTabSz="932559">
              <a:lnSpc>
                <a:spcPct val="100000"/>
              </a:lnSpc>
              <a:spcBef>
                <a:spcPts val="0"/>
              </a:spcBef>
              <a:buSzTx/>
              <a:buFont typeface="Arial" pitchFamily="34" charset="0"/>
              <a:buNone/>
            </a:pPr>
            <a:r>
              <a:rPr lang="en-US" sz="1632" dirty="0" smtClean="0">
                <a:solidFill>
                  <a:srgbClr val="000000">
                    <a:lumMod val="75000"/>
                    <a:lumOff val="25000"/>
                  </a:srgbClr>
                </a:solidFill>
                <a:latin typeface="Segoe UI Light"/>
              </a:rPr>
              <a:t>Put colorful </a:t>
            </a:r>
            <a:r>
              <a:rPr lang="en-US" sz="1632" dirty="0">
                <a:solidFill>
                  <a:srgbClr val="000000">
                    <a:lumMod val="75000"/>
                    <a:lumOff val="25000"/>
                  </a:srgbClr>
                </a:solidFill>
                <a:latin typeface="Segoe UI Light"/>
              </a:rPr>
              <a:t>posters </a:t>
            </a:r>
            <a:r>
              <a:rPr lang="en-US" sz="1632" dirty="0" smtClean="0">
                <a:solidFill>
                  <a:srgbClr val="000000">
                    <a:lumMod val="75000"/>
                    <a:lumOff val="25000"/>
                  </a:srgbClr>
                </a:solidFill>
                <a:latin typeface="Segoe UI Light"/>
              </a:rPr>
              <a:t>and flyers in the cafeteria, by the water cooler, or by the elevator to build awareness and sustain momentum post launch.</a:t>
            </a:r>
            <a:endParaRPr lang="en-US" sz="1632" dirty="0">
              <a:solidFill>
                <a:srgbClr val="000000">
                  <a:lumMod val="75000"/>
                  <a:lumOff val="25000"/>
                </a:srgbClr>
              </a:solidFill>
              <a:latin typeface="Segoe UI Light"/>
            </a:endParaRPr>
          </a:p>
        </p:txBody>
      </p:sp>
      <p:sp>
        <p:nvSpPr>
          <p:cNvPr id="20" name="Rectangle 19"/>
          <p:cNvSpPr/>
          <p:nvPr/>
        </p:nvSpPr>
        <p:spPr bwMode="auto">
          <a:xfrm>
            <a:off x="6332094" y="1030363"/>
            <a:ext cx="5983718" cy="5963254"/>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5730" y="481865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18"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0072C6"/>
                    </a:gs>
                    <a:gs pos="100000">
                      <a:srgbClr val="0072C6"/>
                    </a:gs>
                  </a:gsLst>
                  <a:lin ang="5400000" scaled="0"/>
                </a:gradFill>
                <a:cs typeface="Arial" charset="0"/>
              </a:rPr>
              <a:t>Awareness &amp; Communications</a:t>
            </a:r>
          </a:p>
          <a:p>
            <a:pPr defTabSz="932304"/>
            <a:r>
              <a:rPr sz="2447">
                <a:solidFill>
                  <a:srgbClr val="797A7D"/>
                </a:solidFill>
                <a:cs typeface="Arial" charset="0"/>
              </a:rPr>
              <a:t>Inform users of upcoming roll-out, and share benefits for them to create anticipation</a:t>
            </a:r>
          </a:p>
        </p:txBody>
      </p:sp>
      <p:sp>
        <p:nvSpPr>
          <p:cNvPr id="21" name="Text Placeholder 6"/>
          <p:cNvSpPr txBox="1">
            <a:spLocks/>
          </p:cNvSpPr>
          <p:nvPr/>
        </p:nvSpPr>
        <p:spPr>
          <a:xfrm>
            <a:off x="6332094" y="1030359"/>
            <a:ext cx="5983717"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Buzz Days &amp; SWAGs</a:t>
            </a:r>
          </a:p>
          <a:p>
            <a:pPr marL="0" lvl="1" indent="0">
              <a:buFont typeface="Arial" pitchFamily="34" charset="0"/>
              <a:buNone/>
            </a:pPr>
            <a:r>
              <a:rPr lang="en-US" sz="1632" dirty="0">
                <a:solidFill>
                  <a:srgbClr val="000000">
                    <a:lumMod val="75000"/>
                    <a:lumOff val="25000"/>
                  </a:srgbClr>
                </a:solidFill>
                <a:latin typeface="Segoe UI Light"/>
              </a:rPr>
              <a:t>“Buzz Days” are a great way to showcase benefits, get people excited, and involve Champions within your organization.</a:t>
            </a:r>
          </a:p>
        </p:txBody>
      </p:sp>
      <p:pic>
        <p:nvPicPr>
          <p:cNvPr id="6" name="Picture 5"/>
          <p:cNvPicPr>
            <a:picLocks noChangeAspect="1"/>
          </p:cNvPicPr>
          <p:nvPr/>
        </p:nvPicPr>
        <p:blipFill>
          <a:blip r:embed="rId3"/>
          <a:stretch>
            <a:fillRect/>
          </a:stretch>
        </p:blipFill>
        <p:spPr>
          <a:xfrm>
            <a:off x="6469214" y="2113539"/>
            <a:ext cx="2598731" cy="146351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7458745" y="2849307"/>
            <a:ext cx="3730413" cy="209854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4958" r="6613" b="10242"/>
          <a:stretch/>
        </p:blipFill>
        <p:spPr>
          <a:xfrm>
            <a:off x="9151008" y="3999553"/>
            <a:ext cx="3001979" cy="280765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a:stretch>
            <a:fillRect/>
          </a:stretch>
        </p:blipFill>
        <p:spPr>
          <a:xfrm>
            <a:off x="347057" y="2354262"/>
            <a:ext cx="2744625" cy="366745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stretch>
            <a:fillRect/>
          </a:stretch>
        </p:blipFill>
        <p:spPr>
          <a:xfrm>
            <a:off x="3254506" y="3088499"/>
            <a:ext cx="2784665" cy="3718707"/>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276358" y="6786725"/>
            <a:ext cx="1558183" cy="215444"/>
          </a:xfrm>
          <a:prstGeom prst="rect">
            <a:avLst/>
          </a:prstGeom>
          <a:noFill/>
        </p:spPr>
        <p:txBody>
          <a:bodyPr wrap="none" lIns="0" tIns="0" rIns="0" bIns="0" rtlCol="0">
            <a:spAutoFit/>
          </a:bodyPr>
          <a:lstStyle/>
          <a:p>
            <a:r>
              <a:rPr lang="en-US" sz="1400" spc="-71" dirty="0">
                <a:gradFill>
                  <a:gsLst>
                    <a:gs pos="2917">
                      <a:srgbClr val="E6E6E6"/>
                    </a:gs>
                    <a:gs pos="95000">
                      <a:srgbClr val="E6E6E6"/>
                    </a:gs>
                  </a:gsLst>
                  <a:lin ang="5400000" scaled="0"/>
                </a:gradFill>
                <a:hlinkClick r:id="rId8"/>
              </a:rPr>
              <a:t>http://aka.ms/o365kit</a:t>
            </a:r>
            <a:r>
              <a:rPr lang="en-US" sz="1400" spc="-71" dirty="0">
                <a:gradFill>
                  <a:gsLst>
                    <a:gs pos="2917">
                      <a:srgbClr val="E6E6E6"/>
                    </a:gs>
                    <a:gs pos="95000">
                      <a:srgbClr val="E6E6E6"/>
                    </a:gs>
                  </a:gsLst>
                  <a:lin ang="5400000" scaled="0"/>
                </a:gradFill>
              </a:rPr>
              <a:t> </a:t>
            </a:r>
          </a:p>
        </p:txBody>
      </p:sp>
      <p:sp>
        <p:nvSpPr>
          <p:cNvPr id="23" name="TextBox 22"/>
          <p:cNvSpPr txBox="1"/>
          <p:nvPr/>
        </p:nvSpPr>
        <p:spPr>
          <a:xfrm>
            <a:off x="6382198" y="6571281"/>
            <a:ext cx="2014526" cy="430887"/>
          </a:xfrm>
          <a:prstGeom prst="rect">
            <a:avLst/>
          </a:prstGeom>
          <a:noFill/>
        </p:spPr>
        <p:txBody>
          <a:bodyPr wrap="none" lIns="0" tIns="0" rIns="0" bIns="0" rtlCol="0">
            <a:spAutoFit/>
          </a:bodyPr>
          <a:lstStyle/>
          <a:p>
            <a:r>
              <a:rPr lang="en-US" sz="1400" spc="-71" dirty="0">
                <a:gradFill>
                  <a:gsLst>
                    <a:gs pos="2917">
                      <a:srgbClr val="E6E6E6"/>
                    </a:gs>
                    <a:gs pos="95000">
                      <a:srgbClr val="E6E6E6"/>
                    </a:gs>
                  </a:gsLst>
                  <a:lin ang="5400000" scaled="0"/>
                </a:gradFill>
                <a:hlinkClick r:id="rId8"/>
              </a:rPr>
              <a:t>http://aka.ms/o365kit</a:t>
            </a:r>
            <a:r>
              <a:rPr lang="en-US" sz="1400" spc="-71" dirty="0">
                <a:gradFill>
                  <a:gsLst>
                    <a:gs pos="2917">
                      <a:srgbClr val="E6E6E6"/>
                    </a:gs>
                    <a:gs pos="95000">
                      <a:srgbClr val="E6E6E6"/>
                    </a:gs>
                  </a:gsLst>
                  <a:lin ang="5400000" scaled="0"/>
                </a:gradFill>
              </a:rPr>
              <a:t> </a:t>
            </a:r>
          </a:p>
          <a:p>
            <a:r>
              <a:rPr lang="en-US" sz="1400" spc="-71" dirty="0">
                <a:gradFill>
                  <a:gsLst>
                    <a:gs pos="2917">
                      <a:srgbClr val="E6E6E6"/>
                    </a:gs>
                    <a:gs pos="95000">
                      <a:srgbClr val="E6E6E6"/>
                    </a:gs>
                  </a:gsLst>
                  <a:lin ang="5400000" scaled="0"/>
                </a:gradFill>
                <a:hlinkClick r:id="rId9"/>
              </a:rPr>
              <a:t>http://www.co-store.com/iw</a:t>
            </a:r>
            <a:r>
              <a:rPr lang="en-US" sz="1400" spc="-71" dirty="0">
                <a:gradFill>
                  <a:gsLst>
                    <a:gs pos="2917">
                      <a:srgbClr val="E6E6E6"/>
                    </a:gs>
                    <a:gs pos="95000">
                      <a:srgbClr val="E6E6E6"/>
                    </a:gs>
                  </a:gsLst>
                  <a:lin ang="5400000" scaled="0"/>
                </a:gradFill>
              </a:rPr>
              <a:t> </a:t>
            </a:r>
          </a:p>
        </p:txBody>
      </p:sp>
    </p:spTree>
    <p:extLst>
      <p:ext uri="{BB962C8B-B14F-4D97-AF65-F5344CB8AC3E}">
        <p14:creationId xmlns:p14="http://schemas.microsoft.com/office/powerpoint/2010/main" val="188128292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437" y="1902"/>
            <a:ext cx="6902607" cy="6992623"/>
          </a:xfrm>
          <a:prstGeom prst="rect">
            <a:avLst/>
          </a:prstGeom>
        </p:spPr>
      </p:pic>
      <p:sp>
        <p:nvSpPr>
          <p:cNvPr id="4" name="Rectangle 3"/>
          <p:cNvSpPr/>
          <p:nvPr/>
        </p:nvSpPr>
        <p:spPr bwMode="auto">
          <a:xfrm>
            <a:off x="0" y="1902"/>
            <a:ext cx="5532437" cy="699262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8791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cs typeface="Segoe UI"/>
              </a:rPr>
              <a:t>Drive Adoption &amp; Increase Confidence</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1680460"/>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smtClean="0">
                <a:gradFill>
                  <a:gsLst>
                    <a:gs pos="0">
                      <a:srgbClr val="FFFFFF"/>
                    </a:gs>
                    <a:gs pos="100000">
                      <a:srgbClr val="FFFFFF"/>
                    </a:gs>
                  </a:gsLst>
                  <a:lin ang="5400000" scaled="0"/>
                </a:gradFill>
                <a:latin typeface="Segoe UI Light"/>
                <a:cs typeface="Segoe UI Light"/>
              </a:rPr>
              <a:t>Execute your readiness &amp; community strategy to help people get started</a:t>
            </a:r>
            <a:r>
              <a:rPr lang="en-US" sz="2000" dirty="0">
                <a:gradFill>
                  <a:gsLst>
                    <a:gs pos="0">
                      <a:srgbClr val="FFFFFF"/>
                    </a:gs>
                    <a:gs pos="100000">
                      <a:srgbClr val="FFFFFF"/>
                    </a:gs>
                  </a:gsLst>
                  <a:lin ang="5400000" scaled="0"/>
                </a:gradFill>
                <a:latin typeface="Segoe UI Light"/>
                <a:cs typeface="Segoe UI Light"/>
              </a:rPr>
              <a:t> </a:t>
            </a:r>
            <a:r>
              <a:rPr lang="en-US" sz="2000" dirty="0" smtClean="0">
                <a:gradFill>
                  <a:gsLst>
                    <a:gs pos="0">
                      <a:srgbClr val="FFFFFF"/>
                    </a:gs>
                    <a:gs pos="100000">
                      <a:srgbClr val="FFFFFF"/>
                    </a:gs>
                  </a:gsLst>
                  <a:lin ang="5400000" scaled="0"/>
                </a:gradFill>
                <a:latin typeface="Segoe UI Light"/>
                <a:cs typeface="Segoe UI Light"/>
              </a:rPr>
              <a:t>and transition to the new version.</a:t>
            </a:r>
          </a:p>
        </p:txBody>
      </p:sp>
      <p:sp>
        <p:nvSpPr>
          <p:cNvPr id="50" name="Rectangle 49"/>
          <p:cNvSpPr/>
          <p:nvPr/>
        </p:nvSpPr>
        <p:spPr bwMode="auto">
          <a:xfrm>
            <a:off x="6210023" y="525462"/>
            <a:ext cx="6211927"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Deliver </a:t>
            </a:r>
            <a:r>
              <a:rPr lang="en-US" sz="2447" dirty="0" smtClean="0">
                <a:solidFill>
                  <a:srgbClr val="FFFFFF"/>
                </a:solidFill>
                <a:latin typeface="Segoe UI Light"/>
                <a:cs typeface="Segoe UI Light"/>
              </a:rPr>
              <a:t>simple, targeted &amp; engaging </a:t>
            </a:r>
            <a:r>
              <a:rPr lang="en-US" sz="2447" dirty="0">
                <a:solidFill>
                  <a:srgbClr val="FFFFFF"/>
                </a:solidFill>
                <a:latin typeface="Segoe UI Light"/>
                <a:cs typeface="Segoe UI Light"/>
              </a:rPr>
              <a:t>training</a:t>
            </a:r>
          </a:p>
        </p:txBody>
      </p:sp>
      <p:sp>
        <p:nvSpPr>
          <p:cNvPr id="51" name="Rectangle 50"/>
          <p:cNvSpPr/>
          <p:nvPr/>
        </p:nvSpPr>
        <p:spPr bwMode="auto">
          <a:xfrm>
            <a:off x="6210023" y="1243977"/>
            <a:ext cx="6211925"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Leverage early adopters &amp; champions</a:t>
            </a:r>
            <a:endParaRPr lang="en-US" sz="2447" dirty="0">
              <a:solidFill>
                <a:srgbClr val="FFFFFF"/>
              </a:solidFill>
              <a:latin typeface="Segoe UI Light"/>
              <a:cs typeface="Segoe UI Light"/>
            </a:endParaRPr>
          </a:p>
        </p:txBody>
      </p:sp>
      <p:sp>
        <p:nvSpPr>
          <p:cNvPr id="52" name="Rectangle 51"/>
          <p:cNvSpPr/>
          <p:nvPr/>
        </p:nvSpPr>
        <p:spPr bwMode="auto">
          <a:xfrm>
            <a:off x="6210023" y="1962492"/>
            <a:ext cx="6211927"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Bring people </a:t>
            </a:r>
            <a:r>
              <a:rPr lang="en-US" sz="2447" dirty="0" smtClean="0">
                <a:solidFill>
                  <a:srgbClr val="FFFFFF"/>
                </a:solidFill>
                <a:latin typeface="Segoe UI Light"/>
                <a:cs typeface="Segoe UI Light"/>
              </a:rPr>
              <a:t>together</a:t>
            </a:r>
            <a:endParaRPr lang="en-US" sz="2447" dirty="0">
              <a:solidFill>
                <a:srgbClr val="FFFFFF"/>
              </a:solidFill>
              <a:latin typeface="Segoe UI Light"/>
            </a:endParaRPr>
          </a:p>
        </p:txBody>
      </p:sp>
      <p:grpSp>
        <p:nvGrpSpPr>
          <p:cNvPr id="19" name="Group 18"/>
          <p:cNvGrpSpPr/>
          <p:nvPr/>
        </p:nvGrpSpPr>
        <p:grpSpPr>
          <a:xfrm>
            <a:off x="404878" y="6125120"/>
            <a:ext cx="352761" cy="496342"/>
            <a:chOff x="4324767" y="2348195"/>
            <a:chExt cx="352761" cy="496342"/>
          </a:xfrm>
        </p:grpSpPr>
        <p:sp>
          <p:nvSpPr>
            <p:cNvPr id="21"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2"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3"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4"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308540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1+#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1+#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1+#ppt_w/2"/>
                                          </p:val>
                                        </p:tav>
                                        <p:tav tm="100000">
                                          <p:val>
                                            <p:strVal val="#ppt_x"/>
                                          </p:val>
                                        </p:tav>
                                      </p:tavLst>
                                    </p:anim>
                                    <p:anim calcmode="lin" valueType="num">
                                      <p:cBhvr additive="base">
                                        <p:cTn id="16"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25731" y="1030361"/>
            <a:ext cx="5949163" cy="5963253"/>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5" name="Text Placeholder 6"/>
          <p:cNvSpPr txBox="1">
            <a:spLocks/>
          </p:cNvSpPr>
          <p:nvPr/>
        </p:nvSpPr>
        <p:spPr>
          <a:xfrm>
            <a:off x="225730" y="103036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Quick Start Guides</a:t>
            </a:r>
          </a:p>
          <a:p>
            <a:pPr marL="0" indent="0">
              <a:buFont typeface="Arial" pitchFamily="34" charset="0"/>
              <a:buNone/>
            </a:pPr>
            <a:r>
              <a:rPr lang="en-US" sz="1632" dirty="0">
                <a:solidFill>
                  <a:srgbClr val="000000">
                    <a:lumMod val="75000"/>
                    <a:lumOff val="25000"/>
                  </a:srgbClr>
                </a:solidFill>
              </a:rPr>
              <a:t>These printable guides contain useful tips, shortcuts, and screenshots to help people find their way around Office 365.</a:t>
            </a: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20" name="Rectangle 19"/>
          <p:cNvSpPr/>
          <p:nvPr/>
        </p:nvSpPr>
        <p:spPr bwMode="auto">
          <a:xfrm>
            <a:off x="6332094" y="1030363"/>
            <a:ext cx="5983718" cy="5963254"/>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5730" y="481865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18"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DC3C00"/>
                    </a:gs>
                    <a:gs pos="100000">
                      <a:srgbClr val="DC3C00"/>
                    </a:gs>
                  </a:gsLst>
                  <a:lin ang="5400000" scaled="0"/>
                </a:gradFill>
                <a:cs typeface="Segoe UI Light"/>
              </a:rPr>
              <a:t>First days with Office 365</a:t>
            </a:r>
            <a:endParaRPr sz="3671">
              <a:gradFill>
                <a:gsLst>
                  <a:gs pos="1250">
                    <a:srgbClr val="DC3C00"/>
                  </a:gs>
                  <a:gs pos="100000">
                    <a:srgbClr val="DC3C00"/>
                  </a:gs>
                </a:gsLst>
                <a:lin ang="5400000" scaled="0"/>
              </a:gradFill>
              <a:cs typeface="Arial" charset="0"/>
            </a:endParaRPr>
          </a:p>
          <a:p>
            <a:r>
              <a:rPr sz="2447">
                <a:solidFill>
                  <a:srgbClr val="797A7D"/>
                </a:solidFill>
                <a:cs typeface="Segoe UI Light"/>
              </a:rPr>
              <a:t>Help </a:t>
            </a:r>
            <a:r>
              <a:rPr sz="2447">
                <a:solidFill>
                  <a:srgbClr val="797A7D"/>
                </a:solidFill>
                <a:cs typeface="Arial" charset="0"/>
              </a:rPr>
              <a:t>users transition and get started with the new apps</a:t>
            </a:r>
          </a:p>
        </p:txBody>
      </p:sp>
      <p:sp>
        <p:nvSpPr>
          <p:cNvPr id="21" name="Text Placeholder 6"/>
          <p:cNvSpPr txBox="1">
            <a:spLocks/>
          </p:cNvSpPr>
          <p:nvPr/>
        </p:nvSpPr>
        <p:spPr>
          <a:xfrm>
            <a:off x="6332094" y="1030359"/>
            <a:ext cx="5859922"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Make the Switch Courses</a:t>
            </a:r>
          </a:p>
          <a:p>
            <a:pPr marL="0" lvl="1" indent="0" defTabSz="932559">
              <a:lnSpc>
                <a:spcPct val="100000"/>
              </a:lnSpc>
              <a:spcBef>
                <a:spcPts val="0"/>
              </a:spcBef>
              <a:buSzTx/>
              <a:buFont typeface="Arial" pitchFamily="34" charset="0"/>
              <a:buNone/>
            </a:pPr>
            <a:r>
              <a:rPr lang="en-US" sz="1632" dirty="0">
                <a:solidFill>
                  <a:srgbClr val="000000">
                    <a:lumMod val="75000"/>
                    <a:lumOff val="25000"/>
                  </a:srgbClr>
                </a:solidFill>
                <a:latin typeface="Segoe UI Light"/>
              </a:rPr>
              <a:t>Watch these videos to make the switch to the new Office. Get started with the new version to see how to do everyday tasks.</a:t>
            </a:r>
          </a:p>
        </p:txBody>
      </p:sp>
      <p:pic>
        <p:nvPicPr>
          <p:cNvPr id="2" name="Picture 1"/>
          <p:cNvPicPr>
            <a:picLocks noChangeAspect="1"/>
          </p:cNvPicPr>
          <p:nvPr/>
        </p:nvPicPr>
        <p:blipFill rotWithShape="1">
          <a:blip r:embed="rId3"/>
          <a:srcRect t="9150" r="41598" b="20838"/>
          <a:stretch/>
        </p:blipFill>
        <p:spPr>
          <a:xfrm>
            <a:off x="348108" y="2084441"/>
            <a:ext cx="3331516" cy="41301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847643" y="4396558"/>
            <a:ext cx="3163754" cy="244529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r="15707" b="30450"/>
          <a:stretch/>
        </p:blipFill>
        <p:spPr>
          <a:xfrm>
            <a:off x="6452863" y="2081758"/>
            <a:ext cx="4003678" cy="34161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7830666" y="3510784"/>
            <a:ext cx="4361349" cy="324078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7"/>
          <a:stretch>
            <a:fillRect/>
          </a:stretch>
        </p:blipFill>
        <p:spPr>
          <a:xfrm>
            <a:off x="2329569" y="2205276"/>
            <a:ext cx="3681828" cy="2070448"/>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76358" y="6786725"/>
            <a:ext cx="1727268"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8"/>
              </a:rPr>
              <a:t>http://aka.ms/officestart</a:t>
            </a:r>
            <a:r>
              <a:rPr lang="en-US" sz="1400" spc="-71" dirty="0">
                <a:gradFill>
                  <a:gsLst>
                    <a:gs pos="2917">
                      <a:srgbClr val="797A7D"/>
                    </a:gs>
                    <a:gs pos="95000">
                      <a:srgbClr val="797A7D"/>
                    </a:gs>
                  </a:gsLst>
                  <a:lin ang="5400000" scaled="0"/>
                </a:gradFill>
              </a:rPr>
              <a:t> </a:t>
            </a:r>
          </a:p>
        </p:txBody>
      </p:sp>
      <p:sp>
        <p:nvSpPr>
          <p:cNvPr id="22" name="TextBox 21"/>
          <p:cNvSpPr txBox="1"/>
          <p:nvPr/>
        </p:nvSpPr>
        <p:spPr>
          <a:xfrm>
            <a:off x="6382198" y="6786724"/>
            <a:ext cx="1951240"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9"/>
              </a:rPr>
              <a:t>http://aka.ms/officetraining</a:t>
            </a:r>
            <a:r>
              <a:rPr lang="en-US" sz="1400" spc="-71" dirty="0">
                <a:gradFill>
                  <a:gsLst>
                    <a:gs pos="2917">
                      <a:srgbClr val="797A7D"/>
                    </a:gs>
                    <a:gs pos="95000">
                      <a:srgbClr val="797A7D"/>
                    </a:gs>
                  </a:gsLst>
                  <a:lin ang="5400000" scaled="0"/>
                </a:gradFill>
              </a:rPr>
              <a:t> </a:t>
            </a:r>
          </a:p>
        </p:txBody>
      </p:sp>
    </p:spTree>
    <p:extLst>
      <p:ext uri="{BB962C8B-B14F-4D97-AF65-F5344CB8AC3E}">
        <p14:creationId xmlns:p14="http://schemas.microsoft.com/office/powerpoint/2010/main" val="94612232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25731" y="1030361"/>
            <a:ext cx="5949163" cy="5963253"/>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5" name="Text Placeholder 6"/>
          <p:cNvSpPr txBox="1">
            <a:spLocks/>
          </p:cNvSpPr>
          <p:nvPr/>
        </p:nvSpPr>
        <p:spPr>
          <a:xfrm>
            <a:off x="225730" y="103036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Office 365 Learning Center</a:t>
            </a:r>
          </a:p>
          <a:p>
            <a:pPr marL="0" indent="0">
              <a:buFont typeface="Arial" pitchFamily="34" charset="0"/>
              <a:buNone/>
            </a:pPr>
            <a:r>
              <a:rPr lang="en-US" sz="1632" dirty="0">
                <a:solidFill>
                  <a:srgbClr val="000000">
                    <a:lumMod val="75000"/>
                    <a:lumOff val="25000"/>
                  </a:srgbClr>
                </a:solidFill>
              </a:rPr>
              <a:t>Get people up and running quickly with these essential learning and training resources for Office 365.</a:t>
            </a: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20" name="Rectangle 19"/>
          <p:cNvSpPr/>
          <p:nvPr/>
        </p:nvSpPr>
        <p:spPr bwMode="auto">
          <a:xfrm>
            <a:off x="6332094" y="1030363"/>
            <a:ext cx="5983718" cy="5963254"/>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5730" y="481865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18"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DC3C00"/>
                    </a:gs>
                    <a:gs pos="100000">
                      <a:srgbClr val="DC3C00"/>
                    </a:gs>
                  </a:gsLst>
                  <a:lin ang="5400000" scaled="0"/>
                </a:gradFill>
                <a:cs typeface="Arial" charset="0"/>
              </a:rPr>
              <a:t>Ongoing Usage, Support &amp; Change Management</a:t>
            </a:r>
          </a:p>
          <a:p>
            <a:r>
              <a:rPr sz="2447">
                <a:solidFill>
                  <a:srgbClr val="797A7D"/>
                </a:solidFill>
                <a:cs typeface="Arial" charset="0"/>
              </a:rPr>
              <a:t>Increase depth &amp; breadth of usage and manage upcoming changes in the service</a:t>
            </a:r>
          </a:p>
        </p:txBody>
      </p:sp>
      <p:sp>
        <p:nvSpPr>
          <p:cNvPr id="21" name="Text Placeholder 6"/>
          <p:cNvSpPr txBox="1">
            <a:spLocks/>
          </p:cNvSpPr>
          <p:nvPr/>
        </p:nvSpPr>
        <p:spPr>
          <a:xfrm>
            <a:off x="6332094" y="1030359"/>
            <a:ext cx="5859922"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Free Training Courses</a:t>
            </a:r>
          </a:p>
          <a:p>
            <a:pPr marL="0" lvl="1" indent="0" defTabSz="932559">
              <a:lnSpc>
                <a:spcPct val="100000"/>
              </a:lnSpc>
              <a:spcBef>
                <a:spcPts val="0"/>
              </a:spcBef>
              <a:buSzTx/>
              <a:buFont typeface="Arial" pitchFamily="34" charset="0"/>
              <a:buNone/>
            </a:pPr>
            <a:r>
              <a:rPr lang="en-US" sz="1632" dirty="0">
                <a:solidFill>
                  <a:srgbClr val="000000">
                    <a:lumMod val="75000"/>
                    <a:lumOff val="25000"/>
                  </a:srgbClr>
                </a:solidFill>
                <a:latin typeface="Segoe UI Light"/>
              </a:rPr>
              <a:t>Learn at your own pace with these free online training courses from Microsoft.</a:t>
            </a:r>
          </a:p>
        </p:txBody>
      </p:sp>
      <p:pic>
        <p:nvPicPr>
          <p:cNvPr id="3" name="Picture 2"/>
          <p:cNvPicPr>
            <a:picLocks noChangeAspect="1"/>
          </p:cNvPicPr>
          <p:nvPr/>
        </p:nvPicPr>
        <p:blipFill rotWithShape="1">
          <a:blip r:embed="rId3"/>
          <a:srcRect r="15496" b="35101"/>
          <a:stretch/>
        </p:blipFill>
        <p:spPr>
          <a:xfrm>
            <a:off x="365029" y="2081758"/>
            <a:ext cx="4166081" cy="330873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r="1469" b="2358"/>
          <a:stretch/>
        </p:blipFill>
        <p:spPr>
          <a:xfrm>
            <a:off x="2592933" y="3455630"/>
            <a:ext cx="3446237" cy="342167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r="1367" b="26732"/>
          <a:stretch/>
        </p:blipFill>
        <p:spPr>
          <a:xfrm>
            <a:off x="6438735" y="2081757"/>
            <a:ext cx="4445757" cy="330873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a:srcRect r="1523" b="1765"/>
          <a:stretch/>
        </p:blipFill>
        <p:spPr>
          <a:xfrm>
            <a:off x="8518431" y="3205741"/>
            <a:ext cx="3673585" cy="3671567"/>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276358" y="6786725"/>
            <a:ext cx="1961178"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7"/>
              </a:rPr>
              <a:t>http://aka.ms/o365learning</a:t>
            </a:r>
            <a:r>
              <a:rPr lang="en-US" sz="1400" spc="-71" dirty="0">
                <a:gradFill>
                  <a:gsLst>
                    <a:gs pos="2917">
                      <a:srgbClr val="797A7D"/>
                    </a:gs>
                    <a:gs pos="95000">
                      <a:srgbClr val="797A7D"/>
                    </a:gs>
                  </a:gsLst>
                  <a:lin ang="5400000" scaled="0"/>
                </a:gradFill>
              </a:rPr>
              <a:t> </a:t>
            </a:r>
          </a:p>
        </p:txBody>
      </p:sp>
      <p:sp>
        <p:nvSpPr>
          <p:cNvPr id="23" name="TextBox 22"/>
          <p:cNvSpPr txBox="1"/>
          <p:nvPr/>
        </p:nvSpPr>
        <p:spPr>
          <a:xfrm>
            <a:off x="6382198" y="6786724"/>
            <a:ext cx="1951240"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8"/>
              </a:rPr>
              <a:t>http://aka.ms/officetraining</a:t>
            </a:r>
            <a:r>
              <a:rPr lang="en-US" sz="1400" spc="-71" dirty="0">
                <a:gradFill>
                  <a:gsLst>
                    <a:gs pos="2917">
                      <a:srgbClr val="797A7D"/>
                    </a:gs>
                    <a:gs pos="95000">
                      <a:srgbClr val="797A7D"/>
                    </a:gs>
                  </a:gsLst>
                  <a:lin ang="5400000" scaled="0"/>
                </a:gradFill>
              </a:rPr>
              <a:t> </a:t>
            </a:r>
          </a:p>
        </p:txBody>
      </p:sp>
    </p:spTree>
    <p:extLst>
      <p:ext uri="{BB962C8B-B14F-4D97-AF65-F5344CB8AC3E}">
        <p14:creationId xmlns:p14="http://schemas.microsoft.com/office/powerpoint/2010/main" val="1257646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Activity: Office 365 Jeopardy</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1935940" y="1439862"/>
            <a:ext cx="8562975" cy="5317128"/>
          </a:xfrm>
          <a:prstGeom prst="rect">
            <a:avLst/>
          </a:prstGeom>
        </p:spPr>
      </p:pic>
    </p:spTree>
    <p:extLst>
      <p:ext uri="{BB962C8B-B14F-4D97-AF65-F5344CB8AC3E}">
        <p14:creationId xmlns:p14="http://schemas.microsoft.com/office/powerpoint/2010/main" val="303656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Activity: Office 365 Jeopardy</a:t>
            </a:r>
            <a:endParaRPr lang="en-US" dirty="0">
              <a:solidFill>
                <a:schemeClr val="bg1"/>
              </a:solidFill>
            </a:endParaRPr>
          </a:p>
        </p:txBody>
      </p:sp>
      <p:pic>
        <p:nvPicPr>
          <p:cNvPr id="3" name="Picture 2"/>
          <p:cNvPicPr>
            <a:picLocks noChangeAspect="1"/>
          </p:cNvPicPr>
          <p:nvPr/>
        </p:nvPicPr>
        <p:blipFill>
          <a:blip r:embed="rId5"/>
          <a:stretch>
            <a:fillRect/>
          </a:stretch>
        </p:blipFill>
        <p:spPr>
          <a:xfrm>
            <a:off x="1935940" y="1439862"/>
            <a:ext cx="8562975" cy="5317128"/>
          </a:xfrm>
          <a:prstGeom prst="rect">
            <a:avLst/>
          </a:prstGeom>
        </p:spPr>
      </p:pic>
      <p:pic>
        <p:nvPicPr>
          <p:cNvPr id="4" name="jeopardy-think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837" y="5554662"/>
            <a:ext cx="609600" cy="609600"/>
          </a:xfrm>
          <a:prstGeom prst="rect">
            <a:avLst/>
          </a:prstGeom>
        </p:spPr>
      </p:pic>
    </p:spTree>
    <p:extLst>
      <p:ext uri="{BB962C8B-B14F-4D97-AF65-F5344CB8AC3E}">
        <p14:creationId xmlns:p14="http://schemas.microsoft.com/office/powerpoint/2010/main" val="84818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23" y="0"/>
            <a:ext cx="12464357" cy="69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74638" y="295274"/>
            <a:ext cx="4572000" cy="4575175"/>
          </a:xfrm>
          <a:prstGeom prst="rect">
            <a:avLst/>
          </a:prstGeom>
          <a:solidFill>
            <a:schemeClr val="accent1">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46639" tIns="46639" rIns="46639" bIns="46639" numCol="1" spcCol="0" rtlCol="0" fromWordArt="0" anchor="b" anchorCtr="0" forceAA="0" compatLnSpc="1">
            <a:prstTxWarp prst="textNoShape">
              <a:avLst/>
            </a:prstTxWarp>
            <a:noAutofit/>
          </a:bodyPr>
          <a:lstStyle/>
          <a:p>
            <a:pPr defTabSz="932472" fontAlgn="base">
              <a:spcBef>
                <a:spcPct val="0"/>
              </a:spcBef>
              <a:spcAft>
                <a:spcPct val="0"/>
              </a:spcAft>
            </a:pPr>
            <a:endParaRPr lang="en-US" sz="1100" kern="0" spc="-71" dirty="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279894" y="195941"/>
            <a:ext cx="11887702" cy="1684172"/>
          </a:xfrm>
          <a:prstGeom prst="rect">
            <a:avLst/>
          </a:prstGeom>
        </p:spPr>
        <p:txBody>
          <a:bodyPr vert="horz" wrap="square" lIns="130589" tIns="186556" rIns="130589" bIns="0" rtlCol="0" anchor="t">
            <a:spAutoFit/>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solidFill>
                  <a:srgbClr val="FFFFFF"/>
                </a:solidFill>
                <a:cs typeface="Segoe UI" pitchFamily="34" charset="0"/>
              </a:rPr>
              <a:t>Groom</a:t>
            </a:r>
          </a:p>
          <a:p>
            <a:r>
              <a:rPr>
                <a:solidFill>
                  <a:srgbClr val="FFFFFF"/>
                </a:solidFill>
                <a:cs typeface="Segoe UI" pitchFamily="34" charset="0"/>
              </a:rPr>
              <a:t>Champions</a:t>
            </a:r>
          </a:p>
        </p:txBody>
      </p:sp>
      <p:sp>
        <p:nvSpPr>
          <p:cNvPr id="2" name="TextBox 1"/>
          <p:cNvSpPr txBox="1"/>
          <p:nvPr/>
        </p:nvSpPr>
        <p:spPr>
          <a:xfrm>
            <a:off x="274639" y="1880113"/>
            <a:ext cx="4572000" cy="2990337"/>
          </a:xfrm>
          <a:prstGeom prst="rect">
            <a:avLst/>
          </a:prstGeom>
          <a:noFill/>
        </p:spPr>
        <p:txBody>
          <a:bodyPr wrap="square" lIns="182880" tIns="146304" rIns="182880" bIns="146304" rtlCol="0">
            <a:noAutofit/>
          </a:bodyPr>
          <a:lstStyle/>
          <a:p>
            <a:pPr>
              <a:lnSpc>
                <a:spcPct val="90000"/>
              </a:lnSpc>
              <a:spcBef>
                <a:spcPct val="20000"/>
              </a:spcBef>
              <a:buSzPct val="90000"/>
            </a:pPr>
            <a:r>
              <a:rPr lang="en-US" sz="2800" dirty="0">
                <a:solidFill>
                  <a:srgbClr val="FFFFFF"/>
                </a:solidFill>
                <a:latin typeface="Segoe UI Light"/>
              </a:rPr>
              <a:t>Champions are not only </a:t>
            </a:r>
            <a:r>
              <a:rPr lang="en-US" sz="2800" dirty="0" smtClean="0">
                <a:solidFill>
                  <a:srgbClr val="FFFFFF"/>
                </a:solidFill>
                <a:latin typeface="Segoe UI Light"/>
              </a:rPr>
              <a:t>passionate </a:t>
            </a:r>
            <a:r>
              <a:rPr lang="en-US" sz="2800" dirty="0">
                <a:solidFill>
                  <a:srgbClr val="FFFFFF"/>
                </a:solidFill>
                <a:latin typeface="Segoe UI Light"/>
              </a:rPr>
              <a:t>about what they </a:t>
            </a:r>
            <a:r>
              <a:rPr lang="en-US" sz="2800" dirty="0" smtClean="0">
                <a:solidFill>
                  <a:srgbClr val="FFFFFF"/>
                </a:solidFill>
                <a:latin typeface="Segoe UI Light"/>
              </a:rPr>
              <a:t>do</a:t>
            </a:r>
            <a:r>
              <a:rPr lang="en-US" sz="2800" dirty="0">
                <a:solidFill>
                  <a:srgbClr val="FFFFFF"/>
                </a:solidFill>
                <a:latin typeface="Segoe UI Light"/>
              </a:rPr>
              <a:t>, but </a:t>
            </a:r>
            <a:r>
              <a:rPr lang="en-US" sz="2800" dirty="0" smtClean="0">
                <a:solidFill>
                  <a:srgbClr val="FFFFFF"/>
                </a:solidFill>
                <a:latin typeface="Segoe UI Light"/>
              </a:rPr>
              <a:t>are also </a:t>
            </a:r>
            <a:r>
              <a:rPr lang="en-US" sz="2800" dirty="0">
                <a:solidFill>
                  <a:srgbClr val="FFFFFF"/>
                </a:solidFill>
                <a:latin typeface="Segoe UI Light"/>
              </a:rPr>
              <a:t>excited to </a:t>
            </a:r>
            <a:r>
              <a:rPr lang="en-US" sz="2800" dirty="0" smtClean="0">
                <a:solidFill>
                  <a:srgbClr val="FFFFFF"/>
                </a:solidFill>
                <a:latin typeface="Segoe UI Light"/>
              </a:rPr>
              <a:t>evangelize solutions, </a:t>
            </a:r>
            <a:r>
              <a:rPr lang="en-US" sz="2800" dirty="0">
                <a:solidFill>
                  <a:srgbClr val="FFFFFF"/>
                </a:solidFill>
                <a:latin typeface="Segoe UI Light"/>
              </a:rPr>
              <a:t>and </a:t>
            </a:r>
            <a:r>
              <a:rPr lang="en-US" sz="2800" dirty="0" smtClean="0">
                <a:solidFill>
                  <a:srgbClr val="FFFFFF"/>
                </a:solidFill>
                <a:latin typeface="Segoe UI Light"/>
              </a:rPr>
              <a:t>help their peers to learn </a:t>
            </a:r>
            <a:r>
              <a:rPr lang="en-US" sz="2800" dirty="0">
                <a:solidFill>
                  <a:srgbClr val="FFFFFF"/>
                </a:solidFill>
                <a:latin typeface="Segoe UI Light"/>
              </a:rPr>
              <a:t>how to </a:t>
            </a:r>
            <a:r>
              <a:rPr lang="en-US" sz="2800" dirty="0" smtClean="0">
                <a:solidFill>
                  <a:srgbClr val="FFFFFF"/>
                </a:solidFill>
                <a:latin typeface="Segoe UI Light"/>
              </a:rPr>
              <a:t>use them.</a:t>
            </a:r>
            <a:endParaRPr lang="en-US" sz="2800" dirty="0">
              <a:solidFill>
                <a:srgbClr val="FFFFFF"/>
              </a:solidFill>
              <a:latin typeface="Segoe UI Light"/>
            </a:endParaRPr>
          </a:p>
        </p:txBody>
      </p:sp>
    </p:spTree>
    <p:extLst>
      <p:ext uri="{BB962C8B-B14F-4D97-AF65-F5344CB8AC3E}">
        <p14:creationId xmlns:p14="http://schemas.microsoft.com/office/powerpoint/2010/main" val="1777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929" y="0"/>
            <a:ext cx="6903053" cy="6994525"/>
          </a:xfrm>
          <a:prstGeom prst="rect">
            <a:avLst/>
          </a:prstGeom>
        </p:spPr>
      </p:pic>
      <p:sp>
        <p:nvSpPr>
          <p:cNvPr id="4" name="Rectangle 3"/>
          <p:cNvSpPr/>
          <p:nvPr/>
        </p:nvSpPr>
        <p:spPr bwMode="auto">
          <a:xfrm>
            <a:off x="0" y="0"/>
            <a:ext cx="5532437" cy="6994525"/>
          </a:xfrm>
          <a:prstGeom prst="rect">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3457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rPr>
              <a:t>Situation </a:t>
            </a:r>
            <a:r>
              <a:rPr lang="en-US" sz="4000" cap="small" dirty="0">
                <a:gradFill>
                  <a:gsLst>
                    <a:gs pos="0">
                      <a:srgbClr val="FFFFFF"/>
                    </a:gs>
                    <a:gs pos="100000">
                      <a:srgbClr val="FFFFFF"/>
                    </a:gs>
                  </a:gsLst>
                  <a:lin ang="5400000" scaled="0"/>
                </a:gradFill>
              </a:rPr>
              <a:t>today &amp; </a:t>
            </a:r>
            <a:r>
              <a:rPr lang="en-US" sz="4000" cap="small" dirty="0" smtClean="0">
                <a:gradFill>
                  <a:gsLst>
                    <a:gs pos="0">
                      <a:srgbClr val="FFFFFF"/>
                    </a:gs>
                    <a:gs pos="100000">
                      <a:srgbClr val="FFFFFF"/>
                    </a:gs>
                  </a:gsLst>
                  <a:lin ang="5400000" scaled="0"/>
                </a:gradFill>
              </a:rPr>
              <a:t>challenges</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345764" cy="1218795"/>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smtClean="0">
                <a:gradFill>
                  <a:gsLst>
                    <a:gs pos="0">
                      <a:srgbClr val="FFFFFF"/>
                    </a:gs>
                    <a:gs pos="100000">
                      <a:srgbClr val="FFFFFF"/>
                    </a:gs>
                  </a:gsLst>
                  <a:lin ang="5400000" scaled="0"/>
                </a:gradFill>
                <a:latin typeface="Segoe UI Light"/>
              </a:rPr>
              <a:t>Your success is measured by long term user adoption</a:t>
            </a:r>
          </a:p>
        </p:txBody>
      </p:sp>
      <p:sp>
        <p:nvSpPr>
          <p:cNvPr id="9" name="Rectangle 8"/>
          <p:cNvSpPr/>
          <p:nvPr/>
        </p:nvSpPr>
        <p:spPr bwMode="auto">
          <a:xfrm>
            <a:off x="6218237" y="3852817"/>
            <a:ext cx="6211927" cy="663166"/>
          </a:xfrm>
          <a:prstGeom prst="rect">
            <a:avLst/>
          </a:prstGeom>
          <a:solidFill>
            <a:schemeClr val="accent6">
              <a:lumMod val="7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Driving adoption takes time</a:t>
            </a:r>
            <a:endParaRPr lang="en-US" sz="2447" dirty="0">
              <a:solidFill>
                <a:srgbClr val="FFFFFF"/>
              </a:solidFill>
              <a:latin typeface="Segoe UI Light"/>
            </a:endParaRPr>
          </a:p>
        </p:txBody>
      </p:sp>
      <p:sp>
        <p:nvSpPr>
          <p:cNvPr id="10" name="Rectangle 9"/>
          <p:cNvSpPr/>
          <p:nvPr/>
        </p:nvSpPr>
        <p:spPr bwMode="auto">
          <a:xfrm>
            <a:off x="6218237" y="4570832"/>
            <a:ext cx="6211925" cy="663166"/>
          </a:xfrm>
          <a:prstGeom prst="rect">
            <a:avLst/>
          </a:prstGeom>
          <a:solidFill>
            <a:schemeClr val="accent6">
              <a:lumMod val="7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Deployment alone is not enough</a:t>
            </a:r>
            <a:endParaRPr lang="en-US" sz="2447" dirty="0">
              <a:solidFill>
                <a:srgbClr val="FFFFFF"/>
              </a:solidFill>
              <a:latin typeface="Segoe UI Light"/>
            </a:endParaRPr>
          </a:p>
        </p:txBody>
      </p:sp>
      <p:sp>
        <p:nvSpPr>
          <p:cNvPr id="11" name="Rectangle 10"/>
          <p:cNvSpPr/>
          <p:nvPr/>
        </p:nvSpPr>
        <p:spPr bwMode="auto">
          <a:xfrm>
            <a:off x="6218237" y="5288847"/>
            <a:ext cx="6211927" cy="663166"/>
          </a:xfrm>
          <a:prstGeom prst="rect">
            <a:avLst/>
          </a:prstGeom>
          <a:solidFill>
            <a:schemeClr val="accent6">
              <a:lumMod val="7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Cloud Services are in constant motion</a:t>
            </a:r>
            <a:endParaRPr lang="en-US" sz="2447" dirty="0">
              <a:solidFill>
                <a:srgbClr val="FFFFFF"/>
              </a:solidFill>
              <a:latin typeface="Segoe UI Light"/>
            </a:endParaRPr>
          </a:p>
        </p:txBody>
      </p:sp>
    </p:spTree>
    <p:extLst>
      <p:ext uri="{BB962C8B-B14F-4D97-AF65-F5344CB8AC3E}">
        <p14:creationId xmlns:p14="http://schemas.microsoft.com/office/powerpoint/2010/main" val="339379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 name="Object 55" hidden="1"/>
          <p:cNvGraphicFramePr>
            <a:graphicFrameLocks noChangeAspect="1"/>
          </p:cNvGraphicFramePr>
          <p:nvPr>
            <p:custDataLst>
              <p:tags r:id="rId2"/>
            </p:custDataLst>
            <p:extLst/>
          </p:nvPr>
        </p:nvGraphicFramePr>
        <p:xfrm>
          <a:off x="4121" y="1619"/>
          <a:ext cx="1619" cy="1619"/>
        </p:xfrm>
        <a:graphic>
          <a:graphicData uri="http://schemas.openxmlformats.org/presentationml/2006/ole">
            <mc:AlternateContent xmlns:mc="http://schemas.openxmlformats.org/markup-compatibility/2006">
              <mc:Choice xmlns:v="urn:schemas-microsoft-com:vml" Requires="v">
                <p:oleObj spid="_x0000_s1029" name="think-cell Slide" r:id="rId25" imgW="270" imgH="270" progId="TCLayout.ActiveDocument.1">
                  <p:embed/>
                </p:oleObj>
              </mc:Choice>
              <mc:Fallback>
                <p:oleObj name="think-cell Slide" r:id="rId25" imgW="270" imgH="270" progId="TCLayout.ActiveDocument.1">
                  <p:embed/>
                  <p:pic>
                    <p:nvPicPr>
                      <p:cNvPr id="0" name=""/>
                      <p:cNvPicPr/>
                      <p:nvPr/>
                    </p:nvPicPr>
                    <p:blipFill>
                      <a:blip r:embed="rId26"/>
                      <a:stretch>
                        <a:fillRect/>
                      </a:stretch>
                    </p:blipFill>
                    <p:spPr>
                      <a:xfrm>
                        <a:off x="4121" y="1619"/>
                        <a:ext cx="1619" cy="1619"/>
                      </a:xfrm>
                      <a:prstGeom prst="rect">
                        <a:avLst/>
                      </a:prstGeom>
                    </p:spPr>
                  </p:pic>
                </p:oleObj>
              </mc:Fallback>
            </mc:AlternateContent>
          </a:graphicData>
        </a:graphic>
      </p:graphicFrame>
      <p:sp>
        <p:nvSpPr>
          <p:cNvPr id="2" name="Rectangle 1" hidden="1"/>
          <p:cNvSpPr/>
          <p:nvPr>
            <p:custDataLst>
              <p:tags r:id="rId3"/>
            </p:custDataLst>
          </p:nvPr>
        </p:nvSpPr>
        <p:spPr bwMode="auto">
          <a:xfrm>
            <a:off x="2501" y="0"/>
            <a:ext cx="161910" cy="1619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020" dirty="0" err="1">
              <a:gradFill>
                <a:gsLst>
                  <a:gs pos="0">
                    <a:srgbClr val="FFFFFF"/>
                  </a:gs>
                  <a:gs pos="100000">
                    <a:srgbClr val="FFFFFF"/>
                  </a:gs>
                </a:gsLst>
                <a:lin ang="5400000" scaled="0"/>
              </a:gradFill>
              <a:sym typeface="+mn-lt"/>
            </a:endParaRPr>
          </a:p>
        </p:txBody>
      </p:sp>
      <p:grpSp>
        <p:nvGrpSpPr>
          <p:cNvPr id="8" name="Group 7"/>
          <p:cNvGrpSpPr/>
          <p:nvPr/>
        </p:nvGrpSpPr>
        <p:grpSpPr>
          <a:xfrm>
            <a:off x="628837" y="1666394"/>
            <a:ext cx="11644663" cy="4973883"/>
            <a:chOff x="614110" y="1633868"/>
            <a:chExt cx="11417373" cy="4876799"/>
          </a:xfrm>
        </p:grpSpPr>
        <p:graphicFrame>
          <p:nvGraphicFramePr>
            <p:cNvPr id="15" name="Chart 14"/>
            <p:cNvGraphicFramePr/>
            <p:nvPr>
              <p:custDataLst>
                <p:tags r:id="rId4"/>
              </p:custDataLst>
              <p:extLst/>
            </p:nvPr>
          </p:nvGraphicFramePr>
          <p:xfrm>
            <a:off x="1222407" y="2040555"/>
            <a:ext cx="10501163" cy="4097071"/>
          </p:xfrm>
          <a:graphic>
            <a:graphicData uri="http://schemas.openxmlformats.org/drawingml/2006/chart">
              <c:chart xmlns:c="http://schemas.openxmlformats.org/drawingml/2006/chart" xmlns:r="http://schemas.openxmlformats.org/officeDocument/2006/relationships" r:id="rId27"/>
            </a:graphicData>
          </a:graphic>
        </p:graphicFrame>
        <p:cxnSp>
          <p:nvCxnSpPr>
            <p:cNvPr id="102" name="Straight Connector 101"/>
            <p:cNvCxnSpPr/>
            <p:nvPr>
              <p:custDataLst>
                <p:tags r:id="rId5"/>
              </p:custDataLst>
            </p:nvPr>
          </p:nvCxnSpPr>
          <p:spPr>
            <a:xfrm>
              <a:off x="6378179" y="2065061"/>
              <a:ext cx="0" cy="333491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custDataLst>
                <p:tags r:id="rId6"/>
              </p:custDataLst>
            </p:nvPr>
          </p:nvCxnSpPr>
          <p:spPr>
            <a:xfrm flipV="1">
              <a:off x="2082404" y="3730790"/>
              <a:ext cx="8591551" cy="15412"/>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Rounded Rectangular Callout 50"/>
            <p:cNvSpPr/>
            <p:nvPr>
              <p:custDataLst>
                <p:tags r:id="rId7"/>
              </p:custDataLst>
            </p:nvPr>
          </p:nvSpPr>
          <p:spPr bwMode="auto">
            <a:xfrm>
              <a:off x="7237412" y="3889100"/>
              <a:ext cx="3413691" cy="644843"/>
            </a:xfrm>
            <a:prstGeom prst="wedgeRoundRectCallout">
              <a:avLst>
                <a:gd name="adj1" fmla="val 55198"/>
                <a:gd name="adj2" fmla="val 36770"/>
                <a:gd name="adj3" fmla="val 16667"/>
              </a:avLst>
            </a:prstGeom>
            <a:solidFill>
              <a:srgbClr val="FFD9D9"/>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solidFill>
                    <a:srgbClr val="000000"/>
                  </a:solidFill>
                  <a:ea typeface="Segoe UI" pitchFamily="34" charset="0"/>
                  <a:cs typeface="Segoe UI" pitchFamily="34" charset="0"/>
                </a:rPr>
                <a:t>Self-learning is largely ineffective, but currently part of learning process for many</a:t>
              </a:r>
            </a:p>
          </p:txBody>
        </p:sp>
        <p:sp>
          <p:nvSpPr>
            <p:cNvPr id="52" name="Rounded Rectangular Callout 51"/>
            <p:cNvSpPr/>
            <p:nvPr>
              <p:custDataLst>
                <p:tags r:id="rId8"/>
              </p:custDataLst>
            </p:nvPr>
          </p:nvSpPr>
          <p:spPr bwMode="auto">
            <a:xfrm>
              <a:off x="8913811" y="2228828"/>
              <a:ext cx="1933573" cy="838200"/>
            </a:xfrm>
            <a:prstGeom prst="wedgeRoundRectCallout">
              <a:avLst>
                <a:gd name="adj1" fmla="val -57025"/>
                <a:gd name="adj2" fmla="val 34708"/>
                <a:gd name="adj3" fmla="val 16667"/>
              </a:avLst>
            </a:prstGeom>
            <a:solidFill>
              <a:schemeClr val="tx2">
                <a:lumMod val="20000"/>
                <a:lumOff val="8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solidFill>
                    <a:srgbClr val="000000"/>
                  </a:solidFill>
                  <a:ea typeface="Segoe UI" pitchFamily="34" charset="0"/>
                  <a:cs typeface="Segoe UI" pitchFamily="34" charset="0"/>
                </a:rPr>
                <a:t>Learning via Co-Workers is among the most effective and most used methods</a:t>
              </a:r>
            </a:p>
          </p:txBody>
        </p:sp>
        <p:sp>
          <p:nvSpPr>
            <p:cNvPr id="53" name="Rounded Rectangular Callout 52"/>
            <p:cNvSpPr/>
            <p:nvPr>
              <p:custDataLst>
                <p:tags r:id="rId9"/>
              </p:custDataLst>
            </p:nvPr>
          </p:nvSpPr>
          <p:spPr bwMode="auto">
            <a:xfrm>
              <a:off x="3165347" y="1902836"/>
              <a:ext cx="2120575" cy="685800"/>
            </a:xfrm>
            <a:prstGeom prst="wedgeRoundRectCallout">
              <a:avLst>
                <a:gd name="adj1" fmla="val -36831"/>
                <a:gd name="adj2" fmla="val 67137"/>
                <a:gd name="adj3" fmla="val 16667"/>
              </a:avLst>
            </a:prstGeom>
            <a:solidFill>
              <a:schemeClr val="accent1">
                <a:lumMod val="20000"/>
                <a:lumOff val="8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solidFill>
                    <a:srgbClr val="000000"/>
                  </a:solidFill>
                  <a:ea typeface="Segoe UI" pitchFamily="34" charset="0"/>
                  <a:cs typeface="Segoe UI" pitchFamily="34" charset="0"/>
                </a:rPr>
                <a:t>These methods are under-utilized (low usage, but have high effectiveness)</a:t>
              </a:r>
            </a:p>
          </p:txBody>
        </p:sp>
        <p:sp>
          <p:nvSpPr>
            <p:cNvPr id="58" name="Down Arrow 57"/>
            <p:cNvSpPr/>
            <p:nvPr>
              <p:custDataLst>
                <p:tags r:id="rId10"/>
              </p:custDataLst>
            </p:nvPr>
          </p:nvSpPr>
          <p:spPr bwMode="auto">
            <a:xfrm rot="16200000">
              <a:off x="6091441" y="570625"/>
              <a:ext cx="615045" cy="11265039"/>
            </a:xfrm>
            <a:prstGeom prst="downArrow">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93260" tIns="46630" rIns="46630" bIns="9326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290" fontAlgn="base">
                <a:spcBef>
                  <a:spcPct val="0"/>
                </a:spcBef>
                <a:spcAft>
                  <a:spcPct val="0"/>
                </a:spcAft>
              </a:pPr>
              <a:r>
                <a:rPr lang="en-US" sz="1428" b="1" dirty="0">
                  <a:gradFill>
                    <a:gsLst>
                      <a:gs pos="0">
                        <a:srgbClr val="FFFFFF"/>
                      </a:gs>
                      <a:gs pos="100000">
                        <a:srgbClr val="FFFFFF"/>
                      </a:gs>
                    </a:gsLst>
                    <a:lin ang="5400000" scaled="0"/>
                  </a:gradFill>
                  <a:ea typeface="Segoe UI" pitchFamily="34" charset="0"/>
                  <a:cs typeface="Segoe UI" pitchFamily="34" charset="0"/>
                </a:rPr>
                <a:t>% USING METHOD TO </a:t>
              </a:r>
              <a:r>
                <a:rPr lang="en-US" sz="1428" b="1" dirty="0" smtClean="0">
                  <a:gradFill>
                    <a:gsLst>
                      <a:gs pos="0">
                        <a:srgbClr val="FFFFFF"/>
                      </a:gs>
                      <a:gs pos="100000">
                        <a:srgbClr val="FFFFFF"/>
                      </a:gs>
                    </a:gsLst>
                    <a:lin ang="5400000" scaled="0"/>
                  </a:gradFill>
                  <a:ea typeface="Segoe UI" pitchFamily="34" charset="0"/>
                  <a:cs typeface="Segoe UI" pitchFamily="34" charset="0"/>
                </a:rPr>
                <a:t>LEARN</a:t>
              </a:r>
              <a:endParaRPr lang="en-US" sz="1428" b="1" dirty="0">
                <a:gradFill>
                  <a:gsLst>
                    <a:gs pos="0">
                      <a:srgbClr val="FFFFFF"/>
                    </a:gs>
                    <a:gs pos="100000">
                      <a:srgbClr val="FFFFFF"/>
                    </a:gs>
                  </a:gsLst>
                  <a:lin ang="5400000" scaled="0"/>
                </a:gradFill>
                <a:ea typeface="Segoe UI" pitchFamily="34" charset="0"/>
                <a:cs typeface="Segoe UI" pitchFamily="34" charset="0"/>
              </a:endParaRPr>
            </a:p>
          </p:txBody>
        </p:sp>
        <p:sp>
          <p:nvSpPr>
            <p:cNvPr id="59" name="Down Arrow 58"/>
            <p:cNvSpPr/>
            <p:nvPr>
              <p:custDataLst>
                <p:tags r:id="rId11"/>
              </p:custDataLst>
            </p:nvPr>
          </p:nvSpPr>
          <p:spPr bwMode="auto">
            <a:xfrm rot="10800000">
              <a:off x="614110" y="1633868"/>
              <a:ext cx="632351" cy="4692649"/>
            </a:xfrm>
            <a:prstGeom prst="downArrow">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93260" tIns="46630" rIns="46630" bIns="932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290" fontAlgn="base">
                <a:spcBef>
                  <a:spcPct val="0"/>
                </a:spcBef>
                <a:spcAft>
                  <a:spcPct val="0"/>
                </a:spcAft>
              </a:pPr>
              <a:r>
                <a:rPr lang="en-US" sz="1428" b="1" dirty="0">
                  <a:gradFill>
                    <a:gsLst>
                      <a:gs pos="0">
                        <a:srgbClr val="FFFFFF"/>
                      </a:gs>
                      <a:gs pos="100000">
                        <a:srgbClr val="FFFFFF"/>
                      </a:gs>
                    </a:gsLst>
                    <a:lin ang="5400000" scaled="0"/>
                  </a:gradFill>
                  <a:ea typeface="Segoe UI" pitchFamily="34" charset="0"/>
                  <a:cs typeface="Segoe UI" pitchFamily="34" charset="0"/>
                </a:rPr>
                <a:t>% WHO SAID METHOD WAS “VERY HELPFUL”</a:t>
              </a:r>
            </a:p>
          </p:txBody>
        </p:sp>
        <p:sp>
          <p:nvSpPr>
            <p:cNvPr id="7" name="TextBox 6"/>
            <p:cNvSpPr txBox="1"/>
            <p:nvPr>
              <p:custDataLst>
                <p:tags r:id="rId12"/>
              </p:custDataLst>
            </p:nvPr>
          </p:nvSpPr>
          <p:spPr>
            <a:xfrm>
              <a:off x="2066630" y="2563290"/>
              <a:ext cx="1164081" cy="172676"/>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My Manager</a:t>
              </a:r>
            </a:p>
          </p:txBody>
        </p:sp>
        <p:sp>
          <p:nvSpPr>
            <p:cNvPr id="19" name="TextBox 18"/>
            <p:cNvSpPr txBox="1"/>
            <p:nvPr>
              <p:custDataLst>
                <p:tags r:id="rId13"/>
              </p:custDataLst>
            </p:nvPr>
          </p:nvSpPr>
          <p:spPr>
            <a:xfrm>
              <a:off x="2219030" y="3032892"/>
              <a:ext cx="1164081" cy="345351"/>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Formal Training (External)</a:t>
              </a:r>
            </a:p>
          </p:txBody>
        </p:sp>
        <p:sp>
          <p:nvSpPr>
            <p:cNvPr id="20" name="TextBox 19"/>
            <p:cNvSpPr txBox="1"/>
            <p:nvPr>
              <p:custDataLst>
                <p:tags r:id="rId14"/>
              </p:custDataLst>
            </p:nvPr>
          </p:nvSpPr>
          <p:spPr>
            <a:xfrm>
              <a:off x="5224313" y="2588636"/>
              <a:ext cx="1164081" cy="172676"/>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IT Employee</a:t>
              </a:r>
            </a:p>
          </p:txBody>
        </p:sp>
        <p:sp>
          <p:nvSpPr>
            <p:cNvPr id="21" name="TextBox 20"/>
            <p:cNvSpPr txBox="1"/>
            <p:nvPr>
              <p:custDataLst>
                <p:tags r:id="rId15"/>
              </p:custDataLst>
            </p:nvPr>
          </p:nvSpPr>
          <p:spPr>
            <a:xfrm>
              <a:off x="4157698" y="3024965"/>
              <a:ext cx="1164081" cy="345351"/>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Formal Training (Internal)</a:t>
              </a:r>
            </a:p>
          </p:txBody>
        </p:sp>
        <p:sp>
          <p:nvSpPr>
            <p:cNvPr id="22" name="TextBox 21"/>
            <p:cNvSpPr txBox="1"/>
            <p:nvPr>
              <p:custDataLst>
                <p:tags r:id="rId16"/>
              </p:custDataLst>
            </p:nvPr>
          </p:nvSpPr>
          <p:spPr>
            <a:xfrm>
              <a:off x="7008812" y="2120348"/>
              <a:ext cx="1752600" cy="345351"/>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Co-Worker </a:t>
              </a:r>
            </a:p>
            <a:p>
              <a:pPr algn="ctr"/>
              <a:r>
                <a:rPr lang="en-US" sz="1122" b="1" dirty="0">
                  <a:gradFill>
                    <a:gsLst>
                      <a:gs pos="0">
                        <a:srgbClr val="000000">
                          <a:lumMod val="75000"/>
                          <a:lumOff val="25000"/>
                        </a:srgbClr>
                      </a:gs>
                      <a:gs pos="100000">
                        <a:srgbClr val="000000">
                          <a:lumMod val="75000"/>
                          <a:lumOff val="25000"/>
                        </a:srgbClr>
                      </a:gs>
                    </a:gsLst>
                    <a:lin ang="5400000" scaled="0"/>
                  </a:gradFill>
                </a:rPr>
                <a:t>(Non-Manager, Non-IT)</a:t>
              </a:r>
            </a:p>
          </p:txBody>
        </p:sp>
        <p:sp>
          <p:nvSpPr>
            <p:cNvPr id="23" name="TextBox 22"/>
            <p:cNvSpPr txBox="1"/>
            <p:nvPr>
              <p:custDataLst>
                <p:tags r:id="rId17"/>
              </p:custDataLst>
            </p:nvPr>
          </p:nvSpPr>
          <p:spPr>
            <a:xfrm>
              <a:off x="10241853" y="4707068"/>
              <a:ext cx="1752600" cy="345351"/>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Myself, Through </a:t>
              </a:r>
            </a:p>
            <a:p>
              <a:pPr algn="ctr"/>
              <a:r>
                <a:rPr lang="en-US" sz="1122" b="1" dirty="0">
                  <a:gradFill>
                    <a:gsLst>
                      <a:gs pos="0">
                        <a:srgbClr val="000000">
                          <a:lumMod val="75000"/>
                          <a:lumOff val="25000"/>
                        </a:srgbClr>
                      </a:gs>
                      <a:gs pos="100000">
                        <a:srgbClr val="000000">
                          <a:lumMod val="75000"/>
                          <a:lumOff val="25000"/>
                        </a:srgbClr>
                      </a:gs>
                    </a:gsLst>
                    <a:lin ang="5400000" scaled="0"/>
                  </a:gradFill>
                </a:rPr>
                <a:t>Trial and Error</a:t>
              </a:r>
            </a:p>
          </p:txBody>
        </p:sp>
        <p:sp>
          <p:nvSpPr>
            <p:cNvPr id="24" name="TextBox 23"/>
            <p:cNvSpPr txBox="1"/>
            <p:nvPr>
              <p:custDataLst>
                <p:tags r:id="rId18"/>
              </p:custDataLst>
            </p:nvPr>
          </p:nvSpPr>
          <p:spPr>
            <a:xfrm>
              <a:off x="1809691" y="3889100"/>
              <a:ext cx="1545081" cy="345351"/>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Community </a:t>
              </a:r>
            </a:p>
            <a:p>
              <a:pPr algn="ctr"/>
              <a:r>
                <a:rPr lang="en-US" sz="1122" b="1" dirty="0">
                  <a:gradFill>
                    <a:gsLst>
                      <a:gs pos="0">
                        <a:srgbClr val="000000">
                          <a:lumMod val="75000"/>
                          <a:lumOff val="25000"/>
                        </a:srgbClr>
                      </a:gs>
                      <a:gs pos="100000">
                        <a:srgbClr val="000000">
                          <a:lumMod val="75000"/>
                          <a:lumOff val="25000"/>
                        </a:srgbClr>
                      </a:gs>
                    </a:gsLst>
                    <a:lin ang="5400000" scaled="0"/>
                  </a:gradFill>
                </a:rPr>
                <a:t>Forums</a:t>
              </a:r>
            </a:p>
          </p:txBody>
        </p:sp>
        <p:sp>
          <p:nvSpPr>
            <p:cNvPr id="25" name="TextBox 24"/>
            <p:cNvSpPr txBox="1"/>
            <p:nvPr>
              <p:custDataLst>
                <p:tags r:id="rId19"/>
              </p:custDataLst>
            </p:nvPr>
          </p:nvSpPr>
          <p:spPr>
            <a:xfrm>
              <a:off x="1965626" y="4364666"/>
              <a:ext cx="1545081" cy="172676"/>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Microsoft’s Website</a:t>
              </a:r>
            </a:p>
          </p:txBody>
        </p:sp>
        <p:sp>
          <p:nvSpPr>
            <p:cNvPr id="26" name="TextBox 25"/>
            <p:cNvSpPr txBox="1"/>
            <p:nvPr>
              <p:custDataLst>
                <p:tags r:id="rId20"/>
              </p:custDataLst>
            </p:nvPr>
          </p:nvSpPr>
          <p:spPr>
            <a:xfrm>
              <a:off x="2871162" y="3956296"/>
              <a:ext cx="1545081" cy="345351"/>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User Guide </a:t>
              </a:r>
            </a:p>
            <a:p>
              <a:pPr algn="ctr"/>
              <a:r>
                <a:rPr lang="en-US" sz="1122" b="1" dirty="0">
                  <a:gradFill>
                    <a:gsLst>
                      <a:gs pos="0">
                        <a:srgbClr val="000000">
                          <a:lumMod val="75000"/>
                          <a:lumOff val="25000"/>
                        </a:srgbClr>
                      </a:gs>
                      <a:gs pos="100000">
                        <a:srgbClr val="000000">
                          <a:lumMod val="75000"/>
                          <a:lumOff val="25000"/>
                        </a:srgbClr>
                      </a:gs>
                    </a:gsLst>
                    <a:lin ang="5400000" scaled="0"/>
                  </a:gradFill>
                </a:rPr>
                <a:t>or Manual</a:t>
              </a:r>
            </a:p>
          </p:txBody>
        </p:sp>
        <p:sp>
          <p:nvSpPr>
            <p:cNvPr id="27" name="TextBox 26"/>
            <p:cNvSpPr txBox="1"/>
            <p:nvPr>
              <p:custDataLst>
                <p:tags r:id="rId21"/>
              </p:custDataLst>
            </p:nvPr>
          </p:nvSpPr>
          <p:spPr>
            <a:xfrm>
              <a:off x="4073397" y="4320365"/>
              <a:ext cx="2425050" cy="172676"/>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Online Tutorials or Webinars</a:t>
              </a:r>
            </a:p>
          </p:txBody>
        </p:sp>
        <p:sp>
          <p:nvSpPr>
            <p:cNvPr id="28" name="TextBox 27"/>
            <p:cNvSpPr txBox="1"/>
            <p:nvPr>
              <p:custDataLst>
                <p:tags r:id="rId22"/>
              </p:custDataLst>
            </p:nvPr>
          </p:nvSpPr>
          <p:spPr>
            <a:xfrm>
              <a:off x="4032819" y="4493572"/>
              <a:ext cx="1545081" cy="172676"/>
            </a:xfrm>
            <a:prstGeom prst="rect">
              <a:avLst/>
            </a:prstGeom>
            <a:noFill/>
          </p:spPr>
          <p:txBody>
            <a:bodyPr wrap="square" lIns="0" tIns="0" rIns="0" bIns="0" rtlCol="0">
              <a:spAutoFit/>
            </a:bodyPr>
            <a:lstStyle/>
            <a:p>
              <a:pPr algn="ctr"/>
              <a:r>
                <a:rPr lang="en-US" sz="1122" b="1" dirty="0">
                  <a:gradFill>
                    <a:gsLst>
                      <a:gs pos="0">
                        <a:srgbClr val="000000">
                          <a:lumMod val="75000"/>
                          <a:lumOff val="25000"/>
                        </a:srgbClr>
                      </a:gs>
                      <a:gs pos="100000">
                        <a:srgbClr val="000000">
                          <a:lumMod val="75000"/>
                          <a:lumOff val="25000"/>
                        </a:srgbClr>
                      </a:gs>
                    </a:gsLst>
                    <a:lin ang="5400000" scaled="0"/>
                  </a:gradFill>
                </a:rPr>
                <a:t>Search Engine</a:t>
              </a:r>
            </a:p>
          </p:txBody>
        </p:sp>
      </p:grpSp>
      <p:sp>
        <p:nvSpPr>
          <p:cNvPr id="55" name="Rectangle 54"/>
          <p:cNvSpPr/>
          <p:nvPr/>
        </p:nvSpPr>
        <p:spPr>
          <a:xfrm>
            <a:off x="4120" y="6476585"/>
            <a:ext cx="11732020" cy="526377"/>
          </a:xfrm>
          <a:prstGeom prst="rect">
            <a:avLst/>
          </a:prstGeom>
        </p:spPr>
        <p:txBody>
          <a:bodyPr wrap="square">
            <a:spAutoFit/>
          </a:bodyPr>
          <a:lstStyle/>
          <a:p>
            <a:r>
              <a:rPr lang="en-US" sz="918" dirty="0">
                <a:solidFill>
                  <a:srgbClr val="000000"/>
                </a:solidFill>
              </a:rPr>
              <a:t>L1.  Thinking back to when you first started using SharePoint at work, as well as your use since, which of the following are ways that you learned to use SharePoint?  Select all that apply.</a:t>
            </a:r>
          </a:p>
          <a:p>
            <a:r>
              <a:rPr lang="en-US" sz="918" dirty="0">
                <a:solidFill>
                  <a:srgbClr val="000000"/>
                </a:solidFill>
              </a:rPr>
              <a:t>L2. You indicated that you learned to use SharePoint in each of the following ways.  Please use the scale below to indicate how helpful you would rate each of the learning experiences.</a:t>
            </a:r>
          </a:p>
          <a:p>
            <a:pPr>
              <a:tabLst>
                <a:tab pos="5419099" algn="l"/>
              </a:tabLst>
            </a:pPr>
            <a:r>
              <a:rPr lang="en-US" sz="918" dirty="0">
                <a:solidFill>
                  <a:srgbClr val="000000"/>
                </a:solidFill>
              </a:rPr>
              <a:t>Base: Total Respondents (N = 783); Base sizes for L2 determined by responses in L1 (see Slide Notes)</a:t>
            </a:r>
          </a:p>
        </p:txBody>
      </p:sp>
      <p:sp>
        <p:nvSpPr>
          <p:cNvPr id="29" name="Rectangle 28"/>
          <p:cNvSpPr/>
          <p:nvPr/>
        </p:nvSpPr>
        <p:spPr bwMode="auto">
          <a:xfrm>
            <a:off x="1339665" y="1632055"/>
            <a:ext cx="10336354" cy="310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632" b="1" dirty="0">
                <a:solidFill>
                  <a:srgbClr val="000000"/>
                </a:solidFill>
                <a:ea typeface="Segoe UI" pitchFamily="34" charset="0"/>
                <a:cs typeface="Segoe UI" pitchFamily="34" charset="0"/>
              </a:rPr>
              <a:t>Percent Using Learning Method vs. Helpfulness</a:t>
            </a:r>
          </a:p>
        </p:txBody>
      </p:sp>
      <p:sp>
        <p:nvSpPr>
          <p:cNvPr id="30"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DC3C00"/>
                    </a:gs>
                    <a:gs pos="100000">
                      <a:srgbClr val="DC3C00"/>
                    </a:gs>
                  </a:gsLst>
                  <a:lin ang="5400000" scaled="0"/>
                </a:gradFill>
                <a:cs typeface="Segoe UI Light"/>
              </a:rPr>
              <a:t>Learning via Co-Workers is among the most effective and most used methods</a:t>
            </a:r>
            <a:endParaRPr sz="2447">
              <a:solidFill>
                <a:srgbClr val="797A7D"/>
              </a:solidFill>
              <a:cs typeface="Arial" charset="0"/>
            </a:endParaRPr>
          </a:p>
        </p:txBody>
      </p:sp>
      <p:sp>
        <p:nvSpPr>
          <p:cNvPr id="3" name="Rectangle 2"/>
          <p:cNvSpPr/>
          <p:nvPr/>
        </p:nvSpPr>
        <p:spPr bwMode="auto">
          <a:xfrm>
            <a:off x="6980237" y="2081177"/>
            <a:ext cx="4343400" cy="1364318"/>
          </a:xfrm>
          <a:prstGeom prst="rect">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9806469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 y="-6302"/>
            <a:ext cx="12468225" cy="7007128"/>
          </a:xfrm>
          <a:prstGeom prst="rect">
            <a:avLst/>
          </a:prstGeom>
        </p:spPr>
      </p:pic>
      <p:grpSp>
        <p:nvGrpSpPr>
          <p:cNvPr id="3" name="Group 2"/>
          <p:cNvGrpSpPr/>
          <p:nvPr/>
        </p:nvGrpSpPr>
        <p:grpSpPr>
          <a:xfrm>
            <a:off x="274637" y="2354262"/>
            <a:ext cx="6276336" cy="4338751"/>
            <a:chOff x="1094141" y="1773583"/>
            <a:chExt cx="3564055" cy="4006584"/>
          </a:xfrm>
        </p:grpSpPr>
        <p:sp>
          <p:nvSpPr>
            <p:cNvPr id="68" name="Rectangle 67"/>
            <p:cNvSpPr/>
            <p:nvPr/>
          </p:nvSpPr>
          <p:spPr bwMode="auto">
            <a:xfrm rot="16200000">
              <a:off x="1412292" y="4278990"/>
              <a:ext cx="2106694" cy="89565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6556" tIns="146304" rIns="186556" bIns="146304"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b="1" dirty="0">
                  <a:gradFill>
                    <a:gsLst>
                      <a:gs pos="0">
                        <a:srgbClr val="FFFFFF"/>
                      </a:gs>
                      <a:gs pos="100000">
                        <a:srgbClr val="FFFFFF"/>
                      </a:gs>
                    </a:gsLst>
                    <a:lin ang="5400000" scaled="0"/>
                  </a:gradFill>
                  <a:ea typeface="Segoe UI" pitchFamily="34" charset="0"/>
                  <a:cs typeface="Segoe UI" pitchFamily="34" charset="0"/>
                </a:rPr>
                <a:t>24% </a:t>
              </a:r>
              <a:r>
                <a:rPr lang="en-US" dirty="0">
                  <a:gradFill>
                    <a:gsLst>
                      <a:gs pos="0">
                        <a:srgbClr val="FFFFFF"/>
                      </a:gs>
                      <a:gs pos="100000">
                        <a:srgbClr val="FFFFFF"/>
                      </a:gs>
                    </a:gsLst>
                    <a:lin ang="5400000" scaled="0"/>
                  </a:gradFill>
                  <a:ea typeface="Segoe UI" pitchFamily="34" charset="0"/>
                  <a:cs typeface="Segoe UI" pitchFamily="34" charset="0"/>
                </a:rPr>
                <a:t>Recognition for expertise and efforts</a:t>
              </a:r>
            </a:p>
          </p:txBody>
        </p:sp>
        <p:sp>
          <p:nvSpPr>
            <p:cNvPr id="34" name="Rectangle 33"/>
            <p:cNvSpPr/>
            <p:nvPr/>
          </p:nvSpPr>
          <p:spPr bwMode="auto">
            <a:xfrm rot="16200000">
              <a:off x="2124861" y="4067891"/>
              <a:ext cx="2528891" cy="89565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6556" tIns="146304" rIns="186556" bIns="146304"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29%</a:t>
              </a:r>
              <a:r>
                <a:rPr lang="en-US" dirty="0">
                  <a:gradFill>
                    <a:gsLst>
                      <a:gs pos="0">
                        <a:srgbClr val="FFFFFF"/>
                      </a:gs>
                      <a:gs pos="100000">
                        <a:srgbClr val="FFFFFF"/>
                      </a:gs>
                    </a:gsLst>
                    <a:lin ang="5400000" scaled="0"/>
                  </a:gradFill>
                  <a:ea typeface="Segoe UI" pitchFamily="34" charset="0"/>
                  <a:cs typeface="Segoe UI" pitchFamily="34" charset="0"/>
                </a:rPr>
                <a:t> </a:t>
              </a: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dirty="0">
                  <a:gradFill>
                    <a:gsLst>
                      <a:gs pos="0">
                        <a:srgbClr val="FFFFFF"/>
                      </a:gs>
                      <a:gs pos="100000">
                        <a:srgbClr val="FFFFFF"/>
                      </a:gs>
                    </a:gsLst>
                    <a:lin ang="5400000" scaled="0"/>
                  </a:gradFill>
                  <a:ea typeface="Segoe UI" pitchFamily="34" charset="0"/>
                  <a:cs typeface="Segoe UI" pitchFamily="34" charset="0"/>
                </a:rPr>
                <a:t>formal program</a:t>
              </a:r>
            </a:p>
          </p:txBody>
        </p:sp>
        <p:sp>
          <p:nvSpPr>
            <p:cNvPr id="72" name="Rectangle 71"/>
            <p:cNvSpPr/>
            <p:nvPr/>
          </p:nvSpPr>
          <p:spPr bwMode="auto">
            <a:xfrm rot="16200000">
              <a:off x="-461321" y="3329045"/>
              <a:ext cx="4006583" cy="89565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6556" tIns="146304" rIns="186556" bIns="146304"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4000" b="1" dirty="0">
                  <a:gradFill>
                    <a:gsLst>
                      <a:gs pos="0">
                        <a:srgbClr val="FFFFFF"/>
                      </a:gs>
                      <a:gs pos="100000">
                        <a:srgbClr val="FFFFFF"/>
                      </a:gs>
                    </a:gsLst>
                    <a:lin ang="5400000" scaled="0"/>
                  </a:gradFill>
                  <a:ea typeface="Segoe UI" pitchFamily="34" charset="0"/>
                  <a:cs typeface="Segoe UI" pitchFamily="34" charset="0"/>
                </a:rPr>
                <a:t>55% </a:t>
              </a:r>
            </a:p>
            <a:p>
              <a:pPr defTabSz="932290"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“It makes my job easier when others around me know how to use SharePoint”</a:t>
              </a:r>
            </a:p>
          </p:txBody>
        </p:sp>
        <p:sp>
          <p:nvSpPr>
            <p:cNvPr id="6" name="Rectangle 5"/>
            <p:cNvSpPr/>
            <p:nvPr/>
          </p:nvSpPr>
          <p:spPr>
            <a:xfrm>
              <a:off x="3620709" y="2424395"/>
              <a:ext cx="153850" cy="342756"/>
            </a:xfrm>
            <a:prstGeom prst="rect">
              <a:avLst/>
            </a:prstGeom>
          </p:spPr>
          <p:txBody>
            <a:bodyPr wrap="none" lIns="93260" tIns="46631" rIns="93260" bIns="46631">
              <a:spAutoFit/>
            </a:bodyPr>
            <a:lstStyle/>
            <a:p>
              <a:pPr algn="ctr" defTabSz="932290" fontAlgn="base">
                <a:spcBef>
                  <a:spcPct val="0"/>
                </a:spcBef>
                <a:spcAft>
                  <a:spcPct val="0"/>
                </a:spcAft>
              </a:pPr>
              <a:endParaRPr lang="en-US" spc="51" dirty="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a:xfrm>
              <a:off x="1635645" y="2617610"/>
              <a:ext cx="153850" cy="342756"/>
            </a:xfrm>
            <a:prstGeom prst="rect">
              <a:avLst/>
            </a:prstGeom>
          </p:spPr>
          <p:txBody>
            <a:bodyPr wrap="none" lIns="93260" tIns="46631" rIns="93260" bIns="46631">
              <a:spAutoFit/>
            </a:bodyPr>
            <a:lstStyle/>
            <a:p>
              <a:pPr algn="ctr" defTabSz="932290" fontAlgn="base">
                <a:spcBef>
                  <a:spcPct val="0"/>
                </a:spcBef>
                <a:spcAft>
                  <a:spcPct val="0"/>
                </a:spcAft>
              </a:pPr>
              <a:endParaRPr lang="en-US" spc="51" dirty="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a:xfrm>
              <a:off x="2625870" y="2748710"/>
              <a:ext cx="153850" cy="342756"/>
            </a:xfrm>
            <a:prstGeom prst="rect">
              <a:avLst/>
            </a:prstGeom>
          </p:spPr>
          <p:txBody>
            <a:bodyPr wrap="none" lIns="93260" tIns="46631" rIns="93260" bIns="46631">
              <a:spAutoFit/>
            </a:bodyPr>
            <a:lstStyle/>
            <a:p>
              <a:pPr algn="ctr" defTabSz="932290" fontAlgn="base">
                <a:spcBef>
                  <a:spcPct val="0"/>
                </a:spcBef>
                <a:spcAft>
                  <a:spcPct val="0"/>
                </a:spcAft>
              </a:pPr>
              <a:endParaRPr lang="en-US" spc="51"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16200000">
              <a:off x="3904878" y="5026848"/>
              <a:ext cx="1124115" cy="382521"/>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0"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12% </a:t>
              </a:r>
            </a:p>
            <a:p>
              <a:pPr defTabSz="932290" fontAlgn="base">
                <a:spcBef>
                  <a:spcPct val="0"/>
                </a:spcBef>
                <a:spcAft>
                  <a:spcPct val="0"/>
                </a:spcAft>
              </a:pPr>
              <a:r>
                <a:rPr lang="en-US" sz="1200" dirty="0" smtClean="0">
                  <a:gradFill>
                    <a:gsLst>
                      <a:gs pos="0">
                        <a:srgbClr val="FFFFFF"/>
                      </a:gs>
                      <a:gs pos="100000">
                        <a:srgbClr val="FFFFFF"/>
                      </a:gs>
                    </a:gsLst>
                    <a:lin ang="5400000" scaled="0"/>
                  </a:gradFill>
                  <a:ea typeface="Segoe UI" pitchFamily="34" charset="0"/>
                  <a:cs typeface="Segoe UI" pitchFamily="34" charset="0"/>
                </a:rPr>
                <a:t>Certification</a:t>
              </a:r>
              <a:endParaRPr lang="en-US" sz="1200" dirty="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16200000">
              <a:off x="3401356" y="4933855"/>
              <a:ext cx="1310100" cy="382521"/>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0"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14% Minor compensation</a:t>
              </a:r>
            </a:p>
          </p:txBody>
        </p:sp>
      </p:grpSp>
      <p:sp>
        <p:nvSpPr>
          <p:cNvPr id="2" name="Title 1"/>
          <p:cNvSpPr>
            <a:spLocks noGrp="1"/>
          </p:cNvSpPr>
          <p:nvPr>
            <p:ph type="title"/>
          </p:nvPr>
        </p:nvSpPr>
        <p:spPr/>
        <p:txBody>
          <a:bodyPr/>
          <a:lstStyle/>
          <a:p>
            <a:r>
              <a:rPr lang="en-US" dirty="0">
                <a:solidFill>
                  <a:schemeClr val="tx1">
                    <a:lumMod val="65000"/>
                    <a:lumOff val="35000"/>
                  </a:schemeClr>
                </a:solidFill>
              </a:rPr>
              <a:t>How to motivate </a:t>
            </a: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Champions</a:t>
            </a:r>
            <a:r>
              <a:rPr lang="en-US" dirty="0">
                <a:solidFill>
                  <a:schemeClr val="tx1">
                    <a:lumMod val="65000"/>
                    <a:lumOff val="35000"/>
                  </a:schemeClr>
                </a:solidFill>
              </a:rPr>
              <a:t>?</a:t>
            </a:r>
          </a:p>
        </p:txBody>
      </p:sp>
      <p:sp>
        <p:nvSpPr>
          <p:cNvPr id="13" name="Rectangle 12"/>
          <p:cNvSpPr/>
          <p:nvPr/>
        </p:nvSpPr>
        <p:spPr bwMode="auto">
          <a:xfrm>
            <a:off x="7437437" y="4640262"/>
            <a:ext cx="4719355" cy="2057400"/>
          </a:xfrm>
          <a:prstGeom prst="rect">
            <a:avLst/>
          </a:prstGeom>
          <a:solidFill>
            <a:schemeClr val="accent6">
              <a:lumMod val="50000"/>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defTabSz="932472" fontAlgn="base">
              <a:spcBef>
                <a:spcPct val="0"/>
              </a:spcBef>
              <a:spcAft>
                <a:spcPct val="0"/>
              </a:spcAft>
            </a:pPr>
            <a:r>
              <a:rPr lang="en-US" sz="1600" b="1" dirty="0">
                <a:gradFill>
                  <a:gsLst>
                    <a:gs pos="0">
                      <a:srgbClr val="FFFFFF"/>
                    </a:gs>
                    <a:gs pos="100000">
                      <a:srgbClr val="FFFFFF"/>
                    </a:gs>
                  </a:gsLst>
                  <a:lin ang="5400000" scaled="0"/>
                </a:gradFill>
              </a:rPr>
              <a:t>Best Buy: The rise of the ninjas—a SharePoint 2013 user adoption story (SPC296)</a:t>
            </a:r>
          </a:p>
          <a:p>
            <a:pPr defTabSz="932472" fontAlgn="base">
              <a:spcBef>
                <a:spcPct val="0"/>
              </a:spcBef>
              <a:spcAft>
                <a:spcPct val="0"/>
              </a:spcAft>
            </a:pPr>
            <a:endParaRPr lang="en-US" sz="1600" dirty="0">
              <a:gradFill>
                <a:gsLst>
                  <a:gs pos="0">
                    <a:srgbClr val="FFFFFF"/>
                  </a:gs>
                  <a:gs pos="100000">
                    <a:srgbClr val="FFFFFF"/>
                  </a:gs>
                </a:gsLst>
                <a:lin ang="5400000" scaled="0"/>
              </a:gradFill>
            </a:endParaRPr>
          </a:p>
          <a:p>
            <a:pPr defTabSz="932472" fontAlgn="base">
              <a:spcBef>
                <a:spcPct val="0"/>
              </a:spcBef>
              <a:spcAft>
                <a:spcPct val="0"/>
              </a:spcAft>
            </a:pPr>
            <a:r>
              <a:rPr lang="en-US" sz="1600" dirty="0">
                <a:gradFill>
                  <a:gsLst>
                    <a:gs pos="0">
                      <a:srgbClr val="FFFFFF"/>
                    </a:gs>
                    <a:gs pos="100000">
                      <a:srgbClr val="FFFFFF"/>
                    </a:gs>
                  </a:gsLst>
                  <a:lin ang="5400000" scaled="0"/>
                </a:gradFill>
                <a:hlinkClick r:id="rId4"/>
              </a:rPr>
              <a:t>http</a:t>
            </a:r>
            <a:r>
              <a:rPr lang="en-US" sz="1600" dirty="0" smtClean="0">
                <a:gradFill>
                  <a:gsLst>
                    <a:gs pos="0">
                      <a:srgbClr val="FFFFFF"/>
                    </a:gs>
                    <a:gs pos="100000">
                      <a:srgbClr val="FFFFFF"/>
                    </a:gs>
                  </a:gsLst>
                  <a:lin ang="5400000" scaled="0"/>
                </a:gradFill>
                <a:hlinkClick r:id="rId4"/>
              </a:rPr>
              <a:t>://aka.ms/bestbuyninjas</a:t>
            </a:r>
            <a:r>
              <a:rPr lang="en-US" sz="1600" dirty="0" smtClean="0">
                <a:gradFill>
                  <a:gsLst>
                    <a:gs pos="0">
                      <a:srgbClr val="FFFFFF"/>
                    </a:gs>
                    <a:gs pos="100000">
                      <a:srgbClr val="FFFFFF"/>
                    </a:gs>
                  </a:gsLst>
                  <a:lin ang="5400000" scaled="0"/>
                </a:gradFill>
              </a:rPr>
              <a:t> </a:t>
            </a:r>
            <a:endParaRPr lang="en-US" sz="1600" dirty="0">
              <a:gradFill>
                <a:gsLst>
                  <a:gs pos="0">
                    <a:srgbClr val="FFFFFF"/>
                  </a:gs>
                  <a:gs pos="100000">
                    <a:srgbClr val="FFFFFF"/>
                  </a:gs>
                </a:gsLst>
                <a:lin ang="5400000" scaled="0"/>
              </a:gradFill>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rPr>
              <a:t>Matthew Ruderman; Sarah Haase</a:t>
            </a:r>
          </a:p>
          <a:p>
            <a:pPr defTabSz="932472" fontAlgn="base">
              <a:spcBef>
                <a:spcPct val="0"/>
              </a:spcBef>
              <a:spcAft>
                <a:spcPct val="0"/>
              </a:spcAft>
            </a:pPr>
            <a:endParaRPr lang="en-US" sz="1600" dirty="0">
              <a:gradFill>
                <a:gsLst>
                  <a:gs pos="0">
                    <a:srgbClr val="FFFFFF"/>
                  </a:gs>
                  <a:gs pos="100000">
                    <a:srgbClr val="FFFFFF"/>
                  </a:gs>
                </a:gsLst>
                <a:lin ang="5400000" scaled="0"/>
              </a:gradFill>
            </a:endParaRPr>
          </a:p>
          <a:p>
            <a:pPr defTabSz="932472" fontAlgn="base">
              <a:spcBef>
                <a:spcPct val="0"/>
              </a:spcBef>
              <a:spcAft>
                <a:spcPct val="0"/>
              </a:spcAft>
            </a:pPr>
            <a:r>
              <a:rPr lang="en-US" sz="1600" spc="-71" dirty="0">
                <a:gradFill>
                  <a:gsLst>
                    <a:gs pos="2917">
                      <a:srgbClr val="797A7D"/>
                    </a:gs>
                    <a:gs pos="95000">
                      <a:srgbClr val="797A7D"/>
                    </a:gs>
                  </a:gsLst>
                  <a:lin ang="5400000" scaled="0"/>
                </a:gradFill>
                <a:hlinkClick r:id="rId5"/>
              </a:rPr>
              <a:t>http://aka.ms/communityplaybook</a:t>
            </a:r>
            <a:r>
              <a:rPr lang="en-US" sz="1600" spc="-71" dirty="0">
                <a:gradFill>
                  <a:gsLst>
                    <a:gs pos="2917">
                      <a:srgbClr val="797A7D"/>
                    </a:gs>
                    <a:gs pos="95000">
                      <a:srgbClr val="797A7D"/>
                    </a:gs>
                  </a:gsLst>
                  <a:lin ang="5400000" scaled="0"/>
                </a:gradFill>
              </a:rPr>
              <a:t> </a:t>
            </a:r>
          </a:p>
        </p:txBody>
      </p:sp>
    </p:spTree>
    <p:extLst>
      <p:ext uri="{BB962C8B-B14F-4D97-AF65-F5344CB8AC3E}">
        <p14:creationId xmlns:p14="http://schemas.microsoft.com/office/powerpoint/2010/main" val="16979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437" y="1901"/>
            <a:ext cx="6902607" cy="6992624"/>
          </a:xfrm>
          <a:prstGeom prst="rect">
            <a:avLst/>
          </a:prstGeom>
        </p:spPr>
      </p:pic>
      <p:sp>
        <p:nvSpPr>
          <p:cNvPr id="4" name="Rectangle 3"/>
          <p:cNvSpPr/>
          <p:nvPr/>
        </p:nvSpPr>
        <p:spPr bwMode="auto">
          <a:xfrm>
            <a:off x="0" y="1902"/>
            <a:ext cx="5532437" cy="699262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51077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cs typeface="Segoe UI"/>
              </a:rPr>
              <a:t>Drive New Behaviors &amp; Stay Engaged</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1218795"/>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smtClean="0">
                <a:gradFill>
                  <a:gsLst>
                    <a:gs pos="0">
                      <a:srgbClr val="FFFFFF"/>
                    </a:gs>
                    <a:gs pos="100000">
                      <a:srgbClr val="FFFFFF"/>
                    </a:gs>
                  </a:gsLst>
                  <a:lin ang="5400000" scaled="0"/>
                </a:gradFill>
                <a:latin typeface="Segoe UI Light"/>
                <a:cs typeface="Segoe UI Light"/>
              </a:rPr>
              <a:t>Rally people around the solution, keep listening, and drive change.</a:t>
            </a:r>
          </a:p>
        </p:txBody>
      </p:sp>
      <p:sp>
        <p:nvSpPr>
          <p:cNvPr id="21" name="Rectangle 20"/>
          <p:cNvSpPr/>
          <p:nvPr/>
        </p:nvSpPr>
        <p:spPr bwMode="auto">
          <a:xfrm>
            <a:off x="6218237" y="4522266"/>
            <a:ext cx="6211927"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Establish communication avenues</a:t>
            </a:r>
            <a:endParaRPr lang="en-US" sz="2447" dirty="0">
              <a:solidFill>
                <a:srgbClr val="FFFFFF"/>
              </a:solidFill>
              <a:latin typeface="Segoe UI Light"/>
            </a:endParaRPr>
          </a:p>
        </p:txBody>
      </p:sp>
      <p:sp>
        <p:nvSpPr>
          <p:cNvPr id="22" name="Rectangle 21"/>
          <p:cNvSpPr/>
          <p:nvPr/>
        </p:nvSpPr>
        <p:spPr bwMode="auto">
          <a:xfrm>
            <a:off x="6218237" y="5240281"/>
            <a:ext cx="6211925"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Maintain momentum &amp; </a:t>
            </a:r>
            <a:r>
              <a:rPr lang="en-US" sz="2447" dirty="0" smtClean="0">
                <a:solidFill>
                  <a:srgbClr val="FFFFFF"/>
                </a:solidFill>
                <a:latin typeface="Segoe UI Light"/>
                <a:cs typeface="Segoe UI Light"/>
              </a:rPr>
              <a:t>dialog among users</a:t>
            </a:r>
            <a:endParaRPr lang="en-US" sz="2447" dirty="0">
              <a:solidFill>
                <a:srgbClr val="FFFFFF"/>
              </a:solidFill>
              <a:latin typeface="Segoe UI Light"/>
            </a:endParaRPr>
          </a:p>
        </p:txBody>
      </p:sp>
      <p:sp>
        <p:nvSpPr>
          <p:cNvPr id="23" name="Rectangle 22"/>
          <p:cNvSpPr/>
          <p:nvPr/>
        </p:nvSpPr>
        <p:spPr bwMode="auto">
          <a:xfrm>
            <a:off x="6218237" y="5958296"/>
            <a:ext cx="6211927" cy="66316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Seek feedback and act on it</a:t>
            </a:r>
            <a:endParaRPr lang="en-US" sz="2447" dirty="0">
              <a:solidFill>
                <a:srgbClr val="FFFFFF"/>
              </a:solidFill>
              <a:latin typeface="Segoe UI Light"/>
              <a:cs typeface="Segoe UI Light"/>
            </a:endParaRPr>
          </a:p>
        </p:txBody>
      </p:sp>
      <p:grpSp>
        <p:nvGrpSpPr>
          <p:cNvPr id="19" name="Group 18"/>
          <p:cNvGrpSpPr/>
          <p:nvPr/>
        </p:nvGrpSpPr>
        <p:grpSpPr>
          <a:xfrm>
            <a:off x="404878" y="6125120"/>
            <a:ext cx="352761" cy="496342"/>
            <a:chOff x="4324767" y="2348195"/>
            <a:chExt cx="352761" cy="496342"/>
          </a:xfrm>
        </p:grpSpPr>
        <p:sp>
          <p:nvSpPr>
            <p:cNvPr id="2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98068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820" b="10724"/>
          <a:stretch/>
        </p:blipFill>
        <p:spPr>
          <a:xfrm>
            <a:off x="317" y="-7937"/>
            <a:ext cx="12436475" cy="7010400"/>
          </a:xfrm>
          <a:prstGeom prst="rect">
            <a:avLst/>
          </a:prstGeom>
        </p:spPr>
      </p:pic>
      <p:sp>
        <p:nvSpPr>
          <p:cNvPr id="4" name="Rectangle 3"/>
          <p:cNvSpPr/>
          <p:nvPr/>
        </p:nvSpPr>
        <p:spPr bwMode="auto">
          <a:xfrm>
            <a:off x="6990761" y="5097462"/>
            <a:ext cx="5133474" cy="1681393"/>
          </a:xfrm>
          <a:prstGeom prst="rect">
            <a:avLst/>
          </a:prstGeom>
          <a:solidFill>
            <a:srgbClr val="68217A">
              <a:lumMod val="50000"/>
              <a:alpha val="90000"/>
            </a:srgbClr>
          </a:solidFill>
          <a:ln w="10795" cap="flat" cmpd="sng" algn="ctr">
            <a:noFill/>
            <a:prstDash val="solid"/>
            <a:headEnd type="none" w="med" len="med"/>
            <a:tailEnd type="none" w="med" len="med"/>
          </a:ln>
          <a:effectLst/>
        </p:spPr>
        <p:txBody>
          <a:bodyPr vert="horz" wrap="square" lIns="182880" tIns="46637" rIns="182880" bIns="46637" numCol="1" rtlCol="0" anchor="ctr" anchorCtr="0" compatLnSpc="1">
            <a:prstTxWarp prst="textNoShape">
              <a:avLst/>
            </a:prstTxWarp>
          </a:bodyPr>
          <a:lstStyle/>
          <a:p>
            <a:pPr defTabSz="932472" fontAlgn="base">
              <a:spcBef>
                <a:spcPct val="0"/>
              </a:spcBef>
              <a:spcAft>
                <a:spcPct val="0"/>
              </a:spcAft>
              <a:defRPr/>
            </a:pPr>
            <a:r>
              <a:rPr lang="en-US" sz="1600" b="1" kern="0" dirty="0" smtClean="0">
                <a:gradFill>
                  <a:gsLst>
                    <a:gs pos="0">
                      <a:srgbClr val="FFFFFF"/>
                    </a:gs>
                    <a:gs pos="100000">
                      <a:srgbClr val="FFFFFF"/>
                    </a:gs>
                  </a:gsLst>
                  <a:lin ang="5400000" scaled="0"/>
                </a:gradFill>
              </a:rPr>
              <a:t>Nationwide: Building a World-Renowned Intranet with SharePoint 2013 and Yammer (SPC311)</a:t>
            </a:r>
          </a:p>
          <a:p>
            <a:pPr defTabSz="932472" fontAlgn="base">
              <a:spcBef>
                <a:spcPct val="0"/>
              </a:spcBef>
              <a:spcAft>
                <a:spcPct val="0"/>
              </a:spcAft>
              <a:defRPr/>
            </a:pPr>
            <a:endParaRPr lang="en-US" sz="1600" kern="0" dirty="0" smtClean="0">
              <a:gradFill>
                <a:gsLst>
                  <a:gs pos="0">
                    <a:srgbClr val="FFFFFF"/>
                  </a:gs>
                  <a:gs pos="100000">
                    <a:srgbClr val="FFFFFF"/>
                  </a:gs>
                </a:gsLst>
                <a:lin ang="5400000" scaled="0"/>
              </a:gradFill>
            </a:endParaRPr>
          </a:p>
          <a:p>
            <a:pPr defTabSz="932472" fontAlgn="base">
              <a:spcBef>
                <a:spcPct val="0"/>
              </a:spcBef>
              <a:spcAft>
                <a:spcPct val="0"/>
              </a:spcAft>
              <a:defRPr/>
            </a:pPr>
            <a:r>
              <a:rPr lang="en-US" sz="1600" kern="0" dirty="0" smtClean="0">
                <a:gradFill>
                  <a:gsLst>
                    <a:gs pos="0">
                      <a:srgbClr val="FFFFFF"/>
                    </a:gs>
                    <a:gs pos="100000">
                      <a:srgbClr val="FFFFFF"/>
                    </a:gs>
                  </a:gsLst>
                  <a:lin ang="5400000" scaled="0"/>
                </a:gradFill>
                <a:hlinkClick r:id="rId4"/>
              </a:rPr>
              <a:t>http://aka.ms/natiowideSPOT</a:t>
            </a:r>
            <a:r>
              <a:rPr lang="en-US" sz="1600" kern="0" dirty="0" smtClean="0">
                <a:gradFill>
                  <a:gsLst>
                    <a:gs pos="0">
                      <a:srgbClr val="FFFFFF"/>
                    </a:gs>
                    <a:gs pos="100000">
                      <a:srgbClr val="FFFFFF"/>
                    </a:gs>
                  </a:gsLst>
                  <a:lin ang="5400000" scaled="0"/>
                </a:gradFill>
              </a:rPr>
              <a:t> </a:t>
            </a:r>
          </a:p>
          <a:p>
            <a:pPr defTabSz="932472" fontAlgn="base">
              <a:spcBef>
                <a:spcPct val="0"/>
              </a:spcBef>
              <a:spcAft>
                <a:spcPct val="0"/>
              </a:spcAft>
              <a:defRPr/>
            </a:pPr>
            <a:r>
              <a:rPr lang="en-US" sz="1600" kern="0" dirty="0" smtClean="0">
                <a:gradFill>
                  <a:gsLst>
                    <a:gs pos="0">
                      <a:srgbClr val="FFFFFF"/>
                    </a:gs>
                    <a:gs pos="100000">
                      <a:srgbClr val="FFFFFF"/>
                    </a:gs>
                  </a:gsLst>
                  <a:lin ang="5400000" scaled="0"/>
                </a:gradFill>
              </a:rPr>
              <a:t>Chris Plescia ; James Tsai ; Jeff Schumann ; Matt Huber ; Shawn Domer </a:t>
            </a:r>
          </a:p>
        </p:txBody>
      </p:sp>
    </p:spTree>
    <p:extLst>
      <p:ext uri="{BB962C8B-B14F-4D97-AF65-F5344CB8AC3E}">
        <p14:creationId xmlns:p14="http://schemas.microsoft.com/office/powerpoint/2010/main" val="125129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25731" y="1030361"/>
            <a:ext cx="5949163" cy="5963253"/>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5" name="Text Placeholder 6"/>
          <p:cNvSpPr txBox="1">
            <a:spLocks/>
          </p:cNvSpPr>
          <p:nvPr/>
        </p:nvSpPr>
        <p:spPr>
          <a:xfrm>
            <a:off x="225730" y="103036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Policies Templates</a:t>
            </a:r>
          </a:p>
          <a:p>
            <a:pPr marL="0" indent="0">
              <a:buFont typeface="Arial" pitchFamily="34" charset="0"/>
              <a:buNone/>
            </a:pPr>
            <a:r>
              <a:rPr lang="en-US" sz="1632" dirty="0">
                <a:solidFill>
                  <a:srgbClr val="000000">
                    <a:lumMod val="75000"/>
                    <a:lumOff val="25000"/>
                  </a:srgbClr>
                </a:solidFill>
              </a:rPr>
              <a:t>Use the Policies templates to provide your users with guidelines about how to use Office 365 responsibly.</a:t>
            </a:r>
          </a:p>
          <a:p>
            <a:pPr marL="0" indent="0">
              <a:buFont typeface="Arial" pitchFamily="34" charset="0"/>
              <a:buNone/>
            </a:pPr>
            <a:r>
              <a:rPr lang="en-US" sz="1632" dirty="0" smtClean="0">
                <a:solidFill>
                  <a:srgbClr val="000000">
                    <a:lumMod val="75000"/>
                    <a:lumOff val="25000"/>
                  </a:srgbClr>
                </a:solidFill>
              </a:rPr>
              <a:t>.</a:t>
            </a: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20" name="Rectangle 19"/>
          <p:cNvSpPr/>
          <p:nvPr/>
        </p:nvSpPr>
        <p:spPr bwMode="auto">
          <a:xfrm>
            <a:off x="6332094" y="1030363"/>
            <a:ext cx="5983718" cy="5963254"/>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5730" y="481865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18"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DC3C00"/>
                    </a:gs>
                    <a:gs pos="100000">
                      <a:srgbClr val="DC3C00"/>
                    </a:gs>
                  </a:gsLst>
                  <a:lin ang="5400000" scaled="0"/>
                </a:gradFill>
                <a:cs typeface="Arial" charset="0"/>
              </a:rPr>
              <a:t>Ongoing Usage, Support &amp; Change Management</a:t>
            </a:r>
          </a:p>
          <a:p>
            <a:pPr defTabSz="932304"/>
            <a:r>
              <a:rPr sz="2447">
                <a:solidFill>
                  <a:srgbClr val="797A7D"/>
                </a:solidFill>
                <a:cs typeface="Arial" charset="0"/>
              </a:rPr>
              <a:t>Increase depth &amp; breadth of usage and manage upcoming changes in the service</a:t>
            </a:r>
          </a:p>
        </p:txBody>
      </p:sp>
      <p:sp>
        <p:nvSpPr>
          <p:cNvPr id="21" name="Text Placeholder 6"/>
          <p:cNvSpPr txBox="1">
            <a:spLocks/>
          </p:cNvSpPr>
          <p:nvPr/>
        </p:nvSpPr>
        <p:spPr>
          <a:xfrm>
            <a:off x="6332094" y="1030359"/>
            <a:ext cx="5859922"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Helpdesk Resources</a:t>
            </a:r>
          </a:p>
          <a:p>
            <a:pPr marL="0" lvl="1" indent="0" defTabSz="932559">
              <a:lnSpc>
                <a:spcPct val="100000"/>
              </a:lnSpc>
              <a:spcBef>
                <a:spcPts val="0"/>
              </a:spcBef>
              <a:buSzTx/>
              <a:buFont typeface="Arial" pitchFamily="34" charset="0"/>
              <a:buNone/>
            </a:pPr>
            <a:r>
              <a:rPr lang="en-US" sz="1632" dirty="0">
                <a:solidFill>
                  <a:srgbClr val="000000">
                    <a:lumMod val="75000"/>
                    <a:lumOff val="25000"/>
                  </a:srgbClr>
                </a:solidFill>
                <a:latin typeface="Segoe UI Light"/>
              </a:rPr>
              <a:t>Leverage this guide to help get your Help Desk ready to troubleshoot Office 365 users.</a:t>
            </a:r>
          </a:p>
        </p:txBody>
      </p:sp>
      <p:pic>
        <p:nvPicPr>
          <p:cNvPr id="3" name="Picture 2"/>
          <p:cNvPicPr>
            <a:picLocks noChangeAspect="1"/>
          </p:cNvPicPr>
          <p:nvPr/>
        </p:nvPicPr>
        <p:blipFill>
          <a:blip r:embed="rId3"/>
          <a:stretch>
            <a:fillRect/>
          </a:stretch>
        </p:blipFill>
        <p:spPr>
          <a:xfrm>
            <a:off x="6492513" y="2062463"/>
            <a:ext cx="3680359" cy="438230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76358" y="6786725"/>
            <a:ext cx="1558183"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4"/>
              </a:rPr>
              <a:t>http://aka.ms/o365kit</a:t>
            </a:r>
            <a:r>
              <a:rPr lang="en-US" sz="1400" spc="-71" dirty="0">
                <a:gradFill>
                  <a:gsLst>
                    <a:gs pos="2917">
                      <a:srgbClr val="797A7D"/>
                    </a:gs>
                    <a:gs pos="95000">
                      <a:srgbClr val="797A7D"/>
                    </a:gs>
                  </a:gsLst>
                  <a:lin ang="5400000" scaled="0"/>
                </a:gradFill>
              </a:rPr>
              <a:t> </a:t>
            </a:r>
          </a:p>
        </p:txBody>
      </p:sp>
      <p:sp>
        <p:nvSpPr>
          <p:cNvPr id="22" name="TextBox 21"/>
          <p:cNvSpPr txBox="1"/>
          <p:nvPr/>
        </p:nvSpPr>
        <p:spPr>
          <a:xfrm>
            <a:off x="6382199" y="6786724"/>
            <a:ext cx="1558183"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4"/>
              </a:rPr>
              <a:t>http://aka.ms/o365kit</a:t>
            </a:r>
            <a:r>
              <a:rPr lang="en-US" sz="1400" spc="-71" dirty="0">
                <a:gradFill>
                  <a:gsLst>
                    <a:gs pos="2917">
                      <a:srgbClr val="797A7D"/>
                    </a:gs>
                    <a:gs pos="95000">
                      <a:srgbClr val="797A7D"/>
                    </a:gs>
                  </a:gsLst>
                  <a:lin ang="5400000" scaled="0"/>
                </a:gradFill>
              </a:rPr>
              <a:t> </a:t>
            </a:r>
          </a:p>
        </p:txBody>
      </p:sp>
      <p:pic>
        <p:nvPicPr>
          <p:cNvPr id="2" name="Picture 1"/>
          <p:cNvPicPr>
            <a:picLocks noChangeAspect="1"/>
          </p:cNvPicPr>
          <p:nvPr/>
        </p:nvPicPr>
        <p:blipFill rotWithShape="1">
          <a:blip r:embed="rId5"/>
          <a:srcRect b="45798"/>
          <a:stretch/>
        </p:blipFill>
        <p:spPr>
          <a:xfrm>
            <a:off x="375687" y="2062464"/>
            <a:ext cx="3201793" cy="212129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stretch>
            <a:fillRect/>
          </a:stretch>
        </p:blipFill>
        <p:spPr>
          <a:xfrm>
            <a:off x="2717517" y="2796861"/>
            <a:ext cx="3264112" cy="3989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28332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1. </a:t>
            </a:r>
            <a:r>
              <a:rPr lang="en-US" sz="2800" dirty="0" smtClean="0">
                <a:gradFill>
                  <a:gsLst>
                    <a:gs pos="0">
                      <a:srgbClr val="FFFFFF"/>
                    </a:gs>
                    <a:gs pos="100000">
                      <a:srgbClr val="FFFFFF"/>
                    </a:gs>
                  </a:gsLst>
                  <a:lin ang="5400000" scaled="0"/>
                </a:gradFill>
                <a:ea typeface="Segoe UI" pitchFamily="34" charset="0"/>
                <a:cs typeface="Segoe UI" pitchFamily="34" charset="0"/>
              </a:rPr>
              <a:t>Listen</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Plan</a:t>
            </a:r>
            <a:endParaRPr lang="en-US" sz="28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deep understanding of the </a:t>
            </a:r>
            <a:r>
              <a:rPr lang="en-US" b="1" dirty="0" smtClean="0">
                <a:gradFill>
                  <a:gsLst>
                    <a:gs pos="0">
                      <a:srgbClr val="FFFFFF"/>
                    </a:gs>
                    <a:gs pos="100000">
                      <a:srgbClr val="FFFFFF"/>
                    </a:gs>
                  </a:gsLst>
                  <a:lin ang="5400000" scaled="0"/>
                </a:gradFill>
                <a:ea typeface="Segoe UI" pitchFamily="34" charset="0"/>
                <a:cs typeface="Segoe UI" pitchFamily="34" charset="0"/>
              </a:rPr>
              <a:t>business goals</a:t>
            </a:r>
            <a:r>
              <a:rPr lang="en-US" dirty="0" smtClean="0">
                <a:gradFill>
                  <a:gsLst>
                    <a:gs pos="0">
                      <a:srgbClr val="FFFFFF"/>
                    </a:gs>
                    <a:gs pos="100000">
                      <a:srgbClr val="FFFFFF"/>
                    </a:gs>
                  </a:gsLst>
                  <a:lin ang="5400000" scaled="0"/>
                </a:gradFill>
                <a:ea typeface="Segoe UI" pitchFamily="34" charset="0"/>
                <a:cs typeface="Segoe UI" pitchFamily="34" charset="0"/>
              </a:rPr>
              <a:t>, as well as people </a:t>
            </a:r>
            <a:r>
              <a:rPr lang="en-US" b="1" dirty="0" smtClean="0">
                <a:gradFill>
                  <a:gsLst>
                    <a:gs pos="0">
                      <a:srgbClr val="FFFFFF"/>
                    </a:gs>
                    <a:gs pos="100000">
                      <a:srgbClr val="FFFFFF"/>
                    </a:gs>
                  </a:gsLst>
                  <a:lin ang="5400000" scaled="0"/>
                </a:gradFill>
                <a:ea typeface="Segoe UI" pitchFamily="34" charset="0"/>
                <a:cs typeface="Segoe UI" pitchFamily="34" charset="0"/>
              </a:rPr>
              <a:t>challenges</a:t>
            </a:r>
            <a:r>
              <a:rPr lang="en-US" dirty="0" smtClean="0">
                <a:gradFill>
                  <a:gsLst>
                    <a:gs pos="0">
                      <a:srgbClr val="FFFFFF"/>
                    </a:gs>
                    <a:gs pos="100000">
                      <a:srgbClr val="FFFFFF"/>
                    </a:gs>
                  </a:gsLst>
                  <a:lin ang="5400000" scaled="0"/>
                </a:gradFill>
                <a:ea typeface="Segoe UI" pitchFamily="34" charset="0"/>
                <a:cs typeface="Segoe UI" pitchFamily="34" charset="0"/>
              </a:rPr>
              <a:t> and </a:t>
            </a:r>
            <a:r>
              <a:rPr lang="en-US" b="1" dirty="0" smtClean="0">
                <a:gradFill>
                  <a:gsLst>
                    <a:gs pos="0">
                      <a:srgbClr val="FFFFFF"/>
                    </a:gs>
                    <a:gs pos="100000">
                      <a:srgbClr val="FFFFFF"/>
                    </a:gs>
                  </a:gsLst>
                  <a:lin ang="5400000" scaled="0"/>
                </a:gradFill>
                <a:ea typeface="Segoe UI" pitchFamily="34" charset="0"/>
                <a:cs typeface="Segoe UI" pitchFamily="34" charset="0"/>
              </a:rPr>
              <a:t>needs</a:t>
            </a:r>
            <a:r>
              <a:rPr lang="en-US" dirty="0" smtClean="0">
                <a:gradFill>
                  <a:gsLst>
                    <a:gs pos="0">
                      <a:srgbClr val="FFFFFF"/>
                    </a:gs>
                    <a:gs pos="100000">
                      <a:srgbClr val="FFFFFF"/>
                    </a:gs>
                  </a:gsLst>
                  <a:lin ang="5400000" scaled="0"/>
                </a:gradFill>
                <a:ea typeface="Segoe UI" pitchFamily="34" charset="0"/>
                <a:cs typeface="Segoe UI" pitchFamily="34" charset="0"/>
              </a:rPr>
              <a:t> to achieve them.</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011966" y="2125663"/>
            <a:ext cx="2697480" cy="274478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2. Envision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Design</a:t>
            </a: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solution</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that </a:t>
            </a:r>
            <a:r>
              <a:rPr lang="en-US" dirty="0" smtClean="0">
                <a:gradFill>
                  <a:gsLst>
                    <a:gs pos="0">
                      <a:srgbClr val="FFFFFF"/>
                    </a:gs>
                    <a:gs pos="100000">
                      <a:srgbClr val="FFFFFF"/>
                    </a:gs>
                  </a:gsLst>
                  <a:lin ang="5400000" scaled="0"/>
                </a:gradFill>
                <a:ea typeface="Segoe UI" pitchFamily="34" charset="0"/>
                <a:cs typeface="Segoe UI" pitchFamily="34" charset="0"/>
              </a:rPr>
              <a:t>people love and that helps them achieve business goals and get </a:t>
            </a:r>
            <a:r>
              <a:rPr lang="en-US" dirty="0">
                <a:gradFill>
                  <a:gsLst>
                    <a:gs pos="0">
                      <a:srgbClr val="FFFFFF"/>
                    </a:gs>
                    <a:gs pos="100000">
                      <a:srgbClr val="FFFFFF"/>
                    </a:gs>
                  </a:gsLst>
                  <a:lin ang="5400000" scaled="0"/>
                </a:gradFill>
                <a:ea typeface="Segoe UI" pitchFamily="34" charset="0"/>
                <a:cs typeface="Segoe UI" pitchFamily="34" charset="0"/>
              </a:rPr>
              <a:t>things done </a:t>
            </a:r>
            <a:r>
              <a:rPr lang="en-US" dirty="0" smtClean="0">
                <a:gradFill>
                  <a:gsLst>
                    <a:gs pos="0">
                      <a:srgbClr val="FFFFFF"/>
                    </a:gs>
                    <a:gs pos="100000">
                      <a:srgbClr val="FFFFFF"/>
                    </a:gs>
                  </a:gsLst>
                  <a:lin ang="5400000" scaled="0"/>
                </a:gradFill>
                <a:ea typeface="Segoe UI" pitchFamily="34" charset="0"/>
                <a:cs typeface="Segoe UI" pitchFamily="34" charset="0"/>
              </a:rPr>
              <a:t>more effectively.</a:t>
            </a:r>
          </a:p>
        </p:txBody>
      </p:sp>
      <p:sp>
        <p:nvSpPr>
          <p:cNvPr id="29" name="Rectangle 28"/>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4. Measure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Grow</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benchmark</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b="1" dirty="0" smtClean="0">
                <a:gradFill>
                  <a:gsLst>
                    <a:gs pos="0">
                      <a:srgbClr val="FFFFFF"/>
                    </a:gs>
                    <a:gs pos="100000">
                      <a:srgbClr val="FFFFFF"/>
                    </a:gs>
                  </a:gsLst>
                  <a:lin ang="5400000" scaled="0"/>
                </a:gradFill>
                <a:ea typeface="Segoe UI" pitchFamily="34" charset="0"/>
                <a:cs typeface="Segoe UI" pitchFamily="34" charset="0"/>
              </a:rPr>
              <a:t>KPIs</a:t>
            </a:r>
            <a:r>
              <a:rPr lang="en-US" dirty="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and </a:t>
            </a:r>
            <a:r>
              <a:rPr lang="en-US" b="1" dirty="0" smtClean="0">
                <a:gradFill>
                  <a:gsLst>
                    <a:gs pos="0">
                      <a:srgbClr val="FFFFFF"/>
                    </a:gs>
                    <a:gs pos="100000">
                      <a:srgbClr val="FFFFFF"/>
                    </a:gs>
                  </a:gsLst>
                  <a:lin ang="5400000" scaled="0"/>
                </a:gradFill>
                <a:ea typeface="Segoe UI" pitchFamily="34" charset="0"/>
                <a:cs typeface="Segoe UI" pitchFamily="34" charset="0"/>
              </a:rPr>
              <a:t>success stories </a:t>
            </a:r>
            <a:r>
              <a:rPr lang="en-US" dirty="0" smtClean="0">
                <a:gradFill>
                  <a:gsLst>
                    <a:gs pos="0">
                      <a:srgbClr val="FFFFFF"/>
                    </a:gs>
                    <a:gs pos="100000">
                      <a:srgbClr val="FFFFFF"/>
                    </a:gs>
                  </a:gsLst>
                  <a:lin ang="5400000" scaled="0"/>
                </a:gradFill>
                <a:ea typeface="Segoe UI" pitchFamily="34" charset="0"/>
                <a:cs typeface="Segoe UI" pitchFamily="34" charset="0"/>
              </a:rPr>
              <a:t>to help demonstrate success internally, improve and expand.</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5754923" y="2125663"/>
            <a:ext cx="2697480" cy="27447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3. Drive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Engage</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strategy </a:t>
            </a:r>
            <a:r>
              <a:rPr lang="en-US" dirty="0" smtClean="0">
                <a:gradFill>
                  <a:gsLst>
                    <a:gs pos="0">
                      <a:srgbClr val="FFFFFF"/>
                    </a:gs>
                    <a:gs pos="100000">
                      <a:srgbClr val="FFFFFF"/>
                    </a:gs>
                  </a:gsLst>
                  <a:lin ang="5400000" scaled="0"/>
                </a:gradFill>
                <a:ea typeface="Segoe UI" pitchFamily="34" charset="0"/>
                <a:cs typeface="Segoe UI" pitchFamily="34" charset="0"/>
              </a:rPr>
              <a:t>to drive adoption including communications, readiness and community.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274637" y="4870450"/>
            <a:ext cx="10966443" cy="1827213"/>
          </a:xfrm>
          <a:prstGeom prst="rect">
            <a:avLst/>
          </a:prstGeom>
          <a:noFill/>
        </p:spPr>
        <p:txBody>
          <a:bodyPr wrap="square" lIns="182880" tIns="146304" rIns="182880" bIns="146304" rtlCol="0">
            <a:noAutofit/>
          </a:bodyPr>
          <a:lstStyle/>
          <a:p>
            <a:pPr marL="228600" indent="-228600">
              <a:lnSpc>
                <a:spcPct val="90000"/>
              </a:lnSpc>
              <a:spcAft>
                <a:spcPts val="600"/>
              </a:spcAft>
            </a:pPr>
            <a:endParaRPr lang="en-US" sz="1600" dirty="0">
              <a:gradFill>
                <a:gsLst>
                  <a:gs pos="1250">
                    <a:srgbClr val="000000"/>
                  </a:gs>
                  <a:gs pos="99000">
                    <a:srgbClr val="000000"/>
                  </a:gs>
                </a:gsLst>
                <a:lin ang="5400000" scaled="0"/>
              </a:gradFill>
            </a:endParaRPr>
          </a:p>
        </p:txBody>
      </p:sp>
      <p:sp>
        <p:nvSpPr>
          <p:cNvPr id="3" name="Title 2"/>
          <p:cNvSpPr>
            <a:spLocks noGrp="1"/>
          </p:cNvSpPr>
          <p:nvPr>
            <p:ph type="title"/>
          </p:nvPr>
        </p:nvSpPr>
        <p:spPr/>
        <p:txBody>
          <a:bodyPr/>
          <a:lstStyle/>
          <a:p>
            <a:r>
              <a:rPr lang="en-US" dirty="0" smtClean="0"/>
              <a:t>What do you need to be successful?</a:t>
            </a:r>
            <a:endParaRPr lang="en-US" dirty="0"/>
          </a:p>
        </p:txBody>
      </p:sp>
      <p:grpSp>
        <p:nvGrpSpPr>
          <p:cNvPr id="7" name="Group 6"/>
          <p:cNvGrpSpPr/>
          <p:nvPr/>
        </p:nvGrpSpPr>
        <p:grpSpPr>
          <a:xfrm>
            <a:off x="2313702" y="2279656"/>
            <a:ext cx="438635" cy="491647"/>
            <a:chOff x="2313702" y="2272551"/>
            <a:chExt cx="438635" cy="491647"/>
          </a:xfrm>
        </p:grpSpPr>
        <p:sp>
          <p:nvSpPr>
            <p:cNvPr id="10"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1"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6" name="Group 5"/>
          <p:cNvGrpSpPr/>
          <p:nvPr/>
        </p:nvGrpSpPr>
        <p:grpSpPr>
          <a:xfrm>
            <a:off x="5122144" y="2272551"/>
            <a:ext cx="385697" cy="505857"/>
            <a:chOff x="5063874" y="2315117"/>
            <a:chExt cx="385697" cy="505857"/>
          </a:xfrm>
        </p:grpSpPr>
        <p:sp>
          <p:nvSpPr>
            <p:cNvPr id="12"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3"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5" name="Group 4"/>
          <p:cNvGrpSpPr/>
          <p:nvPr/>
        </p:nvGrpSpPr>
        <p:grpSpPr>
          <a:xfrm>
            <a:off x="7877648" y="2277308"/>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nvGrpSpPr>
          <p:cNvPr id="8" name="Group 7"/>
          <p:cNvGrpSpPr/>
          <p:nvPr/>
        </p:nvGrpSpPr>
        <p:grpSpPr>
          <a:xfrm>
            <a:off x="10600215" y="2315296"/>
            <a:ext cx="373361" cy="420367"/>
            <a:chOff x="5705872" y="4662020"/>
            <a:chExt cx="373361" cy="420367"/>
          </a:xfrm>
        </p:grpSpPr>
        <p:sp>
          <p:nvSpPr>
            <p:cNvPr id="22"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3"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4"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
        <p:nvSpPr>
          <p:cNvPr id="30" name="Text Placeholder 3"/>
          <p:cNvSpPr txBox="1">
            <a:spLocks/>
          </p:cNvSpPr>
          <p:nvPr/>
        </p:nvSpPr>
        <p:spPr>
          <a:xfrm>
            <a:off x="269009" y="1212850"/>
            <a:ext cx="12167467" cy="803275"/>
          </a:xfrm>
          <a:prstGeom prst="rect">
            <a:avLst/>
          </a:prstGeom>
        </p:spPr>
        <p:txBody>
          <a:bodyPr vert="horz" wrap="square" lIns="182880" tIns="146304" rIns="182880" bIns="146304" rtlCol="0">
            <a:spAutoFit/>
          </a:bodyPr>
          <a:lst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Font typeface="Arial" pitchFamily="34" charset="0"/>
              <a:buNone/>
            </a:pPr>
            <a:r>
              <a:rPr lang="en-US" dirty="0" smtClean="0">
                <a:solidFill>
                  <a:srgbClr val="797A7D"/>
                </a:solidFill>
              </a:rPr>
              <a:t>Common attributes to success</a:t>
            </a:r>
            <a:endParaRPr lang="en-US" dirty="0">
              <a:solidFill>
                <a:srgbClr val="797A7D"/>
              </a:solidFill>
            </a:endParaRPr>
          </a:p>
        </p:txBody>
      </p:sp>
    </p:spTree>
    <p:extLst>
      <p:ext uri="{BB962C8B-B14F-4D97-AF65-F5344CB8AC3E}">
        <p14:creationId xmlns:p14="http://schemas.microsoft.com/office/powerpoint/2010/main" val="15195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31"/>
                                        </p:tgtEl>
                                        <p:attrNameLst>
                                          <p:attrName>fillcolor</p:attrName>
                                        </p:attrNameLst>
                                      </p:cBhvr>
                                      <p:to>
                                        <a:srgbClr val="ACACAC"/>
                                      </p:to>
                                    </p:animClr>
                                    <p:set>
                                      <p:cBhvr>
                                        <p:cTn id="7" dur="500" fill="hold"/>
                                        <p:tgtEl>
                                          <p:spTgt spid="31"/>
                                        </p:tgtEl>
                                        <p:attrNameLst>
                                          <p:attrName>fill.type</p:attrName>
                                        </p:attrNameLst>
                                      </p:cBhvr>
                                      <p:to>
                                        <p:strVal val="solid"/>
                                      </p:to>
                                    </p:set>
                                    <p:set>
                                      <p:cBhvr>
                                        <p:cTn id="8" dur="500" fill="hold"/>
                                        <p:tgtEl>
                                          <p:spTgt spid="31"/>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26"/>
                                        </p:tgtEl>
                                        <p:attrNameLst>
                                          <p:attrName>fillcolor</p:attrName>
                                        </p:attrNameLst>
                                      </p:cBhvr>
                                      <p:to>
                                        <a:srgbClr val="ACACAC"/>
                                      </p:to>
                                    </p:animClr>
                                    <p:set>
                                      <p:cBhvr>
                                        <p:cTn id="11" dur="500" fill="hold"/>
                                        <p:tgtEl>
                                          <p:spTgt spid="26"/>
                                        </p:tgtEl>
                                        <p:attrNameLst>
                                          <p:attrName>fill.type</p:attrName>
                                        </p:attrNameLst>
                                      </p:cBhvr>
                                      <p:to>
                                        <p:strVal val="solid"/>
                                      </p:to>
                                    </p:set>
                                    <p:set>
                                      <p:cBhvr>
                                        <p:cTn id="12" dur="500" fill="hold"/>
                                        <p:tgtEl>
                                          <p:spTgt spid="26"/>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27"/>
                                        </p:tgtEl>
                                        <p:attrNameLst>
                                          <p:attrName>fillcolor</p:attrName>
                                        </p:attrNameLst>
                                      </p:cBhvr>
                                      <p:to>
                                        <a:srgbClr val="ACACAC"/>
                                      </p:to>
                                    </p:animClr>
                                    <p:set>
                                      <p:cBhvr>
                                        <p:cTn id="15" dur="500" fill="hold"/>
                                        <p:tgtEl>
                                          <p:spTgt spid="27"/>
                                        </p:tgtEl>
                                        <p:attrNameLst>
                                          <p:attrName>fill.type</p:attrName>
                                        </p:attrNameLst>
                                      </p:cBhvr>
                                      <p:to>
                                        <p:strVal val="solid"/>
                                      </p:to>
                                    </p:set>
                                    <p:set>
                                      <p:cBhvr>
                                        <p:cTn id="16" dur="5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930" y="1"/>
            <a:ext cx="6903052" cy="6994524"/>
          </a:xfrm>
          <a:prstGeom prst="rect">
            <a:avLst/>
          </a:prstGeom>
        </p:spPr>
      </p:pic>
      <p:sp>
        <p:nvSpPr>
          <p:cNvPr id="4" name="Rectangle 3"/>
          <p:cNvSpPr/>
          <p:nvPr/>
        </p:nvSpPr>
        <p:spPr bwMode="auto">
          <a:xfrm>
            <a:off x="0" y="1902"/>
            <a:ext cx="5532437" cy="699262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4219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cs typeface="Segoe UI"/>
              </a:rPr>
              <a:t>Measure &amp; Expand</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1218795"/>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a:gradFill>
                  <a:gsLst>
                    <a:gs pos="0">
                      <a:srgbClr val="FFFFFF"/>
                    </a:gs>
                    <a:gs pos="100000">
                      <a:srgbClr val="FFFFFF"/>
                    </a:gs>
                  </a:gsLst>
                  <a:lin ang="5400000" scaled="0"/>
                </a:gradFill>
                <a:latin typeface="Segoe UI Light"/>
                <a:cs typeface="Segoe UI Light"/>
              </a:rPr>
              <a:t>Showcase </a:t>
            </a:r>
            <a:r>
              <a:rPr lang="en-US" sz="2000" dirty="0" smtClean="0">
                <a:gradFill>
                  <a:gsLst>
                    <a:gs pos="0">
                      <a:srgbClr val="FFFFFF"/>
                    </a:gs>
                    <a:gs pos="100000">
                      <a:srgbClr val="FFFFFF"/>
                    </a:gs>
                  </a:gsLst>
                  <a:lin ang="5400000" scaled="0"/>
                </a:gradFill>
                <a:latin typeface="Segoe UI Light"/>
                <a:cs typeface="Segoe UI Light"/>
              </a:rPr>
              <a:t>success, celebrate, </a:t>
            </a:r>
            <a:r>
              <a:rPr lang="en-US" sz="2000" dirty="0">
                <a:gradFill>
                  <a:gsLst>
                    <a:gs pos="0">
                      <a:srgbClr val="FFFFFF"/>
                    </a:gs>
                    <a:gs pos="100000">
                      <a:srgbClr val="FFFFFF"/>
                    </a:gs>
                  </a:gsLst>
                  <a:lin ang="5400000" scaled="0"/>
                </a:gradFill>
                <a:latin typeface="Segoe UI Light"/>
                <a:cs typeface="Segoe UI Light"/>
              </a:rPr>
              <a:t/>
            </a:r>
            <a:br>
              <a:rPr lang="en-US" sz="2000" dirty="0">
                <a:gradFill>
                  <a:gsLst>
                    <a:gs pos="0">
                      <a:srgbClr val="FFFFFF"/>
                    </a:gs>
                    <a:gs pos="100000">
                      <a:srgbClr val="FFFFFF"/>
                    </a:gs>
                  </a:gsLst>
                  <a:lin ang="5400000" scaled="0"/>
                </a:gradFill>
                <a:latin typeface="Segoe UI Light"/>
                <a:cs typeface="Segoe UI Light"/>
              </a:rPr>
            </a:br>
            <a:r>
              <a:rPr lang="en-US" sz="2000" dirty="0" smtClean="0">
                <a:gradFill>
                  <a:gsLst>
                    <a:gs pos="0">
                      <a:srgbClr val="FFFFFF"/>
                    </a:gs>
                    <a:gs pos="100000">
                      <a:srgbClr val="FFFFFF"/>
                    </a:gs>
                  </a:gsLst>
                  <a:lin ang="5400000" scaled="0"/>
                </a:gradFill>
                <a:latin typeface="Segoe UI Light"/>
                <a:cs typeface="Segoe UI Light"/>
              </a:rPr>
              <a:t>and reiterate</a:t>
            </a:r>
            <a:endParaRPr lang="en-US" sz="2000" dirty="0">
              <a:gradFill>
                <a:gsLst>
                  <a:gs pos="0">
                    <a:srgbClr val="FFFFFF"/>
                  </a:gs>
                  <a:gs pos="100000">
                    <a:srgbClr val="FFFFFF"/>
                  </a:gs>
                </a:gsLst>
                <a:lin ang="5400000" scaled="0"/>
              </a:gradFill>
              <a:latin typeface="Segoe UI Light"/>
              <a:cs typeface="Segoe UI Light"/>
            </a:endParaRPr>
          </a:p>
        </p:txBody>
      </p:sp>
      <p:sp>
        <p:nvSpPr>
          <p:cNvPr id="50" name="Rectangle 49"/>
          <p:cNvSpPr/>
          <p:nvPr/>
        </p:nvSpPr>
        <p:spPr bwMode="auto">
          <a:xfrm>
            <a:off x="6210023" y="4368866"/>
            <a:ext cx="6211927" cy="663166"/>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cs typeface="Segoe UI Light"/>
              </a:rPr>
              <a:t>Measure progress </a:t>
            </a:r>
            <a:r>
              <a:rPr lang="en-US" sz="2447" dirty="0" smtClean="0">
                <a:solidFill>
                  <a:srgbClr val="FFFFFF"/>
                </a:solidFill>
                <a:latin typeface="Segoe UI Light"/>
                <a:cs typeface="Segoe UI Light"/>
              </a:rPr>
              <a:t>against benchmark</a:t>
            </a:r>
            <a:endParaRPr lang="en-US" sz="2447" dirty="0">
              <a:solidFill>
                <a:srgbClr val="FFFFFF"/>
              </a:solidFill>
              <a:latin typeface="Segoe UI Light"/>
              <a:cs typeface="Segoe UI Light"/>
            </a:endParaRPr>
          </a:p>
        </p:txBody>
      </p:sp>
      <p:sp>
        <p:nvSpPr>
          <p:cNvPr id="51" name="Rectangle 50"/>
          <p:cNvSpPr/>
          <p:nvPr/>
        </p:nvSpPr>
        <p:spPr bwMode="auto">
          <a:xfrm>
            <a:off x="6210023" y="5087381"/>
            <a:ext cx="6211925" cy="663166"/>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Improve approach based on user feedback</a:t>
            </a:r>
            <a:endParaRPr lang="en-US" sz="2447" dirty="0">
              <a:solidFill>
                <a:srgbClr val="FFFFFF"/>
              </a:solidFill>
              <a:latin typeface="Segoe UI Light"/>
              <a:cs typeface="Segoe UI Light"/>
            </a:endParaRPr>
          </a:p>
        </p:txBody>
      </p:sp>
      <p:sp>
        <p:nvSpPr>
          <p:cNvPr id="52" name="Rectangle 51"/>
          <p:cNvSpPr/>
          <p:nvPr/>
        </p:nvSpPr>
        <p:spPr bwMode="auto">
          <a:xfrm>
            <a:off x="6210023" y="5805896"/>
            <a:ext cx="6211927" cy="663166"/>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cs typeface="Segoe UI Light"/>
              </a:rPr>
              <a:t>Add more scenarios, </a:t>
            </a:r>
            <a:r>
              <a:rPr lang="en-US" sz="2447" dirty="0">
                <a:solidFill>
                  <a:srgbClr val="FFFFFF"/>
                </a:solidFill>
                <a:latin typeface="Segoe UI Light"/>
                <a:cs typeface="Segoe UI Light"/>
              </a:rPr>
              <a:t>one step at a time</a:t>
            </a:r>
          </a:p>
        </p:txBody>
      </p:sp>
      <p:grpSp>
        <p:nvGrpSpPr>
          <p:cNvPr id="26" name="Group 25"/>
          <p:cNvGrpSpPr/>
          <p:nvPr/>
        </p:nvGrpSpPr>
        <p:grpSpPr>
          <a:xfrm>
            <a:off x="402777" y="6206794"/>
            <a:ext cx="373361" cy="420367"/>
            <a:chOff x="5705872" y="4662020"/>
            <a:chExt cx="373361" cy="420367"/>
          </a:xfrm>
        </p:grpSpPr>
        <p:sp>
          <p:nvSpPr>
            <p:cNvPr id="27"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8"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9"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30"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130356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1+#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1+#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1+#ppt_w/2"/>
                                          </p:val>
                                        </p:tav>
                                        <p:tav tm="100000">
                                          <p:val>
                                            <p:strVal val="#ppt_x"/>
                                          </p:val>
                                        </p:tav>
                                      </p:tavLst>
                                    </p:anim>
                                    <p:anim calcmode="lin" valueType="num">
                                      <p:cBhvr additive="base">
                                        <p:cTn id="16"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269009" y="2125663"/>
            <a:ext cx="269748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Evaluate where you are before getting started:</a:t>
            </a:r>
          </a:p>
          <a:p>
            <a:pPr defTabSz="932472" fontAlgn="base">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establish your benchmark and User Surveys.</a:t>
            </a:r>
          </a:p>
        </p:txBody>
      </p:sp>
      <p:sp>
        <p:nvSpPr>
          <p:cNvPr id="27" name="Rectangle 26"/>
          <p:cNvSpPr/>
          <p:nvPr/>
        </p:nvSpPr>
        <p:spPr bwMode="auto">
          <a:xfrm>
            <a:off x="3011966" y="2125663"/>
            <a:ext cx="269748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a:gradFill>
                  <a:gsLst>
                    <a:gs pos="0">
                      <a:srgbClr val="FFFFFF"/>
                    </a:gs>
                    <a:gs pos="100000">
                      <a:srgbClr val="FFFFFF"/>
                    </a:gs>
                  </a:gsLst>
                  <a:lin ang="5400000" scaled="0"/>
                </a:gradFill>
                <a:ea typeface="Segoe UI" pitchFamily="34" charset="0"/>
                <a:cs typeface="Segoe UI" pitchFamily="34" charset="0"/>
              </a:rPr>
              <a:t>Identify KPIs based on desirable outcomes (satisfaction, time to process an order, etc…).</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Measure progress against your KPIs to complement the qualitative analysis with data.</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5754923" y="2125663"/>
            <a:ext cx="269748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Identify </a:t>
            </a:r>
            <a:r>
              <a:rPr lang="en-US" dirty="0">
                <a:gradFill>
                  <a:gsLst>
                    <a:gs pos="0">
                      <a:srgbClr val="FFFFFF"/>
                    </a:gs>
                    <a:gs pos="100000">
                      <a:srgbClr val="FFFFFF"/>
                    </a:gs>
                  </a:gsLst>
                  <a:lin ang="5400000" scaled="0"/>
                </a:gradFill>
                <a:ea typeface="Segoe UI" pitchFamily="34" charset="0"/>
                <a:cs typeface="Segoe UI" pitchFamily="34" charset="0"/>
              </a:rPr>
              <a:t>success stories and </a:t>
            </a:r>
            <a:r>
              <a:rPr lang="en-US" dirty="0" smtClean="0">
                <a:gradFill>
                  <a:gsLst>
                    <a:gs pos="0">
                      <a:srgbClr val="FFFFFF"/>
                    </a:gs>
                    <a:gs pos="100000">
                      <a:srgbClr val="FFFFFF"/>
                    </a:gs>
                  </a:gsLst>
                  <a:lin ang="5400000" scaled="0"/>
                </a:gradFill>
                <a:ea typeface="Segoe UI" pitchFamily="34" charset="0"/>
                <a:cs typeface="Segoe UI" pitchFamily="34" charset="0"/>
              </a:rPr>
              <a:t>gather quotes using interviews and roundtables.</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a:xfrm>
            <a:off x="529659" y="233151"/>
            <a:ext cx="11632177" cy="762786"/>
          </a:xfrm>
        </p:spPr>
        <p:txBody>
          <a:bodyPr/>
          <a:lstStyle/>
          <a:p>
            <a:r>
              <a:rPr lang="en-US" dirty="0" smtClean="0">
                <a:gradFill>
                  <a:gsLst>
                    <a:gs pos="0">
                      <a:schemeClr val="tx2"/>
                    </a:gs>
                    <a:gs pos="86000">
                      <a:schemeClr val="tx2"/>
                    </a:gs>
                  </a:gsLst>
                  <a:lin ang="5400000" scaled="0"/>
                </a:gradFill>
              </a:rPr>
              <a:t>What do you need </a:t>
            </a:r>
            <a:r>
              <a:rPr lang="en-US" dirty="0">
                <a:gradFill>
                  <a:gsLst>
                    <a:gs pos="0">
                      <a:schemeClr val="tx2"/>
                    </a:gs>
                    <a:gs pos="86000">
                      <a:schemeClr val="tx2"/>
                    </a:gs>
                  </a:gsLst>
                  <a:lin ang="5400000" scaled="0"/>
                </a:gradFill>
              </a:rPr>
              <a:t>to showcase success?</a:t>
            </a:r>
            <a:br>
              <a:rPr lang="en-US" dirty="0">
                <a:gradFill>
                  <a:gsLst>
                    <a:gs pos="0">
                      <a:schemeClr val="tx2"/>
                    </a:gs>
                    <a:gs pos="86000">
                      <a:schemeClr val="tx2"/>
                    </a:gs>
                  </a:gsLst>
                  <a:lin ang="5400000" scaled="0"/>
                </a:gradFill>
              </a:rPr>
            </a:br>
            <a:endParaRPr lang="en-US" dirty="0"/>
          </a:p>
        </p:txBody>
      </p:sp>
      <p:sp>
        <p:nvSpPr>
          <p:cNvPr id="4" name="Text Placeholder 3"/>
          <p:cNvSpPr>
            <a:spLocks noGrp="1"/>
          </p:cNvSpPr>
          <p:nvPr>
            <p:ph type="body" sz="quarter" idx="4294967295"/>
          </p:nvPr>
        </p:nvSpPr>
        <p:spPr>
          <a:xfrm>
            <a:off x="274638" y="1212850"/>
            <a:ext cx="12161838" cy="804066"/>
          </a:xfrm>
        </p:spPr>
        <p:txBody>
          <a:bodyPr vert="horz" wrap="square" lIns="182880" tIns="146304" rIns="182880" bIns="146304" rtlCol="0">
            <a:spAutoFit/>
          </a:bodyPr>
          <a:lstStyle/>
          <a:p>
            <a:pPr marL="0" indent="0">
              <a:buNone/>
            </a:pPr>
            <a:r>
              <a:rPr lang="en-US" dirty="0"/>
              <a:t>A of mix Qualitative &amp; Quantitative results</a:t>
            </a:r>
            <a:endParaRPr lang="en-US" dirty="0">
              <a:gradFill>
                <a:gsLst>
                  <a:gs pos="0">
                    <a:schemeClr val="tx2"/>
                  </a:gs>
                  <a:gs pos="86000">
                    <a:schemeClr val="tx2"/>
                  </a:gs>
                </a:gsLst>
                <a:lin ang="5400000" scaled="0"/>
              </a:gradFill>
            </a:endParaRPr>
          </a:p>
        </p:txBody>
      </p:sp>
    </p:spTree>
    <p:extLst>
      <p:ext uri="{BB962C8B-B14F-4D97-AF65-F5344CB8AC3E}">
        <p14:creationId xmlns:p14="http://schemas.microsoft.com/office/powerpoint/2010/main" val="1194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25731" y="1030361"/>
            <a:ext cx="5949163" cy="5963253"/>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5" name="Text Placeholder 6"/>
          <p:cNvSpPr txBox="1">
            <a:spLocks/>
          </p:cNvSpPr>
          <p:nvPr/>
        </p:nvSpPr>
        <p:spPr>
          <a:xfrm>
            <a:off x="225730" y="103036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a:gradFill>
                  <a:gsLst>
                    <a:gs pos="1250">
                      <a:srgbClr val="0072C6"/>
                    </a:gs>
                    <a:gs pos="99000">
                      <a:srgbClr val="0072C6"/>
                    </a:gs>
                  </a:gsLst>
                  <a:lin ang="5400000" scaled="0"/>
                </a:gradFill>
              </a:rPr>
              <a:t>End User Survey Templates</a:t>
            </a:r>
          </a:p>
          <a:p>
            <a:pPr marL="0" indent="0">
              <a:buFont typeface="Arial" pitchFamily="34" charset="0"/>
              <a:buNone/>
            </a:pPr>
            <a:r>
              <a:rPr lang="en-US" sz="1632" dirty="0">
                <a:solidFill>
                  <a:srgbClr val="000000">
                    <a:lumMod val="75000"/>
                    <a:lumOff val="25000"/>
                  </a:srgbClr>
                </a:solidFill>
              </a:rPr>
              <a:t>Use the Survey Template to measure satisfaction and progress against your </a:t>
            </a:r>
            <a:r>
              <a:rPr lang="en-US" sz="1632" dirty="0" smtClean="0">
                <a:solidFill>
                  <a:srgbClr val="000000">
                    <a:lumMod val="75000"/>
                    <a:lumOff val="25000"/>
                  </a:srgbClr>
                </a:solidFill>
              </a:rPr>
              <a:t>benchmark.</a:t>
            </a:r>
            <a:endParaRPr lang="en-US" sz="1632" dirty="0">
              <a:solidFill>
                <a:srgbClr val="000000">
                  <a:lumMod val="75000"/>
                  <a:lumOff val="25000"/>
                </a:srgbClr>
              </a:solidFill>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20" name="Rectangle 19"/>
          <p:cNvSpPr/>
          <p:nvPr/>
        </p:nvSpPr>
        <p:spPr bwMode="auto">
          <a:xfrm>
            <a:off x="6332094" y="1030363"/>
            <a:ext cx="5983718" cy="5963254"/>
          </a:xfrm>
          <a:prstGeom prst="rect">
            <a:avLst/>
          </a:prstGeom>
          <a:solidFill>
            <a:srgbClr val="F2F2F2"/>
          </a:solidFill>
          <a:ln w="10795" cap="flat" cmpd="sng" algn="ctr">
            <a:noFill/>
            <a:prstDash val="solid"/>
            <a:headEnd type="none" w="med" len="med"/>
            <a:tailEnd type="none" w="med" len="med"/>
          </a:ln>
          <a:effectLst/>
        </p:spPr>
        <p:txBody>
          <a:bodyPr vert="horz" wrap="square" lIns="0" tIns="47541" rIns="0" bIns="47541" numCol="1" rtlCol="0" anchor="ctr" anchorCtr="0" compatLnSpc="1">
            <a:prstTxWarp prst="textNoShape">
              <a:avLst/>
            </a:prstTxWarp>
          </a:bodyPr>
          <a:lstStyle/>
          <a:p>
            <a:pPr algn="ctr" defTabSz="950469" fontAlgn="base">
              <a:spcBef>
                <a:spcPct val="0"/>
              </a:spcBef>
              <a:spcAft>
                <a:spcPct val="0"/>
              </a:spcAft>
            </a:pPr>
            <a:endParaRPr lang="en-US" sz="2038"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5730" y="4818650"/>
            <a:ext cx="5677715"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18" name="Title 1"/>
          <p:cNvSpPr txBox="1">
            <a:spLocks/>
          </p:cNvSpPr>
          <p:nvPr/>
        </p:nvSpPr>
        <p:spPr>
          <a:xfrm>
            <a:off x="128034" y="32550"/>
            <a:ext cx="11881687" cy="917098"/>
          </a:xfrm>
          <a:prstGeom prst="rect">
            <a:avLst/>
          </a:prstGeom>
        </p:spPr>
        <p:txBody>
          <a:bodyPr vert="horz" wrap="square" lIns="149178" tIns="93236" rIns="149178" bIns="93236" rtlCol="0" anchor="t">
            <a:noAutofit/>
          </a:bodyPr>
          <a:lst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04"/>
            <a:r>
              <a:rPr sz="3671">
                <a:gradFill>
                  <a:gsLst>
                    <a:gs pos="1250">
                      <a:srgbClr val="DC3C00"/>
                    </a:gs>
                    <a:gs pos="100000">
                      <a:srgbClr val="DC3C00"/>
                    </a:gs>
                  </a:gsLst>
                  <a:lin ang="5400000" scaled="0"/>
                </a:gradFill>
                <a:cs typeface="Arial" charset="0"/>
              </a:rPr>
              <a:t>Ongoing Usage, Support &amp; Change Management</a:t>
            </a:r>
          </a:p>
          <a:p>
            <a:pPr defTabSz="932304"/>
            <a:r>
              <a:rPr sz="2447">
                <a:solidFill>
                  <a:srgbClr val="797A7D"/>
                </a:solidFill>
                <a:cs typeface="Arial" charset="0"/>
              </a:rPr>
              <a:t>Increase depth &amp; breadth of usage and manage upcoming changes in the service</a:t>
            </a:r>
          </a:p>
        </p:txBody>
      </p:sp>
      <p:sp>
        <p:nvSpPr>
          <p:cNvPr id="21" name="Text Placeholder 6"/>
          <p:cNvSpPr txBox="1">
            <a:spLocks/>
          </p:cNvSpPr>
          <p:nvPr/>
        </p:nvSpPr>
        <p:spPr>
          <a:xfrm>
            <a:off x="6332094" y="1030359"/>
            <a:ext cx="5859922" cy="87652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4" dirty="0" smtClean="0">
                <a:gradFill>
                  <a:gsLst>
                    <a:gs pos="1250">
                      <a:srgbClr val="0072C6"/>
                    </a:gs>
                    <a:gs pos="99000">
                      <a:srgbClr val="0072C6"/>
                    </a:gs>
                  </a:gsLst>
                  <a:lin ang="5400000" scaled="0"/>
                </a:gradFill>
              </a:rPr>
              <a:t>Success Criteria Examples</a:t>
            </a:r>
            <a:r>
              <a:rPr lang="en-US" sz="2854" dirty="0">
                <a:gradFill>
                  <a:gsLst>
                    <a:gs pos="1250">
                      <a:srgbClr val="0072C6"/>
                    </a:gs>
                    <a:gs pos="99000">
                      <a:srgbClr val="0072C6"/>
                    </a:gs>
                  </a:gsLst>
                  <a:lin ang="5400000" scaled="0"/>
                </a:gradFill>
              </a:rPr>
              <a:t/>
            </a:r>
            <a:br>
              <a:rPr lang="en-US" sz="2854" dirty="0">
                <a:gradFill>
                  <a:gsLst>
                    <a:gs pos="1250">
                      <a:srgbClr val="0072C6"/>
                    </a:gs>
                    <a:gs pos="99000">
                      <a:srgbClr val="0072C6"/>
                    </a:gs>
                  </a:gsLst>
                  <a:lin ang="5400000" scaled="0"/>
                </a:gradFill>
              </a:rPr>
            </a:br>
            <a:r>
              <a:rPr lang="en-US" sz="1632" dirty="0" smtClean="0">
                <a:solidFill>
                  <a:srgbClr val="000000">
                    <a:lumMod val="75000"/>
                    <a:lumOff val="25000"/>
                  </a:srgbClr>
                </a:solidFill>
              </a:rPr>
              <a:t>Leverage Success Criteria Dashboard examples to track progress on roll-out &amp; adoption.</a:t>
            </a:r>
            <a:endParaRPr lang="en-US" sz="1632" dirty="0">
              <a:solidFill>
                <a:srgbClr val="000000">
                  <a:lumMod val="75000"/>
                  <a:lumOff val="25000"/>
                </a:srgbClr>
              </a:solidFill>
            </a:endParaRPr>
          </a:p>
        </p:txBody>
      </p:sp>
      <p:pic>
        <p:nvPicPr>
          <p:cNvPr id="2" name="Picture 1"/>
          <p:cNvPicPr>
            <a:picLocks noChangeAspect="1"/>
          </p:cNvPicPr>
          <p:nvPr/>
        </p:nvPicPr>
        <p:blipFill>
          <a:blip r:embed="rId3"/>
          <a:stretch>
            <a:fillRect/>
          </a:stretch>
        </p:blipFill>
        <p:spPr>
          <a:xfrm>
            <a:off x="368571" y="2091286"/>
            <a:ext cx="3730413" cy="41108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397627" y="2670961"/>
            <a:ext cx="4663017" cy="400045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76358" y="6786725"/>
            <a:ext cx="1558183" cy="215444"/>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5"/>
              </a:rPr>
              <a:t>http://aka.ms/o365kit</a:t>
            </a:r>
            <a:r>
              <a:rPr lang="en-US" sz="1400" spc="-71" dirty="0">
                <a:gradFill>
                  <a:gsLst>
                    <a:gs pos="2917">
                      <a:srgbClr val="797A7D"/>
                    </a:gs>
                    <a:gs pos="95000">
                      <a:srgbClr val="797A7D"/>
                    </a:gs>
                  </a:gsLst>
                  <a:lin ang="5400000" scaled="0"/>
                </a:gradFill>
              </a:rPr>
              <a:t> </a:t>
            </a:r>
          </a:p>
        </p:txBody>
      </p:sp>
      <p:sp>
        <p:nvSpPr>
          <p:cNvPr id="13" name="TextBox 12"/>
          <p:cNvSpPr txBox="1"/>
          <p:nvPr/>
        </p:nvSpPr>
        <p:spPr>
          <a:xfrm>
            <a:off x="6362209" y="6571282"/>
            <a:ext cx="1595565" cy="430887"/>
          </a:xfrm>
          <a:prstGeom prst="rect">
            <a:avLst/>
          </a:prstGeom>
          <a:noFill/>
        </p:spPr>
        <p:txBody>
          <a:bodyPr wrap="none" lIns="0" tIns="0" rIns="0" bIns="0" rtlCol="0">
            <a:spAutoFit/>
          </a:bodyPr>
          <a:lstStyle/>
          <a:p>
            <a:r>
              <a:rPr lang="en-US" sz="1400" spc="-71" dirty="0">
                <a:gradFill>
                  <a:gsLst>
                    <a:gs pos="2917">
                      <a:srgbClr val="797A7D"/>
                    </a:gs>
                    <a:gs pos="95000">
                      <a:srgbClr val="797A7D"/>
                    </a:gs>
                  </a:gsLst>
                  <a:lin ang="5400000" scaled="0"/>
                </a:gradFill>
                <a:hlinkClick r:id="rId5"/>
              </a:rPr>
              <a:t>http://aka.ms/o365kit</a:t>
            </a:r>
            <a:r>
              <a:rPr lang="en-US" sz="1400" spc="-71" dirty="0">
                <a:gradFill>
                  <a:gsLst>
                    <a:gs pos="2917">
                      <a:srgbClr val="797A7D"/>
                    </a:gs>
                    <a:gs pos="95000">
                      <a:srgbClr val="797A7D"/>
                    </a:gs>
                  </a:gsLst>
                  <a:lin ang="5400000" scaled="0"/>
                </a:gradFill>
              </a:rPr>
              <a:t> </a:t>
            </a:r>
            <a:endParaRPr lang="en-US" sz="1400" spc="-71" dirty="0" smtClean="0">
              <a:gradFill>
                <a:gsLst>
                  <a:gs pos="2917">
                    <a:srgbClr val="797A7D"/>
                  </a:gs>
                  <a:gs pos="95000">
                    <a:srgbClr val="797A7D"/>
                  </a:gs>
                </a:gsLst>
                <a:lin ang="5400000" scaled="0"/>
              </a:gradFill>
              <a:hlinkClick r:id="rId6"/>
            </a:endParaRPr>
          </a:p>
          <a:p>
            <a:r>
              <a:rPr lang="en-US" sz="1400" spc="-71" dirty="0" smtClean="0">
                <a:gradFill>
                  <a:gsLst>
                    <a:gs pos="2917">
                      <a:srgbClr val="797A7D"/>
                    </a:gs>
                    <a:gs pos="95000">
                      <a:srgbClr val="797A7D"/>
                    </a:gs>
                  </a:gsLst>
                  <a:lin ang="5400000" scaled="0"/>
                </a:gradFill>
                <a:hlinkClick r:id="rId6"/>
              </a:rPr>
              <a:t>http</a:t>
            </a:r>
            <a:r>
              <a:rPr lang="en-US" sz="1400" spc="-71" dirty="0">
                <a:gradFill>
                  <a:gsLst>
                    <a:gs pos="2917">
                      <a:srgbClr val="797A7D"/>
                    </a:gs>
                    <a:gs pos="95000">
                      <a:srgbClr val="797A7D"/>
                    </a:gs>
                  </a:gsLst>
                  <a:lin ang="5400000" scaled="0"/>
                </a:gradFill>
                <a:hlinkClick r:id="rId6"/>
              </a:rPr>
              <a:t>://</a:t>
            </a:r>
            <a:r>
              <a:rPr lang="en-US" sz="1400" spc="-71" dirty="0" smtClean="0">
                <a:gradFill>
                  <a:gsLst>
                    <a:gs pos="2917">
                      <a:srgbClr val="797A7D"/>
                    </a:gs>
                    <a:gs pos="95000">
                      <a:srgbClr val="797A7D"/>
                    </a:gs>
                  </a:gsLst>
                  <a:lin ang="5400000" scaled="0"/>
                </a:gradFill>
                <a:hlinkClick r:id="rId6"/>
              </a:rPr>
              <a:t>aka.ms/lyncrask</a:t>
            </a:r>
            <a:r>
              <a:rPr lang="en-US" sz="1400" spc="-71" dirty="0" smtClean="0">
                <a:gradFill>
                  <a:gsLst>
                    <a:gs pos="2917">
                      <a:srgbClr val="797A7D"/>
                    </a:gs>
                    <a:gs pos="95000">
                      <a:srgbClr val="797A7D"/>
                    </a:gs>
                  </a:gsLst>
                  <a:lin ang="5400000" scaled="0"/>
                </a:gradFill>
              </a:rPr>
              <a:t> </a:t>
            </a:r>
            <a:endParaRPr lang="en-US" sz="1400" spc="-71" dirty="0">
              <a:gradFill>
                <a:gsLst>
                  <a:gs pos="2917">
                    <a:srgbClr val="797A7D"/>
                  </a:gs>
                  <a:gs pos="95000">
                    <a:srgbClr val="797A7D"/>
                  </a:gs>
                </a:gsLst>
                <a:lin ang="5400000" scaled="0"/>
              </a:gradFill>
            </a:endParaRPr>
          </a:p>
        </p:txBody>
      </p:sp>
      <p:pic>
        <p:nvPicPr>
          <p:cNvPr id="4" name="Picture 3"/>
          <p:cNvPicPr>
            <a:picLocks noChangeAspect="1"/>
          </p:cNvPicPr>
          <p:nvPr/>
        </p:nvPicPr>
        <p:blipFill>
          <a:blip r:embed="rId7"/>
          <a:stretch>
            <a:fillRect/>
          </a:stretch>
        </p:blipFill>
        <p:spPr>
          <a:xfrm>
            <a:off x="6446837" y="1987598"/>
            <a:ext cx="4102662" cy="423371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8"/>
          <a:stretch>
            <a:fillRect/>
          </a:stretch>
        </p:blipFill>
        <p:spPr>
          <a:xfrm>
            <a:off x="7825732" y="3116261"/>
            <a:ext cx="4366284" cy="3280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813771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660" y="233363"/>
            <a:ext cx="10844778" cy="762000"/>
          </a:xfrm>
        </p:spPr>
        <p:txBody>
          <a:bodyPr/>
          <a:lstStyle/>
          <a:p>
            <a:r>
              <a:rPr lang="en-US" dirty="0" smtClean="0"/>
              <a:t>Success Criteria Examples</a:t>
            </a:r>
            <a:endParaRPr lang="en-US" dirty="0"/>
          </a:p>
        </p:txBody>
      </p:sp>
      <p:graphicFrame>
        <p:nvGraphicFramePr>
          <p:cNvPr id="3" name="Table 2"/>
          <p:cNvGraphicFramePr>
            <a:graphicFrameLocks noGrp="1"/>
          </p:cNvGraphicFramePr>
          <p:nvPr>
            <p:extLst/>
          </p:nvPr>
        </p:nvGraphicFramePr>
        <p:xfrm>
          <a:off x="529660" y="1135062"/>
          <a:ext cx="11596442" cy="5478780"/>
        </p:xfrm>
        <a:graphic>
          <a:graphicData uri="http://schemas.openxmlformats.org/drawingml/2006/table">
            <a:tbl>
              <a:tblPr firstRow="1" firstCol="1" bandRow="1">
                <a:tableStyleId>{68D230F3-CF80-4859-8CE7-A43EE81993B5}</a:tableStyleId>
              </a:tblPr>
              <a:tblGrid>
                <a:gridCol w="3935676"/>
                <a:gridCol w="2336912"/>
                <a:gridCol w="2519474"/>
                <a:gridCol w="2804380"/>
              </a:tblGrid>
              <a:tr h="0">
                <a:tc>
                  <a:txBody>
                    <a:bodyPr/>
                    <a:lstStyle/>
                    <a:p>
                      <a:pPr marL="0" marR="0">
                        <a:lnSpc>
                          <a:spcPct val="115000"/>
                        </a:lnSpc>
                        <a:spcBef>
                          <a:spcPts val="0"/>
                        </a:spcBef>
                        <a:spcAft>
                          <a:spcPts val="600"/>
                        </a:spcAft>
                      </a:pPr>
                      <a:r>
                        <a:rPr lang="en-US" sz="1000" dirty="0">
                          <a:effectLst/>
                        </a:rPr>
                        <a:t>Success Criteria</a:t>
                      </a:r>
                      <a:endParaRPr lang="en-US" sz="1000" dirty="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0"/>
                        </a:spcAft>
                      </a:pPr>
                      <a:r>
                        <a:rPr lang="en-US" sz="1000">
                          <a:effectLst/>
                        </a:rPr>
                        <a:t>Method/Source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837" marR="27837" marT="0" marB="0"/>
                </a:tc>
                <a:tc>
                  <a:txBody>
                    <a:bodyPr/>
                    <a:lstStyle/>
                    <a:p>
                      <a:pPr marL="0" marR="0">
                        <a:lnSpc>
                          <a:spcPct val="115000"/>
                        </a:lnSpc>
                        <a:spcBef>
                          <a:spcPts val="0"/>
                        </a:spcBef>
                        <a:spcAft>
                          <a:spcPts val="0"/>
                        </a:spcAft>
                      </a:pPr>
                      <a:r>
                        <a:rPr lang="en-US" sz="1000">
                          <a:effectLst/>
                        </a:rPr>
                        <a:t>Metrics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837" marR="27837" marT="0" marB="0"/>
                </a:tc>
                <a:tc>
                  <a:txBody>
                    <a:bodyPr/>
                    <a:lstStyle/>
                    <a:p>
                      <a:pPr marL="0" marR="0">
                        <a:lnSpc>
                          <a:spcPct val="115000"/>
                        </a:lnSpc>
                        <a:spcBef>
                          <a:spcPts val="0"/>
                        </a:spcBef>
                        <a:spcAft>
                          <a:spcPts val="0"/>
                        </a:spcAft>
                      </a:pPr>
                      <a:r>
                        <a:rPr lang="en-US" sz="1000">
                          <a:effectLst/>
                        </a:rPr>
                        <a:t>Example Goal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837" marR="27837" marT="0" marB="0"/>
                </a:tc>
              </a:tr>
              <a:tr h="0">
                <a:tc>
                  <a:txBody>
                    <a:bodyPr/>
                    <a:lstStyle/>
                    <a:p>
                      <a:pPr marL="0" marR="0">
                        <a:lnSpc>
                          <a:spcPct val="115000"/>
                        </a:lnSpc>
                        <a:spcBef>
                          <a:spcPts val="0"/>
                        </a:spcBef>
                        <a:spcAft>
                          <a:spcPts val="600"/>
                        </a:spcAft>
                      </a:pPr>
                      <a:r>
                        <a:rPr lang="en-US" sz="1000" dirty="0">
                          <a:effectLst/>
                        </a:rPr>
                        <a:t>Increased adoption:</a:t>
                      </a:r>
                    </a:p>
                    <a:p>
                      <a:pPr marL="0" marR="0">
                        <a:lnSpc>
                          <a:spcPct val="115000"/>
                        </a:lnSpc>
                        <a:spcBef>
                          <a:spcPts val="0"/>
                        </a:spcBef>
                        <a:spcAft>
                          <a:spcPts val="600"/>
                        </a:spcAft>
                      </a:pPr>
                      <a:r>
                        <a:rPr lang="en-US" sz="1000" dirty="0">
                          <a:effectLst/>
                        </a:rPr>
                        <a:t>Increased usage correlates to user adoption of the technology.</a:t>
                      </a:r>
                      <a:endParaRPr lang="en-US" sz="1000" dirty="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dirty="0">
                          <a:effectLst/>
                        </a:rPr>
                        <a:t>Quantitative:</a:t>
                      </a:r>
                    </a:p>
                    <a:p>
                      <a:pPr marL="342900" marR="0" lvl="0" indent="-342900">
                        <a:spcBef>
                          <a:spcPts val="0"/>
                        </a:spcBef>
                        <a:spcAft>
                          <a:spcPts val="600"/>
                        </a:spcAft>
                        <a:buFont typeface="Symbol" panose="05050102010706020507" pitchFamily="18" charset="2"/>
                        <a:buChar char=""/>
                      </a:pPr>
                      <a:r>
                        <a:rPr lang="en-US" sz="1000" dirty="0">
                          <a:effectLst/>
                        </a:rPr>
                        <a:t>Office 365 reports</a:t>
                      </a:r>
                      <a:endParaRPr lang="en-US" sz="1000" dirty="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342900" marR="0" lvl="0" indent="-342900">
                        <a:spcBef>
                          <a:spcPts val="0"/>
                        </a:spcBef>
                        <a:spcAft>
                          <a:spcPts val="600"/>
                        </a:spcAft>
                        <a:buFont typeface="Symbol" panose="05050102010706020507" pitchFamily="18" charset="2"/>
                        <a:buChar char=""/>
                      </a:pPr>
                      <a:r>
                        <a:rPr lang="en-US" sz="1000" dirty="0">
                          <a:effectLst/>
                        </a:rPr>
                        <a:t>Mailbox usage</a:t>
                      </a:r>
                    </a:p>
                    <a:p>
                      <a:pPr marL="342900" marR="0" lvl="0" indent="-342900">
                        <a:spcBef>
                          <a:spcPts val="0"/>
                        </a:spcBef>
                        <a:spcAft>
                          <a:spcPts val="600"/>
                        </a:spcAft>
                        <a:buFont typeface="Symbol" panose="05050102010706020507" pitchFamily="18" charset="2"/>
                        <a:buChar char=""/>
                      </a:pPr>
                      <a:r>
                        <a:rPr lang="en-US" sz="1000" dirty="0">
                          <a:effectLst/>
                        </a:rPr>
                        <a:t>SharePoint usage</a:t>
                      </a:r>
                    </a:p>
                    <a:p>
                      <a:pPr marL="342900" marR="0" lvl="0" indent="-342900">
                        <a:spcBef>
                          <a:spcPts val="0"/>
                        </a:spcBef>
                        <a:spcAft>
                          <a:spcPts val="600"/>
                        </a:spcAft>
                        <a:buFont typeface="Symbol" panose="05050102010706020507" pitchFamily="18" charset="2"/>
                        <a:buChar char=""/>
                      </a:pPr>
                      <a:r>
                        <a:rPr lang="en-US" sz="1000" dirty="0">
                          <a:effectLst/>
                        </a:rPr>
                        <a:t>Lync IMs and conferences</a:t>
                      </a:r>
                    </a:p>
                    <a:p>
                      <a:pPr marL="342900" marR="0" lvl="0" indent="-342900">
                        <a:spcBef>
                          <a:spcPts val="0"/>
                        </a:spcBef>
                        <a:spcAft>
                          <a:spcPts val="600"/>
                        </a:spcAft>
                        <a:buFont typeface="Symbol" panose="05050102010706020507" pitchFamily="18" charset="2"/>
                        <a:buChar char=""/>
                      </a:pPr>
                      <a:r>
                        <a:rPr lang="en-US" sz="1000" dirty="0">
                          <a:effectLst/>
                        </a:rPr>
                        <a:t>Minutes of Lync audio used</a:t>
                      </a:r>
                      <a:endParaRPr lang="en-US" sz="1000" dirty="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dirty="0">
                          <a:effectLst/>
                        </a:rPr>
                        <a:t>Comparison of pre- and post-rollout usage reports will show increasing adoption of 10% per month.</a:t>
                      </a:r>
                      <a:endParaRPr lang="en-US" sz="1000" dirty="0">
                        <a:effectLst/>
                        <a:latin typeface="Segoe UI" panose="020B0502040204020203" pitchFamily="34" charset="0"/>
                        <a:ea typeface="Calibri" panose="020F0502020204030204" pitchFamily="34" charset="0"/>
                      </a:endParaRPr>
                    </a:p>
                  </a:txBody>
                  <a:tcPr marL="27837" marR="27837" marT="0" marB="0"/>
                </a:tc>
              </a:tr>
              <a:tr h="0">
                <a:tc>
                  <a:txBody>
                    <a:bodyPr/>
                    <a:lstStyle/>
                    <a:p>
                      <a:pPr marL="0" marR="0">
                        <a:lnSpc>
                          <a:spcPct val="115000"/>
                        </a:lnSpc>
                        <a:spcBef>
                          <a:spcPts val="0"/>
                        </a:spcBef>
                        <a:spcAft>
                          <a:spcPts val="600"/>
                        </a:spcAft>
                      </a:pPr>
                      <a:r>
                        <a:rPr lang="en-US" sz="1000">
                          <a:effectLst/>
                        </a:rPr>
                        <a:t>Training effectiveness:</a:t>
                      </a:r>
                    </a:p>
                    <a:p>
                      <a:pPr marL="0" marR="0">
                        <a:lnSpc>
                          <a:spcPct val="115000"/>
                        </a:lnSpc>
                        <a:spcBef>
                          <a:spcPts val="0"/>
                        </a:spcBef>
                        <a:spcAft>
                          <a:spcPts val="600"/>
                        </a:spcAft>
                      </a:pPr>
                      <a:r>
                        <a:rPr lang="en-US" sz="1000">
                          <a:effectLst/>
                        </a:rPr>
                        <a:t>Increased usage correlates to training effectiveness.</a:t>
                      </a:r>
                      <a:endParaRPr lang="en-US" sz="100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Quantitative:</a:t>
                      </a:r>
                    </a:p>
                    <a:p>
                      <a:pPr marL="342900" marR="0" lvl="0" indent="-342900">
                        <a:spcBef>
                          <a:spcPts val="0"/>
                        </a:spcBef>
                        <a:spcAft>
                          <a:spcPts val="600"/>
                        </a:spcAft>
                        <a:buFont typeface="Symbol" panose="05050102010706020507" pitchFamily="18" charset="2"/>
                        <a:buChar char=""/>
                      </a:pPr>
                      <a:r>
                        <a:rPr lang="en-US" sz="1000">
                          <a:effectLst/>
                        </a:rPr>
                        <a:t>Office 365 reports</a:t>
                      </a:r>
                    </a:p>
                    <a:p>
                      <a:pPr marL="0" marR="0">
                        <a:lnSpc>
                          <a:spcPct val="115000"/>
                        </a:lnSpc>
                        <a:spcBef>
                          <a:spcPts val="0"/>
                        </a:spcBef>
                        <a:spcAft>
                          <a:spcPts val="600"/>
                        </a:spcAft>
                      </a:pPr>
                      <a:r>
                        <a:rPr lang="en-US" sz="1000">
                          <a:effectLst/>
                        </a:rPr>
                        <a:t>Qualitative:</a:t>
                      </a:r>
                    </a:p>
                    <a:p>
                      <a:pPr marL="342900" marR="0" lvl="0" indent="-342900">
                        <a:spcBef>
                          <a:spcPts val="0"/>
                        </a:spcBef>
                        <a:spcAft>
                          <a:spcPts val="600"/>
                        </a:spcAft>
                        <a:buFont typeface="Symbol" panose="05050102010706020507" pitchFamily="18" charset="2"/>
                        <a:buChar char=""/>
                      </a:pPr>
                      <a:r>
                        <a:rPr lang="en-US" sz="1000">
                          <a:effectLst/>
                        </a:rPr>
                        <a:t>End user surveys</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342900" marR="0" lvl="0" indent="-342900">
                        <a:spcBef>
                          <a:spcPts val="0"/>
                        </a:spcBef>
                        <a:spcAft>
                          <a:spcPts val="600"/>
                        </a:spcAft>
                        <a:buFont typeface="Symbol" panose="05050102010706020507" pitchFamily="18" charset="2"/>
                        <a:buChar char=""/>
                      </a:pPr>
                      <a:r>
                        <a:rPr lang="en-US" sz="1000">
                          <a:effectLst/>
                        </a:rPr>
                        <a:t>Mailbox usage</a:t>
                      </a:r>
                    </a:p>
                    <a:p>
                      <a:pPr marL="342900" marR="0" lvl="0" indent="-342900">
                        <a:spcBef>
                          <a:spcPts val="0"/>
                        </a:spcBef>
                        <a:spcAft>
                          <a:spcPts val="600"/>
                        </a:spcAft>
                        <a:buFont typeface="Symbol" panose="05050102010706020507" pitchFamily="18" charset="2"/>
                        <a:buChar char=""/>
                      </a:pPr>
                      <a:r>
                        <a:rPr lang="en-US" sz="1000">
                          <a:effectLst/>
                        </a:rPr>
                        <a:t>SharePoint usage</a:t>
                      </a:r>
                    </a:p>
                    <a:p>
                      <a:pPr marL="342900" marR="0" lvl="0" indent="-342900">
                        <a:spcBef>
                          <a:spcPts val="0"/>
                        </a:spcBef>
                        <a:spcAft>
                          <a:spcPts val="600"/>
                        </a:spcAft>
                        <a:buFont typeface="Symbol" panose="05050102010706020507" pitchFamily="18" charset="2"/>
                        <a:buChar char=""/>
                      </a:pPr>
                      <a:r>
                        <a:rPr lang="en-US" sz="1000">
                          <a:effectLst/>
                        </a:rPr>
                        <a:t>Lync IMs and conferences</a:t>
                      </a:r>
                    </a:p>
                    <a:p>
                      <a:pPr marL="342900" marR="0" lvl="0" indent="-342900">
                        <a:spcBef>
                          <a:spcPts val="0"/>
                        </a:spcBef>
                        <a:spcAft>
                          <a:spcPts val="600"/>
                        </a:spcAft>
                        <a:buFont typeface="Symbol" panose="05050102010706020507" pitchFamily="18" charset="2"/>
                        <a:buChar char=""/>
                      </a:pPr>
                      <a:r>
                        <a:rPr lang="en-US" sz="1000">
                          <a:effectLst/>
                        </a:rPr>
                        <a:t>Minutes of Lync audio used</a:t>
                      </a:r>
                    </a:p>
                    <a:p>
                      <a:pPr marL="342900" marR="0" lvl="0" indent="-342900">
                        <a:spcBef>
                          <a:spcPts val="0"/>
                        </a:spcBef>
                        <a:spcAft>
                          <a:spcPts val="600"/>
                        </a:spcAft>
                        <a:buFont typeface="Symbol" panose="05050102010706020507" pitchFamily="18" charset="2"/>
                        <a:buChar char=""/>
                      </a:pPr>
                      <a:r>
                        <a:rPr lang="en-US" sz="1000">
                          <a:effectLst/>
                        </a:rPr>
                        <a:t>Employee satisfaction</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Comparison of pre- and post-training usage reports will show increasing adoption per month.</a:t>
                      </a:r>
                    </a:p>
                    <a:p>
                      <a:pPr marL="0" marR="0">
                        <a:lnSpc>
                          <a:spcPct val="115000"/>
                        </a:lnSpc>
                        <a:spcBef>
                          <a:spcPts val="0"/>
                        </a:spcBef>
                        <a:spcAft>
                          <a:spcPts val="600"/>
                        </a:spcAft>
                      </a:pPr>
                      <a:r>
                        <a:rPr lang="en-US" sz="1000">
                          <a:effectLst/>
                        </a:rPr>
                        <a:t>Employee Net User Satisfaction score is 130+ based on the final training survey.</a:t>
                      </a:r>
                      <a:endParaRPr lang="en-US" sz="1000">
                        <a:effectLst/>
                        <a:latin typeface="Segoe UI" panose="020B0502040204020203" pitchFamily="34" charset="0"/>
                        <a:ea typeface="Calibri" panose="020F0502020204030204" pitchFamily="34" charset="0"/>
                      </a:endParaRPr>
                    </a:p>
                  </a:txBody>
                  <a:tcPr marL="27837" marR="27837" marT="0" marB="0"/>
                </a:tc>
              </a:tr>
              <a:tr h="0">
                <a:tc>
                  <a:txBody>
                    <a:bodyPr/>
                    <a:lstStyle/>
                    <a:p>
                      <a:pPr marL="0" marR="0">
                        <a:lnSpc>
                          <a:spcPct val="115000"/>
                        </a:lnSpc>
                        <a:spcBef>
                          <a:spcPts val="0"/>
                        </a:spcBef>
                        <a:spcAft>
                          <a:spcPts val="600"/>
                        </a:spcAft>
                      </a:pPr>
                      <a:r>
                        <a:rPr lang="en-US" sz="1000">
                          <a:effectLst/>
                        </a:rPr>
                        <a:t>Reduced operating costs:</a:t>
                      </a:r>
                    </a:p>
                    <a:p>
                      <a:pPr marL="0" marR="0">
                        <a:lnSpc>
                          <a:spcPct val="115000"/>
                        </a:lnSpc>
                        <a:spcBef>
                          <a:spcPts val="0"/>
                        </a:spcBef>
                        <a:spcAft>
                          <a:spcPts val="600"/>
                        </a:spcAft>
                      </a:pPr>
                      <a:r>
                        <a:rPr lang="en-US" sz="1000">
                          <a:effectLst/>
                        </a:rPr>
                        <a:t>Increased adoption correlates to reduced third-party conferencing usage, travel time, and resource allocation.</a:t>
                      </a:r>
                      <a:endParaRPr lang="en-US" sz="100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Quantitative:</a:t>
                      </a:r>
                    </a:p>
                    <a:p>
                      <a:pPr marL="342900" marR="0" lvl="0" indent="-342900">
                        <a:spcBef>
                          <a:spcPts val="0"/>
                        </a:spcBef>
                        <a:spcAft>
                          <a:spcPts val="600"/>
                        </a:spcAft>
                        <a:buFont typeface="Symbol" panose="05050102010706020507" pitchFamily="18" charset="2"/>
                        <a:buChar char=""/>
                      </a:pPr>
                      <a:r>
                        <a:rPr lang="en-US" sz="1000">
                          <a:effectLst/>
                        </a:rPr>
                        <a:t>Office 365 reporting</a:t>
                      </a:r>
                    </a:p>
                    <a:p>
                      <a:pPr marL="342900" marR="0" lvl="0" indent="-342900">
                        <a:spcBef>
                          <a:spcPts val="0"/>
                        </a:spcBef>
                        <a:spcAft>
                          <a:spcPts val="600"/>
                        </a:spcAft>
                        <a:buFont typeface="Symbol" panose="05050102010706020507" pitchFamily="18" charset="2"/>
                        <a:buChar char=""/>
                      </a:pPr>
                      <a:r>
                        <a:rPr lang="en-US" sz="1000">
                          <a:effectLst/>
                        </a:rPr>
                        <a:t>Finance/Accounting reports</a:t>
                      </a:r>
                    </a:p>
                    <a:p>
                      <a:pPr marL="342900" marR="0" lvl="0" indent="-342900">
                        <a:spcBef>
                          <a:spcPts val="0"/>
                        </a:spcBef>
                        <a:spcAft>
                          <a:spcPts val="600"/>
                        </a:spcAft>
                        <a:buFont typeface="Symbol" panose="05050102010706020507" pitchFamily="18" charset="2"/>
                        <a:buChar char=""/>
                      </a:pPr>
                      <a:r>
                        <a:rPr lang="en-US" sz="1000">
                          <a:effectLst/>
                        </a:rPr>
                        <a:t>Help Desk reports</a:t>
                      </a:r>
                    </a:p>
                    <a:p>
                      <a:pPr marL="342900" marR="0" lvl="0" indent="-342900">
                        <a:spcBef>
                          <a:spcPts val="0"/>
                        </a:spcBef>
                        <a:spcAft>
                          <a:spcPts val="600"/>
                        </a:spcAft>
                        <a:buFont typeface="Symbol" panose="05050102010706020507" pitchFamily="18" charset="2"/>
                        <a:buChar char=""/>
                      </a:pPr>
                      <a:r>
                        <a:rPr lang="en-US" sz="1000">
                          <a:effectLst/>
                        </a:rPr>
                        <a:t>Travel and phone expense reports</a:t>
                      </a:r>
                    </a:p>
                    <a:p>
                      <a:pPr marL="342900" marR="0" lvl="0" indent="-342900">
                        <a:spcBef>
                          <a:spcPts val="0"/>
                        </a:spcBef>
                        <a:spcAft>
                          <a:spcPts val="600"/>
                        </a:spcAft>
                        <a:buFont typeface="Symbol" panose="05050102010706020507" pitchFamily="18" charset="2"/>
                        <a:buChar char=""/>
                      </a:pPr>
                      <a:r>
                        <a:rPr lang="en-US" sz="1000">
                          <a:effectLst/>
                        </a:rPr>
                        <a:t>Output measures</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342900" marR="0" lvl="0" indent="-342900">
                        <a:spcBef>
                          <a:spcPts val="0"/>
                        </a:spcBef>
                        <a:spcAft>
                          <a:spcPts val="600"/>
                        </a:spcAft>
                        <a:buFont typeface="Symbol" panose="05050102010706020507" pitchFamily="18" charset="2"/>
                        <a:buChar char=""/>
                      </a:pPr>
                      <a:r>
                        <a:rPr lang="en-US" sz="1000">
                          <a:effectLst/>
                        </a:rPr>
                        <a:t>Mailbox usage</a:t>
                      </a:r>
                    </a:p>
                    <a:p>
                      <a:pPr marL="342900" marR="0" lvl="0" indent="-342900">
                        <a:spcBef>
                          <a:spcPts val="0"/>
                        </a:spcBef>
                        <a:spcAft>
                          <a:spcPts val="600"/>
                        </a:spcAft>
                        <a:buFont typeface="Symbol" panose="05050102010706020507" pitchFamily="18" charset="2"/>
                        <a:buChar char=""/>
                      </a:pPr>
                      <a:r>
                        <a:rPr lang="en-US" sz="1000">
                          <a:effectLst/>
                        </a:rPr>
                        <a:t>SharePoint usage</a:t>
                      </a:r>
                    </a:p>
                    <a:p>
                      <a:pPr marL="342900" marR="0" lvl="0" indent="-342900">
                        <a:spcBef>
                          <a:spcPts val="0"/>
                        </a:spcBef>
                        <a:spcAft>
                          <a:spcPts val="600"/>
                        </a:spcAft>
                        <a:buFont typeface="Symbol" panose="05050102010706020507" pitchFamily="18" charset="2"/>
                        <a:buChar char=""/>
                      </a:pPr>
                      <a:r>
                        <a:rPr lang="en-US" sz="1000">
                          <a:effectLst/>
                        </a:rPr>
                        <a:t>Audio conferencing billing and usage</a:t>
                      </a:r>
                    </a:p>
                    <a:p>
                      <a:pPr marL="342900" marR="0" lvl="0" indent="-342900">
                        <a:spcBef>
                          <a:spcPts val="0"/>
                        </a:spcBef>
                        <a:spcAft>
                          <a:spcPts val="600"/>
                        </a:spcAft>
                        <a:buFont typeface="Symbol" panose="05050102010706020507" pitchFamily="18" charset="2"/>
                        <a:buChar char=""/>
                      </a:pPr>
                      <a:r>
                        <a:rPr lang="en-US" sz="1000">
                          <a:effectLst/>
                        </a:rPr>
                        <a:t>Travel and phone expenses</a:t>
                      </a:r>
                    </a:p>
                    <a:p>
                      <a:pPr marL="342900" marR="0" lvl="0" indent="-342900">
                        <a:spcBef>
                          <a:spcPts val="0"/>
                        </a:spcBef>
                        <a:spcAft>
                          <a:spcPts val="600"/>
                        </a:spcAft>
                        <a:buFont typeface="Symbol" panose="05050102010706020507" pitchFamily="18" charset="2"/>
                        <a:buChar char=""/>
                      </a:pPr>
                      <a:r>
                        <a:rPr lang="en-US" sz="1000">
                          <a:effectLst/>
                        </a:rPr>
                        <a:t>Help Desk calls</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Comparison of pre- and post- Office 365 reports will show cost savings. </a:t>
                      </a:r>
                    </a:p>
                    <a:p>
                      <a:pPr marL="0" marR="0">
                        <a:lnSpc>
                          <a:spcPct val="115000"/>
                        </a:lnSpc>
                        <a:spcBef>
                          <a:spcPts val="0"/>
                        </a:spcBef>
                        <a:spcAft>
                          <a:spcPts val="600"/>
                        </a:spcAft>
                      </a:pPr>
                      <a:r>
                        <a:rPr lang="en-US" sz="1000">
                          <a:effectLst/>
                        </a:rPr>
                        <a:t>Post-rollout usage of third party phone conferencing should show decreasing usage of 10% per month.</a:t>
                      </a:r>
                      <a:endParaRPr lang="en-US" sz="1000">
                        <a:effectLst/>
                        <a:latin typeface="Segoe UI" panose="020B0502040204020203" pitchFamily="34" charset="0"/>
                        <a:ea typeface="Calibri" panose="020F0502020204030204" pitchFamily="34" charset="0"/>
                      </a:endParaRPr>
                    </a:p>
                  </a:txBody>
                  <a:tcPr marL="27837" marR="27837" marT="0" marB="0"/>
                </a:tc>
              </a:tr>
              <a:tr h="0">
                <a:tc>
                  <a:txBody>
                    <a:bodyPr/>
                    <a:lstStyle/>
                    <a:p>
                      <a:pPr marL="0" marR="0">
                        <a:lnSpc>
                          <a:spcPct val="115000"/>
                        </a:lnSpc>
                        <a:spcBef>
                          <a:spcPts val="0"/>
                        </a:spcBef>
                        <a:spcAft>
                          <a:spcPts val="600"/>
                        </a:spcAft>
                      </a:pPr>
                      <a:r>
                        <a:rPr lang="en-US" sz="1000">
                          <a:effectLst/>
                        </a:rPr>
                        <a:t>Increased productivity:</a:t>
                      </a:r>
                    </a:p>
                    <a:p>
                      <a:pPr marL="0" marR="0">
                        <a:lnSpc>
                          <a:spcPct val="115000"/>
                        </a:lnSpc>
                        <a:spcBef>
                          <a:spcPts val="0"/>
                        </a:spcBef>
                        <a:spcAft>
                          <a:spcPts val="600"/>
                        </a:spcAft>
                      </a:pPr>
                      <a:r>
                        <a:rPr lang="en-US" sz="1000">
                          <a:effectLst/>
                        </a:rPr>
                        <a:t>Increased adoption correlates to faster communication and decision-making, shorter time to complete tasks.</a:t>
                      </a:r>
                      <a:endParaRPr lang="en-US" sz="100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Qualitative:</a:t>
                      </a:r>
                    </a:p>
                    <a:p>
                      <a:pPr marL="342900" marR="0" lvl="0" indent="-342900">
                        <a:spcBef>
                          <a:spcPts val="0"/>
                        </a:spcBef>
                        <a:spcAft>
                          <a:spcPts val="600"/>
                        </a:spcAft>
                        <a:buFont typeface="Symbol" panose="05050102010706020507" pitchFamily="18" charset="2"/>
                        <a:buChar char=""/>
                      </a:pPr>
                      <a:r>
                        <a:rPr lang="en-US" sz="1000">
                          <a:effectLst/>
                        </a:rPr>
                        <a:t>End user surveys</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342900" marR="0" lvl="0" indent="-342900">
                        <a:spcBef>
                          <a:spcPts val="0"/>
                        </a:spcBef>
                        <a:spcAft>
                          <a:spcPts val="600"/>
                        </a:spcAft>
                        <a:buFont typeface="Symbol" panose="05050102010706020507" pitchFamily="18" charset="2"/>
                        <a:buChar char=""/>
                      </a:pPr>
                      <a:r>
                        <a:rPr lang="en-US" sz="1000">
                          <a:effectLst/>
                        </a:rPr>
                        <a:t>Time required to complete projects </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Time to complete customer orders should drop by 15% within 6 months.</a:t>
                      </a:r>
                      <a:endParaRPr lang="en-US" sz="1000">
                        <a:effectLst/>
                        <a:latin typeface="Segoe UI" panose="020B0502040204020203" pitchFamily="34" charset="0"/>
                        <a:ea typeface="Calibri" panose="020F0502020204030204" pitchFamily="34" charset="0"/>
                      </a:endParaRPr>
                    </a:p>
                  </a:txBody>
                  <a:tcPr marL="27837" marR="27837" marT="0" marB="0"/>
                </a:tc>
              </a:tr>
              <a:tr h="0">
                <a:tc>
                  <a:txBody>
                    <a:bodyPr/>
                    <a:lstStyle/>
                    <a:p>
                      <a:pPr marL="0" marR="0">
                        <a:lnSpc>
                          <a:spcPct val="115000"/>
                        </a:lnSpc>
                        <a:spcBef>
                          <a:spcPts val="0"/>
                        </a:spcBef>
                        <a:spcAft>
                          <a:spcPts val="600"/>
                        </a:spcAft>
                      </a:pPr>
                      <a:r>
                        <a:rPr lang="en-US" sz="1000">
                          <a:effectLst/>
                        </a:rPr>
                        <a:t>Improved collaboration:</a:t>
                      </a:r>
                    </a:p>
                    <a:p>
                      <a:pPr marL="0" marR="0">
                        <a:lnSpc>
                          <a:spcPct val="115000"/>
                        </a:lnSpc>
                        <a:spcBef>
                          <a:spcPts val="0"/>
                        </a:spcBef>
                        <a:spcAft>
                          <a:spcPts val="600"/>
                        </a:spcAft>
                      </a:pPr>
                      <a:r>
                        <a:rPr lang="en-US" sz="1000">
                          <a:effectLst/>
                        </a:rPr>
                        <a:t>Increased cross-team and cross-location communications.</a:t>
                      </a:r>
                      <a:endParaRPr lang="en-US" sz="100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Qualitative:</a:t>
                      </a:r>
                    </a:p>
                    <a:p>
                      <a:pPr marL="342900" marR="0" lvl="0" indent="-342900">
                        <a:spcBef>
                          <a:spcPts val="0"/>
                        </a:spcBef>
                        <a:spcAft>
                          <a:spcPts val="600"/>
                        </a:spcAft>
                        <a:buFont typeface="Symbol" panose="05050102010706020507" pitchFamily="18" charset="2"/>
                        <a:buChar char=""/>
                      </a:pPr>
                      <a:r>
                        <a:rPr lang="en-US" sz="1000" u="sng">
                          <a:effectLst/>
                        </a:rPr>
                        <a:t>End user surveys</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342900" marR="0" lvl="0" indent="-342900">
                        <a:spcBef>
                          <a:spcPts val="0"/>
                        </a:spcBef>
                        <a:spcAft>
                          <a:spcPts val="600"/>
                        </a:spcAft>
                        <a:buFont typeface="Symbol" panose="05050102010706020507" pitchFamily="18" charset="2"/>
                        <a:buChar char=""/>
                      </a:pPr>
                      <a:r>
                        <a:rPr lang="en-US" sz="1000">
                          <a:effectLst/>
                        </a:rPr>
                        <a:t>Employee satisfaction</a:t>
                      </a:r>
                    </a:p>
                    <a:p>
                      <a:pPr marL="342900" marR="0" lvl="0" indent="-342900">
                        <a:spcBef>
                          <a:spcPts val="0"/>
                        </a:spcBef>
                        <a:spcAft>
                          <a:spcPts val="600"/>
                        </a:spcAft>
                        <a:buFont typeface="Symbol" panose="05050102010706020507" pitchFamily="18" charset="2"/>
                        <a:buChar char=""/>
                      </a:pPr>
                      <a:r>
                        <a:rPr lang="en-US" sz="1000">
                          <a:effectLst/>
                        </a:rPr>
                        <a:t>Time saved</a:t>
                      </a:r>
                      <a:endParaRPr lang="en-US" sz="100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a:effectLst/>
                        </a:rPr>
                        <a:t>Teams that work from multiple locations will report improved feelings of connection with their teammates within 3 months of the Lync rollout.  </a:t>
                      </a:r>
                      <a:endParaRPr lang="en-US" sz="1000">
                        <a:effectLst/>
                        <a:latin typeface="Segoe UI" panose="020B0502040204020203" pitchFamily="34" charset="0"/>
                        <a:ea typeface="Calibri" panose="020F0502020204030204" pitchFamily="34" charset="0"/>
                      </a:endParaRPr>
                    </a:p>
                  </a:txBody>
                  <a:tcPr marL="27837" marR="27837" marT="0" marB="0"/>
                </a:tc>
              </a:tr>
              <a:tr h="0">
                <a:tc>
                  <a:txBody>
                    <a:bodyPr/>
                    <a:lstStyle/>
                    <a:p>
                      <a:pPr marL="0" marR="0">
                        <a:lnSpc>
                          <a:spcPct val="115000"/>
                        </a:lnSpc>
                        <a:spcBef>
                          <a:spcPts val="0"/>
                        </a:spcBef>
                        <a:spcAft>
                          <a:spcPts val="600"/>
                        </a:spcAft>
                      </a:pPr>
                      <a:r>
                        <a:rPr lang="en-US" sz="1000" dirty="0">
                          <a:effectLst/>
                        </a:rPr>
                        <a:t>Improved employee satisfaction:</a:t>
                      </a:r>
                    </a:p>
                    <a:p>
                      <a:pPr marL="0" marR="0">
                        <a:lnSpc>
                          <a:spcPct val="115000"/>
                        </a:lnSpc>
                        <a:spcBef>
                          <a:spcPts val="0"/>
                        </a:spcBef>
                        <a:spcAft>
                          <a:spcPts val="600"/>
                        </a:spcAft>
                      </a:pPr>
                      <a:r>
                        <a:rPr lang="en-US" sz="1000" dirty="0">
                          <a:effectLst/>
                        </a:rPr>
                        <a:t>Flexible working options improve employee satisfaction through increased engagement, reduced stress, improved work-life balance.</a:t>
                      </a:r>
                      <a:endParaRPr lang="en-US" sz="1000" dirty="0">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dirty="0">
                          <a:effectLst/>
                        </a:rPr>
                        <a:t>Qualitative:</a:t>
                      </a:r>
                    </a:p>
                    <a:p>
                      <a:pPr marL="342900" marR="0" lvl="0" indent="-342900">
                        <a:spcBef>
                          <a:spcPts val="0"/>
                        </a:spcBef>
                        <a:spcAft>
                          <a:spcPts val="600"/>
                        </a:spcAft>
                        <a:buFont typeface="Symbol" panose="05050102010706020507" pitchFamily="18" charset="2"/>
                        <a:buChar char=""/>
                      </a:pPr>
                      <a:r>
                        <a:rPr lang="en-US" sz="1000" u="sng" dirty="0">
                          <a:effectLst/>
                        </a:rPr>
                        <a:t>End user surveys</a:t>
                      </a:r>
                      <a:endParaRPr lang="en-US" sz="1000" dirty="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342900" marR="0" lvl="0" indent="-342900">
                        <a:spcBef>
                          <a:spcPts val="0"/>
                        </a:spcBef>
                        <a:spcAft>
                          <a:spcPts val="600"/>
                        </a:spcAft>
                        <a:buFont typeface="Symbol" panose="05050102010706020507" pitchFamily="18" charset="2"/>
                        <a:buChar char=""/>
                      </a:pPr>
                      <a:r>
                        <a:rPr lang="en-US" sz="1000" dirty="0">
                          <a:effectLst/>
                        </a:rPr>
                        <a:t>Employee satisfaction</a:t>
                      </a:r>
                      <a:endParaRPr lang="en-US" sz="1000" dirty="0">
                        <a:solidFill>
                          <a:srgbClr val="000000"/>
                        </a:solidFill>
                        <a:effectLst/>
                        <a:latin typeface="Segoe UI" panose="020B0502040204020203" pitchFamily="34" charset="0"/>
                        <a:ea typeface="Calibri" panose="020F0502020204030204" pitchFamily="34" charset="0"/>
                      </a:endParaRPr>
                    </a:p>
                  </a:txBody>
                  <a:tcPr marL="27837" marR="27837" marT="0" marB="0"/>
                </a:tc>
                <a:tc>
                  <a:txBody>
                    <a:bodyPr/>
                    <a:lstStyle/>
                    <a:p>
                      <a:pPr marL="0" marR="0">
                        <a:lnSpc>
                          <a:spcPct val="115000"/>
                        </a:lnSpc>
                        <a:spcBef>
                          <a:spcPts val="0"/>
                        </a:spcBef>
                        <a:spcAft>
                          <a:spcPts val="600"/>
                        </a:spcAft>
                      </a:pPr>
                      <a:r>
                        <a:rPr lang="en-US" sz="1000" dirty="0">
                          <a:effectLst/>
                        </a:rPr>
                        <a:t>Employee satisfaction improves by 15% within 6 months.</a:t>
                      </a:r>
                      <a:endParaRPr lang="en-US" sz="1000" dirty="0">
                        <a:effectLst/>
                        <a:latin typeface="Segoe UI" panose="020B0502040204020203" pitchFamily="34" charset="0"/>
                        <a:ea typeface="Calibri" panose="020F0502020204030204" pitchFamily="34" charset="0"/>
                      </a:endParaRPr>
                    </a:p>
                  </a:txBody>
                  <a:tcPr marL="27837" marR="27837" marT="0" marB="0"/>
                </a:tc>
              </a:tr>
            </a:tbl>
          </a:graphicData>
        </a:graphic>
      </p:graphicFrame>
      <p:sp>
        <p:nvSpPr>
          <p:cNvPr id="4" name="TextBox 3"/>
          <p:cNvSpPr txBox="1"/>
          <p:nvPr/>
        </p:nvSpPr>
        <p:spPr>
          <a:xfrm>
            <a:off x="529660" y="6694392"/>
            <a:ext cx="3585340" cy="184666"/>
          </a:xfrm>
          <a:prstGeom prst="rect">
            <a:avLst/>
          </a:prstGeom>
          <a:noFill/>
        </p:spPr>
        <p:txBody>
          <a:bodyPr wrap="none" lIns="0" tIns="0" rIns="0" bIns="0" rtlCol="0">
            <a:spAutoFit/>
          </a:bodyPr>
          <a:lstStyle/>
          <a:p>
            <a:r>
              <a:rPr lang="en-US" sz="1200" spc="-71" dirty="0" smtClean="0">
                <a:gradFill>
                  <a:gsLst>
                    <a:gs pos="2917">
                      <a:srgbClr val="797A7D"/>
                    </a:gs>
                    <a:gs pos="95000">
                      <a:srgbClr val="797A7D"/>
                    </a:gs>
                  </a:gsLst>
                  <a:lin ang="5400000" scaled="0"/>
                </a:gradFill>
                <a:hlinkClick r:id="rId2"/>
              </a:rPr>
              <a:t>Source: Change Management Guide - http</a:t>
            </a:r>
            <a:r>
              <a:rPr lang="en-US" sz="1200" spc="-71" dirty="0">
                <a:gradFill>
                  <a:gsLst>
                    <a:gs pos="2917">
                      <a:srgbClr val="797A7D"/>
                    </a:gs>
                    <a:gs pos="95000">
                      <a:srgbClr val="797A7D"/>
                    </a:gs>
                  </a:gsLst>
                  <a:lin ang="5400000" scaled="0"/>
                </a:gradFill>
                <a:hlinkClick r:id="rId2"/>
              </a:rPr>
              <a:t>://aka.ms/o365kit</a:t>
            </a:r>
            <a:r>
              <a:rPr lang="en-US" sz="1200" spc="-71" dirty="0">
                <a:gradFill>
                  <a:gsLst>
                    <a:gs pos="2917">
                      <a:srgbClr val="797A7D"/>
                    </a:gs>
                    <a:gs pos="95000">
                      <a:srgbClr val="797A7D"/>
                    </a:gs>
                  </a:gsLst>
                  <a:lin ang="5400000" scaled="0"/>
                </a:gradFill>
              </a:rPr>
              <a:t> </a:t>
            </a:r>
          </a:p>
        </p:txBody>
      </p:sp>
    </p:spTree>
    <p:extLst>
      <p:ext uri="{BB962C8B-B14F-4D97-AF65-F5344CB8AC3E}">
        <p14:creationId xmlns:p14="http://schemas.microsoft.com/office/powerpoint/2010/main" val="339748884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438" y="-7517"/>
            <a:ext cx="6904038" cy="7001621"/>
          </a:xfrm>
          <a:prstGeom prst="rect">
            <a:avLst/>
          </a:prstGeom>
        </p:spPr>
      </p:pic>
      <p:sp>
        <p:nvSpPr>
          <p:cNvPr id="4" name="Rectangle 3"/>
          <p:cNvSpPr/>
          <p:nvPr/>
        </p:nvSpPr>
        <p:spPr bwMode="auto">
          <a:xfrm>
            <a:off x="0" y="0"/>
            <a:ext cx="5532437" cy="6994525"/>
          </a:xfrm>
          <a:prstGeom prst="rect">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4219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rPr>
              <a:t>Session</a:t>
            </a:r>
            <a:br>
              <a:rPr lang="en-US" sz="4000" cap="small" dirty="0" smtClean="0">
                <a:gradFill>
                  <a:gsLst>
                    <a:gs pos="0">
                      <a:srgbClr val="FFFFFF"/>
                    </a:gs>
                    <a:gs pos="100000">
                      <a:srgbClr val="FFFFFF"/>
                    </a:gs>
                  </a:gsLst>
                  <a:lin ang="5400000" scaled="0"/>
                </a:gradFill>
              </a:rPr>
            </a:br>
            <a:r>
              <a:rPr lang="en-US" sz="4000" cap="small" dirty="0" smtClean="0">
                <a:gradFill>
                  <a:gsLst>
                    <a:gs pos="0">
                      <a:srgbClr val="FFFFFF"/>
                    </a:gs>
                    <a:gs pos="100000">
                      <a:srgbClr val="FFFFFF"/>
                    </a:gs>
                  </a:gsLst>
                  <a:lin ang="5400000" scaled="0"/>
                </a:gradFill>
              </a:rPr>
              <a:t>Objectives</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699807"/>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a:gradFill>
                  <a:gsLst>
                    <a:gs pos="0">
                      <a:srgbClr val="FFFFFF"/>
                    </a:gs>
                    <a:gs pos="100000">
                      <a:srgbClr val="FFFFFF"/>
                    </a:gs>
                  </a:gsLst>
                  <a:lin ang="5400000" scaled="0"/>
                </a:gradFill>
                <a:latin typeface="Segoe UI Light"/>
              </a:rPr>
              <a:t>Provide best practices &amp; </a:t>
            </a:r>
            <a:r>
              <a:rPr lang="en-US" sz="2000" dirty="0" smtClean="0">
                <a:gradFill>
                  <a:gsLst>
                    <a:gs pos="0">
                      <a:srgbClr val="FFFFFF"/>
                    </a:gs>
                    <a:gs pos="100000">
                      <a:srgbClr val="FFFFFF"/>
                    </a:gs>
                  </a:gsLst>
                  <a:lin ang="5400000" scaled="0"/>
                </a:gradFill>
                <a:latin typeface="Segoe UI Light"/>
              </a:rPr>
              <a:t>guidance</a:t>
            </a:r>
            <a:endParaRPr lang="en-US" sz="2000" dirty="0">
              <a:gradFill>
                <a:gsLst>
                  <a:gs pos="0">
                    <a:srgbClr val="FFFFFF"/>
                  </a:gs>
                  <a:gs pos="100000">
                    <a:srgbClr val="FFFFFF"/>
                  </a:gs>
                </a:gsLst>
                <a:lin ang="5400000" scaled="0"/>
              </a:gradFill>
              <a:latin typeface="Segoe UI Light"/>
            </a:endParaRPr>
          </a:p>
        </p:txBody>
      </p:sp>
      <p:sp>
        <p:nvSpPr>
          <p:cNvPr id="9" name="Rectangle 8"/>
          <p:cNvSpPr/>
          <p:nvPr/>
        </p:nvSpPr>
        <p:spPr bwMode="auto">
          <a:xfrm>
            <a:off x="6218237" y="3852817"/>
            <a:ext cx="6211927" cy="663166"/>
          </a:xfrm>
          <a:prstGeom prst="rect">
            <a:avLst/>
          </a:prstGeom>
          <a:solidFill>
            <a:schemeClr val="accent6">
              <a:lumMod val="7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What do you need to be successful ?</a:t>
            </a:r>
            <a:endParaRPr lang="en-US" sz="2447" dirty="0">
              <a:solidFill>
                <a:srgbClr val="FFFFFF"/>
              </a:solidFill>
              <a:latin typeface="Segoe UI Light"/>
            </a:endParaRPr>
          </a:p>
        </p:txBody>
      </p:sp>
      <p:sp>
        <p:nvSpPr>
          <p:cNvPr id="10" name="Rectangle 9"/>
          <p:cNvSpPr/>
          <p:nvPr/>
        </p:nvSpPr>
        <p:spPr bwMode="auto">
          <a:xfrm>
            <a:off x="6218237" y="4570832"/>
            <a:ext cx="6211925" cy="663166"/>
          </a:xfrm>
          <a:prstGeom prst="rect">
            <a:avLst/>
          </a:prstGeom>
          <a:solidFill>
            <a:schemeClr val="accent6">
              <a:lumMod val="7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Where to begin and how to proceed ?</a:t>
            </a:r>
            <a:endParaRPr lang="en-US" sz="2447" dirty="0">
              <a:solidFill>
                <a:srgbClr val="FFFFFF"/>
              </a:solidFill>
              <a:latin typeface="Segoe UI Light"/>
            </a:endParaRPr>
          </a:p>
        </p:txBody>
      </p:sp>
      <p:sp>
        <p:nvSpPr>
          <p:cNvPr id="11" name="Rectangle 10"/>
          <p:cNvSpPr/>
          <p:nvPr/>
        </p:nvSpPr>
        <p:spPr bwMode="auto">
          <a:xfrm>
            <a:off x="6218237" y="5288847"/>
            <a:ext cx="6211927" cy="663166"/>
          </a:xfrm>
          <a:prstGeom prst="rect">
            <a:avLst/>
          </a:prstGeom>
          <a:solidFill>
            <a:schemeClr val="accent6">
              <a:lumMod val="7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What are the resources available ?</a:t>
            </a:r>
            <a:endParaRPr lang="en-US" sz="2447" dirty="0">
              <a:solidFill>
                <a:srgbClr val="FFFFFF"/>
              </a:solidFill>
              <a:latin typeface="Segoe UI Light"/>
            </a:endParaRPr>
          </a:p>
        </p:txBody>
      </p:sp>
    </p:spTree>
    <p:extLst>
      <p:ext uri="{BB962C8B-B14F-4D97-AF65-F5344CB8AC3E}">
        <p14:creationId xmlns:p14="http://schemas.microsoft.com/office/powerpoint/2010/main" val="36310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10377897" y="6270779"/>
            <a:ext cx="1733905" cy="5506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1" tIns="46611" rIns="46611" bIns="46611" numCol="1" spcCol="0" rtlCol="0" fromWordArt="0" anchor="ctr" anchorCtr="0" forceAA="0" compatLnSpc="1">
            <a:prstTxWarp prst="textNoShape">
              <a:avLst/>
            </a:prstTxWarp>
            <a:noAutofit/>
          </a:bodyPr>
          <a:lstStyle/>
          <a:p>
            <a:pPr algn="ctr" defTabSz="931843" fontAlgn="base">
              <a:spcBef>
                <a:spcPct val="0"/>
              </a:spcBef>
              <a:spcAft>
                <a:spcPct val="0"/>
              </a:spcAft>
            </a:pPr>
            <a:endParaRPr lang="en-US" sz="2243" dirty="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p:cNvGrpSpPr/>
          <p:nvPr/>
        </p:nvGrpSpPr>
        <p:grpSpPr>
          <a:xfrm>
            <a:off x="5532561" y="1673506"/>
            <a:ext cx="2696012" cy="4195026"/>
            <a:chOff x="5754923" y="2125663"/>
            <a:chExt cx="2697480" cy="3715674"/>
          </a:xfrm>
        </p:grpSpPr>
        <p:sp>
          <p:nvSpPr>
            <p:cNvPr id="31" name="Rectangle 30"/>
            <p:cNvSpPr/>
            <p:nvPr/>
          </p:nvSpPr>
          <p:spPr bwMode="auto">
            <a:xfrm>
              <a:off x="5754923" y="2125663"/>
              <a:ext cx="2697480" cy="37156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4" rIns="182780" bIns="146224" numCol="1" spcCol="0" rtlCol="0" fromWordArt="0" anchor="t" anchorCtr="0" forceAA="0" compatLnSpc="1">
              <a:prstTxWarp prst="textNoShape">
                <a:avLst/>
              </a:prstTxWarp>
              <a:noAutofit/>
            </a:bodyPr>
            <a:lstStyle/>
            <a:p>
              <a:pPr defTabSz="931858" fontAlgn="base">
                <a:spcBef>
                  <a:spcPct val="0"/>
                </a:spcBef>
                <a:spcAft>
                  <a:spcPct val="0"/>
                </a:spcAft>
              </a:pP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3. Drive </a:t>
              </a:r>
              <a:b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&amp; Engage</a:t>
              </a:r>
            </a:p>
            <a:p>
              <a:pP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a:p>
              <a:pPr defTabSz="931858"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How do you ensure long term adoption of the solutions you provide?</a:t>
              </a:r>
            </a:p>
            <a:p>
              <a:pPr defTabSz="931858" fontAlgn="base">
                <a:spcBef>
                  <a:spcPct val="0"/>
                </a:spcBef>
                <a:spcAft>
                  <a:spcPct val="0"/>
                </a:spcAft>
              </a:pPr>
              <a:endParaRPr lang="en-US" sz="1224" dirty="0">
                <a:gradFill>
                  <a:gsLst>
                    <a:gs pos="0">
                      <a:srgbClr val="FFFFFF"/>
                    </a:gs>
                    <a:gs pos="100000">
                      <a:srgbClr val="FFFFFF"/>
                    </a:gs>
                  </a:gsLst>
                  <a:lin ang="5400000" scaled="0"/>
                </a:gradFill>
                <a:ea typeface="Segoe UI" pitchFamily="34" charset="0"/>
                <a:cs typeface="Segoe UI" pitchFamily="34" charset="0"/>
              </a:endParaRP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Execute your </a:t>
              </a:r>
              <a:r>
                <a:rPr lang="en-US" sz="1224" b="1" dirty="0">
                  <a:gradFill>
                    <a:gsLst>
                      <a:gs pos="0">
                        <a:srgbClr val="FFFFFF"/>
                      </a:gs>
                      <a:gs pos="100000">
                        <a:srgbClr val="FFFFFF"/>
                      </a:gs>
                    </a:gsLst>
                    <a:lin ang="5400000" scaled="0"/>
                  </a:gradFill>
                  <a:ea typeface="Segoe UI" pitchFamily="34" charset="0"/>
                  <a:cs typeface="Segoe UI" pitchFamily="34" charset="0"/>
                </a:rPr>
                <a:t>strategy</a:t>
              </a:r>
              <a:r>
                <a:rPr lang="en-US" sz="1224" dirty="0">
                  <a:gradFill>
                    <a:gsLst>
                      <a:gs pos="0">
                        <a:srgbClr val="FFFFFF"/>
                      </a:gs>
                      <a:gs pos="100000">
                        <a:srgbClr val="FFFFFF"/>
                      </a:gs>
                    </a:gsLst>
                    <a:lin ang="5400000" scaled="0"/>
                  </a:gradFill>
                  <a:ea typeface="Segoe UI" pitchFamily="34" charset="0"/>
                  <a:cs typeface="Segoe UI" pitchFamily="34" charset="0"/>
                </a:rPr>
                <a:t> to drive adoption including communications, readiness, communities and change management.</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Involve Champions to drive organic adoption.</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Stay engaged &amp; listen to improve solution &amp; approach.</a:t>
              </a:r>
            </a:p>
          </p:txBody>
        </p:sp>
        <p:grpSp>
          <p:nvGrpSpPr>
            <p:cNvPr id="5" name="Group 4"/>
            <p:cNvGrpSpPr/>
            <p:nvPr/>
          </p:nvGrpSpPr>
          <p:grpSpPr>
            <a:xfrm>
              <a:off x="7877648" y="2277308"/>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grpSp>
      </p:grpSp>
      <p:sp>
        <p:nvSpPr>
          <p:cNvPr id="3" name="Title 2"/>
          <p:cNvSpPr>
            <a:spLocks noGrp="1"/>
          </p:cNvSpPr>
          <p:nvPr>
            <p:ph type="title"/>
          </p:nvPr>
        </p:nvSpPr>
        <p:spPr/>
        <p:txBody>
          <a:bodyPr/>
          <a:lstStyle/>
          <a:p>
            <a:pPr defTabSz="931920" fontAlgn="base">
              <a:spcAft>
                <a:spcPct val="0"/>
              </a:spcAft>
            </a:pPr>
            <a:r>
              <a:rPr lang="en-US" dirty="0">
                <a:gradFill>
                  <a:gsLst>
                    <a:gs pos="1250">
                      <a:srgbClr val="DC3C00"/>
                    </a:gs>
                    <a:gs pos="100000">
                      <a:srgbClr val="DC3C00"/>
                    </a:gs>
                  </a:gsLst>
                  <a:lin ang="5400000" scaled="0"/>
                </a:gradFill>
              </a:rPr>
              <a:t>Summary</a:t>
            </a:r>
            <a:r>
              <a:rPr lang="en-US" sz="3671" dirty="0">
                <a:gradFill>
                  <a:gsLst>
                    <a:gs pos="1250">
                      <a:srgbClr val="DC3C00"/>
                    </a:gs>
                    <a:gs pos="100000">
                      <a:srgbClr val="DC3C00"/>
                    </a:gs>
                  </a:gsLst>
                  <a:lin ang="5400000" scaled="0"/>
                </a:gradFill>
              </a:rPr>
              <a:t/>
            </a:r>
            <a:br>
              <a:rPr lang="en-US" sz="3671" dirty="0">
                <a:gradFill>
                  <a:gsLst>
                    <a:gs pos="1250">
                      <a:srgbClr val="DC3C00"/>
                    </a:gs>
                    <a:gs pos="100000">
                      <a:srgbClr val="DC3C00"/>
                    </a:gs>
                  </a:gsLst>
                  <a:lin ang="5400000" scaled="0"/>
                </a:gradFill>
              </a:rPr>
            </a:br>
            <a:r>
              <a:rPr lang="en-US" sz="2856" dirty="0">
                <a:solidFill>
                  <a:srgbClr val="797A7D"/>
                </a:solidFill>
              </a:rPr>
              <a:t>A Phased Approach to Drive Change Management and Manage Service Updates</a:t>
            </a:r>
            <a:endParaRPr lang="en-US" sz="2399" dirty="0">
              <a:solidFill>
                <a:schemeClr val="bg2"/>
              </a:solidFill>
              <a:ea typeface="Segoe UI" pitchFamily="34" charset="0"/>
              <a:cs typeface="Segoe UI" pitchFamily="34" charset="0"/>
            </a:endParaRPr>
          </a:p>
        </p:txBody>
      </p:sp>
      <p:grpSp>
        <p:nvGrpSpPr>
          <p:cNvPr id="30" name="Group 29"/>
          <p:cNvGrpSpPr/>
          <p:nvPr/>
        </p:nvGrpSpPr>
        <p:grpSpPr>
          <a:xfrm>
            <a:off x="49629" y="1673505"/>
            <a:ext cx="2696012" cy="4195028"/>
            <a:chOff x="269009" y="2125663"/>
            <a:chExt cx="2697480" cy="3715675"/>
          </a:xfrm>
        </p:grpSpPr>
        <p:sp>
          <p:nvSpPr>
            <p:cNvPr id="28" name="Rectangle 27"/>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3" tIns="46613" rIns="46613" bIns="46613" numCol="1" spcCol="0" rtlCol="0" fromWordArt="0" anchor="ctr" anchorCtr="0" forceAA="0" compatLnSpc="1">
              <a:prstTxWarp prst="textNoShape">
                <a:avLst/>
              </a:prstTxWarp>
              <a:noAutofit/>
            </a:bodyPr>
            <a:lstStyle/>
            <a:p>
              <a:pPr algn="ct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269009" y="2125663"/>
              <a:ext cx="2697480" cy="371567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4" rIns="182780" bIns="146224" numCol="1" spcCol="0" rtlCol="0" fromWordArt="0" anchor="t" anchorCtr="0" forceAA="0" compatLnSpc="1">
              <a:prstTxWarp prst="textNoShape">
                <a:avLst/>
              </a:prstTxWarp>
              <a:noAutofit/>
            </a:bodyPr>
            <a:lstStyle/>
            <a:p>
              <a:pPr defTabSz="931858" fontAlgn="base">
                <a:spcBef>
                  <a:spcPct val="0"/>
                </a:spcBef>
                <a:spcAft>
                  <a:spcPct val="0"/>
                </a:spcAft>
              </a:pP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1. Listen </a:t>
              </a:r>
              <a:b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&amp; Plan</a:t>
              </a:r>
            </a:p>
            <a:p>
              <a:pP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a:p>
              <a:pPr defTabSz="931858"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Where do you want to go, why, and how do you get there?</a:t>
              </a:r>
            </a:p>
            <a:p>
              <a:pP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Identify </a:t>
              </a:r>
              <a:r>
                <a:rPr lang="en-US" sz="1224" b="1" dirty="0">
                  <a:gradFill>
                    <a:gsLst>
                      <a:gs pos="0">
                        <a:srgbClr val="FFFFFF"/>
                      </a:gs>
                      <a:gs pos="100000">
                        <a:srgbClr val="FFFFFF"/>
                      </a:gs>
                    </a:gsLst>
                    <a:lin ang="5400000" scaled="0"/>
                  </a:gradFill>
                  <a:ea typeface="Segoe UI" pitchFamily="34" charset="0"/>
                  <a:cs typeface="Segoe UI" pitchFamily="34" charset="0"/>
                </a:rPr>
                <a:t>business goals</a:t>
              </a:r>
              <a:r>
                <a:rPr lang="en-US" sz="1224" dirty="0">
                  <a:gradFill>
                    <a:gsLst>
                      <a:gs pos="0">
                        <a:srgbClr val="FFFFFF"/>
                      </a:gs>
                      <a:gs pos="100000">
                        <a:srgbClr val="FFFFFF"/>
                      </a:gs>
                    </a:gsLst>
                    <a:lin ang="5400000" scaled="0"/>
                  </a:gradFill>
                  <a:ea typeface="Segoe UI" pitchFamily="34" charset="0"/>
                  <a:cs typeface="Segoe UI" pitchFamily="34" charset="0"/>
                </a:rPr>
                <a:t>, as well as people’s </a:t>
              </a:r>
              <a:r>
                <a:rPr lang="en-US" sz="1224" b="1" dirty="0">
                  <a:gradFill>
                    <a:gsLst>
                      <a:gs pos="0">
                        <a:srgbClr val="FFFFFF"/>
                      </a:gs>
                      <a:gs pos="100000">
                        <a:srgbClr val="FFFFFF"/>
                      </a:gs>
                    </a:gsLst>
                    <a:lin ang="5400000" scaled="0"/>
                  </a:gradFill>
                  <a:ea typeface="Segoe UI" pitchFamily="34" charset="0"/>
                  <a:cs typeface="Segoe UI" pitchFamily="34" charset="0"/>
                </a:rPr>
                <a:t>challenges</a:t>
              </a:r>
              <a:r>
                <a:rPr lang="en-US" sz="1224" dirty="0">
                  <a:gradFill>
                    <a:gsLst>
                      <a:gs pos="0">
                        <a:srgbClr val="FFFFFF"/>
                      </a:gs>
                      <a:gs pos="100000">
                        <a:srgbClr val="FFFFFF"/>
                      </a:gs>
                    </a:gsLst>
                    <a:lin ang="5400000" scaled="0"/>
                  </a:gradFill>
                  <a:ea typeface="Segoe UI" pitchFamily="34" charset="0"/>
                  <a:cs typeface="Segoe UI" pitchFamily="34" charset="0"/>
                </a:rPr>
                <a:t> and </a:t>
              </a:r>
              <a:r>
                <a:rPr lang="en-US" sz="1224" b="1" dirty="0">
                  <a:gradFill>
                    <a:gsLst>
                      <a:gs pos="0">
                        <a:srgbClr val="FFFFFF"/>
                      </a:gs>
                      <a:gs pos="100000">
                        <a:srgbClr val="FFFFFF"/>
                      </a:gs>
                    </a:gsLst>
                    <a:lin ang="5400000" scaled="0"/>
                  </a:gradFill>
                  <a:ea typeface="Segoe UI" pitchFamily="34" charset="0"/>
                  <a:cs typeface="Segoe UI" pitchFamily="34" charset="0"/>
                </a:rPr>
                <a:t>needs </a:t>
              </a:r>
              <a:r>
                <a:rPr lang="en-US" sz="1224" dirty="0">
                  <a:gradFill>
                    <a:gsLst>
                      <a:gs pos="0">
                        <a:srgbClr val="FFFFFF"/>
                      </a:gs>
                      <a:gs pos="100000">
                        <a:srgbClr val="FFFFFF"/>
                      </a:gs>
                    </a:gsLst>
                    <a:lin ang="5400000" scaled="0"/>
                  </a:gradFill>
                  <a:ea typeface="Segoe UI" pitchFamily="34" charset="0"/>
                  <a:cs typeface="Segoe UI" pitchFamily="34" charset="0"/>
                </a:rPr>
                <a:t>to achieve them.</a:t>
              </a:r>
            </a:p>
            <a:p>
              <a:pPr marL="291296" indent="-291296" defTabSz="931858" fontAlgn="base">
                <a:spcBef>
                  <a:spcPct val="0"/>
                </a:spcBef>
                <a:spcAft>
                  <a:spcPct val="0"/>
                </a:spcAft>
                <a:buFont typeface="Arial" panose="020B0604020202020204" pitchFamily="34" charset="0"/>
                <a:buChar char="•"/>
              </a:pPr>
              <a:r>
                <a:rPr lang="en-US" sz="1224" b="1" dirty="0">
                  <a:gradFill>
                    <a:gsLst>
                      <a:gs pos="0">
                        <a:srgbClr val="FFFFFF"/>
                      </a:gs>
                      <a:gs pos="100000">
                        <a:srgbClr val="FFFFFF"/>
                      </a:gs>
                    </a:gsLst>
                    <a:lin ang="5400000" scaled="0"/>
                  </a:gradFill>
                  <a:ea typeface="Segoe UI" pitchFamily="34" charset="0"/>
                  <a:cs typeface="Segoe UI" pitchFamily="34" charset="0"/>
                </a:rPr>
                <a:t>Envision</a:t>
              </a:r>
              <a:r>
                <a:rPr lang="en-US" sz="1224" dirty="0">
                  <a:gradFill>
                    <a:gsLst>
                      <a:gs pos="0">
                        <a:srgbClr val="FFFFFF"/>
                      </a:gs>
                      <a:gs pos="100000">
                        <a:srgbClr val="FFFFFF"/>
                      </a:gs>
                    </a:gsLst>
                    <a:lin ang="5400000" scaled="0"/>
                  </a:gradFill>
                  <a:ea typeface="Segoe UI" pitchFamily="34" charset="0"/>
                  <a:cs typeface="Segoe UI" pitchFamily="34" charset="0"/>
                </a:rPr>
                <a:t> how Office 365 can help people get things done better and transform how they  work together. </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Prioritize and define </a:t>
              </a:r>
              <a:r>
                <a:rPr lang="en-US" sz="1224" b="1" dirty="0">
                  <a:gradFill>
                    <a:gsLst>
                      <a:gs pos="0">
                        <a:srgbClr val="FFFFFF"/>
                      </a:gs>
                      <a:gs pos="100000">
                        <a:srgbClr val="FFFFFF"/>
                      </a:gs>
                    </a:gsLst>
                    <a:lin ang="5400000" scaled="0"/>
                  </a:gradFill>
                  <a:ea typeface="Segoe UI" pitchFamily="34" charset="0"/>
                  <a:cs typeface="Segoe UI" pitchFamily="34" charset="0"/>
                </a:rPr>
                <a:t>use cases </a:t>
              </a:r>
              <a:r>
                <a:rPr lang="en-US" sz="1224" dirty="0">
                  <a:gradFill>
                    <a:gsLst>
                      <a:gs pos="0">
                        <a:srgbClr val="FFFFFF"/>
                      </a:gs>
                      <a:gs pos="100000">
                        <a:srgbClr val="FFFFFF"/>
                      </a:gs>
                    </a:gsLst>
                    <a:lin ang="5400000" scaled="0"/>
                  </a:gradFill>
                  <a:ea typeface="Segoe UI" pitchFamily="34" charset="0"/>
                  <a:cs typeface="Segoe UI" pitchFamily="34" charset="0"/>
                </a:rPr>
                <a:t>based on business priorities. Build business case.</a:t>
              </a:r>
            </a:p>
            <a:p>
              <a:pPr defTabSz="931858" fontAlgn="base">
                <a:lnSpc>
                  <a:spcPct val="9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2363646" y="2272096"/>
              <a:ext cx="492261" cy="437446"/>
              <a:chOff x="2363646" y="2264991"/>
              <a:chExt cx="492261" cy="437446"/>
            </a:xfrm>
          </p:grpSpPr>
          <p:sp>
            <p:nvSpPr>
              <p:cNvPr id="10" name="Freeform 5"/>
              <p:cNvSpPr>
                <a:spLocks noEditPoints="1"/>
              </p:cNvSpPr>
              <p:nvPr/>
            </p:nvSpPr>
            <p:spPr bwMode="auto">
              <a:xfrm flipH="1">
                <a:off x="2363646" y="2264991"/>
                <a:ext cx="492261" cy="319667"/>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11" name="Freeform 6"/>
              <p:cNvSpPr>
                <a:spLocks noEditPoints="1"/>
              </p:cNvSpPr>
              <p:nvPr/>
            </p:nvSpPr>
            <p:spPr bwMode="auto">
              <a:xfrm flipH="1">
                <a:off x="2492767" y="2358837"/>
                <a:ext cx="235983" cy="343600"/>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grpSp>
      </p:grpSp>
      <p:grpSp>
        <p:nvGrpSpPr>
          <p:cNvPr id="20" name="Group 19"/>
          <p:cNvGrpSpPr/>
          <p:nvPr/>
        </p:nvGrpSpPr>
        <p:grpSpPr>
          <a:xfrm>
            <a:off x="2791096" y="1673505"/>
            <a:ext cx="2696012" cy="4195026"/>
            <a:chOff x="3011966" y="2125663"/>
            <a:chExt cx="2697480" cy="3715674"/>
          </a:xfrm>
        </p:grpSpPr>
        <p:sp>
          <p:nvSpPr>
            <p:cNvPr id="27" name="Rectangle 26"/>
            <p:cNvSpPr/>
            <p:nvPr/>
          </p:nvSpPr>
          <p:spPr bwMode="auto">
            <a:xfrm>
              <a:off x="3011966" y="2125663"/>
              <a:ext cx="2697480" cy="371567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4" rIns="182780" bIns="146224" numCol="1" spcCol="0" rtlCol="0" fromWordArt="0" anchor="t" anchorCtr="0" forceAA="0" compatLnSpc="1">
              <a:prstTxWarp prst="textNoShape">
                <a:avLst/>
              </a:prstTxWarp>
              <a:noAutofit/>
            </a:bodyPr>
            <a:lstStyle/>
            <a:p>
              <a:pPr defTabSz="931858" fontAlgn="base">
                <a:spcBef>
                  <a:spcPct val="0"/>
                </a:spcBef>
                <a:spcAft>
                  <a:spcPct val="0"/>
                </a:spcAft>
              </a:pP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2. Envision </a:t>
              </a:r>
              <a:b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&amp; Design</a:t>
              </a:r>
            </a:p>
            <a:p>
              <a:pP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a:p>
              <a:pPr defTabSz="931858"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What are the tools you need to provide to empower the business?</a:t>
              </a:r>
            </a:p>
            <a:p>
              <a:pP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Design a </a:t>
              </a:r>
              <a:r>
                <a:rPr lang="en-US" sz="1224" b="1" dirty="0">
                  <a:gradFill>
                    <a:gsLst>
                      <a:gs pos="0">
                        <a:srgbClr val="FFFFFF"/>
                      </a:gs>
                      <a:gs pos="100000">
                        <a:srgbClr val="FFFFFF"/>
                      </a:gs>
                    </a:gsLst>
                    <a:lin ang="5400000" scaled="0"/>
                  </a:gradFill>
                  <a:ea typeface="Segoe UI" pitchFamily="34" charset="0"/>
                  <a:cs typeface="Segoe UI" pitchFamily="34" charset="0"/>
                </a:rPr>
                <a:t>solution</a:t>
              </a:r>
              <a:r>
                <a:rPr lang="en-US" sz="1224" dirty="0">
                  <a:gradFill>
                    <a:gsLst>
                      <a:gs pos="0">
                        <a:srgbClr val="FFFFFF"/>
                      </a:gs>
                      <a:gs pos="100000">
                        <a:srgbClr val="FFFFFF"/>
                      </a:gs>
                    </a:gsLst>
                    <a:lin ang="5400000" scaled="0"/>
                  </a:gradFill>
                  <a:ea typeface="Segoe UI" pitchFamily="34" charset="0"/>
                  <a:cs typeface="Segoe UI" pitchFamily="34" charset="0"/>
                </a:rPr>
                <a:t> that helps people get things done more effectively and achieve business goals.</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Use Pilot to get feedback, validate approach and identify </a:t>
              </a:r>
              <a:r>
                <a:rPr lang="en-US" sz="1224" b="1" dirty="0">
                  <a:gradFill>
                    <a:gsLst>
                      <a:gs pos="0">
                        <a:srgbClr val="FFFFFF"/>
                      </a:gs>
                      <a:gs pos="100000">
                        <a:srgbClr val="FFFFFF"/>
                      </a:gs>
                    </a:gsLst>
                    <a:lin ang="5400000" scaled="0"/>
                  </a:gradFill>
                  <a:ea typeface="Segoe UI" pitchFamily="34" charset="0"/>
                  <a:cs typeface="Segoe UI" pitchFamily="34" charset="0"/>
                </a:rPr>
                <a:t>Champions</a:t>
              </a:r>
              <a:r>
                <a:rPr lang="en-US" sz="1224" dirty="0">
                  <a:gradFill>
                    <a:gsLst>
                      <a:gs pos="0">
                        <a:srgbClr val="FFFFFF"/>
                      </a:gs>
                      <a:gs pos="100000">
                        <a:srgbClr val="FFFFFF"/>
                      </a:gs>
                    </a:gsLst>
                    <a:lin ang="5400000" scaled="0"/>
                  </a:gradFill>
                  <a:ea typeface="Segoe UI" pitchFamily="34" charset="0"/>
                  <a:cs typeface="Segoe UI" pitchFamily="34" charset="0"/>
                </a:rPr>
                <a:t>.</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Plan for adoption approach.</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Establish benchmark &amp; define goals and objectives.</a:t>
              </a:r>
            </a:p>
          </p:txBody>
        </p:sp>
        <p:grpSp>
          <p:nvGrpSpPr>
            <p:cNvPr id="6" name="Group 5"/>
            <p:cNvGrpSpPr/>
            <p:nvPr/>
          </p:nvGrpSpPr>
          <p:grpSpPr>
            <a:xfrm>
              <a:off x="5122144" y="2272551"/>
              <a:ext cx="419510" cy="501100"/>
              <a:chOff x="5063874" y="2315117"/>
              <a:chExt cx="419510" cy="501100"/>
            </a:xfrm>
          </p:grpSpPr>
          <p:sp>
            <p:nvSpPr>
              <p:cNvPr id="12" name="Freeform 10"/>
              <p:cNvSpPr>
                <a:spLocks/>
              </p:cNvSpPr>
              <p:nvPr/>
            </p:nvSpPr>
            <p:spPr bwMode="auto">
              <a:xfrm>
                <a:off x="5063874" y="2470880"/>
                <a:ext cx="403610" cy="345337"/>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13" name="Freeform 11"/>
              <p:cNvSpPr>
                <a:spLocks/>
              </p:cNvSpPr>
              <p:nvPr/>
            </p:nvSpPr>
            <p:spPr bwMode="auto">
              <a:xfrm>
                <a:off x="5166974" y="2315117"/>
                <a:ext cx="316410" cy="385578"/>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grpSp>
      </p:grpSp>
      <p:grpSp>
        <p:nvGrpSpPr>
          <p:cNvPr id="9" name="Group 8"/>
          <p:cNvGrpSpPr/>
          <p:nvPr/>
        </p:nvGrpSpPr>
        <p:grpSpPr>
          <a:xfrm>
            <a:off x="8274024" y="1673505"/>
            <a:ext cx="2741707" cy="4195027"/>
            <a:chOff x="8497881" y="2125663"/>
            <a:chExt cx="2743200" cy="4197309"/>
          </a:xfrm>
        </p:grpSpPr>
        <p:sp>
          <p:nvSpPr>
            <p:cNvPr id="29" name="Rectangle 28"/>
            <p:cNvSpPr/>
            <p:nvPr/>
          </p:nvSpPr>
          <p:spPr bwMode="auto">
            <a:xfrm>
              <a:off x="8497881" y="2125663"/>
              <a:ext cx="2743200" cy="419730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4" rIns="182780" bIns="146224" numCol="1" spcCol="0" rtlCol="0" fromWordArt="0" anchor="t" anchorCtr="0" forceAA="0" compatLnSpc="1">
              <a:prstTxWarp prst="textNoShape">
                <a:avLst/>
              </a:prstTxWarp>
              <a:noAutofit/>
            </a:bodyPr>
            <a:lstStyle/>
            <a:p>
              <a:pPr defTabSz="931858" fontAlgn="base">
                <a:spcBef>
                  <a:spcPct val="0"/>
                </a:spcBef>
                <a:spcAft>
                  <a:spcPct val="0"/>
                </a:spcAft>
              </a:pP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4. Measure </a:t>
              </a:r>
              <a:b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447" b="1" dirty="0">
                  <a:gradFill>
                    <a:gsLst>
                      <a:gs pos="0">
                        <a:srgbClr val="FFFFFF"/>
                      </a:gs>
                      <a:gs pos="100000">
                        <a:srgbClr val="FFFFFF"/>
                      </a:gs>
                    </a:gsLst>
                    <a:lin ang="5400000" scaled="0"/>
                  </a:gradFill>
                  <a:latin typeface="Segoe UI Light"/>
                  <a:ea typeface="Segoe UI" pitchFamily="34" charset="0"/>
                  <a:cs typeface="Segoe UI" pitchFamily="34" charset="0"/>
                </a:rPr>
                <a:t>&amp; Grow</a:t>
              </a:r>
            </a:p>
            <a:p>
              <a:pPr defTabSz="931858" fontAlgn="base">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a:p>
              <a:pPr defTabSz="931858" fontAlgn="base">
                <a:spcBef>
                  <a:spcPct val="0"/>
                </a:spcBef>
                <a:spcAft>
                  <a:spcPct val="0"/>
                </a:spcAft>
              </a:pPr>
              <a:r>
                <a:rPr lang="en-US" sz="1632" dirty="0">
                  <a:gradFill>
                    <a:gsLst>
                      <a:gs pos="0">
                        <a:srgbClr val="FFFFFF"/>
                      </a:gs>
                      <a:gs pos="100000">
                        <a:srgbClr val="FFFFFF"/>
                      </a:gs>
                    </a:gsLst>
                    <a:lin ang="5400000" scaled="0"/>
                  </a:gradFill>
                  <a:ea typeface="Segoe UI" pitchFamily="34" charset="0"/>
                  <a:cs typeface="Segoe UI" pitchFamily="34" charset="0"/>
                </a:rPr>
                <a:t>How do you measure progress, and increase usage breadth &amp; depth?</a:t>
              </a:r>
              <a:endParaRPr lang="en-US" sz="1224" dirty="0">
                <a:gradFill>
                  <a:gsLst>
                    <a:gs pos="0">
                      <a:srgbClr val="FFFFFF"/>
                    </a:gs>
                    <a:gs pos="100000">
                      <a:srgbClr val="FFFFFF"/>
                    </a:gs>
                  </a:gsLst>
                  <a:lin ang="5400000" scaled="0"/>
                </a:gradFill>
                <a:ea typeface="Segoe UI" pitchFamily="34" charset="0"/>
                <a:cs typeface="Segoe UI" pitchFamily="34" charset="0"/>
              </a:endParaRPr>
            </a:p>
            <a:p>
              <a:pPr defTabSz="931858" fontAlgn="base">
                <a:spcBef>
                  <a:spcPct val="0"/>
                </a:spcBef>
                <a:spcAft>
                  <a:spcPct val="0"/>
                </a:spcAft>
              </a:pPr>
              <a:endParaRPr lang="en-US" sz="1224" dirty="0">
                <a:gradFill>
                  <a:gsLst>
                    <a:gs pos="0">
                      <a:srgbClr val="FFFFFF"/>
                    </a:gs>
                    <a:gs pos="100000">
                      <a:srgbClr val="FFFFFF"/>
                    </a:gs>
                  </a:gsLst>
                  <a:lin ang="5400000" scaled="0"/>
                </a:gradFill>
                <a:ea typeface="Segoe UI" pitchFamily="34" charset="0"/>
                <a:cs typeface="Segoe UI" pitchFamily="34" charset="0"/>
              </a:endParaRP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Define your </a:t>
              </a:r>
              <a:r>
                <a:rPr lang="en-US" sz="1224" b="1" dirty="0">
                  <a:gradFill>
                    <a:gsLst>
                      <a:gs pos="0">
                        <a:srgbClr val="FFFFFF"/>
                      </a:gs>
                      <a:gs pos="100000">
                        <a:srgbClr val="FFFFFF"/>
                      </a:gs>
                    </a:gsLst>
                    <a:lin ang="5400000" scaled="0"/>
                  </a:gradFill>
                  <a:ea typeface="Segoe UI" pitchFamily="34" charset="0"/>
                  <a:cs typeface="Segoe UI" pitchFamily="34" charset="0"/>
                </a:rPr>
                <a:t>KPIs</a:t>
              </a:r>
              <a:r>
                <a:rPr lang="en-US" sz="1224" dirty="0">
                  <a:gradFill>
                    <a:gsLst>
                      <a:gs pos="0">
                        <a:srgbClr val="FFFFFF"/>
                      </a:gs>
                      <a:gs pos="100000">
                        <a:srgbClr val="FFFFFF"/>
                      </a:gs>
                    </a:gsLst>
                    <a:lin ang="5400000" scaled="0"/>
                  </a:gradFill>
                  <a:ea typeface="Segoe UI" pitchFamily="34" charset="0"/>
                  <a:cs typeface="Segoe UI" pitchFamily="34" charset="0"/>
                </a:rPr>
                <a:t> and measure progress against </a:t>
              </a:r>
              <a:r>
                <a:rPr lang="en-US" sz="1224" b="1" dirty="0">
                  <a:gradFill>
                    <a:gsLst>
                      <a:gs pos="0">
                        <a:srgbClr val="FFFFFF"/>
                      </a:gs>
                      <a:gs pos="100000">
                        <a:srgbClr val="FFFFFF"/>
                      </a:gs>
                    </a:gsLst>
                    <a:lin ang="5400000" scaled="0"/>
                  </a:gradFill>
                  <a:ea typeface="Segoe UI" pitchFamily="34" charset="0"/>
                  <a:cs typeface="Segoe UI" pitchFamily="34" charset="0"/>
                </a:rPr>
                <a:t>benchmark</a:t>
              </a:r>
              <a:r>
                <a:rPr lang="en-US" sz="1224" dirty="0">
                  <a:gradFill>
                    <a:gsLst>
                      <a:gs pos="0">
                        <a:srgbClr val="FFFFFF"/>
                      </a:gs>
                      <a:gs pos="100000">
                        <a:srgbClr val="FFFFFF"/>
                      </a:gs>
                    </a:gsLst>
                    <a:lin ang="5400000" scaled="0"/>
                  </a:gradFill>
                  <a:ea typeface="Segoe UI" pitchFamily="34" charset="0"/>
                  <a:cs typeface="Segoe UI" pitchFamily="34" charset="0"/>
                </a:rPr>
                <a:t>.</a:t>
              </a:r>
            </a:p>
            <a:p>
              <a:pPr marL="291296" indent="-291296" defTabSz="931858" fontAlgn="base">
                <a:spcBef>
                  <a:spcPct val="0"/>
                </a:spcBef>
                <a:spcAft>
                  <a:spcPct val="0"/>
                </a:spcAft>
                <a:buFont typeface="Arial" panose="020B0604020202020204" pitchFamily="34" charset="0"/>
                <a:buChar char="•"/>
              </a:pPr>
              <a:r>
                <a:rPr lang="en-US" sz="1224" dirty="0">
                  <a:gradFill>
                    <a:gsLst>
                      <a:gs pos="0">
                        <a:srgbClr val="FFFFFF"/>
                      </a:gs>
                      <a:gs pos="100000">
                        <a:srgbClr val="FFFFFF"/>
                      </a:gs>
                    </a:gsLst>
                    <a:lin ang="5400000" scaled="0"/>
                  </a:gradFill>
                  <a:ea typeface="Segoe UI" pitchFamily="34" charset="0"/>
                  <a:cs typeface="Segoe UI" pitchFamily="34" charset="0"/>
                </a:rPr>
                <a:t>Gather </a:t>
              </a:r>
              <a:r>
                <a:rPr lang="en-US" sz="1224" b="1" dirty="0">
                  <a:gradFill>
                    <a:gsLst>
                      <a:gs pos="0">
                        <a:srgbClr val="FFFFFF"/>
                      </a:gs>
                      <a:gs pos="100000">
                        <a:srgbClr val="FFFFFF"/>
                      </a:gs>
                    </a:gsLst>
                    <a:lin ang="5400000" scaled="0"/>
                  </a:gradFill>
                  <a:ea typeface="Segoe UI" pitchFamily="34" charset="0"/>
                  <a:cs typeface="Segoe UI" pitchFamily="34" charset="0"/>
                </a:rPr>
                <a:t>feedback </a:t>
              </a:r>
              <a:r>
                <a:rPr lang="en-US" sz="1224" dirty="0">
                  <a:gradFill>
                    <a:gsLst>
                      <a:gs pos="0">
                        <a:srgbClr val="FFFFFF"/>
                      </a:gs>
                      <a:gs pos="100000">
                        <a:srgbClr val="FFFFFF"/>
                      </a:gs>
                    </a:gsLst>
                    <a:lin ang="5400000" scaled="0"/>
                  </a:gradFill>
                  <a:ea typeface="Segoe UI" pitchFamily="34" charset="0"/>
                  <a:cs typeface="Segoe UI" pitchFamily="34" charset="0"/>
                </a:rPr>
                <a:t>and  </a:t>
              </a:r>
              <a:r>
                <a:rPr lang="en-US" sz="1224" b="1" dirty="0">
                  <a:gradFill>
                    <a:gsLst>
                      <a:gs pos="0">
                        <a:srgbClr val="FFFFFF"/>
                      </a:gs>
                      <a:gs pos="100000">
                        <a:srgbClr val="FFFFFF"/>
                      </a:gs>
                    </a:gsLst>
                    <a:lin ang="5400000" scaled="0"/>
                  </a:gradFill>
                  <a:ea typeface="Segoe UI" pitchFamily="34" charset="0"/>
                  <a:cs typeface="Segoe UI" pitchFamily="34" charset="0"/>
                </a:rPr>
                <a:t>success stories </a:t>
              </a:r>
              <a:r>
                <a:rPr lang="en-US" sz="1224" dirty="0">
                  <a:gradFill>
                    <a:gsLst>
                      <a:gs pos="0">
                        <a:srgbClr val="FFFFFF"/>
                      </a:gs>
                      <a:gs pos="100000">
                        <a:srgbClr val="FFFFFF"/>
                      </a:gs>
                    </a:gsLst>
                    <a:lin ang="5400000" scaled="0"/>
                  </a:gradFill>
                  <a:ea typeface="Segoe UI" pitchFamily="34" charset="0"/>
                  <a:cs typeface="Segoe UI" pitchFamily="34" charset="0"/>
                </a:rPr>
                <a:t>to demonstrate success internally, improve, and grow the user base.</a:t>
              </a:r>
            </a:p>
            <a:p>
              <a:pPr marL="291296" indent="-291296" defTabSz="931858" fontAlgn="base">
                <a:spcBef>
                  <a:spcPct val="0"/>
                </a:spcBef>
                <a:spcAft>
                  <a:spcPct val="0"/>
                </a:spcAft>
                <a:buFont typeface="Arial" panose="020B0604020202020204" pitchFamily="34" charset="0"/>
                <a:buChar char="•"/>
              </a:pPr>
              <a:r>
                <a:rPr lang="en-US" sz="1224" b="1" dirty="0">
                  <a:gradFill>
                    <a:gsLst>
                      <a:gs pos="0">
                        <a:srgbClr val="FFFFFF"/>
                      </a:gs>
                      <a:gs pos="100000">
                        <a:srgbClr val="FFFFFF"/>
                      </a:gs>
                    </a:gsLst>
                    <a:lin ang="5400000" scaled="0"/>
                  </a:gradFill>
                  <a:ea typeface="Segoe UI" pitchFamily="34" charset="0"/>
                  <a:cs typeface="Segoe UI" pitchFamily="34" charset="0"/>
                </a:rPr>
                <a:t>Iterate</a:t>
              </a:r>
              <a:r>
                <a:rPr lang="en-US" sz="1224" dirty="0">
                  <a:gradFill>
                    <a:gsLst>
                      <a:gs pos="0">
                        <a:srgbClr val="FFFFFF"/>
                      </a:gs>
                      <a:gs pos="100000">
                        <a:srgbClr val="FFFFFF"/>
                      </a:gs>
                    </a:gsLst>
                    <a:lin ang="5400000" scaled="0"/>
                  </a:gradFill>
                  <a:ea typeface="Segoe UI" pitchFamily="34" charset="0"/>
                  <a:cs typeface="Segoe UI" pitchFamily="34" charset="0"/>
                </a:rPr>
                <a:t> with more solutions to transform your business.</a:t>
              </a:r>
            </a:p>
          </p:txBody>
        </p:sp>
        <p:grpSp>
          <p:nvGrpSpPr>
            <p:cNvPr id="8" name="Group 7"/>
            <p:cNvGrpSpPr/>
            <p:nvPr/>
          </p:nvGrpSpPr>
          <p:grpSpPr>
            <a:xfrm>
              <a:off x="10641366" y="2315296"/>
              <a:ext cx="373358" cy="420367"/>
              <a:chOff x="5747023" y="4662020"/>
              <a:chExt cx="373358" cy="420367"/>
            </a:xfrm>
          </p:grpSpPr>
          <p:sp>
            <p:nvSpPr>
              <p:cNvPr id="22" name="Freeform 15"/>
              <p:cNvSpPr>
                <a:spLocks/>
              </p:cNvSpPr>
              <p:nvPr/>
            </p:nvSpPr>
            <p:spPr bwMode="auto">
              <a:xfrm>
                <a:off x="5752654" y="4903308"/>
                <a:ext cx="106997" cy="179079"/>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23" name="Freeform 16"/>
              <p:cNvSpPr>
                <a:spLocks/>
              </p:cNvSpPr>
              <p:nvPr/>
            </p:nvSpPr>
            <p:spPr bwMode="auto">
              <a:xfrm>
                <a:off x="5885211" y="4903308"/>
                <a:ext cx="106997" cy="179079"/>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24" name="Freeform 17"/>
              <p:cNvSpPr>
                <a:spLocks/>
              </p:cNvSpPr>
              <p:nvPr/>
            </p:nvSpPr>
            <p:spPr bwMode="auto">
              <a:xfrm>
                <a:off x="6014511"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sp>
            <p:nvSpPr>
              <p:cNvPr id="25" name="Freeform 18"/>
              <p:cNvSpPr>
                <a:spLocks/>
              </p:cNvSpPr>
              <p:nvPr/>
            </p:nvSpPr>
            <p:spPr bwMode="auto">
              <a:xfrm>
                <a:off x="5747023"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9" tIns="46604" rIns="93209" bIns="46604" numCol="1" anchor="t" anchorCtr="0" compatLnSpc="1">
                <a:prstTxWarp prst="textNoShape">
                  <a:avLst/>
                </a:prstTxWarp>
              </a:bodyPr>
              <a:lstStyle/>
              <a:p>
                <a:endParaRPr lang="en-US" sz="1632">
                  <a:solidFill>
                    <a:srgbClr val="000000"/>
                  </a:solidFill>
                </a:endParaRPr>
              </a:p>
            </p:txBody>
          </p:sp>
        </p:grpSp>
      </p:grpSp>
      <p:cxnSp>
        <p:nvCxnSpPr>
          <p:cNvPr id="35" name="Elbow Connector 34"/>
          <p:cNvCxnSpPr>
            <a:stCxn id="29" idx="3"/>
            <a:endCxn id="26" idx="0"/>
          </p:cNvCxnSpPr>
          <p:nvPr/>
        </p:nvCxnSpPr>
        <p:spPr>
          <a:xfrm flipH="1" flipV="1">
            <a:off x="1397636" y="1673505"/>
            <a:ext cx="9618097" cy="2097514"/>
          </a:xfrm>
          <a:prstGeom prst="bentConnector4">
            <a:avLst>
              <a:gd name="adj1" fmla="val -1437"/>
              <a:gd name="adj2" fmla="val 10621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9628" y="5918172"/>
            <a:ext cx="10966104" cy="958544"/>
          </a:xfrm>
          <a:prstGeom prst="rect">
            <a:avLst/>
          </a:prstGeom>
          <a:solidFill>
            <a:schemeClr val="bg2">
              <a:lumMod val="20000"/>
              <a:lumOff val="80000"/>
            </a:schemeClr>
          </a:solidFill>
        </p:spPr>
        <p:txBody>
          <a:bodyPr wrap="square" lIns="93223" tIns="46611" rIns="0" bIns="46611" numCol="1" rtlCol="0">
            <a:spAutoFit/>
          </a:bodyPr>
          <a:lstStyle/>
          <a:p>
            <a:r>
              <a:rPr lang="en-US" sz="1836" spc="-72" dirty="0" smtClean="0">
                <a:gradFill>
                  <a:gsLst>
                    <a:gs pos="2917">
                      <a:srgbClr val="797A7D"/>
                    </a:gs>
                    <a:gs pos="95000">
                      <a:srgbClr val="797A7D"/>
                    </a:gs>
                  </a:gsLst>
                  <a:lin ang="5400000" scaled="0"/>
                </a:gradFill>
              </a:rPr>
              <a:t>Resources available:</a:t>
            </a:r>
            <a:endParaRPr lang="en-US" sz="1836" spc="-72" dirty="0">
              <a:gradFill>
                <a:gsLst>
                  <a:gs pos="2917">
                    <a:srgbClr val="797A7D"/>
                  </a:gs>
                  <a:gs pos="95000">
                    <a:srgbClr val="797A7D"/>
                  </a:gs>
                </a:gsLst>
                <a:lin ang="5400000" scaled="0"/>
              </a:gradFill>
            </a:endParaRPr>
          </a:p>
          <a:p>
            <a:pPr marL="291436" indent="-291436">
              <a:buFont typeface="Wingdings" panose="05000000000000000000" pitchFamily="2" charset="2"/>
              <a:buChar char="q"/>
            </a:pPr>
            <a:r>
              <a:rPr lang="en-US" sz="1836" spc="-72" dirty="0">
                <a:gradFill>
                  <a:gsLst>
                    <a:gs pos="2917">
                      <a:srgbClr val="797A7D"/>
                    </a:gs>
                    <a:gs pos="95000">
                      <a:srgbClr val="797A7D"/>
                    </a:gs>
                  </a:gsLst>
                  <a:lin ang="5400000" scaled="0"/>
                </a:gradFill>
              </a:rPr>
              <a:t>Office 365 Adoption Kit: </a:t>
            </a:r>
            <a:r>
              <a:rPr lang="en-US" sz="1836" spc="-72" dirty="0">
                <a:gradFill>
                  <a:gsLst>
                    <a:gs pos="2917">
                      <a:srgbClr val="797A7D"/>
                    </a:gs>
                    <a:gs pos="95000">
                      <a:srgbClr val="797A7D"/>
                    </a:gs>
                  </a:gsLst>
                  <a:lin ang="5400000" scaled="0"/>
                </a:gradFill>
                <a:hlinkClick r:id="rId3"/>
              </a:rPr>
              <a:t>http://aka.ms/o365kit</a:t>
            </a:r>
            <a:r>
              <a:rPr lang="en-US" sz="1836" spc="-72" dirty="0">
                <a:gradFill>
                  <a:gsLst>
                    <a:gs pos="2917">
                      <a:srgbClr val="797A7D"/>
                    </a:gs>
                    <a:gs pos="95000">
                      <a:srgbClr val="797A7D"/>
                    </a:gs>
                  </a:gsLst>
                  <a:lin ang="5400000" scaled="0"/>
                </a:gradFill>
              </a:rPr>
              <a:t> </a:t>
            </a:r>
          </a:p>
          <a:p>
            <a:pPr marL="291436" indent="-291436">
              <a:buFont typeface="Wingdings" panose="05000000000000000000" pitchFamily="2" charset="2"/>
              <a:buChar char="q"/>
            </a:pPr>
            <a:r>
              <a:rPr lang="en-US" sz="1836" spc="-72" dirty="0">
                <a:gradFill>
                  <a:gsLst>
                    <a:gs pos="2917">
                      <a:srgbClr val="797A7D"/>
                    </a:gs>
                    <a:gs pos="95000">
                      <a:srgbClr val="797A7D"/>
                    </a:gs>
                  </a:gsLst>
                  <a:lin ang="5400000" scaled="0"/>
                </a:gradFill>
              </a:rPr>
              <a:t>Office 365 for Business Learning Center: </a:t>
            </a:r>
            <a:r>
              <a:rPr lang="en-US" sz="1836" spc="-72" dirty="0">
                <a:gradFill>
                  <a:gsLst>
                    <a:gs pos="2917">
                      <a:srgbClr val="797A7D"/>
                    </a:gs>
                    <a:gs pos="95000">
                      <a:srgbClr val="797A7D"/>
                    </a:gs>
                  </a:gsLst>
                  <a:lin ang="5400000" scaled="0"/>
                </a:gradFill>
                <a:hlinkClick r:id="rId4"/>
              </a:rPr>
              <a:t>http://aka.ms/o365learning</a:t>
            </a:r>
            <a:r>
              <a:rPr lang="en-US" sz="1836" spc="-72" dirty="0">
                <a:gradFill>
                  <a:gsLst>
                    <a:gs pos="2917">
                      <a:srgbClr val="797A7D"/>
                    </a:gs>
                    <a:gs pos="95000">
                      <a:srgbClr val="797A7D"/>
                    </a:gs>
                  </a:gsLst>
                  <a:lin ang="5400000" scaled="0"/>
                </a:gradFill>
              </a:rPr>
              <a:t> </a:t>
            </a:r>
          </a:p>
        </p:txBody>
      </p:sp>
      <p:sp>
        <p:nvSpPr>
          <p:cNvPr id="33" name="TextBox 32"/>
          <p:cNvSpPr txBox="1"/>
          <p:nvPr/>
        </p:nvSpPr>
        <p:spPr>
          <a:xfrm>
            <a:off x="11262334" y="1517181"/>
            <a:ext cx="997778" cy="768476"/>
          </a:xfrm>
          <a:prstGeom prst="rect">
            <a:avLst/>
          </a:prstGeom>
          <a:noFill/>
        </p:spPr>
        <p:txBody>
          <a:bodyPr wrap="square" lIns="0" tIns="0" rIns="0" bIns="0" rtlCol="0">
            <a:spAutoFit/>
          </a:bodyPr>
          <a:lstStyle/>
          <a:p>
            <a:pPr algn="ctr"/>
            <a:r>
              <a:rPr lang="en-US" sz="1632" spc="-71" dirty="0">
                <a:gradFill>
                  <a:gsLst>
                    <a:gs pos="2917">
                      <a:srgbClr val="797A7D"/>
                    </a:gs>
                    <a:gs pos="95000">
                      <a:srgbClr val="797A7D"/>
                    </a:gs>
                  </a:gsLst>
                  <a:lin ang="5400000" scaled="0"/>
                </a:gradFill>
              </a:rPr>
              <a:t>Learn, Adjust &amp; Iterate</a:t>
            </a:r>
          </a:p>
        </p:txBody>
      </p:sp>
    </p:spTree>
    <p:extLst>
      <p:ext uri="{BB962C8B-B14F-4D97-AF65-F5344CB8AC3E}">
        <p14:creationId xmlns:p14="http://schemas.microsoft.com/office/powerpoint/2010/main" val="49199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10219418" y="6256220"/>
            <a:ext cx="2184031" cy="6966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92" tIns="46592" rIns="46592" bIns="46592" numCol="1" spcCol="0" rtlCol="0" fromWordArt="0" anchor="ctr" anchorCtr="0" forceAA="0" compatLnSpc="1">
            <a:prstTxWarp prst="textNoShape">
              <a:avLst/>
            </a:prstTxWarp>
            <a:noAutofit/>
          </a:bodyPr>
          <a:lstStyle/>
          <a:p>
            <a:pPr algn="ctr" defTabSz="931551" fontAlgn="base">
              <a:spcBef>
                <a:spcPct val="0"/>
              </a:spcBef>
              <a:spcAft>
                <a:spcPct val="0"/>
              </a:spcAft>
            </a:pPr>
            <a:endParaRPr lang="en-US" sz="224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How to drive Office 365 adoption?</a:t>
            </a:r>
            <a:br>
              <a:rPr lang="en-US" dirty="0" smtClean="0"/>
            </a:br>
            <a:r>
              <a:rPr lang="en-US" sz="2398" dirty="0">
                <a:solidFill>
                  <a:schemeClr val="bg2"/>
                </a:solidFill>
                <a:ea typeface="Segoe UI" pitchFamily="34" charset="0"/>
                <a:cs typeface="Segoe UI" pitchFamily="34" charset="0"/>
              </a:rPr>
              <a:t>A Phased Approach to Drive Change Management and Manage Service Updates</a:t>
            </a:r>
            <a:endParaRPr lang="en-US" sz="2398" dirty="0"/>
          </a:p>
        </p:txBody>
      </p:sp>
      <p:sp>
        <p:nvSpPr>
          <p:cNvPr id="18" name="Rectangle 17"/>
          <p:cNvSpPr/>
          <p:nvPr/>
        </p:nvSpPr>
        <p:spPr bwMode="auto">
          <a:xfrm>
            <a:off x="536523" y="1561976"/>
            <a:ext cx="11361816" cy="178300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92" tIns="46592" rIns="46592" bIns="46592" numCol="1" spcCol="0" rtlCol="0" fromWordArt="0" anchor="t" anchorCtr="0" forceAA="0" compatLnSpc="1">
            <a:prstTxWarp prst="textNoShape">
              <a:avLst/>
            </a:prstTxWarp>
            <a:noAutofit/>
          </a:bodyPr>
          <a:lstStyle/>
          <a:p>
            <a:pPr algn="r" defTabSz="931551" fontAlgn="base">
              <a:spcBef>
                <a:spcPct val="0"/>
              </a:spcBef>
              <a:spcAft>
                <a:spcPct val="0"/>
              </a:spcAft>
            </a:pPr>
            <a:endParaRPr lang="en-US" sz="1834" dirty="0">
              <a:solidFill>
                <a:srgbClr val="797A7D"/>
              </a:solidFill>
              <a:ea typeface="Segoe UI" pitchFamily="34" charset="0"/>
              <a:cs typeface="Segoe UI" pitchFamily="34" charset="0"/>
            </a:endParaRPr>
          </a:p>
        </p:txBody>
      </p:sp>
      <p:cxnSp>
        <p:nvCxnSpPr>
          <p:cNvPr id="36" name="Straight Connector 35"/>
          <p:cNvCxnSpPr/>
          <p:nvPr/>
        </p:nvCxnSpPr>
        <p:spPr>
          <a:xfrm rot="10800000" flipH="1" flipV="1">
            <a:off x="7948475" y="2645208"/>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1922411" y="2401674"/>
            <a:ext cx="299447" cy="196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H="1" flipV="1">
            <a:off x="9355944" y="2645208"/>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6175546" y="2401674"/>
            <a:ext cx="299447" cy="196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H="1" flipV="1">
            <a:off x="5133538" y="2645207"/>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H="1" flipV="1">
            <a:off x="3726069" y="2645207"/>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H="1" flipV="1">
            <a:off x="6541006" y="2645208"/>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271913" y="3037890"/>
            <a:ext cx="1078544"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Buzz Day</a:t>
            </a:r>
          </a:p>
        </p:txBody>
      </p:sp>
      <p:sp>
        <p:nvSpPr>
          <p:cNvPr id="44" name="TextBox 43"/>
          <p:cNvSpPr txBox="1"/>
          <p:nvPr/>
        </p:nvSpPr>
        <p:spPr>
          <a:xfrm>
            <a:off x="3417595" y="3037890"/>
            <a:ext cx="1058325" cy="301006"/>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Buzz Day</a:t>
            </a:r>
          </a:p>
        </p:txBody>
      </p:sp>
      <p:sp>
        <p:nvSpPr>
          <p:cNvPr id="45" name="TextBox 44"/>
          <p:cNvSpPr txBox="1"/>
          <p:nvPr/>
        </p:nvSpPr>
        <p:spPr>
          <a:xfrm>
            <a:off x="4820836" y="3037890"/>
            <a:ext cx="1079518"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Buzz Day</a:t>
            </a:r>
          </a:p>
        </p:txBody>
      </p:sp>
      <p:sp>
        <p:nvSpPr>
          <p:cNvPr id="46" name="TextBox 45"/>
          <p:cNvSpPr txBox="1"/>
          <p:nvPr/>
        </p:nvSpPr>
        <p:spPr>
          <a:xfrm>
            <a:off x="6324289" y="2002748"/>
            <a:ext cx="3166759" cy="492830"/>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Scenario Spotlight</a:t>
            </a:r>
          </a:p>
          <a:p>
            <a:pPr defTabSz="1077965"/>
            <a:r>
              <a:rPr lang="en-US" sz="1224" dirty="0">
                <a:solidFill>
                  <a:srgbClr val="000000"/>
                </a:solidFill>
                <a:latin typeface="Segoe UI Light" pitchFamily="34" charset="0"/>
                <a:cs typeface="Segoe UI Light" pitchFamily="34" charset="0"/>
              </a:rPr>
              <a:t>(ex: OneDrive for Business)</a:t>
            </a:r>
          </a:p>
        </p:txBody>
      </p:sp>
      <p:sp>
        <p:nvSpPr>
          <p:cNvPr id="47" name="TextBox 46"/>
          <p:cNvSpPr txBox="1"/>
          <p:nvPr/>
        </p:nvSpPr>
        <p:spPr>
          <a:xfrm>
            <a:off x="9047470" y="3037890"/>
            <a:ext cx="1441719"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Buzz Day</a:t>
            </a:r>
          </a:p>
        </p:txBody>
      </p:sp>
      <p:sp>
        <p:nvSpPr>
          <p:cNvPr id="48" name="TextBox 47"/>
          <p:cNvSpPr txBox="1"/>
          <p:nvPr/>
        </p:nvSpPr>
        <p:spPr>
          <a:xfrm>
            <a:off x="2071156" y="2002746"/>
            <a:ext cx="1330313"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Roll-Out</a:t>
            </a:r>
          </a:p>
        </p:txBody>
      </p:sp>
      <p:sp>
        <p:nvSpPr>
          <p:cNvPr id="49" name="TextBox 48"/>
          <p:cNvSpPr txBox="1"/>
          <p:nvPr/>
        </p:nvSpPr>
        <p:spPr>
          <a:xfrm>
            <a:off x="7690725" y="3037890"/>
            <a:ext cx="1441719"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Buzz Day</a:t>
            </a:r>
          </a:p>
        </p:txBody>
      </p:sp>
      <p:cxnSp>
        <p:nvCxnSpPr>
          <p:cNvPr id="50" name="Straight Arrow Connector 49"/>
          <p:cNvCxnSpPr/>
          <p:nvPr/>
        </p:nvCxnSpPr>
        <p:spPr>
          <a:xfrm>
            <a:off x="698245" y="1943074"/>
            <a:ext cx="1304256" cy="583"/>
          </a:xfrm>
          <a:prstGeom prst="straightConnector1">
            <a:avLst/>
          </a:prstGeom>
          <a:ln>
            <a:headEnd type="oval"/>
            <a:tailEnd type="oval"/>
          </a:ln>
        </p:spPr>
        <p:style>
          <a:lnRef idx="3">
            <a:schemeClr val="accent4"/>
          </a:lnRef>
          <a:fillRef idx="0">
            <a:schemeClr val="accent4"/>
          </a:fillRef>
          <a:effectRef idx="2">
            <a:schemeClr val="accent4"/>
          </a:effectRef>
          <a:fontRef idx="minor">
            <a:schemeClr val="tx1"/>
          </a:fontRef>
        </p:style>
      </p:cxnSp>
      <p:sp>
        <p:nvSpPr>
          <p:cNvPr id="51" name="TextBox 50"/>
          <p:cNvSpPr txBox="1"/>
          <p:nvPr/>
        </p:nvSpPr>
        <p:spPr>
          <a:xfrm>
            <a:off x="611430" y="1628005"/>
            <a:ext cx="1477881"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Onboarding Phase</a:t>
            </a:r>
          </a:p>
        </p:txBody>
      </p:sp>
      <p:cxnSp>
        <p:nvCxnSpPr>
          <p:cNvPr id="52" name="Straight Arrow Connector 51"/>
          <p:cNvCxnSpPr/>
          <p:nvPr/>
        </p:nvCxnSpPr>
        <p:spPr>
          <a:xfrm>
            <a:off x="2178372" y="1939725"/>
            <a:ext cx="9598089" cy="878"/>
          </a:xfrm>
          <a:prstGeom prst="straightConnector1">
            <a:avLst/>
          </a:prstGeom>
          <a:ln>
            <a:headEnd type="oval" w="med" len="med"/>
            <a:tailEnd type="triangle" w="med" len="med"/>
          </a:ln>
        </p:spPr>
        <p:style>
          <a:lnRef idx="3">
            <a:schemeClr val="accent4"/>
          </a:lnRef>
          <a:fillRef idx="0">
            <a:schemeClr val="accent4"/>
          </a:fillRef>
          <a:effectRef idx="2">
            <a:schemeClr val="accent4"/>
          </a:effectRef>
          <a:fontRef idx="minor">
            <a:schemeClr val="tx1"/>
          </a:fontRef>
        </p:style>
      </p:cxnSp>
      <p:sp>
        <p:nvSpPr>
          <p:cNvPr id="53" name="TextBox 52"/>
          <p:cNvSpPr txBox="1"/>
          <p:nvPr/>
        </p:nvSpPr>
        <p:spPr>
          <a:xfrm>
            <a:off x="2178373" y="1628005"/>
            <a:ext cx="857707"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Run State</a:t>
            </a:r>
          </a:p>
        </p:txBody>
      </p:sp>
      <p:cxnSp>
        <p:nvCxnSpPr>
          <p:cNvPr id="54" name="Straight Connector 53"/>
          <p:cNvCxnSpPr/>
          <p:nvPr/>
        </p:nvCxnSpPr>
        <p:spPr>
          <a:xfrm rot="10800000" flipH="1" flipV="1">
            <a:off x="2284838" y="2645207"/>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976362" y="3037890"/>
            <a:ext cx="1059717"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Launch Day</a:t>
            </a:r>
          </a:p>
        </p:txBody>
      </p:sp>
      <p:cxnSp>
        <p:nvCxnSpPr>
          <p:cNvPr id="57" name="Straight Connector 56"/>
          <p:cNvCxnSpPr/>
          <p:nvPr/>
        </p:nvCxnSpPr>
        <p:spPr>
          <a:xfrm rot="5400000" flipH="1" flipV="1">
            <a:off x="10395885" y="2401674"/>
            <a:ext cx="299447" cy="196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0561282" y="1986413"/>
            <a:ext cx="1409149" cy="297256"/>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Scenario Spotlight </a:t>
            </a:r>
          </a:p>
        </p:txBody>
      </p:sp>
      <p:cxnSp>
        <p:nvCxnSpPr>
          <p:cNvPr id="61" name="Straight Connector 60"/>
          <p:cNvCxnSpPr/>
          <p:nvPr/>
        </p:nvCxnSpPr>
        <p:spPr>
          <a:xfrm rot="10800000" flipH="1" flipV="1">
            <a:off x="10712689" y="2645208"/>
            <a:ext cx="0" cy="37264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404215" y="3037890"/>
            <a:ext cx="1441719" cy="300851"/>
          </a:xfrm>
          <a:prstGeom prst="rect">
            <a:avLst/>
          </a:prstGeom>
          <a:noFill/>
        </p:spPr>
        <p:txBody>
          <a:bodyPr wrap="square" lIns="107817" tIns="53909" rIns="107817" bIns="53909" rtlCol="0">
            <a:spAutoFit/>
          </a:bodyPr>
          <a:lstStyle/>
          <a:p>
            <a:pPr defTabSz="1077965"/>
            <a:r>
              <a:rPr lang="en-US" sz="1224" dirty="0">
                <a:solidFill>
                  <a:srgbClr val="000000"/>
                </a:solidFill>
                <a:latin typeface="Segoe UI Light" pitchFamily="34" charset="0"/>
                <a:cs typeface="Segoe UI Light" pitchFamily="34" charset="0"/>
              </a:rPr>
              <a:t>Buzz Day</a:t>
            </a:r>
          </a:p>
        </p:txBody>
      </p:sp>
      <p:graphicFrame>
        <p:nvGraphicFramePr>
          <p:cNvPr id="56" name="Table 55"/>
          <p:cNvGraphicFramePr>
            <a:graphicFrameLocks noGrp="1"/>
          </p:cNvGraphicFramePr>
          <p:nvPr>
            <p:extLst/>
          </p:nvPr>
        </p:nvGraphicFramePr>
        <p:xfrm>
          <a:off x="611433" y="2460189"/>
          <a:ext cx="11228656" cy="371427"/>
        </p:xfrm>
        <a:graphic>
          <a:graphicData uri="http://schemas.openxmlformats.org/drawingml/2006/table">
            <a:tbl>
              <a:tblPr firstRow="1" bandRow="1">
                <a:tableStyleId>{F5AB1C69-6EDB-4FF4-983F-18BD219EF322}</a:tableStyleId>
              </a:tblPr>
              <a:tblGrid>
                <a:gridCol w="1403582"/>
                <a:gridCol w="1403582"/>
                <a:gridCol w="1403582"/>
                <a:gridCol w="1403582"/>
                <a:gridCol w="1403582"/>
                <a:gridCol w="1403582"/>
                <a:gridCol w="1403582"/>
                <a:gridCol w="1403582"/>
              </a:tblGrid>
              <a:tr h="371427">
                <a:tc>
                  <a:txBody>
                    <a:bodyPr/>
                    <a:lstStyle/>
                    <a:p>
                      <a:r>
                        <a:rPr lang="en-US" sz="1300" dirty="0" smtClean="0">
                          <a:effectLst/>
                        </a:rPr>
                        <a:t>Dec</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r>
                        <a:rPr lang="en-US" sz="1300" dirty="0" smtClean="0">
                          <a:effectLst/>
                        </a:rPr>
                        <a:t>Jan</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r>
                        <a:rPr lang="en-US" sz="1300" dirty="0" smtClean="0">
                          <a:effectLst/>
                        </a:rPr>
                        <a:t>Feb</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r>
                        <a:rPr lang="en-US" sz="1300" dirty="0" smtClean="0">
                          <a:effectLst/>
                        </a:rPr>
                        <a:t>March</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r>
                        <a:rPr lang="en-US" sz="1300" dirty="0" smtClean="0">
                          <a:effectLst/>
                        </a:rPr>
                        <a:t>April</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r>
                        <a:rPr lang="en-US" sz="1300" dirty="0" smtClean="0">
                          <a:effectLst/>
                        </a:rPr>
                        <a:t>May</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r>
                        <a:rPr lang="en-US" sz="1300" dirty="0" smtClean="0">
                          <a:effectLst/>
                        </a:rPr>
                        <a:t>June</a:t>
                      </a:r>
                      <a:endParaRPr lang="en-US" sz="1300" b="0" dirty="0">
                        <a:solidFill>
                          <a:srgbClr val="595959"/>
                        </a:solidFill>
                        <a:effectLst/>
                        <a:latin typeface="Segoe UI Light" pitchFamily="34" charset="0"/>
                        <a:cs typeface="Segoe UI Light" pitchFamily="34" charset="0"/>
                      </a:endParaRPr>
                    </a:p>
                  </a:txBody>
                  <a:tcPr marL="112922" marR="112922" marT="49907" marB="49907" anchor="ctr">
                    <a:solidFill>
                      <a:schemeClr val="bg2"/>
                    </a:solidFill>
                  </a:tcPr>
                </a:tc>
                <a:tc>
                  <a:txBody>
                    <a:bodyPr/>
                    <a:lstStyle/>
                    <a:p>
                      <a:pPr marL="0" algn="l" defTabSz="914363" rtl="0" eaLnBrk="1" latinLnBrk="0" hangingPunct="1"/>
                      <a:r>
                        <a:rPr lang="en-US" sz="1300" b="1" kern="1200" dirty="0" smtClean="0">
                          <a:solidFill>
                            <a:schemeClr val="lt1"/>
                          </a:solidFill>
                          <a:effectLst/>
                          <a:latin typeface="+mn-lt"/>
                          <a:ea typeface="+mn-ea"/>
                          <a:cs typeface="+mn-cs"/>
                        </a:rPr>
                        <a:t>July</a:t>
                      </a:r>
                      <a:endParaRPr lang="en-US" sz="1300" b="1" kern="1200" dirty="0">
                        <a:solidFill>
                          <a:schemeClr val="lt1"/>
                        </a:solidFill>
                        <a:effectLst/>
                        <a:latin typeface="+mn-lt"/>
                        <a:ea typeface="+mn-ea"/>
                        <a:cs typeface="+mn-cs"/>
                      </a:endParaRPr>
                    </a:p>
                  </a:txBody>
                  <a:tcPr marL="112922" marR="112922" marT="49907" marB="49907" anchor="ctr">
                    <a:solidFill>
                      <a:schemeClr val="bg2"/>
                    </a:solidFill>
                  </a:tcPr>
                </a:tc>
              </a:tr>
            </a:tbl>
          </a:graphicData>
        </a:graphic>
      </p:graphicFrame>
      <p:sp>
        <p:nvSpPr>
          <p:cNvPr id="72" name="TextBox 71"/>
          <p:cNvSpPr txBox="1"/>
          <p:nvPr/>
        </p:nvSpPr>
        <p:spPr>
          <a:xfrm>
            <a:off x="534237" y="3497262"/>
            <a:ext cx="8279142" cy="376358"/>
          </a:xfrm>
          <a:prstGeom prst="rect">
            <a:avLst/>
          </a:prstGeom>
          <a:noFill/>
        </p:spPr>
        <p:txBody>
          <a:bodyPr wrap="none" lIns="0" tIns="0" rIns="0" bIns="0" rtlCol="0">
            <a:spAutoFit/>
          </a:bodyPr>
          <a:lstStyle/>
          <a:p>
            <a:pPr defTabSz="931551" fontAlgn="base">
              <a:spcBef>
                <a:spcPct val="0"/>
              </a:spcBef>
              <a:spcAft>
                <a:spcPct val="0"/>
              </a:spcAft>
            </a:pPr>
            <a:r>
              <a:rPr lang="en-US" sz="2398" spc="-102" dirty="0">
                <a:ln w="3175">
                  <a:noFill/>
                </a:ln>
                <a:solidFill>
                  <a:srgbClr val="797A7D"/>
                </a:solidFill>
                <a:latin typeface="Segoe UI Light"/>
                <a:ea typeface="Segoe UI" pitchFamily="34" charset="0"/>
                <a:cs typeface="Segoe UI" pitchFamily="34" charset="0"/>
              </a:rPr>
              <a:t>Follow those steps for each Phase. Measure Results, Adapt and Iterate.</a:t>
            </a:r>
          </a:p>
        </p:txBody>
      </p:sp>
      <p:grpSp>
        <p:nvGrpSpPr>
          <p:cNvPr id="59" name="Group 58"/>
          <p:cNvGrpSpPr/>
          <p:nvPr/>
        </p:nvGrpSpPr>
        <p:grpSpPr>
          <a:xfrm>
            <a:off x="534234" y="4106617"/>
            <a:ext cx="2695311" cy="2742580"/>
            <a:chOff x="269009" y="2125663"/>
            <a:chExt cx="2697480" cy="2744787"/>
          </a:xfrm>
        </p:grpSpPr>
        <p:sp>
          <p:nvSpPr>
            <p:cNvPr id="71" name="Rectangle 70"/>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02" tIns="46602" rIns="46602" bIns="46602" numCol="1" spcCol="0" rtlCol="0" fromWordArt="0" anchor="ctr" anchorCtr="0" forceAA="0" compatLnSpc="1">
              <a:prstTxWarp prst="textNoShape">
                <a:avLst/>
              </a:prstTxWarp>
              <a:noAutofit/>
            </a:bodyPr>
            <a:lstStyle/>
            <a:p>
              <a:pPr algn="ctr" defTabSz="931734" fontAlgn="base">
                <a:spcBef>
                  <a:spcPct val="0"/>
                </a:spcBef>
                <a:spcAft>
                  <a:spcPct val="0"/>
                </a:spcAft>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3" tIns="146187" rIns="182733" bIns="146187" numCol="1" spcCol="0" rtlCol="0" fromWordArt="0" anchor="t" anchorCtr="0" forceAA="0" compatLnSpc="1">
              <a:prstTxWarp prst="textNoShape">
                <a:avLst/>
              </a:prstTxWarp>
              <a:noAutofit/>
            </a:bodyPr>
            <a:lstStyle/>
            <a:p>
              <a:pPr defTabSz="931734" fontAlgn="base">
                <a:spcBef>
                  <a:spcPct val="0"/>
                </a:spcBef>
                <a:spcAft>
                  <a:spcPct val="0"/>
                </a:spcAft>
              </a:pP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1. Listen </a:t>
              </a:r>
              <a:b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&amp; Plan</a:t>
              </a:r>
              <a:r>
                <a:rPr lang="en-US" sz="1428" dirty="0">
                  <a:gradFill>
                    <a:gsLst>
                      <a:gs pos="0">
                        <a:srgbClr val="FFFFFF"/>
                      </a:gs>
                      <a:gs pos="100000">
                        <a:srgbClr val="FFFFFF"/>
                      </a:gs>
                    </a:gsLst>
                    <a:lin ang="5400000" scaled="0"/>
                  </a:gradFill>
                  <a:ea typeface="Segoe UI" pitchFamily="34" charset="0"/>
                  <a:cs typeface="Segoe UI" pitchFamily="34" charset="0"/>
                </a:rPr>
                <a:t/>
              </a:r>
              <a:br>
                <a:rPr lang="en-US" sz="1428" dirty="0">
                  <a:gradFill>
                    <a:gsLst>
                      <a:gs pos="0">
                        <a:srgbClr val="FFFFFF"/>
                      </a:gs>
                      <a:gs pos="100000">
                        <a:srgbClr val="FFFFFF"/>
                      </a:gs>
                    </a:gsLst>
                    <a:lin ang="5400000" scaled="0"/>
                  </a:gradFill>
                  <a:ea typeface="Segoe UI" pitchFamily="34" charset="0"/>
                  <a:cs typeface="Segoe UI" pitchFamily="34" charset="0"/>
                </a:rPr>
              </a:br>
              <a:r>
                <a:rPr lang="en-US" sz="1428" dirty="0">
                  <a:gradFill>
                    <a:gsLst>
                      <a:gs pos="0">
                        <a:srgbClr val="FFFFFF"/>
                      </a:gs>
                      <a:gs pos="100000">
                        <a:srgbClr val="FFFFFF"/>
                      </a:gs>
                    </a:gsLst>
                    <a:lin ang="5400000" scaled="0"/>
                  </a:gradFill>
                  <a:ea typeface="Segoe UI" pitchFamily="34" charset="0"/>
                  <a:cs typeface="Segoe UI" pitchFamily="34" charset="0"/>
                </a:rPr>
                <a:t/>
              </a:r>
              <a:br>
                <a:rPr lang="en-US" sz="1428" dirty="0">
                  <a:gradFill>
                    <a:gsLst>
                      <a:gs pos="0">
                        <a:srgbClr val="FFFFFF"/>
                      </a:gs>
                      <a:gs pos="100000">
                        <a:srgbClr val="FFFFFF"/>
                      </a:gs>
                    </a:gsLst>
                    <a:lin ang="5400000" scaled="0"/>
                  </a:gradFill>
                  <a:ea typeface="Segoe UI" pitchFamily="34" charset="0"/>
                  <a:cs typeface="Segoe UI" pitchFamily="34" charset="0"/>
                </a:rPr>
              </a:br>
              <a:r>
                <a:rPr lang="en-US" sz="1799" dirty="0">
                  <a:gradFill>
                    <a:gsLst>
                      <a:gs pos="0">
                        <a:srgbClr val="FFFFFF"/>
                      </a:gs>
                      <a:gs pos="100000">
                        <a:srgbClr val="FFFFFF"/>
                      </a:gs>
                    </a:gsLst>
                    <a:lin ang="5400000" scaled="0"/>
                  </a:gradFill>
                  <a:ea typeface="Segoe UI" pitchFamily="34" charset="0"/>
                  <a:cs typeface="Segoe UI" pitchFamily="34" charset="0"/>
                </a:rPr>
                <a:t>Work with the business to identify most important </a:t>
              </a:r>
              <a:r>
                <a:rPr lang="en-US" sz="1799" b="1" dirty="0">
                  <a:gradFill>
                    <a:gsLst>
                      <a:gs pos="0">
                        <a:srgbClr val="FFFFFF"/>
                      </a:gs>
                      <a:gs pos="100000">
                        <a:srgbClr val="FFFFFF"/>
                      </a:gs>
                    </a:gsLst>
                    <a:lin ang="5400000" scaled="0"/>
                  </a:gradFill>
                  <a:ea typeface="Segoe UI" pitchFamily="34" charset="0"/>
                  <a:cs typeface="Segoe UI" pitchFamily="34" charset="0"/>
                </a:rPr>
                <a:t>needs</a:t>
              </a:r>
              <a:r>
                <a:rPr lang="en-US" sz="1798" dirty="0">
                  <a:gradFill>
                    <a:gsLst>
                      <a:gs pos="0">
                        <a:srgbClr val="FFFFFF"/>
                      </a:gs>
                      <a:gs pos="100000">
                        <a:srgbClr val="FFFFFF"/>
                      </a:gs>
                    </a:gsLst>
                    <a:lin ang="5400000" scaled="0"/>
                  </a:gradFill>
                  <a:ea typeface="Segoe UI" pitchFamily="34" charset="0"/>
                  <a:cs typeface="Segoe UI" pitchFamily="34" charset="0"/>
                </a:rPr>
                <a:t> and </a:t>
              </a:r>
              <a:r>
                <a:rPr lang="en-US" sz="1798" b="1" dirty="0">
                  <a:gradFill>
                    <a:gsLst>
                      <a:gs pos="0">
                        <a:srgbClr val="FFFFFF"/>
                      </a:gs>
                      <a:gs pos="100000">
                        <a:srgbClr val="FFFFFF"/>
                      </a:gs>
                    </a:gsLst>
                    <a:lin ang="5400000" scaled="0"/>
                  </a:gradFill>
                  <a:ea typeface="Segoe UI" pitchFamily="34" charset="0"/>
                  <a:cs typeface="Segoe UI" pitchFamily="34" charset="0"/>
                </a:rPr>
                <a:t>challenges</a:t>
              </a:r>
              <a:r>
                <a:rPr lang="en-US" sz="1798" dirty="0">
                  <a:gradFill>
                    <a:gsLst>
                      <a:gs pos="0">
                        <a:srgbClr val="FFFFFF"/>
                      </a:gs>
                      <a:gs pos="100000">
                        <a:srgbClr val="FFFFFF"/>
                      </a:gs>
                    </a:gsLst>
                    <a:lin ang="5400000" scaled="0"/>
                  </a:gradFill>
                  <a:ea typeface="Segoe UI" pitchFamily="34" charset="0"/>
                  <a:cs typeface="Segoe UI" pitchFamily="34" charset="0"/>
                </a:rPr>
                <a:t> to achieve business goals.</a:t>
              </a:r>
            </a:p>
          </p:txBody>
        </p:sp>
        <p:grpSp>
          <p:nvGrpSpPr>
            <p:cNvPr id="74" name="Group 73"/>
            <p:cNvGrpSpPr/>
            <p:nvPr/>
          </p:nvGrpSpPr>
          <p:grpSpPr>
            <a:xfrm>
              <a:off x="2313702" y="2279656"/>
              <a:ext cx="438635" cy="491647"/>
              <a:chOff x="2313702" y="2272551"/>
              <a:chExt cx="438635" cy="491647"/>
            </a:xfrm>
          </p:grpSpPr>
          <p:sp>
            <p:nvSpPr>
              <p:cNvPr id="75"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76"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grpSp>
      </p:grpSp>
      <p:grpSp>
        <p:nvGrpSpPr>
          <p:cNvPr id="77" name="Group 76"/>
          <p:cNvGrpSpPr/>
          <p:nvPr/>
        </p:nvGrpSpPr>
        <p:grpSpPr>
          <a:xfrm>
            <a:off x="3274985" y="4106617"/>
            <a:ext cx="2695311" cy="2742580"/>
            <a:chOff x="3011966" y="2125663"/>
            <a:chExt cx="2697480" cy="2744787"/>
          </a:xfrm>
        </p:grpSpPr>
        <p:sp>
          <p:nvSpPr>
            <p:cNvPr id="78" name="Rectangle 77"/>
            <p:cNvSpPr/>
            <p:nvPr/>
          </p:nvSpPr>
          <p:spPr bwMode="auto">
            <a:xfrm>
              <a:off x="3011966" y="2125663"/>
              <a:ext cx="2697480" cy="274478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3" tIns="146187" rIns="182733" bIns="146187" numCol="1" spcCol="0" rtlCol="0" fromWordArt="0" anchor="t" anchorCtr="0" forceAA="0" compatLnSpc="1">
              <a:prstTxWarp prst="textNoShape">
                <a:avLst/>
              </a:prstTxWarp>
              <a:noAutofit/>
            </a:bodyPr>
            <a:lstStyle/>
            <a:p>
              <a:pPr defTabSz="931734" fontAlgn="base">
                <a:spcBef>
                  <a:spcPct val="0"/>
                </a:spcBef>
                <a:spcAft>
                  <a:spcPct val="0"/>
                </a:spcAft>
              </a:pP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2. Envision </a:t>
              </a:r>
              <a:b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&amp; Design</a:t>
              </a:r>
            </a:p>
            <a:p>
              <a:pPr defTabSz="913490" fontAlgn="base">
                <a:spcBef>
                  <a:spcPct val="0"/>
                </a:spcBef>
                <a:spcAft>
                  <a:spcPct val="0"/>
                </a:spcAft>
              </a:pPr>
              <a:r>
                <a:rPr lang="en-US" sz="1798" dirty="0">
                  <a:gradFill>
                    <a:gsLst>
                      <a:gs pos="0">
                        <a:srgbClr val="FFFFFF"/>
                      </a:gs>
                      <a:gs pos="100000">
                        <a:srgbClr val="FFFFFF"/>
                      </a:gs>
                    </a:gsLst>
                    <a:lin ang="5400000" scaled="0"/>
                  </a:gradFill>
                  <a:ea typeface="Segoe UI" pitchFamily="34" charset="0"/>
                  <a:cs typeface="Segoe UI" pitchFamily="34" charset="0"/>
                </a:rPr>
                <a:t/>
              </a:r>
              <a:br>
                <a:rPr lang="en-US" sz="1798" dirty="0">
                  <a:gradFill>
                    <a:gsLst>
                      <a:gs pos="0">
                        <a:srgbClr val="FFFFFF"/>
                      </a:gs>
                      <a:gs pos="100000">
                        <a:srgbClr val="FFFFFF"/>
                      </a:gs>
                    </a:gsLst>
                    <a:lin ang="5400000" scaled="0"/>
                  </a:gradFill>
                  <a:ea typeface="Segoe UI" pitchFamily="34" charset="0"/>
                  <a:cs typeface="Segoe UI" pitchFamily="34" charset="0"/>
                </a:rPr>
              </a:br>
              <a:r>
                <a:rPr lang="en-US" sz="1799" dirty="0">
                  <a:gradFill>
                    <a:gsLst>
                      <a:gs pos="0">
                        <a:srgbClr val="FFFFFF"/>
                      </a:gs>
                      <a:gs pos="100000">
                        <a:srgbClr val="FFFFFF"/>
                      </a:gs>
                    </a:gsLst>
                    <a:lin ang="5400000" scaled="0"/>
                  </a:gradFill>
                  <a:ea typeface="Segoe UI" pitchFamily="34" charset="0"/>
                  <a:cs typeface="Segoe UI" pitchFamily="34" charset="0"/>
                </a:rPr>
                <a:t>Kick off your pilot by getting the right team. Refine </a:t>
              </a:r>
              <a:r>
                <a:rPr lang="en-US" sz="1799" b="1" dirty="0">
                  <a:gradFill>
                    <a:gsLst>
                      <a:gs pos="0">
                        <a:srgbClr val="FFFFFF"/>
                      </a:gs>
                      <a:gs pos="100000">
                        <a:srgbClr val="FFFFFF"/>
                      </a:gs>
                    </a:gsLst>
                    <a:lin ang="5400000" scaled="0"/>
                  </a:gradFill>
                  <a:ea typeface="Segoe UI" pitchFamily="34" charset="0"/>
                  <a:cs typeface="Segoe UI" pitchFamily="34" charset="0"/>
                </a:rPr>
                <a:t>solution</a:t>
              </a:r>
              <a:r>
                <a:rPr lang="en-US" sz="1799" dirty="0">
                  <a:gradFill>
                    <a:gsLst>
                      <a:gs pos="0">
                        <a:srgbClr val="FFFFFF"/>
                      </a:gs>
                      <a:gs pos="100000">
                        <a:srgbClr val="FFFFFF"/>
                      </a:gs>
                    </a:gsLst>
                    <a:lin ang="5400000" scaled="0"/>
                  </a:gradFill>
                  <a:ea typeface="Segoe UI" pitchFamily="34" charset="0"/>
                  <a:cs typeface="Segoe UI" pitchFamily="34" charset="0"/>
                </a:rPr>
                <a:t> based on feedback.</a:t>
              </a:r>
            </a:p>
          </p:txBody>
        </p:sp>
        <p:grpSp>
          <p:nvGrpSpPr>
            <p:cNvPr id="79" name="Group 78"/>
            <p:cNvGrpSpPr/>
            <p:nvPr/>
          </p:nvGrpSpPr>
          <p:grpSpPr>
            <a:xfrm>
              <a:off x="5122144" y="2272551"/>
              <a:ext cx="385697" cy="505857"/>
              <a:chOff x="5063874" y="2315117"/>
              <a:chExt cx="385697" cy="505857"/>
            </a:xfrm>
          </p:grpSpPr>
          <p:sp>
            <p:nvSpPr>
              <p:cNvPr id="80"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81"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grpSp>
      </p:grpSp>
      <p:grpSp>
        <p:nvGrpSpPr>
          <p:cNvPr id="82" name="Group 81"/>
          <p:cNvGrpSpPr/>
          <p:nvPr/>
        </p:nvGrpSpPr>
        <p:grpSpPr>
          <a:xfrm>
            <a:off x="6015737" y="4106617"/>
            <a:ext cx="2695311" cy="2742580"/>
            <a:chOff x="5754923" y="2125663"/>
            <a:chExt cx="2697480" cy="2744787"/>
          </a:xfrm>
        </p:grpSpPr>
        <p:sp>
          <p:nvSpPr>
            <p:cNvPr id="83" name="Rectangle 82"/>
            <p:cNvSpPr/>
            <p:nvPr/>
          </p:nvSpPr>
          <p:spPr bwMode="auto">
            <a:xfrm>
              <a:off x="5754923" y="2125663"/>
              <a:ext cx="2697480" cy="27447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3" tIns="146187" rIns="182733" bIns="146187" numCol="1" spcCol="0" rtlCol="0" fromWordArt="0" anchor="t" anchorCtr="0" forceAA="0" compatLnSpc="1">
              <a:prstTxWarp prst="textNoShape">
                <a:avLst/>
              </a:prstTxWarp>
              <a:noAutofit/>
            </a:bodyPr>
            <a:lstStyle/>
            <a:p>
              <a:pPr defTabSz="931734" fontAlgn="base">
                <a:spcBef>
                  <a:spcPct val="0"/>
                </a:spcBef>
                <a:spcAft>
                  <a:spcPct val="0"/>
                </a:spcAft>
              </a:pP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3. Drive </a:t>
              </a:r>
              <a:b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&amp; Engage</a:t>
              </a:r>
            </a:p>
            <a:p>
              <a:pPr defTabSz="931734" fontAlgn="base">
                <a:spcBef>
                  <a:spcPct val="0"/>
                </a:spcBef>
                <a:spcAft>
                  <a:spcPct val="0"/>
                </a:spcAft>
              </a:pPr>
              <a:r>
                <a:rPr lang="en-US" sz="1798" dirty="0">
                  <a:gradFill>
                    <a:gsLst>
                      <a:gs pos="0">
                        <a:srgbClr val="FFFFFF"/>
                      </a:gs>
                      <a:gs pos="100000">
                        <a:srgbClr val="FFFFFF"/>
                      </a:gs>
                    </a:gsLst>
                    <a:lin ang="5400000" scaled="0"/>
                  </a:gradFill>
                  <a:ea typeface="Segoe UI" pitchFamily="34" charset="0"/>
                  <a:cs typeface="Segoe UI" pitchFamily="34" charset="0"/>
                </a:rPr>
                <a:t/>
              </a:r>
              <a:br>
                <a:rPr lang="en-US" sz="1798" dirty="0">
                  <a:gradFill>
                    <a:gsLst>
                      <a:gs pos="0">
                        <a:srgbClr val="FFFFFF"/>
                      </a:gs>
                      <a:gs pos="100000">
                        <a:srgbClr val="FFFFFF"/>
                      </a:gs>
                    </a:gsLst>
                    <a:lin ang="5400000" scaled="0"/>
                  </a:gradFill>
                  <a:ea typeface="Segoe UI" pitchFamily="34" charset="0"/>
                  <a:cs typeface="Segoe UI" pitchFamily="34" charset="0"/>
                </a:rPr>
              </a:br>
              <a:r>
                <a:rPr lang="en-US" sz="1798" dirty="0">
                  <a:gradFill>
                    <a:gsLst>
                      <a:gs pos="0">
                        <a:srgbClr val="FFFFFF"/>
                      </a:gs>
                      <a:gs pos="100000">
                        <a:srgbClr val="FFFFFF"/>
                      </a:gs>
                    </a:gsLst>
                    <a:lin ang="5400000" scaled="0"/>
                  </a:gradFill>
                  <a:ea typeface="Segoe UI" pitchFamily="34" charset="0"/>
                  <a:cs typeface="Segoe UI" pitchFamily="34" charset="0"/>
                </a:rPr>
                <a:t>Plan &amp; execute your </a:t>
              </a:r>
              <a:r>
                <a:rPr lang="en-US" sz="1798" b="1" dirty="0">
                  <a:gradFill>
                    <a:gsLst>
                      <a:gs pos="0">
                        <a:srgbClr val="FFFFFF"/>
                      </a:gs>
                      <a:gs pos="100000">
                        <a:srgbClr val="FFFFFF"/>
                      </a:gs>
                    </a:gsLst>
                    <a:lin ang="5400000" scaled="0"/>
                  </a:gradFill>
                  <a:ea typeface="Segoe UI" pitchFamily="34" charset="0"/>
                  <a:cs typeface="Segoe UI" pitchFamily="34" charset="0"/>
                </a:rPr>
                <a:t>adoption</a:t>
              </a:r>
              <a:r>
                <a:rPr lang="en-US" sz="1798" dirty="0">
                  <a:gradFill>
                    <a:gsLst>
                      <a:gs pos="0">
                        <a:srgbClr val="FFFFFF"/>
                      </a:gs>
                      <a:gs pos="100000">
                        <a:srgbClr val="FFFFFF"/>
                      </a:gs>
                    </a:gsLst>
                    <a:lin ang="5400000" scaled="0"/>
                  </a:gradFill>
                  <a:ea typeface="Segoe UI" pitchFamily="34" charset="0"/>
                  <a:cs typeface="Segoe UI" pitchFamily="34" charset="0"/>
                </a:rPr>
                <a:t> </a:t>
              </a:r>
              <a:r>
                <a:rPr lang="en-US" sz="1798" b="1" dirty="0">
                  <a:gradFill>
                    <a:gsLst>
                      <a:gs pos="0">
                        <a:srgbClr val="FFFFFF"/>
                      </a:gs>
                      <a:gs pos="100000">
                        <a:srgbClr val="FFFFFF"/>
                      </a:gs>
                    </a:gsLst>
                    <a:lin ang="5400000" scaled="0"/>
                  </a:gradFill>
                  <a:ea typeface="Segoe UI" pitchFamily="34" charset="0"/>
                  <a:cs typeface="Segoe UI" pitchFamily="34" charset="0"/>
                </a:rPr>
                <a:t>strategy</a:t>
              </a:r>
              <a:r>
                <a:rPr lang="en-US" sz="1798" dirty="0">
                  <a:gradFill>
                    <a:gsLst>
                      <a:gs pos="0">
                        <a:srgbClr val="FFFFFF"/>
                      </a:gs>
                      <a:gs pos="100000">
                        <a:srgbClr val="FFFFFF"/>
                      </a:gs>
                    </a:gsLst>
                    <a:lin ang="5400000" scaled="0"/>
                  </a:gradFill>
                  <a:ea typeface="Segoe UI" pitchFamily="34" charset="0"/>
                  <a:cs typeface="Segoe UI" pitchFamily="34" charset="0"/>
                </a:rPr>
                <a:t> including readiness, communications and communities.</a:t>
              </a:r>
            </a:p>
          </p:txBody>
        </p:sp>
        <p:grpSp>
          <p:nvGrpSpPr>
            <p:cNvPr id="84" name="Group 83"/>
            <p:cNvGrpSpPr/>
            <p:nvPr/>
          </p:nvGrpSpPr>
          <p:grpSpPr>
            <a:xfrm>
              <a:off x="7877648" y="2277308"/>
              <a:ext cx="352761" cy="496342"/>
              <a:chOff x="4324767" y="2348195"/>
              <a:chExt cx="352761" cy="496342"/>
            </a:xfrm>
          </p:grpSpPr>
          <p:sp>
            <p:nvSpPr>
              <p:cNvPr id="85"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86"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87"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88"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89"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grpSp>
      </p:grpSp>
      <p:grpSp>
        <p:nvGrpSpPr>
          <p:cNvPr id="90" name="Group 89"/>
          <p:cNvGrpSpPr/>
          <p:nvPr/>
        </p:nvGrpSpPr>
        <p:grpSpPr>
          <a:xfrm>
            <a:off x="8756488" y="4106617"/>
            <a:ext cx="2740994" cy="2742580"/>
            <a:chOff x="8497880" y="2125663"/>
            <a:chExt cx="2743200" cy="2744787"/>
          </a:xfrm>
        </p:grpSpPr>
        <p:sp>
          <p:nvSpPr>
            <p:cNvPr id="91" name="Rectangle 90"/>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3" tIns="146187" rIns="182733" bIns="146187" numCol="1" spcCol="0" rtlCol="0" fromWordArt="0" anchor="t" anchorCtr="0" forceAA="0" compatLnSpc="1">
              <a:prstTxWarp prst="textNoShape">
                <a:avLst/>
              </a:prstTxWarp>
              <a:noAutofit/>
            </a:bodyPr>
            <a:lstStyle/>
            <a:p>
              <a:pPr defTabSz="931734" fontAlgn="base">
                <a:spcBef>
                  <a:spcPct val="0"/>
                </a:spcBef>
                <a:spcAft>
                  <a:spcPct val="0"/>
                </a:spcAft>
              </a:pP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4. Measure </a:t>
              </a:r>
              <a:b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855" b="1" dirty="0">
                  <a:gradFill>
                    <a:gsLst>
                      <a:gs pos="0">
                        <a:srgbClr val="FFFFFF"/>
                      </a:gs>
                      <a:gs pos="100000">
                        <a:srgbClr val="FFFFFF"/>
                      </a:gs>
                    </a:gsLst>
                    <a:lin ang="5400000" scaled="0"/>
                  </a:gradFill>
                  <a:latin typeface="Segoe UI Light"/>
                  <a:ea typeface="Segoe UI" pitchFamily="34" charset="0"/>
                  <a:cs typeface="Segoe UI" pitchFamily="34" charset="0"/>
                </a:rPr>
                <a:t>&amp; Grow</a:t>
              </a:r>
            </a:p>
            <a:p>
              <a:pPr defTabSz="913490" fontAlgn="base">
                <a:spcBef>
                  <a:spcPct val="0"/>
                </a:spcBef>
                <a:spcAft>
                  <a:spcPct val="0"/>
                </a:spcAft>
              </a:pPr>
              <a:r>
                <a:rPr lang="en-US" sz="1798" dirty="0">
                  <a:gradFill>
                    <a:gsLst>
                      <a:gs pos="0">
                        <a:srgbClr val="FFFFFF"/>
                      </a:gs>
                      <a:gs pos="100000">
                        <a:srgbClr val="FFFFFF"/>
                      </a:gs>
                    </a:gsLst>
                    <a:lin ang="5400000" scaled="0"/>
                  </a:gradFill>
                  <a:ea typeface="Segoe UI" pitchFamily="34" charset="0"/>
                  <a:cs typeface="Segoe UI" pitchFamily="34" charset="0"/>
                </a:rPr>
                <a:t/>
              </a:r>
              <a:br>
                <a:rPr lang="en-US" sz="1798" dirty="0">
                  <a:gradFill>
                    <a:gsLst>
                      <a:gs pos="0">
                        <a:srgbClr val="FFFFFF"/>
                      </a:gs>
                      <a:gs pos="100000">
                        <a:srgbClr val="FFFFFF"/>
                      </a:gs>
                    </a:gsLst>
                    <a:lin ang="5400000" scaled="0"/>
                  </a:gradFill>
                  <a:ea typeface="Segoe UI" pitchFamily="34" charset="0"/>
                  <a:cs typeface="Segoe UI" pitchFamily="34" charset="0"/>
                </a:rPr>
              </a:br>
              <a:r>
                <a:rPr lang="en-US" sz="1799" dirty="0">
                  <a:gradFill>
                    <a:gsLst>
                      <a:gs pos="0">
                        <a:srgbClr val="FFFFFF"/>
                      </a:gs>
                      <a:gs pos="100000">
                        <a:srgbClr val="FFFFFF"/>
                      </a:gs>
                    </a:gsLst>
                    <a:lin ang="5400000" scaled="0"/>
                  </a:gradFill>
                  <a:ea typeface="Segoe UI" pitchFamily="34" charset="0"/>
                  <a:cs typeface="Segoe UI" pitchFamily="34" charset="0"/>
                </a:rPr>
                <a:t>Measure progress against </a:t>
              </a:r>
              <a:r>
                <a:rPr lang="en-US" sz="1799" b="1" dirty="0">
                  <a:gradFill>
                    <a:gsLst>
                      <a:gs pos="0">
                        <a:srgbClr val="FFFFFF"/>
                      </a:gs>
                      <a:gs pos="100000">
                        <a:srgbClr val="FFFFFF"/>
                      </a:gs>
                    </a:gsLst>
                    <a:lin ang="5400000" scaled="0"/>
                  </a:gradFill>
                  <a:ea typeface="Segoe UI" pitchFamily="34" charset="0"/>
                  <a:cs typeface="Segoe UI" pitchFamily="34" charset="0"/>
                </a:rPr>
                <a:t>benchmark</a:t>
              </a:r>
              <a:r>
                <a:rPr lang="en-US" sz="1799" dirty="0">
                  <a:gradFill>
                    <a:gsLst>
                      <a:gs pos="0">
                        <a:srgbClr val="FFFFFF"/>
                      </a:gs>
                      <a:gs pos="100000">
                        <a:srgbClr val="FFFFFF"/>
                      </a:gs>
                    </a:gsLst>
                    <a:lin ang="5400000" scaled="0"/>
                  </a:gradFill>
                  <a:ea typeface="Segoe UI" pitchFamily="34" charset="0"/>
                  <a:cs typeface="Segoe UI" pitchFamily="34" charset="0"/>
                </a:rPr>
                <a:t>, improve, showcase success and iterate with new scenarios.</a:t>
              </a:r>
            </a:p>
          </p:txBody>
        </p:sp>
        <p:grpSp>
          <p:nvGrpSpPr>
            <p:cNvPr id="92" name="Group 91"/>
            <p:cNvGrpSpPr/>
            <p:nvPr/>
          </p:nvGrpSpPr>
          <p:grpSpPr>
            <a:xfrm>
              <a:off x="10600215" y="2315296"/>
              <a:ext cx="373361" cy="420367"/>
              <a:chOff x="5705872" y="4662020"/>
              <a:chExt cx="373361" cy="420367"/>
            </a:xfrm>
          </p:grpSpPr>
          <p:sp>
            <p:nvSpPr>
              <p:cNvPr id="93"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94"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95"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sp>
            <p:nvSpPr>
              <p:cNvPr id="96"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86" tIns="46592" rIns="93186" bIns="46592" numCol="1" anchor="t" anchorCtr="0" compatLnSpc="1">
                <a:prstTxWarp prst="textNoShape">
                  <a:avLst/>
                </a:prstTxWarp>
              </a:bodyPr>
              <a:lstStyle/>
              <a:p>
                <a:endParaRPr lang="en-US" sz="1834">
                  <a:solidFill>
                    <a:srgbClr val="000000"/>
                  </a:solidFill>
                </a:endParaRPr>
              </a:p>
            </p:txBody>
          </p:sp>
        </p:grpSp>
      </p:grpSp>
      <p:grpSp>
        <p:nvGrpSpPr>
          <p:cNvPr id="3" name="Group 2"/>
          <p:cNvGrpSpPr/>
          <p:nvPr/>
        </p:nvGrpSpPr>
        <p:grpSpPr>
          <a:xfrm>
            <a:off x="1876585" y="3667338"/>
            <a:ext cx="10435194" cy="2539872"/>
            <a:chOff x="1874837" y="3667406"/>
            <a:chExt cx="10439393" cy="2540894"/>
          </a:xfrm>
        </p:grpSpPr>
        <p:cxnSp>
          <p:nvCxnSpPr>
            <p:cNvPr id="63" name="Elbow Connector 62"/>
            <p:cNvCxnSpPr/>
            <p:nvPr/>
          </p:nvCxnSpPr>
          <p:spPr>
            <a:xfrm flipH="1" flipV="1">
              <a:off x="1874837" y="4110786"/>
              <a:ext cx="9618097" cy="2097514"/>
            </a:xfrm>
            <a:prstGeom prst="bentConnector4">
              <a:avLst>
                <a:gd name="adj1" fmla="val -1437"/>
                <a:gd name="adj2" fmla="val 10621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213923" y="3667406"/>
              <a:ext cx="2100307" cy="256262"/>
            </a:xfrm>
            <a:prstGeom prst="rect">
              <a:avLst/>
            </a:prstGeom>
            <a:noFill/>
          </p:spPr>
          <p:txBody>
            <a:bodyPr wrap="square" lIns="0" tIns="0" rIns="0" bIns="0" rtlCol="0">
              <a:spAutoFit/>
            </a:bodyPr>
            <a:lstStyle/>
            <a:p>
              <a:pPr algn="ctr"/>
              <a:r>
                <a:rPr lang="en-US" sz="1632" spc="-71" dirty="0">
                  <a:gradFill>
                    <a:gsLst>
                      <a:gs pos="2917">
                        <a:srgbClr val="797A7D"/>
                      </a:gs>
                      <a:gs pos="95000">
                        <a:srgbClr val="797A7D"/>
                      </a:gs>
                    </a:gsLst>
                    <a:lin ang="5400000" scaled="0"/>
                  </a:gradFill>
                </a:rPr>
                <a:t>Learn, Adjust &amp; Iterate</a:t>
              </a:r>
            </a:p>
          </p:txBody>
        </p:sp>
      </p:grpSp>
    </p:spTree>
    <p:extLst>
      <p:ext uri="{BB962C8B-B14F-4D97-AF65-F5344CB8AC3E}">
        <p14:creationId xmlns:p14="http://schemas.microsoft.com/office/powerpoint/2010/main" val="57816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1+#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additive="base">
                                        <p:cTn id="16" dur="500" fill="hold"/>
                                        <p:tgtEl>
                                          <p:spTgt spid="77"/>
                                        </p:tgtEl>
                                        <p:attrNameLst>
                                          <p:attrName>ppt_x</p:attrName>
                                        </p:attrNameLst>
                                      </p:cBhvr>
                                      <p:tavLst>
                                        <p:tav tm="0">
                                          <p:val>
                                            <p:strVal val="1+#ppt_w/2"/>
                                          </p:val>
                                        </p:tav>
                                        <p:tav tm="100000">
                                          <p:val>
                                            <p:strVal val="#ppt_x"/>
                                          </p:val>
                                        </p:tav>
                                      </p:tavLst>
                                    </p:anim>
                                    <p:anim calcmode="lin" valueType="num">
                                      <p:cBhvr additive="base">
                                        <p:cTn id="17" dur="500" fill="hold"/>
                                        <p:tgtEl>
                                          <p:spTgt spid="7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additive="base">
                                        <p:cTn id="21" dur="500" fill="hold"/>
                                        <p:tgtEl>
                                          <p:spTgt spid="82"/>
                                        </p:tgtEl>
                                        <p:attrNameLst>
                                          <p:attrName>ppt_x</p:attrName>
                                        </p:attrNameLst>
                                      </p:cBhvr>
                                      <p:tavLst>
                                        <p:tav tm="0">
                                          <p:val>
                                            <p:strVal val="1+#ppt_w/2"/>
                                          </p:val>
                                        </p:tav>
                                        <p:tav tm="100000">
                                          <p:val>
                                            <p:strVal val="#ppt_x"/>
                                          </p:val>
                                        </p:tav>
                                      </p:tavLst>
                                    </p:anim>
                                    <p:anim calcmode="lin" valueType="num">
                                      <p:cBhvr additive="base">
                                        <p:cTn id="22" dur="500" fill="hold"/>
                                        <p:tgtEl>
                                          <p:spTgt spid="8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500" fill="hold"/>
                                        <p:tgtEl>
                                          <p:spTgt spid="90"/>
                                        </p:tgtEl>
                                        <p:attrNameLst>
                                          <p:attrName>ppt_x</p:attrName>
                                        </p:attrNameLst>
                                      </p:cBhvr>
                                      <p:tavLst>
                                        <p:tav tm="0">
                                          <p:val>
                                            <p:strVal val="1+#ppt_w/2"/>
                                          </p:val>
                                        </p:tav>
                                        <p:tav tm="100000">
                                          <p:val>
                                            <p:strVal val="#ppt_x"/>
                                          </p:val>
                                        </p:tav>
                                      </p:tavLst>
                                    </p:anim>
                                    <p:anim calcmode="lin" valueType="num">
                                      <p:cBhvr additive="base">
                                        <p:cTn id="27" dur="500" fill="hold"/>
                                        <p:tgtEl>
                                          <p:spTgt spid="9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692240" y="1031356"/>
            <a:ext cx="11492392" cy="5960856"/>
          </a:xfrm>
          <a:prstGeom prst="rect">
            <a:avLst/>
          </a:prstGeom>
          <a:solidFill>
            <a:srgbClr val="F2F2F2"/>
          </a:solidFill>
          <a:ln w="10795" cap="flat" cmpd="sng" algn="ctr">
            <a:noFill/>
            <a:prstDash val="solid"/>
            <a:headEnd type="none" w="med" len="med"/>
            <a:tailEnd type="none" w="med" len="med"/>
          </a:ln>
          <a:effectLst/>
        </p:spPr>
        <p:txBody>
          <a:bodyPr vert="horz" wrap="square" lIns="0" tIns="47522" rIns="0" bIns="47522" numCol="1" rtlCol="0" anchor="ctr" anchorCtr="0" compatLnSpc="1">
            <a:prstTxWarp prst="textNoShape">
              <a:avLst/>
            </a:prstTxWarp>
          </a:bodyPr>
          <a:lstStyle/>
          <a:p>
            <a:pPr algn="ctr" defTabSz="950093" fontAlgn="base">
              <a:spcBef>
                <a:spcPct val="0"/>
              </a:spcBef>
              <a:spcAft>
                <a:spcPct val="0"/>
              </a:spcAft>
            </a:pPr>
            <a:endParaRPr lang="en-US" sz="2037" kern="0" dirty="0">
              <a:gradFill>
                <a:gsLst>
                  <a:gs pos="0">
                    <a:srgbClr val="FFFFFF"/>
                  </a:gs>
                  <a:gs pos="100000">
                    <a:srgbClr val="FFFFFF"/>
                  </a:gs>
                </a:gsLst>
                <a:lin ang="5400000" scaled="0"/>
              </a:gradFill>
            </a:endParaRPr>
          </a:p>
        </p:txBody>
      </p:sp>
      <p:sp>
        <p:nvSpPr>
          <p:cNvPr id="19" name="Text Placeholder 6"/>
          <p:cNvSpPr txBox="1">
            <a:spLocks/>
          </p:cNvSpPr>
          <p:nvPr/>
        </p:nvSpPr>
        <p:spPr>
          <a:xfrm>
            <a:off x="228140" y="4818119"/>
            <a:ext cx="5675432" cy="876175"/>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a:buFont typeface="Arial" pitchFamily="34" charset="0"/>
              <a:buNone/>
            </a:pPr>
            <a:endParaRPr lang="en-US" sz="1632" dirty="0">
              <a:solidFill>
                <a:srgbClr val="000000">
                  <a:lumMod val="75000"/>
                  <a:lumOff val="25000"/>
                </a:srgbClr>
              </a:solidFill>
              <a:latin typeface="Segoe UI Light"/>
            </a:endParaRPr>
          </a:p>
        </p:txBody>
      </p:sp>
      <p:sp>
        <p:nvSpPr>
          <p:cNvPr id="21" name="Text Placeholder 6"/>
          <p:cNvSpPr txBox="1">
            <a:spLocks/>
          </p:cNvSpPr>
          <p:nvPr/>
        </p:nvSpPr>
        <p:spPr>
          <a:xfrm>
            <a:off x="808921" y="1031352"/>
            <a:ext cx="10375106" cy="876175"/>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2853" dirty="0">
                <a:gradFill>
                  <a:gsLst>
                    <a:gs pos="1250">
                      <a:srgbClr val="0072C6"/>
                    </a:gs>
                    <a:gs pos="99000">
                      <a:srgbClr val="0072C6"/>
                    </a:gs>
                  </a:gsLst>
                  <a:lin ang="5400000" scaled="0"/>
                </a:gradFill>
              </a:rPr>
              <a:t>Office 365 Adoption </a:t>
            </a:r>
            <a:r>
              <a:rPr lang="en-US" sz="2853" dirty="0" smtClean="0">
                <a:gradFill>
                  <a:gsLst>
                    <a:gs pos="1250">
                      <a:srgbClr val="0072C6"/>
                    </a:gs>
                    <a:gs pos="99000">
                      <a:srgbClr val="0072C6"/>
                    </a:gs>
                  </a:gsLst>
                  <a:lin ang="5400000" scaled="0"/>
                </a:gradFill>
              </a:rPr>
              <a:t>Kit - New</a:t>
            </a:r>
            <a:endParaRPr lang="en-US" sz="2853" dirty="0">
              <a:gradFill>
                <a:gsLst>
                  <a:gs pos="1250">
                    <a:srgbClr val="0072C6"/>
                  </a:gs>
                  <a:gs pos="99000">
                    <a:srgbClr val="0072C6"/>
                  </a:gs>
                </a:gsLst>
                <a:lin ang="5400000" scaled="0"/>
              </a:gradFill>
            </a:endParaRPr>
          </a:p>
          <a:p>
            <a:pPr marL="0" lvl="1" indent="0" defTabSz="932190">
              <a:lnSpc>
                <a:spcPct val="100000"/>
              </a:lnSpc>
              <a:spcBef>
                <a:spcPts val="0"/>
              </a:spcBef>
              <a:buSzTx/>
              <a:buFont typeface="Arial" pitchFamily="34" charset="0"/>
              <a:buNone/>
            </a:pPr>
            <a:r>
              <a:rPr lang="en-US" sz="1632" dirty="0">
                <a:solidFill>
                  <a:srgbClr val="000000">
                    <a:lumMod val="75000"/>
                    <a:lumOff val="25000"/>
                  </a:srgbClr>
                </a:solidFill>
                <a:latin typeface="Segoe UI Light"/>
              </a:rPr>
              <a:t>This kit is designed to help IT drive Office 365 adoption and usage within their organization, featuring scenarios, videos &amp; guides, training courses, posters, email templates, and change management guidance and resources.</a:t>
            </a:r>
          </a:p>
        </p:txBody>
      </p:sp>
      <p:sp>
        <p:nvSpPr>
          <p:cNvPr id="23" name="TextBox 22"/>
          <p:cNvSpPr txBox="1"/>
          <p:nvPr/>
        </p:nvSpPr>
        <p:spPr>
          <a:xfrm>
            <a:off x="957751" y="6634742"/>
            <a:ext cx="2146708" cy="288137"/>
          </a:xfrm>
          <a:prstGeom prst="rect">
            <a:avLst/>
          </a:prstGeom>
          <a:noFill/>
        </p:spPr>
        <p:txBody>
          <a:bodyPr wrap="none" lIns="0" tIns="0" rIns="0" bIns="0" rtlCol="0">
            <a:spAutoFit/>
          </a:bodyPr>
          <a:lstStyle/>
          <a:p>
            <a:r>
              <a:rPr lang="en-US" sz="1836" spc="-71" dirty="0">
                <a:gradFill>
                  <a:gsLst>
                    <a:gs pos="2917">
                      <a:srgbClr val="797A7D"/>
                    </a:gs>
                    <a:gs pos="95000">
                      <a:srgbClr val="797A7D"/>
                    </a:gs>
                  </a:gsLst>
                  <a:lin ang="5400000" scaled="0"/>
                </a:gradFill>
                <a:hlinkClick r:id="rId3"/>
              </a:rPr>
              <a:t>http://aka.ms/o365kit</a:t>
            </a:r>
            <a:r>
              <a:rPr lang="en-US" sz="1836" spc="-71" dirty="0">
                <a:gradFill>
                  <a:gsLst>
                    <a:gs pos="2917">
                      <a:srgbClr val="797A7D"/>
                    </a:gs>
                    <a:gs pos="95000">
                      <a:srgbClr val="797A7D"/>
                    </a:gs>
                  </a:gsLst>
                  <a:lin ang="5400000" scaled="0"/>
                </a:gradFill>
              </a:rPr>
              <a:t> </a:t>
            </a:r>
          </a:p>
        </p:txBody>
      </p:sp>
      <p:sp>
        <p:nvSpPr>
          <p:cNvPr id="16" name="Title 1"/>
          <p:cNvSpPr txBox="1">
            <a:spLocks/>
          </p:cNvSpPr>
          <p:nvPr/>
        </p:nvSpPr>
        <p:spPr>
          <a:xfrm>
            <a:off x="531948" y="233151"/>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sz="5507">
                <a:gradFill>
                  <a:gsLst>
                    <a:gs pos="1250">
                      <a:srgbClr val="DC3C00"/>
                    </a:gs>
                    <a:gs pos="100000">
                      <a:srgbClr val="DC3C00"/>
                    </a:gs>
                  </a:gsLst>
                  <a:lin ang="5400000" scaled="0"/>
                </a:gradFill>
              </a:rPr>
              <a:t>Resources available</a:t>
            </a:r>
          </a:p>
        </p:txBody>
      </p:sp>
      <p:pic>
        <p:nvPicPr>
          <p:cNvPr id="17" name="Picture 16"/>
          <p:cNvPicPr>
            <a:picLocks noChangeAspect="1"/>
          </p:cNvPicPr>
          <p:nvPr/>
        </p:nvPicPr>
        <p:blipFill rotWithShape="1">
          <a:blip r:embed="rId4"/>
          <a:srcRect r="1231"/>
          <a:stretch/>
        </p:blipFill>
        <p:spPr>
          <a:xfrm>
            <a:off x="957751" y="2139583"/>
            <a:ext cx="4945822" cy="43923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r="1326"/>
          <a:stretch/>
        </p:blipFill>
        <p:spPr>
          <a:xfrm>
            <a:off x="6169084" y="2136895"/>
            <a:ext cx="5014943" cy="4458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710360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 t="26" r="46128" b="26"/>
          <a:stretch/>
        </p:blipFill>
        <p:spPr>
          <a:xfrm>
            <a:off x="5532437" y="0"/>
            <a:ext cx="6904038" cy="6994526"/>
          </a:xfrm>
          <a:prstGeom prst="rect">
            <a:avLst/>
          </a:prstGeom>
        </p:spPr>
      </p:pic>
      <p:sp>
        <p:nvSpPr>
          <p:cNvPr id="4" name="Rectangle 3"/>
          <p:cNvSpPr/>
          <p:nvPr/>
        </p:nvSpPr>
        <p:spPr bwMode="auto">
          <a:xfrm>
            <a:off x="0" y="0"/>
            <a:ext cx="5532437" cy="6994525"/>
          </a:xfrm>
          <a:prstGeom prst="rect">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8029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a:gradFill>
                  <a:gsLst>
                    <a:gs pos="0">
                      <a:srgbClr val="FFFFFF"/>
                    </a:gs>
                    <a:gs pos="100000">
                      <a:srgbClr val="FFFFFF"/>
                    </a:gs>
                  </a:gsLst>
                  <a:lin ang="5400000" scaled="0"/>
                </a:gradFill>
              </a:rPr>
              <a:t>Get Started </a:t>
            </a:r>
            <a:r>
              <a:rPr lang="en-US" sz="4000" cap="small" dirty="0" smtClean="0">
                <a:gradFill>
                  <a:gsLst>
                    <a:gs pos="0">
                      <a:srgbClr val="FFFFFF"/>
                    </a:gs>
                    <a:gs pos="100000">
                      <a:srgbClr val="FFFFFF"/>
                    </a:gs>
                  </a:gsLst>
                  <a:lin ang="5400000" scaled="0"/>
                </a:gradFill>
              </a:rPr>
              <a:t>with Office 365 Today</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5107764" cy="4727448"/>
          </a:xfrm>
          <a:prstGeom prst="rect">
            <a:avLst/>
          </a:prstGeom>
          <a:noFill/>
        </p:spPr>
        <p:txBody>
          <a:bodyPr wrap="square" lIns="182880" tIns="146304" rIns="182880" bIns="146304" rtlCol="0">
            <a:spAutoFit/>
          </a:bodyPr>
          <a:lstStyle/>
          <a:p>
            <a:pPr>
              <a:lnSpc>
                <a:spcPct val="90000"/>
              </a:lnSpc>
              <a:spcBef>
                <a:spcPct val="20000"/>
              </a:spcBef>
              <a:buClr>
                <a:srgbClr val="505050"/>
              </a:buClr>
              <a:buSzPct val="90000"/>
            </a:pPr>
            <a:r>
              <a:rPr lang="en-US" sz="2000" dirty="0">
                <a:gradFill>
                  <a:gsLst>
                    <a:gs pos="100000">
                      <a:srgbClr val="FFFFFF"/>
                    </a:gs>
                    <a:gs pos="0">
                      <a:srgbClr val="FFFFFF"/>
                    </a:gs>
                  </a:gsLst>
                  <a:lin ang="5400000" scaled="0"/>
                </a:gradFill>
                <a:latin typeface="Segoe UI Light"/>
              </a:rPr>
              <a:t>Go to </a:t>
            </a:r>
            <a:r>
              <a:rPr lang="en-US" sz="2000" dirty="0">
                <a:gradFill>
                  <a:gsLst>
                    <a:gs pos="100000">
                      <a:srgbClr val="FFFFFF"/>
                    </a:gs>
                    <a:gs pos="0">
                      <a:srgbClr val="FFFFFF"/>
                    </a:gs>
                  </a:gsLst>
                  <a:lin ang="5400000" scaled="0"/>
                </a:gradFill>
                <a:latin typeface="Segoe UI Light"/>
                <a:hlinkClick r:id="rId4"/>
              </a:rPr>
              <a:t>http://</a:t>
            </a:r>
            <a:r>
              <a:rPr lang="en-US" sz="2000" dirty="0" smtClean="0">
                <a:gradFill>
                  <a:gsLst>
                    <a:gs pos="100000">
                      <a:srgbClr val="FFFFFF"/>
                    </a:gs>
                    <a:gs pos="0">
                      <a:srgbClr val="FFFFFF"/>
                    </a:gs>
                  </a:gsLst>
                  <a:lin ang="5400000" scaled="0"/>
                </a:gradFill>
                <a:latin typeface="Segoe UI Light"/>
                <a:hlinkClick r:id="rId4"/>
              </a:rPr>
              <a:t>aka.ms/getfasttrack</a:t>
            </a:r>
            <a:r>
              <a:rPr lang="en-US" sz="2000" dirty="0" smtClean="0">
                <a:gradFill>
                  <a:gsLst>
                    <a:gs pos="100000">
                      <a:srgbClr val="FFFFFF"/>
                    </a:gs>
                    <a:gs pos="0">
                      <a:srgbClr val="FFFFFF"/>
                    </a:gs>
                  </a:gsLst>
                  <a:lin ang="5400000" scaled="0"/>
                </a:gradFill>
                <a:latin typeface="Segoe UI Light"/>
              </a:rPr>
              <a:t> </a:t>
            </a:r>
            <a:endParaRPr lang="en-US" sz="2000" dirty="0">
              <a:gradFill>
                <a:gsLst>
                  <a:gs pos="100000">
                    <a:srgbClr val="FFFFFF"/>
                  </a:gs>
                  <a:gs pos="0">
                    <a:srgbClr val="FFFFFF"/>
                  </a:gs>
                </a:gsLst>
                <a:lin ang="5400000" scaled="0"/>
              </a:gradFill>
              <a:latin typeface="Segoe UI Light"/>
            </a:endParaRPr>
          </a:p>
          <a:p>
            <a:pPr>
              <a:lnSpc>
                <a:spcPct val="90000"/>
              </a:lnSpc>
              <a:spcBef>
                <a:spcPct val="20000"/>
              </a:spcBef>
              <a:buClr>
                <a:srgbClr val="505050"/>
              </a:buClr>
              <a:buSzPct val="90000"/>
            </a:pPr>
            <a:endParaRPr lang="en-US" sz="2000" dirty="0">
              <a:gradFill>
                <a:gsLst>
                  <a:gs pos="100000">
                    <a:srgbClr val="FFFFFF"/>
                  </a:gs>
                  <a:gs pos="0">
                    <a:srgbClr val="FFFFFF"/>
                  </a:gs>
                </a:gsLst>
                <a:lin ang="5400000" scaled="0"/>
              </a:gradFill>
              <a:latin typeface="Segoe UI Light"/>
            </a:endParaRPr>
          </a:p>
          <a:p>
            <a:pPr>
              <a:lnSpc>
                <a:spcPct val="90000"/>
              </a:lnSpc>
              <a:spcBef>
                <a:spcPct val="20000"/>
              </a:spcBef>
              <a:buClr>
                <a:srgbClr val="505050"/>
              </a:buClr>
              <a:buSzPct val="90000"/>
            </a:pPr>
            <a:r>
              <a:rPr lang="en-US" sz="2000" dirty="0">
                <a:gradFill>
                  <a:gsLst>
                    <a:gs pos="100000">
                      <a:srgbClr val="FFFFFF"/>
                    </a:gs>
                    <a:gs pos="0">
                      <a:srgbClr val="FFFFFF"/>
                    </a:gs>
                  </a:gsLst>
                  <a:lin ang="5400000" scaled="0"/>
                </a:gradFill>
                <a:latin typeface="Segoe UI Light"/>
              </a:rPr>
              <a:t>Enter the Promo Code “TechEd”</a:t>
            </a:r>
          </a:p>
          <a:p>
            <a:pPr>
              <a:lnSpc>
                <a:spcPct val="90000"/>
              </a:lnSpc>
              <a:spcBef>
                <a:spcPct val="20000"/>
              </a:spcBef>
              <a:buClr>
                <a:srgbClr val="505050"/>
              </a:buClr>
              <a:buSzPct val="90000"/>
            </a:pPr>
            <a:endParaRPr lang="en-US" sz="2000" dirty="0">
              <a:gradFill>
                <a:gsLst>
                  <a:gs pos="100000">
                    <a:srgbClr val="FFFFFF"/>
                  </a:gs>
                  <a:gs pos="0">
                    <a:srgbClr val="FFFFFF"/>
                  </a:gs>
                </a:gsLst>
                <a:lin ang="5400000" scaled="0"/>
              </a:gradFill>
              <a:latin typeface="Segoe UI Light"/>
            </a:endParaRPr>
          </a:p>
          <a:p>
            <a:pPr>
              <a:lnSpc>
                <a:spcPct val="90000"/>
              </a:lnSpc>
              <a:spcBef>
                <a:spcPct val="20000"/>
              </a:spcBef>
              <a:buClr>
                <a:srgbClr val="505050"/>
              </a:buClr>
              <a:buSzPct val="90000"/>
            </a:pPr>
            <a:r>
              <a:rPr lang="en-US" sz="2000" dirty="0">
                <a:gradFill>
                  <a:gsLst>
                    <a:gs pos="100000">
                      <a:srgbClr val="FFFFFF"/>
                    </a:gs>
                    <a:gs pos="0">
                      <a:srgbClr val="FFFFFF"/>
                    </a:gs>
                  </a:gsLst>
                  <a:lin ang="5400000" scaled="0"/>
                </a:gradFill>
                <a:latin typeface="Segoe UI Light"/>
              </a:rPr>
              <a:t>Start your Office 365 experience</a:t>
            </a:r>
          </a:p>
          <a:p>
            <a:pPr>
              <a:lnSpc>
                <a:spcPct val="90000"/>
              </a:lnSpc>
              <a:spcBef>
                <a:spcPct val="20000"/>
              </a:spcBef>
              <a:buClr>
                <a:srgbClr val="505050"/>
              </a:buClr>
              <a:buSzPct val="90000"/>
            </a:pPr>
            <a:endParaRPr lang="en-US" sz="2000" dirty="0">
              <a:gradFill>
                <a:gsLst>
                  <a:gs pos="100000">
                    <a:srgbClr val="FFFFFF"/>
                  </a:gs>
                  <a:gs pos="0">
                    <a:srgbClr val="FFFFFF"/>
                  </a:gs>
                </a:gsLst>
                <a:lin ang="5400000" scaled="0"/>
              </a:gradFill>
              <a:latin typeface="Segoe UI Light"/>
            </a:endParaRPr>
          </a:p>
          <a:p>
            <a:pPr>
              <a:lnSpc>
                <a:spcPct val="90000"/>
              </a:lnSpc>
              <a:spcBef>
                <a:spcPct val="20000"/>
              </a:spcBef>
              <a:buClr>
                <a:srgbClr val="505050"/>
              </a:buClr>
              <a:buSzPct val="90000"/>
            </a:pPr>
            <a:r>
              <a:rPr lang="en-US" sz="2000" dirty="0">
                <a:gradFill>
                  <a:gsLst>
                    <a:gs pos="100000">
                      <a:srgbClr val="FFFFFF"/>
                    </a:gs>
                    <a:gs pos="0">
                      <a:srgbClr val="FFFFFF"/>
                    </a:gs>
                  </a:gsLst>
                  <a:lin ang="5400000" scaled="0"/>
                </a:gradFill>
                <a:latin typeface="Segoe UI Light"/>
              </a:rPr>
              <a:t>Provision scenarios to pilot members</a:t>
            </a:r>
          </a:p>
          <a:p>
            <a:pPr>
              <a:lnSpc>
                <a:spcPct val="90000"/>
              </a:lnSpc>
              <a:spcBef>
                <a:spcPct val="20000"/>
              </a:spcBef>
              <a:buClr>
                <a:srgbClr val="505050"/>
              </a:buClr>
              <a:buSzPct val="90000"/>
            </a:pPr>
            <a:r>
              <a:rPr lang="en-US" sz="2000" dirty="0">
                <a:gradFill>
                  <a:gsLst>
                    <a:gs pos="100000">
                      <a:srgbClr val="FFFFFF"/>
                    </a:gs>
                    <a:gs pos="0">
                      <a:srgbClr val="FFFFFF"/>
                    </a:gs>
                  </a:gsLst>
                  <a:lin ang="5400000" scaled="0"/>
                </a:gradFill>
                <a:latin typeface="Segoe UI Light"/>
              </a:rPr>
              <a:t/>
            </a:r>
            <a:br>
              <a:rPr lang="en-US" sz="2000" dirty="0">
                <a:gradFill>
                  <a:gsLst>
                    <a:gs pos="100000">
                      <a:srgbClr val="FFFFFF"/>
                    </a:gs>
                    <a:gs pos="0">
                      <a:srgbClr val="FFFFFF"/>
                    </a:gs>
                  </a:gsLst>
                  <a:lin ang="5400000" scaled="0"/>
                </a:gradFill>
                <a:latin typeface="Segoe UI Light"/>
              </a:rPr>
            </a:br>
            <a:r>
              <a:rPr lang="en-US" sz="2000" dirty="0">
                <a:gradFill>
                  <a:gsLst>
                    <a:gs pos="100000">
                      <a:srgbClr val="FFFFFF"/>
                    </a:gs>
                    <a:gs pos="0">
                      <a:srgbClr val="FFFFFF"/>
                    </a:gs>
                  </a:gsLst>
                  <a:lin ang="5400000" scaled="0"/>
                </a:gradFill>
                <a:latin typeface="Segoe UI Light"/>
              </a:rPr>
              <a:t>Experience Exchange Online and the rest of Office 365 in minutes.</a:t>
            </a:r>
          </a:p>
          <a:p>
            <a:pPr>
              <a:lnSpc>
                <a:spcPct val="90000"/>
              </a:lnSpc>
              <a:spcBef>
                <a:spcPct val="20000"/>
              </a:spcBef>
              <a:buClr>
                <a:srgbClr val="505050"/>
              </a:buClr>
              <a:buSzPct val="90000"/>
            </a:pPr>
            <a:r>
              <a:rPr lang="en-US" sz="2000" dirty="0">
                <a:gradFill>
                  <a:gsLst>
                    <a:gs pos="100000">
                      <a:srgbClr val="FFFFFF"/>
                    </a:gs>
                    <a:gs pos="0">
                      <a:srgbClr val="FFFFFF"/>
                    </a:gs>
                  </a:gsLst>
                  <a:lin ang="5400000" scaled="0"/>
                </a:gradFill>
                <a:latin typeface="Segoe UI Light"/>
              </a:rPr>
              <a:t/>
            </a:r>
            <a:br>
              <a:rPr lang="en-US" sz="2000" dirty="0">
                <a:gradFill>
                  <a:gsLst>
                    <a:gs pos="100000">
                      <a:srgbClr val="FFFFFF"/>
                    </a:gs>
                    <a:gs pos="0">
                      <a:srgbClr val="FFFFFF"/>
                    </a:gs>
                  </a:gsLst>
                  <a:lin ang="5400000" scaled="0"/>
                </a:gradFill>
                <a:latin typeface="Segoe UI Light"/>
              </a:rPr>
            </a:br>
            <a:r>
              <a:rPr lang="en-US" sz="2000" dirty="0">
                <a:gradFill>
                  <a:gsLst>
                    <a:gs pos="100000">
                      <a:srgbClr val="FFFFFF"/>
                    </a:gs>
                    <a:gs pos="0">
                      <a:srgbClr val="FFFFFF"/>
                    </a:gs>
                  </a:gsLst>
                  <a:lin ang="5400000" scaled="0"/>
                </a:gradFill>
                <a:latin typeface="Segoe UI Light"/>
              </a:rPr>
              <a:t>Utilize guided deployment plans and change management resources</a:t>
            </a:r>
          </a:p>
          <a:p>
            <a:pPr>
              <a:lnSpc>
                <a:spcPct val="90000"/>
              </a:lnSpc>
              <a:spcBef>
                <a:spcPct val="20000"/>
              </a:spcBef>
              <a:buClr>
                <a:srgbClr val="505050"/>
              </a:buClr>
              <a:buSzPct val="90000"/>
            </a:pPr>
            <a:endParaRPr lang="en-US" sz="2000" dirty="0">
              <a:gradFill>
                <a:gsLst>
                  <a:gs pos="100000">
                    <a:srgbClr val="FFFFFF"/>
                  </a:gs>
                  <a:gs pos="0">
                    <a:srgbClr val="FFFFFF"/>
                  </a:gs>
                </a:gsLst>
                <a:lin ang="5400000" scaled="0"/>
              </a:gradFill>
              <a:latin typeface="Segoe UI Light"/>
            </a:endParaRPr>
          </a:p>
        </p:txBody>
      </p:sp>
      <p:pic>
        <p:nvPicPr>
          <p:cNvPr id="19" name="Picture 18"/>
          <p:cNvPicPr>
            <a:picLocks noChangeAspect="1"/>
          </p:cNvPicPr>
          <p:nvPr/>
        </p:nvPicPr>
        <p:blipFill>
          <a:blip r:embed="rId5"/>
          <a:stretch>
            <a:fillRect/>
          </a:stretch>
        </p:blipFill>
        <p:spPr>
          <a:xfrm>
            <a:off x="6555070" y="1287462"/>
            <a:ext cx="4858772" cy="4633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56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1552185" y="2316619"/>
            <a:ext cx="2697097" cy="274439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Connect</a:t>
            </a:r>
          </a:p>
          <a:p>
            <a:pPr defTabSz="932293"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293" fontAlgn="base">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Interact with Microsoft pros, engineers, MVPs, Insiders, and industry influencers.</a:t>
            </a:r>
          </a:p>
        </p:txBody>
      </p:sp>
      <p:sp>
        <p:nvSpPr>
          <p:cNvPr id="27" name="Rectangle 26"/>
          <p:cNvSpPr/>
          <p:nvPr/>
        </p:nvSpPr>
        <p:spPr bwMode="auto">
          <a:xfrm>
            <a:off x="4869688" y="2316619"/>
            <a:ext cx="2797810" cy="27443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Discover</a:t>
            </a:r>
          </a:p>
          <a:p>
            <a:pPr defTabSz="932293"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293" fontAlgn="base">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Learn about the latest news, updates, trends, and best practices in the information technology industry.</a:t>
            </a:r>
          </a:p>
          <a:p>
            <a:pPr defTabSz="932293"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8037803" y="2316619"/>
            <a:ext cx="2697097" cy="274439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Engage</a:t>
            </a:r>
          </a:p>
          <a:p>
            <a:pPr defTabSz="932293"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293" fontAlgn="base">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Participate in community discussions around Office 365 topics, provide feedback, and ask questions. </a:t>
            </a:r>
          </a:p>
        </p:txBody>
      </p:sp>
      <p:sp>
        <p:nvSpPr>
          <p:cNvPr id="2" name="TextBox 1"/>
          <p:cNvSpPr txBox="1"/>
          <p:nvPr/>
        </p:nvSpPr>
        <p:spPr>
          <a:xfrm>
            <a:off x="275480" y="4870255"/>
            <a:ext cx="10964888" cy="1826954"/>
          </a:xfrm>
          <a:prstGeom prst="rect">
            <a:avLst/>
          </a:prstGeom>
          <a:noFill/>
        </p:spPr>
        <p:txBody>
          <a:bodyPr wrap="square" lIns="182854" tIns="146283" rIns="182854" bIns="146283" rtlCol="0" anchor="b">
            <a:noAutofit/>
          </a:bodyPr>
          <a:lstStyle/>
          <a:p>
            <a:r>
              <a:rPr lang="en-US" sz="4000" dirty="0">
                <a:gradFill>
                  <a:gsLst>
                    <a:gs pos="100000">
                      <a:srgbClr val="797A7D"/>
                    </a:gs>
                    <a:gs pos="0">
                      <a:srgbClr val="797A7D"/>
                    </a:gs>
                  </a:gsLst>
                  <a:lin ang="5400000" scaled="0"/>
                </a:gradFill>
                <a:latin typeface="Segoe UI Light"/>
                <a:cs typeface="Segoe UI Light"/>
              </a:rPr>
              <a:t>Get started at </a:t>
            </a:r>
            <a:r>
              <a:rPr lang="en-US" sz="4000" dirty="0" smtClean="0">
                <a:gradFill>
                  <a:gsLst>
                    <a:gs pos="100000">
                      <a:srgbClr val="797A7D"/>
                    </a:gs>
                    <a:gs pos="0">
                      <a:srgbClr val="797A7D"/>
                    </a:gs>
                  </a:gsLst>
                  <a:lin ang="5400000" scaled="0"/>
                </a:gradFill>
                <a:latin typeface="Segoe UI Light"/>
                <a:cs typeface="Segoe UI Light"/>
                <a:hlinkClick r:id="rId3"/>
              </a:rPr>
              <a:t>www.yammer.com/itpronetwork</a:t>
            </a:r>
            <a:endParaRPr lang="en-US" sz="4000" dirty="0" smtClean="0">
              <a:gradFill>
                <a:gsLst>
                  <a:gs pos="100000">
                    <a:srgbClr val="797A7D"/>
                  </a:gs>
                  <a:gs pos="0">
                    <a:srgbClr val="797A7D"/>
                  </a:gs>
                </a:gsLst>
                <a:lin ang="5400000" scaled="0"/>
              </a:gradFill>
              <a:latin typeface="Segoe UI Light"/>
              <a:cs typeface="Segoe UI Light"/>
            </a:endParaRPr>
          </a:p>
          <a:p>
            <a:r>
              <a:rPr lang="en-US" sz="4000" dirty="0" smtClean="0">
                <a:gradFill>
                  <a:gsLst>
                    <a:gs pos="100000">
                      <a:srgbClr val="797A7D"/>
                    </a:gs>
                    <a:gs pos="0">
                      <a:srgbClr val="797A7D"/>
                    </a:gs>
                  </a:gsLst>
                  <a:lin ang="5400000" scaled="0"/>
                </a:gradFill>
                <a:latin typeface="Segoe UI Light"/>
                <a:cs typeface="Segoe UI Light"/>
              </a:rPr>
              <a:t>Join the “Driving Adoption” Group</a:t>
            </a:r>
            <a:endParaRPr lang="en-US" sz="4000" dirty="0">
              <a:gradFill>
                <a:gsLst>
                  <a:gs pos="100000">
                    <a:srgbClr val="797A7D"/>
                  </a:gs>
                  <a:gs pos="0">
                    <a:srgbClr val="797A7D"/>
                  </a:gs>
                </a:gsLst>
                <a:lin ang="5400000" scaled="0"/>
              </a:gradFill>
              <a:latin typeface="Segoe UI Light"/>
              <a:cs typeface="Segoe UI Light"/>
            </a:endParaRPr>
          </a:p>
        </p:txBody>
      </p:sp>
      <p:sp>
        <p:nvSpPr>
          <p:cNvPr id="4" name="Text Placeholder 3"/>
          <p:cNvSpPr>
            <a:spLocks noGrp="1"/>
          </p:cNvSpPr>
          <p:nvPr>
            <p:ph type="body" sz="quarter" idx="10"/>
          </p:nvPr>
        </p:nvSpPr>
        <p:spPr>
          <a:xfrm>
            <a:off x="275480" y="1287462"/>
            <a:ext cx="11629716" cy="860514"/>
          </a:xfrm>
        </p:spPr>
        <p:txBody>
          <a:bodyPr vert="horz" wrap="square" lIns="182854" tIns="146283" rIns="182854" bIns="146283" rtlCol="0">
            <a:spAutoFit/>
          </a:bodyPr>
          <a:lstStyle/>
          <a:p>
            <a:r>
              <a:rPr lang="en-US" sz="4080" dirty="0">
                <a:gradFill>
                  <a:gsLst>
                    <a:gs pos="100000">
                      <a:srgbClr val="797A7D"/>
                    </a:gs>
                    <a:gs pos="0">
                      <a:srgbClr val="797A7D"/>
                    </a:gs>
                  </a:gsLst>
                  <a:lin ang="5400000" scaled="0"/>
                </a:gradFill>
                <a:cs typeface="Segoe UI Light"/>
              </a:rPr>
              <a:t>The new </a:t>
            </a:r>
            <a:r>
              <a:rPr lang="en-US" sz="4080" dirty="0">
                <a:solidFill>
                  <a:srgbClr val="00B0F0"/>
                </a:solidFill>
                <a:cs typeface="Segoe UI Light"/>
              </a:rPr>
              <a:t>Yammer</a:t>
            </a:r>
            <a:r>
              <a:rPr lang="en-US" sz="4080" dirty="0">
                <a:cs typeface="Segoe UI Light"/>
              </a:rPr>
              <a:t> </a:t>
            </a:r>
            <a:r>
              <a:rPr lang="en-US" sz="4080" dirty="0">
                <a:gradFill>
                  <a:gsLst>
                    <a:gs pos="100000">
                      <a:srgbClr val="797A7D"/>
                    </a:gs>
                    <a:gs pos="0">
                      <a:srgbClr val="797A7D"/>
                    </a:gs>
                  </a:gsLst>
                  <a:lin ang="5400000" scaled="0"/>
                </a:gradFill>
                <a:cs typeface="Segoe UI Light"/>
              </a:rPr>
              <a:t>network just for you.</a:t>
            </a:r>
          </a:p>
        </p:txBody>
      </p:sp>
      <p:sp>
        <p:nvSpPr>
          <p:cNvPr id="3" name="Title 2"/>
          <p:cNvSpPr>
            <a:spLocks noGrp="1"/>
          </p:cNvSpPr>
          <p:nvPr>
            <p:ph type="title"/>
          </p:nvPr>
        </p:nvSpPr>
        <p:spPr/>
        <p:txBody>
          <a:bodyPr/>
          <a:lstStyle/>
          <a:p>
            <a:r>
              <a:rPr lang="en-US" dirty="0"/>
              <a:t>Join us on the Office 365 IT Pro Network</a:t>
            </a:r>
          </a:p>
        </p:txBody>
      </p:sp>
    </p:spTree>
    <p:extLst>
      <p:ext uri="{BB962C8B-B14F-4D97-AF65-F5344CB8AC3E}">
        <p14:creationId xmlns:p14="http://schemas.microsoft.com/office/powerpoint/2010/main" val="387438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br>
              <a:rPr lang="en-US" dirty="0" smtClean="0"/>
            </a:br>
            <a:r>
              <a:rPr lang="en-US" dirty="0"/>
              <a:t/>
            </a:r>
            <a:br>
              <a:rPr lang="en-US" dirty="0"/>
            </a:br>
            <a:endParaRPr lang="en-US" dirty="0"/>
          </a:p>
        </p:txBody>
      </p:sp>
    </p:spTree>
    <p:extLst>
      <p:ext uri="{BB962C8B-B14F-4D97-AF65-F5344CB8AC3E}">
        <p14:creationId xmlns:p14="http://schemas.microsoft.com/office/powerpoint/2010/main" val="348636099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3" y="-1"/>
            <a:ext cx="12434711" cy="69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77425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56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2866175543"/>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2014 </a:t>
            </a:r>
            <a:r>
              <a:rPr lang="en-US" sz="700" dirty="0">
                <a:gradFill>
                  <a:gsLst>
                    <a:gs pos="0">
                      <a:srgbClr val="FFFFFF"/>
                    </a:gs>
                    <a:gs pos="100000">
                      <a:srgbClr val="FFFFFF"/>
                    </a:gs>
                  </a:gsLst>
                  <a:lin ang="5400000" scaled="0"/>
                </a:gradFill>
                <a:cs typeface="Segoe UI" pitchFamily="34" charset="0"/>
              </a:rPr>
              <a:t>Microsoft Corporation. All rights reserved. Microsoft, Windows, </a:t>
            </a:r>
            <a:r>
              <a:rPr lang="en-US" sz="700" dirty="0" smtClean="0">
                <a:gradFill>
                  <a:gsLst>
                    <a:gs pos="0">
                      <a:srgbClr val="FFFFFF"/>
                    </a:gs>
                    <a:gs pos="100000">
                      <a:srgbClr val="FFFFFF"/>
                    </a:gs>
                  </a:gsLst>
                  <a:lin ang="5400000" scaled="0"/>
                </a:gradFill>
                <a:cs typeface="Segoe UI" pitchFamily="34" charset="0"/>
              </a:rPr>
              <a:t>and </a:t>
            </a:r>
            <a:r>
              <a:rPr lang="en-US" sz="700" dirty="0">
                <a:gradFill>
                  <a:gsLst>
                    <a:gs pos="0">
                      <a:srgbClr val="FFFFFF"/>
                    </a:gs>
                    <a:gs pos="100000">
                      <a:srgbClr val="FFFFFF"/>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67028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do you need to be successful?</a:t>
            </a:r>
            <a:endParaRPr lang="en-US" dirty="0"/>
          </a:p>
        </p:txBody>
      </p:sp>
      <p:sp>
        <p:nvSpPr>
          <p:cNvPr id="4" name="Text Placeholder 3"/>
          <p:cNvSpPr>
            <a:spLocks noGrp="1"/>
          </p:cNvSpPr>
          <p:nvPr>
            <p:ph type="body" sz="quarter" idx="4294967295"/>
          </p:nvPr>
        </p:nvSpPr>
        <p:spPr>
          <a:xfrm>
            <a:off x="269010" y="1212850"/>
            <a:ext cx="12167466" cy="803275"/>
          </a:xfrm>
        </p:spPr>
        <p:txBody>
          <a:bodyPr vert="horz" wrap="square" lIns="182880" tIns="146304" rIns="182880" bIns="146304" rtlCol="0">
            <a:spAutoFit/>
          </a:bodyPr>
          <a:lstStyle/>
          <a:p>
            <a:pPr marL="0" indent="0">
              <a:buNone/>
            </a:pPr>
            <a:r>
              <a:rPr lang="en-US" dirty="0" smtClean="0">
                <a:solidFill>
                  <a:schemeClr val="bg2"/>
                </a:solidFill>
              </a:rPr>
              <a:t>Common attributes to success</a:t>
            </a:r>
            <a:endParaRPr lang="en-US" dirty="0">
              <a:solidFill>
                <a:schemeClr val="bg2"/>
              </a:solidFill>
            </a:endParaRPr>
          </a:p>
        </p:txBody>
      </p:sp>
      <p:grpSp>
        <p:nvGrpSpPr>
          <p:cNvPr id="30" name="Group 29"/>
          <p:cNvGrpSpPr/>
          <p:nvPr/>
        </p:nvGrpSpPr>
        <p:grpSpPr>
          <a:xfrm>
            <a:off x="269009" y="2125663"/>
            <a:ext cx="2697480" cy="2744787"/>
            <a:chOff x="269009" y="2125663"/>
            <a:chExt cx="2697480" cy="2744787"/>
          </a:xfrm>
        </p:grpSpPr>
        <p:sp>
          <p:nvSpPr>
            <p:cNvPr id="28" name="Rectangle 27"/>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1. Listen</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Plan</a:t>
              </a: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deep understanding of the </a:t>
              </a:r>
              <a:r>
                <a:rPr lang="en-US" b="1" dirty="0" smtClean="0">
                  <a:gradFill>
                    <a:gsLst>
                      <a:gs pos="0">
                        <a:srgbClr val="FFFFFF"/>
                      </a:gs>
                      <a:gs pos="100000">
                        <a:srgbClr val="FFFFFF"/>
                      </a:gs>
                    </a:gsLst>
                    <a:lin ang="5400000" scaled="0"/>
                  </a:gradFill>
                  <a:ea typeface="Segoe UI" pitchFamily="34" charset="0"/>
                  <a:cs typeface="Segoe UI" pitchFamily="34" charset="0"/>
                </a:rPr>
                <a:t>business goals</a:t>
              </a:r>
              <a:r>
                <a:rPr lang="en-US" dirty="0" smtClean="0">
                  <a:gradFill>
                    <a:gsLst>
                      <a:gs pos="0">
                        <a:srgbClr val="FFFFFF"/>
                      </a:gs>
                      <a:gs pos="100000">
                        <a:srgbClr val="FFFFFF"/>
                      </a:gs>
                    </a:gsLst>
                    <a:lin ang="5400000" scaled="0"/>
                  </a:gradFill>
                  <a:ea typeface="Segoe UI" pitchFamily="34" charset="0"/>
                  <a:cs typeface="Segoe UI" pitchFamily="34" charset="0"/>
                </a:rPr>
                <a:t>, as well as people </a:t>
              </a:r>
              <a:r>
                <a:rPr lang="en-US" b="1" dirty="0" smtClean="0">
                  <a:gradFill>
                    <a:gsLst>
                      <a:gs pos="0">
                        <a:srgbClr val="FFFFFF"/>
                      </a:gs>
                      <a:gs pos="100000">
                        <a:srgbClr val="FFFFFF"/>
                      </a:gs>
                    </a:gsLst>
                    <a:lin ang="5400000" scaled="0"/>
                  </a:gradFill>
                  <a:ea typeface="Segoe UI" pitchFamily="34" charset="0"/>
                  <a:cs typeface="Segoe UI" pitchFamily="34" charset="0"/>
                </a:rPr>
                <a:t>challenges</a:t>
              </a:r>
              <a:r>
                <a:rPr lang="en-US" dirty="0" smtClean="0">
                  <a:gradFill>
                    <a:gsLst>
                      <a:gs pos="0">
                        <a:srgbClr val="FFFFFF"/>
                      </a:gs>
                      <a:gs pos="100000">
                        <a:srgbClr val="FFFFFF"/>
                      </a:gs>
                    </a:gsLst>
                    <a:lin ang="5400000" scaled="0"/>
                  </a:gradFill>
                  <a:ea typeface="Segoe UI" pitchFamily="34" charset="0"/>
                  <a:cs typeface="Segoe UI" pitchFamily="34" charset="0"/>
                </a:rPr>
                <a:t> and </a:t>
              </a:r>
              <a:r>
                <a:rPr lang="en-US" b="1" dirty="0" smtClean="0">
                  <a:gradFill>
                    <a:gsLst>
                      <a:gs pos="0">
                        <a:srgbClr val="FFFFFF"/>
                      </a:gs>
                      <a:gs pos="100000">
                        <a:srgbClr val="FFFFFF"/>
                      </a:gs>
                    </a:gsLst>
                    <a:lin ang="5400000" scaled="0"/>
                  </a:gradFill>
                  <a:ea typeface="Segoe UI" pitchFamily="34" charset="0"/>
                  <a:cs typeface="Segoe UI" pitchFamily="34" charset="0"/>
                </a:rPr>
                <a:t>needs </a:t>
              </a:r>
              <a:r>
                <a:rPr lang="en-US" dirty="0" smtClean="0">
                  <a:gradFill>
                    <a:gsLst>
                      <a:gs pos="0">
                        <a:srgbClr val="FFFFFF"/>
                      </a:gs>
                      <a:gs pos="100000">
                        <a:srgbClr val="FFFFFF"/>
                      </a:gs>
                    </a:gsLst>
                    <a:lin ang="5400000" scaled="0"/>
                  </a:gradFill>
                  <a:ea typeface="Segoe UI" pitchFamily="34" charset="0"/>
                  <a:cs typeface="Segoe UI" pitchFamily="34" charset="0"/>
                </a:rPr>
                <a:t>to achieve them.</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2313702" y="2279656"/>
              <a:ext cx="438635" cy="491647"/>
              <a:chOff x="2313702" y="2272551"/>
              <a:chExt cx="438635" cy="491647"/>
            </a:xfrm>
          </p:grpSpPr>
          <p:sp>
            <p:nvSpPr>
              <p:cNvPr id="10"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1"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grpSp>
        <p:nvGrpSpPr>
          <p:cNvPr id="20" name="Group 19"/>
          <p:cNvGrpSpPr/>
          <p:nvPr/>
        </p:nvGrpSpPr>
        <p:grpSpPr>
          <a:xfrm>
            <a:off x="3011966" y="2125663"/>
            <a:ext cx="2697480" cy="2744787"/>
            <a:chOff x="3011966" y="2125663"/>
            <a:chExt cx="2697480" cy="2744787"/>
          </a:xfrm>
        </p:grpSpPr>
        <p:sp>
          <p:nvSpPr>
            <p:cNvPr id="27" name="Rectangle 26"/>
            <p:cNvSpPr/>
            <p:nvPr/>
          </p:nvSpPr>
          <p:spPr bwMode="auto">
            <a:xfrm>
              <a:off x="3011966" y="2125663"/>
              <a:ext cx="2697480" cy="274478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2. Envision </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Design</a:t>
              </a:r>
              <a:endParaRPr lang="en-US" sz="28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solution</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that </a:t>
              </a:r>
              <a:r>
                <a:rPr lang="en-US" dirty="0" smtClean="0">
                  <a:gradFill>
                    <a:gsLst>
                      <a:gs pos="0">
                        <a:srgbClr val="FFFFFF"/>
                      </a:gs>
                      <a:gs pos="100000">
                        <a:srgbClr val="FFFFFF"/>
                      </a:gs>
                    </a:gsLst>
                    <a:lin ang="5400000" scaled="0"/>
                  </a:gradFill>
                  <a:ea typeface="Segoe UI" pitchFamily="34" charset="0"/>
                  <a:cs typeface="Segoe UI" pitchFamily="34" charset="0"/>
                </a:rPr>
                <a:t>people love and that helps them achieve business goals and get </a:t>
              </a:r>
              <a:r>
                <a:rPr lang="en-US" dirty="0">
                  <a:gradFill>
                    <a:gsLst>
                      <a:gs pos="0">
                        <a:srgbClr val="FFFFFF"/>
                      </a:gs>
                      <a:gs pos="100000">
                        <a:srgbClr val="FFFFFF"/>
                      </a:gs>
                    </a:gsLst>
                    <a:lin ang="5400000" scaled="0"/>
                  </a:gradFill>
                  <a:ea typeface="Segoe UI" pitchFamily="34" charset="0"/>
                  <a:cs typeface="Segoe UI" pitchFamily="34" charset="0"/>
                </a:rPr>
                <a:t>things done </a:t>
              </a:r>
              <a:r>
                <a:rPr lang="en-US" dirty="0" smtClean="0">
                  <a:gradFill>
                    <a:gsLst>
                      <a:gs pos="0">
                        <a:srgbClr val="FFFFFF"/>
                      </a:gs>
                      <a:gs pos="100000">
                        <a:srgbClr val="FFFFFF"/>
                      </a:gs>
                    </a:gsLst>
                    <a:lin ang="5400000" scaled="0"/>
                  </a:gradFill>
                  <a:ea typeface="Segoe UI" pitchFamily="34" charset="0"/>
                  <a:cs typeface="Segoe UI" pitchFamily="34" charset="0"/>
                </a:rPr>
                <a:t>more effectively.</a:t>
              </a:r>
            </a:p>
          </p:txBody>
        </p:sp>
        <p:grpSp>
          <p:nvGrpSpPr>
            <p:cNvPr id="6" name="Group 5"/>
            <p:cNvGrpSpPr/>
            <p:nvPr/>
          </p:nvGrpSpPr>
          <p:grpSpPr>
            <a:xfrm>
              <a:off x="5122144" y="2272551"/>
              <a:ext cx="385697" cy="505857"/>
              <a:chOff x="5063874" y="2315117"/>
              <a:chExt cx="385697" cy="505857"/>
            </a:xfrm>
          </p:grpSpPr>
          <p:sp>
            <p:nvSpPr>
              <p:cNvPr id="12"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3"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grpSp>
        <p:nvGrpSpPr>
          <p:cNvPr id="19" name="Group 18"/>
          <p:cNvGrpSpPr/>
          <p:nvPr/>
        </p:nvGrpSpPr>
        <p:grpSpPr>
          <a:xfrm>
            <a:off x="5754923" y="2125663"/>
            <a:ext cx="2697480" cy="2744787"/>
            <a:chOff x="5754923" y="2125663"/>
            <a:chExt cx="2697480" cy="2744787"/>
          </a:xfrm>
        </p:grpSpPr>
        <p:sp>
          <p:nvSpPr>
            <p:cNvPr id="31" name="Rectangle 30"/>
            <p:cNvSpPr/>
            <p:nvPr/>
          </p:nvSpPr>
          <p:spPr bwMode="auto">
            <a:xfrm>
              <a:off x="5754923" y="2125663"/>
              <a:ext cx="2697480" cy="27447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3. Drive </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Engage</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strategy</a:t>
              </a:r>
              <a:r>
                <a:rPr lang="en-US" dirty="0" smtClean="0">
                  <a:gradFill>
                    <a:gsLst>
                      <a:gs pos="0">
                        <a:srgbClr val="FFFFFF"/>
                      </a:gs>
                      <a:gs pos="100000">
                        <a:srgbClr val="FFFFFF"/>
                      </a:gs>
                    </a:gsLst>
                    <a:lin ang="5400000" scaled="0"/>
                  </a:gradFill>
                  <a:ea typeface="Segoe UI" pitchFamily="34" charset="0"/>
                  <a:cs typeface="Segoe UI" pitchFamily="34" charset="0"/>
                </a:rPr>
                <a:t> to drive adoption including communications, readiness and community.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7877648" y="2277308"/>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grpSp>
        <p:nvGrpSpPr>
          <p:cNvPr id="9" name="Group 8"/>
          <p:cNvGrpSpPr/>
          <p:nvPr/>
        </p:nvGrpSpPr>
        <p:grpSpPr>
          <a:xfrm>
            <a:off x="8497880" y="2125663"/>
            <a:ext cx="2743200" cy="2744787"/>
            <a:chOff x="8497880" y="2125663"/>
            <a:chExt cx="2743200" cy="2744787"/>
          </a:xfrm>
        </p:grpSpPr>
        <p:sp>
          <p:nvSpPr>
            <p:cNvPr id="29" name="Rectangle 28"/>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4. Measure </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Grow</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benchmark</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b="1" dirty="0" smtClean="0">
                  <a:gradFill>
                    <a:gsLst>
                      <a:gs pos="0">
                        <a:srgbClr val="FFFFFF"/>
                      </a:gs>
                      <a:gs pos="100000">
                        <a:srgbClr val="FFFFFF"/>
                      </a:gs>
                    </a:gsLst>
                    <a:lin ang="5400000" scaled="0"/>
                  </a:gradFill>
                  <a:ea typeface="Segoe UI" pitchFamily="34" charset="0"/>
                  <a:cs typeface="Segoe UI" pitchFamily="34" charset="0"/>
                </a:rPr>
                <a:t>KPIs</a:t>
              </a:r>
              <a:r>
                <a:rPr lang="en-US" dirty="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and </a:t>
              </a:r>
              <a:r>
                <a:rPr lang="en-US" b="1" dirty="0" smtClean="0">
                  <a:gradFill>
                    <a:gsLst>
                      <a:gs pos="0">
                        <a:srgbClr val="FFFFFF"/>
                      </a:gs>
                      <a:gs pos="100000">
                        <a:srgbClr val="FFFFFF"/>
                      </a:gs>
                    </a:gsLst>
                    <a:lin ang="5400000" scaled="0"/>
                  </a:gradFill>
                  <a:ea typeface="Segoe UI" pitchFamily="34" charset="0"/>
                  <a:cs typeface="Segoe UI" pitchFamily="34" charset="0"/>
                </a:rPr>
                <a:t>success stories </a:t>
              </a:r>
              <a:r>
                <a:rPr lang="en-US" dirty="0" smtClean="0">
                  <a:gradFill>
                    <a:gsLst>
                      <a:gs pos="0">
                        <a:srgbClr val="FFFFFF"/>
                      </a:gs>
                      <a:gs pos="100000">
                        <a:srgbClr val="FFFFFF"/>
                      </a:gs>
                    </a:gsLst>
                    <a:lin ang="5400000" scaled="0"/>
                  </a:gradFill>
                  <a:ea typeface="Segoe UI" pitchFamily="34" charset="0"/>
                  <a:cs typeface="Segoe UI" pitchFamily="34" charset="0"/>
                </a:rPr>
                <a:t>to help demonstrate success internally, improve and expand.</a:t>
              </a: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10600215" y="2315296"/>
              <a:ext cx="373361" cy="420367"/>
              <a:chOff x="5705872" y="4662020"/>
              <a:chExt cx="373361" cy="420367"/>
            </a:xfrm>
          </p:grpSpPr>
          <p:sp>
            <p:nvSpPr>
              <p:cNvPr id="22"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3"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4"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spTree>
    <p:extLst>
      <p:ext uri="{BB962C8B-B14F-4D97-AF65-F5344CB8AC3E}">
        <p14:creationId xmlns:p14="http://schemas.microsoft.com/office/powerpoint/2010/main" val="287100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Tree>
    <p:extLst>
      <p:ext uri="{BB962C8B-B14F-4D97-AF65-F5344CB8AC3E}">
        <p14:creationId xmlns:p14="http://schemas.microsoft.com/office/powerpoint/2010/main" val="124446662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ltGray">
          <a:xfrm>
            <a:off x="-238599" y="3"/>
            <a:ext cx="12674004" cy="6994526"/>
          </a:xfrm>
          <a:prstGeom prst="rect">
            <a:avLst/>
          </a:prstGeom>
        </p:spPr>
      </p:pic>
      <p:sp>
        <p:nvSpPr>
          <p:cNvPr id="7" name="Title 6"/>
          <p:cNvSpPr>
            <a:spLocks noGrp="1"/>
          </p:cNvSpPr>
          <p:nvPr>
            <p:ph type="title" idx="4294967295"/>
          </p:nvPr>
        </p:nvSpPr>
        <p:spPr>
          <a:xfrm>
            <a:off x="6446838" y="1227138"/>
            <a:ext cx="5989638" cy="917575"/>
          </a:xfrm>
        </p:spPr>
        <p:txBody>
          <a:bodyPr/>
          <a:lstStyle/>
          <a:p>
            <a:r>
              <a:rPr lang="en-US" sz="8800" dirty="0" smtClean="0">
                <a:gradFill>
                  <a:gsLst>
                    <a:gs pos="0">
                      <a:srgbClr val="FFFFFF"/>
                    </a:gs>
                    <a:gs pos="100000">
                      <a:srgbClr val="FFFFFF"/>
                    </a:gs>
                  </a:gsLst>
                  <a:lin ang="5400000" scaled="0"/>
                </a:gradFill>
              </a:rPr>
              <a:t>What do people want?</a:t>
            </a:r>
            <a:endParaRPr lang="en-US" sz="88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8007181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377"/>
          <p:cNvSpPr/>
          <p:nvPr/>
        </p:nvSpPr>
        <p:spPr bwMode="auto">
          <a:xfrm>
            <a:off x="0" y="-7938"/>
            <a:ext cx="12436475" cy="7086600"/>
          </a:xfrm>
          <a:prstGeom prst="rect">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solidFill>
                  <a:schemeClr val="bg1"/>
                </a:solidFill>
              </a:rPr>
              <a:t>End-Users Study, April 2013</a:t>
            </a:r>
            <a:endParaRPr lang="en-US" dirty="0">
              <a:solidFill>
                <a:schemeClr val="bg1"/>
              </a:solidFill>
            </a:endParaRPr>
          </a:p>
        </p:txBody>
      </p:sp>
      <p:grpSp>
        <p:nvGrpSpPr>
          <p:cNvPr id="3" name="Group 2"/>
          <p:cNvGrpSpPr/>
          <p:nvPr/>
        </p:nvGrpSpPr>
        <p:grpSpPr>
          <a:xfrm>
            <a:off x="1894148" y="2176102"/>
            <a:ext cx="8789965" cy="4191000"/>
            <a:chOff x="809625" y="1295400"/>
            <a:chExt cx="7558088" cy="3490914"/>
          </a:xfrm>
        </p:grpSpPr>
        <p:sp>
          <p:nvSpPr>
            <p:cNvPr id="4" name="Freeform 3"/>
            <p:cNvSpPr>
              <a:spLocks/>
            </p:cNvSpPr>
            <p:nvPr/>
          </p:nvSpPr>
          <p:spPr bwMode="auto">
            <a:xfrm>
              <a:off x="5913438" y="2400301"/>
              <a:ext cx="666750" cy="738188"/>
            </a:xfrm>
            <a:custGeom>
              <a:avLst/>
              <a:gdLst/>
              <a:ahLst/>
              <a:cxnLst>
                <a:cxn ang="0">
                  <a:pos x="298" y="142"/>
                </a:cxn>
                <a:cxn ang="0">
                  <a:pos x="312" y="149"/>
                </a:cxn>
                <a:cxn ang="0">
                  <a:pos x="346" y="142"/>
                </a:cxn>
                <a:cxn ang="0">
                  <a:pos x="359" y="123"/>
                </a:cxn>
                <a:cxn ang="0">
                  <a:pos x="393" y="104"/>
                </a:cxn>
                <a:cxn ang="0">
                  <a:pos x="420" y="142"/>
                </a:cxn>
                <a:cxn ang="0">
                  <a:pos x="393" y="162"/>
                </a:cxn>
                <a:cxn ang="0">
                  <a:pos x="373" y="200"/>
                </a:cxn>
                <a:cxn ang="0">
                  <a:pos x="366" y="226"/>
                </a:cxn>
                <a:cxn ang="0">
                  <a:pos x="359" y="213"/>
                </a:cxn>
                <a:cxn ang="0">
                  <a:pos x="339" y="194"/>
                </a:cxn>
                <a:cxn ang="0">
                  <a:pos x="319" y="175"/>
                </a:cxn>
                <a:cxn ang="0">
                  <a:pos x="298" y="162"/>
                </a:cxn>
                <a:cxn ang="0">
                  <a:pos x="291" y="168"/>
                </a:cxn>
                <a:cxn ang="0">
                  <a:pos x="291" y="187"/>
                </a:cxn>
                <a:cxn ang="0">
                  <a:pos x="312" y="239"/>
                </a:cxn>
                <a:cxn ang="0">
                  <a:pos x="298" y="239"/>
                </a:cxn>
                <a:cxn ang="0">
                  <a:pos x="285" y="265"/>
                </a:cxn>
                <a:cxn ang="0">
                  <a:pos x="258" y="291"/>
                </a:cxn>
                <a:cxn ang="0">
                  <a:pos x="217" y="323"/>
                </a:cxn>
                <a:cxn ang="0">
                  <a:pos x="210" y="336"/>
                </a:cxn>
                <a:cxn ang="0">
                  <a:pos x="190" y="342"/>
                </a:cxn>
                <a:cxn ang="0">
                  <a:pos x="190" y="407"/>
                </a:cxn>
                <a:cxn ang="0">
                  <a:pos x="183" y="439"/>
                </a:cxn>
                <a:cxn ang="0">
                  <a:pos x="163" y="465"/>
                </a:cxn>
                <a:cxn ang="0">
                  <a:pos x="108" y="349"/>
                </a:cxn>
                <a:cxn ang="0">
                  <a:pos x="74" y="226"/>
                </a:cxn>
                <a:cxn ang="0">
                  <a:pos x="61" y="246"/>
                </a:cxn>
                <a:cxn ang="0">
                  <a:pos x="41" y="258"/>
                </a:cxn>
                <a:cxn ang="0">
                  <a:pos x="34" y="220"/>
                </a:cxn>
                <a:cxn ang="0">
                  <a:pos x="13" y="220"/>
                </a:cxn>
                <a:cxn ang="0">
                  <a:pos x="7" y="194"/>
                </a:cxn>
                <a:cxn ang="0">
                  <a:pos x="34" y="187"/>
                </a:cxn>
                <a:cxn ang="0">
                  <a:pos x="27" y="168"/>
                </a:cxn>
                <a:cxn ang="0">
                  <a:pos x="13" y="149"/>
                </a:cxn>
                <a:cxn ang="0">
                  <a:pos x="27" y="136"/>
                </a:cxn>
                <a:cxn ang="0">
                  <a:pos x="41" y="136"/>
                </a:cxn>
                <a:cxn ang="0">
                  <a:pos x="74" y="65"/>
                </a:cxn>
                <a:cxn ang="0">
                  <a:pos x="61" y="46"/>
                </a:cxn>
                <a:cxn ang="0">
                  <a:pos x="54" y="20"/>
                </a:cxn>
                <a:cxn ang="0">
                  <a:pos x="102" y="20"/>
                </a:cxn>
                <a:cxn ang="0">
                  <a:pos x="129" y="0"/>
                </a:cxn>
                <a:cxn ang="0">
                  <a:pos x="142" y="20"/>
                </a:cxn>
                <a:cxn ang="0">
                  <a:pos x="142" y="52"/>
                </a:cxn>
                <a:cxn ang="0">
                  <a:pos x="129" y="65"/>
                </a:cxn>
                <a:cxn ang="0">
                  <a:pos x="169" y="97"/>
                </a:cxn>
                <a:cxn ang="0">
                  <a:pos x="210" y="142"/>
                </a:cxn>
                <a:cxn ang="0">
                  <a:pos x="244" y="149"/>
                </a:cxn>
                <a:cxn ang="0">
                  <a:pos x="291" y="162"/>
                </a:cxn>
                <a:cxn ang="0">
                  <a:pos x="285" y="136"/>
                </a:cxn>
              </a:cxnLst>
              <a:rect l="0" t="0" r="r" b="b"/>
              <a:pathLst>
                <a:path w="420" h="465">
                  <a:moveTo>
                    <a:pt x="291" y="136"/>
                  </a:moveTo>
                  <a:lnTo>
                    <a:pt x="298" y="142"/>
                  </a:lnTo>
                  <a:lnTo>
                    <a:pt x="298" y="149"/>
                  </a:lnTo>
                  <a:lnTo>
                    <a:pt x="312" y="149"/>
                  </a:lnTo>
                  <a:lnTo>
                    <a:pt x="346" y="149"/>
                  </a:lnTo>
                  <a:lnTo>
                    <a:pt x="346" y="142"/>
                  </a:lnTo>
                  <a:lnTo>
                    <a:pt x="339" y="136"/>
                  </a:lnTo>
                  <a:lnTo>
                    <a:pt x="359" y="123"/>
                  </a:lnTo>
                  <a:lnTo>
                    <a:pt x="373" y="104"/>
                  </a:lnTo>
                  <a:lnTo>
                    <a:pt x="393" y="104"/>
                  </a:lnTo>
                  <a:lnTo>
                    <a:pt x="420" y="136"/>
                  </a:lnTo>
                  <a:lnTo>
                    <a:pt x="420" y="142"/>
                  </a:lnTo>
                  <a:lnTo>
                    <a:pt x="414" y="142"/>
                  </a:lnTo>
                  <a:lnTo>
                    <a:pt x="393" y="162"/>
                  </a:lnTo>
                  <a:lnTo>
                    <a:pt x="386" y="200"/>
                  </a:lnTo>
                  <a:lnTo>
                    <a:pt x="373" y="200"/>
                  </a:lnTo>
                  <a:lnTo>
                    <a:pt x="373" y="226"/>
                  </a:lnTo>
                  <a:lnTo>
                    <a:pt x="366" y="226"/>
                  </a:lnTo>
                  <a:lnTo>
                    <a:pt x="359" y="200"/>
                  </a:lnTo>
                  <a:lnTo>
                    <a:pt x="359" y="213"/>
                  </a:lnTo>
                  <a:lnTo>
                    <a:pt x="339" y="200"/>
                  </a:lnTo>
                  <a:lnTo>
                    <a:pt x="339" y="194"/>
                  </a:lnTo>
                  <a:lnTo>
                    <a:pt x="359" y="175"/>
                  </a:lnTo>
                  <a:lnTo>
                    <a:pt x="319" y="175"/>
                  </a:lnTo>
                  <a:lnTo>
                    <a:pt x="312" y="162"/>
                  </a:lnTo>
                  <a:lnTo>
                    <a:pt x="298" y="162"/>
                  </a:lnTo>
                  <a:lnTo>
                    <a:pt x="291" y="162"/>
                  </a:lnTo>
                  <a:lnTo>
                    <a:pt x="291" y="168"/>
                  </a:lnTo>
                  <a:lnTo>
                    <a:pt x="298" y="175"/>
                  </a:lnTo>
                  <a:lnTo>
                    <a:pt x="291" y="187"/>
                  </a:lnTo>
                  <a:lnTo>
                    <a:pt x="298" y="194"/>
                  </a:lnTo>
                  <a:lnTo>
                    <a:pt x="312" y="239"/>
                  </a:lnTo>
                  <a:lnTo>
                    <a:pt x="298" y="226"/>
                  </a:lnTo>
                  <a:lnTo>
                    <a:pt x="298" y="239"/>
                  </a:lnTo>
                  <a:lnTo>
                    <a:pt x="285" y="239"/>
                  </a:lnTo>
                  <a:lnTo>
                    <a:pt x="285" y="265"/>
                  </a:lnTo>
                  <a:lnTo>
                    <a:pt x="264" y="271"/>
                  </a:lnTo>
                  <a:lnTo>
                    <a:pt x="258" y="291"/>
                  </a:lnTo>
                  <a:lnTo>
                    <a:pt x="230" y="316"/>
                  </a:lnTo>
                  <a:lnTo>
                    <a:pt x="217" y="323"/>
                  </a:lnTo>
                  <a:lnTo>
                    <a:pt x="210" y="323"/>
                  </a:lnTo>
                  <a:lnTo>
                    <a:pt x="210" y="336"/>
                  </a:lnTo>
                  <a:lnTo>
                    <a:pt x="203" y="336"/>
                  </a:lnTo>
                  <a:lnTo>
                    <a:pt x="190" y="342"/>
                  </a:lnTo>
                  <a:lnTo>
                    <a:pt x="203" y="381"/>
                  </a:lnTo>
                  <a:lnTo>
                    <a:pt x="190" y="407"/>
                  </a:lnTo>
                  <a:lnTo>
                    <a:pt x="190" y="420"/>
                  </a:lnTo>
                  <a:lnTo>
                    <a:pt x="183" y="439"/>
                  </a:lnTo>
                  <a:lnTo>
                    <a:pt x="169" y="445"/>
                  </a:lnTo>
                  <a:lnTo>
                    <a:pt x="163" y="465"/>
                  </a:lnTo>
                  <a:lnTo>
                    <a:pt x="142" y="445"/>
                  </a:lnTo>
                  <a:lnTo>
                    <a:pt x="108" y="349"/>
                  </a:lnTo>
                  <a:lnTo>
                    <a:pt x="88" y="323"/>
                  </a:lnTo>
                  <a:lnTo>
                    <a:pt x="74" y="226"/>
                  </a:lnTo>
                  <a:lnTo>
                    <a:pt x="61" y="226"/>
                  </a:lnTo>
                  <a:lnTo>
                    <a:pt x="61" y="246"/>
                  </a:lnTo>
                  <a:lnTo>
                    <a:pt x="54" y="246"/>
                  </a:lnTo>
                  <a:lnTo>
                    <a:pt x="41" y="258"/>
                  </a:lnTo>
                  <a:lnTo>
                    <a:pt x="13" y="226"/>
                  </a:lnTo>
                  <a:lnTo>
                    <a:pt x="34" y="220"/>
                  </a:lnTo>
                  <a:lnTo>
                    <a:pt x="34" y="213"/>
                  </a:lnTo>
                  <a:lnTo>
                    <a:pt x="13" y="220"/>
                  </a:lnTo>
                  <a:lnTo>
                    <a:pt x="0" y="200"/>
                  </a:lnTo>
                  <a:lnTo>
                    <a:pt x="7" y="194"/>
                  </a:lnTo>
                  <a:lnTo>
                    <a:pt x="34" y="194"/>
                  </a:lnTo>
                  <a:lnTo>
                    <a:pt x="34" y="187"/>
                  </a:lnTo>
                  <a:lnTo>
                    <a:pt x="34" y="168"/>
                  </a:lnTo>
                  <a:lnTo>
                    <a:pt x="27" y="168"/>
                  </a:lnTo>
                  <a:lnTo>
                    <a:pt x="27" y="162"/>
                  </a:lnTo>
                  <a:lnTo>
                    <a:pt x="13" y="149"/>
                  </a:lnTo>
                  <a:lnTo>
                    <a:pt x="13" y="142"/>
                  </a:lnTo>
                  <a:lnTo>
                    <a:pt x="27" y="136"/>
                  </a:lnTo>
                  <a:lnTo>
                    <a:pt x="34" y="136"/>
                  </a:lnTo>
                  <a:lnTo>
                    <a:pt x="41" y="136"/>
                  </a:lnTo>
                  <a:lnTo>
                    <a:pt x="81" y="78"/>
                  </a:lnTo>
                  <a:lnTo>
                    <a:pt x="74" y="65"/>
                  </a:lnTo>
                  <a:lnTo>
                    <a:pt x="81" y="65"/>
                  </a:lnTo>
                  <a:lnTo>
                    <a:pt x="61" y="46"/>
                  </a:lnTo>
                  <a:lnTo>
                    <a:pt x="61" y="26"/>
                  </a:lnTo>
                  <a:lnTo>
                    <a:pt x="54" y="20"/>
                  </a:lnTo>
                  <a:lnTo>
                    <a:pt x="81" y="20"/>
                  </a:lnTo>
                  <a:lnTo>
                    <a:pt x="102" y="20"/>
                  </a:lnTo>
                  <a:lnTo>
                    <a:pt x="108" y="13"/>
                  </a:lnTo>
                  <a:lnTo>
                    <a:pt x="129" y="0"/>
                  </a:lnTo>
                  <a:lnTo>
                    <a:pt x="142" y="13"/>
                  </a:lnTo>
                  <a:lnTo>
                    <a:pt x="142" y="20"/>
                  </a:lnTo>
                  <a:lnTo>
                    <a:pt x="135" y="39"/>
                  </a:lnTo>
                  <a:lnTo>
                    <a:pt x="142" y="52"/>
                  </a:lnTo>
                  <a:lnTo>
                    <a:pt x="129" y="52"/>
                  </a:lnTo>
                  <a:lnTo>
                    <a:pt x="129" y="65"/>
                  </a:lnTo>
                  <a:lnTo>
                    <a:pt x="142" y="78"/>
                  </a:lnTo>
                  <a:lnTo>
                    <a:pt x="169" y="97"/>
                  </a:lnTo>
                  <a:lnTo>
                    <a:pt x="163" y="117"/>
                  </a:lnTo>
                  <a:lnTo>
                    <a:pt x="210" y="142"/>
                  </a:lnTo>
                  <a:lnTo>
                    <a:pt x="230" y="142"/>
                  </a:lnTo>
                  <a:lnTo>
                    <a:pt x="244" y="149"/>
                  </a:lnTo>
                  <a:lnTo>
                    <a:pt x="271" y="162"/>
                  </a:lnTo>
                  <a:lnTo>
                    <a:pt x="291" y="162"/>
                  </a:lnTo>
                  <a:lnTo>
                    <a:pt x="285" y="149"/>
                  </a:lnTo>
                  <a:lnTo>
                    <a:pt x="285" y="136"/>
                  </a:lnTo>
                  <a:lnTo>
                    <a:pt x="291" y="13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nvGrpSpPr>
            <p:cNvPr id="5" name="Group 4"/>
            <p:cNvGrpSpPr>
              <a:grpSpLocks/>
            </p:cNvGrpSpPr>
            <p:nvPr/>
          </p:nvGrpSpPr>
          <p:grpSpPr bwMode="auto">
            <a:xfrm>
              <a:off x="4598988" y="2975012"/>
              <a:ext cx="539750" cy="746134"/>
              <a:chOff x="2897" y="1922"/>
              <a:chExt cx="340" cy="470"/>
            </a:xfrm>
          </p:grpSpPr>
          <p:sp>
            <p:nvSpPr>
              <p:cNvPr id="370" name="Freeform 369"/>
              <p:cNvSpPr>
                <a:spLocks/>
              </p:cNvSpPr>
              <p:nvPr/>
            </p:nvSpPr>
            <p:spPr bwMode="auto">
              <a:xfrm>
                <a:off x="2897" y="1922"/>
                <a:ext cx="34" cy="25"/>
              </a:xfrm>
              <a:custGeom>
                <a:avLst/>
                <a:gdLst/>
                <a:ahLst/>
                <a:cxnLst>
                  <a:cxn ang="0">
                    <a:pos x="0" y="0"/>
                  </a:cxn>
                  <a:cxn ang="0">
                    <a:pos x="14" y="25"/>
                  </a:cxn>
                  <a:cxn ang="0">
                    <a:pos x="34" y="19"/>
                  </a:cxn>
                  <a:cxn ang="0">
                    <a:pos x="34" y="6"/>
                  </a:cxn>
                  <a:cxn ang="0">
                    <a:pos x="14" y="6"/>
                  </a:cxn>
                  <a:cxn ang="0">
                    <a:pos x="14" y="0"/>
                  </a:cxn>
                  <a:cxn ang="0">
                    <a:pos x="7" y="0"/>
                  </a:cxn>
                  <a:cxn ang="0">
                    <a:pos x="0" y="0"/>
                  </a:cxn>
                </a:cxnLst>
                <a:rect l="0" t="0" r="r" b="b"/>
                <a:pathLst>
                  <a:path w="34" h="25">
                    <a:moveTo>
                      <a:pt x="0" y="0"/>
                    </a:moveTo>
                    <a:lnTo>
                      <a:pt x="14" y="25"/>
                    </a:lnTo>
                    <a:lnTo>
                      <a:pt x="34" y="19"/>
                    </a:lnTo>
                    <a:lnTo>
                      <a:pt x="34" y="6"/>
                    </a:lnTo>
                    <a:lnTo>
                      <a:pt x="14" y="6"/>
                    </a:lnTo>
                    <a:lnTo>
                      <a:pt x="14"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71" name="Freeform 370"/>
              <p:cNvSpPr>
                <a:spLocks/>
              </p:cNvSpPr>
              <p:nvPr/>
            </p:nvSpPr>
            <p:spPr bwMode="auto">
              <a:xfrm>
                <a:off x="3182" y="2147"/>
                <a:ext cx="41" cy="52"/>
              </a:xfrm>
              <a:custGeom>
                <a:avLst/>
                <a:gdLst/>
                <a:ahLst/>
                <a:cxnLst>
                  <a:cxn ang="0">
                    <a:pos x="0" y="45"/>
                  </a:cxn>
                  <a:cxn ang="0">
                    <a:pos x="7" y="52"/>
                  </a:cxn>
                  <a:cxn ang="0">
                    <a:pos x="7" y="45"/>
                  </a:cxn>
                  <a:cxn ang="0">
                    <a:pos x="27" y="52"/>
                  </a:cxn>
                  <a:cxn ang="0">
                    <a:pos x="34" y="45"/>
                  </a:cxn>
                  <a:cxn ang="0">
                    <a:pos x="27" y="45"/>
                  </a:cxn>
                  <a:cxn ang="0">
                    <a:pos x="41" y="20"/>
                  </a:cxn>
                  <a:cxn ang="0">
                    <a:pos x="34" y="7"/>
                  </a:cxn>
                  <a:cxn ang="0">
                    <a:pos x="27" y="0"/>
                  </a:cxn>
                  <a:cxn ang="0">
                    <a:pos x="7" y="7"/>
                  </a:cxn>
                  <a:cxn ang="0">
                    <a:pos x="0" y="26"/>
                  </a:cxn>
                  <a:cxn ang="0">
                    <a:pos x="0" y="45"/>
                  </a:cxn>
                </a:cxnLst>
                <a:rect l="0" t="0" r="r" b="b"/>
                <a:pathLst>
                  <a:path w="41" h="52">
                    <a:moveTo>
                      <a:pt x="0" y="45"/>
                    </a:moveTo>
                    <a:lnTo>
                      <a:pt x="7" y="52"/>
                    </a:lnTo>
                    <a:lnTo>
                      <a:pt x="7" y="45"/>
                    </a:lnTo>
                    <a:lnTo>
                      <a:pt x="27" y="52"/>
                    </a:lnTo>
                    <a:lnTo>
                      <a:pt x="34" y="45"/>
                    </a:lnTo>
                    <a:lnTo>
                      <a:pt x="27" y="45"/>
                    </a:lnTo>
                    <a:lnTo>
                      <a:pt x="41" y="20"/>
                    </a:lnTo>
                    <a:lnTo>
                      <a:pt x="34" y="7"/>
                    </a:lnTo>
                    <a:lnTo>
                      <a:pt x="27" y="0"/>
                    </a:lnTo>
                    <a:lnTo>
                      <a:pt x="7" y="7"/>
                    </a:lnTo>
                    <a:lnTo>
                      <a:pt x="0" y="26"/>
                    </a:lnTo>
                    <a:lnTo>
                      <a:pt x="0"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72" name="Freeform 371"/>
              <p:cNvSpPr>
                <a:spLocks/>
              </p:cNvSpPr>
              <p:nvPr/>
            </p:nvSpPr>
            <p:spPr bwMode="auto">
              <a:xfrm>
                <a:off x="3142" y="2212"/>
                <a:ext cx="27" cy="84"/>
              </a:xfrm>
              <a:custGeom>
                <a:avLst/>
                <a:gdLst/>
                <a:ahLst/>
                <a:cxnLst>
                  <a:cxn ang="0">
                    <a:pos x="0" y="38"/>
                  </a:cxn>
                  <a:cxn ang="0">
                    <a:pos x="20" y="64"/>
                  </a:cxn>
                  <a:cxn ang="0">
                    <a:pos x="20" y="84"/>
                  </a:cxn>
                  <a:cxn ang="0">
                    <a:pos x="27" y="84"/>
                  </a:cxn>
                  <a:cxn ang="0">
                    <a:pos x="27" y="58"/>
                  </a:cxn>
                  <a:cxn ang="0">
                    <a:pos x="13" y="51"/>
                  </a:cxn>
                  <a:cxn ang="0">
                    <a:pos x="20" y="38"/>
                  </a:cxn>
                  <a:cxn ang="0">
                    <a:pos x="0" y="0"/>
                  </a:cxn>
                  <a:cxn ang="0">
                    <a:pos x="0" y="6"/>
                  </a:cxn>
                  <a:cxn ang="0">
                    <a:pos x="0" y="26"/>
                  </a:cxn>
                  <a:cxn ang="0">
                    <a:pos x="0" y="38"/>
                  </a:cxn>
                </a:cxnLst>
                <a:rect l="0" t="0" r="r" b="b"/>
                <a:pathLst>
                  <a:path w="27" h="84">
                    <a:moveTo>
                      <a:pt x="0" y="38"/>
                    </a:moveTo>
                    <a:lnTo>
                      <a:pt x="20" y="64"/>
                    </a:lnTo>
                    <a:lnTo>
                      <a:pt x="20" y="84"/>
                    </a:lnTo>
                    <a:lnTo>
                      <a:pt x="27" y="84"/>
                    </a:lnTo>
                    <a:lnTo>
                      <a:pt x="27" y="58"/>
                    </a:lnTo>
                    <a:lnTo>
                      <a:pt x="13" y="51"/>
                    </a:lnTo>
                    <a:lnTo>
                      <a:pt x="20" y="38"/>
                    </a:lnTo>
                    <a:lnTo>
                      <a:pt x="0" y="0"/>
                    </a:lnTo>
                    <a:lnTo>
                      <a:pt x="0" y="6"/>
                    </a:lnTo>
                    <a:lnTo>
                      <a:pt x="0" y="26"/>
                    </a:lnTo>
                    <a:lnTo>
                      <a:pt x="0" y="3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73" name="Freeform 372"/>
              <p:cNvSpPr>
                <a:spLocks/>
              </p:cNvSpPr>
              <p:nvPr/>
            </p:nvSpPr>
            <p:spPr bwMode="auto">
              <a:xfrm>
                <a:off x="3216" y="2315"/>
                <a:ext cx="21" cy="77"/>
              </a:xfrm>
              <a:custGeom>
                <a:avLst/>
                <a:gdLst/>
                <a:ahLst/>
                <a:cxnLst>
                  <a:cxn ang="0">
                    <a:pos x="0" y="45"/>
                  </a:cxn>
                  <a:cxn ang="0">
                    <a:pos x="7" y="58"/>
                  </a:cxn>
                  <a:cxn ang="0">
                    <a:pos x="21" y="77"/>
                  </a:cxn>
                  <a:cxn ang="0">
                    <a:pos x="7" y="52"/>
                  </a:cxn>
                  <a:cxn ang="0">
                    <a:pos x="21" y="32"/>
                  </a:cxn>
                  <a:cxn ang="0">
                    <a:pos x="7" y="6"/>
                  </a:cxn>
                  <a:cxn ang="0">
                    <a:pos x="0" y="0"/>
                  </a:cxn>
                  <a:cxn ang="0">
                    <a:pos x="7" y="32"/>
                  </a:cxn>
                  <a:cxn ang="0">
                    <a:pos x="0" y="39"/>
                  </a:cxn>
                  <a:cxn ang="0">
                    <a:pos x="0" y="45"/>
                  </a:cxn>
                </a:cxnLst>
                <a:rect l="0" t="0" r="r" b="b"/>
                <a:pathLst>
                  <a:path w="21" h="77">
                    <a:moveTo>
                      <a:pt x="0" y="45"/>
                    </a:moveTo>
                    <a:lnTo>
                      <a:pt x="7" y="58"/>
                    </a:lnTo>
                    <a:lnTo>
                      <a:pt x="21" y="77"/>
                    </a:lnTo>
                    <a:lnTo>
                      <a:pt x="7" y="52"/>
                    </a:lnTo>
                    <a:lnTo>
                      <a:pt x="21" y="32"/>
                    </a:lnTo>
                    <a:lnTo>
                      <a:pt x="7" y="6"/>
                    </a:lnTo>
                    <a:lnTo>
                      <a:pt x="0" y="0"/>
                    </a:lnTo>
                    <a:lnTo>
                      <a:pt x="7" y="32"/>
                    </a:lnTo>
                    <a:lnTo>
                      <a:pt x="0" y="39"/>
                    </a:lnTo>
                    <a:lnTo>
                      <a:pt x="0"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grpSp>
          <p:nvGrpSpPr>
            <p:cNvPr id="6" name="Group 5"/>
            <p:cNvGrpSpPr>
              <a:grpSpLocks/>
            </p:cNvGrpSpPr>
            <p:nvPr/>
          </p:nvGrpSpPr>
          <p:grpSpPr bwMode="auto">
            <a:xfrm>
              <a:off x="2058996" y="1622433"/>
              <a:ext cx="581027" cy="625478"/>
              <a:chOff x="1297" y="1070"/>
              <a:chExt cx="366" cy="394"/>
            </a:xfrm>
          </p:grpSpPr>
          <p:sp>
            <p:nvSpPr>
              <p:cNvPr id="359" name="Freeform 358"/>
              <p:cNvSpPr>
                <a:spLocks/>
              </p:cNvSpPr>
              <p:nvPr/>
            </p:nvSpPr>
            <p:spPr bwMode="auto">
              <a:xfrm>
                <a:off x="1297" y="1070"/>
                <a:ext cx="88" cy="26"/>
              </a:xfrm>
              <a:custGeom>
                <a:avLst/>
                <a:gdLst/>
                <a:ahLst/>
                <a:cxnLst>
                  <a:cxn ang="0">
                    <a:pos x="0" y="13"/>
                  </a:cxn>
                  <a:cxn ang="0">
                    <a:pos x="34" y="13"/>
                  </a:cxn>
                  <a:cxn ang="0">
                    <a:pos x="40" y="20"/>
                  </a:cxn>
                  <a:cxn ang="0">
                    <a:pos x="0" y="26"/>
                  </a:cxn>
                  <a:cxn ang="0">
                    <a:pos x="13" y="26"/>
                  </a:cxn>
                  <a:cxn ang="0">
                    <a:pos x="40" y="20"/>
                  </a:cxn>
                  <a:cxn ang="0">
                    <a:pos x="27" y="26"/>
                  </a:cxn>
                  <a:cxn ang="0">
                    <a:pos x="54" y="26"/>
                  </a:cxn>
                  <a:cxn ang="0">
                    <a:pos x="54" y="20"/>
                  </a:cxn>
                  <a:cxn ang="0">
                    <a:pos x="68" y="20"/>
                  </a:cxn>
                  <a:cxn ang="0">
                    <a:pos x="88" y="13"/>
                  </a:cxn>
                  <a:cxn ang="0">
                    <a:pos x="54" y="13"/>
                  </a:cxn>
                  <a:cxn ang="0">
                    <a:pos x="81" y="0"/>
                  </a:cxn>
                  <a:cxn ang="0">
                    <a:pos x="68" y="0"/>
                  </a:cxn>
                  <a:cxn ang="0">
                    <a:pos x="34" y="7"/>
                  </a:cxn>
                  <a:cxn ang="0">
                    <a:pos x="7" y="7"/>
                  </a:cxn>
                  <a:cxn ang="0">
                    <a:pos x="0" y="13"/>
                  </a:cxn>
                </a:cxnLst>
                <a:rect l="0" t="0" r="r" b="b"/>
                <a:pathLst>
                  <a:path w="88" h="26">
                    <a:moveTo>
                      <a:pt x="0" y="13"/>
                    </a:moveTo>
                    <a:lnTo>
                      <a:pt x="34" y="13"/>
                    </a:lnTo>
                    <a:lnTo>
                      <a:pt x="40" y="20"/>
                    </a:lnTo>
                    <a:lnTo>
                      <a:pt x="0" y="26"/>
                    </a:lnTo>
                    <a:lnTo>
                      <a:pt x="13" y="26"/>
                    </a:lnTo>
                    <a:lnTo>
                      <a:pt x="40" y="20"/>
                    </a:lnTo>
                    <a:lnTo>
                      <a:pt x="27" y="26"/>
                    </a:lnTo>
                    <a:lnTo>
                      <a:pt x="54" y="26"/>
                    </a:lnTo>
                    <a:lnTo>
                      <a:pt x="54" y="20"/>
                    </a:lnTo>
                    <a:lnTo>
                      <a:pt x="68" y="20"/>
                    </a:lnTo>
                    <a:lnTo>
                      <a:pt x="88" y="13"/>
                    </a:lnTo>
                    <a:lnTo>
                      <a:pt x="54" y="13"/>
                    </a:lnTo>
                    <a:lnTo>
                      <a:pt x="81" y="0"/>
                    </a:lnTo>
                    <a:lnTo>
                      <a:pt x="68" y="0"/>
                    </a:lnTo>
                    <a:lnTo>
                      <a:pt x="34" y="7"/>
                    </a:lnTo>
                    <a:lnTo>
                      <a:pt x="7"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0" name="Freeform 359"/>
              <p:cNvSpPr>
                <a:spLocks/>
              </p:cNvSpPr>
              <p:nvPr/>
            </p:nvSpPr>
            <p:spPr bwMode="auto">
              <a:xfrm>
                <a:off x="1310" y="1135"/>
                <a:ext cx="102" cy="26"/>
              </a:xfrm>
              <a:custGeom>
                <a:avLst/>
                <a:gdLst/>
                <a:ahLst/>
                <a:cxnLst>
                  <a:cxn ang="0">
                    <a:pos x="102" y="0"/>
                  </a:cxn>
                  <a:cxn ang="0">
                    <a:pos x="55" y="6"/>
                  </a:cxn>
                  <a:cxn ang="0">
                    <a:pos x="41" y="6"/>
                  </a:cxn>
                  <a:cxn ang="0">
                    <a:pos x="41" y="13"/>
                  </a:cxn>
                  <a:cxn ang="0">
                    <a:pos x="14" y="26"/>
                  </a:cxn>
                  <a:cxn ang="0">
                    <a:pos x="0" y="26"/>
                  </a:cxn>
                  <a:cxn ang="0">
                    <a:pos x="14" y="26"/>
                  </a:cxn>
                  <a:cxn ang="0">
                    <a:pos x="41" y="26"/>
                  </a:cxn>
                  <a:cxn ang="0">
                    <a:pos x="75" y="6"/>
                  </a:cxn>
                  <a:cxn ang="0">
                    <a:pos x="102" y="6"/>
                  </a:cxn>
                  <a:cxn ang="0">
                    <a:pos x="102" y="0"/>
                  </a:cxn>
                </a:cxnLst>
                <a:rect l="0" t="0" r="r" b="b"/>
                <a:pathLst>
                  <a:path w="102" h="26">
                    <a:moveTo>
                      <a:pt x="102" y="0"/>
                    </a:moveTo>
                    <a:lnTo>
                      <a:pt x="55" y="6"/>
                    </a:lnTo>
                    <a:lnTo>
                      <a:pt x="41" y="6"/>
                    </a:lnTo>
                    <a:lnTo>
                      <a:pt x="41" y="13"/>
                    </a:lnTo>
                    <a:lnTo>
                      <a:pt x="14" y="26"/>
                    </a:lnTo>
                    <a:lnTo>
                      <a:pt x="0" y="26"/>
                    </a:lnTo>
                    <a:lnTo>
                      <a:pt x="14" y="26"/>
                    </a:lnTo>
                    <a:lnTo>
                      <a:pt x="41" y="26"/>
                    </a:lnTo>
                    <a:lnTo>
                      <a:pt x="75" y="6"/>
                    </a:lnTo>
                    <a:lnTo>
                      <a:pt x="102" y="6"/>
                    </a:lnTo>
                    <a:lnTo>
                      <a:pt x="102"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1" name="Freeform 360"/>
              <p:cNvSpPr>
                <a:spLocks/>
              </p:cNvSpPr>
              <p:nvPr/>
            </p:nvSpPr>
            <p:spPr bwMode="auto">
              <a:xfrm>
                <a:off x="1351" y="1180"/>
                <a:ext cx="54" cy="13"/>
              </a:xfrm>
              <a:custGeom>
                <a:avLst/>
                <a:gdLst/>
                <a:ahLst/>
                <a:cxnLst>
                  <a:cxn ang="0">
                    <a:pos x="0" y="13"/>
                  </a:cxn>
                  <a:cxn ang="0">
                    <a:pos x="54" y="6"/>
                  </a:cxn>
                  <a:cxn ang="0">
                    <a:pos x="27" y="0"/>
                  </a:cxn>
                  <a:cxn ang="0">
                    <a:pos x="14" y="6"/>
                  </a:cxn>
                  <a:cxn ang="0">
                    <a:pos x="0" y="6"/>
                  </a:cxn>
                  <a:cxn ang="0">
                    <a:pos x="0" y="13"/>
                  </a:cxn>
                </a:cxnLst>
                <a:rect l="0" t="0" r="r" b="b"/>
                <a:pathLst>
                  <a:path w="54" h="13">
                    <a:moveTo>
                      <a:pt x="0" y="13"/>
                    </a:moveTo>
                    <a:lnTo>
                      <a:pt x="54" y="6"/>
                    </a:lnTo>
                    <a:lnTo>
                      <a:pt x="27" y="0"/>
                    </a:lnTo>
                    <a:lnTo>
                      <a:pt x="14" y="6"/>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2" name="Freeform 361"/>
              <p:cNvSpPr>
                <a:spLocks/>
              </p:cNvSpPr>
              <p:nvPr/>
            </p:nvSpPr>
            <p:spPr bwMode="auto">
              <a:xfrm>
                <a:off x="1412" y="1206"/>
                <a:ext cx="41" cy="26"/>
              </a:xfrm>
              <a:custGeom>
                <a:avLst/>
                <a:gdLst/>
                <a:ahLst/>
                <a:cxnLst>
                  <a:cxn ang="0">
                    <a:pos x="0" y="26"/>
                  </a:cxn>
                  <a:cxn ang="0">
                    <a:pos x="20" y="26"/>
                  </a:cxn>
                  <a:cxn ang="0">
                    <a:pos x="27" y="6"/>
                  </a:cxn>
                  <a:cxn ang="0">
                    <a:pos x="41" y="6"/>
                  </a:cxn>
                  <a:cxn ang="0">
                    <a:pos x="41" y="0"/>
                  </a:cxn>
                  <a:cxn ang="0">
                    <a:pos x="20" y="13"/>
                  </a:cxn>
                  <a:cxn ang="0">
                    <a:pos x="0" y="26"/>
                  </a:cxn>
                </a:cxnLst>
                <a:rect l="0" t="0" r="r" b="b"/>
                <a:pathLst>
                  <a:path w="41" h="26">
                    <a:moveTo>
                      <a:pt x="0" y="26"/>
                    </a:moveTo>
                    <a:lnTo>
                      <a:pt x="20" y="26"/>
                    </a:lnTo>
                    <a:lnTo>
                      <a:pt x="27" y="6"/>
                    </a:lnTo>
                    <a:lnTo>
                      <a:pt x="41" y="6"/>
                    </a:lnTo>
                    <a:lnTo>
                      <a:pt x="41" y="0"/>
                    </a:lnTo>
                    <a:lnTo>
                      <a:pt x="20" y="13"/>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3" name="Freeform 362"/>
              <p:cNvSpPr>
                <a:spLocks/>
              </p:cNvSpPr>
              <p:nvPr/>
            </p:nvSpPr>
            <p:spPr bwMode="auto">
              <a:xfrm>
                <a:off x="1432" y="1270"/>
                <a:ext cx="21" cy="58"/>
              </a:xfrm>
              <a:custGeom>
                <a:avLst/>
                <a:gdLst/>
                <a:ahLst/>
                <a:cxnLst>
                  <a:cxn ang="0">
                    <a:pos x="0" y="13"/>
                  </a:cxn>
                  <a:cxn ang="0">
                    <a:pos x="0" y="33"/>
                  </a:cxn>
                  <a:cxn ang="0">
                    <a:pos x="7" y="33"/>
                  </a:cxn>
                  <a:cxn ang="0">
                    <a:pos x="0" y="39"/>
                  </a:cxn>
                  <a:cxn ang="0">
                    <a:pos x="7" y="39"/>
                  </a:cxn>
                  <a:cxn ang="0">
                    <a:pos x="0" y="58"/>
                  </a:cxn>
                  <a:cxn ang="0">
                    <a:pos x="21" y="39"/>
                  </a:cxn>
                  <a:cxn ang="0">
                    <a:pos x="21" y="0"/>
                  </a:cxn>
                  <a:cxn ang="0">
                    <a:pos x="7" y="0"/>
                  </a:cxn>
                  <a:cxn ang="0">
                    <a:pos x="0" y="7"/>
                  </a:cxn>
                  <a:cxn ang="0">
                    <a:pos x="0" y="13"/>
                  </a:cxn>
                </a:cxnLst>
                <a:rect l="0" t="0" r="r" b="b"/>
                <a:pathLst>
                  <a:path w="21" h="58">
                    <a:moveTo>
                      <a:pt x="0" y="13"/>
                    </a:moveTo>
                    <a:lnTo>
                      <a:pt x="0" y="33"/>
                    </a:lnTo>
                    <a:lnTo>
                      <a:pt x="7" y="33"/>
                    </a:lnTo>
                    <a:lnTo>
                      <a:pt x="0" y="39"/>
                    </a:lnTo>
                    <a:lnTo>
                      <a:pt x="7" y="39"/>
                    </a:lnTo>
                    <a:lnTo>
                      <a:pt x="0" y="58"/>
                    </a:lnTo>
                    <a:lnTo>
                      <a:pt x="21" y="39"/>
                    </a:lnTo>
                    <a:lnTo>
                      <a:pt x="21" y="0"/>
                    </a:lnTo>
                    <a:lnTo>
                      <a:pt x="7"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nvGrpSpPr>
              <p:cNvPr id="364" name="Group 363"/>
              <p:cNvGrpSpPr>
                <a:grpSpLocks/>
              </p:cNvGrpSpPr>
              <p:nvPr/>
            </p:nvGrpSpPr>
            <p:grpSpPr bwMode="auto">
              <a:xfrm>
                <a:off x="1460" y="1341"/>
                <a:ext cx="203" cy="123"/>
                <a:chOff x="1460" y="1341"/>
                <a:chExt cx="203" cy="123"/>
              </a:xfrm>
            </p:grpSpPr>
            <p:sp>
              <p:nvSpPr>
                <p:cNvPr id="366" name="Freeform 365"/>
                <p:cNvSpPr>
                  <a:spLocks/>
                </p:cNvSpPr>
                <p:nvPr/>
              </p:nvSpPr>
              <p:spPr bwMode="auto">
                <a:xfrm>
                  <a:off x="1595" y="1419"/>
                  <a:ext cx="68" cy="19"/>
                </a:xfrm>
                <a:custGeom>
                  <a:avLst/>
                  <a:gdLst/>
                  <a:ahLst/>
                  <a:cxnLst>
                    <a:cxn ang="0">
                      <a:pos x="14" y="19"/>
                    </a:cxn>
                    <a:cxn ang="0">
                      <a:pos x="54" y="19"/>
                    </a:cxn>
                    <a:cxn ang="0">
                      <a:pos x="68" y="0"/>
                    </a:cxn>
                    <a:cxn ang="0">
                      <a:pos x="48" y="12"/>
                    </a:cxn>
                    <a:cxn ang="0">
                      <a:pos x="14" y="12"/>
                    </a:cxn>
                    <a:cxn ang="0">
                      <a:pos x="0" y="19"/>
                    </a:cxn>
                    <a:cxn ang="0">
                      <a:pos x="7" y="19"/>
                    </a:cxn>
                    <a:cxn ang="0">
                      <a:pos x="14" y="19"/>
                    </a:cxn>
                  </a:cxnLst>
                  <a:rect l="0" t="0" r="r" b="b"/>
                  <a:pathLst>
                    <a:path w="68" h="19">
                      <a:moveTo>
                        <a:pt x="14" y="19"/>
                      </a:moveTo>
                      <a:lnTo>
                        <a:pt x="54" y="19"/>
                      </a:lnTo>
                      <a:lnTo>
                        <a:pt x="68" y="0"/>
                      </a:lnTo>
                      <a:lnTo>
                        <a:pt x="48" y="12"/>
                      </a:lnTo>
                      <a:lnTo>
                        <a:pt x="14" y="12"/>
                      </a:lnTo>
                      <a:lnTo>
                        <a:pt x="0" y="19"/>
                      </a:lnTo>
                      <a:lnTo>
                        <a:pt x="7" y="19"/>
                      </a:lnTo>
                      <a:lnTo>
                        <a:pt x="14"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7" name="Freeform 366"/>
                <p:cNvSpPr>
                  <a:spLocks/>
                </p:cNvSpPr>
                <p:nvPr/>
              </p:nvSpPr>
              <p:spPr bwMode="auto">
                <a:xfrm>
                  <a:off x="1541" y="1451"/>
                  <a:ext cx="75" cy="13"/>
                </a:xfrm>
                <a:custGeom>
                  <a:avLst/>
                  <a:gdLst/>
                  <a:ahLst/>
                  <a:cxnLst>
                    <a:cxn ang="0">
                      <a:pos x="0" y="13"/>
                    </a:cxn>
                    <a:cxn ang="0">
                      <a:pos x="20" y="13"/>
                    </a:cxn>
                    <a:cxn ang="0">
                      <a:pos x="75" y="0"/>
                    </a:cxn>
                    <a:cxn ang="0">
                      <a:pos x="27" y="0"/>
                    </a:cxn>
                    <a:cxn ang="0">
                      <a:pos x="13" y="6"/>
                    </a:cxn>
                    <a:cxn ang="0">
                      <a:pos x="0" y="6"/>
                    </a:cxn>
                    <a:cxn ang="0">
                      <a:pos x="0" y="13"/>
                    </a:cxn>
                  </a:cxnLst>
                  <a:rect l="0" t="0" r="r" b="b"/>
                  <a:pathLst>
                    <a:path w="75" h="13">
                      <a:moveTo>
                        <a:pt x="0" y="13"/>
                      </a:moveTo>
                      <a:lnTo>
                        <a:pt x="20" y="13"/>
                      </a:lnTo>
                      <a:lnTo>
                        <a:pt x="75" y="0"/>
                      </a:lnTo>
                      <a:lnTo>
                        <a:pt x="27" y="0"/>
                      </a:lnTo>
                      <a:lnTo>
                        <a:pt x="13" y="6"/>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8" name="Freeform 367"/>
                <p:cNvSpPr>
                  <a:spLocks/>
                </p:cNvSpPr>
                <p:nvPr/>
              </p:nvSpPr>
              <p:spPr bwMode="auto">
                <a:xfrm>
                  <a:off x="1480" y="1386"/>
                  <a:ext cx="136" cy="78"/>
                </a:xfrm>
                <a:custGeom>
                  <a:avLst/>
                  <a:gdLst/>
                  <a:ahLst/>
                  <a:cxnLst>
                    <a:cxn ang="0">
                      <a:pos x="81" y="0"/>
                    </a:cxn>
                    <a:cxn ang="0">
                      <a:pos x="81" y="7"/>
                    </a:cxn>
                    <a:cxn ang="0">
                      <a:pos x="41" y="7"/>
                    </a:cxn>
                    <a:cxn ang="0">
                      <a:pos x="13" y="33"/>
                    </a:cxn>
                    <a:cxn ang="0">
                      <a:pos x="34" y="26"/>
                    </a:cxn>
                    <a:cxn ang="0">
                      <a:pos x="7" y="52"/>
                    </a:cxn>
                    <a:cxn ang="0">
                      <a:pos x="0" y="71"/>
                    </a:cxn>
                    <a:cxn ang="0">
                      <a:pos x="0" y="78"/>
                    </a:cxn>
                    <a:cxn ang="0">
                      <a:pos x="7" y="78"/>
                    </a:cxn>
                    <a:cxn ang="0">
                      <a:pos x="13" y="71"/>
                    </a:cxn>
                    <a:cxn ang="0">
                      <a:pos x="34" y="45"/>
                    </a:cxn>
                    <a:cxn ang="0">
                      <a:pos x="41" y="26"/>
                    </a:cxn>
                    <a:cxn ang="0">
                      <a:pos x="74" y="20"/>
                    </a:cxn>
                    <a:cxn ang="0">
                      <a:pos x="81" y="20"/>
                    </a:cxn>
                    <a:cxn ang="0">
                      <a:pos x="81" y="33"/>
                    </a:cxn>
                    <a:cxn ang="0">
                      <a:pos x="74" y="45"/>
                    </a:cxn>
                    <a:cxn ang="0">
                      <a:pos x="81" y="45"/>
                    </a:cxn>
                    <a:cxn ang="0">
                      <a:pos x="81" y="52"/>
                    </a:cxn>
                    <a:cxn ang="0">
                      <a:pos x="88" y="52"/>
                    </a:cxn>
                    <a:cxn ang="0">
                      <a:pos x="108" y="20"/>
                    </a:cxn>
                    <a:cxn ang="0">
                      <a:pos x="129" y="33"/>
                    </a:cxn>
                    <a:cxn ang="0">
                      <a:pos x="136" y="26"/>
                    </a:cxn>
                    <a:cxn ang="0">
                      <a:pos x="129" y="7"/>
                    </a:cxn>
                    <a:cxn ang="0">
                      <a:pos x="102" y="7"/>
                    </a:cxn>
                    <a:cxn ang="0">
                      <a:pos x="81" y="0"/>
                    </a:cxn>
                  </a:cxnLst>
                  <a:rect l="0" t="0" r="r" b="b"/>
                  <a:pathLst>
                    <a:path w="136" h="78">
                      <a:moveTo>
                        <a:pt x="81" y="0"/>
                      </a:moveTo>
                      <a:lnTo>
                        <a:pt x="81" y="7"/>
                      </a:lnTo>
                      <a:lnTo>
                        <a:pt x="41" y="7"/>
                      </a:lnTo>
                      <a:lnTo>
                        <a:pt x="13" y="33"/>
                      </a:lnTo>
                      <a:lnTo>
                        <a:pt x="34" y="26"/>
                      </a:lnTo>
                      <a:lnTo>
                        <a:pt x="7" y="52"/>
                      </a:lnTo>
                      <a:lnTo>
                        <a:pt x="0" y="71"/>
                      </a:lnTo>
                      <a:lnTo>
                        <a:pt x="0" y="78"/>
                      </a:lnTo>
                      <a:lnTo>
                        <a:pt x="7" y="78"/>
                      </a:lnTo>
                      <a:lnTo>
                        <a:pt x="13" y="71"/>
                      </a:lnTo>
                      <a:lnTo>
                        <a:pt x="34" y="45"/>
                      </a:lnTo>
                      <a:lnTo>
                        <a:pt x="41" y="26"/>
                      </a:lnTo>
                      <a:lnTo>
                        <a:pt x="74" y="20"/>
                      </a:lnTo>
                      <a:lnTo>
                        <a:pt x="81" y="20"/>
                      </a:lnTo>
                      <a:lnTo>
                        <a:pt x="81" y="33"/>
                      </a:lnTo>
                      <a:lnTo>
                        <a:pt x="74" y="45"/>
                      </a:lnTo>
                      <a:lnTo>
                        <a:pt x="81" y="45"/>
                      </a:lnTo>
                      <a:lnTo>
                        <a:pt x="81" y="52"/>
                      </a:lnTo>
                      <a:lnTo>
                        <a:pt x="88" y="52"/>
                      </a:lnTo>
                      <a:lnTo>
                        <a:pt x="108" y="20"/>
                      </a:lnTo>
                      <a:lnTo>
                        <a:pt x="129" y="33"/>
                      </a:lnTo>
                      <a:lnTo>
                        <a:pt x="136" y="26"/>
                      </a:lnTo>
                      <a:lnTo>
                        <a:pt x="129" y="7"/>
                      </a:lnTo>
                      <a:lnTo>
                        <a:pt x="102" y="7"/>
                      </a:lnTo>
                      <a:lnTo>
                        <a:pt x="81"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9" name="Freeform 368"/>
                <p:cNvSpPr>
                  <a:spLocks/>
                </p:cNvSpPr>
                <p:nvPr/>
              </p:nvSpPr>
              <p:spPr bwMode="auto">
                <a:xfrm>
                  <a:off x="1460" y="1341"/>
                  <a:ext cx="108" cy="45"/>
                </a:xfrm>
                <a:custGeom>
                  <a:avLst/>
                  <a:gdLst/>
                  <a:ahLst/>
                  <a:cxnLst>
                    <a:cxn ang="0">
                      <a:pos x="101" y="45"/>
                    </a:cxn>
                    <a:cxn ang="0">
                      <a:pos x="108" y="20"/>
                    </a:cxn>
                    <a:cxn ang="0">
                      <a:pos x="94" y="20"/>
                    </a:cxn>
                    <a:cxn ang="0">
                      <a:pos x="94" y="13"/>
                    </a:cxn>
                    <a:cxn ang="0">
                      <a:pos x="74" y="0"/>
                    </a:cxn>
                    <a:cxn ang="0">
                      <a:pos x="33" y="20"/>
                    </a:cxn>
                    <a:cxn ang="0">
                      <a:pos x="47" y="20"/>
                    </a:cxn>
                    <a:cxn ang="0">
                      <a:pos x="33" y="20"/>
                    </a:cxn>
                    <a:cxn ang="0">
                      <a:pos x="0" y="45"/>
                    </a:cxn>
                    <a:cxn ang="0">
                      <a:pos x="20" y="39"/>
                    </a:cxn>
                    <a:cxn ang="0">
                      <a:pos x="20" y="45"/>
                    </a:cxn>
                    <a:cxn ang="0">
                      <a:pos x="61" y="26"/>
                    </a:cxn>
                    <a:cxn ang="0">
                      <a:pos x="47" y="45"/>
                    </a:cxn>
                    <a:cxn ang="0">
                      <a:pos x="61" y="39"/>
                    </a:cxn>
                    <a:cxn ang="0">
                      <a:pos x="61" y="45"/>
                    </a:cxn>
                    <a:cxn ang="0">
                      <a:pos x="101" y="45"/>
                    </a:cxn>
                    <a:cxn ang="0">
                      <a:pos x="94" y="45"/>
                    </a:cxn>
                    <a:cxn ang="0">
                      <a:pos x="101" y="45"/>
                    </a:cxn>
                  </a:cxnLst>
                  <a:rect l="0" t="0" r="r" b="b"/>
                  <a:pathLst>
                    <a:path w="108" h="45">
                      <a:moveTo>
                        <a:pt x="101" y="45"/>
                      </a:moveTo>
                      <a:lnTo>
                        <a:pt x="108" y="20"/>
                      </a:lnTo>
                      <a:lnTo>
                        <a:pt x="94" y="20"/>
                      </a:lnTo>
                      <a:lnTo>
                        <a:pt x="94" y="13"/>
                      </a:lnTo>
                      <a:lnTo>
                        <a:pt x="74" y="0"/>
                      </a:lnTo>
                      <a:lnTo>
                        <a:pt x="33" y="20"/>
                      </a:lnTo>
                      <a:lnTo>
                        <a:pt x="47" y="20"/>
                      </a:lnTo>
                      <a:lnTo>
                        <a:pt x="33" y="20"/>
                      </a:lnTo>
                      <a:lnTo>
                        <a:pt x="0" y="45"/>
                      </a:lnTo>
                      <a:lnTo>
                        <a:pt x="20" y="39"/>
                      </a:lnTo>
                      <a:lnTo>
                        <a:pt x="20" y="45"/>
                      </a:lnTo>
                      <a:lnTo>
                        <a:pt x="61" y="26"/>
                      </a:lnTo>
                      <a:lnTo>
                        <a:pt x="47" y="45"/>
                      </a:lnTo>
                      <a:lnTo>
                        <a:pt x="61" y="39"/>
                      </a:lnTo>
                      <a:lnTo>
                        <a:pt x="61" y="45"/>
                      </a:lnTo>
                      <a:lnTo>
                        <a:pt x="101" y="45"/>
                      </a:lnTo>
                      <a:lnTo>
                        <a:pt x="94" y="45"/>
                      </a:lnTo>
                      <a:lnTo>
                        <a:pt x="101"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sp>
            <p:nvSpPr>
              <p:cNvPr id="365" name="Freeform 364"/>
              <p:cNvSpPr>
                <a:spLocks/>
              </p:cNvSpPr>
              <p:nvPr/>
            </p:nvSpPr>
            <p:spPr bwMode="auto">
              <a:xfrm>
                <a:off x="1405" y="1283"/>
                <a:ext cx="21" cy="45"/>
              </a:xfrm>
              <a:custGeom>
                <a:avLst/>
                <a:gdLst/>
                <a:ahLst/>
                <a:cxnLst>
                  <a:cxn ang="0">
                    <a:pos x="0" y="0"/>
                  </a:cxn>
                  <a:cxn ang="0">
                    <a:pos x="0" y="7"/>
                  </a:cxn>
                  <a:cxn ang="0">
                    <a:pos x="7" y="0"/>
                  </a:cxn>
                  <a:cxn ang="0">
                    <a:pos x="7" y="7"/>
                  </a:cxn>
                  <a:cxn ang="0">
                    <a:pos x="0" y="20"/>
                  </a:cxn>
                  <a:cxn ang="0">
                    <a:pos x="7" y="26"/>
                  </a:cxn>
                  <a:cxn ang="0">
                    <a:pos x="0" y="45"/>
                  </a:cxn>
                  <a:cxn ang="0">
                    <a:pos x="7" y="45"/>
                  </a:cxn>
                  <a:cxn ang="0">
                    <a:pos x="7" y="26"/>
                  </a:cxn>
                  <a:cxn ang="0">
                    <a:pos x="21" y="26"/>
                  </a:cxn>
                  <a:cxn ang="0">
                    <a:pos x="0" y="26"/>
                  </a:cxn>
                  <a:cxn ang="0">
                    <a:pos x="21" y="7"/>
                  </a:cxn>
                  <a:cxn ang="0">
                    <a:pos x="7" y="0"/>
                  </a:cxn>
                  <a:cxn ang="0">
                    <a:pos x="0" y="0"/>
                  </a:cxn>
                </a:cxnLst>
                <a:rect l="0" t="0" r="r" b="b"/>
                <a:pathLst>
                  <a:path w="21" h="45">
                    <a:moveTo>
                      <a:pt x="0" y="0"/>
                    </a:moveTo>
                    <a:lnTo>
                      <a:pt x="0" y="7"/>
                    </a:lnTo>
                    <a:lnTo>
                      <a:pt x="7" y="0"/>
                    </a:lnTo>
                    <a:lnTo>
                      <a:pt x="7" y="7"/>
                    </a:lnTo>
                    <a:lnTo>
                      <a:pt x="0" y="20"/>
                    </a:lnTo>
                    <a:lnTo>
                      <a:pt x="7" y="26"/>
                    </a:lnTo>
                    <a:lnTo>
                      <a:pt x="0" y="45"/>
                    </a:lnTo>
                    <a:lnTo>
                      <a:pt x="7" y="45"/>
                    </a:lnTo>
                    <a:lnTo>
                      <a:pt x="7" y="26"/>
                    </a:lnTo>
                    <a:lnTo>
                      <a:pt x="21" y="26"/>
                    </a:lnTo>
                    <a:lnTo>
                      <a:pt x="0" y="26"/>
                    </a:lnTo>
                    <a:lnTo>
                      <a:pt x="21" y="7"/>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grpSp>
          <p:nvGrpSpPr>
            <p:cNvPr id="7" name="Group 6"/>
            <p:cNvGrpSpPr>
              <a:grpSpLocks/>
            </p:cNvGrpSpPr>
            <p:nvPr/>
          </p:nvGrpSpPr>
          <p:grpSpPr bwMode="auto">
            <a:xfrm>
              <a:off x="4911725" y="1725629"/>
              <a:ext cx="1658938" cy="469904"/>
              <a:chOff x="3094" y="1135"/>
              <a:chExt cx="1045" cy="296"/>
            </a:xfrm>
          </p:grpSpPr>
          <p:sp>
            <p:nvSpPr>
              <p:cNvPr id="354" name="Freeform 353"/>
              <p:cNvSpPr>
                <a:spLocks/>
              </p:cNvSpPr>
              <p:nvPr/>
            </p:nvSpPr>
            <p:spPr bwMode="auto">
              <a:xfrm>
                <a:off x="3521" y="1386"/>
                <a:ext cx="48" cy="45"/>
              </a:xfrm>
              <a:custGeom>
                <a:avLst/>
                <a:gdLst/>
                <a:ahLst/>
                <a:cxnLst>
                  <a:cxn ang="0">
                    <a:pos x="0" y="33"/>
                  </a:cxn>
                  <a:cxn ang="0">
                    <a:pos x="7" y="45"/>
                  </a:cxn>
                  <a:cxn ang="0">
                    <a:pos x="27" y="45"/>
                  </a:cxn>
                  <a:cxn ang="0">
                    <a:pos x="34" y="33"/>
                  </a:cxn>
                  <a:cxn ang="0">
                    <a:pos x="34" y="26"/>
                  </a:cxn>
                  <a:cxn ang="0">
                    <a:pos x="48" y="26"/>
                  </a:cxn>
                  <a:cxn ang="0">
                    <a:pos x="27" y="7"/>
                  </a:cxn>
                  <a:cxn ang="0">
                    <a:pos x="34" y="0"/>
                  </a:cxn>
                  <a:cxn ang="0">
                    <a:pos x="21" y="0"/>
                  </a:cxn>
                  <a:cxn ang="0">
                    <a:pos x="7" y="7"/>
                  </a:cxn>
                  <a:cxn ang="0">
                    <a:pos x="0" y="7"/>
                  </a:cxn>
                  <a:cxn ang="0">
                    <a:pos x="0" y="20"/>
                  </a:cxn>
                  <a:cxn ang="0">
                    <a:pos x="0" y="33"/>
                  </a:cxn>
                </a:cxnLst>
                <a:rect l="0" t="0" r="r" b="b"/>
                <a:pathLst>
                  <a:path w="48" h="45">
                    <a:moveTo>
                      <a:pt x="0" y="33"/>
                    </a:moveTo>
                    <a:lnTo>
                      <a:pt x="7" y="45"/>
                    </a:lnTo>
                    <a:lnTo>
                      <a:pt x="27" y="45"/>
                    </a:lnTo>
                    <a:lnTo>
                      <a:pt x="34" y="33"/>
                    </a:lnTo>
                    <a:lnTo>
                      <a:pt x="34" y="26"/>
                    </a:lnTo>
                    <a:lnTo>
                      <a:pt x="48" y="26"/>
                    </a:lnTo>
                    <a:lnTo>
                      <a:pt x="27" y="7"/>
                    </a:lnTo>
                    <a:lnTo>
                      <a:pt x="34" y="0"/>
                    </a:lnTo>
                    <a:lnTo>
                      <a:pt x="21" y="0"/>
                    </a:lnTo>
                    <a:lnTo>
                      <a:pt x="7" y="7"/>
                    </a:lnTo>
                    <a:lnTo>
                      <a:pt x="0" y="7"/>
                    </a:lnTo>
                    <a:lnTo>
                      <a:pt x="0" y="20"/>
                    </a:lnTo>
                    <a:lnTo>
                      <a:pt x="0" y="3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5" name="Freeform 354"/>
              <p:cNvSpPr>
                <a:spLocks/>
              </p:cNvSpPr>
              <p:nvPr/>
            </p:nvSpPr>
            <p:spPr bwMode="auto">
              <a:xfrm>
                <a:off x="3725" y="1386"/>
                <a:ext cx="74" cy="26"/>
              </a:xfrm>
              <a:custGeom>
                <a:avLst/>
                <a:gdLst/>
                <a:ahLst/>
                <a:cxnLst>
                  <a:cxn ang="0">
                    <a:pos x="0" y="20"/>
                  </a:cxn>
                  <a:cxn ang="0">
                    <a:pos x="7" y="26"/>
                  </a:cxn>
                  <a:cxn ang="0">
                    <a:pos x="7" y="20"/>
                  </a:cxn>
                  <a:cxn ang="0">
                    <a:pos x="13" y="7"/>
                  </a:cxn>
                  <a:cxn ang="0">
                    <a:pos x="61" y="7"/>
                  </a:cxn>
                  <a:cxn ang="0">
                    <a:pos x="74" y="0"/>
                  </a:cxn>
                  <a:cxn ang="0">
                    <a:pos x="7" y="0"/>
                  </a:cxn>
                  <a:cxn ang="0">
                    <a:pos x="0" y="7"/>
                  </a:cxn>
                  <a:cxn ang="0">
                    <a:pos x="0" y="13"/>
                  </a:cxn>
                  <a:cxn ang="0">
                    <a:pos x="0" y="20"/>
                  </a:cxn>
                </a:cxnLst>
                <a:rect l="0" t="0" r="r" b="b"/>
                <a:pathLst>
                  <a:path w="74" h="26">
                    <a:moveTo>
                      <a:pt x="0" y="20"/>
                    </a:moveTo>
                    <a:lnTo>
                      <a:pt x="7" y="26"/>
                    </a:lnTo>
                    <a:lnTo>
                      <a:pt x="7" y="20"/>
                    </a:lnTo>
                    <a:lnTo>
                      <a:pt x="13" y="7"/>
                    </a:lnTo>
                    <a:lnTo>
                      <a:pt x="61" y="7"/>
                    </a:lnTo>
                    <a:lnTo>
                      <a:pt x="74" y="0"/>
                    </a:lnTo>
                    <a:lnTo>
                      <a:pt x="7" y="0"/>
                    </a:lnTo>
                    <a:lnTo>
                      <a:pt x="0" y="7"/>
                    </a:lnTo>
                    <a:lnTo>
                      <a:pt x="0" y="13"/>
                    </a:lnTo>
                    <a:lnTo>
                      <a:pt x="0"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6" name="Freeform 355"/>
              <p:cNvSpPr>
                <a:spLocks/>
              </p:cNvSpPr>
              <p:nvPr/>
            </p:nvSpPr>
            <p:spPr bwMode="auto">
              <a:xfrm>
                <a:off x="4091" y="1238"/>
                <a:ext cx="48" cy="71"/>
              </a:xfrm>
              <a:custGeom>
                <a:avLst/>
                <a:gdLst/>
                <a:ahLst/>
                <a:cxnLst>
                  <a:cxn ang="0">
                    <a:pos x="0" y="71"/>
                  </a:cxn>
                  <a:cxn ang="0">
                    <a:pos x="7" y="71"/>
                  </a:cxn>
                  <a:cxn ang="0">
                    <a:pos x="27" y="71"/>
                  </a:cxn>
                  <a:cxn ang="0">
                    <a:pos x="27" y="65"/>
                  </a:cxn>
                  <a:cxn ang="0">
                    <a:pos x="48" y="52"/>
                  </a:cxn>
                  <a:cxn ang="0">
                    <a:pos x="48" y="26"/>
                  </a:cxn>
                  <a:cxn ang="0">
                    <a:pos x="34" y="0"/>
                  </a:cxn>
                  <a:cxn ang="0">
                    <a:pos x="27" y="0"/>
                  </a:cxn>
                  <a:cxn ang="0">
                    <a:pos x="34" y="26"/>
                  </a:cxn>
                  <a:cxn ang="0">
                    <a:pos x="20" y="65"/>
                  </a:cxn>
                  <a:cxn ang="0">
                    <a:pos x="7" y="71"/>
                  </a:cxn>
                  <a:cxn ang="0">
                    <a:pos x="0" y="71"/>
                  </a:cxn>
                </a:cxnLst>
                <a:rect l="0" t="0" r="r" b="b"/>
                <a:pathLst>
                  <a:path w="48" h="71">
                    <a:moveTo>
                      <a:pt x="0" y="71"/>
                    </a:moveTo>
                    <a:lnTo>
                      <a:pt x="7" y="71"/>
                    </a:lnTo>
                    <a:lnTo>
                      <a:pt x="27" y="71"/>
                    </a:lnTo>
                    <a:lnTo>
                      <a:pt x="27" y="65"/>
                    </a:lnTo>
                    <a:lnTo>
                      <a:pt x="48" y="52"/>
                    </a:lnTo>
                    <a:lnTo>
                      <a:pt x="48" y="26"/>
                    </a:lnTo>
                    <a:lnTo>
                      <a:pt x="34" y="0"/>
                    </a:lnTo>
                    <a:lnTo>
                      <a:pt x="27" y="0"/>
                    </a:lnTo>
                    <a:lnTo>
                      <a:pt x="34" y="26"/>
                    </a:lnTo>
                    <a:lnTo>
                      <a:pt x="20" y="65"/>
                    </a:lnTo>
                    <a:lnTo>
                      <a:pt x="7" y="71"/>
                    </a:lnTo>
                    <a:lnTo>
                      <a:pt x="0"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7" name="Freeform 356"/>
              <p:cNvSpPr>
                <a:spLocks/>
              </p:cNvSpPr>
              <p:nvPr/>
            </p:nvSpPr>
            <p:spPr bwMode="auto">
              <a:xfrm>
                <a:off x="3094" y="1148"/>
                <a:ext cx="41" cy="32"/>
              </a:xfrm>
              <a:custGeom>
                <a:avLst/>
                <a:gdLst/>
                <a:ahLst/>
                <a:cxnLst>
                  <a:cxn ang="0">
                    <a:pos x="0" y="13"/>
                  </a:cxn>
                  <a:cxn ang="0">
                    <a:pos x="20" y="32"/>
                  </a:cxn>
                  <a:cxn ang="0">
                    <a:pos x="41" y="19"/>
                  </a:cxn>
                  <a:cxn ang="0">
                    <a:pos x="27" y="13"/>
                  </a:cxn>
                  <a:cxn ang="0">
                    <a:pos x="20" y="0"/>
                  </a:cxn>
                  <a:cxn ang="0">
                    <a:pos x="14" y="0"/>
                  </a:cxn>
                  <a:cxn ang="0">
                    <a:pos x="7" y="6"/>
                  </a:cxn>
                  <a:cxn ang="0">
                    <a:pos x="0" y="13"/>
                  </a:cxn>
                </a:cxnLst>
                <a:rect l="0" t="0" r="r" b="b"/>
                <a:pathLst>
                  <a:path w="41" h="32">
                    <a:moveTo>
                      <a:pt x="0" y="13"/>
                    </a:moveTo>
                    <a:lnTo>
                      <a:pt x="20" y="32"/>
                    </a:lnTo>
                    <a:lnTo>
                      <a:pt x="41" y="19"/>
                    </a:lnTo>
                    <a:lnTo>
                      <a:pt x="27" y="13"/>
                    </a:lnTo>
                    <a:lnTo>
                      <a:pt x="20" y="0"/>
                    </a:lnTo>
                    <a:lnTo>
                      <a:pt x="14" y="0"/>
                    </a:lnTo>
                    <a:lnTo>
                      <a:pt x="7"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8" name="Freeform 357"/>
              <p:cNvSpPr>
                <a:spLocks/>
              </p:cNvSpPr>
              <p:nvPr/>
            </p:nvSpPr>
            <p:spPr bwMode="auto">
              <a:xfrm>
                <a:off x="3142" y="1135"/>
                <a:ext cx="27" cy="26"/>
              </a:xfrm>
              <a:custGeom>
                <a:avLst/>
                <a:gdLst/>
                <a:ahLst/>
                <a:cxnLst>
                  <a:cxn ang="0">
                    <a:pos x="13" y="13"/>
                  </a:cxn>
                  <a:cxn ang="0">
                    <a:pos x="20" y="13"/>
                  </a:cxn>
                  <a:cxn ang="0">
                    <a:pos x="20" y="26"/>
                  </a:cxn>
                  <a:cxn ang="0">
                    <a:pos x="27" y="26"/>
                  </a:cxn>
                  <a:cxn ang="0">
                    <a:pos x="20" y="6"/>
                  </a:cxn>
                  <a:cxn ang="0">
                    <a:pos x="13" y="0"/>
                  </a:cxn>
                  <a:cxn ang="0">
                    <a:pos x="0" y="0"/>
                  </a:cxn>
                  <a:cxn ang="0">
                    <a:pos x="20" y="6"/>
                  </a:cxn>
                  <a:cxn ang="0">
                    <a:pos x="13" y="6"/>
                  </a:cxn>
                  <a:cxn ang="0">
                    <a:pos x="13" y="13"/>
                  </a:cxn>
                </a:cxnLst>
                <a:rect l="0" t="0" r="r" b="b"/>
                <a:pathLst>
                  <a:path w="27" h="26">
                    <a:moveTo>
                      <a:pt x="13" y="13"/>
                    </a:moveTo>
                    <a:lnTo>
                      <a:pt x="20" y="13"/>
                    </a:lnTo>
                    <a:lnTo>
                      <a:pt x="20" y="26"/>
                    </a:lnTo>
                    <a:lnTo>
                      <a:pt x="27" y="26"/>
                    </a:lnTo>
                    <a:lnTo>
                      <a:pt x="20" y="6"/>
                    </a:lnTo>
                    <a:lnTo>
                      <a:pt x="13" y="0"/>
                    </a:lnTo>
                    <a:lnTo>
                      <a:pt x="0" y="0"/>
                    </a:lnTo>
                    <a:lnTo>
                      <a:pt x="20" y="6"/>
                    </a:lnTo>
                    <a:lnTo>
                      <a:pt x="13" y="6"/>
                    </a:lnTo>
                    <a:lnTo>
                      <a:pt x="13"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sp>
          <p:nvSpPr>
            <p:cNvPr id="8" name="Freeform 7"/>
            <p:cNvSpPr>
              <a:spLocks/>
            </p:cNvSpPr>
            <p:nvPr/>
          </p:nvSpPr>
          <p:spPr bwMode="auto">
            <a:xfrm>
              <a:off x="4664076" y="2043113"/>
              <a:ext cx="119063" cy="50800"/>
            </a:xfrm>
            <a:custGeom>
              <a:avLst/>
              <a:gdLst/>
              <a:ahLst/>
              <a:cxnLst>
                <a:cxn ang="0">
                  <a:pos x="0" y="19"/>
                </a:cxn>
                <a:cxn ang="0">
                  <a:pos x="14" y="26"/>
                </a:cxn>
                <a:cxn ang="0">
                  <a:pos x="27" y="32"/>
                </a:cxn>
                <a:cxn ang="0">
                  <a:pos x="61" y="19"/>
                </a:cxn>
                <a:cxn ang="0">
                  <a:pos x="75" y="19"/>
                </a:cxn>
                <a:cxn ang="0">
                  <a:pos x="75" y="6"/>
                </a:cxn>
                <a:cxn ang="0">
                  <a:pos x="68" y="6"/>
                </a:cxn>
                <a:cxn ang="0">
                  <a:pos x="48" y="6"/>
                </a:cxn>
                <a:cxn ang="0">
                  <a:pos x="27" y="0"/>
                </a:cxn>
                <a:cxn ang="0">
                  <a:pos x="14" y="13"/>
                </a:cxn>
                <a:cxn ang="0">
                  <a:pos x="0" y="13"/>
                </a:cxn>
                <a:cxn ang="0">
                  <a:pos x="0" y="19"/>
                </a:cxn>
              </a:cxnLst>
              <a:rect l="0" t="0" r="r" b="b"/>
              <a:pathLst>
                <a:path w="75" h="32">
                  <a:moveTo>
                    <a:pt x="0" y="19"/>
                  </a:moveTo>
                  <a:lnTo>
                    <a:pt x="14" y="26"/>
                  </a:lnTo>
                  <a:lnTo>
                    <a:pt x="27" y="32"/>
                  </a:lnTo>
                  <a:lnTo>
                    <a:pt x="61" y="19"/>
                  </a:lnTo>
                  <a:lnTo>
                    <a:pt x="75" y="19"/>
                  </a:lnTo>
                  <a:lnTo>
                    <a:pt x="75" y="6"/>
                  </a:lnTo>
                  <a:lnTo>
                    <a:pt x="68" y="6"/>
                  </a:lnTo>
                  <a:lnTo>
                    <a:pt x="48" y="6"/>
                  </a:lnTo>
                  <a:lnTo>
                    <a:pt x="27" y="0"/>
                  </a:lnTo>
                  <a:lnTo>
                    <a:pt x="14" y="13"/>
                  </a:lnTo>
                  <a:lnTo>
                    <a:pt x="0" y="13"/>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 name="Freeform 8"/>
            <p:cNvSpPr>
              <a:spLocks/>
            </p:cNvSpPr>
            <p:nvPr/>
          </p:nvSpPr>
          <p:spPr bwMode="auto">
            <a:xfrm>
              <a:off x="4783138" y="1971676"/>
              <a:ext cx="376238" cy="204788"/>
            </a:xfrm>
            <a:custGeom>
              <a:avLst/>
              <a:gdLst/>
              <a:ahLst/>
              <a:cxnLst>
                <a:cxn ang="0">
                  <a:pos x="95" y="116"/>
                </a:cxn>
                <a:cxn ang="0">
                  <a:pos x="108" y="116"/>
                </a:cxn>
                <a:cxn ang="0">
                  <a:pos x="108" y="103"/>
                </a:cxn>
                <a:cxn ang="0">
                  <a:pos x="122" y="96"/>
                </a:cxn>
                <a:cxn ang="0">
                  <a:pos x="142" y="96"/>
                </a:cxn>
                <a:cxn ang="0">
                  <a:pos x="169" y="103"/>
                </a:cxn>
                <a:cxn ang="0">
                  <a:pos x="149" y="116"/>
                </a:cxn>
                <a:cxn ang="0">
                  <a:pos x="169" y="122"/>
                </a:cxn>
                <a:cxn ang="0">
                  <a:pos x="169" y="129"/>
                </a:cxn>
                <a:cxn ang="0">
                  <a:pos x="196" y="122"/>
                </a:cxn>
                <a:cxn ang="0">
                  <a:pos x="203" y="122"/>
                </a:cxn>
                <a:cxn ang="0">
                  <a:pos x="203" y="116"/>
                </a:cxn>
                <a:cxn ang="0">
                  <a:pos x="196" y="116"/>
                </a:cxn>
                <a:cxn ang="0">
                  <a:pos x="176" y="103"/>
                </a:cxn>
                <a:cxn ang="0">
                  <a:pos x="210" y="90"/>
                </a:cxn>
                <a:cxn ang="0">
                  <a:pos x="224" y="90"/>
                </a:cxn>
                <a:cxn ang="0">
                  <a:pos x="224" y="77"/>
                </a:cxn>
                <a:cxn ang="0">
                  <a:pos x="230" y="71"/>
                </a:cxn>
                <a:cxn ang="0">
                  <a:pos x="237" y="77"/>
                </a:cxn>
                <a:cxn ang="0">
                  <a:pos x="237" y="64"/>
                </a:cxn>
                <a:cxn ang="0">
                  <a:pos x="237" y="51"/>
                </a:cxn>
                <a:cxn ang="0">
                  <a:pos x="237" y="45"/>
                </a:cxn>
                <a:cxn ang="0">
                  <a:pos x="210" y="45"/>
                </a:cxn>
                <a:cxn ang="0">
                  <a:pos x="203" y="38"/>
                </a:cxn>
                <a:cxn ang="0">
                  <a:pos x="176" y="38"/>
                </a:cxn>
                <a:cxn ang="0">
                  <a:pos x="169" y="19"/>
                </a:cxn>
                <a:cxn ang="0">
                  <a:pos x="156" y="19"/>
                </a:cxn>
                <a:cxn ang="0">
                  <a:pos x="156" y="13"/>
                </a:cxn>
                <a:cxn ang="0">
                  <a:pos x="149" y="0"/>
                </a:cxn>
                <a:cxn ang="0">
                  <a:pos x="122" y="13"/>
                </a:cxn>
                <a:cxn ang="0">
                  <a:pos x="108" y="13"/>
                </a:cxn>
                <a:cxn ang="0">
                  <a:pos x="108" y="19"/>
                </a:cxn>
                <a:cxn ang="0">
                  <a:pos x="95" y="19"/>
                </a:cxn>
                <a:cxn ang="0">
                  <a:pos x="74" y="19"/>
                </a:cxn>
                <a:cxn ang="0">
                  <a:pos x="47" y="13"/>
                </a:cxn>
                <a:cxn ang="0">
                  <a:pos x="20" y="19"/>
                </a:cxn>
                <a:cxn ang="0">
                  <a:pos x="27" y="38"/>
                </a:cxn>
                <a:cxn ang="0">
                  <a:pos x="0" y="51"/>
                </a:cxn>
                <a:cxn ang="0">
                  <a:pos x="0" y="64"/>
                </a:cxn>
                <a:cxn ang="0">
                  <a:pos x="0" y="71"/>
                </a:cxn>
                <a:cxn ang="0">
                  <a:pos x="13" y="71"/>
                </a:cxn>
                <a:cxn ang="0">
                  <a:pos x="40" y="77"/>
                </a:cxn>
                <a:cxn ang="0">
                  <a:pos x="68" y="71"/>
                </a:cxn>
                <a:cxn ang="0">
                  <a:pos x="74" y="64"/>
                </a:cxn>
                <a:cxn ang="0">
                  <a:pos x="95" y="71"/>
                </a:cxn>
                <a:cxn ang="0">
                  <a:pos x="101" y="77"/>
                </a:cxn>
                <a:cxn ang="0">
                  <a:pos x="108" y="90"/>
                </a:cxn>
                <a:cxn ang="0">
                  <a:pos x="108" y="96"/>
                </a:cxn>
                <a:cxn ang="0">
                  <a:pos x="101" y="96"/>
                </a:cxn>
                <a:cxn ang="0">
                  <a:pos x="95" y="109"/>
                </a:cxn>
                <a:cxn ang="0">
                  <a:pos x="95" y="116"/>
                </a:cxn>
              </a:cxnLst>
              <a:rect l="0" t="0" r="r" b="b"/>
              <a:pathLst>
                <a:path w="237" h="129">
                  <a:moveTo>
                    <a:pt x="95" y="116"/>
                  </a:moveTo>
                  <a:lnTo>
                    <a:pt x="108" y="116"/>
                  </a:lnTo>
                  <a:lnTo>
                    <a:pt x="108" y="103"/>
                  </a:lnTo>
                  <a:lnTo>
                    <a:pt x="122" y="96"/>
                  </a:lnTo>
                  <a:lnTo>
                    <a:pt x="142" y="96"/>
                  </a:lnTo>
                  <a:lnTo>
                    <a:pt x="169" y="103"/>
                  </a:lnTo>
                  <a:lnTo>
                    <a:pt x="149" y="116"/>
                  </a:lnTo>
                  <a:lnTo>
                    <a:pt x="169" y="122"/>
                  </a:lnTo>
                  <a:lnTo>
                    <a:pt x="169" y="129"/>
                  </a:lnTo>
                  <a:lnTo>
                    <a:pt x="196" y="122"/>
                  </a:lnTo>
                  <a:lnTo>
                    <a:pt x="203" y="122"/>
                  </a:lnTo>
                  <a:lnTo>
                    <a:pt x="203" y="116"/>
                  </a:lnTo>
                  <a:lnTo>
                    <a:pt x="196" y="116"/>
                  </a:lnTo>
                  <a:lnTo>
                    <a:pt x="176" y="103"/>
                  </a:lnTo>
                  <a:lnTo>
                    <a:pt x="210" y="90"/>
                  </a:lnTo>
                  <a:lnTo>
                    <a:pt x="224" y="90"/>
                  </a:lnTo>
                  <a:lnTo>
                    <a:pt x="224" y="77"/>
                  </a:lnTo>
                  <a:lnTo>
                    <a:pt x="230" y="71"/>
                  </a:lnTo>
                  <a:lnTo>
                    <a:pt x="237" y="77"/>
                  </a:lnTo>
                  <a:lnTo>
                    <a:pt x="237" y="64"/>
                  </a:lnTo>
                  <a:lnTo>
                    <a:pt x="237" y="51"/>
                  </a:lnTo>
                  <a:lnTo>
                    <a:pt x="237" y="45"/>
                  </a:lnTo>
                  <a:lnTo>
                    <a:pt x="210" y="45"/>
                  </a:lnTo>
                  <a:lnTo>
                    <a:pt x="203" y="38"/>
                  </a:lnTo>
                  <a:lnTo>
                    <a:pt x="176" y="38"/>
                  </a:lnTo>
                  <a:lnTo>
                    <a:pt x="169" y="19"/>
                  </a:lnTo>
                  <a:lnTo>
                    <a:pt x="156" y="19"/>
                  </a:lnTo>
                  <a:lnTo>
                    <a:pt x="156" y="13"/>
                  </a:lnTo>
                  <a:lnTo>
                    <a:pt x="149" y="0"/>
                  </a:lnTo>
                  <a:lnTo>
                    <a:pt x="122" y="13"/>
                  </a:lnTo>
                  <a:lnTo>
                    <a:pt x="108" y="13"/>
                  </a:lnTo>
                  <a:lnTo>
                    <a:pt x="108" y="19"/>
                  </a:lnTo>
                  <a:lnTo>
                    <a:pt x="95" y="19"/>
                  </a:lnTo>
                  <a:lnTo>
                    <a:pt x="74" y="19"/>
                  </a:lnTo>
                  <a:lnTo>
                    <a:pt x="47" y="13"/>
                  </a:lnTo>
                  <a:lnTo>
                    <a:pt x="20" y="19"/>
                  </a:lnTo>
                  <a:lnTo>
                    <a:pt x="27" y="38"/>
                  </a:lnTo>
                  <a:lnTo>
                    <a:pt x="0" y="51"/>
                  </a:lnTo>
                  <a:lnTo>
                    <a:pt x="0" y="64"/>
                  </a:lnTo>
                  <a:lnTo>
                    <a:pt x="0" y="71"/>
                  </a:lnTo>
                  <a:lnTo>
                    <a:pt x="13" y="71"/>
                  </a:lnTo>
                  <a:lnTo>
                    <a:pt x="40" y="77"/>
                  </a:lnTo>
                  <a:lnTo>
                    <a:pt x="68" y="71"/>
                  </a:lnTo>
                  <a:lnTo>
                    <a:pt x="74" y="64"/>
                  </a:lnTo>
                  <a:lnTo>
                    <a:pt x="95" y="71"/>
                  </a:lnTo>
                  <a:lnTo>
                    <a:pt x="101" y="77"/>
                  </a:lnTo>
                  <a:lnTo>
                    <a:pt x="108" y="90"/>
                  </a:lnTo>
                  <a:lnTo>
                    <a:pt x="108" y="96"/>
                  </a:lnTo>
                  <a:lnTo>
                    <a:pt x="101" y="96"/>
                  </a:lnTo>
                  <a:lnTo>
                    <a:pt x="95" y="109"/>
                  </a:lnTo>
                  <a:lnTo>
                    <a:pt x="95" y="11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 name="Freeform 9"/>
            <p:cNvSpPr>
              <a:spLocks/>
            </p:cNvSpPr>
            <p:nvPr/>
          </p:nvSpPr>
          <p:spPr bwMode="auto">
            <a:xfrm>
              <a:off x="4803776" y="1879601"/>
              <a:ext cx="184150" cy="122238"/>
            </a:xfrm>
            <a:custGeom>
              <a:avLst/>
              <a:gdLst/>
              <a:ahLst/>
              <a:cxnLst>
                <a:cxn ang="0">
                  <a:pos x="7" y="51"/>
                </a:cxn>
                <a:cxn ang="0">
                  <a:pos x="0" y="71"/>
                </a:cxn>
                <a:cxn ang="0">
                  <a:pos x="7" y="77"/>
                </a:cxn>
                <a:cxn ang="0">
                  <a:pos x="34" y="71"/>
                </a:cxn>
                <a:cxn ang="0">
                  <a:pos x="61" y="77"/>
                </a:cxn>
                <a:cxn ang="0">
                  <a:pos x="82" y="77"/>
                </a:cxn>
                <a:cxn ang="0">
                  <a:pos x="95" y="77"/>
                </a:cxn>
                <a:cxn ang="0">
                  <a:pos x="95" y="71"/>
                </a:cxn>
                <a:cxn ang="0">
                  <a:pos x="109" y="71"/>
                </a:cxn>
                <a:cxn ang="0">
                  <a:pos x="95" y="51"/>
                </a:cxn>
                <a:cxn ang="0">
                  <a:pos x="116" y="51"/>
                </a:cxn>
                <a:cxn ang="0">
                  <a:pos x="116" y="38"/>
                </a:cxn>
                <a:cxn ang="0">
                  <a:pos x="109" y="38"/>
                </a:cxn>
                <a:cxn ang="0">
                  <a:pos x="95" y="25"/>
                </a:cxn>
                <a:cxn ang="0">
                  <a:pos x="88" y="6"/>
                </a:cxn>
                <a:cxn ang="0">
                  <a:pos x="61" y="0"/>
                </a:cxn>
                <a:cxn ang="0">
                  <a:pos x="41" y="6"/>
                </a:cxn>
                <a:cxn ang="0">
                  <a:pos x="41" y="12"/>
                </a:cxn>
                <a:cxn ang="0">
                  <a:pos x="27" y="25"/>
                </a:cxn>
                <a:cxn ang="0">
                  <a:pos x="34" y="32"/>
                </a:cxn>
                <a:cxn ang="0">
                  <a:pos x="0" y="32"/>
                </a:cxn>
                <a:cxn ang="0">
                  <a:pos x="0" y="45"/>
                </a:cxn>
                <a:cxn ang="0">
                  <a:pos x="7" y="51"/>
                </a:cxn>
              </a:cxnLst>
              <a:rect l="0" t="0" r="r" b="b"/>
              <a:pathLst>
                <a:path w="116" h="77">
                  <a:moveTo>
                    <a:pt x="7" y="51"/>
                  </a:moveTo>
                  <a:lnTo>
                    <a:pt x="0" y="71"/>
                  </a:lnTo>
                  <a:lnTo>
                    <a:pt x="7" y="77"/>
                  </a:lnTo>
                  <a:lnTo>
                    <a:pt x="34" y="71"/>
                  </a:lnTo>
                  <a:lnTo>
                    <a:pt x="61" y="77"/>
                  </a:lnTo>
                  <a:lnTo>
                    <a:pt x="82" y="77"/>
                  </a:lnTo>
                  <a:lnTo>
                    <a:pt x="95" y="77"/>
                  </a:lnTo>
                  <a:lnTo>
                    <a:pt x="95" y="71"/>
                  </a:lnTo>
                  <a:lnTo>
                    <a:pt x="109" y="71"/>
                  </a:lnTo>
                  <a:lnTo>
                    <a:pt x="95" y="51"/>
                  </a:lnTo>
                  <a:lnTo>
                    <a:pt x="116" y="51"/>
                  </a:lnTo>
                  <a:lnTo>
                    <a:pt x="116" y="38"/>
                  </a:lnTo>
                  <a:lnTo>
                    <a:pt x="109" y="38"/>
                  </a:lnTo>
                  <a:lnTo>
                    <a:pt x="95" y="25"/>
                  </a:lnTo>
                  <a:lnTo>
                    <a:pt x="88" y="6"/>
                  </a:lnTo>
                  <a:lnTo>
                    <a:pt x="61" y="0"/>
                  </a:lnTo>
                  <a:lnTo>
                    <a:pt x="41" y="6"/>
                  </a:lnTo>
                  <a:lnTo>
                    <a:pt x="41" y="12"/>
                  </a:lnTo>
                  <a:lnTo>
                    <a:pt x="27" y="25"/>
                  </a:lnTo>
                  <a:lnTo>
                    <a:pt x="34" y="32"/>
                  </a:lnTo>
                  <a:lnTo>
                    <a:pt x="0" y="32"/>
                  </a:lnTo>
                  <a:lnTo>
                    <a:pt x="0" y="45"/>
                  </a:lnTo>
                  <a:lnTo>
                    <a:pt x="7" y="5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 name="Freeform 10"/>
            <p:cNvSpPr>
              <a:spLocks/>
            </p:cNvSpPr>
            <p:nvPr/>
          </p:nvSpPr>
          <p:spPr bwMode="auto">
            <a:xfrm>
              <a:off x="4803776" y="1797051"/>
              <a:ext cx="87313" cy="50800"/>
            </a:xfrm>
            <a:custGeom>
              <a:avLst/>
              <a:gdLst/>
              <a:ahLst/>
              <a:cxnLst>
                <a:cxn ang="0">
                  <a:pos x="7" y="26"/>
                </a:cxn>
                <a:cxn ang="0">
                  <a:pos x="0" y="26"/>
                </a:cxn>
                <a:cxn ang="0">
                  <a:pos x="0" y="6"/>
                </a:cxn>
                <a:cxn ang="0">
                  <a:pos x="27" y="0"/>
                </a:cxn>
                <a:cxn ang="0">
                  <a:pos x="55" y="6"/>
                </a:cxn>
                <a:cxn ang="0">
                  <a:pos x="41" y="6"/>
                </a:cxn>
                <a:cxn ang="0">
                  <a:pos x="34" y="13"/>
                </a:cxn>
                <a:cxn ang="0">
                  <a:pos x="41" y="26"/>
                </a:cxn>
                <a:cxn ang="0">
                  <a:pos x="41" y="32"/>
                </a:cxn>
                <a:cxn ang="0">
                  <a:pos x="14" y="26"/>
                </a:cxn>
                <a:cxn ang="0">
                  <a:pos x="7" y="26"/>
                </a:cxn>
              </a:cxnLst>
              <a:rect l="0" t="0" r="r" b="b"/>
              <a:pathLst>
                <a:path w="55" h="32">
                  <a:moveTo>
                    <a:pt x="7" y="26"/>
                  </a:moveTo>
                  <a:lnTo>
                    <a:pt x="0" y="26"/>
                  </a:lnTo>
                  <a:lnTo>
                    <a:pt x="0" y="6"/>
                  </a:lnTo>
                  <a:lnTo>
                    <a:pt x="27" y="0"/>
                  </a:lnTo>
                  <a:lnTo>
                    <a:pt x="55" y="6"/>
                  </a:lnTo>
                  <a:lnTo>
                    <a:pt x="41" y="6"/>
                  </a:lnTo>
                  <a:lnTo>
                    <a:pt x="34" y="13"/>
                  </a:lnTo>
                  <a:lnTo>
                    <a:pt x="41" y="26"/>
                  </a:lnTo>
                  <a:lnTo>
                    <a:pt x="41" y="32"/>
                  </a:lnTo>
                  <a:lnTo>
                    <a:pt x="14" y="26"/>
                  </a:lnTo>
                  <a:lnTo>
                    <a:pt x="7"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 name="Freeform 11"/>
            <p:cNvSpPr>
              <a:spLocks/>
            </p:cNvSpPr>
            <p:nvPr/>
          </p:nvSpPr>
          <p:spPr bwMode="auto">
            <a:xfrm>
              <a:off x="4760913" y="1838326"/>
              <a:ext cx="139700" cy="50800"/>
            </a:xfrm>
            <a:custGeom>
              <a:avLst/>
              <a:gdLst/>
              <a:ahLst/>
              <a:cxnLst>
                <a:cxn ang="0">
                  <a:pos x="0" y="32"/>
                </a:cxn>
                <a:cxn ang="0">
                  <a:pos x="0" y="13"/>
                </a:cxn>
                <a:cxn ang="0">
                  <a:pos x="0" y="6"/>
                </a:cxn>
                <a:cxn ang="0">
                  <a:pos x="7" y="6"/>
                </a:cxn>
                <a:cxn ang="0">
                  <a:pos x="27" y="13"/>
                </a:cxn>
                <a:cxn ang="0">
                  <a:pos x="34" y="13"/>
                </a:cxn>
                <a:cxn ang="0">
                  <a:pos x="34" y="0"/>
                </a:cxn>
                <a:cxn ang="0">
                  <a:pos x="41" y="0"/>
                </a:cxn>
                <a:cxn ang="0">
                  <a:pos x="68" y="6"/>
                </a:cxn>
                <a:cxn ang="0">
                  <a:pos x="88" y="26"/>
                </a:cxn>
                <a:cxn ang="0">
                  <a:pos x="68" y="32"/>
                </a:cxn>
                <a:cxn ang="0">
                  <a:pos x="41" y="26"/>
                </a:cxn>
                <a:cxn ang="0">
                  <a:pos x="7" y="26"/>
                </a:cxn>
                <a:cxn ang="0">
                  <a:pos x="0" y="32"/>
                </a:cxn>
              </a:cxnLst>
              <a:rect l="0" t="0" r="r" b="b"/>
              <a:pathLst>
                <a:path w="88" h="32">
                  <a:moveTo>
                    <a:pt x="0" y="32"/>
                  </a:moveTo>
                  <a:lnTo>
                    <a:pt x="0" y="13"/>
                  </a:lnTo>
                  <a:lnTo>
                    <a:pt x="0" y="6"/>
                  </a:lnTo>
                  <a:lnTo>
                    <a:pt x="7" y="6"/>
                  </a:lnTo>
                  <a:lnTo>
                    <a:pt x="27" y="13"/>
                  </a:lnTo>
                  <a:lnTo>
                    <a:pt x="34" y="13"/>
                  </a:lnTo>
                  <a:lnTo>
                    <a:pt x="34" y="0"/>
                  </a:lnTo>
                  <a:lnTo>
                    <a:pt x="41" y="0"/>
                  </a:lnTo>
                  <a:lnTo>
                    <a:pt x="68" y="6"/>
                  </a:lnTo>
                  <a:lnTo>
                    <a:pt x="88" y="26"/>
                  </a:lnTo>
                  <a:lnTo>
                    <a:pt x="68" y="32"/>
                  </a:lnTo>
                  <a:lnTo>
                    <a:pt x="41" y="26"/>
                  </a:lnTo>
                  <a:lnTo>
                    <a:pt x="7" y="26"/>
                  </a:lnTo>
                  <a:lnTo>
                    <a:pt x="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 name="Freeform 12"/>
            <p:cNvSpPr>
              <a:spLocks/>
            </p:cNvSpPr>
            <p:nvPr/>
          </p:nvSpPr>
          <p:spPr bwMode="auto">
            <a:xfrm>
              <a:off x="4740276" y="1879601"/>
              <a:ext cx="128588" cy="50800"/>
            </a:xfrm>
            <a:custGeom>
              <a:avLst/>
              <a:gdLst/>
              <a:ahLst/>
              <a:cxnLst>
                <a:cxn ang="0">
                  <a:pos x="40" y="32"/>
                </a:cxn>
                <a:cxn ang="0">
                  <a:pos x="27" y="32"/>
                </a:cxn>
                <a:cxn ang="0">
                  <a:pos x="27" y="12"/>
                </a:cxn>
                <a:cxn ang="0">
                  <a:pos x="0" y="12"/>
                </a:cxn>
                <a:cxn ang="0">
                  <a:pos x="13" y="6"/>
                </a:cxn>
                <a:cxn ang="0">
                  <a:pos x="20" y="0"/>
                </a:cxn>
                <a:cxn ang="0">
                  <a:pos x="54" y="0"/>
                </a:cxn>
                <a:cxn ang="0">
                  <a:pos x="81" y="6"/>
                </a:cxn>
                <a:cxn ang="0">
                  <a:pos x="81" y="12"/>
                </a:cxn>
                <a:cxn ang="0">
                  <a:pos x="67" y="25"/>
                </a:cxn>
                <a:cxn ang="0">
                  <a:pos x="74" y="32"/>
                </a:cxn>
                <a:cxn ang="0">
                  <a:pos x="54" y="32"/>
                </a:cxn>
                <a:cxn ang="0">
                  <a:pos x="40" y="32"/>
                </a:cxn>
              </a:cxnLst>
              <a:rect l="0" t="0" r="r" b="b"/>
              <a:pathLst>
                <a:path w="81" h="32">
                  <a:moveTo>
                    <a:pt x="40" y="32"/>
                  </a:moveTo>
                  <a:lnTo>
                    <a:pt x="27" y="32"/>
                  </a:lnTo>
                  <a:lnTo>
                    <a:pt x="27" y="12"/>
                  </a:lnTo>
                  <a:lnTo>
                    <a:pt x="0" y="12"/>
                  </a:lnTo>
                  <a:lnTo>
                    <a:pt x="13" y="6"/>
                  </a:lnTo>
                  <a:lnTo>
                    <a:pt x="20" y="0"/>
                  </a:lnTo>
                  <a:lnTo>
                    <a:pt x="54" y="0"/>
                  </a:lnTo>
                  <a:lnTo>
                    <a:pt x="81" y="6"/>
                  </a:lnTo>
                  <a:lnTo>
                    <a:pt x="81" y="12"/>
                  </a:lnTo>
                  <a:lnTo>
                    <a:pt x="67" y="25"/>
                  </a:lnTo>
                  <a:lnTo>
                    <a:pt x="74" y="32"/>
                  </a:lnTo>
                  <a:lnTo>
                    <a:pt x="54" y="32"/>
                  </a:lnTo>
                  <a:lnTo>
                    <a:pt x="4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 name="Freeform 13"/>
            <p:cNvSpPr>
              <a:spLocks/>
            </p:cNvSpPr>
            <p:nvPr/>
          </p:nvSpPr>
          <p:spPr bwMode="auto">
            <a:xfrm>
              <a:off x="4729163" y="1898651"/>
              <a:ext cx="53975" cy="31750"/>
            </a:xfrm>
            <a:custGeom>
              <a:avLst/>
              <a:gdLst/>
              <a:ahLst/>
              <a:cxnLst>
                <a:cxn ang="0">
                  <a:pos x="0" y="13"/>
                </a:cxn>
                <a:cxn ang="0">
                  <a:pos x="34" y="20"/>
                </a:cxn>
                <a:cxn ang="0">
                  <a:pos x="34" y="0"/>
                </a:cxn>
                <a:cxn ang="0">
                  <a:pos x="7" y="0"/>
                </a:cxn>
                <a:cxn ang="0">
                  <a:pos x="0" y="7"/>
                </a:cxn>
                <a:cxn ang="0">
                  <a:pos x="0" y="13"/>
                </a:cxn>
              </a:cxnLst>
              <a:rect l="0" t="0" r="r" b="b"/>
              <a:pathLst>
                <a:path w="34" h="20">
                  <a:moveTo>
                    <a:pt x="0" y="13"/>
                  </a:moveTo>
                  <a:lnTo>
                    <a:pt x="34" y="20"/>
                  </a:lnTo>
                  <a:lnTo>
                    <a:pt x="34" y="0"/>
                  </a:lnTo>
                  <a:lnTo>
                    <a:pt x="7"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 name="Freeform 14"/>
            <p:cNvSpPr>
              <a:spLocks/>
            </p:cNvSpPr>
            <p:nvPr/>
          </p:nvSpPr>
          <p:spPr bwMode="auto">
            <a:xfrm>
              <a:off x="4891088" y="2073276"/>
              <a:ext cx="63500" cy="82550"/>
            </a:xfrm>
            <a:custGeom>
              <a:avLst/>
              <a:gdLst/>
              <a:ahLst/>
              <a:cxnLst>
                <a:cxn ang="0">
                  <a:pos x="27" y="52"/>
                </a:cxn>
                <a:cxn ang="0">
                  <a:pos x="13" y="26"/>
                </a:cxn>
                <a:cxn ang="0">
                  <a:pos x="0" y="7"/>
                </a:cxn>
                <a:cxn ang="0">
                  <a:pos x="6" y="0"/>
                </a:cxn>
                <a:cxn ang="0">
                  <a:pos x="27" y="7"/>
                </a:cxn>
                <a:cxn ang="0">
                  <a:pos x="33" y="13"/>
                </a:cxn>
                <a:cxn ang="0">
                  <a:pos x="40" y="26"/>
                </a:cxn>
                <a:cxn ang="0">
                  <a:pos x="40" y="32"/>
                </a:cxn>
                <a:cxn ang="0">
                  <a:pos x="33" y="32"/>
                </a:cxn>
                <a:cxn ang="0">
                  <a:pos x="27" y="45"/>
                </a:cxn>
                <a:cxn ang="0">
                  <a:pos x="27" y="52"/>
                </a:cxn>
              </a:cxnLst>
              <a:rect l="0" t="0" r="r" b="b"/>
              <a:pathLst>
                <a:path w="40" h="52">
                  <a:moveTo>
                    <a:pt x="27" y="52"/>
                  </a:moveTo>
                  <a:lnTo>
                    <a:pt x="13" y="26"/>
                  </a:lnTo>
                  <a:lnTo>
                    <a:pt x="0" y="7"/>
                  </a:lnTo>
                  <a:lnTo>
                    <a:pt x="6" y="0"/>
                  </a:lnTo>
                  <a:lnTo>
                    <a:pt x="27" y="7"/>
                  </a:lnTo>
                  <a:lnTo>
                    <a:pt x="33" y="13"/>
                  </a:lnTo>
                  <a:lnTo>
                    <a:pt x="40" y="26"/>
                  </a:lnTo>
                  <a:lnTo>
                    <a:pt x="40" y="32"/>
                  </a:lnTo>
                  <a:lnTo>
                    <a:pt x="33" y="32"/>
                  </a:lnTo>
                  <a:lnTo>
                    <a:pt x="27" y="45"/>
                  </a:lnTo>
                  <a:lnTo>
                    <a:pt x="27"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 name="Freeform 15"/>
            <p:cNvSpPr>
              <a:spLocks/>
            </p:cNvSpPr>
            <p:nvPr/>
          </p:nvSpPr>
          <p:spPr bwMode="auto">
            <a:xfrm>
              <a:off x="5191126" y="2206626"/>
              <a:ext cx="150813" cy="61913"/>
            </a:xfrm>
            <a:custGeom>
              <a:avLst/>
              <a:gdLst/>
              <a:ahLst/>
              <a:cxnLst>
                <a:cxn ang="0">
                  <a:pos x="75" y="39"/>
                </a:cxn>
                <a:cxn ang="0">
                  <a:pos x="75" y="26"/>
                </a:cxn>
                <a:cxn ang="0">
                  <a:pos x="95" y="26"/>
                </a:cxn>
                <a:cxn ang="0">
                  <a:pos x="75" y="13"/>
                </a:cxn>
                <a:cxn ang="0">
                  <a:pos x="55" y="13"/>
                </a:cxn>
                <a:cxn ang="0">
                  <a:pos x="41" y="0"/>
                </a:cxn>
                <a:cxn ang="0">
                  <a:pos x="0" y="0"/>
                </a:cxn>
                <a:cxn ang="0">
                  <a:pos x="14" y="13"/>
                </a:cxn>
                <a:cxn ang="0">
                  <a:pos x="28" y="19"/>
                </a:cxn>
                <a:cxn ang="0">
                  <a:pos x="28" y="26"/>
                </a:cxn>
                <a:cxn ang="0">
                  <a:pos x="48" y="26"/>
                </a:cxn>
                <a:cxn ang="0">
                  <a:pos x="48" y="39"/>
                </a:cxn>
                <a:cxn ang="0">
                  <a:pos x="61" y="39"/>
                </a:cxn>
                <a:cxn ang="0">
                  <a:pos x="75" y="39"/>
                </a:cxn>
              </a:cxnLst>
              <a:rect l="0" t="0" r="r" b="b"/>
              <a:pathLst>
                <a:path w="95" h="39">
                  <a:moveTo>
                    <a:pt x="75" y="39"/>
                  </a:moveTo>
                  <a:lnTo>
                    <a:pt x="75" y="26"/>
                  </a:lnTo>
                  <a:lnTo>
                    <a:pt x="95" y="26"/>
                  </a:lnTo>
                  <a:lnTo>
                    <a:pt x="75" y="13"/>
                  </a:lnTo>
                  <a:lnTo>
                    <a:pt x="55" y="13"/>
                  </a:lnTo>
                  <a:lnTo>
                    <a:pt x="41" y="0"/>
                  </a:lnTo>
                  <a:lnTo>
                    <a:pt x="0" y="0"/>
                  </a:lnTo>
                  <a:lnTo>
                    <a:pt x="14" y="13"/>
                  </a:lnTo>
                  <a:lnTo>
                    <a:pt x="28" y="19"/>
                  </a:lnTo>
                  <a:lnTo>
                    <a:pt x="28" y="26"/>
                  </a:lnTo>
                  <a:lnTo>
                    <a:pt x="48" y="26"/>
                  </a:lnTo>
                  <a:lnTo>
                    <a:pt x="48" y="39"/>
                  </a:lnTo>
                  <a:lnTo>
                    <a:pt x="61" y="39"/>
                  </a:lnTo>
                  <a:lnTo>
                    <a:pt x="75" y="3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 name="Freeform 16"/>
            <p:cNvSpPr>
              <a:spLocks/>
            </p:cNvSpPr>
            <p:nvPr/>
          </p:nvSpPr>
          <p:spPr bwMode="auto">
            <a:xfrm>
              <a:off x="5267326" y="2268538"/>
              <a:ext cx="85725" cy="50800"/>
            </a:xfrm>
            <a:custGeom>
              <a:avLst/>
              <a:gdLst/>
              <a:ahLst/>
              <a:cxnLst>
                <a:cxn ang="0">
                  <a:pos x="27" y="13"/>
                </a:cxn>
                <a:cxn ang="0">
                  <a:pos x="7" y="13"/>
                </a:cxn>
                <a:cxn ang="0">
                  <a:pos x="0" y="0"/>
                </a:cxn>
                <a:cxn ang="0">
                  <a:pos x="27" y="0"/>
                </a:cxn>
                <a:cxn ang="0">
                  <a:pos x="34" y="6"/>
                </a:cxn>
                <a:cxn ang="0">
                  <a:pos x="34" y="13"/>
                </a:cxn>
                <a:cxn ang="0">
                  <a:pos x="47" y="13"/>
                </a:cxn>
                <a:cxn ang="0">
                  <a:pos x="54" y="32"/>
                </a:cxn>
                <a:cxn ang="0">
                  <a:pos x="47" y="32"/>
                </a:cxn>
                <a:cxn ang="0">
                  <a:pos x="34" y="25"/>
                </a:cxn>
                <a:cxn ang="0">
                  <a:pos x="27" y="19"/>
                </a:cxn>
                <a:cxn ang="0">
                  <a:pos x="27" y="13"/>
                </a:cxn>
              </a:cxnLst>
              <a:rect l="0" t="0" r="r" b="b"/>
              <a:pathLst>
                <a:path w="54" h="32">
                  <a:moveTo>
                    <a:pt x="27" y="13"/>
                  </a:moveTo>
                  <a:lnTo>
                    <a:pt x="7" y="13"/>
                  </a:lnTo>
                  <a:lnTo>
                    <a:pt x="0" y="0"/>
                  </a:lnTo>
                  <a:lnTo>
                    <a:pt x="27" y="0"/>
                  </a:lnTo>
                  <a:lnTo>
                    <a:pt x="34" y="6"/>
                  </a:lnTo>
                  <a:lnTo>
                    <a:pt x="34" y="13"/>
                  </a:lnTo>
                  <a:lnTo>
                    <a:pt x="47" y="13"/>
                  </a:lnTo>
                  <a:lnTo>
                    <a:pt x="54" y="32"/>
                  </a:lnTo>
                  <a:lnTo>
                    <a:pt x="47" y="32"/>
                  </a:lnTo>
                  <a:lnTo>
                    <a:pt x="34" y="25"/>
                  </a:lnTo>
                  <a:lnTo>
                    <a:pt x="27" y="19"/>
                  </a:lnTo>
                  <a:lnTo>
                    <a:pt x="27"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 name="Freeform 17"/>
            <p:cNvSpPr>
              <a:spLocks/>
            </p:cNvSpPr>
            <p:nvPr/>
          </p:nvSpPr>
          <p:spPr bwMode="auto">
            <a:xfrm>
              <a:off x="5310188" y="2289176"/>
              <a:ext cx="31750" cy="30163"/>
            </a:xfrm>
            <a:custGeom>
              <a:avLst/>
              <a:gdLst/>
              <a:ahLst/>
              <a:cxnLst>
                <a:cxn ang="0">
                  <a:pos x="20" y="19"/>
                </a:cxn>
                <a:cxn ang="0">
                  <a:pos x="7" y="19"/>
                </a:cxn>
                <a:cxn ang="0">
                  <a:pos x="0" y="0"/>
                </a:cxn>
                <a:cxn ang="0">
                  <a:pos x="7" y="12"/>
                </a:cxn>
                <a:cxn ang="0">
                  <a:pos x="14" y="19"/>
                </a:cxn>
                <a:cxn ang="0">
                  <a:pos x="20" y="19"/>
                </a:cxn>
              </a:cxnLst>
              <a:rect l="0" t="0" r="r" b="b"/>
              <a:pathLst>
                <a:path w="20" h="19">
                  <a:moveTo>
                    <a:pt x="20" y="19"/>
                  </a:moveTo>
                  <a:lnTo>
                    <a:pt x="7" y="19"/>
                  </a:lnTo>
                  <a:lnTo>
                    <a:pt x="0" y="0"/>
                  </a:lnTo>
                  <a:lnTo>
                    <a:pt x="7" y="12"/>
                  </a:lnTo>
                  <a:lnTo>
                    <a:pt x="14" y="19"/>
                  </a:lnTo>
                  <a:lnTo>
                    <a:pt x="2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 name="Freeform 18"/>
            <p:cNvSpPr>
              <a:spLocks/>
            </p:cNvSpPr>
            <p:nvPr/>
          </p:nvSpPr>
          <p:spPr bwMode="auto">
            <a:xfrm>
              <a:off x="5310188" y="2247901"/>
              <a:ext cx="119063" cy="80963"/>
            </a:xfrm>
            <a:custGeom>
              <a:avLst/>
              <a:gdLst/>
              <a:ahLst/>
              <a:cxnLst>
                <a:cxn ang="0">
                  <a:pos x="48" y="0"/>
                </a:cxn>
                <a:cxn ang="0">
                  <a:pos x="54" y="13"/>
                </a:cxn>
                <a:cxn ang="0">
                  <a:pos x="75" y="19"/>
                </a:cxn>
                <a:cxn ang="0">
                  <a:pos x="68" y="26"/>
                </a:cxn>
                <a:cxn ang="0">
                  <a:pos x="68" y="45"/>
                </a:cxn>
                <a:cxn ang="0">
                  <a:pos x="54" y="45"/>
                </a:cxn>
                <a:cxn ang="0">
                  <a:pos x="68" y="51"/>
                </a:cxn>
                <a:cxn ang="0">
                  <a:pos x="48" y="45"/>
                </a:cxn>
                <a:cxn ang="0">
                  <a:pos x="48" y="38"/>
                </a:cxn>
                <a:cxn ang="0">
                  <a:pos x="27" y="45"/>
                </a:cxn>
                <a:cxn ang="0">
                  <a:pos x="20" y="26"/>
                </a:cxn>
                <a:cxn ang="0">
                  <a:pos x="7" y="26"/>
                </a:cxn>
                <a:cxn ang="0">
                  <a:pos x="7" y="19"/>
                </a:cxn>
                <a:cxn ang="0">
                  <a:pos x="0" y="13"/>
                </a:cxn>
                <a:cxn ang="0">
                  <a:pos x="0" y="0"/>
                </a:cxn>
                <a:cxn ang="0">
                  <a:pos x="20" y="0"/>
                </a:cxn>
                <a:cxn ang="0">
                  <a:pos x="27" y="13"/>
                </a:cxn>
                <a:cxn ang="0">
                  <a:pos x="34" y="13"/>
                </a:cxn>
                <a:cxn ang="0">
                  <a:pos x="41" y="6"/>
                </a:cxn>
                <a:cxn ang="0">
                  <a:pos x="48" y="0"/>
                </a:cxn>
              </a:cxnLst>
              <a:rect l="0" t="0" r="r" b="b"/>
              <a:pathLst>
                <a:path w="75" h="51">
                  <a:moveTo>
                    <a:pt x="48" y="0"/>
                  </a:moveTo>
                  <a:lnTo>
                    <a:pt x="54" y="13"/>
                  </a:lnTo>
                  <a:lnTo>
                    <a:pt x="75" y="19"/>
                  </a:lnTo>
                  <a:lnTo>
                    <a:pt x="68" y="26"/>
                  </a:lnTo>
                  <a:lnTo>
                    <a:pt x="68" y="45"/>
                  </a:lnTo>
                  <a:lnTo>
                    <a:pt x="54" y="45"/>
                  </a:lnTo>
                  <a:lnTo>
                    <a:pt x="68" y="51"/>
                  </a:lnTo>
                  <a:lnTo>
                    <a:pt x="48" y="45"/>
                  </a:lnTo>
                  <a:lnTo>
                    <a:pt x="48" y="38"/>
                  </a:lnTo>
                  <a:lnTo>
                    <a:pt x="27" y="45"/>
                  </a:lnTo>
                  <a:lnTo>
                    <a:pt x="20" y="26"/>
                  </a:lnTo>
                  <a:lnTo>
                    <a:pt x="7" y="26"/>
                  </a:lnTo>
                  <a:lnTo>
                    <a:pt x="7" y="19"/>
                  </a:lnTo>
                  <a:lnTo>
                    <a:pt x="0" y="13"/>
                  </a:lnTo>
                  <a:lnTo>
                    <a:pt x="0" y="0"/>
                  </a:lnTo>
                  <a:lnTo>
                    <a:pt x="20" y="0"/>
                  </a:lnTo>
                  <a:lnTo>
                    <a:pt x="27" y="13"/>
                  </a:lnTo>
                  <a:lnTo>
                    <a:pt x="34" y="13"/>
                  </a:lnTo>
                  <a:lnTo>
                    <a:pt x="41" y="6"/>
                  </a:lnTo>
                  <a:lnTo>
                    <a:pt x="48"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 name="Freeform 19"/>
            <p:cNvSpPr>
              <a:spLocks/>
            </p:cNvSpPr>
            <p:nvPr/>
          </p:nvSpPr>
          <p:spPr bwMode="auto">
            <a:xfrm>
              <a:off x="4857751" y="1408113"/>
              <a:ext cx="2982913" cy="860425"/>
            </a:xfrm>
            <a:custGeom>
              <a:avLst/>
              <a:gdLst/>
              <a:ahLst/>
              <a:cxnLst>
                <a:cxn ang="0">
                  <a:pos x="516" y="110"/>
                </a:cxn>
                <a:cxn ang="0">
                  <a:pos x="509" y="110"/>
                </a:cxn>
                <a:cxn ang="0">
                  <a:pos x="441" y="52"/>
                </a:cxn>
                <a:cxn ang="0">
                  <a:pos x="448" y="122"/>
                </a:cxn>
                <a:cxn ang="0">
                  <a:pos x="353" y="122"/>
                </a:cxn>
                <a:cxn ang="0">
                  <a:pos x="231" y="135"/>
                </a:cxn>
                <a:cxn ang="0">
                  <a:pos x="183" y="122"/>
                </a:cxn>
                <a:cxn ang="0">
                  <a:pos x="156" y="174"/>
                </a:cxn>
                <a:cxn ang="0">
                  <a:pos x="82" y="174"/>
                </a:cxn>
                <a:cxn ang="0">
                  <a:pos x="95" y="110"/>
                </a:cxn>
                <a:cxn ang="0">
                  <a:pos x="21" y="129"/>
                </a:cxn>
                <a:cxn ang="0">
                  <a:pos x="48" y="200"/>
                </a:cxn>
                <a:cxn ang="0">
                  <a:pos x="0" y="258"/>
                </a:cxn>
                <a:cxn ang="0">
                  <a:pos x="75" y="335"/>
                </a:cxn>
                <a:cxn ang="0">
                  <a:pos x="109" y="368"/>
                </a:cxn>
                <a:cxn ang="0">
                  <a:pos x="190" y="400"/>
                </a:cxn>
                <a:cxn ang="0">
                  <a:pos x="177" y="445"/>
                </a:cxn>
                <a:cxn ang="0">
                  <a:pos x="156" y="477"/>
                </a:cxn>
                <a:cxn ang="0">
                  <a:pos x="305" y="529"/>
                </a:cxn>
                <a:cxn ang="0">
                  <a:pos x="292" y="477"/>
                </a:cxn>
                <a:cxn ang="0">
                  <a:pos x="292" y="426"/>
                </a:cxn>
                <a:cxn ang="0">
                  <a:pos x="312" y="380"/>
                </a:cxn>
                <a:cxn ang="0">
                  <a:pos x="387" y="380"/>
                </a:cxn>
                <a:cxn ang="0">
                  <a:pos x="482" y="374"/>
                </a:cxn>
                <a:cxn ang="0">
                  <a:pos x="448" y="335"/>
                </a:cxn>
                <a:cxn ang="0">
                  <a:pos x="570" y="309"/>
                </a:cxn>
                <a:cxn ang="0">
                  <a:pos x="624" y="335"/>
                </a:cxn>
                <a:cxn ang="0">
                  <a:pos x="739" y="380"/>
                </a:cxn>
                <a:cxn ang="0">
                  <a:pos x="828" y="419"/>
                </a:cxn>
                <a:cxn ang="0">
                  <a:pos x="963" y="380"/>
                </a:cxn>
                <a:cxn ang="0">
                  <a:pos x="1133" y="406"/>
                </a:cxn>
                <a:cxn ang="0">
                  <a:pos x="1241" y="374"/>
                </a:cxn>
                <a:cxn ang="0">
                  <a:pos x="1343" y="380"/>
                </a:cxn>
                <a:cxn ang="0">
                  <a:pos x="1472" y="419"/>
                </a:cxn>
                <a:cxn ang="0">
                  <a:pos x="1479" y="503"/>
                </a:cxn>
                <a:cxn ang="0">
                  <a:pos x="1547" y="471"/>
                </a:cxn>
                <a:cxn ang="0">
                  <a:pos x="1445" y="335"/>
                </a:cxn>
                <a:cxn ang="0">
                  <a:pos x="1418" y="303"/>
                </a:cxn>
                <a:cxn ang="0">
                  <a:pos x="1547" y="258"/>
                </a:cxn>
                <a:cxn ang="0">
                  <a:pos x="1608" y="226"/>
                </a:cxn>
                <a:cxn ang="0">
                  <a:pos x="1669" y="226"/>
                </a:cxn>
                <a:cxn ang="0">
                  <a:pos x="1655" y="309"/>
                </a:cxn>
                <a:cxn ang="0">
                  <a:pos x="1750" y="322"/>
                </a:cxn>
                <a:cxn ang="0">
                  <a:pos x="1696" y="271"/>
                </a:cxn>
                <a:cxn ang="0">
                  <a:pos x="1723" y="232"/>
                </a:cxn>
                <a:cxn ang="0">
                  <a:pos x="1825" y="206"/>
                </a:cxn>
                <a:cxn ang="0">
                  <a:pos x="1757" y="155"/>
                </a:cxn>
                <a:cxn ang="0">
                  <a:pos x="1879" y="155"/>
                </a:cxn>
                <a:cxn ang="0">
                  <a:pos x="1567" y="90"/>
                </a:cxn>
                <a:cxn ang="0">
                  <a:pos x="1547" y="90"/>
                </a:cxn>
                <a:cxn ang="0">
                  <a:pos x="1296" y="64"/>
                </a:cxn>
                <a:cxn ang="0">
                  <a:pos x="1112" y="64"/>
                </a:cxn>
                <a:cxn ang="0">
                  <a:pos x="984" y="39"/>
                </a:cxn>
                <a:cxn ang="0">
                  <a:pos x="875" y="32"/>
                </a:cxn>
                <a:cxn ang="0">
                  <a:pos x="868" y="26"/>
                </a:cxn>
                <a:cxn ang="0">
                  <a:pos x="706" y="6"/>
                </a:cxn>
                <a:cxn ang="0">
                  <a:pos x="543" y="52"/>
                </a:cxn>
                <a:cxn ang="0">
                  <a:pos x="543" y="84"/>
                </a:cxn>
              </a:cxnLst>
              <a:rect l="0" t="0" r="r" b="b"/>
              <a:pathLst>
                <a:path w="1879" h="542">
                  <a:moveTo>
                    <a:pt x="495" y="58"/>
                  </a:moveTo>
                  <a:lnTo>
                    <a:pt x="482" y="77"/>
                  </a:lnTo>
                  <a:lnTo>
                    <a:pt x="495" y="84"/>
                  </a:lnTo>
                  <a:lnTo>
                    <a:pt x="495" y="103"/>
                  </a:lnTo>
                  <a:lnTo>
                    <a:pt x="509" y="110"/>
                  </a:lnTo>
                  <a:lnTo>
                    <a:pt x="516" y="110"/>
                  </a:lnTo>
                  <a:lnTo>
                    <a:pt x="536" y="129"/>
                  </a:lnTo>
                  <a:lnTo>
                    <a:pt x="522" y="135"/>
                  </a:lnTo>
                  <a:lnTo>
                    <a:pt x="509" y="148"/>
                  </a:lnTo>
                  <a:lnTo>
                    <a:pt x="488" y="135"/>
                  </a:lnTo>
                  <a:lnTo>
                    <a:pt x="509" y="129"/>
                  </a:lnTo>
                  <a:lnTo>
                    <a:pt x="509" y="110"/>
                  </a:lnTo>
                  <a:lnTo>
                    <a:pt x="495" y="110"/>
                  </a:lnTo>
                  <a:lnTo>
                    <a:pt x="482" y="77"/>
                  </a:lnTo>
                  <a:lnTo>
                    <a:pt x="468" y="77"/>
                  </a:lnTo>
                  <a:lnTo>
                    <a:pt x="468" y="58"/>
                  </a:lnTo>
                  <a:lnTo>
                    <a:pt x="448" y="52"/>
                  </a:lnTo>
                  <a:lnTo>
                    <a:pt x="441" y="52"/>
                  </a:lnTo>
                  <a:lnTo>
                    <a:pt x="434" y="52"/>
                  </a:lnTo>
                  <a:lnTo>
                    <a:pt x="414" y="77"/>
                  </a:lnTo>
                  <a:lnTo>
                    <a:pt x="421" y="84"/>
                  </a:lnTo>
                  <a:lnTo>
                    <a:pt x="421" y="103"/>
                  </a:lnTo>
                  <a:lnTo>
                    <a:pt x="461" y="110"/>
                  </a:lnTo>
                  <a:lnTo>
                    <a:pt x="448" y="122"/>
                  </a:lnTo>
                  <a:lnTo>
                    <a:pt x="333" y="84"/>
                  </a:lnTo>
                  <a:lnTo>
                    <a:pt x="333" y="90"/>
                  </a:lnTo>
                  <a:lnTo>
                    <a:pt x="366" y="110"/>
                  </a:lnTo>
                  <a:lnTo>
                    <a:pt x="353" y="110"/>
                  </a:lnTo>
                  <a:lnTo>
                    <a:pt x="360" y="122"/>
                  </a:lnTo>
                  <a:lnTo>
                    <a:pt x="353" y="122"/>
                  </a:lnTo>
                  <a:lnTo>
                    <a:pt x="339" y="110"/>
                  </a:lnTo>
                  <a:lnTo>
                    <a:pt x="305" y="110"/>
                  </a:lnTo>
                  <a:lnTo>
                    <a:pt x="305" y="122"/>
                  </a:lnTo>
                  <a:lnTo>
                    <a:pt x="285" y="110"/>
                  </a:lnTo>
                  <a:lnTo>
                    <a:pt x="231" y="129"/>
                  </a:lnTo>
                  <a:lnTo>
                    <a:pt x="231" y="135"/>
                  </a:lnTo>
                  <a:lnTo>
                    <a:pt x="224" y="135"/>
                  </a:lnTo>
                  <a:lnTo>
                    <a:pt x="190" y="129"/>
                  </a:lnTo>
                  <a:lnTo>
                    <a:pt x="210" y="129"/>
                  </a:lnTo>
                  <a:lnTo>
                    <a:pt x="204" y="122"/>
                  </a:lnTo>
                  <a:lnTo>
                    <a:pt x="163" y="110"/>
                  </a:lnTo>
                  <a:lnTo>
                    <a:pt x="183" y="122"/>
                  </a:lnTo>
                  <a:lnTo>
                    <a:pt x="183" y="135"/>
                  </a:lnTo>
                  <a:lnTo>
                    <a:pt x="190" y="148"/>
                  </a:lnTo>
                  <a:lnTo>
                    <a:pt x="183" y="148"/>
                  </a:lnTo>
                  <a:lnTo>
                    <a:pt x="163" y="148"/>
                  </a:lnTo>
                  <a:lnTo>
                    <a:pt x="136" y="155"/>
                  </a:lnTo>
                  <a:lnTo>
                    <a:pt x="156" y="174"/>
                  </a:lnTo>
                  <a:lnTo>
                    <a:pt x="109" y="161"/>
                  </a:lnTo>
                  <a:lnTo>
                    <a:pt x="102" y="161"/>
                  </a:lnTo>
                  <a:lnTo>
                    <a:pt x="122" y="174"/>
                  </a:lnTo>
                  <a:lnTo>
                    <a:pt x="129" y="181"/>
                  </a:lnTo>
                  <a:lnTo>
                    <a:pt x="109" y="181"/>
                  </a:lnTo>
                  <a:lnTo>
                    <a:pt x="82" y="174"/>
                  </a:lnTo>
                  <a:lnTo>
                    <a:pt x="82" y="155"/>
                  </a:lnTo>
                  <a:lnTo>
                    <a:pt x="48" y="135"/>
                  </a:lnTo>
                  <a:lnTo>
                    <a:pt x="122" y="148"/>
                  </a:lnTo>
                  <a:lnTo>
                    <a:pt x="156" y="135"/>
                  </a:lnTo>
                  <a:lnTo>
                    <a:pt x="149" y="129"/>
                  </a:lnTo>
                  <a:lnTo>
                    <a:pt x="95" y="110"/>
                  </a:lnTo>
                  <a:lnTo>
                    <a:pt x="48" y="90"/>
                  </a:lnTo>
                  <a:lnTo>
                    <a:pt x="27" y="103"/>
                  </a:lnTo>
                  <a:lnTo>
                    <a:pt x="7" y="110"/>
                  </a:lnTo>
                  <a:lnTo>
                    <a:pt x="0" y="110"/>
                  </a:lnTo>
                  <a:lnTo>
                    <a:pt x="0" y="122"/>
                  </a:lnTo>
                  <a:lnTo>
                    <a:pt x="21" y="129"/>
                  </a:lnTo>
                  <a:lnTo>
                    <a:pt x="21" y="135"/>
                  </a:lnTo>
                  <a:lnTo>
                    <a:pt x="27" y="155"/>
                  </a:lnTo>
                  <a:lnTo>
                    <a:pt x="27" y="161"/>
                  </a:lnTo>
                  <a:lnTo>
                    <a:pt x="34" y="174"/>
                  </a:lnTo>
                  <a:lnTo>
                    <a:pt x="34" y="181"/>
                  </a:lnTo>
                  <a:lnTo>
                    <a:pt x="48" y="200"/>
                  </a:lnTo>
                  <a:lnTo>
                    <a:pt x="7" y="232"/>
                  </a:lnTo>
                  <a:lnTo>
                    <a:pt x="21" y="232"/>
                  </a:lnTo>
                  <a:lnTo>
                    <a:pt x="27" y="245"/>
                  </a:lnTo>
                  <a:lnTo>
                    <a:pt x="21" y="251"/>
                  </a:lnTo>
                  <a:lnTo>
                    <a:pt x="7" y="251"/>
                  </a:lnTo>
                  <a:lnTo>
                    <a:pt x="0" y="258"/>
                  </a:lnTo>
                  <a:lnTo>
                    <a:pt x="7" y="271"/>
                  </a:lnTo>
                  <a:lnTo>
                    <a:pt x="7" y="277"/>
                  </a:lnTo>
                  <a:lnTo>
                    <a:pt x="27" y="297"/>
                  </a:lnTo>
                  <a:lnTo>
                    <a:pt x="54" y="303"/>
                  </a:lnTo>
                  <a:lnTo>
                    <a:pt x="61" y="322"/>
                  </a:lnTo>
                  <a:lnTo>
                    <a:pt x="75" y="335"/>
                  </a:lnTo>
                  <a:lnTo>
                    <a:pt x="82" y="335"/>
                  </a:lnTo>
                  <a:lnTo>
                    <a:pt x="82" y="348"/>
                  </a:lnTo>
                  <a:lnTo>
                    <a:pt x="61" y="348"/>
                  </a:lnTo>
                  <a:lnTo>
                    <a:pt x="75" y="368"/>
                  </a:lnTo>
                  <a:lnTo>
                    <a:pt x="102" y="355"/>
                  </a:lnTo>
                  <a:lnTo>
                    <a:pt x="109" y="368"/>
                  </a:lnTo>
                  <a:lnTo>
                    <a:pt x="109" y="374"/>
                  </a:lnTo>
                  <a:lnTo>
                    <a:pt x="122" y="374"/>
                  </a:lnTo>
                  <a:lnTo>
                    <a:pt x="129" y="393"/>
                  </a:lnTo>
                  <a:lnTo>
                    <a:pt x="156" y="393"/>
                  </a:lnTo>
                  <a:lnTo>
                    <a:pt x="163" y="400"/>
                  </a:lnTo>
                  <a:lnTo>
                    <a:pt x="190" y="400"/>
                  </a:lnTo>
                  <a:lnTo>
                    <a:pt x="190" y="406"/>
                  </a:lnTo>
                  <a:lnTo>
                    <a:pt x="190" y="419"/>
                  </a:lnTo>
                  <a:lnTo>
                    <a:pt x="190" y="432"/>
                  </a:lnTo>
                  <a:lnTo>
                    <a:pt x="183" y="426"/>
                  </a:lnTo>
                  <a:lnTo>
                    <a:pt x="177" y="432"/>
                  </a:lnTo>
                  <a:lnTo>
                    <a:pt x="177" y="445"/>
                  </a:lnTo>
                  <a:lnTo>
                    <a:pt x="190" y="445"/>
                  </a:lnTo>
                  <a:lnTo>
                    <a:pt x="163" y="451"/>
                  </a:lnTo>
                  <a:lnTo>
                    <a:pt x="177" y="451"/>
                  </a:lnTo>
                  <a:lnTo>
                    <a:pt x="163" y="471"/>
                  </a:lnTo>
                  <a:lnTo>
                    <a:pt x="156" y="471"/>
                  </a:lnTo>
                  <a:lnTo>
                    <a:pt x="156" y="477"/>
                  </a:lnTo>
                  <a:lnTo>
                    <a:pt x="163" y="477"/>
                  </a:lnTo>
                  <a:lnTo>
                    <a:pt x="210" y="503"/>
                  </a:lnTo>
                  <a:lnTo>
                    <a:pt x="251" y="503"/>
                  </a:lnTo>
                  <a:lnTo>
                    <a:pt x="265" y="516"/>
                  </a:lnTo>
                  <a:lnTo>
                    <a:pt x="285" y="516"/>
                  </a:lnTo>
                  <a:lnTo>
                    <a:pt x="305" y="529"/>
                  </a:lnTo>
                  <a:lnTo>
                    <a:pt x="312" y="542"/>
                  </a:lnTo>
                  <a:lnTo>
                    <a:pt x="319" y="542"/>
                  </a:lnTo>
                  <a:lnTo>
                    <a:pt x="333" y="529"/>
                  </a:lnTo>
                  <a:lnTo>
                    <a:pt x="312" y="516"/>
                  </a:lnTo>
                  <a:lnTo>
                    <a:pt x="312" y="496"/>
                  </a:lnTo>
                  <a:lnTo>
                    <a:pt x="292" y="477"/>
                  </a:lnTo>
                  <a:lnTo>
                    <a:pt x="305" y="458"/>
                  </a:lnTo>
                  <a:lnTo>
                    <a:pt x="312" y="458"/>
                  </a:lnTo>
                  <a:lnTo>
                    <a:pt x="319" y="451"/>
                  </a:lnTo>
                  <a:lnTo>
                    <a:pt x="312" y="432"/>
                  </a:lnTo>
                  <a:lnTo>
                    <a:pt x="292" y="432"/>
                  </a:lnTo>
                  <a:lnTo>
                    <a:pt x="292" y="426"/>
                  </a:lnTo>
                  <a:lnTo>
                    <a:pt x="285" y="419"/>
                  </a:lnTo>
                  <a:lnTo>
                    <a:pt x="292" y="393"/>
                  </a:lnTo>
                  <a:lnTo>
                    <a:pt x="305" y="400"/>
                  </a:lnTo>
                  <a:lnTo>
                    <a:pt x="312" y="400"/>
                  </a:lnTo>
                  <a:lnTo>
                    <a:pt x="305" y="380"/>
                  </a:lnTo>
                  <a:lnTo>
                    <a:pt x="312" y="380"/>
                  </a:lnTo>
                  <a:lnTo>
                    <a:pt x="333" y="374"/>
                  </a:lnTo>
                  <a:lnTo>
                    <a:pt x="339" y="374"/>
                  </a:lnTo>
                  <a:lnTo>
                    <a:pt x="353" y="368"/>
                  </a:lnTo>
                  <a:lnTo>
                    <a:pt x="366" y="374"/>
                  </a:lnTo>
                  <a:lnTo>
                    <a:pt x="387" y="393"/>
                  </a:lnTo>
                  <a:lnTo>
                    <a:pt x="387" y="380"/>
                  </a:lnTo>
                  <a:lnTo>
                    <a:pt x="394" y="380"/>
                  </a:lnTo>
                  <a:lnTo>
                    <a:pt x="414" y="380"/>
                  </a:lnTo>
                  <a:lnTo>
                    <a:pt x="434" y="380"/>
                  </a:lnTo>
                  <a:lnTo>
                    <a:pt x="448" y="380"/>
                  </a:lnTo>
                  <a:lnTo>
                    <a:pt x="468" y="380"/>
                  </a:lnTo>
                  <a:lnTo>
                    <a:pt x="482" y="374"/>
                  </a:lnTo>
                  <a:lnTo>
                    <a:pt x="448" y="368"/>
                  </a:lnTo>
                  <a:lnTo>
                    <a:pt x="461" y="355"/>
                  </a:lnTo>
                  <a:lnTo>
                    <a:pt x="448" y="355"/>
                  </a:lnTo>
                  <a:lnTo>
                    <a:pt x="461" y="348"/>
                  </a:lnTo>
                  <a:lnTo>
                    <a:pt x="461" y="335"/>
                  </a:lnTo>
                  <a:lnTo>
                    <a:pt x="448" y="335"/>
                  </a:lnTo>
                  <a:lnTo>
                    <a:pt x="448" y="329"/>
                  </a:lnTo>
                  <a:lnTo>
                    <a:pt x="468" y="329"/>
                  </a:lnTo>
                  <a:lnTo>
                    <a:pt x="516" y="322"/>
                  </a:lnTo>
                  <a:lnTo>
                    <a:pt x="543" y="322"/>
                  </a:lnTo>
                  <a:lnTo>
                    <a:pt x="543" y="309"/>
                  </a:lnTo>
                  <a:lnTo>
                    <a:pt x="570" y="309"/>
                  </a:lnTo>
                  <a:lnTo>
                    <a:pt x="577" y="322"/>
                  </a:lnTo>
                  <a:lnTo>
                    <a:pt x="577" y="329"/>
                  </a:lnTo>
                  <a:lnTo>
                    <a:pt x="597" y="329"/>
                  </a:lnTo>
                  <a:lnTo>
                    <a:pt x="617" y="329"/>
                  </a:lnTo>
                  <a:lnTo>
                    <a:pt x="617" y="335"/>
                  </a:lnTo>
                  <a:lnTo>
                    <a:pt x="624" y="335"/>
                  </a:lnTo>
                  <a:lnTo>
                    <a:pt x="644" y="329"/>
                  </a:lnTo>
                  <a:lnTo>
                    <a:pt x="651" y="329"/>
                  </a:lnTo>
                  <a:lnTo>
                    <a:pt x="678" y="348"/>
                  </a:lnTo>
                  <a:lnTo>
                    <a:pt x="719" y="380"/>
                  </a:lnTo>
                  <a:lnTo>
                    <a:pt x="726" y="374"/>
                  </a:lnTo>
                  <a:lnTo>
                    <a:pt x="739" y="380"/>
                  </a:lnTo>
                  <a:lnTo>
                    <a:pt x="767" y="380"/>
                  </a:lnTo>
                  <a:lnTo>
                    <a:pt x="800" y="400"/>
                  </a:lnTo>
                  <a:lnTo>
                    <a:pt x="807" y="406"/>
                  </a:lnTo>
                  <a:lnTo>
                    <a:pt x="821" y="400"/>
                  </a:lnTo>
                  <a:lnTo>
                    <a:pt x="828" y="406"/>
                  </a:lnTo>
                  <a:lnTo>
                    <a:pt x="828" y="419"/>
                  </a:lnTo>
                  <a:lnTo>
                    <a:pt x="834" y="406"/>
                  </a:lnTo>
                  <a:lnTo>
                    <a:pt x="882" y="380"/>
                  </a:lnTo>
                  <a:lnTo>
                    <a:pt x="909" y="393"/>
                  </a:lnTo>
                  <a:lnTo>
                    <a:pt x="929" y="400"/>
                  </a:lnTo>
                  <a:lnTo>
                    <a:pt x="963" y="400"/>
                  </a:lnTo>
                  <a:lnTo>
                    <a:pt x="963" y="380"/>
                  </a:lnTo>
                  <a:lnTo>
                    <a:pt x="956" y="374"/>
                  </a:lnTo>
                  <a:lnTo>
                    <a:pt x="963" y="368"/>
                  </a:lnTo>
                  <a:lnTo>
                    <a:pt x="1004" y="374"/>
                  </a:lnTo>
                  <a:lnTo>
                    <a:pt x="1031" y="393"/>
                  </a:lnTo>
                  <a:lnTo>
                    <a:pt x="1065" y="393"/>
                  </a:lnTo>
                  <a:lnTo>
                    <a:pt x="1133" y="406"/>
                  </a:lnTo>
                  <a:lnTo>
                    <a:pt x="1167" y="400"/>
                  </a:lnTo>
                  <a:lnTo>
                    <a:pt x="1187" y="393"/>
                  </a:lnTo>
                  <a:lnTo>
                    <a:pt x="1214" y="400"/>
                  </a:lnTo>
                  <a:lnTo>
                    <a:pt x="1235" y="400"/>
                  </a:lnTo>
                  <a:lnTo>
                    <a:pt x="1248" y="393"/>
                  </a:lnTo>
                  <a:lnTo>
                    <a:pt x="1241" y="374"/>
                  </a:lnTo>
                  <a:lnTo>
                    <a:pt x="1248" y="368"/>
                  </a:lnTo>
                  <a:lnTo>
                    <a:pt x="1235" y="355"/>
                  </a:lnTo>
                  <a:lnTo>
                    <a:pt x="1241" y="348"/>
                  </a:lnTo>
                  <a:lnTo>
                    <a:pt x="1268" y="335"/>
                  </a:lnTo>
                  <a:lnTo>
                    <a:pt x="1309" y="348"/>
                  </a:lnTo>
                  <a:lnTo>
                    <a:pt x="1343" y="380"/>
                  </a:lnTo>
                  <a:lnTo>
                    <a:pt x="1363" y="400"/>
                  </a:lnTo>
                  <a:lnTo>
                    <a:pt x="1391" y="406"/>
                  </a:lnTo>
                  <a:lnTo>
                    <a:pt x="1418" y="419"/>
                  </a:lnTo>
                  <a:lnTo>
                    <a:pt x="1438" y="432"/>
                  </a:lnTo>
                  <a:lnTo>
                    <a:pt x="1445" y="432"/>
                  </a:lnTo>
                  <a:lnTo>
                    <a:pt x="1472" y="419"/>
                  </a:lnTo>
                  <a:lnTo>
                    <a:pt x="1479" y="432"/>
                  </a:lnTo>
                  <a:lnTo>
                    <a:pt x="1479" y="445"/>
                  </a:lnTo>
                  <a:lnTo>
                    <a:pt x="1492" y="477"/>
                  </a:lnTo>
                  <a:lnTo>
                    <a:pt x="1472" y="471"/>
                  </a:lnTo>
                  <a:lnTo>
                    <a:pt x="1465" y="477"/>
                  </a:lnTo>
                  <a:lnTo>
                    <a:pt x="1479" y="503"/>
                  </a:lnTo>
                  <a:lnTo>
                    <a:pt x="1479" y="516"/>
                  </a:lnTo>
                  <a:lnTo>
                    <a:pt x="1492" y="503"/>
                  </a:lnTo>
                  <a:lnTo>
                    <a:pt x="1506" y="516"/>
                  </a:lnTo>
                  <a:lnTo>
                    <a:pt x="1526" y="503"/>
                  </a:lnTo>
                  <a:lnTo>
                    <a:pt x="1526" y="484"/>
                  </a:lnTo>
                  <a:lnTo>
                    <a:pt x="1547" y="471"/>
                  </a:lnTo>
                  <a:lnTo>
                    <a:pt x="1547" y="419"/>
                  </a:lnTo>
                  <a:lnTo>
                    <a:pt x="1519" y="380"/>
                  </a:lnTo>
                  <a:lnTo>
                    <a:pt x="1499" y="348"/>
                  </a:lnTo>
                  <a:lnTo>
                    <a:pt x="1465" y="329"/>
                  </a:lnTo>
                  <a:lnTo>
                    <a:pt x="1452" y="335"/>
                  </a:lnTo>
                  <a:lnTo>
                    <a:pt x="1445" y="335"/>
                  </a:lnTo>
                  <a:lnTo>
                    <a:pt x="1445" y="329"/>
                  </a:lnTo>
                  <a:lnTo>
                    <a:pt x="1438" y="329"/>
                  </a:lnTo>
                  <a:lnTo>
                    <a:pt x="1438" y="335"/>
                  </a:lnTo>
                  <a:lnTo>
                    <a:pt x="1424" y="322"/>
                  </a:lnTo>
                  <a:lnTo>
                    <a:pt x="1397" y="322"/>
                  </a:lnTo>
                  <a:lnTo>
                    <a:pt x="1418" y="303"/>
                  </a:lnTo>
                  <a:lnTo>
                    <a:pt x="1424" y="251"/>
                  </a:lnTo>
                  <a:lnTo>
                    <a:pt x="1445" y="251"/>
                  </a:lnTo>
                  <a:lnTo>
                    <a:pt x="1506" y="251"/>
                  </a:lnTo>
                  <a:lnTo>
                    <a:pt x="1506" y="245"/>
                  </a:lnTo>
                  <a:lnTo>
                    <a:pt x="1540" y="245"/>
                  </a:lnTo>
                  <a:lnTo>
                    <a:pt x="1547" y="258"/>
                  </a:lnTo>
                  <a:lnTo>
                    <a:pt x="1594" y="251"/>
                  </a:lnTo>
                  <a:lnTo>
                    <a:pt x="1574" y="251"/>
                  </a:lnTo>
                  <a:lnTo>
                    <a:pt x="1567" y="245"/>
                  </a:lnTo>
                  <a:lnTo>
                    <a:pt x="1574" y="213"/>
                  </a:lnTo>
                  <a:lnTo>
                    <a:pt x="1608" y="213"/>
                  </a:lnTo>
                  <a:lnTo>
                    <a:pt x="1608" y="226"/>
                  </a:lnTo>
                  <a:lnTo>
                    <a:pt x="1628" y="232"/>
                  </a:lnTo>
                  <a:lnTo>
                    <a:pt x="1635" y="213"/>
                  </a:lnTo>
                  <a:lnTo>
                    <a:pt x="1628" y="200"/>
                  </a:lnTo>
                  <a:lnTo>
                    <a:pt x="1648" y="200"/>
                  </a:lnTo>
                  <a:lnTo>
                    <a:pt x="1648" y="206"/>
                  </a:lnTo>
                  <a:lnTo>
                    <a:pt x="1669" y="226"/>
                  </a:lnTo>
                  <a:lnTo>
                    <a:pt x="1655" y="232"/>
                  </a:lnTo>
                  <a:lnTo>
                    <a:pt x="1648" y="271"/>
                  </a:lnTo>
                  <a:lnTo>
                    <a:pt x="1635" y="277"/>
                  </a:lnTo>
                  <a:lnTo>
                    <a:pt x="1648" y="284"/>
                  </a:lnTo>
                  <a:lnTo>
                    <a:pt x="1635" y="284"/>
                  </a:lnTo>
                  <a:lnTo>
                    <a:pt x="1655" y="309"/>
                  </a:lnTo>
                  <a:lnTo>
                    <a:pt x="1736" y="380"/>
                  </a:lnTo>
                  <a:lnTo>
                    <a:pt x="1736" y="374"/>
                  </a:lnTo>
                  <a:lnTo>
                    <a:pt x="1736" y="348"/>
                  </a:lnTo>
                  <a:lnTo>
                    <a:pt x="1750" y="348"/>
                  </a:lnTo>
                  <a:lnTo>
                    <a:pt x="1730" y="329"/>
                  </a:lnTo>
                  <a:lnTo>
                    <a:pt x="1750" y="322"/>
                  </a:lnTo>
                  <a:lnTo>
                    <a:pt x="1730" y="303"/>
                  </a:lnTo>
                  <a:lnTo>
                    <a:pt x="1736" y="297"/>
                  </a:lnTo>
                  <a:lnTo>
                    <a:pt x="1723" y="284"/>
                  </a:lnTo>
                  <a:lnTo>
                    <a:pt x="1709" y="277"/>
                  </a:lnTo>
                  <a:lnTo>
                    <a:pt x="1703" y="277"/>
                  </a:lnTo>
                  <a:lnTo>
                    <a:pt x="1696" y="271"/>
                  </a:lnTo>
                  <a:lnTo>
                    <a:pt x="1696" y="251"/>
                  </a:lnTo>
                  <a:lnTo>
                    <a:pt x="1682" y="245"/>
                  </a:lnTo>
                  <a:lnTo>
                    <a:pt x="1696" y="245"/>
                  </a:lnTo>
                  <a:lnTo>
                    <a:pt x="1703" y="232"/>
                  </a:lnTo>
                  <a:lnTo>
                    <a:pt x="1723" y="245"/>
                  </a:lnTo>
                  <a:lnTo>
                    <a:pt x="1723" y="232"/>
                  </a:lnTo>
                  <a:lnTo>
                    <a:pt x="1730" y="232"/>
                  </a:lnTo>
                  <a:lnTo>
                    <a:pt x="1764" y="245"/>
                  </a:lnTo>
                  <a:lnTo>
                    <a:pt x="1757" y="232"/>
                  </a:lnTo>
                  <a:lnTo>
                    <a:pt x="1784" y="206"/>
                  </a:lnTo>
                  <a:lnTo>
                    <a:pt x="1797" y="200"/>
                  </a:lnTo>
                  <a:lnTo>
                    <a:pt x="1825" y="206"/>
                  </a:lnTo>
                  <a:lnTo>
                    <a:pt x="1825" y="200"/>
                  </a:lnTo>
                  <a:lnTo>
                    <a:pt x="1757" y="174"/>
                  </a:lnTo>
                  <a:lnTo>
                    <a:pt x="1777" y="174"/>
                  </a:lnTo>
                  <a:lnTo>
                    <a:pt x="1777" y="161"/>
                  </a:lnTo>
                  <a:lnTo>
                    <a:pt x="1777" y="155"/>
                  </a:lnTo>
                  <a:lnTo>
                    <a:pt x="1757" y="155"/>
                  </a:lnTo>
                  <a:lnTo>
                    <a:pt x="1764" y="148"/>
                  </a:lnTo>
                  <a:lnTo>
                    <a:pt x="1784" y="155"/>
                  </a:lnTo>
                  <a:lnTo>
                    <a:pt x="1825" y="161"/>
                  </a:lnTo>
                  <a:lnTo>
                    <a:pt x="1879" y="174"/>
                  </a:lnTo>
                  <a:lnTo>
                    <a:pt x="1859" y="155"/>
                  </a:lnTo>
                  <a:lnTo>
                    <a:pt x="1879" y="155"/>
                  </a:lnTo>
                  <a:lnTo>
                    <a:pt x="1879" y="148"/>
                  </a:lnTo>
                  <a:lnTo>
                    <a:pt x="1831" y="135"/>
                  </a:lnTo>
                  <a:lnTo>
                    <a:pt x="1804" y="135"/>
                  </a:lnTo>
                  <a:lnTo>
                    <a:pt x="1696" y="110"/>
                  </a:lnTo>
                  <a:lnTo>
                    <a:pt x="1635" y="90"/>
                  </a:lnTo>
                  <a:lnTo>
                    <a:pt x="1567" y="90"/>
                  </a:lnTo>
                  <a:lnTo>
                    <a:pt x="1594" y="110"/>
                  </a:lnTo>
                  <a:lnTo>
                    <a:pt x="1580" y="110"/>
                  </a:lnTo>
                  <a:lnTo>
                    <a:pt x="1553" y="103"/>
                  </a:lnTo>
                  <a:lnTo>
                    <a:pt x="1567" y="103"/>
                  </a:lnTo>
                  <a:lnTo>
                    <a:pt x="1567" y="90"/>
                  </a:lnTo>
                  <a:lnTo>
                    <a:pt x="1547" y="90"/>
                  </a:lnTo>
                  <a:lnTo>
                    <a:pt x="1547" y="103"/>
                  </a:lnTo>
                  <a:lnTo>
                    <a:pt x="1472" y="103"/>
                  </a:lnTo>
                  <a:lnTo>
                    <a:pt x="1445" y="90"/>
                  </a:lnTo>
                  <a:lnTo>
                    <a:pt x="1418" y="84"/>
                  </a:lnTo>
                  <a:lnTo>
                    <a:pt x="1350" y="84"/>
                  </a:lnTo>
                  <a:lnTo>
                    <a:pt x="1296" y="64"/>
                  </a:lnTo>
                  <a:lnTo>
                    <a:pt x="1187" y="58"/>
                  </a:lnTo>
                  <a:lnTo>
                    <a:pt x="1187" y="64"/>
                  </a:lnTo>
                  <a:lnTo>
                    <a:pt x="1207" y="77"/>
                  </a:lnTo>
                  <a:lnTo>
                    <a:pt x="1160" y="64"/>
                  </a:lnTo>
                  <a:lnTo>
                    <a:pt x="1153" y="77"/>
                  </a:lnTo>
                  <a:lnTo>
                    <a:pt x="1112" y="64"/>
                  </a:lnTo>
                  <a:lnTo>
                    <a:pt x="1119" y="77"/>
                  </a:lnTo>
                  <a:lnTo>
                    <a:pt x="1119" y="84"/>
                  </a:lnTo>
                  <a:lnTo>
                    <a:pt x="1079" y="64"/>
                  </a:lnTo>
                  <a:lnTo>
                    <a:pt x="1079" y="58"/>
                  </a:lnTo>
                  <a:lnTo>
                    <a:pt x="1051" y="52"/>
                  </a:lnTo>
                  <a:lnTo>
                    <a:pt x="984" y="39"/>
                  </a:lnTo>
                  <a:lnTo>
                    <a:pt x="1004" y="52"/>
                  </a:lnTo>
                  <a:lnTo>
                    <a:pt x="963" y="52"/>
                  </a:lnTo>
                  <a:lnTo>
                    <a:pt x="950" y="52"/>
                  </a:lnTo>
                  <a:lnTo>
                    <a:pt x="936" y="52"/>
                  </a:lnTo>
                  <a:lnTo>
                    <a:pt x="895" y="52"/>
                  </a:lnTo>
                  <a:lnTo>
                    <a:pt x="875" y="32"/>
                  </a:lnTo>
                  <a:lnTo>
                    <a:pt x="855" y="32"/>
                  </a:lnTo>
                  <a:lnTo>
                    <a:pt x="882" y="39"/>
                  </a:lnTo>
                  <a:lnTo>
                    <a:pt x="848" y="39"/>
                  </a:lnTo>
                  <a:lnTo>
                    <a:pt x="855" y="52"/>
                  </a:lnTo>
                  <a:lnTo>
                    <a:pt x="821" y="52"/>
                  </a:lnTo>
                  <a:lnTo>
                    <a:pt x="868" y="26"/>
                  </a:lnTo>
                  <a:lnTo>
                    <a:pt x="855" y="13"/>
                  </a:lnTo>
                  <a:lnTo>
                    <a:pt x="821" y="6"/>
                  </a:lnTo>
                  <a:lnTo>
                    <a:pt x="773" y="6"/>
                  </a:lnTo>
                  <a:lnTo>
                    <a:pt x="753" y="0"/>
                  </a:lnTo>
                  <a:lnTo>
                    <a:pt x="726" y="0"/>
                  </a:lnTo>
                  <a:lnTo>
                    <a:pt x="706" y="6"/>
                  </a:lnTo>
                  <a:lnTo>
                    <a:pt x="706" y="13"/>
                  </a:lnTo>
                  <a:lnTo>
                    <a:pt x="644" y="13"/>
                  </a:lnTo>
                  <a:lnTo>
                    <a:pt x="611" y="26"/>
                  </a:lnTo>
                  <a:lnTo>
                    <a:pt x="590" y="32"/>
                  </a:lnTo>
                  <a:lnTo>
                    <a:pt x="611" y="39"/>
                  </a:lnTo>
                  <a:lnTo>
                    <a:pt x="543" y="52"/>
                  </a:lnTo>
                  <a:lnTo>
                    <a:pt x="550" y="58"/>
                  </a:lnTo>
                  <a:lnTo>
                    <a:pt x="577" y="64"/>
                  </a:lnTo>
                  <a:lnTo>
                    <a:pt x="570" y="64"/>
                  </a:lnTo>
                  <a:lnTo>
                    <a:pt x="516" y="58"/>
                  </a:lnTo>
                  <a:lnTo>
                    <a:pt x="509" y="64"/>
                  </a:lnTo>
                  <a:lnTo>
                    <a:pt x="543" y="84"/>
                  </a:lnTo>
                  <a:lnTo>
                    <a:pt x="509" y="77"/>
                  </a:lnTo>
                  <a:lnTo>
                    <a:pt x="502" y="71"/>
                  </a:lnTo>
                  <a:lnTo>
                    <a:pt x="495" y="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 name="Freeform 20"/>
            <p:cNvSpPr>
              <a:spLocks/>
            </p:cNvSpPr>
            <p:nvPr/>
          </p:nvSpPr>
          <p:spPr bwMode="auto">
            <a:xfrm>
              <a:off x="5310188" y="1898651"/>
              <a:ext cx="862013" cy="369888"/>
            </a:xfrm>
            <a:custGeom>
              <a:avLst/>
              <a:gdLst/>
              <a:ahLst/>
              <a:cxnLst>
                <a:cxn ang="0">
                  <a:pos x="543" y="97"/>
                </a:cxn>
                <a:cxn ang="0">
                  <a:pos x="522" y="97"/>
                </a:cxn>
                <a:cxn ang="0">
                  <a:pos x="482" y="71"/>
                </a:cxn>
                <a:cxn ang="0">
                  <a:pos x="441" y="65"/>
                </a:cxn>
                <a:cxn ang="0">
                  <a:pos x="393" y="39"/>
                </a:cxn>
                <a:cxn ang="0">
                  <a:pos x="359" y="20"/>
                </a:cxn>
                <a:cxn ang="0">
                  <a:pos x="332" y="26"/>
                </a:cxn>
                <a:cxn ang="0">
                  <a:pos x="312" y="20"/>
                </a:cxn>
                <a:cxn ang="0">
                  <a:pos x="292" y="13"/>
                </a:cxn>
                <a:cxn ang="0">
                  <a:pos x="258" y="0"/>
                </a:cxn>
                <a:cxn ang="0">
                  <a:pos x="231" y="13"/>
                </a:cxn>
                <a:cxn ang="0">
                  <a:pos x="163" y="20"/>
                </a:cxn>
                <a:cxn ang="0">
                  <a:pos x="176" y="26"/>
                </a:cxn>
                <a:cxn ang="0">
                  <a:pos x="163" y="46"/>
                </a:cxn>
                <a:cxn ang="0">
                  <a:pos x="163" y="59"/>
                </a:cxn>
                <a:cxn ang="0">
                  <a:pos x="183" y="71"/>
                </a:cxn>
                <a:cxn ang="0">
                  <a:pos x="149" y="71"/>
                </a:cxn>
                <a:cxn ang="0">
                  <a:pos x="109" y="71"/>
                </a:cxn>
                <a:cxn ang="0">
                  <a:pos x="102" y="84"/>
                </a:cxn>
                <a:cxn ang="0">
                  <a:pos x="68" y="59"/>
                </a:cxn>
                <a:cxn ang="0">
                  <a:pos x="48" y="65"/>
                </a:cxn>
                <a:cxn ang="0">
                  <a:pos x="20" y="71"/>
                </a:cxn>
                <a:cxn ang="0">
                  <a:pos x="20" y="91"/>
                </a:cxn>
                <a:cxn ang="0">
                  <a:pos x="0" y="110"/>
                </a:cxn>
                <a:cxn ang="0">
                  <a:pos x="7" y="123"/>
                </a:cxn>
                <a:cxn ang="0">
                  <a:pos x="34" y="142"/>
                </a:cxn>
                <a:cxn ang="0">
                  <a:pos x="81" y="136"/>
                </a:cxn>
                <a:cxn ang="0">
                  <a:pos x="122" y="162"/>
                </a:cxn>
                <a:cxn ang="0">
                  <a:pos x="75" y="168"/>
                </a:cxn>
                <a:cxn ang="0">
                  <a:pos x="75" y="175"/>
                </a:cxn>
                <a:cxn ang="0">
                  <a:pos x="102" y="207"/>
                </a:cxn>
                <a:cxn ang="0">
                  <a:pos x="102" y="220"/>
                </a:cxn>
                <a:cxn ang="0">
                  <a:pos x="122" y="213"/>
                </a:cxn>
                <a:cxn ang="0">
                  <a:pos x="156" y="233"/>
                </a:cxn>
                <a:cxn ang="0">
                  <a:pos x="176" y="162"/>
                </a:cxn>
                <a:cxn ang="0">
                  <a:pos x="265" y="187"/>
                </a:cxn>
                <a:cxn ang="0">
                  <a:pos x="292" y="220"/>
                </a:cxn>
                <a:cxn ang="0">
                  <a:pos x="305" y="233"/>
                </a:cxn>
                <a:cxn ang="0">
                  <a:pos x="353" y="220"/>
                </a:cxn>
                <a:cxn ang="0">
                  <a:pos x="359" y="207"/>
                </a:cxn>
                <a:cxn ang="0">
                  <a:pos x="393" y="207"/>
                </a:cxn>
                <a:cxn ang="0">
                  <a:pos x="414" y="207"/>
                </a:cxn>
                <a:cxn ang="0">
                  <a:pos x="488" y="213"/>
                </a:cxn>
                <a:cxn ang="0">
                  <a:pos x="482" y="168"/>
                </a:cxn>
                <a:cxn ang="0">
                  <a:pos x="495" y="136"/>
                </a:cxn>
                <a:cxn ang="0">
                  <a:pos x="536" y="136"/>
                </a:cxn>
                <a:cxn ang="0">
                  <a:pos x="543" y="110"/>
                </a:cxn>
              </a:cxnLst>
              <a:rect l="0" t="0" r="r" b="b"/>
              <a:pathLst>
                <a:path w="543" h="233">
                  <a:moveTo>
                    <a:pt x="543" y="110"/>
                  </a:moveTo>
                  <a:lnTo>
                    <a:pt x="543" y="97"/>
                  </a:lnTo>
                  <a:lnTo>
                    <a:pt x="536" y="91"/>
                  </a:lnTo>
                  <a:lnTo>
                    <a:pt x="522" y="97"/>
                  </a:lnTo>
                  <a:lnTo>
                    <a:pt x="515" y="91"/>
                  </a:lnTo>
                  <a:lnTo>
                    <a:pt x="482" y="71"/>
                  </a:lnTo>
                  <a:lnTo>
                    <a:pt x="454" y="71"/>
                  </a:lnTo>
                  <a:lnTo>
                    <a:pt x="441" y="65"/>
                  </a:lnTo>
                  <a:lnTo>
                    <a:pt x="434" y="71"/>
                  </a:lnTo>
                  <a:lnTo>
                    <a:pt x="393" y="39"/>
                  </a:lnTo>
                  <a:lnTo>
                    <a:pt x="366" y="20"/>
                  </a:lnTo>
                  <a:lnTo>
                    <a:pt x="359" y="20"/>
                  </a:lnTo>
                  <a:lnTo>
                    <a:pt x="339" y="26"/>
                  </a:lnTo>
                  <a:lnTo>
                    <a:pt x="332" y="26"/>
                  </a:lnTo>
                  <a:lnTo>
                    <a:pt x="332" y="20"/>
                  </a:lnTo>
                  <a:lnTo>
                    <a:pt x="312" y="20"/>
                  </a:lnTo>
                  <a:lnTo>
                    <a:pt x="292" y="20"/>
                  </a:lnTo>
                  <a:lnTo>
                    <a:pt x="292" y="13"/>
                  </a:lnTo>
                  <a:lnTo>
                    <a:pt x="285" y="0"/>
                  </a:lnTo>
                  <a:lnTo>
                    <a:pt x="258" y="0"/>
                  </a:lnTo>
                  <a:lnTo>
                    <a:pt x="258" y="13"/>
                  </a:lnTo>
                  <a:lnTo>
                    <a:pt x="231" y="13"/>
                  </a:lnTo>
                  <a:lnTo>
                    <a:pt x="183" y="20"/>
                  </a:lnTo>
                  <a:lnTo>
                    <a:pt x="163" y="20"/>
                  </a:lnTo>
                  <a:lnTo>
                    <a:pt x="163" y="26"/>
                  </a:lnTo>
                  <a:lnTo>
                    <a:pt x="176" y="26"/>
                  </a:lnTo>
                  <a:lnTo>
                    <a:pt x="176" y="39"/>
                  </a:lnTo>
                  <a:lnTo>
                    <a:pt x="163" y="46"/>
                  </a:lnTo>
                  <a:lnTo>
                    <a:pt x="176" y="46"/>
                  </a:lnTo>
                  <a:lnTo>
                    <a:pt x="163" y="59"/>
                  </a:lnTo>
                  <a:lnTo>
                    <a:pt x="197" y="65"/>
                  </a:lnTo>
                  <a:lnTo>
                    <a:pt x="183" y="71"/>
                  </a:lnTo>
                  <a:lnTo>
                    <a:pt x="163" y="71"/>
                  </a:lnTo>
                  <a:lnTo>
                    <a:pt x="149" y="71"/>
                  </a:lnTo>
                  <a:lnTo>
                    <a:pt x="129" y="71"/>
                  </a:lnTo>
                  <a:lnTo>
                    <a:pt x="109" y="71"/>
                  </a:lnTo>
                  <a:lnTo>
                    <a:pt x="102" y="71"/>
                  </a:lnTo>
                  <a:lnTo>
                    <a:pt x="102" y="84"/>
                  </a:lnTo>
                  <a:lnTo>
                    <a:pt x="81" y="65"/>
                  </a:lnTo>
                  <a:lnTo>
                    <a:pt x="68" y="59"/>
                  </a:lnTo>
                  <a:lnTo>
                    <a:pt x="54" y="65"/>
                  </a:lnTo>
                  <a:lnTo>
                    <a:pt x="48" y="65"/>
                  </a:lnTo>
                  <a:lnTo>
                    <a:pt x="27" y="71"/>
                  </a:lnTo>
                  <a:lnTo>
                    <a:pt x="20" y="71"/>
                  </a:lnTo>
                  <a:lnTo>
                    <a:pt x="27" y="91"/>
                  </a:lnTo>
                  <a:lnTo>
                    <a:pt x="20" y="91"/>
                  </a:lnTo>
                  <a:lnTo>
                    <a:pt x="7" y="84"/>
                  </a:lnTo>
                  <a:lnTo>
                    <a:pt x="0" y="110"/>
                  </a:lnTo>
                  <a:lnTo>
                    <a:pt x="7" y="117"/>
                  </a:lnTo>
                  <a:lnTo>
                    <a:pt x="7" y="123"/>
                  </a:lnTo>
                  <a:lnTo>
                    <a:pt x="27" y="123"/>
                  </a:lnTo>
                  <a:lnTo>
                    <a:pt x="34" y="142"/>
                  </a:lnTo>
                  <a:lnTo>
                    <a:pt x="68" y="136"/>
                  </a:lnTo>
                  <a:lnTo>
                    <a:pt x="81" y="136"/>
                  </a:lnTo>
                  <a:lnTo>
                    <a:pt x="102" y="142"/>
                  </a:lnTo>
                  <a:lnTo>
                    <a:pt x="122" y="162"/>
                  </a:lnTo>
                  <a:lnTo>
                    <a:pt x="81" y="162"/>
                  </a:lnTo>
                  <a:lnTo>
                    <a:pt x="75" y="168"/>
                  </a:lnTo>
                  <a:lnTo>
                    <a:pt x="81" y="175"/>
                  </a:lnTo>
                  <a:lnTo>
                    <a:pt x="75" y="175"/>
                  </a:lnTo>
                  <a:lnTo>
                    <a:pt x="95" y="207"/>
                  </a:lnTo>
                  <a:lnTo>
                    <a:pt x="102" y="207"/>
                  </a:lnTo>
                  <a:lnTo>
                    <a:pt x="102" y="213"/>
                  </a:lnTo>
                  <a:lnTo>
                    <a:pt x="102" y="220"/>
                  </a:lnTo>
                  <a:lnTo>
                    <a:pt x="109" y="213"/>
                  </a:lnTo>
                  <a:lnTo>
                    <a:pt x="122" y="213"/>
                  </a:lnTo>
                  <a:lnTo>
                    <a:pt x="149" y="233"/>
                  </a:lnTo>
                  <a:lnTo>
                    <a:pt x="156" y="233"/>
                  </a:lnTo>
                  <a:lnTo>
                    <a:pt x="136" y="168"/>
                  </a:lnTo>
                  <a:lnTo>
                    <a:pt x="176" y="162"/>
                  </a:lnTo>
                  <a:lnTo>
                    <a:pt x="231" y="194"/>
                  </a:lnTo>
                  <a:lnTo>
                    <a:pt x="265" y="187"/>
                  </a:lnTo>
                  <a:lnTo>
                    <a:pt x="285" y="207"/>
                  </a:lnTo>
                  <a:lnTo>
                    <a:pt x="292" y="220"/>
                  </a:lnTo>
                  <a:lnTo>
                    <a:pt x="305" y="220"/>
                  </a:lnTo>
                  <a:lnTo>
                    <a:pt x="305" y="233"/>
                  </a:lnTo>
                  <a:lnTo>
                    <a:pt x="332" y="233"/>
                  </a:lnTo>
                  <a:lnTo>
                    <a:pt x="353" y="220"/>
                  </a:lnTo>
                  <a:lnTo>
                    <a:pt x="359" y="213"/>
                  </a:lnTo>
                  <a:lnTo>
                    <a:pt x="359" y="207"/>
                  </a:lnTo>
                  <a:lnTo>
                    <a:pt x="387" y="213"/>
                  </a:lnTo>
                  <a:lnTo>
                    <a:pt x="393" y="207"/>
                  </a:lnTo>
                  <a:lnTo>
                    <a:pt x="393" y="194"/>
                  </a:lnTo>
                  <a:lnTo>
                    <a:pt x="414" y="207"/>
                  </a:lnTo>
                  <a:lnTo>
                    <a:pt x="468" y="207"/>
                  </a:lnTo>
                  <a:lnTo>
                    <a:pt x="488" y="213"/>
                  </a:lnTo>
                  <a:lnTo>
                    <a:pt x="488" y="194"/>
                  </a:lnTo>
                  <a:lnTo>
                    <a:pt x="482" y="168"/>
                  </a:lnTo>
                  <a:lnTo>
                    <a:pt x="495" y="162"/>
                  </a:lnTo>
                  <a:lnTo>
                    <a:pt x="495" y="136"/>
                  </a:lnTo>
                  <a:lnTo>
                    <a:pt x="522" y="136"/>
                  </a:lnTo>
                  <a:lnTo>
                    <a:pt x="536" y="136"/>
                  </a:lnTo>
                  <a:lnTo>
                    <a:pt x="536" y="117"/>
                  </a:lnTo>
                  <a:lnTo>
                    <a:pt x="543" y="11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 name="Freeform 21"/>
            <p:cNvSpPr>
              <a:spLocks/>
            </p:cNvSpPr>
            <p:nvPr/>
          </p:nvSpPr>
          <p:spPr bwMode="auto">
            <a:xfrm>
              <a:off x="5526088" y="2155826"/>
              <a:ext cx="407988" cy="214313"/>
            </a:xfrm>
            <a:custGeom>
              <a:avLst/>
              <a:gdLst/>
              <a:ahLst/>
              <a:cxnLst>
                <a:cxn ang="0">
                  <a:pos x="176" y="129"/>
                </a:cxn>
                <a:cxn ang="0">
                  <a:pos x="196" y="135"/>
                </a:cxn>
                <a:cxn ang="0">
                  <a:pos x="203" y="122"/>
                </a:cxn>
                <a:cxn ang="0">
                  <a:pos x="196" y="103"/>
                </a:cxn>
                <a:cxn ang="0">
                  <a:pos x="190" y="96"/>
                </a:cxn>
                <a:cxn ang="0">
                  <a:pos x="203" y="96"/>
                </a:cxn>
                <a:cxn ang="0">
                  <a:pos x="203" y="77"/>
                </a:cxn>
                <a:cxn ang="0">
                  <a:pos x="223" y="71"/>
                </a:cxn>
                <a:cxn ang="0">
                  <a:pos x="223" y="84"/>
                </a:cxn>
                <a:cxn ang="0">
                  <a:pos x="244" y="84"/>
                </a:cxn>
                <a:cxn ang="0">
                  <a:pos x="257" y="77"/>
                </a:cxn>
                <a:cxn ang="0">
                  <a:pos x="230" y="58"/>
                </a:cxn>
                <a:cxn ang="0">
                  <a:pos x="230" y="71"/>
                </a:cxn>
                <a:cxn ang="0">
                  <a:pos x="217" y="58"/>
                </a:cxn>
                <a:cxn ang="0">
                  <a:pos x="196" y="71"/>
                </a:cxn>
                <a:cxn ang="0">
                  <a:pos x="169" y="71"/>
                </a:cxn>
                <a:cxn ang="0">
                  <a:pos x="169" y="58"/>
                </a:cxn>
                <a:cxn ang="0">
                  <a:pos x="156" y="58"/>
                </a:cxn>
                <a:cxn ang="0">
                  <a:pos x="149" y="45"/>
                </a:cxn>
                <a:cxn ang="0">
                  <a:pos x="129" y="25"/>
                </a:cxn>
                <a:cxn ang="0">
                  <a:pos x="95" y="32"/>
                </a:cxn>
                <a:cxn ang="0">
                  <a:pos x="40" y="0"/>
                </a:cxn>
                <a:cxn ang="0">
                  <a:pos x="0" y="6"/>
                </a:cxn>
                <a:cxn ang="0">
                  <a:pos x="20" y="71"/>
                </a:cxn>
                <a:cxn ang="0">
                  <a:pos x="27" y="71"/>
                </a:cxn>
                <a:cxn ang="0">
                  <a:pos x="27" y="58"/>
                </a:cxn>
                <a:cxn ang="0">
                  <a:pos x="40" y="45"/>
                </a:cxn>
                <a:cxn ang="0">
                  <a:pos x="47" y="45"/>
                </a:cxn>
                <a:cxn ang="0">
                  <a:pos x="67" y="51"/>
                </a:cxn>
                <a:cxn ang="0">
                  <a:pos x="74" y="71"/>
                </a:cxn>
                <a:cxn ang="0">
                  <a:pos x="101" y="71"/>
                </a:cxn>
                <a:cxn ang="0">
                  <a:pos x="115" y="84"/>
                </a:cxn>
                <a:cxn ang="0">
                  <a:pos x="156" y="109"/>
                </a:cxn>
                <a:cxn ang="0">
                  <a:pos x="176" y="122"/>
                </a:cxn>
                <a:cxn ang="0">
                  <a:pos x="176" y="129"/>
                </a:cxn>
              </a:cxnLst>
              <a:rect l="0" t="0" r="r" b="b"/>
              <a:pathLst>
                <a:path w="257" h="135">
                  <a:moveTo>
                    <a:pt x="176" y="129"/>
                  </a:moveTo>
                  <a:lnTo>
                    <a:pt x="196" y="135"/>
                  </a:lnTo>
                  <a:lnTo>
                    <a:pt x="203" y="122"/>
                  </a:lnTo>
                  <a:lnTo>
                    <a:pt x="196" y="103"/>
                  </a:lnTo>
                  <a:lnTo>
                    <a:pt x="190" y="96"/>
                  </a:lnTo>
                  <a:lnTo>
                    <a:pt x="203" y="96"/>
                  </a:lnTo>
                  <a:lnTo>
                    <a:pt x="203" y="77"/>
                  </a:lnTo>
                  <a:lnTo>
                    <a:pt x="223" y="71"/>
                  </a:lnTo>
                  <a:lnTo>
                    <a:pt x="223" y="84"/>
                  </a:lnTo>
                  <a:lnTo>
                    <a:pt x="244" y="84"/>
                  </a:lnTo>
                  <a:lnTo>
                    <a:pt x="257" y="77"/>
                  </a:lnTo>
                  <a:lnTo>
                    <a:pt x="230" y="58"/>
                  </a:lnTo>
                  <a:lnTo>
                    <a:pt x="230" y="71"/>
                  </a:lnTo>
                  <a:lnTo>
                    <a:pt x="217" y="58"/>
                  </a:lnTo>
                  <a:lnTo>
                    <a:pt x="196" y="71"/>
                  </a:lnTo>
                  <a:lnTo>
                    <a:pt x="169" y="71"/>
                  </a:lnTo>
                  <a:lnTo>
                    <a:pt x="169" y="58"/>
                  </a:lnTo>
                  <a:lnTo>
                    <a:pt x="156" y="58"/>
                  </a:lnTo>
                  <a:lnTo>
                    <a:pt x="149" y="45"/>
                  </a:lnTo>
                  <a:lnTo>
                    <a:pt x="129" y="25"/>
                  </a:lnTo>
                  <a:lnTo>
                    <a:pt x="95" y="32"/>
                  </a:lnTo>
                  <a:lnTo>
                    <a:pt x="40" y="0"/>
                  </a:lnTo>
                  <a:lnTo>
                    <a:pt x="0" y="6"/>
                  </a:lnTo>
                  <a:lnTo>
                    <a:pt x="20" y="71"/>
                  </a:lnTo>
                  <a:lnTo>
                    <a:pt x="27" y="71"/>
                  </a:lnTo>
                  <a:lnTo>
                    <a:pt x="27" y="58"/>
                  </a:lnTo>
                  <a:lnTo>
                    <a:pt x="40" y="45"/>
                  </a:lnTo>
                  <a:lnTo>
                    <a:pt x="47" y="45"/>
                  </a:lnTo>
                  <a:lnTo>
                    <a:pt x="67" y="51"/>
                  </a:lnTo>
                  <a:lnTo>
                    <a:pt x="74" y="71"/>
                  </a:lnTo>
                  <a:lnTo>
                    <a:pt x="101" y="71"/>
                  </a:lnTo>
                  <a:lnTo>
                    <a:pt x="115" y="84"/>
                  </a:lnTo>
                  <a:lnTo>
                    <a:pt x="156" y="109"/>
                  </a:lnTo>
                  <a:lnTo>
                    <a:pt x="176" y="122"/>
                  </a:lnTo>
                  <a:lnTo>
                    <a:pt x="176" y="12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 name="Freeform 22"/>
            <p:cNvSpPr>
              <a:spLocks/>
            </p:cNvSpPr>
            <p:nvPr/>
          </p:nvSpPr>
          <p:spPr bwMode="auto">
            <a:xfrm>
              <a:off x="5827713" y="2268538"/>
              <a:ext cx="171450" cy="101600"/>
            </a:xfrm>
            <a:custGeom>
              <a:avLst/>
              <a:gdLst/>
              <a:ahLst/>
              <a:cxnLst>
                <a:cxn ang="0">
                  <a:pos x="13" y="64"/>
                </a:cxn>
                <a:cxn ang="0">
                  <a:pos x="33" y="58"/>
                </a:cxn>
                <a:cxn ang="0">
                  <a:pos x="40" y="58"/>
                </a:cxn>
                <a:cxn ang="0">
                  <a:pos x="54" y="38"/>
                </a:cxn>
                <a:cxn ang="0">
                  <a:pos x="61" y="51"/>
                </a:cxn>
                <a:cxn ang="0">
                  <a:pos x="67" y="64"/>
                </a:cxn>
                <a:cxn ang="0">
                  <a:pos x="88" y="58"/>
                </a:cxn>
                <a:cxn ang="0">
                  <a:pos x="108" y="58"/>
                </a:cxn>
                <a:cxn ang="0">
                  <a:pos x="108" y="38"/>
                </a:cxn>
                <a:cxn ang="0">
                  <a:pos x="95" y="38"/>
                </a:cxn>
                <a:cxn ang="0">
                  <a:pos x="88" y="32"/>
                </a:cxn>
                <a:cxn ang="0">
                  <a:pos x="88" y="25"/>
                </a:cxn>
                <a:cxn ang="0">
                  <a:pos x="61" y="32"/>
                </a:cxn>
                <a:cxn ang="0">
                  <a:pos x="54" y="25"/>
                </a:cxn>
                <a:cxn ang="0">
                  <a:pos x="27" y="25"/>
                </a:cxn>
                <a:cxn ang="0">
                  <a:pos x="27" y="13"/>
                </a:cxn>
                <a:cxn ang="0">
                  <a:pos x="33" y="13"/>
                </a:cxn>
                <a:cxn ang="0">
                  <a:pos x="40" y="13"/>
                </a:cxn>
                <a:cxn ang="0">
                  <a:pos x="33" y="13"/>
                </a:cxn>
                <a:cxn ang="0">
                  <a:pos x="33" y="0"/>
                </a:cxn>
                <a:cxn ang="0">
                  <a:pos x="13" y="6"/>
                </a:cxn>
                <a:cxn ang="0">
                  <a:pos x="13" y="13"/>
                </a:cxn>
                <a:cxn ang="0">
                  <a:pos x="13" y="25"/>
                </a:cxn>
                <a:cxn ang="0">
                  <a:pos x="0" y="25"/>
                </a:cxn>
                <a:cxn ang="0">
                  <a:pos x="6" y="32"/>
                </a:cxn>
                <a:cxn ang="0">
                  <a:pos x="13" y="51"/>
                </a:cxn>
                <a:cxn ang="0">
                  <a:pos x="6" y="64"/>
                </a:cxn>
                <a:cxn ang="0">
                  <a:pos x="13" y="64"/>
                </a:cxn>
              </a:cxnLst>
              <a:rect l="0" t="0" r="r" b="b"/>
              <a:pathLst>
                <a:path w="108" h="64">
                  <a:moveTo>
                    <a:pt x="13" y="64"/>
                  </a:moveTo>
                  <a:lnTo>
                    <a:pt x="33" y="58"/>
                  </a:lnTo>
                  <a:lnTo>
                    <a:pt x="40" y="58"/>
                  </a:lnTo>
                  <a:lnTo>
                    <a:pt x="54" y="38"/>
                  </a:lnTo>
                  <a:lnTo>
                    <a:pt x="61" y="51"/>
                  </a:lnTo>
                  <a:lnTo>
                    <a:pt x="67" y="64"/>
                  </a:lnTo>
                  <a:lnTo>
                    <a:pt x="88" y="58"/>
                  </a:lnTo>
                  <a:lnTo>
                    <a:pt x="108" y="58"/>
                  </a:lnTo>
                  <a:lnTo>
                    <a:pt x="108" y="38"/>
                  </a:lnTo>
                  <a:lnTo>
                    <a:pt x="95" y="38"/>
                  </a:lnTo>
                  <a:lnTo>
                    <a:pt x="88" y="32"/>
                  </a:lnTo>
                  <a:lnTo>
                    <a:pt x="88" y="25"/>
                  </a:lnTo>
                  <a:lnTo>
                    <a:pt x="61" y="32"/>
                  </a:lnTo>
                  <a:lnTo>
                    <a:pt x="54" y="25"/>
                  </a:lnTo>
                  <a:lnTo>
                    <a:pt x="27" y="25"/>
                  </a:lnTo>
                  <a:lnTo>
                    <a:pt x="27" y="13"/>
                  </a:lnTo>
                  <a:lnTo>
                    <a:pt x="33" y="13"/>
                  </a:lnTo>
                  <a:lnTo>
                    <a:pt x="40" y="13"/>
                  </a:lnTo>
                  <a:lnTo>
                    <a:pt x="33" y="13"/>
                  </a:lnTo>
                  <a:lnTo>
                    <a:pt x="33" y="0"/>
                  </a:lnTo>
                  <a:lnTo>
                    <a:pt x="13" y="6"/>
                  </a:lnTo>
                  <a:lnTo>
                    <a:pt x="13" y="13"/>
                  </a:lnTo>
                  <a:lnTo>
                    <a:pt x="13" y="25"/>
                  </a:lnTo>
                  <a:lnTo>
                    <a:pt x="0" y="25"/>
                  </a:lnTo>
                  <a:lnTo>
                    <a:pt x="6" y="32"/>
                  </a:lnTo>
                  <a:lnTo>
                    <a:pt x="13" y="51"/>
                  </a:lnTo>
                  <a:lnTo>
                    <a:pt x="6" y="64"/>
                  </a:lnTo>
                  <a:lnTo>
                    <a:pt x="13" y="6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 name="Freeform 23"/>
            <p:cNvSpPr>
              <a:spLocks/>
            </p:cNvSpPr>
            <p:nvPr/>
          </p:nvSpPr>
          <p:spPr bwMode="auto">
            <a:xfrm>
              <a:off x="5870576" y="2206626"/>
              <a:ext cx="214313" cy="112713"/>
            </a:xfrm>
            <a:custGeom>
              <a:avLst/>
              <a:gdLst/>
              <a:ahLst/>
              <a:cxnLst>
                <a:cxn ang="0">
                  <a:pos x="6" y="52"/>
                </a:cxn>
                <a:cxn ang="0">
                  <a:pos x="0" y="52"/>
                </a:cxn>
                <a:cxn ang="0">
                  <a:pos x="0" y="64"/>
                </a:cxn>
                <a:cxn ang="0">
                  <a:pos x="27" y="64"/>
                </a:cxn>
                <a:cxn ang="0">
                  <a:pos x="34" y="71"/>
                </a:cxn>
                <a:cxn ang="0">
                  <a:pos x="61" y="64"/>
                </a:cxn>
                <a:cxn ang="0">
                  <a:pos x="61" y="52"/>
                </a:cxn>
                <a:cxn ang="0">
                  <a:pos x="68" y="45"/>
                </a:cxn>
                <a:cxn ang="0">
                  <a:pos x="101" y="45"/>
                </a:cxn>
                <a:cxn ang="0">
                  <a:pos x="101" y="39"/>
                </a:cxn>
                <a:cxn ang="0">
                  <a:pos x="115" y="39"/>
                </a:cxn>
                <a:cxn ang="0">
                  <a:pos x="135" y="26"/>
                </a:cxn>
                <a:cxn ang="0">
                  <a:pos x="135" y="19"/>
                </a:cxn>
                <a:cxn ang="0">
                  <a:pos x="115" y="13"/>
                </a:cxn>
                <a:cxn ang="0">
                  <a:pos x="61" y="13"/>
                </a:cxn>
                <a:cxn ang="0">
                  <a:pos x="40" y="0"/>
                </a:cxn>
                <a:cxn ang="0">
                  <a:pos x="40" y="13"/>
                </a:cxn>
                <a:cxn ang="0">
                  <a:pos x="34" y="19"/>
                </a:cxn>
                <a:cxn ang="0">
                  <a:pos x="13" y="13"/>
                </a:cxn>
                <a:cxn ang="0">
                  <a:pos x="6" y="13"/>
                </a:cxn>
                <a:cxn ang="0">
                  <a:pos x="6" y="19"/>
                </a:cxn>
                <a:cxn ang="0">
                  <a:pos x="0" y="26"/>
                </a:cxn>
                <a:cxn ang="0">
                  <a:pos x="13" y="39"/>
                </a:cxn>
                <a:cxn ang="0">
                  <a:pos x="13" y="26"/>
                </a:cxn>
                <a:cxn ang="0">
                  <a:pos x="40" y="45"/>
                </a:cxn>
                <a:cxn ang="0">
                  <a:pos x="27" y="52"/>
                </a:cxn>
                <a:cxn ang="0">
                  <a:pos x="13" y="52"/>
                </a:cxn>
                <a:cxn ang="0">
                  <a:pos x="6" y="52"/>
                </a:cxn>
              </a:cxnLst>
              <a:rect l="0" t="0" r="r" b="b"/>
              <a:pathLst>
                <a:path w="135" h="71">
                  <a:moveTo>
                    <a:pt x="6" y="52"/>
                  </a:moveTo>
                  <a:lnTo>
                    <a:pt x="0" y="52"/>
                  </a:lnTo>
                  <a:lnTo>
                    <a:pt x="0" y="64"/>
                  </a:lnTo>
                  <a:lnTo>
                    <a:pt x="27" y="64"/>
                  </a:lnTo>
                  <a:lnTo>
                    <a:pt x="34" y="71"/>
                  </a:lnTo>
                  <a:lnTo>
                    <a:pt x="61" y="64"/>
                  </a:lnTo>
                  <a:lnTo>
                    <a:pt x="61" y="52"/>
                  </a:lnTo>
                  <a:lnTo>
                    <a:pt x="68" y="45"/>
                  </a:lnTo>
                  <a:lnTo>
                    <a:pt x="101" y="45"/>
                  </a:lnTo>
                  <a:lnTo>
                    <a:pt x="101" y="39"/>
                  </a:lnTo>
                  <a:lnTo>
                    <a:pt x="115" y="39"/>
                  </a:lnTo>
                  <a:lnTo>
                    <a:pt x="135" y="26"/>
                  </a:lnTo>
                  <a:lnTo>
                    <a:pt x="135" y="19"/>
                  </a:lnTo>
                  <a:lnTo>
                    <a:pt x="115" y="13"/>
                  </a:lnTo>
                  <a:lnTo>
                    <a:pt x="61" y="13"/>
                  </a:lnTo>
                  <a:lnTo>
                    <a:pt x="40" y="0"/>
                  </a:lnTo>
                  <a:lnTo>
                    <a:pt x="40" y="13"/>
                  </a:lnTo>
                  <a:lnTo>
                    <a:pt x="34" y="19"/>
                  </a:lnTo>
                  <a:lnTo>
                    <a:pt x="13" y="13"/>
                  </a:lnTo>
                  <a:lnTo>
                    <a:pt x="6" y="13"/>
                  </a:lnTo>
                  <a:lnTo>
                    <a:pt x="6" y="19"/>
                  </a:lnTo>
                  <a:lnTo>
                    <a:pt x="0" y="26"/>
                  </a:lnTo>
                  <a:lnTo>
                    <a:pt x="13" y="39"/>
                  </a:lnTo>
                  <a:lnTo>
                    <a:pt x="13" y="26"/>
                  </a:lnTo>
                  <a:lnTo>
                    <a:pt x="40" y="45"/>
                  </a:lnTo>
                  <a:lnTo>
                    <a:pt x="27" y="52"/>
                  </a:lnTo>
                  <a:lnTo>
                    <a:pt x="13" y="52"/>
                  </a:lnTo>
                  <a:lnTo>
                    <a:pt x="6"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 name="Freeform 24"/>
            <p:cNvSpPr>
              <a:spLocks/>
            </p:cNvSpPr>
            <p:nvPr/>
          </p:nvSpPr>
          <p:spPr bwMode="auto">
            <a:xfrm>
              <a:off x="5472113" y="2227263"/>
              <a:ext cx="333375" cy="193675"/>
            </a:xfrm>
            <a:custGeom>
              <a:avLst/>
              <a:gdLst/>
              <a:ahLst/>
              <a:cxnLst>
                <a:cxn ang="0">
                  <a:pos x="54" y="26"/>
                </a:cxn>
                <a:cxn ang="0">
                  <a:pos x="61" y="26"/>
                </a:cxn>
                <a:cxn ang="0">
                  <a:pos x="61" y="13"/>
                </a:cxn>
                <a:cxn ang="0">
                  <a:pos x="74" y="0"/>
                </a:cxn>
                <a:cxn ang="0">
                  <a:pos x="81" y="0"/>
                </a:cxn>
                <a:cxn ang="0">
                  <a:pos x="101" y="6"/>
                </a:cxn>
                <a:cxn ang="0">
                  <a:pos x="108" y="26"/>
                </a:cxn>
                <a:cxn ang="0">
                  <a:pos x="135" y="26"/>
                </a:cxn>
                <a:cxn ang="0">
                  <a:pos x="149" y="39"/>
                </a:cxn>
                <a:cxn ang="0">
                  <a:pos x="190" y="64"/>
                </a:cxn>
                <a:cxn ang="0">
                  <a:pos x="210" y="77"/>
                </a:cxn>
                <a:cxn ang="0">
                  <a:pos x="210" y="84"/>
                </a:cxn>
                <a:cxn ang="0">
                  <a:pos x="203" y="84"/>
                </a:cxn>
                <a:cxn ang="0">
                  <a:pos x="190" y="84"/>
                </a:cxn>
                <a:cxn ang="0">
                  <a:pos x="190" y="103"/>
                </a:cxn>
                <a:cxn ang="0">
                  <a:pos x="176" y="109"/>
                </a:cxn>
                <a:cxn ang="0">
                  <a:pos x="163" y="122"/>
                </a:cxn>
                <a:cxn ang="0">
                  <a:pos x="149" y="109"/>
                </a:cxn>
                <a:cxn ang="0">
                  <a:pos x="149" y="103"/>
                </a:cxn>
                <a:cxn ang="0">
                  <a:pos x="74" y="64"/>
                </a:cxn>
                <a:cxn ang="0">
                  <a:pos x="54" y="77"/>
                </a:cxn>
                <a:cxn ang="0">
                  <a:pos x="34" y="84"/>
                </a:cxn>
                <a:cxn ang="0">
                  <a:pos x="27" y="58"/>
                </a:cxn>
                <a:cxn ang="0">
                  <a:pos x="20" y="39"/>
                </a:cxn>
                <a:cxn ang="0">
                  <a:pos x="7" y="39"/>
                </a:cxn>
                <a:cxn ang="0">
                  <a:pos x="7" y="32"/>
                </a:cxn>
                <a:cxn ang="0">
                  <a:pos x="27" y="32"/>
                </a:cxn>
                <a:cxn ang="0">
                  <a:pos x="27" y="26"/>
                </a:cxn>
                <a:cxn ang="0">
                  <a:pos x="20" y="13"/>
                </a:cxn>
                <a:cxn ang="0">
                  <a:pos x="7" y="13"/>
                </a:cxn>
                <a:cxn ang="0">
                  <a:pos x="7" y="26"/>
                </a:cxn>
                <a:cxn ang="0">
                  <a:pos x="0" y="13"/>
                </a:cxn>
                <a:cxn ang="0">
                  <a:pos x="7" y="6"/>
                </a:cxn>
                <a:cxn ang="0">
                  <a:pos x="20" y="6"/>
                </a:cxn>
                <a:cxn ang="0">
                  <a:pos x="47" y="26"/>
                </a:cxn>
                <a:cxn ang="0">
                  <a:pos x="54" y="26"/>
                </a:cxn>
              </a:cxnLst>
              <a:rect l="0" t="0" r="r" b="b"/>
              <a:pathLst>
                <a:path w="210" h="122">
                  <a:moveTo>
                    <a:pt x="54" y="26"/>
                  </a:moveTo>
                  <a:lnTo>
                    <a:pt x="61" y="26"/>
                  </a:lnTo>
                  <a:lnTo>
                    <a:pt x="61" y="13"/>
                  </a:lnTo>
                  <a:lnTo>
                    <a:pt x="74" y="0"/>
                  </a:lnTo>
                  <a:lnTo>
                    <a:pt x="81" y="0"/>
                  </a:lnTo>
                  <a:lnTo>
                    <a:pt x="101" y="6"/>
                  </a:lnTo>
                  <a:lnTo>
                    <a:pt x="108" y="26"/>
                  </a:lnTo>
                  <a:lnTo>
                    <a:pt x="135" y="26"/>
                  </a:lnTo>
                  <a:lnTo>
                    <a:pt x="149" y="39"/>
                  </a:lnTo>
                  <a:lnTo>
                    <a:pt x="190" y="64"/>
                  </a:lnTo>
                  <a:lnTo>
                    <a:pt x="210" y="77"/>
                  </a:lnTo>
                  <a:lnTo>
                    <a:pt x="210" y="84"/>
                  </a:lnTo>
                  <a:lnTo>
                    <a:pt x="203" y="84"/>
                  </a:lnTo>
                  <a:lnTo>
                    <a:pt x="190" y="84"/>
                  </a:lnTo>
                  <a:lnTo>
                    <a:pt x="190" y="103"/>
                  </a:lnTo>
                  <a:lnTo>
                    <a:pt x="176" y="109"/>
                  </a:lnTo>
                  <a:lnTo>
                    <a:pt x="163" y="122"/>
                  </a:lnTo>
                  <a:lnTo>
                    <a:pt x="149" y="109"/>
                  </a:lnTo>
                  <a:lnTo>
                    <a:pt x="149" y="103"/>
                  </a:lnTo>
                  <a:lnTo>
                    <a:pt x="74" y="64"/>
                  </a:lnTo>
                  <a:lnTo>
                    <a:pt x="54" y="77"/>
                  </a:lnTo>
                  <a:lnTo>
                    <a:pt x="34" y="84"/>
                  </a:lnTo>
                  <a:lnTo>
                    <a:pt x="27" y="58"/>
                  </a:lnTo>
                  <a:lnTo>
                    <a:pt x="20" y="39"/>
                  </a:lnTo>
                  <a:lnTo>
                    <a:pt x="7" y="39"/>
                  </a:lnTo>
                  <a:lnTo>
                    <a:pt x="7" y="32"/>
                  </a:lnTo>
                  <a:lnTo>
                    <a:pt x="27" y="32"/>
                  </a:lnTo>
                  <a:lnTo>
                    <a:pt x="27" y="26"/>
                  </a:lnTo>
                  <a:lnTo>
                    <a:pt x="20" y="13"/>
                  </a:lnTo>
                  <a:lnTo>
                    <a:pt x="7" y="13"/>
                  </a:lnTo>
                  <a:lnTo>
                    <a:pt x="7" y="26"/>
                  </a:lnTo>
                  <a:lnTo>
                    <a:pt x="0" y="13"/>
                  </a:lnTo>
                  <a:lnTo>
                    <a:pt x="7" y="6"/>
                  </a:lnTo>
                  <a:lnTo>
                    <a:pt x="20" y="6"/>
                  </a:lnTo>
                  <a:lnTo>
                    <a:pt x="47" y="26"/>
                  </a:lnTo>
                  <a:lnTo>
                    <a:pt x="54"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 name="Freeform 25"/>
            <p:cNvSpPr>
              <a:spLocks/>
            </p:cNvSpPr>
            <p:nvPr/>
          </p:nvSpPr>
          <p:spPr bwMode="auto">
            <a:xfrm>
              <a:off x="3921126" y="3014663"/>
              <a:ext cx="173038" cy="133350"/>
            </a:xfrm>
            <a:custGeom>
              <a:avLst/>
              <a:gdLst/>
              <a:ahLst/>
              <a:cxnLst>
                <a:cxn ang="0">
                  <a:pos x="95" y="84"/>
                </a:cxn>
                <a:cxn ang="0">
                  <a:pos x="102" y="78"/>
                </a:cxn>
                <a:cxn ang="0">
                  <a:pos x="102" y="71"/>
                </a:cxn>
                <a:cxn ang="0">
                  <a:pos x="109" y="71"/>
                </a:cxn>
                <a:cxn ang="0">
                  <a:pos x="102" y="52"/>
                </a:cxn>
                <a:cxn ang="0">
                  <a:pos x="102" y="33"/>
                </a:cxn>
                <a:cxn ang="0">
                  <a:pos x="81" y="0"/>
                </a:cxn>
                <a:cxn ang="0">
                  <a:pos x="68" y="7"/>
                </a:cxn>
                <a:cxn ang="0">
                  <a:pos x="54" y="0"/>
                </a:cxn>
                <a:cxn ang="0">
                  <a:pos x="20" y="0"/>
                </a:cxn>
                <a:cxn ang="0">
                  <a:pos x="20" y="20"/>
                </a:cxn>
                <a:cxn ang="0">
                  <a:pos x="0" y="20"/>
                </a:cxn>
                <a:cxn ang="0">
                  <a:pos x="0" y="26"/>
                </a:cxn>
                <a:cxn ang="0">
                  <a:pos x="20" y="52"/>
                </a:cxn>
                <a:cxn ang="0">
                  <a:pos x="41" y="46"/>
                </a:cxn>
                <a:cxn ang="0">
                  <a:pos x="54" y="46"/>
                </a:cxn>
                <a:cxn ang="0">
                  <a:pos x="68" y="58"/>
                </a:cxn>
                <a:cxn ang="0">
                  <a:pos x="68" y="71"/>
                </a:cxn>
                <a:cxn ang="0">
                  <a:pos x="75" y="71"/>
                </a:cxn>
                <a:cxn ang="0">
                  <a:pos x="81" y="84"/>
                </a:cxn>
                <a:cxn ang="0">
                  <a:pos x="88" y="84"/>
                </a:cxn>
                <a:cxn ang="0">
                  <a:pos x="95" y="84"/>
                </a:cxn>
              </a:cxnLst>
              <a:rect l="0" t="0" r="r" b="b"/>
              <a:pathLst>
                <a:path w="109" h="84">
                  <a:moveTo>
                    <a:pt x="95" y="84"/>
                  </a:moveTo>
                  <a:lnTo>
                    <a:pt x="102" y="78"/>
                  </a:lnTo>
                  <a:lnTo>
                    <a:pt x="102" y="71"/>
                  </a:lnTo>
                  <a:lnTo>
                    <a:pt x="109" y="71"/>
                  </a:lnTo>
                  <a:lnTo>
                    <a:pt x="102" y="52"/>
                  </a:lnTo>
                  <a:lnTo>
                    <a:pt x="102" y="33"/>
                  </a:lnTo>
                  <a:lnTo>
                    <a:pt x="81" y="0"/>
                  </a:lnTo>
                  <a:lnTo>
                    <a:pt x="68" y="7"/>
                  </a:lnTo>
                  <a:lnTo>
                    <a:pt x="54" y="0"/>
                  </a:lnTo>
                  <a:lnTo>
                    <a:pt x="20" y="0"/>
                  </a:lnTo>
                  <a:lnTo>
                    <a:pt x="20" y="20"/>
                  </a:lnTo>
                  <a:lnTo>
                    <a:pt x="0" y="20"/>
                  </a:lnTo>
                  <a:lnTo>
                    <a:pt x="0" y="26"/>
                  </a:lnTo>
                  <a:lnTo>
                    <a:pt x="20" y="52"/>
                  </a:lnTo>
                  <a:lnTo>
                    <a:pt x="41" y="46"/>
                  </a:lnTo>
                  <a:lnTo>
                    <a:pt x="54" y="46"/>
                  </a:lnTo>
                  <a:lnTo>
                    <a:pt x="68" y="58"/>
                  </a:lnTo>
                  <a:lnTo>
                    <a:pt x="68" y="71"/>
                  </a:lnTo>
                  <a:lnTo>
                    <a:pt x="75" y="71"/>
                  </a:lnTo>
                  <a:lnTo>
                    <a:pt x="81" y="84"/>
                  </a:lnTo>
                  <a:lnTo>
                    <a:pt x="88" y="84"/>
                  </a:lnTo>
                  <a:lnTo>
                    <a:pt x="95" y="8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 name="Freeform 26"/>
            <p:cNvSpPr>
              <a:spLocks/>
            </p:cNvSpPr>
            <p:nvPr/>
          </p:nvSpPr>
          <p:spPr bwMode="auto">
            <a:xfrm>
              <a:off x="4578351" y="3209926"/>
              <a:ext cx="473075" cy="481013"/>
            </a:xfrm>
            <a:custGeom>
              <a:avLst/>
              <a:gdLst/>
              <a:ahLst/>
              <a:cxnLst>
                <a:cxn ang="0">
                  <a:pos x="169" y="6"/>
                </a:cxn>
                <a:cxn ang="0">
                  <a:pos x="156" y="19"/>
                </a:cxn>
                <a:cxn ang="0">
                  <a:pos x="129" y="6"/>
                </a:cxn>
                <a:cxn ang="0">
                  <a:pos x="122" y="0"/>
                </a:cxn>
                <a:cxn ang="0">
                  <a:pos x="115" y="0"/>
                </a:cxn>
                <a:cxn ang="0">
                  <a:pos x="102" y="26"/>
                </a:cxn>
                <a:cxn ang="0">
                  <a:pos x="95" y="52"/>
                </a:cxn>
                <a:cxn ang="0">
                  <a:pos x="81" y="97"/>
                </a:cxn>
                <a:cxn ang="0">
                  <a:pos x="68" y="122"/>
                </a:cxn>
                <a:cxn ang="0">
                  <a:pos x="54" y="148"/>
                </a:cxn>
                <a:cxn ang="0">
                  <a:pos x="41" y="168"/>
                </a:cxn>
                <a:cxn ang="0">
                  <a:pos x="27" y="155"/>
                </a:cxn>
                <a:cxn ang="0">
                  <a:pos x="20" y="168"/>
                </a:cxn>
                <a:cxn ang="0">
                  <a:pos x="13" y="168"/>
                </a:cxn>
                <a:cxn ang="0">
                  <a:pos x="0" y="168"/>
                </a:cxn>
                <a:cxn ang="0">
                  <a:pos x="0" y="180"/>
                </a:cxn>
                <a:cxn ang="0">
                  <a:pos x="0" y="193"/>
                </a:cxn>
                <a:cxn ang="0">
                  <a:pos x="20" y="180"/>
                </a:cxn>
                <a:cxn ang="0">
                  <a:pos x="54" y="180"/>
                </a:cxn>
                <a:cxn ang="0">
                  <a:pos x="68" y="180"/>
                </a:cxn>
                <a:cxn ang="0">
                  <a:pos x="74" y="206"/>
                </a:cxn>
                <a:cxn ang="0">
                  <a:pos x="81" y="219"/>
                </a:cxn>
                <a:cxn ang="0">
                  <a:pos x="115" y="219"/>
                </a:cxn>
                <a:cxn ang="0">
                  <a:pos x="115" y="200"/>
                </a:cxn>
                <a:cxn ang="0">
                  <a:pos x="129" y="200"/>
                </a:cxn>
                <a:cxn ang="0">
                  <a:pos x="149" y="206"/>
                </a:cxn>
                <a:cxn ang="0">
                  <a:pos x="149" y="245"/>
                </a:cxn>
                <a:cxn ang="0">
                  <a:pos x="156" y="264"/>
                </a:cxn>
                <a:cxn ang="0">
                  <a:pos x="149" y="271"/>
                </a:cxn>
                <a:cxn ang="0">
                  <a:pos x="183" y="264"/>
                </a:cxn>
                <a:cxn ang="0">
                  <a:pos x="210" y="277"/>
                </a:cxn>
                <a:cxn ang="0">
                  <a:pos x="224" y="277"/>
                </a:cxn>
                <a:cxn ang="0">
                  <a:pos x="251" y="297"/>
                </a:cxn>
                <a:cxn ang="0">
                  <a:pos x="271" y="303"/>
                </a:cxn>
                <a:cxn ang="0">
                  <a:pos x="271" y="290"/>
                </a:cxn>
                <a:cxn ang="0">
                  <a:pos x="258" y="290"/>
                </a:cxn>
                <a:cxn ang="0">
                  <a:pos x="251" y="277"/>
                </a:cxn>
                <a:cxn ang="0">
                  <a:pos x="258" y="232"/>
                </a:cxn>
                <a:cxn ang="0">
                  <a:pos x="258" y="226"/>
                </a:cxn>
                <a:cxn ang="0">
                  <a:pos x="278" y="219"/>
                </a:cxn>
                <a:cxn ang="0">
                  <a:pos x="285" y="219"/>
                </a:cxn>
                <a:cxn ang="0">
                  <a:pos x="271" y="193"/>
                </a:cxn>
                <a:cxn ang="0">
                  <a:pos x="271" y="155"/>
                </a:cxn>
                <a:cxn ang="0">
                  <a:pos x="271" y="142"/>
                </a:cxn>
                <a:cxn ang="0">
                  <a:pos x="258" y="129"/>
                </a:cxn>
                <a:cxn ang="0">
                  <a:pos x="258" y="122"/>
                </a:cxn>
                <a:cxn ang="0">
                  <a:pos x="271" y="103"/>
                </a:cxn>
                <a:cxn ang="0">
                  <a:pos x="278" y="77"/>
                </a:cxn>
                <a:cxn ang="0">
                  <a:pos x="285" y="58"/>
                </a:cxn>
                <a:cxn ang="0">
                  <a:pos x="298" y="52"/>
                </a:cxn>
                <a:cxn ang="0">
                  <a:pos x="285" y="45"/>
                </a:cxn>
                <a:cxn ang="0">
                  <a:pos x="285" y="26"/>
                </a:cxn>
                <a:cxn ang="0">
                  <a:pos x="271" y="6"/>
                </a:cxn>
                <a:cxn ang="0">
                  <a:pos x="251" y="6"/>
                </a:cxn>
                <a:cxn ang="0">
                  <a:pos x="237" y="0"/>
                </a:cxn>
                <a:cxn ang="0">
                  <a:pos x="203" y="6"/>
                </a:cxn>
                <a:cxn ang="0">
                  <a:pos x="176" y="6"/>
                </a:cxn>
                <a:cxn ang="0">
                  <a:pos x="169" y="6"/>
                </a:cxn>
              </a:cxnLst>
              <a:rect l="0" t="0" r="r" b="b"/>
              <a:pathLst>
                <a:path w="298" h="303">
                  <a:moveTo>
                    <a:pt x="169" y="6"/>
                  </a:moveTo>
                  <a:lnTo>
                    <a:pt x="156" y="19"/>
                  </a:lnTo>
                  <a:lnTo>
                    <a:pt x="129" y="6"/>
                  </a:lnTo>
                  <a:lnTo>
                    <a:pt x="122" y="0"/>
                  </a:lnTo>
                  <a:lnTo>
                    <a:pt x="115" y="0"/>
                  </a:lnTo>
                  <a:lnTo>
                    <a:pt x="102" y="26"/>
                  </a:lnTo>
                  <a:lnTo>
                    <a:pt x="95" y="52"/>
                  </a:lnTo>
                  <a:lnTo>
                    <a:pt x="81" y="97"/>
                  </a:lnTo>
                  <a:lnTo>
                    <a:pt x="68" y="122"/>
                  </a:lnTo>
                  <a:lnTo>
                    <a:pt x="54" y="148"/>
                  </a:lnTo>
                  <a:lnTo>
                    <a:pt x="41" y="168"/>
                  </a:lnTo>
                  <a:lnTo>
                    <a:pt x="27" y="155"/>
                  </a:lnTo>
                  <a:lnTo>
                    <a:pt x="20" y="168"/>
                  </a:lnTo>
                  <a:lnTo>
                    <a:pt x="13" y="168"/>
                  </a:lnTo>
                  <a:lnTo>
                    <a:pt x="0" y="168"/>
                  </a:lnTo>
                  <a:lnTo>
                    <a:pt x="0" y="180"/>
                  </a:lnTo>
                  <a:lnTo>
                    <a:pt x="0" y="193"/>
                  </a:lnTo>
                  <a:lnTo>
                    <a:pt x="20" y="180"/>
                  </a:lnTo>
                  <a:lnTo>
                    <a:pt x="54" y="180"/>
                  </a:lnTo>
                  <a:lnTo>
                    <a:pt x="68" y="180"/>
                  </a:lnTo>
                  <a:lnTo>
                    <a:pt x="74" y="206"/>
                  </a:lnTo>
                  <a:lnTo>
                    <a:pt x="81" y="219"/>
                  </a:lnTo>
                  <a:lnTo>
                    <a:pt x="115" y="219"/>
                  </a:lnTo>
                  <a:lnTo>
                    <a:pt x="115" y="200"/>
                  </a:lnTo>
                  <a:lnTo>
                    <a:pt x="129" y="200"/>
                  </a:lnTo>
                  <a:lnTo>
                    <a:pt x="149" y="206"/>
                  </a:lnTo>
                  <a:lnTo>
                    <a:pt x="149" y="245"/>
                  </a:lnTo>
                  <a:lnTo>
                    <a:pt x="156" y="264"/>
                  </a:lnTo>
                  <a:lnTo>
                    <a:pt x="149" y="271"/>
                  </a:lnTo>
                  <a:lnTo>
                    <a:pt x="183" y="264"/>
                  </a:lnTo>
                  <a:lnTo>
                    <a:pt x="210" y="277"/>
                  </a:lnTo>
                  <a:lnTo>
                    <a:pt x="224" y="277"/>
                  </a:lnTo>
                  <a:lnTo>
                    <a:pt x="251" y="297"/>
                  </a:lnTo>
                  <a:lnTo>
                    <a:pt x="271" y="303"/>
                  </a:lnTo>
                  <a:lnTo>
                    <a:pt x="271" y="290"/>
                  </a:lnTo>
                  <a:lnTo>
                    <a:pt x="258" y="290"/>
                  </a:lnTo>
                  <a:lnTo>
                    <a:pt x="251" y="277"/>
                  </a:lnTo>
                  <a:lnTo>
                    <a:pt x="258" y="232"/>
                  </a:lnTo>
                  <a:lnTo>
                    <a:pt x="258" y="226"/>
                  </a:lnTo>
                  <a:lnTo>
                    <a:pt x="278" y="219"/>
                  </a:lnTo>
                  <a:lnTo>
                    <a:pt x="285" y="219"/>
                  </a:lnTo>
                  <a:lnTo>
                    <a:pt x="271" y="193"/>
                  </a:lnTo>
                  <a:lnTo>
                    <a:pt x="271" y="155"/>
                  </a:lnTo>
                  <a:lnTo>
                    <a:pt x="271" y="142"/>
                  </a:lnTo>
                  <a:lnTo>
                    <a:pt x="258" y="129"/>
                  </a:lnTo>
                  <a:lnTo>
                    <a:pt x="258" y="122"/>
                  </a:lnTo>
                  <a:lnTo>
                    <a:pt x="271" y="103"/>
                  </a:lnTo>
                  <a:lnTo>
                    <a:pt x="278" y="77"/>
                  </a:lnTo>
                  <a:lnTo>
                    <a:pt x="285" y="58"/>
                  </a:lnTo>
                  <a:lnTo>
                    <a:pt x="298" y="52"/>
                  </a:lnTo>
                  <a:lnTo>
                    <a:pt x="285" y="45"/>
                  </a:lnTo>
                  <a:lnTo>
                    <a:pt x="285" y="26"/>
                  </a:lnTo>
                  <a:lnTo>
                    <a:pt x="271" y="6"/>
                  </a:lnTo>
                  <a:lnTo>
                    <a:pt x="251" y="6"/>
                  </a:lnTo>
                  <a:lnTo>
                    <a:pt x="237" y="0"/>
                  </a:lnTo>
                  <a:lnTo>
                    <a:pt x="203" y="6"/>
                  </a:lnTo>
                  <a:lnTo>
                    <a:pt x="176" y="6"/>
                  </a:lnTo>
                  <a:lnTo>
                    <a:pt x="169"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 name="Freeform 27"/>
            <p:cNvSpPr>
              <a:spLocks/>
            </p:cNvSpPr>
            <p:nvPr/>
          </p:nvSpPr>
          <p:spPr bwMode="auto">
            <a:xfrm>
              <a:off x="4643438" y="3055938"/>
              <a:ext cx="311150" cy="204788"/>
            </a:xfrm>
            <a:custGeom>
              <a:avLst/>
              <a:gdLst/>
              <a:ahLst/>
              <a:cxnLst>
                <a:cxn ang="0">
                  <a:pos x="0" y="103"/>
                </a:cxn>
                <a:cxn ang="0">
                  <a:pos x="0" y="84"/>
                </a:cxn>
                <a:cxn ang="0">
                  <a:pos x="6" y="58"/>
                </a:cxn>
                <a:cxn ang="0">
                  <a:pos x="54" y="52"/>
                </a:cxn>
                <a:cxn ang="0">
                  <a:pos x="61" y="45"/>
                </a:cxn>
                <a:cxn ang="0">
                  <a:pos x="61" y="32"/>
                </a:cxn>
                <a:cxn ang="0">
                  <a:pos x="88" y="26"/>
                </a:cxn>
                <a:cxn ang="0">
                  <a:pos x="108" y="7"/>
                </a:cxn>
                <a:cxn ang="0">
                  <a:pos x="115" y="0"/>
                </a:cxn>
                <a:cxn ang="0">
                  <a:pos x="135" y="20"/>
                </a:cxn>
                <a:cxn ang="0">
                  <a:pos x="135" y="32"/>
                </a:cxn>
                <a:cxn ang="0">
                  <a:pos x="156" y="45"/>
                </a:cxn>
                <a:cxn ang="0">
                  <a:pos x="196" y="97"/>
                </a:cxn>
                <a:cxn ang="0">
                  <a:pos x="128" y="103"/>
                </a:cxn>
                <a:cxn ang="0">
                  <a:pos x="115" y="116"/>
                </a:cxn>
                <a:cxn ang="0">
                  <a:pos x="88" y="103"/>
                </a:cxn>
                <a:cxn ang="0">
                  <a:pos x="81" y="97"/>
                </a:cxn>
                <a:cxn ang="0">
                  <a:pos x="74" y="97"/>
                </a:cxn>
                <a:cxn ang="0">
                  <a:pos x="61" y="123"/>
                </a:cxn>
                <a:cxn ang="0">
                  <a:pos x="40" y="123"/>
                </a:cxn>
                <a:cxn ang="0">
                  <a:pos x="33" y="123"/>
                </a:cxn>
                <a:cxn ang="0">
                  <a:pos x="27" y="123"/>
                </a:cxn>
                <a:cxn ang="0">
                  <a:pos x="13" y="129"/>
                </a:cxn>
                <a:cxn ang="0">
                  <a:pos x="6" y="116"/>
                </a:cxn>
                <a:cxn ang="0">
                  <a:pos x="0" y="103"/>
                </a:cxn>
              </a:cxnLst>
              <a:rect l="0" t="0" r="r" b="b"/>
              <a:pathLst>
                <a:path w="196" h="129">
                  <a:moveTo>
                    <a:pt x="0" y="103"/>
                  </a:moveTo>
                  <a:lnTo>
                    <a:pt x="0" y="84"/>
                  </a:lnTo>
                  <a:lnTo>
                    <a:pt x="6" y="58"/>
                  </a:lnTo>
                  <a:lnTo>
                    <a:pt x="54" y="52"/>
                  </a:lnTo>
                  <a:lnTo>
                    <a:pt x="61" y="45"/>
                  </a:lnTo>
                  <a:lnTo>
                    <a:pt x="61" y="32"/>
                  </a:lnTo>
                  <a:lnTo>
                    <a:pt x="88" y="26"/>
                  </a:lnTo>
                  <a:lnTo>
                    <a:pt x="108" y="7"/>
                  </a:lnTo>
                  <a:lnTo>
                    <a:pt x="115" y="0"/>
                  </a:lnTo>
                  <a:lnTo>
                    <a:pt x="135" y="20"/>
                  </a:lnTo>
                  <a:lnTo>
                    <a:pt x="135" y="32"/>
                  </a:lnTo>
                  <a:lnTo>
                    <a:pt x="156" y="45"/>
                  </a:lnTo>
                  <a:lnTo>
                    <a:pt x="196" y="97"/>
                  </a:lnTo>
                  <a:lnTo>
                    <a:pt x="128" y="103"/>
                  </a:lnTo>
                  <a:lnTo>
                    <a:pt x="115" y="116"/>
                  </a:lnTo>
                  <a:lnTo>
                    <a:pt x="88" y="103"/>
                  </a:lnTo>
                  <a:lnTo>
                    <a:pt x="81" y="97"/>
                  </a:lnTo>
                  <a:lnTo>
                    <a:pt x="74" y="97"/>
                  </a:lnTo>
                  <a:lnTo>
                    <a:pt x="61" y="123"/>
                  </a:lnTo>
                  <a:lnTo>
                    <a:pt x="40" y="123"/>
                  </a:lnTo>
                  <a:lnTo>
                    <a:pt x="33" y="123"/>
                  </a:lnTo>
                  <a:lnTo>
                    <a:pt x="27" y="123"/>
                  </a:lnTo>
                  <a:lnTo>
                    <a:pt x="13" y="129"/>
                  </a:lnTo>
                  <a:lnTo>
                    <a:pt x="6" y="116"/>
                  </a:lnTo>
                  <a:lnTo>
                    <a:pt x="0" y="10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 name="Freeform 28"/>
            <p:cNvSpPr>
              <a:spLocks/>
            </p:cNvSpPr>
            <p:nvPr/>
          </p:nvSpPr>
          <p:spPr bwMode="auto">
            <a:xfrm>
              <a:off x="4157663" y="2943226"/>
              <a:ext cx="193675" cy="153988"/>
            </a:xfrm>
            <a:custGeom>
              <a:avLst/>
              <a:gdLst/>
              <a:ahLst/>
              <a:cxnLst>
                <a:cxn ang="0">
                  <a:pos x="109" y="45"/>
                </a:cxn>
                <a:cxn ang="0">
                  <a:pos x="102" y="45"/>
                </a:cxn>
                <a:cxn ang="0">
                  <a:pos x="82" y="20"/>
                </a:cxn>
                <a:cxn ang="0">
                  <a:pos x="82" y="0"/>
                </a:cxn>
                <a:cxn ang="0">
                  <a:pos x="61" y="7"/>
                </a:cxn>
                <a:cxn ang="0">
                  <a:pos x="34" y="26"/>
                </a:cxn>
                <a:cxn ang="0">
                  <a:pos x="21" y="39"/>
                </a:cxn>
                <a:cxn ang="0">
                  <a:pos x="0" y="65"/>
                </a:cxn>
                <a:cxn ang="0">
                  <a:pos x="0" y="78"/>
                </a:cxn>
                <a:cxn ang="0">
                  <a:pos x="7" y="91"/>
                </a:cxn>
                <a:cxn ang="0">
                  <a:pos x="27" y="91"/>
                </a:cxn>
                <a:cxn ang="0">
                  <a:pos x="34" y="97"/>
                </a:cxn>
                <a:cxn ang="0">
                  <a:pos x="34" y="71"/>
                </a:cxn>
                <a:cxn ang="0">
                  <a:pos x="75" y="71"/>
                </a:cxn>
                <a:cxn ang="0">
                  <a:pos x="88" y="71"/>
                </a:cxn>
                <a:cxn ang="0">
                  <a:pos x="102" y="65"/>
                </a:cxn>
                <a:cxn ang="0">
                  <a:pos x="109" y="65"/>
                </a:cxn>
                <a:cxn ang="0">
                  <a:pos x="122" y="52"/>
                </a:cxn>
                <a:cxn ang="0">
                  <a:pos x="116" y="52"/>
                </a:cxn>
                <a:cxn ang="0">
                  <a:pos x="109" y="45"/>
                </a:cxn>
              </a:cxnLst>
              <a:rect l="0" t="0" r="r" b="b"/>
              <a:pathLst>
                <a:path w="122" h="97">
                  <a:moveTo>
                    <a:pt x="109" y="45"/>
                  </a:moveTo>
                  <a:lnTo>
                    <a:pt x="102" y="45"/>
                  </a:lnTo>
                  <a:lnTo>
                    <a:pt x="82" y="20"/>
                  </a:lnTo>
                  <a:lnTo>
                    <a:pt x="82" y="0"/>
                  </a:lnTo>
                  <a:lnTo>
                    <a:pt x="61" y="7"/>
                  </a:lnTo>
                  <a:lnTo>
                    <a:pt x="34" y="26"/>
                  </a:lnTo>
                  <a:lnTo>
                    <a:pt x="21" y="39"/>
                  </a:lnTo>
                  <a:lnTo>
                    <a:pt x="0" y="65"/>
                  </a:lnTo>
                  <a:lnTo>
                    <a:pt x="0" y="78"/>
                  </a:lnTo>
                  <a:lnTo>
                    <a:pt x="7" y="91"/>
                  </a:lnTo>
                  <a:lnTo>
                    <a:pt x="27" y="91"/>
                  </a:lnTo>
                  <a:lnTo>
                    <a:pt x="34" y="97"/>
                  </a:lnTo>
                  <a:lnTo>
                    <a:pt x="34" y="71"/>
                  </a:lnTo>
                  <a:lnTo>
                    <a:pt x="75" y="71"/>
                  </a:lnTo>
                  <a:lnTo>
                    <a:pt x="88" y="71"/>
                  </a:lnTo>
                  <a:lnTo>
                    <a:pt x="102" y="65"/>
                  </a:lnTo>
                  <a:lnTo>
                    <a:pt x="109" y="65"/>
                  </a:lnTo>
                  <a:lnTo>
                    <a:pt x="122" y="52"/>
                  </a:lnTo>
                  <a:lnTo>
                    <a:pt x="116" y="52"/>
                  </a:lnTo>
                  <a:lnTo>
                    <a:pt x="109"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 name="Freeform 29"/>
            <p:cNvSpPr>
              <a:spLocks/>
            </p:cNvSpPr>
            <p:nvPr/>
          </p:nvSpPr>
          <p:spPr bwMode="auto">
            <a:xfrm>
              <a:off x="4287838" y="2717801"/>
              <a:ext cx="376238" cy="328613"/>
            </a:xfrm>
            <a:custGeom>
              <a:avLst/>
              <a:gdLst/>
              <a:ahLst/>
              <a:cxnLst>
                <a:cxn ang="0">
                  <a:pos x="203" y="168"/>
                </a:cxn>
                <a:cxn ang="0">
                  <a:pos x="203" y="162"/>
                </a:cxn>
                <a:cxn ang="0">
                  <a:pos x="230" y="110"/>
                </a:cxn>
                <a:cxn ang="0">
                  <a:pos x="237" y="58"/>
                </a:cxn>
                <a:cxn ang="0">
                  <a:pos x="230" y="58"/>
                </a:cxn>
                <a:cxn ang="0">
                  <a:pos x="224" y="39"/>
                </a:cxn>
                <a:cxn ang="0">
                  <a:pos x="224" y="13"/>
                </a:cxn>
                <a:cxn ang="0">
                  <a:pos x="210" y="0"/>
                </a:cxn>
                <a:cxn ang="0">
                  <a:pos x="176" y="0"/>
                </a:cxn>
                <a:cxn ang="0">
                  <a:pos x="81" y="71"/>
                </a:cxn>
                <a:cxn ang="0">
                  <a:pos x="68" y="84"/>
                </a:cxn>
                <a:cxn ang="0">
                  <a:pos x="68" y="123"/>
                </a:cxn>
                <a:cxn ang="0">
                  <a:pos x="54" y="136"/>
                </a:cxn>
                <a:cxn ang="0">
                  <a:pos x="0" y="142"/>
                </a:cxn>
                <a:cxn ang="0">
                  <a:pos x="0" y="162"/>
                </a:cxn>
                <a:cxn ang="0">
                  <a:pos x="20" y="187"/>
                </a:cxn>
                <a:cxn ang="0">
                  <a:pos x="27" y="187"/>
                </a:cxn>
                <a:cxn ang="0">
                  <a:pos x="40" y="194"/>
                </a:cxn>
                <a:cxn ang="0">
                  <a:pos x="47" y="187"/>
                </a:cxn>
                <a:cxn ang="0">
                  <a:pos x="54" y="207"/>
                </a:cxn>
                <a:cxn ang="0">
                  <a:pos x="54" y="187"/>
                </a:cxn>
                <a:cxn ang="0">
                  <a:pos x="68" y="168"/>
                </a:cxn>
                <a:cxn ang="0">
                  <a:pos x="81" y="168"/>
                </a:cxn>
                <a:cxn ang="0">
                  <a:pos x="101" y="181"/>
                </a:cxn>
                <a:cxn ang="0">
                  <a:pos x="122" y="181"/>
                </a:cxn>
                <a:cxn ang="0">
                  <a:pos x="135" y="187"/>
                </a:cxn>
                <a:cxn ang="0">
                  <a:pos x="156" y="181"/>
                </a:cxn>
                <a:cxn ang="0">
                  <a:pos x="183" y="181"/>
                </a:cxn>
                <a:cxn ang="0">
                  <a:pos x="196" y="168"/>
                </a:cxn>
                <a:cxn ang="0">
                  <a:pos x="203" y="168"/>
                </a:cxn>
              </a:cxnLst>
              <a:rect l="0" t="0" r="r" b="b"/>
              <a:pathLst>
                <a:path w="237" h="207">
                  <a:moveTo>
                    <a:pt x="203" y="168"/>
                  </a:moveTo>
                  <a:lnTo>
                    <a:pt x="203" y="162"/>
                  </a:lnTo>
                  <a:lnTo>
                    <a:pt x="230" y="110"/>
                  </a:lnTo>
                  <a:lnTo>
                    <a:pt x="237" y="58"/>
                  </a:lnTo>
                  <a:lnTo>
                    <a:pt x="230" y="58"/>
                  </a:lnTo>
                  <a:lnTo>
                    <a:pt x="224" y="39"/>
                  </a:lnTo>
                  <a:lnTo>
                    <a:pt x="224" y="13"/>
                  </a:lnTo>
                  <a:lnTo>
                    <a:pt x="210" y="0"/>
                  </a:lnTo>
                  <a:lnTo>
                    <a:pt x="176" y="0"/>
                  </a:lnTo>
                  <a:lnTo>
                    <a:pt x="81" y="71"/>
                  </a:lnTo>
                  <a:lnTo>
                    <a:pt x="68" y="84"/>
                  </a:lnTo>
                  <a:lnTo>
                    <a:pt x="68" y="123"/>
                  </a:lnTo>
                  <a:lnTo>
                    <a:pt x="54" y="136"/>
                  </a:lnTo>
                  <a:lnTo>
                    <a:pt x="0" y="142"/>
                  </a:lnTo>
                  <a:lnTo>
                    <a:pt x="0" y="162"/>
                  </a:lnTo>
                  <a:lnTo>
                    <a:pt x="20" y="187"/>
                  </a:lnTo>
                  <a:lnTo>
                    <a:pt x="27" y="187"/>
                  </a:lnTo>
                  <a:lnTo>
                    <a:pt x="40" y="194"/>
                  </a:lnTo>
                  <a:lnTo>
                    <a:pt x="47" y="187"/>
                  </a:lnTo>
                  <a:lnTo>
                    <a:pt x="54" y="207"/>
                  </a:lnTo>
                  <a:lnTo>
                    <a:pt x="54" y="187"/>
                  </a:lnTo>
                  <a:lnTo>
                    <a:pt x="68" y="168"/>
                  </a:lnTo>
                  <a:lnTo>
                    <a:pt x="81" y="168"/>
                  </a:lnTo>
                  <a:lnTo>
                    <a:pt x="101" y="181"/>
                  </a:lnTo>
                  <a:lnTo>
                    <a:pt x="122" y="181"/>
                  </a:lnTo>
                  <a:lnTo>
                    <a:pt x="135" y="187"/>
                  </a:lnTo>
                  <a:lnTo>
                    <a:pt x="156" y="181"/>
                  </a:lnTo>
                  <a:lnTo>
                    <a:pt x="183" y="181"/>
                  </a:lnTo>
                  <a:lnTo>
                    <a:pt x="196" y="168"/>
                  </a:lnTo>
                  <a:lnTo>
                    <a:pt x="203" y="16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 name="Freeform 30"/>
            <p:cNvSpPr>
              <a:spLocks/>
            </p:cNvSpPr>
            <p:nvPr/>
          </p:nvSpPr>
          <p:spPr bwMode="auto">
            <a:xfrm>
              <a:off x="3997326" y="2678113"/>
              <a:ext cx="398463" cy="388938"/>
            </a:xfrm>
            <a:custGeom>
              <a:avLst/>
              <a:gdLst/>
              <a:ahLst/>
              <a:cxnLst>
                <a:cxn ang="0">
                  <a:pos x="183" y="167"/>
                </a:cxn>
                <a:cxn ang="0">
                  <a:pos x="237" y="161"/>
                </a:cxn>
                <a:cxn ang="0">
                  <a:pos x="251" y="148"/>
                </a:cxn>
                <a:cxn ang="0">
                  <a:pos x="251" y="109"/>
                </a:cxn>
                <a:cxn ang="0">
                  <a:pos x="230" y="109"/>
                </a:cxn>
                <a:cxn ang="0">
                  <a:pos x="230" y="90"/>
                </a:cxn>
                <a:cxn ang="0">
                  <a:pos x="210" y="83"/>
                </a:cxn>
                <a:cxn ang="0">
                  <a:pos x="189" y="71"/>
                </a:cxn>
                <a:cxn ang="0">
                  <a:pos x="108" y="0"/>
                </a:cxn>
                <a:cxn ang="0">
                  <a:pos x="81" y="0"/>
                </a:cxn>
                <a:cxn ang="0">
                  <a:pos x="101" y="161"/>
                </a:cxn>
                <a:cxn ang="0">
                  <a:pos x="27" y="161"/>
                </a:cxn>
                <a:cxn ang="0">
                  <a:pos x="20" y="167"/>
                </a:cxn>
                <a:cxn ang="0">
                  <a:pos x="6" y="161"/>
                </a:cxn>
                <a:cxn ang="0">
                  <a:pos x="0" y="174"/>
                </a:cxn>
                <a:cxn ang="0">
                  <a:pos x="6" y="212"/>
                </a:cxn>
                <a:cxn ang="0">
                  <a:pos x="20" y="219"/>
                </a:cxn>
                <a:cxn ang="0">
                  <a:pos x="33" y="212"/>
                </a:cxn>
                <a:cxn ang="0">
                  <a:pos x="54" y="245"/>
                </a:cxn>
                <a:cxn ang="0">
                  <a:pos x="61" y="245"/>
                </a:cxn>
                <a:cxn ang="0">
                  <a:pos x="74" y="245"/>
                </a:cxn>
                <a:cxn ang="0">
                  <a:pos x="81" y="245"/>
                </a:cxn>
                <a:cxn ang="0">
                  <a:pos x="95" y="245"/>
                </a:cxn>
                <a:cxn ang="0">
                  <a:pos x="101" y="245"/>
                </a:cxn>
                <a:cxn ang="0">
                  <a:pos x="101" y="232"/>
                </a:cxn>
                <a:cxn ang="0">
                  <a:pos x="122" y="206"/>
                </a:cxn>
                <a:cxn ang="0">
                  <a:pos x="135" y="193"/>
                </a:cxn>
                <a:cxn ang="0">
                  <a:pos x="162" y="174"/>
                </a:cxn>
                <a:cxn ang="0">
                  <a:pos x="169" y="174"/>
                </a:cxn>
                <a:cxn ang="0">
                  <a:pos x="183" y="167"/>
                </a:cxn>
              </a:cxnLst>
              <a:rect l="0" t="0" r="r" b="b"/>
              <a:pathLst>
                <a:path w="251" h="245">
                  <a:moveTo>
                    <a:pt x="183" y="167"/>
                  </a:moveTo>
                  <a:lnTo>
                    <a:pt x="237" y="161"/>
                  </a:lnTo>
                  <a:lnTo>
                    <a:pt x="251" y="148"/>
                  </a:lnTo>
                  <a:lnTo>
                    <a:pt x="251" y="109"/>
                  </a:lnTo>
                  <a:lnTo>
                    <a:pt x="230" y="109"/>
                  </a:lnTo>
                  <a:lnTo>
                    <a:pt x="230" y="90"/>
                  </a:lnTo>
                  <a:lnTo>
                    <a:pt x="210" y="83"/>
                  </a:lnTo>
                  <a:lnTo>
                    <a:pt x="189" y="71"/>
                  </a:lnTo>
                  <a:lnTo>
                    <a:pt x="108" y="0"/>
                  </a:lnTo>
                  <a:lnTo>
                    <a:pt x="81" y="0"/>
                  </a:lnTo>
                  <a:lnTo>
                    <a:pt x="101" y="161"/>
                  </a:lnTo>
                  <a:lnTo>
                    <a:pt x="27" y="161"/>
                  </a:lnTo>
                  <a:lnTo>
                    <a:pt x="20" y="167"/>
                  </a:lnTo>
                  <a:lnTo>
                    <a:pt x="6" y="161"/>
                  </a:lnTo>
                  <a:lnTo>
                    <a:pt x="0" y="174"/>
                  </a:lnTo>
                  <a:lnTo>
                    <a:pt x="6" y="212"/>
                  </a:lnTo>
                  <a:lnTo>
                    <a:pt x="20" y="219"/>
                  </a:lnTo>
                  <a:lnTo>
                    <a:pt x="33" y="212"/>
                  </a:lnTo>
                  <a:lnTo>
                    <a:pt x="54" y="245"/>
                  </a:lnTo>
                  <a:lnTo>
                    <a:pt x="61" y="245"/>
                  </a:lnTo>
                  <a:lnTo>
                    <a:pt x="74" y="245"/>
                  </a:lnTo>
                  <a:lnTo>
                    <a:pt x="81" y="245"/>
                  </a:lnTo>
                  <a:lnTo>
                    <a:pt x="95" y="245"/>
                  </a:lnTo>
                  <a:lnTo>
                    <a:pt x="101" y="245"/>
                  </a:lnTo>
                  <a:lnTo>
                    <a:pt x="101" y="232"/>
                  </a:lnTo>
                  <a:lnTo>
                    <a:pt x="122" y="206"/>
                  </a:lnTo>
                  <a:lnTo>
                    <a:pt x="135" y="193"/>
                  </a:lnTo>
                  <a:lnTo>
                    <a:pt x="162" y="174"/>
                  </a:lnTo>
                  <a:lnTo>
                    <a:pt x="169" y="174"/>
                  </a:lnTo>
                  <a:lnTo>
                    <a:pt x="183" y="16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 name="Freeform 31"/>
            <p:cNvSpPr>
              <a:spLocks/>
            </p:cNvSpPr>
            <p:nvPr/>
          </p:nvSpPr>
          <p:spPr bwMode="auto">
            <a:xfrm>
              <a:off x="4814888" y="2738438"/>
              <a:ext cx="398463" cy="512763"/>
            </a:xfrm>
            <a:custGeom>
              <a:avLst/>
              <a:gdLst/>
              <a:ahLst/>
              <a:cxnLst>
                <a:cxn ang="0">
                  <a:pos x="210" y="297"/>
                </a:cxn>
                <a:cxn ang="0">
                  <a:pos x="204" y="284"/>
                </a:cxn>
                <a:cxn ang="0">
                  <a:pos x="183" y="258"/>
                </a:cxn>
                <a:cxn ang="0">
                  <a:pos x="176" y="252"/>
                </a:cxn>
                <a:cxn ang="0">
                  <a:pos x="176" y="245"/>
                </a:cxn>
                <a:cxn ang="0">
                  <a:pos x="183" y="245"/>
                </a:cxn>
                <a:cxn ang="0">
                  <a:pos x="190" y="207"/>
                </a:cxn>
                <a:cxn ang="0">
                  <a:pos x="217" y="168"/>
                </a:cxn>
                <a:cxn ang="0">
                  <a:pos x="231" y="103"/>
                </a:cxn>
                <a:cxn ang="0">
                  <a:pos x="251" y="97"/>
                </a:cxn>
                <a:cxn ang="0">
                  <a:pos x="251" y="84"/>
                </a:cxn>
                <a:cxn ang="0">
                  <a:pos x="237" y="78"/>
                </a:cxn>
                <a:cxn ang="0">
                  <a:pos x="217" y="13"/>
                </a:cxn>
                <a:cxn ang="0">
                  <a:pos x="204" y="7"/>
                </a:cxn>
                <a:cxn ang="0">
                  <a:pos x="204" y="0"/>
                </a:cxn>
                <a:cxn ang="0">
                  <a:pos x="183" y="13"/>
                </a:cxn>
                <a:cxn ang="0">
                  <a:pos x="163" y="13"/>
                </a:cxn>
                <a:cxn ang="0">
                  <a:pos x="48" y="13"/>
                </a:cxn>
                <a:cxn ang="0">
                  <a:pos x="48" y="52"/>
                </a:cxn>
                <a:cxn ang="0">
                  <a:pos x="27" y="52"/>
                </a:cxn>
                <a:cxn ang="0">
                  <a:pos x="27" y="58"/>
                </a:cxn>
                <a:cxn ang="0">
                  <a:pos x="27" y="110"/>
                </a:cxn>
                <a:cxn ang="0">
                  <a:pos x="27" y="123"/>
                </a:cxn>
                <a:cxn ang="0">
                  <a:pos x="20" y="123"/>
                </a:cxn>
                <a:cxn ang="0">
                  <a:pos x="0" y="168"/>
                </a:cxn>
                <a:cxn ang="0">
                  <a:pos x="20" y="194"/>
                </a:cxn>
                <a:cxn ang="0">
                  <a:pos x="7" y="200"/>
                </a:cxn>
                <a:cxn ang="0">
                  <a:pos x="27" y="220"/>
                </a:cxn>
                <a:cxn ang="0">
                  <a:pos x="27" y="232"/>
                </a:cxn>
                <a:cxn ang="0">
                  <a:pos x="48" y="245"/>
                </a:cxn>
                <a:cxn ang="0">
                  <a:pos x="88" y="297"/>
                </a:cxn>
                <a:cxn ang="0">
                  <a:pos x="102" y="303"/>
                </a:cxn>
                <a:cxn ang="0">
                  <a:pos x="122" y="303"/>
                </a:cxn>
                <a:cxn ang="0">
                  <a:pos x="136" y="323"/>
                </a:cxn>
                <a:cxn ang="0">
                  <a:pos x="156" y="323"/>
                </a:cxn>
                <a:cxn ang="0">
                  <a:pos x="183" y="316"/>
                </a:cxn>
                <a:cxn ang="0">
                  <a:pos x="190" y="303"/>
                </a:cxn>
                <a:cxn ang="0">
                  <a:pos x="210" y="303"/>
                </a:cxn>
                <a:cxn ang="0">
                  <a:pos x="210" y="297"/>
                </a:cxn>
              </a:cxnLst>
              <a:rect l="0" t="0" r="r" b="b"/>
              <a:pathLst>
                <a:path w="251" h="323">
                  <a:moveTo>
                    <a:pt x="210" y="297"/>
                  </a:moveTo>
                  <a:lnTo>
                    <a:pt x="204" y="284"/>
                  </a:lnTo>
                  <a:lnTo>
                    <a:pt x="183" y="258"/>
                  </a:lnTo>
                  <a:lnTo>
                    <a:pt x="176" y="252"/>
                  </a:lnTo>
                  <a:lnTo>
                    <a:pt x="176" y="245"/>
                  </a:lnTo>
                  <a:lnTo>
                    <a:pt x="183" y="245"/>
                  </a:lnTo>
                  <a:lnTo>
                    <a:pt x="190" y="207"/>
                  </a:lnTo>
                  <a:lnTo>
                    <a:pt x="217" y="168"/>
                  </a:lnTo>
                  <a:lnTo>
                    <a:pt x="231" y="103"/>
                  </a:lnTo>
                  <a:lnTo>
                    <a:pt x="251" y="97"/>
                  </a:lnTo>
                  <a:lnTo>
                    <a:pt x="251" y="84"/>
                  </a:lnTo>
                  <a:lnTo>
                    <a:pt x="237" y="78"/>
                  </a:lnTo>
                  <a:lnTo>
                    <a:pt x="217" y="13"/>
                  </a:lnTo>
                  <a:lnTo>
                    <a:pt x="204" y="7"/>
                  </a:lnTo>
                  <a:lnTo>
                    <a:pt x="204" y="0"/>
                  </a:lnTo>
                  <a:lnTo>
                    <a:pt x="183" y="13"/>
                  </a:lnTo>
                  <a:lnTo>
                    <a:pt x="163" y="13"/>
                  </a:lnTo>
                  <a:lnTo>
                    <a:pt x="48" y="13"/>
                  </a:lnTo>
                  <a:lnTo>
                    <a:pt x="48" y="52"/>
                  </a:lnTo>
                  <a:lnTo>
                    <a:pt x="27" y="52"/>
                  </a:lnTo>
                  <a:lnTo>
                    <a:pt x="27" y="58"/>
                  </a:lnTo>
                  <a:lnTo>
                    <a:pt x="27" y="110"/>
                  </a:lnTo>
                  <a:lnTo>
                    <a:pt x="27" y="123"/>
                  </a:lnTo>
                  <a:lnTo>
                    <a:pt x="20" y="123"/>
                  </a:lnTo>
                  <a:lnTo>
                    <a:pt x="0" y="168"/>
                  </a:lnTo>
                  <a:lnTo>
                    <a:pt x="20" y="194"/>
                  </a:lnTo>
                  <a:lnTo>
                    <a:pt x="7" y="200"/>
                  </a:lnTo>
                  <a:lnTo>
                    <a:pt x="27" y="220"/>
                  </a:lnTo>
                  <a:lnTo>
                    <a:pt x="27" y="232"/>
                  </a:lnTo>
                  <a:lnTo>
                    <a:pt x="48" y="245"/>
                  </a:lnTo>
                  <a:lnTo>
                    <a:pt x="88" y="297"/>
                  </a:lnTo>
                  <a:lnTo>
                    <a:pt x="102" y="303"/>
                  </a:lnTo>
                  <a:lnTo>
                    <a:pt x="122" y="303"/>
                  </a:lnTo>
                  <a:lnTo>
                    <a:pt x="136" y="323"/>
                  </a:lnTo>
                  <a:lnTo>
                    <a:pt x="156" y="323"/>
                  </a:lnTo>
                  <a:lnTo>
                    <a:pt x="183" y="316"/>
                  </a:lnTo>
                  <a:lnTo>
                    <a:pt x="190" y="303"/>
                  </a:lnTo>
                  <a:lnTo>
                    <a:pt x="210" y="303"/>
                  </a:lnTo>
                  <a:lnTo>
                    <a:pt x="210" y="29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 name="Freeform 32"/>
            <p:cNvSpPr>
              <a:spLocks/>
            </p:cNvSpPr>
            <p:nvPr/>
          </p:nvSpPr>
          <p:spPr bwMode="auto">
            <a:xfrm>
              <a:off x="4502151" y="2473326"/>
              <a:ext cx="388938" cy="357188"/>
            </a:xfrm>
            <a:custGeom>
              <a:avLst/>
              <a:gdLst/>
              <a:ahLst/>
              <a:cxnLst>
                <a:cxn ang="0">
                  <a:pos x="245" y="180"/>
                </a:cxn>
                <a:cxn ang="0">
                  <a:pos x="231" y="77"/>
                </a:cxn>
                <a:cxn ang="0">
                  <a:pos x="231" y="51"/>
                </a:cxn>
                <a:cxn ang="0">
                  <a:pos x="231" y="25"/>
                </a:cxn>
                <a:cxn ang="0">
                  <a:pos x="204" y="19"/>
                </a:cxn>
                <a:cxn ang="0">
                  <a:pos x="204" y="6"/>
                </a:cxn>
                <a:cxn ang="0">
                  <a:pos x="190" y="6"/>
                </a:cxn>
                <a:cxn ang="0">
                  <a:pos x="163" y="19"/>
                </a:cxn>
                <a:cxn ang="0">
                  <a:pos x="163" y="45"/>
                </a:cxn>
                <a:cxn ang="0">
                  <a:pos x="150" y="51"/>
                </a:cxn>
                <a:cxn ang="0">
                  <a:pos x="143" y="45"/>
                </a:cxn>
                <a:cxn ang="0">
                  <a:pos x="122" y="32"/>
                </a:cxn>
                <a:cxn ang="0">
                  <a:pos x="95" y="25"/>
                </a:cxn>
                <a:cxn ang="0">
                  <a:pos x="95" y="19"/>
                </a:cxn>
                <a:cxn ang="0">
                  <a:pos x="75" y="6"/>
                </a:cxn>
                <a:cxn ang="0">
                  <a:pos x="48" y="6"/>
                </a:cxn>
                <a:cxn ang="0">
                  <a:pos x="34" y="0"/>
                </a:cxn>
                <a:cxn ang="0">
                  <a:pos x="34" y="19"/>
                </a:cxn>
                <a:cxn ang="0">
                  <a:pos x="14" y="25"/>
                </a:cxn>
                <a:cxn ang="0">
                  <a:pos x="14" y="45"/>
                </a:cxn>
                <a:cxn ang="0">
                  <a:pos x="0" y="45"/>
                </a:cxn>
                <a:cxn ang="0">
                  <a:pos x="0" y="51"/>
                </a:cxn>
                <a:cxn ang="0">
                  <a:pos x="14" y="58"/>
                </a:cxn>
                <a:cxn ang="0">
                  <a:pos x="14" y="90"/>
                </a:cxn>
                <a:cxn ang="0">
                  <a:pos x="14" y="103"/>
                </a:cxn>
                <a:cxn ang="0">
                  <a:pos x="0" y="116"/>
                </a:cxn>
                <a:cxn ang="0">
                  <a:pos x="21" y="141"/>
                </a:cxn>
                <a:cxn ang="0">
                  <a:pos x="34" y="141"/>
                </a:cxn>
                <a:cxn ang="0">
                  <a:pos x="41" y="154"/>
                </a:cxn>
                <a:cxn ang="0">
                  <a:pos x="75" y="154"/>
                </a:cxn>
                <a:cxn ang="0">
                  <a:pos x="89" y="167"/>
                </a:cxn>
                <a:cxn ang="0">
                  <a:pos x="116" y="167"/>
                </a:cxn>
                <a:cxn ang="0">
                  <a:pos x="224" y="225"/>
                </a:cxn>
                <a:cxn ang="0">
                  <a:pos x="224" y="219"/>
                </a:cxn>
                <a:cxn ang="0">
                  <a:pos x="245" y="219"/>
                </a:cxn>
                <a:cxn ang="0">
                  <a:pos x="245" y="200"/>
                </a:cxn>
                <a:cxn ang="0">
                  <a:pos x="245" y="180"/>
                </a:cxn>
              </a:cxnLst>
              <a:rect l="0" t="0" r="r" b="b"/>
              <a:pathLst>
                <a:path w="245" h="225">
                  <a:moveTo>
                    <a:pt x="245" y="180"/>
                  </a:moveTo>
                  <a:lnTo>
                    <a:pt x="231" y="77"/>
                  </a:lnTo>
                  <a:lnTo>
                    <a:pt x="231" y="51"/>
                  </a:lnTo>
                  <a:lnTo>
                    <a:pt x="231" y="25"/>
                  </a:lnTo>
                  <a:lnTo>
                    <a:pt x="204" y="19"/>
                  </a:lnTo>
                  <a:lnTo>
                    <a:pt x="204" y="6"/>
                  </a:lnTo>
                  <a:lnTo>
                    <a:pt x="190" y="6"/>
                  </a:lnTo>
                  <a:lnTo>
                    <a:pt x="163" y="19"/>
                  </a:lnTo>
                  <a:lnTo>
                    <a:pt x="163" y="45"/>
                  </a:lnTo>
                  <a:lnTo>
                    <a:pt x="150" y="51"/>
                  </a:lnTo>
                  <a:lnTo>
                    <a:pt x="143" y="45"/>
                  </a:lnTo>
                  <a:lnTo>
                    <a:pt x="122" y="32"/>
                  </a:lnTo>
                  <a:lnTo>
                    <a:pt x="95" y="25"/>
                  </a:lnTo>
                  <a:lnTo>
                    <a:pt x="95" y="19"/>
                  </a:lnTo>
                  <a:lnTo>
                    <a:pt x="75" y="6"/>
                  </a:lnTo>
                  <a:lnTo>
                    <a:pt x="48" y="6"/>
                  </a:lnTo>
                  <a:lnTo>
                    <a:pt x="34" y="0"/>
                  </a:lnTo>
                  <a:lnTo>
                    <a:pt x="34" y="19"/>
                  </a:lnTo>
                  <a:lnTo>
                    <a:pt x="14" y="25"/>
                  </a:lnTo>
                  <a:lnTo>
                    <a:pt x="14" y="45"/>
                  </a:lnTo>
                  <a:lnTo>
                    <a:pt x="0" y="45"/>
                  </a:lnTo>
                  <a:lnTo>
                    <a:pt x="0" y="51"/>
                  </a:lnTo>
                  <a:lnTo>
                    <a:pt x="14" y="58"/>
                  </a:lnTo>
                  <a:lnTo>
                    <a:pt x="14" y="90"/>
                  </a:lnTo>
                  <a:lnTo>
                    <a:pt x="14" y="103"/>
                  </a:lnTo>
                  <a:lnTo>
                    <a:pt x="0" y="116"/>
                  </a:lnTo>
                  <a:lnTo>
                    <a:pt x="21" y="141"/>
                  </a:lnTo>
                  <a:lnTo>
                    <a:pt x="34" y="141"/>
                  </a:lnTo>
                  <a:lnTo>
                    <a:pt x="41" y="154"/>
                  </a:lnTo>
                  <a:lnTo>
                    <a:pt x="75" y="154"/>
                  </a:lnTo>
                  <a:lnTo>
                    <a:pt x="89" y="167"/>
                  </a:lnTo>
                  <a:lnTo>
                    <a:pt x="116" y="167"/>
                  </a:lnTo>
                  <a:lnTo>
                    <a:pt x="224" y="225"/>
                  </a:lnTo>
                  <a:lnTo>
                    <a:pt x="224" y="219"/>
                  </a:lnTo>
                  <a:lnTo>
                    <a:pt x="245" y="219"/>
                  </a:lnTo>
                  <a:lnTo>
                    <a:pt x="245" y="200"/>
                  </a:lnTo>
                  <a:lnTo>
                    <a:pt x="245" y="18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 name="Freeform 33"/>
            <p:cNvSpPr>
              <a:spLocks/>
            </p:cNvSpPr>
            <p:nvPr/>
          </p:nvSpPr>
          <p:spPr bwMode="auto">
            <a:xfrm>
              <a:off x="4083051" y="2370138"/>
              <a:ext cx="484188" cy="481013"/>
            </a:xfrm>
            <a:custGeom>
              <a:avLst/>
              <a:gdLst/>
              <a:ahLst/>
              <a:cxnLst>
                <a:cxn ang="0">
                  <a:pos x="251" y="0"/>
                </a:cxn>
                <a:cxn ang="0">
                  <a:pos x="224" y="0"/>
                </a:cxn>
                <a:cxn ang="0">
                  <a:pos x="210" y="0"/>
                </a:cxn>
                <a:cxn ang="0">
                  <a:pos x="197" y="0"/>
                </a:cxn>
                <a:cxn ang="0">
                  <a:pos x="149" y="13"/>
                </a:cxn>
                <a:cxn ang="0">
                  <a:pos x="102" y="32"/>
                </a:cxn>
                <a:cxn ang="0">
                  <a:pos x="108" y="39"/>
                </a:cxn>
                <a:cxn ang="0">
                  <a:pos x="108" y="84"/>
                </a:cxn>
                <a:cxn ang="0">
                  <a:pos x="74" y="90"/>
                </a:cxn>
                <a:cxn ang="0">
                  <a:pos x="74" y="97"/>
                </a:cxn>
                <a:cxn ang="0">
                  <a:pos x="54" y="116"/>
                </a:cxn>
                <a:cxn ang="0">
                  <a:pos x="7" y="123"/>
                </a:cxn>
                <a:cxn ang="0">
                  <a:pos x="0" y="136"/>
                </a:cxn>
                <a:cxn ang="0">
                  <a:pos x="0" y="155"/>
                </a:cxn>
                <a:cxn ang="0">
                  <a:pos x="0" y="161"/>
                </a:cxn>
                <a:cxn ang="0">
                  <a:pos x="54" y="194"/>
                </a:cxn>
                <a:cxn ang="0">
                  <a:pos x="135" y="265"/>
                </a:cxn>
                <a:cxn ang="0">
                  <a:pos x="156" y="277"/>
                </a:cxn>
                <a:cxn ang="0">
                  <a:pos x="176" y="284"/>
                </a:cxn>
                <a:cxn ang="0">
                  <a:pos x="176" y="303"/>
                </a:cxn>
                <a:cxn ang="0">
                  <a:pos x="197" y="303"/>
                </a:cxn>
                <a:cxn ang="0">
                  <a:pos x="210" y="290"/>
                </a:cxn>
                <a:cxn ang="0">
                  <a:pos x="305" y="219"/>
                </a:cxn>
                <a:cxn ang="0">
                  <a:pos x="298" y="206"/>
                </a:cxn>
                <a:cxn ang="0">
                  <a:pos x="285" y="206"/>
                </a:cxn>
                <a:cxn ang="0">
                  <a:pos x="264" y="181"/>
                </a:cxn>
                <a:cxn ang="0">
                  <a:pos x="278" y="168"/>
                </a:cxn>
                <a:cxn ang="0">
                  <a:pos x="278" y="155"/>
                </a:cxn>
                <a:cxn ang="0">
                  <a:pos x="278" y="123"/>
                </a:cxn>
                <a:cxn ang="0">
                  <a:pos x="264" y="116"/>
                </a:cxn>
                <a:cxn ang="0">
                  <a:pos x="264" y="110"/>
                </a:cxn>
                <a:cxn ang="0">
                  <a:pos x="264" y="84"/>
                </a:cxn>
                <a:cxn ang="0">
                  <a:pos x="251" y="71"/>
                </a:cxn>
                <a:cxn ang="0">
                  <a:pos x="237" y="58"/>
                </a:cxn>
                <a:cxn ang="0">
                  <a:pos x="258" y="39"/>
                </a:cxn>
                <a:cxn ang="0">
                  <a:pos x="258" y="13"/>
                </a:cxn>
                <a:cxn ang="0">
                  <a:pos x="258" y="0"/>
                </a:cxn>
                <a:cxn ang="0">
                  <a:pos x="251" y="0"/>
                </a:cxn>
              </a:cxnLst>
              <a:rect l="0" t="0" r="r" b="b"/>
              <a:pathLst>
                <a:path w="305" h="303">
                  <a:moveTo>
                    <a:pt x="251" y="0"/>
                  </a:moveTo>
                  <a:lnTo>
                    <a:pt x="224" y="0"/>
                  </a:lnTo>
                  <a:lnTo>
                    <a:pt x="210" y="0"/>
                  </a:lnTo>
                  <a:lnTo>
                    <a:pt x="197" y="0"/>
                  </a:lnTo>
                  <a:lnTo>
                    <a:pt x="149" y="13"/>
                  </a:lnTo>
                  <a:lnTo>
                    <a:pt x="102" y="32"/>
                  </a:lnTo>
                  <a:lnTo>
                    <a:pt x="108" y="39"/>
                  </a:lnTo>
                  <a:lnTo>
                    <a:pt x="108" y="84"/>
                  </a:lnTo>
                  <a:lnTo>
                    <a:pt x="74" y="90"/>
                  </a:lnTo>
                  <a:lnTo>
                    <a:pt x="74" y="97"/>
                  </a:lnTo>
                  <a:lnTo>
                    <a:pt x="54" y="116"/>
                  </a:lnTo>
                  <a:lnTo>
                    <a:pt x="7" y="123"/>
                  </a:lnTo>
                  <a:lnTo>
                    <a:pt x="0" y="136"/>
                  </a:lnTo>
                  <a:lnTo>
                    <a:pt x="0" y="155"/>
                  </a:lnTo>
                  <a:lnTo>
                    <a:pt x="0" y="161"/>
                  </a:lnTo>
                  <a:lnTo>
                    <a:pt x="54" y="194"/>
                  </a:lnTo>
                  <a:lnTo>
                    <a:pt x="135" y="265"/>
                  </a:lnTo>
                  <a:lnTo>
                    <a:pt x="156" y="277"/>
                  </a:lnTo>
                  <a:lnTo>
                    <a:pt x="176" y="284"/>
                  </a:lnTo>
                  <a:lnTo>
                    <a:pt x="176" y="303"/>
                  </a:lnTo>
                  <a:lnTo>
                    <a:pt x="197" y="303"/>
                  </a:lnTo>
                  <a:lnTo>
                    <a:pt x="210" y="290"/>
                  </a:lnTo>
                  <a:lnTo>
                    <a:pt x="305" y="219"/>
                  </a:lnTo>
                  <a:lnTo>
                    <a:pt x="298" y="206"/>
                  </a:lnTo>
                  <a:lnTo>
                    <a:pt x="285" y="206"/>
                  </a:lnTo>
                  <a:lnTo>
                    <a:pt x="264" y="181"/>
                  </a:lnTo>
                  <a:lnTo>
                    <a:pt x="278" y="168"/>
                  </a:lnTo>
                  <a:lnTo>
                    <a:pt x="278" y="155"/>
                  </a:lnTo>
                  <a:lnTo>
                    <a:pt x="278" y="123"/>
                  </a:lnTo>
                  <a:lnTo>
                    <a:pt x="264" y="116"/>
                  </a:lnTo>
                  <a:lnTo>
                    <a:pt x="264" y="110"/>
                  </a:lnTo>
                  <a:lnTo>
                    <a:pt x="264" y="84"/>
                  </a:lnTo>
                  <a:lnTo>
                    <a:pt x="251" y="71"/>
                  </a:lnTo>
                  <a:lnTo>
                    <a:pt x="237" y="58"/>
                  </a:lnTo>
                  <a:lnTo>
                    <a:pt x="258" y="39"/>
                  </a:lnTo>
                  <a:lnTo>
                    <a:pt x="258" y="13"/>
                  </a:lnTo>
                  <a:lnTo>
                    <a:pt x="258" y="0"/>
                  </a:lnTo>
                  <a:lnTo>
                    <a:pt x="251"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 name="Freeform 34"/>
            <p:cNvSpPr>
              <a:spLocks/>
            </p:cNvSpPr>
            <p:nvPr/>
          </p:nvSpPr>
          <p:spPr bwMode="auto">
            <a:xfrm>
              <a:off x="4610101" y="2738438"/>
              <a:ext cx="247650" cy="409575"/>
            </a:xfrm>
            <a:custGeom>
              <a:avLst/>
              <a:gdLst/>
              <a:ahLst/>
              <a:cxnLst>
                <a:cxn ang="0">
                  <a:pos x="21" y="26"/>
                </a:cxn>
                <a:cxn ang="0">
                  <a:pos x="27" y="45"/>
                </a:cxn>
                <a:cxn ang="0">
                  <a:pos x="34" y="45"/>
                </a:cxn>
                <a:cxn ang="0">
                  <a:pos x="27" y="97"/>
                </a:cxn>
                <a:cxn ang="0">
                  <a:pos x="0" y="149"/>
                </a:cxn>
                <a:cxn ang="0">
                  <a:pos x="0" y="155"/>
                </a:cxn>
                <a:cxn ang="0">
                  <a:pos x="7" y="168"/>
                </a:cxn>
                <a:cxn ang="0">
                  <a:pos x="21" y="174"/>
                </a:cxn>
                <a:cxn ang="0">
                  <a:pos x="21" y="200"/>
                </a:cxn>
                <a:cxn ang="0">
                  <a:pos x="27" y="220"/>
                </a:cxn>
                <a:cxn ang="0">
                  <a:pos x="7" y="220"/>
                </a:cxn>
                <a:cxn ang="0">
                  <a:pos x="7" y="226"/>
                </a:cxn>
                <a:cxn ang="0">
                  <a:pos x="21" y="232"/>
                </a:cxn>
                <a:cxn ang="0">
                  <a:pos x="27" y="258"/>
                </a:cxn>
                <a:cxn ang="0">
                  <a:pos x="75" y="252"/>
                </a:cxn>
                <a:cxn ang="0">
                  <a:pos x="82" y="245"/>
                </a:cxn>
                <a:cxn ang="0">
                  <a:pos x="82" y="232"/>
                </a:cxn>
                <a:cxn ang="0">
                  <a:pos x="109" y="226"/>
                </a:cxn>
                <a:cxn ang="0">
                  <a:pos x="129" y="207"/>
                </a:cxn>
                <a:cxn ang="0">
                  <a:pos x="136" y="200"/>
                </a:cxn>
                <a:cxn ang="0">
                  <a:pos x="149" y="194"/>
                </a:cxn>
                <a:cxn ang="0">
                  <a:pos x="129" y="168"/>
                </a:cxn>
                <a:cxn ang="0">
                  <a:pos x="149" y="123"/>
                </a:cxn>
                <a:cxn ang="0">
                  <a:pos x="156" y="123"/>
                </a:cxn>
                <a:cxn ang="0">
                  <a:pos x="156" y="110"/>
                </a:cxn>
                <a:cxn ang="0">
                  <a:pos x="156" y="58"/>
                </a:cxn>
                <a:cxn ang="0">
                  <a:pos x="48" y="0"/>
                </a:cxn>
                <a:cxn ang="0">
                  <a:pos x="21" y="0"/>
                </a:cxn>
                <a:cxn ang="0">
                  <a:pos x="21" y="13"/>
                </a:cxn>
                <a:cxn ang="0">
                  <a:pos x="21" y="26"/>
                </a:cxn>
              </a:cxnLst>
              <a:rect l="0" t="0" r="r" b="b"/>
              <a:pathLst>
                <a:path w="156" h="258">
                  <a:moveTo>
                    <a:pt x="21" y="26"/>
                  </a:moveTo>
                  <a:lnTo>
                    <a:pt x="27" y="45"/>
                  </a:lnTo>
                  <a:lnTo>
                    <a:pt x="34" y="45"/>
                  </a:lnTo>
                  <a:lnTo>
                    <a:pt x="27" y="97"/>
                  </a:lnTo>
                  <a:lnTo>
                    <a:pt x="0" y="149"/>
                  </a:lnTo>
                  <a:lnTo>
                    <a:pt x="0" y="155"/>
                  </a:lnTo>
                  <a:lnTo>
                    <a:pt x="7" y="168"/>
                  </a:lnTo>
                  <a:lnTo>
                    <a:pt x="21" y="174"/>
                  </a:lnTo>
                  <a:lnTo>
                    <a:pt x="21" y="200"/>
                  </a:lnTo>
                  <a:lnTo>
                    <a:pt x="27" y="220"/>
                  </a:lnTo>
                  <a:lnTo>
                    <a:pt x="7" y="220"/>
                  </a:lnTo>
                  <a:lnTo>
                    <a:pt x="7" y="226"/>
                  </a:lnTo>
                  <a:lnTo>
                    <a:pt x="21" y="232"/>
                  </a:lnTo>
                  <a:lnTo>
                    <a:pt x="27" y="258"/>
                  </a:lnTo>
                  <a:lnTo>
                    <a:pt x="75" y="252"/>
                  </a:lnTo>
                  <a:lnTo>
                    <a:pt x="82" y="245"/>
                  </a:lnTo>
                  <a:lnTo>
                    <a:pt x="82" y="232"/>
                  </a:lnTo>
                  <a:lnTo>
                    <a:pt x="109" y="226"/>
                  </a:lnTo>
                  <a:lnTo>
                    <a:pt x="129" y="207"/>
                  </a:lnTo>
                  <a:lnTo>
                    <a:pt x="136" y="200"/>
                  </a:lnTo>
                  <a:lnTo>
                    <a:pt x="149" y="194"/>
                  </a:lnTo>
                  <a:lnTo>
                    <a:pt x="129" y="168"/>
                  </a:lnTo>
                  <a:lnTo>
                    <a:pt x="149" y="123"/>
                  </a:lnTo>
                  <a:lnTo>
                    <a:pt x="156" y="123"/>
                  </a:lnTo>
                  <a:lnTo>
                    <a:pt x="156" y="110"/>
                  </a:lnTo>
                  <a:lnTo>
                    <a:pt x="156" y="58"/>
                  </a:lnTo>
                  <a:lnTo>
                    <a:pt x="48" y="0"/>
                  </a:lnTo>
                  <a:lnTo>
                    <a:pt x="21" y="0"/>
                  </a:lnTo>
                  <a:lnTo>
                    <a:pt x="21" y="13"/>
                  </a:lnTo>
                  <a:lnTo>
                    <a:pt x="21"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6" name="Freeform 35"/>
            <p:cNvSpPr>
              <a:spLocks/>
            </p:cNvSpPr>
            <p:nvPr/>
          </p:nvSpPr>
          <p:spPr bwMode="auto">
            <a:xfrm>
              <a:off x="5310188" y="2871788"/>
              <a:ext cx="247650" cy="142875"/>
            </a:xfrm>
            <a:custGeom>
              <a:avLst/>
              <a:gdLst/>
              <a:ahLst/>
              <a:cxnLst>
                <a:cxn ang="0">
                  <a:pos x="0" y="26"/>
                </a:cxn>
                <a:cxn ang="0">
                  <a:pos x="20" y="19"/>
                </a:cxn>
                <a:cxn ang="0">
                  <a:pos x="48" y="52"/>
                </a:cxn>
                <a:cxn ang="0">
                  <a:pos x="102" y="13"/>
                </a:cxn>
                <a:cxn ang="0">
                  <a:pos x="149" y="0"/>
                </a:cxn>
                <a:cxn ang="0">
                  <a:pos x="156" y="19"/>
                </a:cxn>
                <a:cxn ang="0">
                  <a:pos x="156" y="26"/>
                </a:cxn>
                <a:cxn ang="0">
                  <a:pos x="149" y="26"/>
                </a:cxn>
                <a:cxn ang="0">
                  <a:pos x="149" y="39"/>
                </a:cxn>
                <a:cxn ang="0">
                  <a:pos x="109" y="52"/>
                </a:cxn>
                <a:cxn ang="0">
                  <a:pos x="75" y="84"/>
                </a:cxn>
                <a:cxn ang="0">
                  <a:pos x="48" y="84"/>
                </a:cxn>
                <a:cxn ang="0">
                  <a:pos x="34" y="90"/>
                </a:cxn>
                <a:cxn ang="0">
                  <a:pos x="20" y="90"/>
                </a:cxn>
                <a:cxn ang="0">
                  <a:pos x="7" y="58"/>
                </a:cxn>
                <a:cxn ang="0">
                  <a:pos x="0" y="26"/>
                </a:cxn>
              </a:cxnLst>
              <a:rect l="0" t="0" r="r" b="b"/>
              <a:pathLst>
                <a:path w="156" h="90">
                  <a:moveTo>
                    <a:pt x="0" y="26"/>
                  </a:moveTo>
                  <a:lnTo>
                    <a:pt x="20" y="19"/>
                  </a:lnTo>
                  <a:lnTo>
                    <a:pt x="48" y="52"/>
                  </a:lnTo>
                  <a:lnTo>
                    <a:pt x="102" y="13"/>
                  </a:lnTo>
                  <a:lnTo>
                    <a:pt x="149" y="0"/>
                  </a:lnTo>
                  <a:lnTo>
                    <a:pt x="156" y="19"/>
                  </a:lnTo>
                  <a:lnTo>
                    <a:pt x="156" y="26"/>
                  </a:lnTo>
                  <a:lnTo>
                    <a:pt x="149" y="26"/>
                  </a:lnTo>
                  <a:lnTo>
                    <a:pt x="149" y="39"/>
                  </a:lnTo>
                  <a:lnTo>
                    <a:pt x="109" y="52"/>
                  </a:lnTo>
                  <a:lnTo>
                    <a:pt x="75" y="84"/>
                  </a:lnTo>
                  <a:lnTo>
                    <a:pt x="48" y="84"/>
                  </a:lnTo>
                  <a:lnTo>
                    <a:pt x="34" y="90"/>
                  </a:lnTo>
                  <a:lnTo>
                    <a:pt x="20" y="90"/>
                  </a:lnTo>
                  <a:lnTo>
                    <a:pt x="7" y="58"/>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7" name="Freeform 36"/>
            <p:cNvSpPr>
              <a:spLocks/>
            </p:cNvSpPr>
            <p:nvPr/>
          </p:nvSpPr>
          <p:spPr bwMode="auto">
            <a:xfrm>
              <a:off x="5546726" y="2697163"/>
              <a:ext cx="173038" cy="204788"/>
            </a:xfrm>
            <a:custGeom>
              <a:avLst/>
              <a:gdLst/>
              <a:ahLst/>
              <a:cxnLst>
                <a:cxn ang="0">
                  <a:pos x="27" y="129"/>
                </a:cxn>
                <a:cxn ang="0">
                  <a:pos x="34" y="129"/>
                </a:cxn>
                <a:cxn ang="0">
                  <a:pos x="48" y="110"/>
                </a:cxn>
                <a:cxn ang="0">
                  <a:pos x="61" y="110"/>
                </a:cxn>
                <a:cxn ang="0">
                  <a:pos x="75" y="97"/>
                </a:cxn>
                <a:cxn ang="0">
                  <a:pos x="82" y="97"/>
                </a:cxn>
                <a:cxn ang="0">
                  <a:pos x="82" y="78"/>
                </a:cxn>
                <a:cxn ang="0">
                  <a:pos x="102" y="52"/>
                </a:cxn>
                <a:cxn ang="0">
                  <a:pos x="109" y="33"/>
                </a:cxn>
                <a:cxn ang="0">
                  <a:pos x="88" y="13"/>
                </a:cxn>
                <a:cxn ang="0">
                  <a:pos x="61" y="7"/>
                </a:cxn>
                <a:cxn ang="0">
                  <a:pos x="54" y="0"/>
                </a:cxn>
                <a:cxn ang="0">
                  <a:pos x="48" y="7"/>
                </a:cxn>
                <a:cxn ang="0">
                  <a:pos x="48" y="13"/>
                </a:cxn>
                <a:cxn ang="0">
                  <a:pos x="34" y="13"/>
                </a:cxn>
                <a:cxn ang="0">
                  <a:pos x="48" y="26"/>
                </a:cxn>
                <a:cxn ang="0">
                  <a:pos x="54" y="33"/>
                </a:cxn>
                <a:cxn ang="0">
                  <a:pos x="54" y="52"/>
                </a:cxn>
                <a:cxn ang="0">
                  <a:pos x="34" y="84"/>
                </a:cxn>
                <a:cxn ang="0">
                  <a:pos x="0" y="110"/>
                </a:cxn>
                <a:cxn ang="0">
                  <a:pos x="7" y="129"/>
                </a:cxn>
                <a:cxn ang="0">
                  <a:pos x="14" y="129"/>
                </a:cxn>
                <a:cxn ang="0">
                  <a:pos x="27" y="129"/>
                </a:cxn>
              </a:cxnLst>
              <a:rect l="0" t="0" r="r" b="b"/>
              <a:pathLst>
                <a:path w="109" h="129">
                  <a:moveTo>
                    <a:pt x="27" y="129"/>
                  </a:moveTo>
                  <a:lnTo>
                    <a:pt x="34" y="129"/>
                  </a:lnTo>
                  <a:lnTo>
                    <a:pt x="48" y="110"/>
                  </a:lnTo>
                  <a:lnTo>
                    <a:pt x="61" y="110"/>
                  </a:lnTo>
                  <a:lnTo>
                    <a:pt x="75" y="97"/>
                  </a:lnTo>
                  <a:lnTo>
                    <a:pt x="82" y="97"/>
                  </a:lnTo>
                  <a:lnTo>
                    <a:pt x="82" y="78"/>
                  </a:lnTo>
                  <a:lnTo>
                    <a:pt x="102" y="52"/>
                  </a:lnTo>
                  <a:lnTo>
                    <a:pt x="109" y="33"/>
                  </a:lnTo>
                  <a:lnTo>
                    <a:pt x="88" y="13"/>
                  </a:lnTo>
                  <a:lnTo>
                    <a:pt x="61" y="7"/>
                  </a:lnTo>
                  <a:lnTo>
                    <a:pt x="54" y="0"/>
                  </a:lnTo>
                  <a:lnTo>
                    <a:pt x="48" y="7"/>
                  </a:lnTo>
                  <a:lnTo>
                    <a:pt x="48" y="13"/>
                  </a:lnTo>
                  <a:lnTo>
                    <a:pt x="34" y="13"/>
                  </a:lnTo>
                  <a:lnTo>
                    <a:pt x="48" y="26"/>
                  </a:lnTo>
                  <a:lnTo>
                    <a:pt x="54" y="33"/>
                  </a:lnTo>
                  <a:lnTo>
                    <a:pt x="54" y="52"/>
                  </a:lnTo>
                  <a:lnTo>
                    <a:pt x="34" y="84"/>
                  </a:lnTo>
                  <a:lnTo>
                    <a:pt x="0" y="110"/>
                  </a:lnTo>
                  <a:lnTo>
                    <a:pt x="7" y="129"/>
                  </a:lnTo>
                  <a:lnTo>
                    <a:pt x="14" y="129"/>
                  </a:lnTo>
                  <a:lnTo>
                    <a:pt x="27" y="12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8" name="Freeform 37"/>
            <p:cNvSpPr>
              <a:spLocks/>
            </p:cNvSpPr>
            <p:nvPr/>
          </p:nvSpPr>
          <p:spPr bwMode="auto">
            <a:xfrm>
              <a:off x="5105401" y="2503488"/>
              <a:ext cx="527050" cy="450850"/>
            </a:xfrm>
            <a:custGeom>
              <a:avLst/>
              <a:gdLst/>
              <a:ahLst/>
              <a:cxnLst>
                <a:cxn ang="0">
                  <a:pos x="149" y="52"/>
                </a:cxn>
                <a:cxn ang="0">
                  <a:pos x="156" y="52"/>
                </a:cxn>
                <a:cxn ang="0">
                  <a:pos x="177" y="52"/>
                </a:cxn>
                <a:cxn ang="0">
                  <a:pos x="204" y="58"/>
                </a:cxn>
                <a:cxn ang="0">
                  <a:pos x="231" y="84"/>
                </a:cxn>
                <a:cxn ang="0">
                  <a:pos x="238" y="110"/>
                </a:cxn>
                <a:cxn ang="0">
                  <a:pos x="251" y="129"/>
                </a:cxn>
                <a:cxn ang="0">
                  <a:pos x="251" y="135"/>
                </a:cxn>
                <a:cxn ang="0">
                  <a:pos x="251" y="148"/>
                </a:cxn>
                <a:cxn ang="0">
                  <a:pos x="258" y="148"/>
                </a:cxn>
                <a:cxn ang="0">
                  <a:pos x="265" y="148"/>
                </a:cxn>
                <a:cxn ang="0">
                  <a:pos x="278" y="148"/>
                </a:cxn>
                <a:cxn ang="0">
                  <a:pos x="285" y="148"/>
                </a:cxn>
                <a:cxn ang="0">
                  <a:pos x="292" y="148"/>
                </a:cxn>
                <a:cxn ang="0">
                  <a:pos x="305" y="148"/>
                </a:cxn>
                <a:cxn ang="0">
                  <a:pos x="305" y="135"/>
                </a:cxn>
                <a:cxn ang="0">
                  <a:pos x="312" y="135"/>
                </a:cxn>
                <a:cxn ang="0">
                  <a:pos x="326" y="148"/>
                </a:cxn>
                <a:cxn ang="0">
                  <a:pos x="332" y="155"/>
                </a:cxn>
                <a:cxn ang="0">
                  <a:pos x="332" y="174"/>
                </a:cxn>
                <a:cxn ang="0">
                  <a:pos x="312" y="206"/>
                </a:cxn>
                <a:cxn ang="0">
                  <a:pos x="278" y="232"/>
                </a:cxn>
                <a:cxn ang="0">
                  <a:pos x="231" y="245"/>
                </a:cxn>
                <a:cxn ang="0">
                  <a:pos x="177" y="284"/>
                </a:cxn>
                <a:cxn ang="0">
                  <a:pos x="149" y="251"/>
                </a:cxn>
                <a:cxn ang="0">
                  <a:pos x="129" y="258"/>
                </a:cxn>
                <a:cxn ang="0">
                  <a:pos x="129" y="251"/>
                </a:cxn>
                <a:cxn ang="0">
                  <a:pos x="102" y="206"/>
                </a:cxn>
                <a:cxn ang="0">
                  <a:pos x="82" y="200"/>
                </a:cxn>
                <a:cxn ang="0">
                  <a:pos x="75" y="181"/>
                </a:cxn>
                <a:cxn ang="0">
                  <a:pos x="75" y="155"/>
                </a:cxn>
                <a:cxn ang="0">
                  <a:pos x="68" y="135"/>
                </a:cxn>
                <a:cxn ang="0">
                  <a:pos x="48" y="129"/>
                </a:cxn>
                <a:cxn ang="0">
                  <a:pos x="7" y="71"/>
                </a:cxn>
                <a:cxn ang="0">
                  <a:pos x="0" y="71"/>
                </a:cxn>
                <a:cxn ang="0">
                  <a:pos x="0" y="39"/>
                </a:cxn>
                <a:cxn ang="0">
                  <a:pos x="21" y="39"/>
                </a:cxn>
                <a:cxn ang="0">
                  <a:pos x="27" y="32"/>
                </a:cxn>
                <a:cxn ang="0">
                  <a:pos x="34" y="32"/>
                </a:cxn>
                <a:cxn ang="0">
                  <a:pos x="48" y="26"/>
                </a:cxn>
                <a:cxn ang="0">
                  <a:pos x="27" y="6"/>
                </a:cxn>
                <a:cxn ang="0">
                  <a:pos x="68" y="0"/>
                </a:cxn>
                <a:cxn ang="0">
                  <a:pos x="82" y="6"/>
                </a:cxn>
                <a:cxn ang="0">
                  <a:pos x="122" y="26"/>
                </a:cxn>
                <a:cxn ang="0">
                  <a:pos x="129" y="26"/>
                </a:cxn>
                <a:cxn ang="0">
                  <a:pos x="129" y="39"/>
                </a:cxn>
                <a:cxn ang="0">
                  <a:pos x="136" y="45"/>
                </a:cxn>
                <a:cxn ang="0">
                  <a:pos x="149" y="52"/>
                </a:cxn>
              </a:cxnLst>
              <a:rect l="0" t="0" r="r" b="b"/>
              <a:pathLst>
                <a:path w="332" h="284">
                  <a:moveTo>
                    <a:pt x="149" y="52"/>
                  </a:moveTo>
                  <a:lnTo>
                    <a:pt x="156" y="52"/>
                  </a:lnTo>
                  <a:lnTo>
                    <a:pt x="177" y="52"/>
                  </a:lnTo>
                  <a:lnTo>
                    <a:pt x="204" y="58"/>
                  </a:lnTo>
                  <a:lnTo>
                    <a:pt x="231" y="84"/>
                  </a:lnTo>
                  <a:lnTo>
                    <a:pt x="238" y="110"/>
                  </a:lnTo>
                  <a:lnTo>
                    <a:pt x="251" y="129"/>
                  </a:lnTo>
                  <a:lnTo>
                    <a:pt x="251" y="135"/>
                  </a:lnTo>
                  <a:lnTo>
                    <a:pt x="251" y="148"/>
                  </a:lnTo>
                  <a:lnTo>
                    <a:pt x="258" y="148"/>
                  </a:lnTo>
                  <a:lnTo>
                    <a:pt x="265" y="148"/>
                  </a:lnTo>
                  <a:lnTo>
                    <a:pt x="278" y="148"/>
                  </a:lnTo>
                  <a:lnTo>
                    <a:pt x="285" y="148"/>
                  </a:lnTo>
                  <a:lnTo>
                    <a:pt x="292" y="148"/>
                  </a:lnTo>
                  <a:lnTo>
                    <a:pt x="305" y="148"/>
                  </a:lnTo>
                  <a:lnTo>
                    <a:pt x="305" y="135"/>
                  </a:lnTo>
                  <a:lnTo>
                    <a:pt x="312" y="135"/>
                  </a:lnTo>
                  <a:lnTo>
                    <a:pt x="326" y="148"/>
                  </a:lnTo>
                  <a:lnTo>
                    <a:pt x="332" y="155"/>
                  </a:lnTo>
                  <a:lnTo>
                    <a:pt x="332" y="174"/>
                  </a:lnTo>
                  <a:lnTo>
                    <a:pt x="312" y="206"/>
                  </a:lnTo>
                  <a:lnTo>
                    <a:pt x="278" y="232"/>
                  </a:lnTo>
                  <a:lnTo>
                    <a:pt x="231" y="245"/>
                  </a:lnTo>
                  <a:lnTo>
                    <a:pt x="177" y="284"/>
                  </a:lnTo>
                  <a:lnTo>
                    <a:pt x="149" y="251"/>
                  </a:lnTo>
                  <a:lnTo>
                    <a:pt x="129" y="258"/>
                  </a:lnTo>
                  <a:lnTo>
                    <a:pt x="129" y="251"/>
                  </a:lnTo>
                  <a:lnTo>
                    <a:pt x="102" y="206"/>
                  </a:lnTo>
                  <a:lnTo>
                    <a:pt x="82" y="200"/>
                  </a:lnTo>
                  <a:lnTo>
                    <a:pt x="75" y="181"/>
                  </a:lnTo>
                  <a:lnTo>
                    <a:pt x="75" y="155"/>
                  </a:lnTo>
                  <a:lnTo>
                    <a:pt x="68" y="135"/>
                  </a:lnTo>
                  <a:lnTo>
                    <a:pt x="48" y="129"/>
                  </a:lnTo>
                  <a:lnTo>
                    <a:pt x="7" y="71"/>
                  </a:lnTo>
                  <a:lnTo>
                    <a:pt x="0" y="71"/>
                  </a:lnTo>
                  <a:lnTo>
                    <a:pt x="0" y="39"/>
                  </a:lnTo>
                  <a:lnTo>
                    <a:pt x="21" y="39"/>
                  </a:lnTo>
                  <a:lnTo>
                    <a:pt x="27" y="32"/>
                  </a:lnTo>
                  <a:lnTo>
                    <a:pt x="34" y="32"/>
                  </a:lnTo>
                  <a:lnTo>
                    <a:pt x="48" y="26"/>
                  </a:lnTo>
                  <a:lnTo>
                    <a:pt x="27" y="6"/>
                  </a:lnTo>
                  <a:lnTo>
                    <a:pt x="68" y="0"/>
                  </a:lnTo>
                  <a:lnTo>
                    <a:pt x="82" y="6"/>
                  </a:lnTo>
                  <a:lnTo>
                    <a:pt x="122" y="26"/>
                  </a:lnTo>
                  <a:lnTo>
                    <a:pt x="129" y="26"/>
                  </a:lnTo>
                  <a:lnTo>
                    <a:pt x="129" y="39"/>
                  </a:lnTo>
                  <a:lnTo>
                    <a:pt x="136" y="45"/>
                  </a:lnTo>
                  <a:lnTo>
                    <a:pt x="149"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9" name="Freeform 38"/>
            <p:cNvSpPr>
              <a:spLocks/>
            </p:cNvSpPr>
            <p:nvPr/>
          </p:nvSpPr>
          <p:spPr bwMode="auto">
            <a:xfrm>
              <a:off x="5483226" y="2667001"/>
              <a:ext cx="31750" cy="41275"/>
            </a:xfrm>
            <a:custGeom>
              <a:avLst/>
              <a:gdLst/>
              <a:ahLst/>
              <a:cxnLst>
                <a:cxn ang="0">
                  <a:pos x="0" y="7"/>
                </a:cxn>
                <a:cxn ang="0">
                  <a:pos x="13" y="0"/>
                </a:cxn>
                <a:cxn ang="0">
                  <a:pos x="20" y="0"/>
                </a:cxn>
                <a:cxn ang="0">
                  <a:pos x="20" y="19"/>
                </a:cxn>
                <a:cxn ang="0">
                  <a:pos x="13" y="26"/>
                </a:cxn>
                <a:cxn ang="0">
                  <a:pos x="6" y="19"/>
                </a:cxn>
                <a:cxn ang="0">
                  <a:pos x="0" y="7"/>
                </a:cxn>
              </a:cxnLst>
              <a:rect l="0" t="0" r="r" b="b"/>
              <a:pathLst>
                <a:path w="20" h="26">
                  <a:moveTo>
                    <a:pt x="0" y="7"/>
                  </a:moveTo>
                  <a:lnTo>
                    <a:pt x="13" y="0"/>
                  </a:lnTo>
                  <a:lnTo>
                    <a:pt x="20" y="0"/>
                  </a:lnTo>
                  <a:lnTo>
                    <a:pt x="20" y="19"/>
                  </a:lnTo>
                  <a:lnTo>
                    <a:pt x="13" y="26"/>
                  </a:lnTo>
                  <a:lnTo>
                    <a:pt x="6" y="19"/>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0" name="Freeform 39"/>
            <p:cNvSpPr>
              <a:spLocks/>
            </p:cNvSpPr>
            <p:nvPr/>
          </p:nvSpPr>
          <p:spPr bwMode="auto">
            <a:xfrm>
              <a:off x="5503863" y="2667001"/>
              <a:ext cx="128588" cy="71438"/>
            </a:xfrm>
            <a:custGeom>
              <a:avLst/>
              <a:gdLst/>
              <a:ahLst/>
              <a:cxnLst>
                <a:cxn ang="0">
                  <a:pos x="81" y="7"/>
                </a:cxn>
                <a:cxn ang="0">
                  <a:pos x="81" y="19"/>
                </a:cxn>
                <a:cxn ang="0">
                  <a:pos x="75" y="26"/>
                </a:cxn>
                <a:cxn ang="0">
                  <a:pos x="75" y="32"/>
                </a:cxn>
                <a:cxn ang="0">
                  <a:pos x="61" y="32"/>
                </a:cxn>
                <a:cxn ang="0">
                  <a:pos x="54" y="32"/>
                </a:cxn>
                <a:cxn ang="0">
                  <a:pos x="54" y="45"/>
                </a:cxn>
                <a:cxn ang="0">
                  <a:pos x="41" y="45"/>
                </a:cxn>
                <a:cxn ang="0">
                  <a:pos x="34" y="45"/>
                </a:cxn>
                <a:cxn ang="0">
                  <a:pos x="27" y="45"/>
                </a:cxn>
                <a:cxn ang="0">
                  <a:pos x="14" y="45"/>
                </a:cxn>
                <a:cxn ang="0">
                  <a:pos x="7" y="45"/>
                </a:cxn>
                <a:cxn ang="0">
                  <a:pos x="0" y="45"/>
                </a:cxn>
                <a:cxn ang="0">
                  <a:pos x="0" y="32"/>
                </a:cxn>
                <a:cxn ang="0">
                  <a:pos x="0" y="26"/>
                </a:cxn>
                <a:cxn ang="0">
                  <a:pos x="14" y="32"/>
                </a:cxn>
                <a:cxn ang="0">
                  <a:pos x="27" y="26"/>
                </a:cxn>
                <a:cxn ang="0">
                  <a:pos x="41" y="26"/>
                </a:cxn>
                <a:cxn ang="0">
                  <a:pos x="75" y="0"/>
                </a:cxn>
                <a:cxn ang="0">
                  <a:pos x="75" y="7"/>
                </a:cxn>
                <a:cxn ang="0">
                  <a:pos x="81" y="7"/>
                </a:cxn>
              </a:cxnLst>
              <a:rect l="0" t="0" r="r" b="b"/>
              <a:pathLst>
                <a:path w="81" h="45">
                  <a:moveTo>
                    <a:pt x="81" y="7"/>
                  </a:moveTo>
                  <a:lnTo>
                    <a:pt x="81" y="19"/>
                  </a:lnTo>
                  <a:lnTo>
                    <a:pt x="75" y="26"/>
                  </a:lnTo>
                  <a:lnTo>
                    <a:pt x="75" y="32"/>
                  </a:lnTo>
                  <a:lnTo>
                    <a:pt x="61" y="32"/>
                  </a:lnTo>
                  <a:lnTo>
                    <a:pt x="54" y="32"/>
                  </a:lnTo>
                  <a:lnTo>
                    <a:pt x="54" y="45"/>
                  </a:lnTo>
                  <a:lnTo>
                    <a:pt x="41" y="45"/>
                  </a:lnTo>
                  <a:lnTo>
                    <a:pt x="34" y="45"/>
                  </a:lnTo>
                  <a:lnTo>
                    <a:pt x="27" y="45"/>
                  </a:lnTo>
                  <a:lnTo>
                    <a:pt x="14" y="45"/>
                  </a:lnTo>
                  <a:lnTo>
                    <a:pt x="7" y="45"/>
                  </a:lnTo>
                  <a:lnTo>
                    <a:pt x="0" y="45"/>
                  </a:lnTo>
                  <a:lnTo>
                    <a:pt x="0" y="32"/>
                  </a:lnTo>
                  <a:lnTo>
                    <a:pt x="0" y="26"/>
                  </a:lnTo>
                  <a:lnTo>
                    <a:pt x="14" y="32"/>
                  </a:lnTo>
                  <a:lnTo>
                    <a:pt x="27" y="26"/>
                  </a:lnTo>
                  <a:lnTo>
                    <a:pt x="41" y="26"/>
                  </a:lnTo>
                  <a:lnTo>
                    <a:pt x="75" y="0"/>
                  </a:lnTo>
                  <a:lnTo>
                    <a:pt x="75" y="7"/>
                  </a:lnTo>
                  <a:lnTo>
                    <a:pt x="81"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1" name="Freeform 40"/>
            <p:cNvSpPr>
              <a:spLocks/>
            </p:cNvSpPr>
            <p:nvPr/>
          </p:nvSpPr>
          <p:spPr bwMode="auto">
            <a:xfrm>
              <a:off x="5622926" y="2657476"/>
              <a:ext cx="9525" cy="20638"/>
            </a:xfrm>
            <a:custGeom>
              <a:avLst/>
              <a:gdLst/>
              <a:ahLst/>
              <a:cxnLst>
                <a:cxn ang="0">
                  <a:pos x="6" y="13"/>
                </a:cxn>
                <a:cxn ang="0">
                  <a:pos x="6" y="0"/>
                </a:cxn>
                <a:cxn ang="0">
                  <a:pos x="0" y="0"/>
                </a:cxn>
                <a:cxn ang="0">
                  <a:pos x="0" y="6"/>
                </a:cxn>
                <a:cxn ang="0">
                  <a:pos x="0" y="13"/>
                </a:cxn>
                <a:cxn ang="0">
                  <a:pos x="6" y="13"/>
                </a:cxn>
              </a:cxnLst>
              <a:rect l="0" t="0" r="r" b="b"/>
              <a:pathLst>
                <a:path w="6" h="13">
                  <a:moveTo>
                    <a:pt x="6" y="13"/>
                  </a:moveTo>
                  <a:lnTo>
                    <a:pt x="6" y="0"/>
                  </a:lnTo>
                  <a:lnTo>
                    <a:pt x="0" y="0"/>
                  </a:lnTo>
                  <a:lnTo>
                    <a:pt x="0" y="6"/>
                  </a:lnTo>
                  <a:lnTo>
                    <a:pt x="0" y="13"/>
                  </a:lnTo>
                  <a:lnTo>
                    <a:pt x="6"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2" name="Freeform 41"/>
            <p:cNvSpPr>
              <a:spLocks/>
            </p:cNvSpPr>
            <p:nvPr/>
          </p:nvSpPr>
          <p:spPr bwMode="auto">
            <a:xfrm>
              <a:off x="7473951" y="3343276"/>
              <a:ext cx="247650" cy="234950"/>
            </a:xfrm>
            <a:custGeom>
              <a:avLst/>
              <a:gdLst/>
              <a:ahLst/>
              <a:cxnLst>
                <a:cxn ang="0">
                  <a:pos x="156" y="148"/>
                </a:cxn>
                <a:cxn ang="0">
                  <a:pos x="136" y="135"/>
                </a:cxn>
                <a:cxn ang="0">
                  <a:pos x="102" y="142"/>
                </a:cxn>
                <a:cxn ang="0">
                  <a:pos x="109" y="122"/>
                </a:cxn>
                <a:cxn ang="0">
                  <a:pos x="116" y="122"/>
                </a:cxn>
                <a:cxn ang="0">
                  <a:pos x="109" y="90"/>
                </a:cxn>
                <a:cxn ang="0">
                  <a:pos x="102" y="84"/>
                </a:cxn>
                <a:cxn ang="0">
                  <a:pos x="61" y="71"/>
                </a:cxn>
                <a:cxn ang="0">
                  <a:pos x="48" y="58"/>
                </a:cxn>
                <a:cxn ang="0">
                  <a:pos x="34" y="64"/>
                </a:cxn>
                <a:cxn ang="0">
                  <a:pos x="27" y="64"/>
                </a:cxn>
                <a:cxn ang="0">
                  <a:pos x="27" y="58"/>
                </a:cxn>
                <a:cxn ang="0">
                  <a:pos x="21" y="45"/>
                </a:cxn>
                <a:cxn ang="0">
                  <a:pos x="48" y="45"/>
                </a:cxn>
                <a:cxn ang="0">
                  <a:pos x="48" y="38"/>
                </a:cxn>
                <a:cxn ang="0">
                  <a:pos x="21" y="38"/>
                </a:cxn>
                <a:cxn ang="0">
                  <a:pos x="21" y="26"/>
                </a:cxn>
                <a:cxn ang="0">
                  <a:pos x="0" y="19"/>
                </a:cxn>
                <a:cxn ang="0">
                  <a:pos x="21" y="0"/>
                </a:cxn>
                <a:cxn ang="0">
                  <a:pos x="34" y="0"/>
                </a:cxn>
                <a:cxn ang="0">
                  <a:pos x="34" y="13"/>
                </a:cxn>
                <a:cxn ang="0">
                  <a:pos x="48" y="13"/>
                </a:cxn>
                <a:cxn ang="0">
                  <a:pos x="55" y="38"/>
                </a:cxn>
                <a:cxn ang="0">
                  <a:pos x="61" y="58"/>
                </a:cxn>
                <a:cxn ang="0">
                  <a:pos x="75" y="58"/>
                </a:cxn>
                <a:cxn ang="0">
                  <a:pos x="88" y="38"/>
                </a:cxn>
                <a:cxn ang="0">
                  <a:pos x="109" y="26"/>
                </a:cxn>
                <a:cxn ang="0">
                  <a:pos x="156" y="45"/>
                </a:cxn>
                <a:cxn ang="0">
                  <a:pos x="156" y="96"/>
                </a:cxn>
                <a:cxn ang="0">
                  <a:pos x="156" y="148"/>
                </a:cxn>
              </a:cxnLst>
              <a:rect l="0" t="0" r="r" b="b"/>
              <a:pathLst>
                <a:path w="156" h="148">
                  <a:moveTo>
                    <a:pt x="156" y="148"/>
                  </a:moveTo>
                  <a:lnTo>
                    <a:pt x="136" y="135"/>
                  </a:lnTo>
                  <a:lnTo>
                    <a:pt x="102" y="142"/>
                  </a:lnTo>
                  <a:lnTo>
                    <a:pt x="109" y="122"/>
                  </a:lnTo>
                  <a:lnTo>
                    <a:pt x="116" y="122"/>
                  </a:lnTo>
                  <a:lnTo>
                    <a:pt x="109" y="90"/>
                  </a:lnTo>
                  <a:lnTo>
                    <a:pt x="102" y="84"/>
                  </a:lnTo>
                  <a:lnTo>
                    <a:pt x="61" y="71"/>
                  </a:lnTo>
                  <a:lnTo>
                    <a:pt x="48" y="58"/>
                  </a:lnTo>
                  <a:lnTo>
                    <a:pt x="34" y="64"/>
                  </a:lnTo>
                  <a:lnTo>
                    <a:pt x="27" y="64"/>
                  </a:lnTo>
                  <a:lnTo>
                    <a:pt x="27" y="58"/>
                  </a:lnTo>
                  <a:lnTo>
                    <a:pt x="21" y="45"/>
                  </a:lnTo>
                  <a:lnTo>
                    <a:pt x="48" y="45"/>
                  </a:lnTo>
                  <a:lnTo>
                    <a:pt x="48" y="38"/>
                  </a:lnTo>
                  <a:lnTo>
                    <a:pt x="21" y="38"/>
                  </a:lnTo>
                  <a:lnTo>
                    <a:pt x="21" y="26"/>
                  </a:lnTo>
                  <a:lnTo>
                    <a:pt x="0" y="19"/>
                  </a:lnTo>
                  <a:lnTo>
                    <a:pt x="21" y="0"/>
                  </a:lnTo>
                  <a:lnTo>
                    <a:pt x="34" y="0"/>
                  </a:lnTo>
                  <a:lnTo>
                    <a:pt x="34" y="13"/>
                  </a:lnTo>
                  <a:lnTo>
                    <a:pt x="48" y="13"/>
                  </a:lnTo>
                  <a:lnTo>
                    <a:pt x="55" y="38"/>
                  </a:lnTo>
                  <a:lnTo>
                    <a:pt x="61" y="58"/>
                  </a:lnTo>
                  <a:lnTo>
                    <a:pt x="75" y="58"/>
                  </a:lnTo>
                  <a:lnTo>
                    <a:pt x="88" y="38"/>
                  </a:lnTo>
                  <a:lnTo>
                    <a:pt x="109" y="26"/>
                  </a:lnTo>
                  <a:lnTo>
                    <a:pt x="156" y="45"/>
                  </a:lnTo>
                  <a:lnTo>
                    <a:pt x="156" y="96"/>
                  </a:lnTo>
                  <a:lnTo>
                    <a:pt x="156" y="14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3" name="Freeform 42"/>
            <p:cNvSpPr>
              <a:spLocks/>
            </p:cNvSpPr>
            <p:nvPr/>
          </p:nvSpPr>
          <p:spPr bwMode="auto">
            <a:xfrm>
              <a:off x="7721601" y="3414713"/>
              <a:ext cx="215900" cy="214313"/>
            </a:xfrm>
            <a:custGeom>
              <a:avLst/>
              <a:gdLst/>
              <a:ahLst/>
              <a:cxnLst>
                <a:cxn ang="0">
                  <a:pos x="0" y="0"/>
                </a:cxn>
                <a:cxn ang="0">
                  <a:pos x="34" y="13"/>
                </a:cxn>
                <a:cxn ang="0">
                  <a:pos x="61" y="26"/>
                </a:cxn>
                <a:cxn ang="0">
                  <a:pos x="75" y="45"/>
                </a:cxn>
                <a:cxn ang="0">
                  <a:pos x="88" y="51"/>
                </a:cxn>
                <a:cxn ang="0">
                  <a:pos x="102" y="51"/>
                </a:cxn>
                <a:cxn ang="0">
                  <a:pos x="102" y="64"/>
                </a:cxn>
                <a:cxn ang="0">
                  <a:pos x="88" y="71"/>
                </a:cxn>
                <a:cxn ang="0">
                  <a:pos x="88" y="77"/>
                </a:cxn>
                <a:cxn ang="0">
                  <a:pos x="102" y="90"/>
                </a:cxn>
                <a:cxn ang="0">
                  <a:pos x="109" y="103"/>
                </a:cxn>
                <a:cxn ang="0">
                  <a:pos x="122" y="103"/>
                </a:cxn>
                <a:cxn ang="0">
                  <a:pos x="122" y="116"/>
                </a:cxn>
                <a:cxn ang="0">
                  <a:pos x="129" y="116"/>
                </a:cxn>
                <a:cxn ang="0">
                  <a:pos x="136" y="122"/>
                </a:cxn>
                <a:cxn ang="0">
                  <a:pos x="136" y="135"/>
                </a:cxn>
                <a:cxn ang="0">
                  <a:pos x="129" y="135"/>
                </a:cxn>
                <a:cxn ang="0">
                  <a:pos x="122" y="122"/>
                </a:cxn>
                <a:cxn ang="0">
                  <a:pos x="88" y="122"/>
                </a:cxn>
                <a:cxn ang="0">
                  <a:pos x="75" y="90"/>
                </a:cxn>
                <a:cxn ang="0">
                  <a:pos x="55" y="77"/>
                </a:cxn>
                <a:cxn ang="0">
                  <a:pos x="48" y="77"/>
                </a:cxn>
                <a:cxn ang="0">
                  <a:pos x="27" y="97"/>
                </a:cxn>
                <a:cxn ang="0">
                  <a:pos x="21" y="103"/>
                </a:cxn>
                <a:cxn ang="0">
                  <a:pos x="0" y="103"/>
                </a:cxn>
                <a:cxn ang="0">
                  <a:pos x="0" y="51"/>
                </a:cxn>
                <a:cxn ang="0">
                  <a:pos x="0" y="0"/>
                </a:cxn>
              </a:cxnLst>
              <a:rect l="0" t="0" r="r" b="b"/>
              <a:pathLst>
                <a:path w="136" h="135">
                  <a:moveTo>
                    <a:pt x="0" y="0"/>
                  </a:moveTo>
                  <a:lnTo>
                    <a:pt x="34" y="13"/>
                  </a:lnTo>
                  <a:lnTo>
                    <a:pt x="61" y="26"/>
                  </a:lnTo>
                  <a:lnTo>
                    <a:pt x="75" y="45"/>
                  </a:lnTo>
                  <a:lnTo>
                    <a:pt x="88" y="51"/>
                  </a:lnTo>
                  <a:lnTo>
                    <a:pt x="102" y="51"/>
                  </a:lnTo>
                  <a:lnTo>
                    <a:pt x="102" y="64"/>
                  </a:lnTo>
                  <a:lnTo>
                    <a:pt x="88" y="71"/>
                  </a:lnTo>
                  <a:lnTo>
                    <a:pt x="88" y="77"/>
                  </a:lnTo>
                  <a:lnTo>
                    <a:pt x="102" y="90"/>
                  </a:lnTo>
                  <a:lnTo>
                    <a:pt x="109" y="103"/>
                  </a:lnTo>
                  <a:lnTo>
                    <a:pt x="122" y="103"/>
                  </a:lnTo>
                  <a:lnTo>
                    <a:pt x="122" y="116"/>
                  </a:lnTo>
                  <a:lnTo>
                    <a:pt x="129" y="116"/>
                  </a:lnTo>
                  <a:lnTo>
                    <a:pt x="136" y="122"/>
                  </a:lnTo>
                  <a:lnTo>
                    <a:pt x="136" y="135"/>
                  </a:lnTo>
                  <a:lnTo>
                    <a:pt x="129" y="135"/>
                  </a:lnTo>
                  <a:lnTo>
                    <a:pt x="122" y="122"/>
                  </a:lnTo>
                  <a:lnTo>
                    <a:pt x="88" y="122"/>
                  </a:lnTo>
                  <a:lnTo>
                    <a:pt x="75" y="90"/>
                  </a:lnTo>
                  <a:lnTo>
                    <a:pt x="55" y="77"/>
                  </a:lnTo>
                  <a:lnTo>
                    <a:pt x="48" y="77"/>
                  </a:lnTo>
                  <a:lnTo>
                    <a:pt x="27" y="97"/>
                  </a:lnTo>
                  <a:lnTo>
                    <a:pt x="21" y="103"/>
                  </a:lnTo>
                  <a:lnTo>
                    <a:pt x="0" y="103"/>
                  </a:lnTo>
                  <a:lnTo>
                    <a:pt x="0" y="51"/>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4" name="Freeform 43"/>
            <p:cNvSpPr>
              <a:spLocks/>
            </p:cNvSpPr>
            <p:nvPr/>
          </p:nvSpPr>
          <p:spPr bwMode="auto">
            <a:xfrm>
              <a:off x="6946901" y="3240088"/>
              <a:ext cx="236538" cy="215900"/>
            </a:xfrm>
            <a:custGeom>
              <a:avLst/>
              <a:gdLst/>
              <a:ahLst/>
              <a:cxnLst>
                <a:cxn ang="0">
                  <a:pos x="108" y="0"/>
                </a:cxn>
                <a:cxn ang="0">
                  <a:pos x="102" y="0"/>
                </a:cxn>
                <a:cxn ang="0">
                  <a:pos x="81" y="39"/>
                </a:cxn>
                <a:cxn ang="0">
                  <a:pos x="61" y="52"/>
                </a:cxn>
                <a:cxn ang="0">
                  <a:pos x="47" y="39"/>
                </a:cxn>
                <a:cxn ang="0">
                  <a:pos x="34" y="52"/>
                </a:cxn>
                <a:cxn ang="0">
                  <a:pos x="20" y="52"/>
                </a:cxn>
                <a:cxn ang="0">
                  <a:pos x="7" y="33"/>
                </a:cxn>
                <a:cxn ang="0">
                  <a:pos x="0" y="52"/>
                </a:cxn>
                <a:cxn ang="0">
                  <a:pos x="0" y="78"/>
                </a:cxn>
                <a:cxn ang="0">
                  <a:pos x="7" y="84"/>
                </a:cxn>
                <a:cxn ang="0">
                  <a:pos x="20" y="110"/>
                </a:cxn>
                <a:cxn ang="0">
                  <a:pos x="34" y="110"/>
                </a:cxn>
                <a:cxn ang="0">
                  <a:pos x="34" y="123"/>
                </a:cxn>
                <a:cxn ang="0">
                  <a:pos x="61" y="123"/>
                </a:cxn>
                <a:cxn ang="0">
                  <a:pos x="75" y="123"/>
                </a:cxn>
                <a:cxn ang="0">
                  <a:pos x="81" y="136"/>
                </a:cxn>
                <a:cxn ang="0">
                  <a:pos x="95" y="129"/>
                </a:cxn>
                <a:cxn ang="0">
                  <a:pos x="108" y="123"/>
                </a:cxn>
                <a:cxn ang="0">
                  <a:pos x="108" y="103"/>
                </a:cxn>
                <a:cxn ang="0">
                  <a:pos x="108" y="91"/>
                </a:cxn>
                <a:cxn ang="0">
                  <a:pos x="122" y="84"/>
                </a:cxn>
                <a:cxn ang="0">
                  <a:pos x="136" y="52"/>
                </a:cxn>
                <a:cxn ang="0">
                  <a:pos x="149" y="52"/>
                </a:cxn>
                <a:cxn ang="0">
                  <a:pos x="129" y="33"/>
                </a:cxn>
                <a:cxn ang="0">
                  <a:pos x="136" y="26"/>
                </a:cxn>
                <a:cxn ang="0">
                  <a:pos x="129" y="13"/>
                </a:cxn>
                <a:cxn ang="0">
                  <a:pos x="129" y="0"/>
                </a:cxn>
                <a:cxn ang="0">
                  <a:pos x="115" y="0"/>
                </a:cxn>
                <a:cxn ang="0">
                  <a:pos x="108" y="0"/>
                </a:cxn>
              </a:cxnLst>
              <a:rect l="0" t="0" r="r" b="b"/>
              <a:pathLst>
                <a:path w="149" h="136">
                  <a:moveTo>
                    <a:pt x="108" y="0"/>
                  </a:moveTo>
                  <a:lnTo>
                    <a:pt x="102" y="0"/>
                  </a:lnTo>
                  <a:lnTo>
                    <a:pt x="81" y="39"/>
                  </a:lnTo>
                  <a:lnTo>
                    <a:pt x="61" y="52"/>
                  </a:lnTo>
                  <a:lnTo>
                    <a:pt x="47" y="39"/>
                  </a:lnTo>
                  <a:lnTo>
                    <a:pt x="34" y="52"/>
                  </a:lnTo>
                  <a:lnTo>
                    <a:pt x="20" y="52"/>
                  </a:lnTo>
                  <a:lnTo>
                    <a:pt x="7" y="33"/>
                  </a:lnTo>
                  <a:lnTo>
                    <a:pt x="0" y="52"/>
                  </a:lnTo>
                  <a:lnTo>
                    <a:pt x="0" y="78"/>
                  </a:lnTo>
                  <a:lnTo>
                    <a:pt x="7" y="84"/>
                  </a:lnTo>
                  <a:lnTo>
                    <a:pt x="20" y="110"/>
                  </a:lnTo>
                  <a:lnTo>
                    <a:pt x="34" y="110"/>
                  </a:lnTo>
                  <a:lnTo>
                    <a:pt x="34" y="123"/>
                  </a:lnTo>
                  <a:lnTo>
                    <a:pt x="61" y="123"/>
                  </a:lnTo>
                  <a:lnTo>
                    <a:pt x="75" y="123"/>
                  </a:lnTo>
                  <a:lnTo>
                    <a:pt x="81" y="136"/>
                  </a:lnTo>
                  <a:lnTo>
                    <a:pt x="95" y="129"/>
                  </a:lnTo>
                  <a:lnTo>
                    <a:pt x="108" y="123"/>
                  </a:lnTo>
                  <a:lnTo>
                    <a:pt x="108" y="103"/>
                  </a:lnTo>
                  <a:lnTo>
                    <a:pt x="108" y="91"/>
                  </a:lnTo>
                  <a:lnTo>
                    <a:pt x="122" y="84"/>
                  </a:lnTo>
                  <a:lnTo>
                    <a:pt x="136" y="52"/>
                  </a:lnTo>
                  <a:lnTo>
                    <a:pt x="149" y="52"/>
                  </a:lnTo>
                  <a:lnTo>
                    <a:pt x="129" y="33"/>
                  </a:lnTo>
                  <a:lnTo>
                    <a:pt x="136" y="26"/>
                  </a:lnTo>
                  <a:lnTo>
                    <a:pt x="129" y="13"/>
                  </a:lnTo>
                  <a:lnTo>
                    <a:pt x="129" y="0"/>
                  </a:lnTo>
                  <a:lnTo>
                    <a:pt x="115" y="0"/>
                  </a:lnTo>
                  <a:lnTo>
                    <a:pt x="108"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5" name="Freeform 44"/>
            <p:cNvSpPr>
              <a:spLocks/>
            </p:cNvSpPr>
            <p:nvPr/>
          </p:nvSpPr>
          <p:spPr bwMode="auto">
            <a:xfrm>
              <a:off x="6958013" y="3168651"/>
              <a:ext cx="236538" cy="153988"/>
            </a:xfrm>
            <a:custGeom>
              <a:avLst/>
              <a:gdLst/>
              <a:ahLst/>
              <a:cxnLst>
                <a:cxn ang="0">
                  <a:pos x="142" y="32"/>
                </a:cxn>
                <a:cxn ang="0">
                  <a:pos x="129" y="32"/>
                </a:cxn>
                <a:cxn ang="0">
                  <a:pos x="149" y="26"/>
                </a:cxn>
                <a:cxn ang="0">
                  <a:pos x="122" y="13"/>
                </a:cxn>
                <a:cxn ang="0">
                  <a:pos x="122" y="7"/>
                </a:cxn>
                <a:cxn ang="0">
                  <a:pos x="115" y="0"/>
                </a:cxn>
                <a:cxn ang="0">
                  <a:pos x="88" y="26"/>
                </a:cxn>
                <a:cxn ang="0">
                  <a:pos x="88" y="32"/>
                </a:cxn>
                <a:cxn ang="0">
                  <a:pos x="88" y="45"/>
                </a:cxn>
                <a:cxn ang="0">
                  <a:pos x="74" y="45"/>
                </a:cxn>
                <a:cxn ang="0">
                  <a:pos x="68" y="32"/>
                </a:cxn>
                <a:cxn ang="0">
                  <a:pos x="47" y="58"/>
                </a:cxn>
                <a:cxn ang="0">
                  <a:pos x="27" y="58"/>
                </a:cxn>
                <a:cxn ang="0">
                  <a:pos x="20" y="84"/>
                </a:cxn>
                <a:cxn ang="0">
                  <a:pos x="0" y="78"/>
                </a:cxn>
                <a:cxn ang="0">
                  <a:pos x="13" y="97"/>
                </a:cxn>
                <a:cxn ang="0">
                  <a:pos x="27" y="97"/>
                </a:cxn>
                <a:cxn ang="0">
                  <a:pos x="40" y="84"/>
                </a:cxn>
                <a:cxn ang="0">
                  <a:pos x="54" y="97"/>
                </a:cxn>
                <a:cxn ang="0">
                  <a:pos x="74" y="84"/>
                </a:cxn>
                <a:cxn ang="0">
                  <a:pos x="95" y="45"/>
                </a:cxn>
                <a:cxn ang="0">
                  <a:pos x="101" y="45"/>
                </a:cxn>
                <a:cxn ang="0">
                  <a:pos x="122" y="45"/>
                </a:cxn>
                <a:cxn ang="0">
                  <a:pos x="129" y="39"/>
                </a:cxn>
                <a:cxn ang="0">
                  <a:pos x="142" y="32"/>
                </a:cxn>
              </a:cxnLst>
              <a:rect l="0" t="0" r="r" b="b"/>
              <a:pathLst>
                <a:path w="149" h="97">
                  <a:moveTo>
                    <a:pt x="142" y="32"/>
                  </a:moveTo>
                  <a:lnTo>
                    <a:pt x="129" y="32"/>
                  </a:lnTo>
                  <a:lnTo>
                    <a:pt x="149" y="26"/>
                  </a:lnTo>
                  <a:lnTo>
                    <a:pt x="122" y="13"/>
                  </a:lnTo>
                  <a:lnTo>
                    <a:pt x="122" y="7"/>
                  </a:lnTo>
                  <a:lnTo>
                    <a:pt x="115" y="0"/>
                  </a:lnTo>
                  <a:lnTo>
                    <a:pt x="88" y="26"/>
                  </a:lnTo>
                  <a:lnTo>
                    <a:pt x="88" y="32"/>
                  </a:lnTo>
                  <a:lnTo>
                    <a:pt x="88" y="45"/>
                  </a:lnTo>
                  <a:lnTo>
                    <a:pt x="74" y="45"/>
                  </a:lnTo>
                  <a:lnTo>
                    <a:pt x="68" y="32"/>
                  </a:lnTo>
                  <a:lnTo>
                    <a:pt x="47" y="58"/>
                  </a:lnTo>
                  <a:lnTo>
                    <a:pt x="27" y="58"/>
                  </a:lnTo>
                  <a:lnTo>
                    <a:pt x="20" y="84"/>
                  </a:lnTo>
                  <a:lnTo>
                    <a:pt x="0" y="78"/>
                  </a:lnTo>
                  <a:lnTo>
                    <a:pt x="13" y="97"/>
                  </a:lnTo>
                  <a:lnTo>
                    <a:pt x="27" y="97"/>
                  </a:lnTo>
                  <a:lnTo>
                    <a:pt x="40" y="84"/>
                  </a:lnTo>
                  <a:lnTo>
                    <a:pt x="54" y="97"/>
                  </a:lnTo>
                  <a:lnTo>
                    <a:pt x="74" y="84"/>
                  </a:lnTo>
                  <a:lnTo>
                    <a:pt x="95" y="45"/>
                  </a:lnTo>
                  <a:lnTo>
                    <a:pt x="101" y="45"/>
                  </a:lnTo>
                  <a:lnTo>
                    <a:pt x="122" y="45"/>
                  </a:lnTo>
                  <a:lnTo>
                    <a:pt x="129" y="39"/>
                  </a:lnTo>
                  <a:lnTo>
                    <a:pt x="142"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6" name="Freeform 45"/>
            <p:cNvSpPr>
              <a:spLocks/>
            </p:cNvSpPr>
            <p:nvPr/>
          </p:nvSpPr>
          <p:spPr bwMode="auto">
            <a:xfrm>
              <a:off x="7065963" y="3219451"/>
              <a:ext cx="31750" cy="20638"/>
            </a:xfrm>
            <a:custGeom>
              <a:avLst/>
              <a:gdLst/>
              <a:ahLst/>
              <a:cxnLst>
                <a:cxn ang="0">
                  <a:pos x="20" y="0"/>
                </a:cxn>
                <a:cxn ang="0">
                  <a:pos x="20" y="13"/>
                </a:cxn>
                <a:cxn ang="0">
                  <a:pos x="6" y="13"/>
                </a:cxn>
                <a:cxn ang="0">
                  <a:pos x="0" y="0"/>
                </a:cxn>
                <a:cxn ang="0">
                  <a:pos x="6" y="0"/>
                </a:cxn>
                <a:cxn ang="0">
                  <a:pos x="20" y="0"/>
                </a:cxn>
              </a:cxnLst>
              <a:rect l="0" t="0" r="r" b="b"/>
              <a:pathLst>
                <a:path w="20" h="13">
                  <a:moveTo>
                    <a:pt x="20" y="0"/>
                  </a:moveTo>
                  <a:lnTo>
                    <a:pt x="20" y="13"/>
                  </a:lnTo>
                  <a:lnTo>
                    <a:pt x="6" y="13"/>
                  </a:lnTo>
                  <a:lnTo>
                    <a:pt x="0" y="0"/>
                  </a:lnTo>
                  <a:lnTo>
                    <a:pt x="6" y="0"/>
                  </a:lnTo>
                  <a:lnTo>
                    <a:pt x="2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7" name="Freeform 46"/>
            <p:cNvSpPr>
              <a:spLocks/>
            </p:cNvSpPr>
            <p:nvPr/>
          </p:nvSpPr>
          <p:spPr bwMode="auto">
            <a:xfrm>
              <a:off x="6494463" y="2616201"/>
              <a:ext cx="215900" cy="481013"/>
            </a:xfrm>
            <a:custGeom>
              <a:avLst/>
              <a:gdLst/>
              <a:ahLst/>
              <a:cxnLst>
                <a:cxn ang="0">
                  <a:pos x="129" y="258"/>
                </a:cxn>
                <a:cxn ang="0">
                  <a:pos x="122" y="226"/>
                </a:cxn>
                <a:cxn ang="0">
                  <a:pos x="102" y="213"/>
                </a:cxn>
                <a:cxn ang="0">
                  <a:pos x="109" y="187"/>
                </a:cxn>
                <a:cxn ang="0">
                  <a:pos x="88" y="155"/>
                </a:cxn>
                <a:cxn ang="0">
                  <a:pos x="88" y="135"/>
                </a:cxn>
                <a:cxn ang="0">
                  <a:pos x="122" y="122"/>
                </a:cxn>
                <a:cxn ang="0">
                  <a:pos x="136" y="103"/>
                </a:cxn>
                <a:cxn ang="0">
                  <a:pos x="122" y="103"/>
                </a:cxn>
                <a:cxn ang="0">
                  <a:pos x="102" y="90"/>
                </a:cxn>
                <a:cxn ang="0">
                  <a:pos x="102" y="77"/>
                </a:cxn>
                <a:cxn ang="0">
                  <a:pos x="88" y="77"/>
                </a:cxn>
                <a:cxn ang="0">
                  <a:pos x="88" y="58"/>
                </a:cxn>
                <a:cxn ang="0">
                  <a:pos x="75" y="64"/>
                </a:cxn>
                <a:cxn ang="0">
                  <a:pos x="81" y="13"/>
                </a:cxn>
                <a:cxn ang="0">
                  <a:pos x="75" y="0"/>
                </a:cxn>
                <a:cxn ang="0">
                  <a:pos x="54" y="0"/>
                </a:cxn>
                <a:cxn ang="0">
                  <a:pos x="54" y="6"/>
                </a:cxn>
                <a:cxn ang="0">
                  <a:pos x="48" y="6"/>
                </a:cxn>
                <a:cxn ang="0">
                  <a:pos x="27" y="26"/>
                </a:cxn>
                <a:cxn ang="0">
                  <a:pos x="20" y="64"/>
                </a:cxn>
                <a:cxn ang="0">
                  <a:pos x="7" y="64"/>
                </a:cxn>
                <a:cxn ang="0">
                  <a:pos x="7" y="90"/>
                </a:cxn>
                <a:cxn ang="0">
                  <a:pos x="0" y="90"/>
                </a:cxn>
                <a:cxn ang="0">
                  <a:pos x="0" y="110"/>
                </a:cxn>
                <a:cxn ang="0">
                  <a:pos x="20" y="129"/>
                </a:cxn>
                <a:cxn ang="0">
                  <a:pos x="27" y="148"/>
                </a:cxn>
                <a:cxn ang="0">
                  <a:pos x="34" y="148"/>
                </a:cxn>
                <a:cxn ang="0">
                  <a:pos x="48" y="174"/>
                </a:cxn>
                <a:cxn ang="0">
                  <a:pos x="34" y="187"/>
                </a:cxn>
                <a:cxn ang="0">
                  <a:pos x="61" y="200"/>
                </a:cxn>
                <a:cxn ang="0">
                  <a:pos x="81" y="180"/>
                </a:cxn>
                <a:cxn ang="0">
                  <a:pos x="88" y="187"/>
                </a:cxn>
                <a:cxn ang="0">
                  <a:pos x="122" y="251"/>
                </a:cxn>
                <a:cxn ang="0">
                  <a:pos x="109" y="258"/>
                </a:cxn>
                <a:cxn ang="0">
                  <a:pos x="122" y="277"/>
                </a:cxn>
                <a:cxn ang="0">
                  <a:pos x="109" y="303"/>
                </a:cxn>
                <a:cxn ang="0">
                  <a:pos x="115" y="284"/>
                </a:cxn>
                <a:cxn ang="0">
                  <a:pos x="129" y="258"/>
                </a:cxn>
              </a:cxnLst>
              <a:rect l="0" t="0" r="r" b="b"/>
              <a:pathLst>
                <a:path w="136" h="303">
                  <a:moveTo>
                    <a:pt x="129" y="258"/>
                  </a:moveTo>
                  <a:lnTo>
                    <a:pt x="122" y="226"/>
                  </a:lnTo>
                  <a:lnTo>
                    <a:pt x="102" y="213"/>
                  </a:lnTo>
                  <a:lnTo>
                    <a:pt x="109" y="187"/>
                  </a:lnTo>
                  <a:lnTo>
                    <a:pt x="88" y="155"/>
                  </a:lnTo>
                  <a:lnTo>
                    <a:pt x="88" y="135"/>
                  </a:lnTo>
                  <a:lnTo>
                    <a:pt x="122" y="122"/>
                  </a:lnTo>
                  <a:lnTo>
                    <a:pt x="136" y="103"/>
                  </a:lnTo>
                  <a:lnTo>
                    <a:pt x="122" y="103"/>
                  </a:lnTo>
                  <a:lnTo>
                    <a:pt x="102" y="90"/>
                  </a:lnTo>
                  <a:lnTo>
                    <a:pt x="102" y="77"/>
                  </a:lnTo>
                  <a:lnTo>
                    <a:pt x="88" y="77"/>
                  </a:lnTo>
                  <a:lnTo>
                    <a:pt x="88" y="58"/>
                  </a:lnTo>
                  <a:lnTo>
                    <a:pt x="75" y="64"/>
                  </a:lnTo>
                  <a:lnTo>
                    <a:pt x="81" y="13"/>
                  </a:lnTo>
                  <a:lnTo>
                    <a:pt x="75" y="0"/>
                  </a:lnTo>
                  <a:lnTo>
                    <a:pt x="54" y="0"/>
                  </a:lnTo>
                  <a:lnTo>
                    <a:pt x="54" y="6"/>
                  </a:lnTo>
                  <a:lnTo>
                    <a:pt x="48" y="6"/>
                  </a:lnTo>
                  <a:lnTo>
                    <a:pt x="27" y="26"/>
                  </a:lnTo>
                  <a:lnTo>
                    <a:pt x="20" y="64"/>
                  </a:lnTo>
                  <a:lnTo>
                    <a:pt x="7" y="64"/>
                  </a:lnTo>
                  <a:lnTo>
                    <a:pt x="7" y="90"/>
                  </a:lnTo>
                  <a:lnTo>
                    <a:pt x="0" y="90"/>
                  </a:lnTo>
                  <a:lnTo>
                    <a:pt x="0" y="110"/>
                  </a:lnTo>
                  <a:lnTo>
                    <a:pt x="20" y="129"/>
                  </a:lnTo>
                  <a:lnTo>
                    <a:pt x="27" y="148"/>
                  </a:lnTo>
                  <a:lnTo>
                    <a:pt x="34" y="148"/>
                  </a:lnTo>
                  <a:lnTo>
                    <a:pt x="48" y="174"/>
                  </a:lnTo>
                  <a:lnTo>
                    <a:pt x="34" y="187"/>
                  </a:lnTo>
                  <a:lnTo>
                    <a:pt x="61" y="200"/>
                  </a:lnTo>
                  <a:lnTo>
                    <a:pt x="81" y="180"/>
                  </a:lnTo>
                  <a:lnTo>
                    <a:pt x="88" y="187"/>
                  </a:lnTo>
                  <a:lnTo>
                    <a:pt x="122" y="251"/>
                  </a:lnTo>
                  <a:lnTo>
                    <a:pt x="109" y="258"/>
                  </a:lnTo>
                  <a:lnTo>
                    <a:pt x="122" y="277"/>
                  </a:lnTo>
                  <a:lnTo>
                    <a:pt x="109" y="303"/>
                  </a:lnTo>
                  <a:lnTo>
                    <a:pt x="115" y="284"/>
                  </a:lnTo>
                  <a:lnTo>
                    <a:pt x="129" y="2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8" name="Freeform 47"/>
            <p:cNvSpPr>
              <a:spLocks/>
            </p:cNvSpPr>
            <p:nvPr/>
          </p:nvSpPr>
          <p:spPr bwMode="auto">
            <a:xfrm>
              <a:off x="6634163" y="2809876"/>
              <a:ext cx="193675" cy="379413"/>
            </a:xfrm>
            <a:custGeom>
              <a:avLst/>
              <a:gdLst/>
              <a:ahLst/>
              <a:cxnLst>
                <a:cxn ang="0">
                  <a:pos x="61" y="226"/>
                </a:cxn>
                <a:cxn ang="0">
                  <a:pos x="68" y="233"/>
                </a:cxn>
                <a:cxn ang="0">
                  <a:pos x="68" y="239"/>
                </a:cxn>
                <a:cxn ang="0">
                  <a:pos x="75" y="239"/>
                </a:cxn>
                <a:cxn ang="0">
                  <a:pos x="88" y="233"/>
                </a:cxn>
                <a:cxn ang="0">
                  <a:pos x="75" y="226"/>
                </a:cxn>
                <a:cxn ang="0">
                  <a:pos x="61" y="213"/>
                </a:cxn>
                <a:cxn ang="0">
                  <a:pos x="48" y="181"/>
                </a:cxn>
                <a:cxn ang="0">
                  <a:pos x="41" y="181"/>
                </a:cxn>
                <a:cxn ang="0">
                  <a:pos x="41" y="162"/>
                </a:cxn>
                <a:cxn ang="0">
                  <a:pos x="48" y="136"/>
                </a:cxn>
                <a:cxn ang="0">
                  <a:pos x="41" y="123"/>
                </a:cxn>
                <a:cxn ang="0">
                  <a:pos x="61" y="123"/>
                </a:cxn>
                <a:cxn ang="0">
                  <a:pos x="61" y="129"/>
                </a:cxn>
                <a:cxn ang="0">
                  <a:pos x="75" y="129"/>
                </a:cxn>
                <a:cxn ang="0">
                  <a:pos x="88" y="136"/>
                </a:cxn>
                <a:cxn ang="0">
                  <a:pos x="75" y="123"/>
                </a:cxn>
                <a:cxn ang="0">
                  <a:pos x="88" y="104"/>
                </a:cxn>
                <a:cxn ang="0">
                  <a:pos x="122" y="104"/>
                </a:cxn>
                <a:cxn ang="0">
                  <a:pos x="122" y="84"/>
                </a:cxn>
                <a:cxn ang="0">
                  <a:pos x="116" y="65"/>
                </a:cxn>
                <a:cxn ang="0">
                  <a:pos x="102" y="52"/>
                </a:cxn>
                <a:cxn ang="0">
                  <a:pos x="88" y="33"/>
                </a:cxn>
                <a:cxn ang="0">
                  <a:pos x="75" y="39"/>
                </a:cxn>
                <a:cxn ang="0">
                  <a:pos x="68" y="33"/>
                </a:cxn>
                <a:cxn ang="0">
                  <a:pos x="48" y="39"/>
                </a:cxn>
                <a:cxn ang="0">
                  <a:pos x="48" y="13"/>
                </a:cxn>
                <a:cxn ang="0">
                  <a:pos x="41" y="7"/>
                </a:cxn>
                <a:cxn ang="0">
                  <a:pos x="34" y="0"/>
                </a:cxn>
                <a:cxn ang="0">
                  <a:pos x="0" y="13"/>
                </a:cxn>
                <a:cxn ang="0">
                  <a:pos x="0" y="33"/>
                </a:cxn>
                <a:cxn ang="0">
                  <a:pos x="21" y="65"/>
                </a:cxn>
                <a:cxn ang="0">
                  <a:pos x="14" y="91"/>
                </a:cxn>
                <a:cxn ang="0">
                  <a:pos x="34" y="104"/>
                </a:cxn>
                <a:cxn ang="0">
                  <a:pos x="41" y="136"/>
                </a:cxn>
                <a:cxn ang="0">
                  <a:pos x="21" y="181"/>
                </a:cxn>
                <a:cxn ang="0">
                  <a:pos x="21" y="187"/>
                </a:cxn>
                <a:cxn ang="0">
                  <a:pos x="34" y="207"/>
                </a:cxn>
                <a:cxn ang="0">
                  <a:pos x="34" y="200"/>
                </a:cxn>
                <a:cxn ang="0">
                  <a:pos x="61" y="233"/>
                </a:cxn>
                <a:cxn ang="0">
                  <a:pos x="61" y="226"/>
                </a:cxn>
              </a:cxnLst>
              <a:rect l="0" t="0" r="r" b="b"/>
              <a:pathLst>
                <a:path w="122" h="239">
                  <a:moveTo>
                    <a:pt x="61" y="226"/>
                  </a:moveTo>
                  <a:lnTo>
                    <a:pt x="68" y="233"/>
                  </a:lnTo>
                  <a:lnTo>
                    <a:pt x="68" y="239"/>
                  </a:lnTo>
                  <a:lnTo>
                    <a:pt x="75" y="239"/>
                  </a:lnTo>
                  <a:lnTo>
                    <a:pt x="88" y="233"/>
                  </a:lnTo>
                  <a:lnTo>
                    <a:pt x="75" y="226"/>
                  </a:lnTo>
                  <a:lnTo>
                    <a:pt x="61" y="213"/>
                  </a:lnTo>
                  <a:lnTo>
                    <a:pt x="48" y="181"/>
                  </a:lnTo>
                  <a:lnTo>
                    <a:pt x="41" y="181"/>
                  </a:lnTo>
                  <a:lnTo>
                    <a:pt x="41" y="162"/>
                  </a:lnTo>
                  <a:lnTo>
                    <a:pt x="48" y="136"/>
                  </a:lnTo>
                  <a:lnTo>
                    <a:pt x="41" y="123"/>
                  </a:lnTo>
                  <a:lnTo>
                    <a:pt x="61" y="123"/>
                  </a:lnTo>
                  <a:lnTo>
                    <a:pt x="61" y="129"/>
                  </a:lnTo>
                  <a:lnTo>
                    <a:pt x="75" y="129"/>
                  </a:lnTo>
                  <a:lnTo>
                    <a:pt x="88" y="136"/>
                  </a:lnTo>
                  <a:lnTo>
                    <a:pt x="75" y="123"/>
                  </a:lnTo>
                  <a:lnTo>
                    <a:pt x="88" y="104"/>
                  </a:lnTo>
                  <a:lnTo>
                    <a:pt x="122" y="104"/>
                  </a:lnTo>
                  <a:lnTo>
                    <a:pt x="122" y="84"/>
                  </a:lnTo>
                  <a:lnTo>
                    <a:pt x="116" y="65"/>
                  </a:lnTo>
                  <a:lnTo>
                    <a:pt x="102" y="52"/>
                  </a:lnTo>
                  <a:lnTo>
                    <a:pt x="88" y="33"/>
                  </a:lnTo>
                  <a:lnTo>
                    <a:pt x="75" y="39"/>
                  </a:lnTo>
                  <a:lnTo>
                    <a:pt x="68" y="33"/>
                  </a:lnTo>
                  <a:lnTo>
                    <a:pt x="48" y="39"/>
                  </a:lnTo>
                  <a:lnTo>
                    <a:pt x="48" y="13"/>
                  </a:lnTo>
                  <a:lnTo>
                    <a:pt x="41" y="7"/>
                  </a:lnTo>
                  <a:lnTo>
                    <a:pt x="34" y="0"/>
                  </a:lnTo>
                  <a:lnTo>
                    <a:pt x="0" y="13"/>
                  </a:lnTo>
                  <a:lnTo>
                    <a:pt x="0" y="33"/>
                  </a:lnTo>
                  <a:lnTo>
                    <a:pt x="21" y="65"/>
                  </a:lnTo>
                  <a:lnTo>
                    <a:pt x="14" y="91"/>
                  </a:lnTo>
                  <a:lnTo>
                    <a:pt x="34" y="104"/>
                  </a:lnTo>
                  <a:lnTo>
                    <a:pt x="41" y="136"/>
                  </a:lnTo>
                  <a:lnTo>
                    <a:pt x="21" y="181"/>
                  </a:lnTo>
                  <a:lnTo>
                    <a:pt x="21" y="187"/>
                  </a:lnTo>
                  <a:lnTo>
                    <a:pt x="34" y="207"/>
                  </a:lnTo>
                  <a:lnTo>
                    <a:pt x="34" y="200"/>
                  </a:lnTo>
                  <a:lnTo>
                    <a:pt x="61" y="233"/>
                  </a:lnTo>
                  <a:lnTo>
                    <a:pt x="61" y="2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49" name="Freeform 48"/>
            <p:cNvSpPr>
              <a:spLocks/>
            </p:cNvSpPr>
            <p:nvPr/>
          </p:nvSpPr>
          <p:spPr bwMode="auto">
            <a:xfrm>
              <a:off x="6731001" y="3168651"/>
              <a:ext cx="96838" cy="133350"/>
            </a:xfrm>
            <a:custGeom>
              <a:avLst/>
              <a:gdLst/>
              <a:ahLst/>
              <a:cxnLst>
                <a:cxn ang="0">
                  <a:pos x="0" y="7"/>
                </a:cxn>
                <a:cxn ang="0">
                  <a:pos x="0" y="0"/>
                </a:cxn>
                <a:cxn ang="0">
                  <a:pos x="7" y="7"/>
                </a:cxn>
                <a:cxn ang="0">
                  <a:pos x="7" y="13"/>
                </a:cxn>
                <a:cxn ang="0">
                  <a:pos x="14" y="13"/>
                </a:cxn>
                <a:cxn ang="0">
                  <a:pos x="27" y="7"/>
                </a:cxn>
                <a:cxn ang="0">
                  <a:pos x="41" y="32"/>
                </a:cxn>
                <a:cxn ang="0">
                  <a:pos x="41" y="58"/>
                </a:cxn>
                <a:cxn ang="0">
                  <a:pos x="61" y="84"/>
                </a:cxn>
                <a:cxn ang="0">
                  <a:pos x="41" y="84"/>
                </a:cxn>
                <a:cxn ang="0">
                  <a:pos x="14" y="58"/>
                </a:cxn>
                <a:cxn ang="0">
                  <a:pos x="0" y="45"/>
                </a:cxn>
                <a:cxn ang="0">
                  <a:pos x="0" y="26"/>
                </a:cxn>
                <a:cxn ang="0">
                  <a:pos x="0" y="7"/>
                </a:cxn>
              </a:cxnLst>
              <a:rect l="0" t="0" r="r" b="b"/>
              <a:pathLst>
                <a:path w="61" h="84">
                  <a:moveTo>
                    <a:pt x="0" y="7"/>
                  </a:moveTo>
                  <a:lnTo>
                    <a:pt x="0" y="0"/>
                  </a:lnTo>
                  <a:lnTo>
                    <a:pt x="7" y="7"/>
                  </a:lnTo>
                  <a:lnTo>
                    <a:pt x="7" y="13"/>
                  </a:lnTo>
                  <a:lnTo>
                    <a:pt x="14" y="13"/>
                  </a:lnTo>
                  <a:lnTo>
                    <a:pt x="27" y="7"/>
                  </a:lnTo>
                  <a:lnTo>
                    <a:pt x="41" y="32"/>
                  </a:lnTo>
                  <a:lnTo>
                    <a:pt x="41" y="58"/>
                  </a:lnTo>
                  <a:lnTo>
                    <a:pt x="61" y="84"/>
                  </a:lnTo>
                  <a:lnTo>
                    <a:pt x="41" y="84"/>
                  </a:lnTo>
                  <a:lnTo>
                    <a:pt x="14" y="58"/>
                  </a:lnTo>
                  <a:lnTo>
                    <a:pt x="0" y="45"/>
                  </a:lnTo>
                  <a:lnTo>
                    <a:pt x="0" y="26"/>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0" name="Freeform 49"/>
            <p:cNvSpPr>
              <a:spLocks/>
            </p:cNvSpPr>
            <p:nvPr/>
          </p:nvSpPr>
          <p:spPr bwMode="auto">
            <a:xfrm>
              <a:off x="6731001" y="2738438"/>
              <a:ext cx="204788" cy="368300"/>
            </a:xfrm>
            <a:custGeom>
              <a:avLst/>
              <a:gdLst/>
              <a:ahLst/>
              <a:cxnLst>
                <a:cxn ang="0">
                  <a:pos x="0" y="7"/>
                </a:cxn>
                <a:cxn ang="0">
                  <a:pos x="14" y="33"/>
                </a:cxn>
                <a:cxn ang="0">
                  <a:pos x="34" y="45"/>
                </a:cxn>
                <a:cxn ang="0">
                  <a:pos x="41" y="52"/>
                </a:cxn>
                <a:cxn ang="0">
                  <a:pos x="34" y="58"/>
                </a:cxn>
                <a:cxn ang="0">
                  <a:pos x="68" y="97"/>
                </a:cxn>
                <a:cxn ang="0">
                  <a:pos x="68" y="103"/>
                </a:cxn>
                <a:cxn ang="0">
                  <a:pos x="88" y="123"/>
                </a:cxn>
                <a:cxn ang="0">
                  <a:pos x="102" y="136"/>
                </a:cxn>
                <a:cxn ang="0">
                  <a:pos x="102" y="174"/>
                </a:cxn>
                <a:cxn ang="0">
                  <a:pos x="82" y="194"/>
                </a:cxn>
                <a:cxn ang="0">
                  <a:pos x="68" y="200"/>
                </a:cxn>
                <a:cxn ang="0">
                  <a:pos x="55" y="207"/>
                </a:cxn>
                <a:cxn ang="0">
                  <a:pos x="61" y="220"/>
                </a:cxn>
                <a:cxn ang="0">
                  <a:pos x="61" y="232"/>
                </a:cxn>
                <a:cxn ang="0">
                  <a:pos x="88" y="226"/>
                </a:cxn>
                <a:cxn ang="0">
                  <a:pos x="88" y="207"/>
                </a:cxn>
                <a:cxn ang="0">
                  <a:pos x="102" y="207"/>
                </a:cxn>
                <a:cxn ang="0">
                  <a:pos x="129" y="194"/>
                </a:cxn>
                <a:cxn ang="0">
                  <a:pos x="129" y="155"/>
                </a:cxn>
                <a:cxn ang="0">
                  <a:pos x="116" y="129"/>
                </a:cxn>
                <a:cxn ang="0">
                  <a:pos x="61" y="78"/>
                </a:cxn>
                <a:cxn ang="0">
                  <a:pos x="55" y="71"/>
                </a:cxn>
                <a:cxn ang="0">
                  <a:pos x="61" y="52"/>
                </a:cxn>
                <a:cxn ang="0">
                  <a:pos x="68" y="33"/>
                </a:cxn>
                <a:cxn ang="0">
                  <a:pos x="88" y="26"/>
                </a:cxn>
                <a:cxn ang="0">
                  <a:pos x="68" y="13"/>
                </a:cxn>
                <a:cxn ang="0">
                  <a:pos x="61" y="7"/>
                </a:cxn>
                <a:cxn ang="0">
                  <a:pos x="41" y="0"/>
                </a:cxn>
                <a:cxn ang="0">
                  <a:pos x="7" y="7"/>
                </a:cxn>
                <a:cxn ang="0">
                  <a:pos x="0" y="7"/>
                </a:cxn>
              </a:cxnLst>
              <a:rect l="0" t="0" r="r" b="b"/>
              <a:pathLst>
                <a:path w="129" h="232">
                  <a:moveTo>
                    <a:pt x="0" y="7"/>
                  </a:moveTo>
                  <a:lnTo>
                    <a:pt x="14" y="33"/>
                  </a:lnTo>
                  <a:lnTo>
                    <a:pt x="34" y="45"/>
                  </a:lnTo>
                  <a:lnTo>
                    <a:pt x="41" y="52"/>
                  </a:lnTo>
                  <a:lnTo>
                    <a:pt x="34" y="58"/>
                  </a:lnTo>
                  <a:lnTo>
                    <a:pt x="68" y="97"/>
                  </a:lnTo>
                  <a:lnTo>
                    <a:pt x="68" y="103"/>
                  </a:lnTo>
                  <a:lnTo>
                    <a:pt x="88" y="123"/>
                  </a:lnTo>
                  <a:lnTo>
                    <a:pt x="102" y="136"/>
                  </a:lnTo>
                  <a:lnTo>
                    <a:pt x="102" y="174"/>
                  </a:lnTo>
                  <a:lnTo>
                    <a:pt x="82" y="194"/>
                  </a:lnTo>
                  <a:lnTo>
                    <a:pt x="68" y="200"/>
                  </a:lnTo>
                  <a:lnTo>
                    <a:pt x="55" y="207"/>
                  </a:lnTo>
                  <a:lnTo>
                    <a:pt x="61" y="220"/>
                  </a:lnTo>
                  <a:lnTo>
                    <a:pt x="61" y="232"/>
                  </a:lnTo>
                  <a:lnTo>
                    <a:pt x="88" y="226"/>
                  </a:lnTo>
                  <a:lnTo>
                    <a:pt x="88" y="207"/>
                  </a:lnTo>
                  <a:lnTo>
                    <a:pt x="102" y="207"/>
                  </a:lnTo>
                  <a:lnTo>
                    <a:pt x="129" y="194"/>
                  </a:lnTo>
                  <a:lnTo>
                    <a:pt x="129" y="155"/>
                  </a:lnTo>
                  <a:lnTo>
                    <a:pt x="116" y="129"/>
                  </a:lnTo>
                  <a:lnTo>
                    <a:pt x="61" y="78"/>
                  </a:lnTo>
                  <a:lnTo>
                    <a:pt x="55" y="71"/>
                  </a:lnTo>
                  <a:lnTo>
                    <a:pt x="61" y="52"/>
                  </a:lnTo>
                  <a:lnTo>
                    <a:pt x="68" y="33"/>
                  </a:lnTo>
                  <a:lnTo>
                    <a:pt x="88" y="26"/>
                  </a:lnTo>
                  <a:lnTo>
                    <a:pt x="68" y="13"/>
                  </a:lnTo>
                  <a:lnTo>
                    <a:pt x="61" y="7"/>
                  </a:lnTo>
                  <a:lnTo>
                    <a:pt x="41" y="0"/>
                  </a:lnTo>
                  <a:lnTo>
                    <a:pt x="7" y="7"/>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1" name="Freeform 50"/>
            <p:cNvSpPr>
              <a:spLocks/>
            </p:cNvSpPr>
            <p:nvPr/>
          </p:nvSpPr>
          <p:spPr bwMode="auto">
            <a:xfrm>
              <a:off x="6753226" y="2954338"/>
              <a:ext cx="139700" cy="112713"/>
            </a:xfrm>
            <a:custGeom>
              <a:avLst/>
              <a:gdLst/>
              <a:ahLst/>
              <a:cxnLst>
                <a:cxn ang="0">
                  <a:pos x="0" y="32"/>
                </a:cxn>
                <a:cxn ang="0">
                  <a:pos x="13" y="13"/>
                </a:cxn>
                <a:cxn ang="0">
                  <a:pos x="47" y="13"/>
                </a:cxn>
                <a:cxn ang="0">
                  <a:pos x="54" y="13"/>
                </a:cxn>
                <a:cxn ang="0">
                  <a:pos x="68" y="13"/>
                </a:cxn>
                <a:cxn ang="0">
                  <a:pos x="88" y="0"/>
                </a:cxn>
                <a:cxn ang="0">
                  <a:pos x="88" y="38"/>
                </a:cxn>
                <a:cxn ang="0">
                  <a:pos x="68" y="58"/>
                </a:cxn>
                <a:cxn ang="0">
                  <a:pos x="54" y="64"/>
                </a:cxn>
                <a:cxn ang="0">
                  <a:pos x="41" y="71"/>
                </a:cxn>
                <a:cxn ang="0">
                  <a:pos x="20" y="64"/>
                </a:cxn>
                <a:cxn ang="0">
                  <a:pos x="13" y="45"/>
                </a:cxn>
                <a:cxn ang="0">
                  <a:pos x="7" y="38"/>
                </a:cxn>
                <a:cxn ang="0">
                  <a:pos x="0" y="32"/>
                </a:cxn>
              </a:cxnLst>
              <a:rect l="0" t="0" r="r" b="b"/>
              <a:pathLst>
                <a:path w="88" h="71">
                  <a:moveTo>
                    <a:pt x="0" y="32"/>
                  </a:moveTo>
                  <a:lnTo>
                    <a:pt x="13" y="13"/>
                  </a:lnTo>
                  <a:lnTo>
                    <a:pt x="47" y="13"/>
                  </a:lnTo>
                  <a:lnTo>
                    <a:pt x="54" y="13"/>
                  </a:lnTo>
                  <a:lnTo>
                    <a:pt x="68" y="13"/>
                  </a:lnTo>
                  <a:lnTo>
                    <a:pt x="88" y="0"/>
                  </a:lnTo>
                  <a:lnTo>
                    <a:pt x="88" y="38"/>
                  </a:lnTo>
                  <a:lnTo>
                    <a:pt x="68" y="58"/>
                  </a:lnTo>
                  <a:lnTo>
                    <a:pt x="54" y="64"/>
                  </a:lnTo>
                  <a:lnTo>
                    <a:pt x="41" y="71"/>
                  </a:lnTo>
                  <a:lnTo>
                    <a:pt x="20" y="64"/>
                  </a:lnTo>
                  <a:lnTo>
                    <a:pt x="13" y="45"/>
                  </a:lnTo>
                  <a:lnTo>
                    <a:pt x="7" y="38"/>
                  </a:lnTo>
                  <a:lnTo>
                    <a:pt x="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2" name="Freeform 51"/>
            <p:cNvSpPr>
              <a:spLocks/>
            </p:cNvSpPr>
            <p:nvPr/>
          </p:nvSpPr>
          <p:spPr bwMode="auto">
            <a:xfrm>
              <a:off x="6688138" y="2749551"/>
              <a:ext cx="204788" cy="225425"/>
            </a:xfrm>
            <a:custGeom>
              <a:avLst/>
              <a:gdLst/>
              <a:ahLst/>
              <a:cxnLst>
                <a:cxn ang="0">
                  <a:pos x="129" y="129"/>
                </a:cxn>
                <a:cxn ang="0">
                  <a:pos x="115" y="116"/>
                </a:cxn>
                <a:cxn ang="0">
                  <a:pos x="95" y="96"/>
                </a:cxn>
                <a:cxn ang="0">
                  <a:pos x="95" y="90"/>
                </a:cxn>
                <a:cxn ang="0">
                  <a:pos x="61" y="51"/>
                </a:cxn>
                <a:cxn ang="0">
                  <a:pos x="68" y="45"/>
                </a:cxn>
                <a:cxn ang="0">
                  <a:pos x="61" y="38"/>
                </a:cxn>
                <a:cxn ang="0">
                  <a:pos x="41" y="26"/>
                </a:cxn>
                <a:cxn ang="0">
                  <a:pos x="27" y="0"/>
                </a:cxn>
                <a:cxn ang="0">
                  <a:pos x="14" y="0"/>
                </a:cxn>
                <a:cxn ang="0">
                  <a:pos x="14" y="19"/>
                </a:cxn>
                <a:cxn ang="0">
                  <a:pos x="0" y="38"/>
                </a:cxn>
                <a:cxn ang="0">
                  <a:pos x="7" y="45"/>
                </a:cxn>
                <a:cxn ang="0">
                  <a:pos x="14" y="51"/>
                </a:cxn>
                <a:cxn ang="0">
                  <a:pos x="14" y="77"/>
                </a:cxn>
                <a:cxn ang="0">
                  <a:pos x="34" y="71"/>
                </a:cxn>
                <a:cxn ang="0">
                  <a:pos x="41" y="77"/>
                </a:cxn>
                <a:cxn ang="0">
                  <a:pos x="54" y="71"/>
                </a:cxn>
                <a:cxn ang="0">
                  <a:pos x="68" y="90"/>
                </a:cxn>
                <a:cxn ang="0">
                  <a:pos x="82" y="103"/>
                </a:cxn>
                <a:cxn ang="0">
                  <a:pos x="88" y="122"/>
                </a:cxn>
                <a:cxn ang="0">
                  <a:pos x="88" y="142"/>
                </a:cxn>
                <a:cxn ang="0">
                  <a:pos x="95" y="142"/>
                </a:cxn>
                <a:cxn ang="0">
                  <a:pos x="109" y="142"/>
                </a:cxn>
                <a:cxn ang="0">
                  <a:pos x="115" y="135"/>
                </a:cxn>
                <a:cxn ang="0">
                  <a:pos x="129" y="129"/>
                </a:cxn>
              </a:cxnLst>
              <a:rect l="0" t="0" r="r" b="b"/>
              <a:pathLst>
                <a:path w="129" h="142">
                  <a:moveTo>
                    <a:pt x="129" y="129"/>
                  </a:moveTo>
                  <a:lnTo>
                    <a:pt x="115" y="116"/>
                  </a:lnTo>
                  <a:lnTo>
                    <a:pt x="95" y="96"/>
                  </a:lnTo>
                  <a:lnTo>
                    <a:pt x="95" y="90"/>
                  </a:lnTo>
                  <a:lnTo>
                    <a:pt x="61" y="51"/>
                  </a:lnTo>
                  <a:lnTo>
                    <a:pt x="68" y="45"/>
                  </a:lnTo>
                  <a:lnTo>
                    <a:pt x="61" y="38"/>
                  </a:lnTo>
                  <a:lnTo>
                    <a:pt x="41" y="26"/>
                  </a:lnTo>
                  <a:lnTo>
                    <a:pt x="27" y="0"/>
                  </a:lnTo>
                  <a:lnTo>
                    <a:pt x="14" y="0"/>
                  </a:lnTo>
                  <a:lnTo>
                    <a:pt x="14" y="19"/>
                  </a:lnTo>
                  <a:lnTo>
                    <a:pt x="0" y="38"/>
                  </a:lnTo>
                  <a:lnTo>
                    <a:pt x="7" y="45"/>
                  </a:lnTo>
                  <a:lnTo>
                    <a:pt x="14" y="51"/>
                  </a:lnTo>
                  <a:lnTo>
                    <a:pt x="14" y="77"/>
                  </a:lnTo>
                  <a:lnTo>
                    <a:pt x="34" y="71"/>
                  </a:lnTo>
                  <a:lnTo>
                    <a:pt x="41" y="77"/>
                  </a:lnTo>
                  <a:lnTo>
                    <a:pt x="54" y="71"/>
                  </a:lnTo>
                  <a:lnTo>
                    <a:pt x="68" y="90"/>
                  </a:lnTo>
                  <a:lnTo>
                    <a:pt x="82" y="103"/>
                  </a:lnTo>
                  <a:lnTo>
                    <a:pt x="88" y="122"/>
                  </a:lnTo>
                  <a:lnTo>
                    <a:pt x="88" y="142"/>
                  </a:lnTo>
                  <a:lnTo>
                    <a:pt x="95" y="142"/>
                  </a:lnTo>
                  <a:lnTo>
                    <a:pt x="109" y="142"/>
                  </a:lnTo>
                  <a:lnTo>
                    <a:pt x="115" y="135"/>
                  </a:lnTo>
                  <a:lnTo>
                    <a:pt x="129" y="12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3" name="Freeform 52"/>
            <p:cNvSpPr>
              <a:spLocks/>
            </p:cNvSpPr>
            <p:nvPr/>
          </p:nvSpPr>
          <p:spPr bwMode="auto">
            <a:xfrm>
              <a:off x="5967413" y="1939926"/>
              <a:ext cx="1258888" cy="869950"/>
            </a:xfrm>
            <a:custGeom>
              <a:avLst/>
              <a:gdLst/>
              <a:ahLst/>
              <a:cxnLst>
                <a:cxn ang="0">
                  <a:pos x="156" y="91"/>
                </a:cxn>
                <a:cxn ang="0">
                  <a:pos x="203" y="136"/>
                </a:cxn>
                <a:cxn ang="0">
                  <a:pos x="359" y="181"/>
                </a:cxn>
                <a:cxn ang="0">
                  <a:pos x="488" y="181"/>
                </a:cxn>
                <a:cxn ang="0">
                  <a:pos x="508" y="142"/>
                </a:cxn>
                <a:cxn ang="0">
                  <a:pos x="542" y="123"/>
                </a:cxn>
                <a:cxn ang="0">
                  <a:pos x="569" y="97"/>
                </a:cxn>
                <a:cxn ang="0">
                  <a:pos x="522" y="97"/>
                </a:cxn>
                <a:cxn ang="0">
                  <a:pos x="536" y="65"/>
                </a:cxn>
                <a:cxn ang="0">
                  <a:pos x="549" y="33"/>
                </a:cxn>
                <a:cxn ang="0">
                  <a:pos x="569" y="0"/>
                </a:cxn>
                <a:cxn ang="0">
                  <a:pos x="664" y="65"/>
                </a:cxn>
                <a:cxn ang="0">
                  <a:pos x="739" y="97"/>
                </a:cxn>
                <a:cxn ang="0">
                  <a:pos x="780" y="97"/>
                </a:cxn>
                <a:cxn ang="0">
                  <a:pos x="773" y="136"/>
                </a:cxn>
                <a:cxn ang="0">
                  <a:pos x="780" y="181"/>
                </a:cxn>
                <a:cxn ang="0">
                  <a:pos x="753" y="194"/>
                </a:cxn>
                <a:cxn ang="0">
                  <a:pos x="712" y="232"/>
                </a:cxn>
                <a:cxn ang="0">
                  <a:pos x="678" y="239"/>
                </a:cxn>
                <a:cxn ang="0">
                  <a:pos x="671" y="213"/>
                </a:cxn>
                <a:cxn ang="0">
                  <a:pos x="644" y="232"/>
                </a:cxn>
                <a:cxn ang="0">
                  <a:pos x="624" y="245"/>
                </a:cxn>
                <a:cxn ang="0">
                  <a:pos x="678" y="258"/>
                </a:cxn>
                <a:cxn ang="0">
                  <a:pos x="698" y="271"/>
                </a:cxn>
                <a:cxn ang="0">
                  <a:pos x="698" y="316"/>
                </a:cxn>
                <a:cxn ang="0">
                  <a:pos x="725" y="361"/>
                </a:cxn>
                <a:cxn ang="0">
                  <a:pos x="746" y="387"/>
                </a:cxn>
                <a:cxn ang="0">
                  <a:pos x="725" y="439"/>
                </a:cxn>
                <a:cxn ang="0">
                  <a:pos x="712" y="477"/>
                </a:cxn>
                <a:cxn ang="0">
                  <a:pos x="664" y="510"/>
                </a:cxn>
                <a:cxn ang="0">
                  <a:pos x="651" y="516"/>
                </a:cxn>
                <a:cxn ang="0">
                  <a:pos x="610" y="536"/>
                </a:cxn>
                <a:cxn ang="0">
                  <a:pos x="597" y="529"/>
                </a:cxn>
                <a:cxn ang="0">
                  <a:pos x="542" y="510"/>
                </a:cxn>
                <a:cxn ang="0">
                  <a:pos x="481" y="510"/>
                </a:cxn>
                <a:cxn ang="0">
                  <a:pos x="454" y="529"/>
                </a:cxn>
                <a:cxn ang="0">
                  <a:pos x="420" y="503"/>
                </a:cxn>
                <a:cxn ang="0">
                  <a:pos x="413" y="439"/>
                </a:cxn>
                <a:cxn ang="0">
                  <a:pos x="359" y="394"/>
                </a:cxn>
                <a:cxn ang="0">
                  <a:pos x="305" y="426"/>
                </a:cxn>
                <a:cxn ang="0">
                  <a:pos x="257" y="426"/>
                </a:cxn>
                <a:cxn ang="0">
                  <a:pos x="183" y="394"/>
                </a:cxn>
                <a:cxn ang="0">
                  <a:pos x="135" y="387"/>
                </a:cxn>
                <a:cxn ang="0">
                  <a:pos x="95" y="342"/>
                </a:cxn>
                <a:cxn ang="0">
                  <a:pos x="108" y="310"/>
                </a:cxn>
                <a:cxn ang="0">
                  <a:pos x="74" y="303"/>
                </a:cxn>
                <a:cxn ang="0">
                  <a:pos x="20" y="271"/>
                </a:cxn>
                <a:cxn ang="0">
                  <a:pos x="7" y="245"/>
                </a:cxn>
                <a:cxn ang="0">
                  <a:pos x="0" y="220"/>
                </a:cxn>
                <a:cxn ang="0">
                  <a:pos x="40" y="207"/>
                </a:cxn>
                <a:cxn ang="0">
                  <a:pos x="74" y="187"/>
                </a:cxn>
                <a:cxn ang="0">
                  <a:pos x="81" y="136"/>
                </a:cxn>
                <a:cxn ang="0">
                  <a:pos x="122" y="110"/>
                </a:cxn>
              </a:cxnLst>
              <a:rect l="0" t="0" r="r" b="b"/>
              <a:pathLst>
                <a:path w="793" h="548">
                  <a:moveTo>
                    <a:pt x="129" y="84"/>
                  </a:moveTo>
                  <a:lnTo>
                    <a:pt x="135" y="71"/>
                  </a:lnTo>
                  <a:lnTo>
                    <a:pt x="156" y="91"/>
                  </a:lnTo>
                  <a:lnTo>
                    <a:pt x="176" y="97"/>
                  </a:lnTo>
                  <a:lnTo>
                    <a:pt x="196" y="110"/>
                  </a:lnTo>
                  <a:lnTo>
                    <a:pt x="203" y="136"/>
                  </a:lnTo>
                  <a:lnTo>
                    <a:pt x="264" y="149"/>
                  </a:lnTo>
                  <a:lnTo>
                    <a:pt x="305" y="181"/>
                  </a:lnTo>
                  <a:lnTo>
                    <a:pt x="359" y="181"/>
                  </a:lnTo>
                  <a:lnTo>
                    <a:pt x="420" y="194"/>
                  </a:lnTo>
                  <a:lnTo>
                    <a:pt x="461" y="187"/>
                  </a:lnTo>
                  <a:lnTo>
                    <a:pt x="488" y="181"/>
                  </a:lnTo>
                  <a:lnTo>
                    <a:pt x="508" y="161"/>
                  </a:lnTo>
                  <a:lnTo>
                    <a:pt x="495" y="149"/>
                  </a:lnTo>
                  <a:lnTo>
                    <a:pt x="508" y="142"/>
                  </a:lnTo>
                  <a:lnTo>
                    <a:pt x="522" y="142"/>
                  </a:lnTo>
                  <a:lnTo>
                    <a:pt x="536" y="136"/>
                  </a:lnTo>
                  <a:lnTo>
                    <a:pt x="542" y="123"/>
                  </a:lnTo>
                  <a:lnTo>
                    <a:pt x="549" y="116"/>
                  </a:lnTo>
                  <a:lnTo>
                    <a:pt x="583" y="116"/>
                  </a:lnTo>
                  <a:lnTo>
                    <a:pt x="569" y="97"/>
                  </a:lnTo>
                  <a:lnTo>
                    <a:pt x="563" y="91"/>
                  </a:lnTo>
                  <a:lnTo>
                    <a:pt x="542" y="97"/>
                  </a:lnTo>
                  <a:lnTo>
                    <a:pt x="522" y="97"/>
                  </a:lnTo>
                  <a:lnTo>
                    <a:pt x="508" y="71"/>
                  </a:lnTo>
                  <a:lnTo>
                    <a:pt x="515" y="65"/>
                  </a:lnTo>
                  <a:lnTo>
                    <a:pt x="536" y="65"/>
                  </a:lnTo>
                  <a:lnTo>
                    <a:pt x="549" y="58"/>
                  </a:lnTo>
                  <a:lnTo>
                    <a:pt x="542" y="39"/>
                  </a:lnTo>
                  <a:lnTo>
                    <a:pt x="549" y="33"/>
                  </a:lnTo>
                  <a:lnTo>
                    <a:pt x="536" y="20"/>
                  </a:lnTo>
                  <a:lnTo>
                    <a:pt x="542" y="13"/>
                  </a:lnTo>
                  <a:lnTo>
                    <a:pt x="569" y="0"/>
                  </a:lnTo>
                  <a:lnTo>
                    <a:pt x="610" y="13"/>
                  </a:lnTo>
                  <a:lnTo>
                    <a:pt x="644" y="45"/>
                  </a:lnTo>
                  <a:lnTo>
                    <a:pt x="664" y="65"/>
                  </a:lnTo>
                  <a:lnTo>
                    <a:pt x="692" y="71"/>
                  </a:lnTo>
                  <a:lnTo>
                    <a:pt x="719" y="84"/>
                  </a:lnTo>
                  <a:lnTo>
                    <a:pt x="739" y="97"/>
                  </a:lnTo>
                  <a:lnTo>
                    <a:pt x="746" y="97"/>
                  </a:lnTo>
                  <a:lnTo>
                    <a:pt x="773" y="84"/>
                  </a:lnTo>
                  <a:lnTo>
                    <a:pt x="780" y="97"/>
                  </a:lnTo>
                  <a:lnTo>
                    <a:pt x="780" y="110"/>
                  </a:lnTo>
                  <a:lnTo>
                    <a:pt x="793" y="142"/>
                  </a:lnTo>
                  <a:lnTo>
                    <a:pt x="773" y="136"/>
                  </a:lnTo>
                  <a:lnTo>
                    <a:pt x="766" y="142"/>
                  </a:lnTo>
                  <a:lnTo>
                    <a:pt x="780" y="168"/>
                  </a:lnTo>
                  <a:lnTo>
                    <a:pt x="780" y="181"/>
                  </a:lnTo>
                  <a:lnTo>
                    <a:pt x="766" y="181"/>
                  </a:lnTo>
                  <a:lnTo>
                    <a:pt x="766" y="187"/>
                  </a:lnTo>
                  <a:lnTo>
                    <a:pt x="753" y="194"/>
                  </a:lnTo>
                  <a:lnTo>
                    <a:pt x="753" y="207"/>
                  </a:lnTo>
                  <a:lnTo>
                    <a:pt x="739" y="194"/>
                  </a:lnTo>
                  <a:lnTo>
                    <a:pt x="712" y="232"/>
                  </a:lnTo>
                  <a:lnTo>
                    <a:pt x="698" y="232"/>
                  </a:lnTo>
                  <a:lnTo>
                    <a:pt x="678" y="245"/>
                  </a:lnTo>
                  <a:lnTo>
                    <a:pt x="678" y="239"/>
                  </a:lnTo>
                  <a:lnTo>
                    <a:pt x="671" y="232"/>
                  </a:lnTo>
                  <a:lnTo>
                    <a:pt x="678" y="213"/>
                  </a:lnTo>
                  <a:lnTo>
                    <a:pt x="671" y="213"/>
                  </a:lnTo>
                  <a:lnTo>
                    <a:pt x="664" y="207"/>
                  </a:lnTo>
                  <a:lnTo>
                    <a:pt x="651" y="220"/>
                  </a:lnTo>
                  <a:lnTo>
                    <a:pt x="644" y="232"/>
                  </a:lnTo>
                  <a:lnTo>
                    <a:pt x="644" y="239"/>
                  </a:lnTo>
                  <a:lnTo>
                    <a:pt x="624" y="239"/>
                  </a:lnTo>
                  <a:lnTo>
                    <a:pt x="624" y="245"/>
                  </a:lnTo>
                  <a:lnTo>
                    <a:pt x="664" y="271"/>
                  </a:lnTo>
                  <a:lnTo>
                    <a:pt x="671" y="271"/>
                  </a:lnTo>
                  <a:lnTo>
                    <a:pt x="678" y="258"/>
                  </a:lnTo>
                  <a:lnTo>
                    <a:pt x="712" y="265"/>
                  </a:lnTo>
                  <a:lnTo>
                    <a:pt x="712" y="271"/>
                  </a:lnTo>
                  <a:lnTo>
                    <a:pt x="698" y="271"/>
                  </a:lnTo>
                  <a:lnTo>
                    <a:pt x="692" y="284"/>
                  </a:lnTo>
                  <a:lnTo>
                    <a:pt x="671" y="310"/>
                  </a:lnTo>
                  <a:lnTo>
                    <a:pt x="698" y="316"/>
                  </a:lnTo>
                  <a:lnTo>
                    <a:pt x="719" y="342"/>
                  </a:lnTo>
                  <a:lnTo>
                    <a:pt x="739" y="361"/>
                  </a:lnTo>
                  <a:lnTo>
                    <a:pt x="725" y="361"/>
                  </a:lnTo>
                  <a:lnTo>
                    <a:pt x="739" y="368"/>
                  </a:lnTo>
                  <a:lnTo>
                    <a:pt x="719" y="381"/>
                  </a:lnTo>
                  <a:lnTo>
                    <a:pt x="746" y="387"/>
                  </a:lnTo>
                  <a:lnTo>
                    <a:pt x="746" y="413"/>
                  </a:lnTo>
                  <a:lnTo>
                    <a:pt x="739" y="426"/>
                  </a:lnTo>
                  <a:lnTo>
                    <a:pt x="725" y="439"/>
                  </a:lnTo>
                  <a:lnTo>
                    <a:pt x="725" y="458"/>
                  </a:lnTo>
                  <a:lnTo>
                    <a:pt x="719" y="477"/>
                  </a:lnTo>
                  <a:lnTo>
                    <a:pt x="712" y="477"/>
                  </a:lnTo>
                  <a:lnTo>
                    <a:pt x="712" y="484"/>
                  </a:lnTo>
                  <a:lnTo>
                    <a:pt x="692" y="503"/>
                  </a:lnTo>
                  <a:lnTo>
                    <a:pt x="664" y="510"/>
                  </a:lnTo>
                  <a:lnTo>
                    <a:pt x="664" y="516"/>
                  </a:lnTo>
                  <a:lnTo>
                    <a:pt x="651" y="510"/>
                  </a:lnTo>
                  <a:lnTo>
                    <a:pt x="651" y="516"/>
                  </a:lnTo>
                  <a:lnTo>
                    <a:pt x="644" y="510"/>
                  </a:lnTo>
                  <a:lnTo>
                    <a:pt x="644" y="516"/>
                  </a:lnTo>
                  <a:lnTo>
                    <a:pt x="610" y="536"/>
                  </a:lnTo>
                  <a:lnTo>
                    <a:pt x="610" y="548"/>
                  </a:lnTo>
                  <a:lnTo>
                    <a:pt x="597" y="548"/>
                  </a:lnTo>
                  <a:lnTo>
                    <a:pt x="597" y="529"/>
                  </a:lnTo>
                  <a:lnTo>
                    <a:pt x="569" y="529"/>
                  </a:lnTo>
                  <a:lnTo>
                    <a:pt x="549" y="516"/>
                  </a:lnTo>
                  <a:lnTo>
                    <a:pt x="542" y="510"/>
                  </a:lnTo>
                  <a:lnTo>
                    <a:pt x="522" y="503"/>
                  </a:lnTo>
                  <a:lnTo>
                    <a:pt x="488" y="510"/>
                  </a:lnTo>
                  <a:lnTo>
                    <a:pt x="481" y="510"/>
                  </a:lnTo>
                  <a:lnTo>
                    <a:pt x="468" y="510"/>
                  </a:lnTo>
                  <a:lnTo>
                    <a:pt x="468" y="529"/>
                  </a:lnTo>
                  <a:lnTo>
                    <a:pt x="454" y="529"/>
                  </a:lnTo>
                  <a:lnTo>
                    <a:pt x="434" y="516"/>
                  </a:lnTo>
                  <a:lnTo>
                    <a:pt x="434" y="503"/>
                  </a:lnTo>
                  <a:lnTo>
                    <a:pt x="420" y="503"/>
                  </a:lnTo>
                  <a:lnTo>
                    <a:pt x="420" y="484"/>
                  </a:lnTo>
                  <a:lnTo>
                    <a:pt x="407" y="490"/>
                  </a:lnTo>
                  <a:lnTo>
                    <a:pt x="413" y="439"/>
                  </a:lnTo>
                  <a:lnTo>
                    <a:pt x="407" y="426"/>
                  </a:lnTo>
                  <a:lnTo>
                    <a:pt x="386" y="426"/>
                  </a:lnTo>
                  <a:lnTo>
                    <a:pt x="359" y="394"/>
                  </a:lnTo>
                  <a:lnTo>
                    <a:pt x="339" y="394"/>
                  </a:lnTo>
                  <a:lnTo>
                    <a:pt x="325" y="413"/>
                  </a:lnTo>
                  <a:lnTo>
                    <a:pt x="305" y="426"/>
                  </a:lnTo>
                  <a:lnTo>
                    <a:pt x="278" y="413"/>
                  </a:lnTo>
                  <a:lnTo>
                    <a:pt x="264" y="432"/>
                  </a:lnTo>
                  <a:lnTo>
                    <a:pt x="257" y="426"/>
                  </a:lnTo>
                  <a:lnTo>
                    <a:pt x="251" y="426"/>
                  </a:lnTo>
                  <a:lnTo>
                    <a:pt x="224" y="426"/>
                  </a:lnTo>
                  <a:lnTo>
                    <a:pt x="183" y="394"/>
                  </a:lnTo>
                  <a:lnTo>
                    <a:pt x="176" y="407"/>
                  </a:lnTo>
                  <a:lnTo>
                    <a:pt x="156" y="387"/>
                  </a:lnTo>
                  <a:lnTo>
                    <a:pt x="135" y="387"/>
                  </a:lnTo>
                  <a:lnTo>
                    <a:pt x="108" y="368"/>
                  </a:lnTo>
                  <a:lnTo>
                    <a:pt x="95" y="355"/>
                  </a:lnTo>
                  <a:lnTo>
                    <a:pt x="95" y="342"/>
                  </a:lnTo>
                  <a:lnTo>
                    <a:pt x="108" y="342"/>
                  </a:lnTo>
                  <a:lnTo>
                    <a:pt x="101" y="329"/>
                  </a:lnTo>
                  <a:lnTo>
                    <a:pt x="108" y="310"/>
                  </a:lnTo>
                  <a:lnTo>
                    <a:pt x="108" y="303"/>
                  </a:lnTo>
                  <a:lnTo>
                    <a:pt x="95" y="290"/>
                  </a:lnTo>
                  <a:lnTo>
                    <a:pt x="74" y="303"/>
                  </a:lnTo>
                  <a:lnTo>
                    <a:pt x="47" y="290"/>
                  </a:lnTo>
                  <a:lnTo>
                    <a:pt x="40" y="271"/>
                  </a:lnTo>
                  <a:lnTo>
                    <a:pt x="20" y="271"/>
                  </a:lnTo>
                  <a:lnTo>
                    <a:pt x="20" y="265"/>
                  </a:lnTo>
                  <a:lnTo>
                    <a:pt x="20" y="245"/>
                  </a:lnTo>
                  <a:lnTo>
                    <a:pt x="7" y="245"/>
                  </a:lnTo>
                  <a:lnTo>
                    <a:pt x="0" y="239"/>
                  </a:lnTo>
                  <a:lnTo>
                    <a:pt x="0" y="232"/>
                  </a:lnTo>
                  <a:lnTo>
                    <a:pt x="0" y="220"/>
                  </a:lnTo>
                  <a:lnTo>
                    <a:pt x="7" y="213"/>
                  </a:lnTo>
                  <a:lnTo>
                    <a:pt x="40" y="213"/>
                  </a:lnTo>
                  <a:lnTo>
                    <a:pt x="40" y="207"/>
                  </a:lnTo>
                  <a:lnTo>
                    <a:pt x="54" y="207"/>
                  </a:lnTo>
                  <a:lnTo>
                    <a:pt x="74" y="194"/>
                  </a:lnTo>
                  <a:lnTo>
                    <a:pt x="74" y="187"/>
                  </a:lnTo>
                  <a:lnTo>
                    <a:pt x="74" y="168"/>
                  </a:lnTo>
                  <a:lnTo>
                    <a:pt x="68" y="142"/>
                  </a:lnTo>
                  <a:lnTo>
                    <a:pt x="81" y="136"/>
                  </a:lnTo>
                  <a:lnTo>
                    <a:pt x="81" y="110"/>
                  </a:lnTo>
                  <a:lnTo>
                    <a:pt x="108" y="110"/>
                  </a:lnTo>
                  <a:lnTo>
                    <a:pt x="122" y="110"/>
                  </a:lnTo>
                  <a:lnTo>
                    <a:pt x="122" y="91"/>
                  </a:lnTo>
                  <a:lnTo>
                    <a:pt x="129" y="8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4" name="Freeform 53"/>
            <p:cNvSpPr>
              <a:spLocks/>
            </p:cNvSpPr>
            <p:nvPr/>
          </p:nvSpPr>
          <p:spPr bwMode="auto">
            <a:xfrm>
              <a:off x="6375401" y="2657476"/>
              <a:ext cx="119063" cy="133350"/>
            </a:xfrm>
            <a:custGeom>
              <a:avLst/>
              <a:gdLst/>
              <a:ahLst/>
              <a:cxnLst>
                <a:cxn ang="0">
                  <a:pos x="7" y="32"/>
                </a:cxn>
                <a:cxn ang="0">
                  <a:pos x="0" y="25"/>
                </a:cxn>
                <a:cxn ang="0">
                  <a:pos x="7" y="13"/>
                </a:cxn>
                <a:cxn ang="0">
                  <a:pos x="0" y="6"/>
                </a:cxn>
                <a:cxn ang="0">
                  <a:pos x="0" y="0"/>
                </a:cxn>
                <a:cxn ang="0">
                  <a:pos x="7" y="0"/>
                </a:cxn>
                <a:cxn ang="0">
                  <a:pos x="21" y="0"/>
                </a:cxn>
                <a:cxn ang="0">
                  <a:pos x="28" y="13"/>
                </a:cxn>
                <a:cxn ang="0">
                  <a:pos x="68" y="13"/>
                </a:cxn>
                <a:cxn ang="0">
                  <a:pos x="48" y="32"/>
                </a:cxn>
                <a:cxn ang="0">
                  <a:pos x="48" y="38"/>
                </a:cxn>
                <a:cxn ang="0">
                  <a:pos x="68" y="51"/>
                </a:cxn>
                <a:cxn ang="0">
                  <a:pos x="68" y="38"/>
                </a:cxn>
                <a:cxn ang="0">
                  <a:pos x="75" y="64"/>
                </a:cxn>
                <a:cxn ang="0">
                  <a:pos x="75" y="84"/>
                </a:cxn>
                <a:cxn ang="0">
                  <a:pos x="55" y="58"/>
                </a:cxn>
                <a:cxn ang="0">
                  <a:pos x="48" y="77"/>
                </a:cxn>
                <a:cxn ang="0">
                  <a:pos x="21" y="77"/>
                </a:cxn>
                <a:cxn ang="0">
                  <a:pos x="14" y="58"/>
                </a:cxn>
                <a:cxn ang="0">
                  <a:pos x="7" y="32"/>
                </a:cxn>
              </a:cxnLst>
              <a:rect l="0" t="0" r="r" b="b"/>
              <a:pathLst>
                <a:path w="75" h="84">
                  <a:moveTo>
                    <a:pt x="7" y="32"/>
                  </a:moveTo>
                  <a:lnTo>
                    <a:pt x="0" y="25"/>
                  </a:lnTo>
                  <a:lnTo>
                    <a:pt x="7" y="13"/>
                  </a:lnTo>
                  <a:lnTo>
                    <a:pt x="0" y="6"/>
                  </a:lnTo>
                  <a:lnTo>
                    <a:pt x="0" y="0"/>
                  </a:lnTo>
                  <a:lnTo>
                    <a:pt x="7" y="0"/>
                  </a:lnTo>
                  <a:lnTo>
                    <a:pt x="21" y="0"/>
                  </a:lnTo>
                  <a:lnTo>
                    <a:pt x="28" y="13"/>
                  </a:lnTo>
                  <a:lnTo>
                    <a:pt x="68" y="13"/>
                  </a:lnTo>
                  <a:lnTo>
                    <a:pt x="48" y="32"/>
                  </a:lnTo>
                  <a:lnTo>
                    <a:pt x="48" y="38"/>
                  </a:lnTo>
                  <a:lnTo>
                    <a:pt x="68" y="51"/>
                  </a:lnTo>
                  <a:lnTo>
                    <a:pt x="68" y="38"/>
                  </a:lnTo>
                  <a:lnTo>
                    <a:pt x="75" y="64"/>
                  </a:lnTo>
                  <a:lnTo>
                    <a:pt x="75" y="84"/>
                  </a:lnTo>
                  <a:lnTo>
                    <a:pt x="55" y="58"/>
                  </a:lnTo>
                  <a:lnTo>
                    <a:pt x="48" y="77"/>
                  </a:lnTo>
                  <a:lnTo>
                    <a:pt x="21" y="77"/>
                  </a:lnTo>
                  <a:lnTo>
                    <a:pt x="14" y="58"/>
                  </a:lnTo>
                  <a:lnTo>
                    <a:pt x="7"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5" name="Freeform 54"/>
            <p:cNvSpPr>
              <a:spLocks/>
            </p:cNvSpPr>
            <p:nvPr/>
          </p:nvSpPr>
          <p:spPr bwMode="auto">
            <a:xfrm>
              <a:off x="6386513" y="2595563"/>
              <a:ext cx="76200" cy="41275"/>
            </a:xfrm>
            <a:custGeom>
              <a:avLst/>
              <a:gdLst/>
              <a:ahLst/>
              <a:cxnLst>
                <a:cxn ang="0">
                  <a:pos x="41" y="13"/>
                </a:cxn>
                <a:cxn ang="0">
                  <a:pos x="14" y="0"/>
                </a:cxn>
                <a:cxn ang="0">
                  <a:pos x="0" y="19"/>
                </a:cxn>
                <a:cxn ang="0">
                  <a:pos x="0" y="26"/>
                </a:cxn>
                <a:cxn ang="0">
                  <a:pos x="14" y="26"/>
                </a:cxn>
                <a:cxn ang="0">
                  <a:pos x="48" y="26"/>
                </a:cxn>
                <a:cxn ang="0">
                  <a:pos x="48" y="19"/>
                </a:cxn>
                <a:cxn ang="0">
                  <a:pos x="41" y="19"/>
                </a:cxn>
                <a:cxn ang="0">
                  <a:pos x="41" y="13"/>
                </a:cxn>
              </a:cxnLst>
              <a:rect l="0" t="0" r="r" b="b"/>
              <a:pathLst>
                <a:path w="48" h="26">
                  <a:moveTo>
                    <a:pt x="41" y="13"/>
                  </a:moveTo>
                  <a:lnTo>
                    <a:pt x="14" y="0"/>
                  </a:lnTo>
                  <a:lnTo>
                    <a:pt x="0" y="19"/>
                  </a:lnTo>
                  <a:lnTo>
                    <a:pt x="0" y="26"/>
                  </a:lnTo>
                  <a:lnTo>
                    <a:pt x="14" y="26"/>
                  </a:lnTo>
                  <a:lnTo>
                    <a:pt x="48" y="26"/>
                  </a:lnTo>
                  <a:lnTo>
                    <a:pt x="48" y="19"/>
                  </a:lnTo>
                  <a:lnTo>
                    <a:pt x="41" y="19"/>
                  </a:lnTo>
                  <a:lnTo>
                    <a:pt x="41"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6" name="Freeform 55"/>
            <p:cNvSpPr>
              <a:spLocks/>
            </p:cNvSpPr>
            <p:nvPr/>
          </p:nvSpPr>
          <p:spPr bwMode="auto">
            <a:xfrm>
              <a:off x="6172201" y="2554288"/>
              <a:ext cx="203200" cy="103188"/>
            </a:xfrm>
            <a:custGeom>
              <a:avLst/>
              <a:gdLst/>
              <a:ahLst/>
              <a:cxnLst>
                <a:cxn ang="0">
                  <a:pos x="122" y="52"/>
                </a:cxn>
                <a:cxn ang="0">
                  <a:pos x="122" y="39"/>
                </a:cxn>
                <a:cxn ang="0">
                  <a:pos x="95" y="39"/>
                </a:cxn>
                <a:cxn ang="0">
                  <a:pos x="54" y="7"/>
                </a:cxn>
                <a:cxn ang="0">
                  <a:pos x="47" y="20"/>
                </a:cxn>
                <a:cxn ang="0">
                  <a:pos x="27" y="0"/>
                </a:cxn>
                <a:cxn ang="0">
                  <a:pos x="6" y="0"/>
                </a:cxn>
                <a:cxn ang="0">
                  <a:pos x="0" y="20"/>
                </a:cxn>
                <a:cxn ang="0">
                  <a:pos x="47" y="45"/>
                </a:cxn>
                <a:cxn ang="0">
                  <a:pos x="67" y="45"/>
                </a:cxn>
                <a:cxn ang="0">
                  <a:pos x="81" y="52"/>
                </a:cxn>
                <a:cxn ang="0">
                  <a:pos x="108" y="65"/>
                </a:cxn>
                <a:cxn ang="0">
                  <a:pos x="128" y="65"/>
                </a:cxn>
                <a:cxn ang="0">
                  <a:pos x="122" y="58"/>
                </a:cxn>
                <a:cxn ang="0">
                  <a:pos x="122" y="52"/>
                </a:cxn>
              </a:cxnLst>
              <a:rect l="0" t="0" r="r" b="b"/>
              <a:pathLst>
                <a:path w="128" h="65">
                  <a:moveTo>
                    <a:pt x="122" y="52"/>
                  </a:moveTo>
                  <a:lnTo>
                    <a:pt x="122" y="39"/>
                  </a:lnTo>
                  <a:lnTo>
                    <a:pt x="95" y="39"/>
                  </a:lnTo>
                  <a:lnTo>
                    <a:pt x="54" y="7"/>
                  </a:lnTo>
                  <a:lnTo>
                    <a:pt x="47" y="20"/>
                  </a:lnTo>
                  <a:lnTo>
                    <a:pt x="27" y="0"/>
                  </a:lnTo>
                  <a:lnTo>
                    <a:pt x="6" y="0"/>
                  </a:lnTo>
                  <a:lnTo>
                    <a:pt x="0" y="20"/>
                  </a:lnTo>
                  <a:lnTo>
                    <a:pt x="47" y="45"/>
                  </a:lnTo>
                  <a:lnTo>
                    <a:pt x="67" y="45"/>
                  </a:lnTo>
                  <a:lnTo>
                    <a:pt x="81" y="52"/>
                  </a:lnTo>
                  <a:lnTo>
                    <a:pt x="108" y="65"/>
                  </a:lnTo>
                  <a:lnTo>
                    <a:pt x="128" y="65"/>
                  </a:lnTo>
                  <a:lnTo>
                    <a:pt x="122" y="58"/>
                  </a:lnTo>
                  <a:lnTo>
                    <a:pt x="122"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7" name="Freeform 56"/>
            <p:cNvSpPr>
              <a:spLocks/>
            </p:cNvSpPr>
            <p:nvPr/>
          </p:nvSpPr>
          <p:spPr bwMode="auto">
            <a:xfrm>
              <a:off x="5299076" y="2289176"/>
              <a:ext cx="474663" cy="388938"/>
            </a:xfrm>
            <a:custGeom>
              <a:avLst/>
              <a:gdLst/>
              <a:ahLst/>
              <a:cxnLst>
                <a:cxn ang="0">
                  <a:pos x="217" y="238"/>
                </a:cxn>
                <a:cxn ang="0">
                  <a:pos x="210" y="219"/>
                </a:cxn>
                <a:cxn ang="0">
                  <a:pos x="183" y="232"/>
                </a:cxn>
                <a:cxn ang="0">
                  <a:pos x="163" y="232"/>
                </a:cxn>
                <a:cxn ang="0">
                  <a:pos x="129" y="206"/>
                </a:cxn>
                <a:cxn ang="0">
                  <a:pos x="109" y="167"/>
                </a:cxn>
                <a:cxn ang="0">
                  <a:pos x="88" y="161"/>
                </a:cxn>
                <a:cxn ang="0">
                  <a:pos x="82" y="167"/>
                </a:cxn>
                <a:cxn ang="0">
                  <a:pos x="61" y="148"/>
                </a:cxn>
                <a:cxn ang="0">
                  <a:pos x="61" y="122"/>
                </a:cxn>
                <a:cxn ang="0">
                  <a:pos x="34" y="116"/>
                </a:cxn>
                <a:cxn ang="0">
                  <a:pos x="27" y="96"/>
                </a:cxn>
                <a:cxn ang="0">
                  <a:pos x="34" y="83"/>
                </a:cxn>
                <a:cxn ang="0">
                  <a:pos x="14" y="45"/>
                </a:cxn>
                <a:cxn ang="0">
                  <a:pos x="0" y="12"/>
                </a:cxn>
                <a:cxn ang="0">
                  <a:pos x="7" y="0"/>
                </a:cxn>
                <a:cxn ang="0">
                  <a:pos x="14" y="19"/>
                </a:cxn>
                <a:cxn ang="0">
                  <a:pos x="27" y="19"/>
                </a:cxn>
                <a:cxn ang="0">
                  <a:pos x="34" y="19"/>
                </a:cxn>
                <a:cxn ang="0">
                  <a:pos x="55" y="12"/>
                </a:cxn>
                <a:cxn ang="0">
                  <a:pos x="55" y="19"/>
                </a:cxn>
                <a:cxn ang="0">
                  <a:pos x="75" y="25"/>
                </a:cxn>
                <a:cxn ang="0">
                  <a:pos x="75" y="45"/>
                </a:cxn>
                <a:cxn ang="0">
                  <a:pos x="109" y="64"/>
                </a:cxn>
                <a:cxn ang="0">
                  <a:pos x="143" y="51"/>
                </a:cxn>
                <a:cxn ang="0">
                  <a:pos x="143" y="45"/>
                </a:cxn>
                <a:cxn ang="0">
                  <a:pos x="163" y="38"/>
                </a:cxn>
                <a:cxn ang="0">
                  <a:pos x="183" y="25"/>
                </a:cxn>
                <a:cxn ang="0">
                  <a:pos x="258" y="64"/>
                </a:cxn>
                <a:cxn ang="0">
                  <a:pos x="258" y="70"/>
                </a:cxn>
                <a:cxn ang="0">
                  <a:pos x="258" y="90"/>
                </a:cxn>
                <a:cxn ang="0">
                  <a:pos x="244" y="96"/>
                </a:cxn>
                <a:cxn ang="0">
                  <a:pos x="244" y="109"/>
                </a:cxn>
                <a:cxn ang="0">
                  <a:pos x="258" y="141"/>
                </a:cxn>
                <a:cxn ang="0">
                  <a:pos x="272" y="141"/>
                </a:cxn>
                <a:cxn ang="0">
                  <a:pos x="272" y="148"/>
                </a:cxn>
                <a:cxn ang="0">
                  <a:pos x="265" y="167"/>
                </a:cxn>
                <a:cxn ang="0">
                  <a:pos x="285" y="193"/>
                </a:cxn>
                <a:cxn ang="0">
                  <a:pos x="292" y="193"/>
                </a:cxn>
                <a:cxn ang="0">
                  <a:pos x="299" y="212"/>
                </a:cxn>
                <a:cxn ang="0">
                  <a:pos x="299" y="219"/>
                </a:cxn>
                <a:cxn ang="0">
                  <a:pos x="285" y="232"/>
                </a:cxn>
                <a:cxn ang="0">
                  <a:pos x="285" y="245"/>
                </a:cxn>
                <a:cxn ang="0">
                  <a:pos x="251" y="245"/>
                </a:cxn>
                <a:cxn ang="0">
                  <a:pos x="224" y="238"/>
                </a:cxn>
                <a:cxn ang="0">
                  <a:pos x="217" y="238"/>
                </a:cxn>
              </a:cxnLst>
              <a:rect l="0" t="0" r="r" b="b"/>
              <a:pathLst>
                <a:path w="299" h="245">
                  <a:moveTo>
                    <a:pt x="217" y="238"/>
                  </a:moveTo>
                  <a:lnTo>
                    <a:pt x="210" y="219"/>
                  </a:lnTo>
                  <a:lnTo>
                    <a:pt x="183" y="232"/>
                  </a:lnTo>
                  <a:lnTo>
                    <a:pt x="163" y="232"/>
                  </a:lnTo>
                  <a:lnTo>
                    <a:pt x="129" y="206"/>
                  </a:lnTo>
                  <a:lnTo>
                    <a:pt x="109" y="167"/>
                  </a:lnTo>
                  <a:lnTo>
                    <a:pt x="88" y="161"/>
                  </a:lnTo>
                  <a:lnTo>
                    <a:pt x="82" y="167"/>
                  </a:lnTo>
                  <a:lnTo>
                    <a:pt x="61" y="148"/>
                  </a:lnTo>
                  <a:lnTo>
                    <a:pt x="61" y="122"/>
                  </a:lnTo>
                  <a:lnTo>
                    <a:pt x="34" y="116"/>
                  </a:lnTo>
                  <a:lnTo>
                    <a:pt x="27" y="96"/>
                  </a:lnTo>
                  <a:lnTo>
                    <a:pt x="34" y="83"/>
                  </a:lnTo>
                  <a:lnTo>
                    <a:pt x="14" y="45"/>
                  </a:lnTo>
                  <a:lnTo>
                    <a:pt x="0" y="12"/>
                  </a:lnTo>
                  <a:lnTo>
                    <a:pt x="7" y="0"/>
                  </a:lnTo>
                  <a:lnTo>
                    <a:pt x="14" y="19"/>
                  </a:lnTo>
                  <a:lnTo>
                    <a:pt x="27" y="19"/>
                  </a:lnTo>
                  <a:lnTo>
                    <a:pt x="34" y="19"/>
                  </a:lnTo>
                  <a:lnTo>
                    <a:pt x="55" y="12"/>
                  </a:lnTo>
                  <a:lnTo>
                    <a:pt x="55" y="19"/>
                  </a:lnTo>
                  <a:lnTo>
                    <a:pt x="75" y="25"/>
                  </a:lnTo>
                  <a:lnTo>
                    <a:pt x="75" y="45"/>
                  </a:lnTo>
                  <a:lnTo>
                    <a:pt x="109" y="64"/>
                  </a:lnTo>
                  <a:lnTo>
                    <a:pt x="143" y="51"/>
                  </a:lnTo>
                  <a:lnTo>
                    <a:pt x="143" y="45"/>
                  </a:lnTo>
                  <a:lnTo>
                    <a:pt x="163" y="38"/>
                  </a:lnTo>
                  <a:lnTo>
                    <a:pt x="183" y="25"/>
                  </a:lnTo>
                  <a:lnTo>
                    <a:pt x="258" y="64"/>
                  </a:lnTo>
                  <a:lnTo>
                    <a:pt x="258" y="70"/>
                  </a:lnTo>
                  <a:lnTo>
                    <a:pt x="258" y="90"/>
                  </a:lnTo>
                  <a:lnTo>
                    <a:pt x="244" y="96"/>
                  </a:lnTo>
                  <a:lnTo>
                    <a:pt x="244" y="109"/>
                  </a:lnTo>
                  <a:lnTo>
                    <a:pt x="258" y="141"/>
                  </a:lnTo>
                  <a:lnTo>
                    <a:pt x="272" y="141"/>
                  </a:lnTo>
                  <a:lnTo>
                    <a:pt x="272" y="148"/>
                  </a:lnTo>
                  <a:lnTo>
                    <a:pt x="265" y="167"/>
                  </a:lnTo>
                  <a:lnTo>
                    <a:pt x="285" y="193"/>
                  </a:lnTo>
                  <a:lnTo>
                    <a:pt x="292" y="193"/>
                  </a:lnTo>
                  <a:lnTo>
                    <a:pt x="299" y="212"/>
                  </a:lnTo>
                  <a:lnTo>
                    <a:pt x="299" y="219"/>
                  </a:lnTo>
                  <a:lnTo>
                    <a:pt x="285" y="232"/>
                  </a:lnTo>
                  <a:lnTo>
                    <a:pt x="285" y="245"/>
                  </a:lnTo>
                  <a:lnTo>
                    <a:pt x="251" y="245"/>
                  </a:lnTo>
                  <a:lnTo>
                    <a:pt x="224" y="238"/>
                  </a:lnTo>
                  <a:lnTo>
                    <a:pt x="217" y="23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8" name="Freeform 57"/>
            <p:cNvSpPr>
              <a:spLocks/>
            </p:cNvSpPr>
            <p:nvPr/>
          </p:nvSpPr>
          <p:spPr bwMode="auto">
            <a:xfrm>
              <a:off x="5719763" y="2370138"/>
              <a:ext cx="365125" cy="347663"/>
            </a:xfrm>
            <a:custGeom>
              <a:avLst/>
              <a:gdLst/>
              <a:ahLst/>
              <a:cxnLst>
                <a:cxn ang="0">
                  <a:pos x="129" y="213"/>
                </a:cxn>
                <a:cxn ang="0">
                  <a:pos x="156" y="213"/>
                </a:cxn>
                <a:cxn ang="0">
                  <a:pos x="156" y="206"/>
                </a:cxn>
                <a:cxn ang="0">
                  <a:pos x="156" y="187"/>
                </a:cxn>
                <a:cxn ang="0">
                  <a:pos x="149" y="187"/>
                </a:cxn>
                <a:cxn ang="0">
                  <a:pos x="149" y="181"/>
                </a:cxn>
                <a:cxn ang="0">
                  <a:pos x="135" y="168"/>
                </a:cxn>
                <a:cxn ang="0">
                  <a:pos x="135" y="161"/>
                </a:cxn>
                <a:cxn ang="0">
                  <a:pos x="149" y="155"/>
                </a:cxn>
                <a:cxn ang="0">
                  <a:pos x="156" y="155"/>
                </a:cxn>
                <a:cxn ang="0">
                  <a:pos x="163" y="155"/>
                </a:cxn>
                <a:cxn ang="0">
                  <a:pos x="203" y="97"/>
                </a:cxn>
                <a:cxn ang="0">
                  <a:pos x="196" y="84"/>
                </a:cxn>
                <a:cxn ang="0">
                  <a:pos x="203" y="84"/>
                </a:cxn>
                <a:cxn ang="0">
                  <a:pos x="183" y="65"/>
                </a:cxn>
                <a:cxn ang="0">
                  <a:pos x="183" y="45"/>
                </a:cxn>
                <a:cxn ang="0">
                  <a:pos x="176" y="39"/>
                </a:cxn>
                <a:cxn ang="0">
                  <a:pos x="203" y="39"/>
                </a:cxn>
                <a:cxn ang="0">
                  <a:pos x="224" y="39"/>
                </a:cxn>
                <a:cxn ang="0">
                  <a:pos x="230" y="32"/>
                </a:cxn>
                <a:cxn ang="0">
                  <a:pos x="203" y="19"/>
                </a:cxn>
                <a:cxn ang="0">
                  <a:pos x="196" y="0"/>
                </a:cxn>
                <a:cxn ang="0">
                  <a:pos x="176" y="0"/>
                </a:cxn>
                <a:cxn ang="0">
                  <a:pos x="163" y="0"/>
                </a:cxn>
                <a:cxn ang="0">
                  <a:pos x="156" y="0"/>
                </a:cxn>
                <a:cxn ang="0">
                  <a:pos x="135" y="13"/>
                </a:cxn>
                <a:cxn ang="0">
                  <a:pos x="135" y="39"/>
                </a:cxn>
                <a:cxn ang="0">
                  <a:pos x="135" y="45"/>
                </a:cxn>
                <a:cxn ang="0">
                  <a:pos x="122" y="45"/>
                </a:cxn>
                <a:cxn ang="0">
                  <a:pos x="129" y="58"/>
                </a:cxn>
                <a:cxn ang="0">
                  <a:pos x="122" y="65"/>
                </a:cxn>
                <a:cxn ang="0">
                  <a:pos x="122" y="90"/>
                </a:cxn>
                <a:cxn ang="0">
                  <a:pos x="81" y="97"/>
                </a:cxn>
                <a:cxn ang="0">
                  <a:pos x="81" y="116"/>
                </a:cxn>
                <a:cxn ang="0">
                  <a:pos x="20" y="123"/>
                </a:cxn>
                <a:cxn ang="0">
                  <a:pos x="0" y="116"/>
                </a:cxn>
                <a:cxn ang="0">
                  <a:pos x="20" y="142"/>
                </a:cxn>
                <a:cxn ang="0">
                  <a:pos x="27" y="142"/>
                </a:cxn>
                <a:cxn ang="0">
                  <a:pos x="34" y="161"/>
                </a:cxn>
                <a:cxn ang="0">
                  <a:pos x="34" y="168"/>
                </a:cxn>
                <a:cxn ang="0">
                  <a:pos x="20" y="181"/>
                </a:cxn>
                <a:cxn ang="0">
                  <a:pos x="20" y="194"/>
                </a:cxn>
                <a:cxn ang="0">
                  <a:pos x="54" y="194"/>
                </a:cxn>
                <a:cxn ang="0">
                  <a:pos x="68" y="194"/>
                </a:cxn>
                <a:cxn ang="0">
                  <a:pos x="95" y="194"/>
                </a:cxn>
                <a:cxn ang="0">
                  <a:pos x="108" y="219"/>
                </a:cxn>
                <a:cxn ang="0">
                  <a:pos x="122" y="219"/>
                </a:cxn>
                <a:cxn ang="0">
                  <a:pos x="129" y="213"/>
                </a:cxn>
              </a:cxnLst>
              <a:rect l="0" t="0" r="r" b="b"/>
              <a:pathLst>
                <a:path w="230" h="219">
                  <a:moveTo>
                    <a:pt x="129" y="213"/>
                  </a:moveTo>
                  <a:lnTo>
                    <a:pt x="156" y="213"/>
                  </a:lnTo>
                  <a:lnTo>
                    <a:pt x="156" y="206"/>
                  </a:lnTo>
                  <a:lnTo>
                    <a:pt x="156" y="187"/>
                  </a:lnTo>
                  <a:lnTo>
                    <a:pt x="149" y="187"/>
                  </a:lnTo>
                  <a:lnTo>
                    <a:pt x="149" y="181"/>
                  </a:lnTo>
                  <a:lnTo>
                    <a:pt x="135" y="168"/>
                  </a:lnTo>
                  <a:lnTo>
                    <a:pt x="135" y="161"/>
                  </a:lnTo>
                  <a:lnTo>
                    <a:pt x="149" y="155"/>
                  </a:lnTo>
                  <a:lnTo>
                    <a:pt x="156" y="155"/>
                  </a:lnTo>
                  <a:lnTo>
                    <a:pt x="163" y="155"/>
                  </a:lnTo>
                  <a:lnTo>
                    <a:pt x="203" y="97"/>
                  </a:lnTo>
                  <a:lnTo>
                    <a:pt x="196" y="84"/>
                  </a:lnTo>
                  <a:lnTo>
                    <a:pt x="203" y="84"/>
                  </a:lnTo>
                  <a:lnTo>
                    <a:pt x="183" y="65"/>
                  </a:lnTo>
                  <a:lnTo>
                    <a:pt x="183" y="45"/>
                  </a:lnTo>
                  <a:lnTo>
                    <a:pt x="176" y="39"/>
                  </a:lnTo>
                  <a:lnTo>
                    <a:pt x="203" y="39"/>
                  </a:lnTo>
                  <a:lnTo>
                    <a:pt x="224" y="39"/>
                  </a:lnTo>
                  <a:lnTo>
                    <a:pt x="230" y="32"/>
                  </a:lnTo>
                  <a:lnTo>
                    <a:pt x="203" y="19"/>
                  </a:lnTo>
                  <a:lnTo>
                    <a:pt x="196" y="0"/>
                  </a:lnTo>
                  <a:lnTo>
                    <a:pt x="176" y="0"/>
                  </a:lnTo>
                  <a:lnTo>
                    <a:pt x="163" y="0"/>
                  </a:lnTo>
                  <a:lnTo>
                    <a:pt x="156" y="0"/>
                  </a:lnTo>
                  <a:lnTo>
                    <a:pt x="135" y="13"/>
                  </a:lnTo>
                  <a:lnTo>
                    <a:pt x="135" y="39"/>
                  </a:lnTo>
                  <a:lnTo>
                    <a:pt x="135" y="45"/>
                  </a:lnTo>
                  <a:lnTo>
                    <a:pt x="122" y="45"/>
                  </a:lnTo>
                  <a:lnTo>
                    <a:pt x="129" y="58"/>
                  </a:lnTo>
                  <a:lnTo>
                    <a:pt x="122" y="65"/>
                  </a:lnTo>
                  <a:lnTo>
                    <a:pt x="122" y="90"/>
                  </a:lnTo>
                  <a:lnTo>
                    <a:pt x="81" y="97"/>
                  </a:lnTo>
                  <a:lnTo>
                    <a:pt x="81" y="116"/>
                  </a:lnTo>
                  <a:lnTo>
                    <a:pt x="20" y="123"/>
                  </a:lnTo>
                  <a:lnTo>
                    <a:pt x="0" y="116"/>
                  </a:lnTo>
                  <a:lnTo>
                    <a:pt x="20" y="142"/>
                  </a:lnTo>
                  <a:lnTo>
                    <a:pt x="27" y="142"/>
                  </a:lnTo>
                  <a:lnTo>
                    <a:pt x="34" y="161"/>
                  </a:lnTo>
                  <a:lnTo>
                    <a:pt x="34" y="168"/>
                  </a:lnTo>
                  <a:lnTo>
                    <a:pt x="20" y="181"/>
                  </a:lnTo>
                  <a:lnTo>
                    <a:pt x="20" y="194"/>
                  </a:lnTo>
                  <a:lnTo>
                    <a:pt x="54" y="194"/>
                  </a:lnTo>
                  <a:lnTo>
                    <a:pt x="68" y="194"/>
                  </a:lnTo>
                  <a:lnTo>
                    <a:pt x="95" y="194"/>
                  </a:lnTo>
                  <a:lnTo>
                    <a:pt x="108" y="219"/>
                  </a:lnTo>
                  <a:lnTo>
                    <a:pt x="122" y="219"/>
                  </a:lnTo>
                  <a:lnTo>
                    <a:pt x="129" y="2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59" name="Freeform 58"/>
            <p:cNvSpPr>
              <a:spLocks/>
            </p:cNvSpPr>
            <p:nvPr/>
          </p:nvSpPr>
          <p:spPr bwMode="auto">
            <a:xfrm>
              <a:off x="5686426" y="2328863"/>
              <a:ext cx="312738" cy="236538"/>
            </a:xfrm>
            <a:custGeom>
              <a:avLst/>
              <a:gdLst/>
              <a:ahLst/>
              <a:cxnLst>
                <a:cxn ang="0">
                  <a:pos x="75" y="20"/>
                </a:cxn>
                <a:cxn ang="0">
                  <a:pos x="95" y="26"/>
                </a:cxn>
                <a:cxn ang="0">
                  <a:pos x="102" y="26"/>
                </a:cxn>
                <a:cxn ang="0">
                  <a:pos x="122" y="20"/>
                </a:cxn>
                <a:cxn ang="0">
                  <a:pos x="129" y="20"/>
                </a:cxn>
                <a:cxn ang="0">
                  <a:pos x="143" y="0"/>
                </a:cxn>
                <a:cxn ang="0">
                  <a:pos x="150" y="13"/>
                </a:cxn>
                <a:cxn ang="0">
                  <a:pos x="156" y="26"/>
                </a:cxn>
                <a:cxn ang="0">
                  <a:pos x="177" y="20"/>
                </a:cxn>
                <a:cxn ang="0">
                  <a:pos x="197" y="20"/>
                </a:cxn>
                <a:cxn ang="0">
                  <a:pos x="197" y="26"/>
                </a:cxn>
                <a:cxn ang="0">
                  <a:pos x="184" y="26"/>
                </a:cxn>
                <a:cxn ang="0">
                  <a:pos x="177" y="26"/>
                </a:cxn>
                <a:cxn ang="0">
                  <a:pos x="156" y="39"/>
                </a:cxn>
                <a:cxn ang="0">
                  <a:pos x="156" y="65"/>
                </a:cxn>
                <a:cxn ang="0">
                  <a:pos x="156" y="71"/>
                </a:cxn>
                <a:cxn ang="0">
                  <a:pos x="143" y="71"/>
                </a:cxn>
                <a:cxn ang="0">
                  <a:pos x="150" y="84"/>
                </a:cxn>
                <a:cxn ang="0">
                  <a:pos x="143" y="91"/>
                </a:cxn>
                <a:cxn ang="0">
                  <a:pos x="143" y="116"/>
                </a:cxn>
                <a:cxn ang="0">
                  <a:pos x="102" y="123"/>
                </a:cxn>
                <a:cxn ang="0">
                  <a:pos x="102" y="142"/>
                </a:cxn>
                <a:cxn ang="0">
                  <a:pos x="41" y="149"/>
                </a:cxn>
                <a:cxn ang="0">
                  <a:pos x="21" y="142"/>
                </a:cxn>
                <a:cxn ang="0">
                  <a:pos x="28" y="123"/>
                </a:cxn>
                <a:cxn ang="0">
                  <a:pos x="28" y="116"/>
                </a:cxn>
                <a:cxn ang="0">
                  <a:pos x="14" y="116"/>
                </a:cxn>
                <a:cxn ang="0">
                  <a:pos x="0" y="84"/>
                </a:cxn>
                <a:cxn ang="0">
                  <a:pos x="0" y="71"/>
                </a:cxn>
                <a:cxn ang="0">
                  <a:pos x="14" y="65"/>
                </a:cxn>
                <a:cxn ang="0">
                  <a:pos x="14" y="45"/>
                </a:cxn>
                <a:cxn ang="0">
                  <a:pos x="28" y="58"/>
                </a:cxn>
                <a:cxn ang="0">
                  <a:pos x="41" y="45"/>
                </a:cxn>
                <a:cxn ang="0">
                  <a:pos x="55" y="39"/>
                </a:cxn>
                <a:cxn ang="0">
                  <a:pos x="55" y="20"/>
                </a:cxn>
                <a:cxn ang="0">
                  <a:pos x="68" y="20"/>
                </a:cxn>
                <a:cxn ang="0">
                  <a:pos x="75" y="20"/>
                </a:cxn>
              </a:cxnLst>
              <a:rect l="0" t="0" r="r" b="b"/>
              <a:pathLst>
                <a:path w="197" h="149">
                  <a:moveTo>
                    <a:pt x="75" y="20"/>
                  </a:moveTo>
                  <a:lnTo>
                    <a:pt x="95" y="26"/>
                  </a:lnTo>
                  <a:lnTo>
                    <a:pt x="102" y="26"/>
                  </a:lnTo>
                  <a:lnTo>
                    <a:pt x="122" y="20"/>
                  </a:lnTo>
                  <a:lnTo>
                    <a:pt x="129" y="20"/>
                  </a:lnTo>
                  <a:lnTo>
                    <a:pt x="143" y="0"/>
                  </a:lnTo>
                  <a:lnTo>
                    <a:pt x="150" y="13"/>
                  </a:lnTo>
                  <a:lnTo>
                    <a:pt x="156" y="26"/>
                  </a:lnTo>
                  <a:lnTo>
                    <a:pt x="177" y="20"/>
                  </a:lnTo>
                  <a:lnTo>
                    <a:pt x="197" y="20"/>
                  </a:lnTo>
                  <a:lnTo>
                    <a:pt x="197" y="26"/>
                  </a:lnTo>
                  <a:lnTo>
                    <a:pt x="184" y="26"/>
                  </a:lnTo>
                  <a:lnTo>
                    <a:pt x="177" y="26"/>
                  </a:lnTo>
                  <a:lnTo>
                    <a:pt x="156" y="39"/>
                  </a:lnTo>
                  <a:lnTo>
                    <a:pt x="156" y="65"/>
                  </a:lnTo>
                  <a:lnTo>
                    <a:pt x="156" y="71"/>
                  </a:lnTo>
                  <a:lnTo>
                    <a:pt x="143" y="71"/>
                  </a:lnTo>
                  <a:lnTo>
                    <a:pt x="150" y="84"/>
                  </a:lnTo>
                  <a:lnTo>
                    <a:pt x="143" y="91"/>
                  </a:lnTo>
                  <a:lnTo>
                    <a:pt x="143" y="116"/>
                  </a:lnTo>
                  <a:lnTo>
                    <a:pt x="102" y="123"/>
                  </a:lnTo>
                  <a:lnTo>
                    <a:pt x="102" y="142"/>
                  </a:lnTo>
                  <a:lnTo>
                    <a:pt x="41" y="149"/>
                  </a:lnTo>
                  <a:lnTo>
                    <a:pt x="21" y="142"/>
                  </a:lnTo>
                  <a:lnTo>
                    <a:pt x="28" y="123"/>
                  </a:lnTo>
                  <a:lnTo>
                    <a:pt x="28" y="116"/>
                  </a:lnTo>
                  <a:lnTo>
                    <a:pt x="14" y="116"/>
                  </a:lnTo>
                  <a:lnTo>
                    <a:pt x="0" y="84"/>
                  </a:lnTo>
                  <a:lnTo>
                    <a:pt x="0" y="71"/>
                  </a:lnTo>
                  <a:lnTo>
                    <a:pt x="14" y="65"/>
                  </a:lnTo>
                  <a:lnTo>
                    <a:pt x="14" y="45"/>
                  </a:lnTo>
                  <a:lnTo>
                    <a:pt x="28" y="58"/>
                  </a:lnTo>
                  <a:lnTo>
                    <a:pt x="41" y="45"/>
                  </a:lnTo>
                  <a:lnTo>
                    <a:pt x="55" y="39"/>
                  </a:lnTo>
                  <a:lnTo>
                    <a:pt x="55" y="20"/>
                  </a:lnTo>
                  <a:lnTo>
                    <a:pt x="68" y="20"/>
                  </a:lnTo>
                  <a:lnTo>
                    <a:pt x="75"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0" name="Freeform 59"/>
            <p:cNvSpPr>
              <a:spLocks/>
            </p:cNvSpPr>
            <p:nvPr/>
          </p:nvSpPr>
          <p:spPr bwMode="auto">
            <a:xfrm>
              <a:off x="7097713" y="2227263"/>
              <a:ext cx="107950" cy="122238"/>
            </a:xfrm>
            <a:custGeom>
              <a:avLst/>
              <a:gdLst/>
              <a:ahLst/>
              <a:cxnLst>
                <a:cxn ang="0">
                  <a:pos x="54" y="0"/>
                </a:cxn>
                <a:cxn ang="0">
                  <a:pos x="54" y="6"/>
                </a:cxn>
                <a:cxn ang="0">
                  <a:pos x="41" y="13"/>
                </a:cxn>
                <a:cxn ang="0">
                  <a:pos x="41" y="26"/>
                </a:cxn>
                <a:cxn ang="0">
                  <a:pos x="27" y="13"/>
                </a:cxn>
                <a:cxn ang="0">
                  <a:pos x="0" y="51"/>
                </a:cxn>
                <a:cxn ang="0">
                  <a:pos x="27" y="51"/>
                </a:cxn>
                <a:cxn ang="0">
                  <a:pos x="27" y="77"/>
                </a:cxn>
                <a:cxn ang="0">
                  <a:pos x="54" y="77"/>
                </a:cxn>
                <a:cxn ang="0">
                  <a:pos x="61" y="77"/>
                </a:cxn>
                <a:cxn ang="0">
                  <a:pos x="68" y="64"/>
                </a:cxn>
                <a:cxn ang="0">
                  <a:pos x="54" y="58"/>
                </a:cxn>
                <a:cxn ang="0">
                  <a:pos x="41" y="39"/>
                </a:cxn>
                <a:cxn ang="0">
                  <a:pos x="68" y="32"/>
                </a:cxn>
                <a:cxn ang="0">
                  <a:pos x="61" y="13"/>
                </a:cxn>
                <a:cxn ang="0">
                  <a:pos x="68" y="0"/>
                </a:cxn>
                <a:cxn ang="0">
                  <a:pos x="61" y="0"/>
                </a:cxn>
                <a:cxn ang="0">
                  <a:pos x="54" y="0"/>
                </a:cxn>
              </a:cxnLst>
              <a:rect l="0" t="0" r="r" b="b"/>
              <a:pathLst>
                <a:path w="68" h="77">
                  <a:moveTo>
                    <a:pt x="54" y="0"/>
                  </a:moveTo>
                  <a:lnTo>
                    <a:pt x="54" y="6"/>
                  </a:lnTo>
                  <a:lnTo>
                    <a:pt x="41" y="13"/>
                  </a:lnTo>
                  <a:lnTo>
                    <a:pt x="41" y="26"/>
                  </a:lnTo>
                  <a:lnTo>
                    <a:pt x="27" y="13"/>
                  </a:lnTo>
                  <a:lnTo>
                    <a:pt x="0" y="51"/>
                  </a:lnTo>
                  <a:lnTo>
                    <a:pt x="27" y="51"/>
                  </a:lnTo>
                  <a:lnTo>
                    <a:pt x="27" y="77"/>
                  </a:lnTo>
                  <a:lnTo>
                    <a:pt x="54" y="77"/>
                  </a:lnTo>
                  <a:lnTo>
                    <a:pt x="61" y="77"/>
                  </a:lnTo>
                  <a:lnTo>
                    <a:pt x="68" y="64"/>
                  </a:lnTo>
                  <a:lnTo>
                    <a:pt x="54" y="58"/>
                  </a:lnTo>
                  <a:lnTo>
                    <a:pt x="41" y="39"/>
                  </a:lnTo>
                  <a:lnTo>
                    <a:pt x="68" y="32"/>
                  </a:lnTo>
                  <a:lnTo>
                    <a:pt x="61" y="13"/>
                  </a:lnTo>
                  <a:lnTo>
                    <a:pt x="68" y="0"/>
                  </a:lnTo>
                  <a:lnTo>
                    <a:pt x="61" y="0"/>
                  </a:lnTo>
                  <a:lnTo>
                    <a:pt x="54"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1" name="Freeform 60"/>
            <p:cNvSpPr>
              <a:spLocks/>
            </p:cNvSpPr>
            <p:nvPr/>
          </p:nvSpPr>
          <p:spPr bwMode="auto">
            <a:xfrm>
              <a:off x="7183438" y="2328863"/>
              <a:ext cx="85725" cy="112713"/>
            </a:xfrm>
            <a:custGeom>
              <a:avLst/>
              <a:gdLst/>
              <a:ahLst/>
              <a:cxnLst>
                <a:cxn ang="0">
                  <a:pos x="0" y="13"/>
                </a:cxn>
                <a:cxn ang="0">
                  <a:pos x="7" y="13"/>
                </a:cxn>
                <a:cxn ang="0">
                  <a:pos x="14" y="0"/>
                </a:cxn>
                <a:cxn ang="0">
                  <a:pos x="34" y="20"/>
                </a:cxn>
                <a:cxn ang="0">
                  <a:pos x="54" y="45"/>
                </a:cxn>
                <a:cxn ang="0">
                  <a:pos x="54" y="58"/>
                </a:cxn>
                <a:cxn ang="0">
                  <a:pos x="27" y="71"/>
                </a:cxn>
                <a:cxn ang="0">
                  <a:pos x="7" y="58"/>
                </a:cxn>
                <a:cxn ang="0">
                  <a:pos x="14" y="45"/>
                </a:cxn>
                <a:cxn ang="0">
                  <a:pos x="0" y="26"/>
                </a:cxn>
                <a:cxn ang="0">
                  <a:pos x="7" y="26"/>
                </a:cxn>
                <a:cxn ang="0">
                  <a:pos x="0" y="20"/>
                </a:cxn>
                <a:cxn ang="0">
                  <a:pos x="0" y="13"/>
                </a:cxn>
              </a:cxnLst>
              <a:rect l="0" t="0" r="r" b="b"/>
              <a:pathLst>
                <a:path w="54" h="71">
                  <a:moveTo>
                    <a:pt x="0" y="13"/>
                  </a:moveTo>
                  <a:lnTo>
                    <a:pt x="7" y="13"/>
                  </a:lnTo>
                  <a:lnTo>
                    <a:pt x="14" y="0"/>
                  </a:lnTo>
                  <a:lnTo>
                    <a:pt x="34" y="20"/>
                  </a:lnTo>
                  <a:lnTo>
                    <a:pt x="54" y="45"/>
                  </a:lnTo>
                  <a:lnTo>
                    <a:pt x="54" y="58"/>
                  </a:lnTo>
                  <a:lnTo>
                    <a:pt x="27" y="71"/>
                  </a:lnTo>
                  <a:lnTo>
                    <a:pt x="7" y="58"/>
                  </a:lnTo>
                  <a:lnTo>
                    <a:pt x="14" y="45"/>
                  </a:lnTo>
                  <a:lnTo>
                    <a:pt x="0" y="26"/>
                  </a:lnTo>
                  <a:lnTo>
                    <a:pt x="7" y="26"/>
                  </a:lnTo>
                  <a:lnTo>
                    <a:pt x="0" y="20"/>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2" name="Freeform 61"/>
            <p:cNvSpPr>
              <a:spLocks/>
            </p:cNvSpPr>
            <p:nvPr/>
          </p:nvSpPr>
          <p:spPr bwMode="auto">
            <a:xfrm>
              <a:off x="6181726" y="1992313"/>
              <a:ext cx="711200" cy="255588"/>
            </a:xfrm>
            <a:custGeom>
              <a:avLst/>
              <a:gdLst/>
              <a:ahLst/>
              <a:cxnLst>
                <a:cxn ang="0">
                  <a:pos x="373" y="38"/>
                </a:cxn>
                <a:cxn ang="0">
                  <a:pos x="387" y="64"/>
                </a:cxn>
                <a:cxn ang="0">
                  <a:pos x="407" y="64"/>
                </a:cxn>
                <a:cxn ang="0">
                  <a:pos x="428" y="58"/>
                </a:cxn>
                <a:cxn ang="0">
                  <a:pos x="434" y="64"/>
                </a:cxn>
                <a:cxn ang="0">
                  <a:pos x="448" y="83"/>
                </a:cxn>
                <a:cxn ang="0">
                  <a:pos x="414" y="83"/>
                </a:cxn>
                <a:cxn ang="0">
                  <a:pos x="407" y="90"/>
                </a:cxn>
                <a:cxn ang="0">
                  <a:pos x="401" y="103"/>
                </a:cxn>
                <a:cxn ang="0">
                  <a:pos x="387" y="109"/>
                </a:cxn>
                <a:cxn ang="0">
                  <a:pos x="373" y="109"/>
                </a:cxn>
                <a:cxn ang="0">
                  <a:pos x="360" y="116"/>
                </a:cxn>
                <a:cxn ang="0">
                  <a:pos x="373" y="128"/>
                </a:cxn>
                <a:cxn ang="0">
                  <a:pos x="353" y="148"/>
                </a:cxn>
                <a:cxn ang="0">
                  <a:pos x="326" y="154"/>
                </a:cxn>
                <a:cxn ang="0">
                  <a:pos x="285" y="161"/>
                </a:cxn>
                <a:cxn ang="0">
                  <a:pos x="224" y="148"/>
                </a:cxn>
                <a:cxn ang="0">
                  <a:pos x="170" y="148"/>
                </a:cxn>
                <a:cxn ang="0">
                  <a:pos x="129" y="116"/>
                </a:cxn>
                <a:cxn ang="0">
                  <a:pos x="68" y="103"/>
                </a:cxn>
                <a:cxn ang="0">
                  <a:pos x="61" y="77"/>
                </a:cxn>
                <a:cxn ang="0">
                  <a:pos x="41" y="64"/>
                </a:cxn>
                <a:cxn ang="0">
                  <a:pos x="21" y="58"/>
                </a:cxn>
                <a:cxn ang="0">
                  <a:pos x="0" y="38"/>
                </a:cxn>
                <a:cxn ang="0">
                  <a:pos x="48" y="12"/>
                </a:cxn>
                <a:cxn ang="0">
                  <a:pos x="75" y="25"/>
                </a:cxn>
                <a:cxn ang="0">
                  <a:pos x="95" y="32"/>
                </a:cxn>
                <a:cxn ang="0">
                  <a:pos x="129" y="32"/>
                </a:cxn>
                <a:cxn ang="0">
                  <a:pos x="129" y="12"/>
                </a:cxn>
                <a:cxn ang="0">
                  <a:pos x="122" y="6"/>
                </a:cxn>
                <a:cxn ang="0">
                  <a:pos x="129" y="0"/>
                </a:cxn>
                <a:cxn ang="0">
                  <a:pos x="170" y="6"/>
                </a:cxn>
                <a:cxn ang="0">
                  <a:pos x="197" y="25"/>
                </a:cxn>
                <a:cxn ang="0">
                  <a:pos x="231" y="25"/>
                </a:cxn>
                <a:cxn ang="0">
                  <a:pos x="299" y="38"/>
                </a:cxn>
                <a:cxn ang="0">
                  <a:pos x="333" y="32"/>
                </a:cxn>
                <a:cxn ang="0">
                  <a:pos x="353" y="25"/>
                </a:cxn>
                <a:cxn ang="0">
                  <a:pos x="380" y="32"/>
                </a:cxn>
                <a:cxn ang="0">
                  <a:pos x="373" y="38"/>
                </a:cxn>
              </a:cxnLst>
              <a:rect l="0" t="0" r="r" b="b"/>
              <a:pathLst>
                <a:path w="448" h="161">
                  <a:moveTo>
                    <a:pt x="373" y="38"/>
                  </a:moveTo>
                  <a:lnTo>
                    <a:pt x="387" y="64"/>
                  </a:lnTo>
                  <a:lnTo>
                    <a:pt x="407" y="64"/>
                  </a:lnTo>
                  <a:lnTo>
                    <a:pt x="428" y="58"/>
                  </a:lnTo>
                  <a:lnTo>
                    <a:pt x="434" y="64"/>
                  </a:lnTo>
                  <a:lnTo>
                    <a:pt x="448" y="83"/>
                  </a:lnTo>
                  <a:lnTo>
                    <a:pt x="414" y="83"/>
                  </a:lnTo>
                  <a:lnTo>
                    <a:pt x="407" y="90"/>
                  </a:lnTo>
                  <a:lnTo>
                    <a:pt x="401" y="103"/>
                  </a:lnTo>
                  <a:lnTo>
                    <a:pt x="387" y="109"/>
                  </a:lnTo>
                  <a:lnTo>
                    <a:pt x="373" y="109"/>
                  </a:lnTo>
                  <a:lnTo>
                    <a:pt x="360" y="116"/>
                  </a:lnTo>
                  <a:lnTo>
                    <a:pt x="373" y="128"/>
                  </a:lnTo>
                  <a:lnTo>
                    <a:pt x="353" y="148"/>
                  </a:lnTo>
                  <a:lnTo>
                    <a:pt x="326" y="154"/>
                  </a:lnTo>
                  <a:lnTo>
                    <a:pt x="285" y="161"/>
                  </a:lnTo>
                  <a:lnTo>
                    <a:pt x="224" y="148"/>
                  </a:lnTo>
                  <a:lnTo>
                    <a:pt x="170" y="148"/>
                  </a:lnTo>
                  <a:lnTo>
                    <a:pt x="129" y="116"/>
                  </a:lnTo>
                  <a:lnTo>
                    <a:pt x="68" y="103"/>
                  </a:lnTo>
                  <a:lnTo>
                    <a:pt x="61" y="77"/>
                  </a:lnTo>
                  <a:lnTo>
                    <a:pt x="41" y="64"/>
                  </a:lnTo>
                  <a:lnTo>
                    <a:pt x="21" y="58"/>
                  </a:lnTo>
                  <a:lnTo>
                    <a:pt x="0" y="38"/>
                  </a:lnTo>
                  <a:lnTo>
                    <a:pt x="48" y="12"/>
                  </a:lnTo>
                  <a:lnTo>
                    <a:pt x="75" y="25"/>
                  </a:lnTo>
                  <a:lnTo>
                    <a:pt x="95" y="32"/>
                  </a:lnTo>
                  <a:lnTo>
                    <a:pt x="129" y="32"/>
                  </a:lnTo>
                  <a:lnTo>
                    <a:pt x="129" y="12"/>
                  </a:lnTo>
                  <a:lnTo>
                    <a:pt x="122" y="6"/>
                  </a:lnTo>
                  <a:lnTo>
                    <a:pt x="129" y="0"/>
                  </a:lnTo>
                  <a:lnTo>
                    <a:pt x="170" y="6"/>
                  </a:lnTo>
                  <a:lnTo>
                    <a:pt x="197" y="25"/>
                  </a:lnTo>
                  <a:lnTo>
                    <a:pt x="231" y="25"/>
                  </a:lnTo>
                  <a:lnTo>
                    <a:pt x="299" y="38"/>
                  </a:lnTo>
                  <a:lnTo>
                    <a:pt x="333" y="32"/>
                  </a:lnTo>
                  <a:lnTo>
                    <a:pt x="353" y="25"/>
                  </a:lnTo>
                  <a:lnTo>
                    <a:pt x="380" y="32"/>
                  </a:lnTo>
                  <a:lnTo>
                    <a:pt x="373" y="3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3" name="Freeform 62"/>
            <p:cNvSpPr>
              <a:spLocks/>
            </p:cNvSpPr>
            <p:nvPr/>
          </p:nvSpPr>
          <p:spPr bwMode="auto">
            <a:xfrm>
              <a:off x="4891088" y="2236788"/>
              <a:ext cx="430213" cy="163513"/>
            </a:xfrm>
            <a:custGeom>
              <a:avLst/>
              <a:gdLst/>
              <a:ahLst/>
              <a:cxnLst>
                <a:cxn ang="0">
                  <a:pos x="237" y="20"/>
                </a:cxn>
                <a:cxn ang="0">
                  <a:pos x="237" y="7"/>
                </a:cxn>
                <a:cxn ang="0">
                  <a:pos x="217" y="7"/>
                </a:cxn>
                <a:cxn ang="0">
                  <a:pos x="189" y="20"/>
                </a:cxn>
                <a:cxn ang="0">
                  <a:pos x="156" y="20"/>
                </a:cxn>
                <a:cxn ang="0">
                  <a:pos x="115" y="0"/>
                </a:cxn>
                <a:cxn ang="0">
                  <a:pos x="101" y="0"/>
                </a:cxn>
                <a:cxn ang="0">
                  <a:pos x="74" y="20"/>
                </a:cxn>
                <a:cxn ang="0">
                  <a:pos x="54" y="20"/>
                </a:cxn>
                <a:cxn ang="0">
                  <a:pos x="33" y="20"/>
                </a:cxn>
                <a:cxn ang="0">
                  <a:pos x="27" y="7"/>
                </a:cxn>
                <a:cxn ang="0">
                  <a:pos x="0" y="7"/>
                </a:cxn>
                <a:cxn ang="0">
                  <a:pos x="0" y="26"/>
                </a:cxn>
                <a:cxn ang="0">
                  <a:pos x="6" y="26"/>
                </a:cxn>
                <a:cxn ang="0">
                  <a:pos x="0" y="33"/>
                </a:cxn>
                <a:cxn ang="0">
                  <a:pos x="13" y="20"/>
                </a:cxn>
                <a:cxn ang="0">
                  <a:pos x="33" y="20"/>
                </a:cxn>
                <a:cxn ang="0">
                  <a:pos x="40" y="26"/>
                </a:cxn>
                <a:cxn ang="0">
                  <a:pos x="33" y="26"/>
                </a:cxn>
                <a:cxn ang="0">
                  <a:pos x="40" y="33"/>
                </a:cxn>
                <a:cxn ang="0">
                  <a:pos x="6" y="33"/>
                </a:cxn>
                <a:cxn ang="0">
                  <a:pos x="0" y="33"/>
                </a:cxn>
                <a:cxn ang="0">
                  <a:pos x="0" y="45"/>
                </a:cxn>
                <a:cxn ang="0">
                  <a:pos x="6" y="45"/>
                </a:cxn>
                <a:cxn ang="0">
                  <a:pos x="13" y="58"/>
                </a:cxn>
                <a:cxn ang="0">
                  <a:pos x="6" y="58"/>
                </a:cxn>
                <a:cxn ang="0">
                  <a:pos x="13" y="71"/>
                </a:cxn>
                <a:cxn ang="0">
                  <a:pos x="13" y="78"/>
                </a:cxn>
                <a:cxn ang="0">
                  <a:pos x="27" y="78"/>
                </a:cxn>
                <a:cxn ang="0">
                  <a:pos x="13" y="84"/>
                </a:cxn>
                <a:cxn ang="0">
                  <a:pos x="33" y="84"/>
                </a:cxn>
                <a:cxn ang="0">
                  <a:pos x="27" y="84"/>
                </a:cxn>
                <a:cxn ang="0">
                  <a:pos x="54" y="97"/>
                </a:cxn>
                <a:cxn ang="0">
                  <a:pos x="61" y="97"/>
                </a:cxn>
                <a:cxn ang="0">
                  <a:pos x="74" y="84"/>
                </a:cxn>
                <a:cxn ang="0">
                  <a:pos x="81" y="84"/>
                </a:cxn>
                <a:cxn ang="0">
                  <a:pos x="101" y="103"/>
                </a:cxn>
                <a:cxn ang="0">
                  <a:pos x="108" y="97"/>
                </a:cxn>
                <a:cxn ang="0">
                  <a:pos x="128" y="84"/>
                </a:cxn>
                <a:cxn ang="0">
                  <a:pos x="135" y="97"/>
                </a:cxn>
                <a:cxn ang="0">
                  <a:pos x="142" y="84"/>
                </a:cxn>
                <a:cxn ang="0">
                  <a:pos x="142" y="103"/>
                </a:cxn>
                <a:cxn ang="0">
                  <a:pos x="156" y="97"/>
                </a:cxn>
                <a:cxn ang="0">
                  <a:pos x="156" y="84"/>
                </a:cxn>
                <a:cxn ang="0">
                  <a:pos x="183" y="84"/>
                </a:cxn>
                <a:cxn ang="0">
                  <a:pos x="189" y="84"/>
                </a:cxn>
                <a:cxn ang="0">
                  <a:pos x="210" y="84"/>
                </a:cxn>
                <a:cxn ang="0">
                  <a:pos x="237" y="78"/>
                </a:cxn>
                <a:cxn ang="0">
                  <a:pos x="244" y="78"/>
                </a:cxn>
                <a:cxn ang="0">
                  <a:pos x="271" y="78"/>
                </a:cxn>
                <a:cxn ang="0">
                  <a:pos x="257" y="45"/>
                </a:cxn>
                <a:cxn ang="0">
                  <a:pos x="264" y="33"/>
                </a:cxn>
                <a:cxn ang="0">
                  <a:pos x="244" y="33"/>
                </a:cxn>
                <a:cxn ang="0">
                  <a:pos x="237" y="26"/>
                </a:cxn>
                <a:cxn ang="0">
                  <a:pos x="237" y="20"/>
                </a:cxn>
              </a:cxnLst>
              <a:rect l="0" t="0" r="r" b="b"/>
              <a:pathLst>
                <a:path w="271" h="103">
                  <a:moveTo>
                    <a:pt x="237" y="20"/>
                  </a:moveTo>
                  <a:lnTo>
                    <a:pt x="237" y="7"/>
                  </a:lnTo>
                  <a:lnTo>
                    <a:pt x="217" y="7"/>
                  </a:lnTo>
                  <a:lnTo>
                    <a:pt x="189" y="20"/>
                  </a:lnTo>
                  <a:lnTo>
                    <a:pt x="156" y="20"/>
                  </a:lnTo>
                  <a:lnTo>
                    <a:pt x="115" y="0"/>
                  </a:lnTo>
                  <a:lnTo>
                    <a:pt x="101" y="0"/>
                  </a:lnTo>
                  <a:lnTo>
                    <a:pt x="74" y="20"/>
                  </a:lnTo>
                  <a:lnTo>
                    <a:pt x="54" y="20"/>
                  </a:lnTo>
                  <a:lnTo>
                    <a:pt x="33" y="20"/>
                  </a:lnTo>
                  <a:lnTo>
                    <a:pt x="27" y="7"/>
                  </a:lnTo>
                  <a:lnTo>
                    <a:pt x="0" y="7"/>
                  </a:lnTo>
                  <a:lnTo>
                    <a:pt x="0" y="26"/>
                  </a:lnTo>
                  <a:lnTo>
                    <a:pt x="6" y="26"/>
                  </a:lnTo>
                  <a:lnTo>
                    <a:pt x="0" y="33"/>
                  </a:lnTo>
                  <a:lnTo>
                    <a:pt x="13" y="20"/>
                  </a:lnTo>
                  <a:lnTo>
                    <a:pt x="33" y="20"/>
                  </a:lnTo>
                  <a:lnTo>
                    <a:pt x="40" y="26"/>
                  </a:lnTo>
                  <a:lnTo>
                    <a:pt x="33" y="26"/>
                  </a:lnTo>
                  <a:lnTo>
                    <a:pt x="40" y="33"/>
                  </a:lnTo>
                  <a:lnTo>
                    <a:pt x="6" y="33"/>
                  </a:lnTo>
                  <a:lnTo>
                    <a:pt x="0" y="33"/>
                  </a:lnTo>
                  <a:lnTo>
                    <a:pt x="0" y="45"/>
                  </a:lnTo>
                  <a:lnTo>
                    <a:pt x="6" y="45"/>
                  </a:lnTo>
                  <a:lnTo>
                    <a:pt x="13" y="58"/>
                  </a:lnTo>
                  <a:lnTo>
                    <a:pt x="6" y="58"/>
                  </a:lnTo>
                  <a:lnTo>
                    <a:pt x="13" y="71"/>
                  </a:lnTo>
                  <a:lnTo>
                    <a:pt x="13" y="78"/>
                  </a:lnTo>
                  <a:lnTo>
                    <a:pt x="27" y="78"/>
                  </a:lnTo>
                  <a:lnTo>
                    <a:pt x="13" y="84"/>
                  </a:lnTo>
                  <a:lnTo>
                    <a:pt x="33" y="84"/>
                  </a:lnTo>
                  <a:lnTo>
                    <a:pt x="27" y="84"/>
                  </a:lnTo>
                  <a:lnTo>
                    <a:pt x="54" y="97"/>
                  </a:lnTo>
                  <a:lnTo>
                    <a:pt x="61" y="97"/>
                  </a:lnTo>
                  <a:lnTo>
                    <a:pt x="74" y="84"/>
                  </a:lnTo>
                  <a:lnTo>
                    <a:pt x="81" y="84"/>
                  </a:lnTo>
                  <a:lnTo>
                    <a:pt x="101" y="103"/>
                  </a:lnTo>
                  <a:lnTo>
                    <a:pt x="108" y="97"/>
                  </a:lnTo>
                  <a:lnTo>
                    <a:pt x="128" y="84"/>
                  </a:lnTo>
                  <a:lnTo>
                    <a:pt x="135" y="97"/>
                  </a:lnTo>
                  <a:lnTo>
                    <a:pt x="142" y="84"/>
                  </a:lnTo>
                  <a:lnTo>
                    <a:pt x="142" y="103"/>
                  </a:lnTo>
                  <a:lnTo>
                    <a:pt x="156" y="97"/>
                  </a:lnTo>
                  <a:lnTo>
                    <a:pt x="156" y="84"/>
                  </a:lnTo>
                  <a:lnTo>
                    <a:pt x="183" y="84"/>
                  </a:lnTo>
                  <a:lnTo>
                    <a:pt x="189" y="84"/>
                  </a:lnTo>
                  <a:lnTo>
                    <a:pt x="210" y="84"/>
                  </a:lnTo>
                  <a:lnTo>
                    <a:pt x="237" y="78"/>
                  </a:lnTo>
                  <a:lnTo>
                    <a:pt x="244" y="78"/>
                  </a:lnTo>
                  <a:lnTo>
                    <a:pt x="271" y="78"/>
                  </a:lnTo>
                  <a:lnTo>
                    <a:pt x="257" y="45"/>
                  </a:lnTo>
                  <a:lnTo>
                    <a:pt x="264" y="33"/>
                  </a:lnTo>
                  <a:lnTo>
                    <a:pt x="244" y="33"/>
                  </a:lnTo>
                  <a:lnTo>
                    <a:pt x="237" y="26"/>
                  </a:lnTo>
                  <a:lnTo>
                    <a:pt x="237"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4" name="Freeform 63"/>
            <p:cNvSpPr>
              <a:spLocks/>
            </p:cNvSpPr>
            <p:nvPr/>
          </p:nvSpPr>
          <p:spPr bwMode="auto">
            <a:xfrm>
              <a:off x="5116513" y="2360613"/>
              <a:ext cx="150813" cy="142875"/>
            </a:xfrm>
            <a:custGeom>
              <a:avLst/>
              <a:gdLst/>
              <a:ahLst/>
              <a:cxnLst>
                <a:cxn ang="0">
                  <a:pos x="95" y="0"/>
                </a:cxn>
                <a:cxn ang="0">
                  <a:pos x="68" y="6"/>
                </a:cxn>
                <a:cxn ang="0">
                  <a:pos x="47" y="6"/>
                </a:cxn>
                <a:cxn ang="0">
                  <a:pos x="41" y="6"/>
                </a:cxn>
                <a:cxn ang="0">
                  <a:pos x="14" y="6"/>
                </a:cxn>
                <a:cxn ang="0">
                  <a:pos x="14" y="19"/>
                </a:cxn>
                <a:cxn ang="0">
                  <a:pos x="0" y="25"/>
                </a:cxn>
                <a:cxn ang="0">
                  <a:pos x="0" y="51"/>
                </a:cxn>
                <a:cxn ang="0">
                  <a:pos x="14" y="51"/>
                </a:cxn>
                <a:cxn ang="0">
                  <a:pos x="0" y="71"/>
                </a:cxn>
                <a:cxn ang="0">
                  <a:pos x="0" y="77"/>
                </a:cxn>
                <a:cxn ang="0">
                  <a:pos x="14" y="90"/>
                </a:cxn>
                <a:cxn ang="0">
                  <a:pos x="47" y="71"/>
                </a:cxn>
                <a:cxn ang="0">
                  <a:pos x="75" y="51"/>
                </a:cxn>
                <a:cxn ang="0">
                  <a:pos x="75" y="19"/>
                </a:cxn>
                <a:cxn ang="0">
                  <a:pos x="81" y="13"/>
                </a:cxn>
                <a:cxn ang="0">
                  <a:pos x="95" y="0"/>
                </a:cxn>
              </a:cxnLst>
              <a:rect l="0" t="0" r="r" b="b"/>
              <a:pathLst>
                <a:path w="95" h="90">
                  <a:moveTo>
                    <a:pt x="95" y="0"/>
                  </a:moveTo>
                  <a:lnTo>
                    <a:pt x="68" y="6"/>
                  </a:lnTo>
                  <a:lnTo>
                    <a:pt x="47" y="6"/>
                  </a:lnTo>
                  <a:lnTo>
                    <a:pt x="41" y="6"/>
                  </a:lnTo>
                  <a:lnTo>
                    <a:pt x="14" y="6"/>
                  </a:lnTo>
                  <a:lnTo>
                    <a:pt x="14" y="19"/>
                  </a:lnTo>
                  <a:lnTo>
                    <a:pt x="0" y="25"/>
                  </a:lnTo>
                  <a:lnTo>
                    <a:pt x="0" y="51"/>
                  </a:lnTo>
                  <a:lnTo>
                    <a:pt x="14" y="51"/>
                  </a:lnTo>
                  <a:lnTo>
                    <a:pt x="0" y="71"/>
                  </a:lnTo>
                  <a:lnTo>
                    <a:pt x="0" y="77"/>
                  </a:lnTo>
                  <a:lnTo>
                    <a:pt x="14" y="90"/>
                  </a:lnTo>
                  <a:lnTo>
                    <a:pt x="47" y="71"/>
                  </a:lnTo>
                  <a:lnTo>
                    <a:pt x="75" y="51"/>
                  </a:lnTo>
                  <a:lnTo>
                    <a:pt x="75" y="19"/>
                  </a:lnTo>
                  <a:lnTo>
                    <a:pt x="81" y="13"/>
                  </a:lnTo>
                  <a:lnTo>
                    <a:pt x="95"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5" name="Freeform 64"/>
            <p:cNvSpPr>
              <a:spLocks/>
            </p:cNvSpPr>
            <p:nvPr/>
          </p:nvSpPr>
          <p:spPr bwMode="auto">
            <a:xfrm>
              <a:off x="5105401" y="2473326"/>
              <a:ext cx="107950" cy="92075"/>
            </a:xfrm>
            <a:custGeom>
              <a:avLst/>
              <a:gdLst/>
              <a:ahLst/>
              <a:cxnLst>
                <a:cxn ang="0">
                  <a:pos x="7" y="6"/>
                </a:cxn>
                <a:cxn ang="0">
                  <a:pos x="21" y="19"/>
                </a:cxn>
                <a:cxn ang="0">
                  <a:pos x="54" y="0"/>
                </a:cxn>
                <a:cxn ang="0">
                  <a:pos x="68" y="19"/>
                </a:cxn>
                <a:cxn ang="0">
                  <a:pos x="27" y="25"/>
                </a:cxn>
                <a:cxn ang="0">
                  <a:pos x="48" y="45"/>
                </a:cxn>
                <a:cxn ang="0">
                  <a:pos x="34" y="51"/>
                </a:cxn>
                <a:cxn ang="0">
                  <a:pos x="27" y="51"/>
                </a:cxn>
                <a:cxn ang="0">
                  <a:pos x="21" y="58"/>
                </a:cxn>
                <a:cxn ang="0">
                  <a:pos x="0" y="58"/>
                </a:cxn>
                <a:cxn ang="0">
                  <a:pos x="7" y="32"/>
                </a:cxn>
                <a:cxn ang="0">
                  <a:pos x="0" y="19"/>
                </a:cxn>
                <a:cxn ang="0">
                  <a:pos x="0" y="13"/>
                </a:cxn>
                <a:cxn ang="0">
                  <a:pos x="7" y="6"/>
                </a:cxn>
              </a:cxnLst>
              <a:rect l="0" t="0" r="r" b="b"/>
              <a:pathLst>
                <a:path w="68" h="58">
                  <a:moveTo>
                    <a:pt x="7" y="6"/>
                  </a:moveTo>
                  <a:lnTo>
                    <a:pt x="21" y="19"/>
                  </a:lnTo>
                  <a:lnTo>
                    <a:pt x="54" y="0"/>
                  </a:lnTo>
                  <a:lnTo>
                    <a:pt x="68" y="19"/>
                  </a:lnTo>
                  <a:lnTo>
                    <a:pt x="27" y="25"/>
                  </a:lnTo>
                  <a:lnTo>
                    <a:pt x="48" y="45"/>
                  </a:lnTo>
                  <a:lnTo>
                    <a:pt x="34" y="51"/>
                  </a:lnTo>
                  <a:lnTo>
                    <a:pt x="27" y="51"/>
                  </a:lnTo>
                  <a:lnTo>
                    <a:pt x="21" y="58"/>
                  </a:lnTo>
                  <a:lnTo>
                    <a:pt x="0" y="58"/>
                  </a:lnTo>
                  <a:lnTo>
                    <a:pt x="7" y="32"/>
                  </a:lnTo>
                  <a:lnTo>
                    <a:pt x="0" y="19"/>
                  </a:lnTo>
                  <a:lnTo>
                    <a:pt x="0" y="13"/>
                  </a:lnTo>
                  <a:lnTo>
                    <a:pt x="7"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6" name="Freeform 65"/>
            <p:cNvSpPr>
              <a:spLocks/>
            </p:cNvSpPr>
            <p:nvPr/>
          </p:nvSpPr>
          <p:spPr bwMode="auto">
            <a:xfrm>
              <a:off x="5191126" y="2360613"/>
              <a:ext cx="238125" cy="225425"/>
            </a:xfrm>
            <a:custGeom>
              <a:avLst/>
              <a:gdLst/>
              <a:ahLst/>
              <a:cxnLst>
                <a:cxn ang="0">
                  <a:pos x="82" y="0"/>
                </a:cxn>
                <a:cxn ang="0">
                  <a:pos x="102" y="38"/>
                </a:cxn>
                <a:cxn ang="0">
                  <a:pos x="95" y="51"/>
                </a:cxn>
                <a:cxn ang="0">
                  <a:pos x="102" y="71"/>
                </a:cxn>
                <a:cxn ang="0">
                  <a:pos x="129" y="77"/>
                </a:cxn>
                <a:cxn ang="0">
                  <a:pos x="129" y="103"/>
                </a:cxn>
                <a:cxn ang="0">
                  <a:pos x="150" y="122"/>
                </a:cxn>
                <a:cxn ang="0">
                  <a:pos x="129" y="122"/>
                </a:cxn>
                <a:cxn ang="0">
                  <a:pos x="123" y="142"/>
                </a:cxn>
                <a:cxn ang="0">
                  <a:pos x="102" y="129"/>
                </a:cxn>
                <a:cxn ang="0">
                  <a:pos x="95" y="142"/>
                </a:cxn>
                <a:cxn ang="0">
                  <a:pos x="75" y="129"/>
                </a:cxn>
                <a:cxn ang="0">
                  <a:pos x="75" y="116"/>
                </a:cxn>
                <a:cxn ang="0">
                  <a:pos x="68" y="116"/>
                </a:cxn>
                <a:cxn ang="0">
                  <a:pos x="28" y="96"/>
                </a:cxn>
                <a:cxn ang="0">
                  <a:pos x="14" y="90"/>
                </a:cxn>
                <a:cxn ang="0">
                  <a:pos x="0" y="71"/>
                </a:cxn>
                <a:cxn ang="0">
                  <a:pos x="28" y="51"/>
                </a:cxn>
                <a:cxn ang="0">
                  <a:pos x="28" y="19"/>
                </a:cxn>
                <a:cxn ang="0">
                  <a:pos x="48" y="0"/>
                </a:cxn>
                <a:cxn ang="0">
                  <a:pos x="55" y="0"/>
                </a:cxn>
                <a:cxn ang="0">
                  <a:pos x="68" y="0"/>
                </a:cxn>
                <a:cxn ang="0">
                  <a:pos x="82" y="0"/>
                </a:cxn>
              </a:cxnLst>
              <a:rect l="0" t="0" r="r" b="b"/>
              <a:pathLst>
                <a:path w="150" h="142">
                  <a:moveTo>
                    <a:pt x="82" y="0"/>
                  </a:moveTo>
                  <a:lnTo>
                    <a:pt x="102" y="38"/>
                  </a:lnTo>
                  <a:lnTo>
                    <a:pt x="95" y="51"/>
                  </a:lnTo>
                  <a:lnTo>
                    <a:pt x="102" y="71"/>
                  </a:lnTo>
                  <a:lnTo>
                    <a:pt x="129" y="77"/>
                  </a:lnTo>
                  <a:lnTo>
                    <a:pt x="129" y="103"/>
                  </a:lnTo>
                  <a:lnTo>
                    <a:pt x="150" y="122"/>
                  </a:lnTo>
                  <a:lnTo>
                    <a:pt x="129" y="122"/>
                  </a:lnTo>
                  <a:lnTo>
                    <a:pt x="123" y="142"/>
                  </a:lnTo>
                  <a:lnTo>
                    <a:pt x="102" y="129"/>
                  </a:lnTo>
                  <a:lnTo>
                    <a:pt x="95" y="142"/>
                  </a:lnTo>
                  <a:lnTo>
                    <a:pt x="75" y="129"/>
                  </a:lnTo>
                  <a:lnTo>
                    <a:pt x="75" y="116"/>
                  </a:lnTo>
                  <a:lnTo>
                    <a:pt x="68" y="116"/>
                  </a:lnTo>
                  <a:lnTo>
                    <a:pt x="28" y="96"/>
                  </a:lnTo>
                  <a:lnTo>
                    <a:pt x="14" y="90"/>
                  </a:lnTo>
                  <a:lnTo>
                    <a:pt x="0" y="71"/>
                  </a:lnTo>
                  <a:lnTo>
                    <a:pt x="28" y="51"/>
                  </a:lnTo>
                  <a:lnTo>
                    <a:pt x="28" y="19"/>
                  </a:lnTo>
                  <a:lnTo>
                    <a:pt x="48" y="0"/>
                  </a:lnTo>
                  <a:lnTo>
                    <a:pt x="55" y="0"/>
                  </a:lnTo>
                  <a:lnTo>
                    <a:pt x="68" y="0"/>
                  </a:lnTo>
                  <a:lnTo>
                    <a:pt x="82"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7" name="Freeform 66"/>
            <p:cNvSpPr>
              <a:spLocks/>
            </p:cNvSpPr>
            <p:nvPr/>
          </p:nvSpPr>
          <p:spPr bwMode="auto">
            <a:xfrm>
              <a:off x="5105401" y="2441576"/>
              <a:ext cx="33338" cy="31750"/>
            </a:xfrm>
            <a:custGeom>
              <a:avLst/>
              <a:gdLst/>
              <a:ahLst/>
              <a:cxnLst>
                <a:cxn ang="0">
                  <a:pos x="7" y="0"/>
                </a:cxn>
                <a:cxn ang="0">
                  <a:pos x="21" y="0"/>
                </a:cxn>
                <a:cxn ang="0">
                  <a:pos x="7" y="20"/>
                </a:cxn>
                <a:cxn ang="0">
                  <a:pos x="0" y="20"/>
                </a:cxn>
                <a:cxn ang="0">
                  <a:pos x="0" y="13"/>
                </a:cxn>
                <a:cxn ang="0">
                  <a:pos x="7" y="0"/>
                </a:cxn>
              </a:cxnLst>
              <a:rect l="0" t="0" r="r" b="b"/>
              <a:pathLst>
                <a:path w="21" h="20">
                  <a:moveTo>
                    <a:pt x="7" y="0"/>
                  </a:moveTo>
                  <a:lnTo>
                    <a:pt x="21" y="0"/>
                  </a:lnTo>
                  <a:lnTo>
                    <a:pt x="7" y="20"/>
                  </a:lnTo>
                  <a:lnTo>
                    <a:pt x="0" y="20"/>
                  </a:lnTo>
                  <a:lnTo>
                    <a:pt x="0" y="13"/>
                  </a:lnTo>
                  <a:lnTo>
                    <a:pt x="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8" name="Freeform 67"/>
            <p:cNvSpPr>
              <a:spLocks/>
            </p:cNvSpPr>
            <p:nvPr/>
          </p:nvSpPr>
          <p:spPr bwMode="auto">
            <a:xfrm>
              <a:off x="5094288" y="2473326"/>
              <a:ext cx="22225" cy="92075"/>
            </a:xfrm>
            <a:custGeom>
              <a:avLst/>
              <a:gdLst/>
              <a:ahLst/>
              <a:cxnLst>
                <a:cxn ang="0">
                  <a:pos x="14" y="6"/>
                </a:cxn>
                <a:cxn ang="0">
                  <a:pos x="7" y="19"/>
                </a:cxn>
                <a:cxn ang="0">
                  <a:pos x="14" y="32"/>
                </a:cxn>
                <a:cxn ang="0">
                  <a:pos x="7" y="58"/>
                </a:cxn>
                <a:cxn ang="0">
                  <a:pos x="0" y="32"/>
                </a:cxn>
                <a:cxn ang="0">
                  <a:pos x="0" y="25"/>
                </a:cxn>
                <a:cxn ang="0">
                  <a:pos x="7" y="0"/>
                </a:cxn>
                <a:cxn ang="0">
                  <a:pos x="14" y="0"/>
                </a:cxn>
                <a:cxn ang="0">
                  <a:pos x="14" y="6"/>
                </a:cxn>
              </a:cxnLst>
              <a:rect l="0" t="0" r="r" b="b"/>
              <a:pathLst>
                <a:path w="14" h="58">
                  <a:moveTo>
                    <a:pt x="14" y="6"/>
                  </a:moveTo>
                  <a:lnTo>
                    <a:pt x="7" y="19"/>
                  </a:lnTo>
                  <a:lnTo>
                    <a:pt x="14" y="32"/>
                  </a:lnTo>
                  <a:lnTo>
                    <a:pt x="7" y="58"/>
                  </a:lnTo>
                  <a:lnTo>
                    <a:pt x="0" y="32"/>
                  </a:lnTo>
                  <a:lnTo>
                    <a:pt x="0" y="25"/>
                  </a:lnTo>
                  <a:lnTo>
                    <a:pt x="7" y="0"/>
                  </a:lnTo>
                  <a:lnTo>
                    <a:pt x="14" y="0"/>
                  </a:lnTo>
                  <a:lnTo>
                    <a:pt x="14"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69" name="Freeform 68"/>
            <p:cNvSpPr>
              <a:spLocks/>
            </p:cNvSpPr>
            <p:nvPr/>
          </p:nvSpPr>
          <p:spPr bwMode="auto">
            <a:xfrm>
              <a:off x="4868863" y="2513013"/>
              <a:ext cx="269875" cy="246063"/>
            </a:xfrm>
            <a:custGeom>
              <a:avLst/>
              <a:gdLst/>
              <a:ahLst/>
              <a:cxnLst>
                <a:cxn ang="0">
                  <a:pos x="142" y="7"/>
                </a:cxn>
                <a:cxn ang="0">
                  <a:pos x="122" y="7"/>
                </a:cxn>
                <a:cxn ang="0">
                  <a:pos x="115" y="7"/>
                </a:cxn>
                <a:cxn ang="0">
                  <a:pos x="102" y="7"/>
                </a:cxn>
                <a:cxn ang="0">
                  <a:pos x="102" y="0"/>
                </a:cxn>
                <a:cxn ang="0">
                  <a:pos x="95" y="0"/>
                </a:cxn>
                <a:cxn ang="0">
                  <a:pos x="68" y="7"/>
                </a:cxn>
                <a:cxn ang="0">
                  <a:pos x="27" y="0"/>
                </a:cxn>
                <a:cxn ang="0">
                  <a:pos x="0" y="0"/>
                </a:cxn>
                <a:cxn ang="0">
                  <a:pos x="0" y="26"/>
                </a:cxn>
                <a:cxn ang="0">
                  <a:pos x="0" y="52"/>
                </a:cxn>
                <a:cxn ang="0">
                  <a:pos x="14" y="155"/>
                </a:cxn>
                <a:cxn ang="0">
                  <a:pos x="129" y="155"/>
                </a:cxn>
                <a:cxn ang="0">
                  <a:pos x="149" y="155"/>
                </a:cxn>
                <a:cxn ang="0">
                  <a:pos x="170" y="142"/>
                </a:cxn>
                <a:cxn ang="0">
                  <a:pos x="170" y="123"/>
                </a:cxn>
                <a:cxn ang="0">
                  <a:pos x="122" y="46"/>
                </a:cxn>
                <a:cxn ang="0">
                  <a:pos x="115" y="26"/>
                </a:cxn>
                <a:cxn ang="0">
                  <a:pos x="129" y="52"/>
                </a:cxn>
                <a:cxn ang="0">
                  <a:pos x="142" y="65"/>
                </a:cxn>
                <a:cxn ang="0">
                  <a:pos x="149" y="33"/>
                </a:cxn>
                <a:cxn ang="0">
                  <a:pos x="142" y="20"/>
                </a:cxn>
                <a:cxn ang="0">
                  <a:pos x="142" y="7"/>
                </a:cxn>
              </a:cxnLst>
              <a:rect l="0" t="0" r="r" b="b"/>
              <a:pathLst>
                <a:path w="170" h="155">
                  <a:moveTo>
                    <a:pt x="142" y="7"/>
                  </a:moveTo>
                  <a:lnTo>
                    <a:pt x="122" y="7"/>
                  </a:lnTo>
                  <a:lnTo>
                    <a:pt x="115" y="7"/>
                  </a:lnTo>
                  <a:lnTo>
                    <a:pt x="102" y="7"/>
                  </a:lnTo>
                  <a:lnTo>
                    <a:pt x="102" y="0"/>
                  </a:lnTo>
                  <a:lnTo>
                    <a:pt x="95" y="0"/>
                  </a:lnTo>
                  <a:lnTo>
                    <a:pt x="68" y="7"/>
                  </a:lnTo>
                  <a:lnTo>
                    <a:pt x="27" y="0"/>
                  </a:lnTo>
                  <a:lnTo>
                    <a:pt x="0" y="0"/>
                  </a:lnTo>
                  <a:lnTo>
                    <a:pt x="0" y="26"/>
                  </a:lnTo>
                  <a:lnTo>
                    <a:pt x="0" y="52"/>
                  </a:lnTo>
                  <a:lnTo>
                    <a:pt x="14" y="155"/>
                  </a:lnTo>
                  <a:lnTo>
                    <a:pt x="129" y="155"/>
                  </a:lnTo>
                  <a:lnTo>
                    <a:pt x="149" y="155"/>
                  </a:lnTo>
                  <a:lnTo>
                    <a:pt x="170" y="142"/>
                  </a:lnTo>
                  <a:lnTo>
                    <a:pt x="170" y="123"/>
                  </a:lnTo>
                  <a:lnTo>
                    <a:pt x="122" y="46"/>
                  </a:lnTo>
                  <a:lnTo>
                    <a:pt x="115" y="26"/>
                  </a:lnTo>
                  <a:lnTo>
                    <a:pt x="129" y="52"/>
                  </a:lnTo>
                  <a:lnTo>
                    <a:pt x="142" y="65"/>
                  </a:lnTo>
                  <a:lnTo>
                    <a:pt x="149" y="33"/>
                  </a:lnTo>
                  <a:lnTo>
                    <a:pt x="142" y="20"/>
                  </a:lnTo>
                  <a:lnTo>
                    <a:pt x="142"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0" name="Freeform 69"/>
            <p:cNvSpPr>
              <a:spLocks/>
            </p:cNvSpPr>
            <p:nvPr/>
          </p:nvSpPr>
          <p:spPr bwMode="auto">
            <a:xfrm>
              <a:off x="5094288" y="2871788"/>
              <a:ext cx="344488" cy="379413"/>
            </a:xfrm>
            <a:custGeom>
              <a:avLst/>
              <a:gdLst/>
              <a:ahLst/>
              <a:cxnLst>
                <a:cxn ang="0">
                  <a:pos x="55" y="219"/>
                </a:cxn>
                <a:cxn ang="0">
                  <a:pos x="75" y="239"/>
                </a:cxn>
                <a:cxn ang="0">
                  <a:pos x="89" y="239"/>
                </a:cxn>
                <a:cxn ang="0">
                  <a:pos x="116" y="232"/>
                </a:cxn>
                <a:cxn ang="0">
                  <a:pos x="129" y="232"/>
                </a:cxn>
                <a:cxn ang="0">
                  <a:pos x="156" y="219"/>
                </a:cxn>
                <a:cxn ang="0">
                  <a:pos x="184" y="213"/>
                </a:cxn>
                <a:cxn ang="0">
                  <a:pos x="217" y="168"/>
                </a:cxn>
                <a:cxn ang="0">
                  <a:pos x="211" y="168"/>
                </a:cxn>
                <a:cxn ang="0">
                  <a:pos x="163" y="148"/>
                </a:cxn>
                <a:cxn ang="0">
                  <a:pos x="143" y="123"/>
                </a:cxn>
                <a:cxn ang="0">
                  <a:pos x="143" y="116"/>
                </a:cxn>
                <a:cxn ang="0">
                  <a:pos x="129" y="116"/>
                </a:cxn>
                <a:cxn ang="0">
                  <a:pos x="136" y="97"/>
                </a:cxn>
                <a:cxn ang="0">
                  <a:pos x="143" y="90"/>
                </a:cxn>
                <a:cxn ang="0">
                  <a:pos x="116" y="52"/>
                </a:cxn>
                <a:cxn ang="0">
                  <a:pos x="89" y="39"/>
                </a:cxn>
                <a:cxn ang="0">
                  <a:pos x="75" y="0"/>
                </a:cxn>
                <a:cxn ang="0">
                  <a:pos x="75" y="13"/>
                </a:cxn>
                <a:cxn ang="0">
                  <a:pos x="55" y="19"/>
                </a:cxn>
                <a:cxn ang="0">
                  <a:pos x="41" y="84"/>
                </a:cxn>
                <a:cxn ang="0">
                  <a:pos x="14" y="123"/>
                </a:cxn>
                <a:cxn ang="0">
                  <a:pos x="7" y="161"/>
                </a:cxn>
                <a:cxn ang="0">
                  <a:pos x="0" y="161"/>
                </a:cxn>
                <a:cxn ang="0">
                  <a:pos x="0" y="168"/>
                </a:cxn>
                <a:cxn ang="0">
                  <a:pos x="7" y="174"/>
                </a:cxn>
                <a:cxn ang="0">
                  <a:pos x="28" y="200"/>
                </a:cxn>
                <a:cxn ang="0">
                  <a:pos x="34" y="213"/>
                </a:cxn>
                <a:cxn ang="0">
                  <a:pos x="34" y="219"/>
                </a:cxn>
                <a:cxn ang="0">
                  <a:pos x="41" y="219"/>
                </a:cxn>
                <a:cxn ang="0">
                  <a:pos x="55" y="219"/>
                </a:cxn>
              </a:cxnLst>
              <a:rect l="0" t="0" r="r" b="b"/>
              <a:pathLst>
                <a:path w="217" h="239">
                  <a:moveTo>
                    <a:pt x="55" y="219"/>
                  </a:moveTo>
                  <a:lnTo>
                    <a:pt x="75" y="239"/>
                  </a:lnTo>
                  <a:lnTo>
                    <a:pt x="89" y="239"/>
                  </a:lnTo>
                  <a:lnTo>
                    <a:pt x="116" y="232"/>
                  </a:lnTo>
                  <a:lnTo>
                    <a:pt x="129" y="232"/>
                  </a:lnTo>
                  <a:lnTo>
                    <a:pt x="156" y="219"/>
                  </a:lnTo>
                  <a:lnTo>
                    <a:pt x="184" y="213"/>
                  </a:lnTo>
                  <a:lnTo>
                    <a:pt x="217" y="168"/>
                  </a:lnTo>
                  <a:lnTo>
                    <a:pt x="211" y="168"/>
                  </a:lnTo>
                  <a:lnTo>
                    <a:pt x="163" y="148"/>
                  </a:lnTo>
                  <a:lnTo>
                    <a:pt x="143" y="123"/>
                  </a:lnTo>
                  <a:lnTo>
                    <a:pt x="143" y="116"/>
                  </a:lnTo>
                  <a:lnTo>
                    <a:pt x="129" y="116"/>
                  </a:lnTo>
                  <a:lnTo>
                    <a:pt x="136" y="97"/>
                  </a:lnTo>
                  <a:lnTo>
                    <a:pt x="143" y="90"/>
                  </a:lnTo>
                  <a:lnTo>
                    <a:pt x="116" y="52"/>
                  </a:lnTo>
                  <a:lnTo>
                    <a:pt x="89" y="39"/>
                  </a:lnTo>
                  <a:lnTo>
                    <a:pt x="75" y="0"/>
                  </a:lnTo>
                  <a:lnTo>
                    <a:pt x="75" y="13"/>
                  </a:lnTo>
                  <a:lnTo>
                    <a:pt x="55" y="19"/>
                  </a:lnTo>
                  <a:lnTo>
                    <a:pt x="41" y="84"/>
                  </a:lnTo>
                  <a:lnTo>
                    <a:pt x="14" y="123"/>
                  </a:lnTo>
                  <a:lnTo>
                    <a:pt x="7" y="161"/>
                  </a:lnTo>
                  <a:lnTo>
                    <a:pt x="0" y="161"/>
                  </a:lnTo>
                  <a:lnTo>
                    <a:pt x="0" y="168"/>
                  </a:lnTo>
                  <a:lnTo>
                    <a:pt x="7" y="174"/>
                  </a:lnTo>
                  <a:lnTo>
                    <a:pt x="28" y="200"/>
                  </a:lnTo>
                  <a:lnTo>
                    <a:pt x="34" y="213"/>
                  </a:lnTo>
                  <a:lnTo>
                    <a:pt x="34" y="219"/>
                  </a:lnTo>
                  <a:lnTo>
                    <a:pt x="41" y="219"/>
                  </a:lnTo>
                  <a:lnTo>
                    <a:pt x="55" y="2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1" name="Freeform 70"/>
            <p:cNvSpPr>
              <a:spLocks/>
            </p:cNvSpPr>
            <p:nvPr/>
          </p:nvSpPr>
          <p:spPr bwMode="auto">
            <a:xfrm>
              <a:off x="5008563" y="3240088"/>
              <a:ext cx="130175" cy="133350"/>
            </a:xfrm>
            <a:custGeom>
              <a:avLst/>
              <a:gdLst/>
              <a:ahLst/>
              <a:cxnLst>
                <a:cxn ang="0">
                  <a:pos x="61" y="0"/>
                </a:cxn>
                <a:cxn ang="0">
                  <a:pos x="34" y="7"/>
                </a:cxn>
                <a:cxn ang="0">
                  <a:pos x="14" y="7"/>
                </a:cxn>
                <a:cxn ang="0">
                  <a:pos x="14" y="26"/>
                </a:cxn>
                <a:cxn ang="0">
                  <a:pos x="27" y="33"/>
                </a:cxn>
                <a:cxn ang="0">
                  <a:pos x="14" y="39"/>
                </a:cxn>
                <a:cxn ang="0">
                  <a:pos x="7" y="58"/>
                </a:cxn>
                <a:cxn ang="0">
                  <a:pos x="0" y="84"/>
                </a:cxn>
                <a:cxn ang="0">
                  <a:pos x="7" y="84"/>
                </a:cxn>
                <a:cxn ang="0">
                  <a:pos x="34" y="84"/>
                </a:cxn>
                <a:cxn ang="0">
                  <a:pos x="61" y="84"/>
                </a:cxn>
                <a:cxn ang="0">
                  <a:pos x="61" y="58"/>
                </a:cxn>
                <a:cxn ang="0">
                  <a:pos x="82" y="33"/>
                </a:cxn>
                <a:cxn ang="0">
                  <a:pos x="68" y="0"/>
                </a:cxn>
                <a:cxn ang="0">
                  <a:pos x="61" y="0"/>
                </a:cxn>
              </a:cxnLst>
              <a:rect l="0" t="0" r="r" b="b"/>
              <a:pathLst>
                <a:path w="82" h="84">
                  <a:moveTo>
                    <a:pt x="61" y="0"/>
                  </a:moveTo>
                  <a:lnTo>
                    <a:pt x="34" y="7"/>
                  </a:lnTo>
                  <a:lnTo>
                    <a:pt x="14" y="7"/>
                  </a:lnTo>
                  <a:lnTo>
                    <a:pt x="14" y="26"/>
                  </a:lnTo>
                  <a:lnTo>
                    <a:pt x="27" y="33"/>
                  </a:lnTo>
                  <a:lnTo>
                    <a:pt x="14" y="39"/>
                  </a:lnTo>
                  <a:lnTo>
                    <a:pt x="7" y="58"/>
                  </a:lnTo>
                  <a:lnTo>
                    <a:pt x="0" y="84"/>
                  </a:lnTo>
                  <a:lnTo>
                    <a:pt x="7" y="84"/>
                  </a:lnTo>
                  <a:lnTo>
                    <a:pt x="34" y="84"/>
                  </a:lnTo>
                  <a:lnTo>
                    <a:pt x="61" y="84"/>
                  </a:lnTo>
                  <a:lnTo>
                    <a:pt x="61" y="58"/>
                  </a:lnTo>
                  <a:lnTo>
                    <a:pt x="82" y="33"/>
                  </a:lnTo>
                  <a:lnTo>
                    <a:pt x="68" y="0"/>
                  </a:lnTo>
                  <a:lnTo>
                    <a:pt x="61"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2" name="Freeform 71"/>
            <p:cNvSpPr>
              <a:spLocks/>
            </p:cNvSpPr>
            <p:nvPr/>
          </p:nvSpPr>
          <p:spPr bwMode="auto">
            <a:xfrm>
              <a:off x="5105401" y="3219451"/>
              <a:ext cx="193675" cy="257175"/>
            </a:xfrm>
            <a:custGeom>
              <a:avLst/>
              <a:gdLst/>
              <a:ahLst/>
              <a:cxnLst>
                <a:cxn ang="0">
                  <a:pos x="68" y="142"/>
                </a:cxn>
                <a:cxn ang="0">
                  <a:pos x="54" y="123"/>
                </a:cxn>
                <a:cxn ang="0">
                  <a:pos x="7" y="97"/>
                </a:cxn>
                <a:cxn ang="0">
                  <a:pos x="0" y="97"/>
                </a:cxn>
                <a:cxn ang="0">
                  <a:pos x="0" y="71"/>
                </a:cxn>
                <a:cxn ang="0">
                  <a:pos x="21" y="46"/>
                </a:cxn>
                <a:cxn ang="0">
                  <a:pos x="7" y="13"/>
                </a:cxn>
                <a:cxn ang="0">
                  <a:pos x="0" y="13"/>
                </a:cxn>
                <a:cxn ang="0">
                  <a:pos x="7" y="0"/>
                </a:cxn>
                <a:cxn ang="0">
                  <a:pos x="27" y="0"/>
                </a:cxn>
                <a:cxn ang="0">
                  <a:pos x="48" y="0"/>
                </a:cxn>
                <a:cxn ang="0">
                  <a:pos x="68" y="20"/>
                </a:cxn>
                <a:cxn ang="0">
                  <a:pos x="82" y="20"/>
                </a:cxn>
                <a:cxn ang="0">
                  <a:pos x="109" y="13"/>
                </a:cxn>
                <a:cxn ang="0">
                  <a:pos x="122" y="13"/>
                </a:cxn>
                <a:cxn ang="0">
                  <a:pos x="109" y="39"/>
                </a:cxn>
                <a:cxn ang="0">
                  <a:pos x="109" y="91"/>
                </a:cxn>
                <a:cxn ang="0">
                  <a:pos x="122" y="104"/>
                </a:cxn>
                <a:cxn ang="0">
                  <a:pos x="102" y="123"/>
                </a:cxn>
                <a:cxn ang="0">
                  <a:pos x="102" y="116"/>
                </a:cxn>
                <a:cxn ang="0">
                  <a:pos x="102" y="136"/>
                </a:cxn>
                <a:cxn ang="0">
                  <a:pos x="82" y="162"/>
                </a:cxn>
                <a:cxn ang="0">
                  <a:pos x="75" y="155"/>
                </a:cxn>
                <a:cxn ang="0">
                  <a:pos x="68" y="142"/>
                </a:cxn>
              </a:cxnLst>
              <a:rect l="0" t="0" r="r" b="b"/>
              <a:pathLst>
                <a:path w="122" h="162">
                  <a:moveTo>
                    <a:pt x="68" y="142"/>
                  </a:moveTo>
                  <a:lnTo>
                    <a:pt x="54" y="123"/>
                  </a:lnTo>
                  <a:lnTo>
                    <a:pt x="7" y="97"/>
                  </a:lnTo>
                  <a:lnTo>
                    <a:pt x="0" y="97"/>
                  </a:lnTo>
                  <a:lnTo>
                    <a:pt x="0" y="71"/>
                  </a:lnTo>
                  <a:lnTo>
                    <a:pt x="21" y="46"/>
                  </a:lnTo>
                  <a:lnTo>
                    <a:pt x="7" y="13"/>
                  </a:lnTo>
                  <a:lnTo>
                    <a:pt x="0" y="13"/>
                  </a:lnTo>
                  <a:lnTo>
                    <a:pt x="7" y="0"/>
                  </a:lnTo>
                  <a:lnTo>
                    <a:pt x="27" y="0"/>
                  </a:lnTo>
                  <a:lnTo>
                    <a:pt x="48" y="0"/>
                  </a:lnTo>
                  <a:lnTo>
                    <a:pt x="68" y="20"/>
                  </a:lnTo>
                  <a:lnTo>
                    <a:pt x="82" y="20"/>
                  </a:lnTo>
                  <a:lnTo>
                    <a:pt x="109" y="13"/>
                  </a:lnTo>
                  <a:lnTo>
                    <a:pt x="122" y="13"/>
                  </a:lnTo>
                  <a:lnTo>
                    <a:pt x="109" y="39"/>
                  </a:lnTo>
                  <a:lnTo>
                    <a:pt x="109" y="91"/>
                  </a:lnTo>
                  <a:lnTo>
                    <a:pt x="122" y="104"/>
                  </a:lnTo>
                  <a:lnTo>
                    <a:pt x="102" y="123"/>
                  </a:lnTo>
                  <a:lnTo>
                    <a:pt x="102" y="116"/>
                  </a:lnTo>
                  <a:lnTo>
                    <a:pt x="102" y="136"/>
                  </a:lnTo>
                  <a:lnTo>
                    <a:pt x="82" y="162"/>
                  </a:lnTo>
                  <a:lnTo>
                    <a:pt x="75" y="155"/>
                  </a:lnTo>
                  <a:lnTo>
                    <a:pt x="68" y="14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3" name="Freeform 72"/>
            <p:cNvSpPr>
              <a:spLocks/>
            </p:cNvSpPr>
            <p:nvPr/>
          </p:nvSpPr>
          <p:spPr bwMode="auto">
            <a:xfrm>
              <a:off x="5008563" y="3373438"/>
              <a:ext cx="258763" cy="276225"/>
            </a:xfrm>
            <a:custGeom>
              <a:avLst/>
              <a:gdLst/>
              <a:ahLst/>
              <a:cxnLst>
                <a:cxn ang="0">
                  <a:pos x="7" y="0"/>
                </a:cxn>
                <a:cxn ang="0">
                  <a:pos x="14" y="7"/>
                </a:cxn>
                <a:cxn ang="0">
                  <a:pos x="14" y="19"/>
                </a:cxn>
                <a:cxn ang="0">
                  <a:pos x="14" y="39"/>
                </a:cxn>
                <a:cxn ang="0">
                  <a:pos x="0" y="52"/>
                </a:cxn>
                <a:cxn ang="0">
                  <a:pos x="0" y="90"/>
                </a:cxn>
                <a:cxn ang="0">
                  <a:pos x="14" y="116"/>
                </a:cxn>
                <a:cxn ang="0">
                  <a:pos x="14" y="123"/>
                </a:cxn>
                <a:cxn ang="0">
                  <a:pos x="27" y="123"/>
                </a:cxn>
                <a:cxn ang="0">
                  <a:pos x="54" y="142"/>
                </a:cxn>
                <a:cxn ang="0">
                  <a:pos x="61" y="142"/>
                </a:cxn>
                <a:cxn ang="0">
                  <a:pos x="68" y="148"/>
                </a:cxn>
                <a:cxn ang="0">
                  <a:pos x="82" y="174"/>
                </a:cxn>
                <a:cxn ang="0">
                  <a:pos x="95" y="174"/>
                </a:cxn>
                <a:cxn ang="0">
                  <a:pos x="143" y="168"/>
                </a:cxn>
                <a:cxn ang="0">
                  <a:pos x="163" y="161"/>
                </a:cxn>
                <a:cxn ang="0">
                  <a:pos x="156" y="148"/>
                </a:cxn>
                <a:cxn ang="0">
                  <a:pos x="143" y="129"/>
                </a:cxn>
                <a:cxn ang="0">
                  <a:pos x="156" y="97"/>
                </a:cxn>
                <a:cxn ang="0">
                  <a:pos x="136" y="77"/>
                </a:cxn>
                <a:cxn ang="0">
                  <a:pos x="143" y="65"/>
                </a:cxn>
                <a:cxn ang="0">
                  <a:pos x="129" y="45"/>
                </a:cxn>
                <a:cxn ang="0">
                  <a:pos x="115" y="26"/>
                </a:cxn>
                <a:cxn ang="0">
                  <a:pos x="68" y="0"/>
                </a:cxn>
                <a:cxn ang="0">
                  <a:pos x="61" y="0"/>
                </a:cxn>
                <a:cxn ang="0">
                  <a:pos x="34" y="0"/>
                </a:cxn>
                <a:cxn ang="0">
                  <a:pos x="20" y="0"/>
                </a:cxn>
                <a:cxn ang="0">
                  <a:pos x="7" y="0"/>
                </a:cxn>
              </a:cxnLst>
              <a:rect l="0" t="0" r="r" b="b"/>
              <a:pathLst>
                <a:path w="163" h="174">
                  <a:moveTo>
                    <a:pt x="7" y="0"/>
                  </a:moveTo>
                  <a:lnTo>
                    <a:pt x="14" y="7"/>
                  </a:lnTo>
                  <a:lnTo>
                    <a:pt x="14" y="19"/>
                  </a:lnTo>
                  <a:lnTo>
                    <a:pt x="14" y="39"/>
                  </a:lnTo>
                  <a:lnTo>
                    <a:pt x="0" y="52"/>
                  </a:lnTo>
                  <a:lnTo>
                    <a:pt x="0" y="90"/>
                  </a:lnTo>
                  <a:lnTo>
                    <a:pt x="14" y="116"/>
                  </a:lnTo>
                  <a:lnTo>
                    <a:pt x="14" y="123"/>
                  </a:lnTo>
                  <a:lnTo>
                    <a:pt x="27" y="123"/>
                  </a:lnTo>
                  <a:lnTo>
                    <a:pt x="54" y="142"/>
                  </a:lnTo>
                  <a:lnTo>
                    <a:pt x="61" y="142"/>
                  </a:lnTo>
                  <a:lnTo>
                    <a:pt x="68" y="148"/>
                  </a:lnTo>
                  <a:lnTo>
                    <a:pt x="82" y="174"/>
                  </a:lnTo>
                  <a:lnTo>
                    <a:pt x="95" y="174"/>
                  </a:lnTo>
                  <a:lnTo>
                    <a:pt x="143" y="168"/>
                  </a:lnTo>
                  <a:lnTo>
                    <a:pt x="163" y="161"/>
                  </a:lnTo>
                  <a:lnTo>
                    <a:pt x="156" y="148"/>
                  </a:lnTo>
                  <a:lnTo>
                    <a:pt x="143" y="129"/>
                  </a:lnTo>
                  <a:lnTo>
                    <a:pt x="156" y="97"/>
                  </a:lnTo>
                  <a:lnTo>
                    <a:pt x="136" y="77"/>
                  </a:lnTo>
                  <a:lnTo>
                    <a:pt x="143" y="65"/>
                  </a:lnTo>
                  <a:lnTo>
                    <a:pt x="129" y="45"/>
                  </a:lnTo>
                  <a:lnTo>
                    <a:pt x="115" y="26"/>
                  </a:lnTo>
                  <a:lnTo>
                    <a:pt x="68" y="0"/>
                  </a:lnTo>
                  <a:lnTo>
                    <a:pt x="61" y="0"/>
                  </a:lnTo>
                  <a:lnTo>
                    <a:pt x="34" y="0"/>
                  </a:lnTo>
                  <a:lnTo>
                    <a:pt x="20" y="0"/>
                  </a:lnTo>
                  <a:lnTo>
                    <a:pt x="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4" name="Freeform 73"/>
            <p:cNvSpPr>
              <a:spLocks/>
            </p:cNvSpPr>
            <p:nvPr/>
          </p:nvSpPr>
          <p:spPr bwMode="auto">
            <a:xfrm>
              <a:off x="4814888" y="3557588"/>
              <a:ext cx="290513" cy="266700"/>
            </a:xfrm>
            <a:custGeom>
              <a:avLst/>
              <a:gdLst/>
              <a:ahLst/>
              <a:cxnLst>
                <a:cxn ang="0">
                  <a:pos x="109" y="129"/>
                </a:cxn>
                <a:cxn ang="0">
                  <a:pos x="102" y="136"/>
                </a:cxn>
                <a:cxn ang="0">
                  <a:pos x="75" y="168"/>
                </a:cxn>
                <a:cxn ang="0">
                  <a:pos x="48" y="168"/>
                </a:cxn>
                <a:cxn ang="0">
                  <a:pos x="27" y="155"/>
                </a:cxn>
                <a:cxn ang="0">
                  <a:pos x="20" y="155"/>
                </a:cxn>
                <a:cxn ang="0">
                  <a:pos x="0" y="136"/>
                </a:cxn>
                <a:cxn ang="0">
                  <a:pos x="0" y="84"/>
                </a:cxn>
                <a:cxn ang="0">
                  <a:pos x="34" y="78"/>
                </a:cxn>
                <a:cxn ang="0">
                  <a:pos x="27" y="78"/>
                </a:cxn>
                <a:cxn ang="0">
                  <a:pos x="34" y="45"/>
                </a:cxn>
                <a:cxn ang="0">
                  <a:pos x="61" y="58"/>
                </a:cxn>
                <a:cxn ang="0">
                  <a:pos x="75" y="58"/>
                </a:cxn>
                <a:cxn ang="0">
                  <a:pos x="102" y="78"/>
                </a:cxn>
                <a:cxn ang="0">
                  <a:pos x="122" y="84"/>
                </a:cxn>
                <a:cxn ang="0">
                  <a:pos x="122" y="71"/>
                </a:cxn>
                <a:cxn ang="0">
                  <a:pos x="109" y="71"/>
                </a:cxn>
                <a:cxn ang="0">
                  <a:pos x="102" y="58"/>
                </a:cxn>
                <a:cxn ang="0">
                  <a:pos x="109" y="13"/>
                </a:cxn>
                <a:cxn ang="0">
                  <a:pos x="109" y="7"/>
                </a:cxn>
                <a:cxn ang="0">
                  <a:pos x="129" y="0"/>
                </a:cxn>
                <a:cxn ang="0">
                  <a:pos x="136" y="0"/>
                </a:cxn>
                <a:cxn ang="0">
                  <a:pos x="136" y="7"/>
                </a:cxn>
                <a:cxn ang="0">
                  <a:pos x="149" y="7"/>
                </a:cxn>
                <a:cxn ang="0">
                  <a:pos x="176" y="26"/>
                </a:cxn>
                <a:cxn ang="0">
                  <a:pos x="183" y="45"/>
                </a:cxn>
                <a:cxn ang="0">
                  <a:pos x="176" y="58"/>
                </a:cxn>
                <a:cxn ang="0">
                  <a:pos x="176" y="71"/>
                </a:cxn>
                <a:cxn ang="0">
                  <a:pos x="163" y="97"/>
                </a:cxn>
                <a:cxn ang="0">
                  <a:pos x="176" y="97"/>
                </a:cxn>
                <a:cxn ang="0">
                  <a:pos x="129" y="110"/>
                </a:cxn>
                <a:cxn ang="0">
                  <a:pos x="129" y="123"/>
                </a:cxn>
                <a:cxn ang="0">
                  <a:pos x="115" y="129"/>
                </a:cxn>
                <a:cxn ang="0">
                  <a:pos x="109" y="129"/>
                </a:cxn>
              </a:cxnLst>
              <a:rect l="0" t="0" r="r" b="b"/>
              <a:pathLst>
                <a:path w="183" h="168">
                  <a:moveTo>
                    <a:pt x="109" y="129"/>
                  </a:moveTo>
                  <a:lnTo>
                    <a:pt x="102" y="136"/>
                  </a:lnTo>
                  <a:lnTo>
                    <a:pt x="75" y="168"/>
                  </a:lnTo>
                  <a:lnTo>
                    <a:pt x="48" y="168"/>
                  </a:lnTo>
                  <a:lnTo>
                    <a:pt x="27" y="155"/>
                  </a:lnTo>
                  <a:lnTo>
                    <a:pt x="20" y="155"/>
                  </a:lnTo>
                  <a:lnTo>
                    <a:pt x="0" y="136"/>
                  </a:lnTo>
                  <a:lnTo>
                    <a:pt x="0" y="84"/>
                  </a:lnTo>
                  <a:lnTo>
                    <a:pt x="34" y="78"/>
                  </a:lnTo>
                  <a:lnTo>
                    <a:pt x="27" y="78"/>
                  </a:lnTo>
                  <a:lnTo>
                    <a:pt x="34" y="45"/>
                  </a:lnTo>
                  <a:lnTo>
                    <a:pt x="61" y="58"/>
                  </a:lnTo>
                  <a:lnTo>
                    <a:pt x="75" y="58"/>
                  </a:lnTo>
                  <a:lnTo>
                    <a:pt x="102" y="78"/>
                  </a:lnTo>
                  <a:lnTo>
                    <a:pt x="122" y="84"/>
                  </a:lnTo>
                  <a:lnTo>
                    <a:pt x="122" y="71"/>
                  </a:lnTo>
                  <a:lnTo>
                    <a:pt x="109" y="71"/>
                  </a:lnTo>
                  <a:lnTo>
                    <a:pt x="102" y="58"/>
                  </a:lnTo>
                  <a:lnTo>
                    <a:pt x="109" y="13"/>
                  </a:lnTo>
                  <a:lnTo>
                    <a:pt x="109" y="7"/>
                  </a:lnTo>
                  <a:lnTo>
                    <a:pt x="129" y="0"/>
                  </a:lnTo>
                  <a:lnTo>
                    <a:pt x="136" y="0"/>
                  </a:lnTo>
                  <a:lnTo>
                    <a:pt x="136" y="7"/>
                  </a:lnTo>
                  <a:lnTo>
                    <a:pt x="149" y="7"/>
                  </a:lnTo>
                  <a:lnTo>
                    <a:pt x="176" y="26"/>
                  </a:lnTo>
                  <a:lnTo>
                    <a:pt x="183" y="45"/>
                  </a:lnTo>
                  <a:lnTo>
                    <a:pt x="176" y="58"/>
                  </a:lnTo>
                  <a:lnTo>
                    <a:pt x="176" y="71"/>
                  </a:lnTo>
                  <a:lnTo>
                    <a:pt x="163" y="97"/>
                  </a:lnTo>
                  <a:lnTo>
                    <a:pt x="176" y="97"/>
                  </a:lnTo>
                  <a:lnTo>
                    <a:pt x="129" y="110"/>
                  </a:lnTo>
                  <a:lnTo>
                    <a:pt x="129" y="123"/>
                  </a:lnTo>
                  <a:lnTo>
                    <a:pt x="115" y="129"/>
                  </a:lnTo>
                  <a:lnTo>
                    <a:pt x="109" y="12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5" name="Freeform 74"/>
            <p:cNvSpPr>
              <a:spLocks/>
            </p:cNvSpPr>
            <p:nvPr/>
          </p:nvSpPr>
          <p:spPr bwMode="auto">
            <a:xfrm>
              <a:off x="5019676" y="3629026"/>
              <a:ext cx="247650" cy="409575"/>
            </a:xfrm>
            <a:custGeom>
              <a:avLst/>
              <a:gdLst/>
              <a:ahLst/>
              <a:cxnLst>
                <a:cxn ang="0">
                  <a:pos x="20" y="258"/>
                </a:cxn>
                <a:cxn ang="0">
                  <a:pos x="27" y="258"/>
                </a:cxn>
                <a:cxn ang="0">
                  <a:pos x="27" y="252"/>
                </a:cxn>
                <a:cxn ang="0">
                  <a:pos x="27" y="245"/>
                </a:cxn>
                <a:cxn ang="0">
                  <a:pos x="61" y="226"/>
                </a:cxn>
                <a:cxn ang="0">
                  <a:pos x="75" y="187"/>
                </a:cxn>
                <a:cxn ang="0">
                  <a:pos x="61" y="162"/>
                </a:cxn>
                <a:cxn ang="0">
                  <a:pos x="61" y="155"/>
                </a:cxn>
                <a:cxn ang="0">
                  <a:pos x="102" y="110"/>
                </a:cxn>
                <a:cxn ang="0">
                  <a:pos x="129" y="103"/>
                </a:cxn>
                <a:cxn ang="0">
                  <a:pos x="156" y="78"/>
                </a:cxn>
                <a:cxn ang="0">
                  <a:pos x="156" y="0"/>
                </a:cxn>
                <a:cxn ang="0">
                  <a:pos x="136" y="7"/>
                </a:cxn>
                <a:cxn ang="0">
                  <a:pos x="88" y="13"/>
                </a:cxn>
                <a:cxn ang="0">
                  <a:pos x="75" y="13"/>
                </a:cxn>
                <a:cxn ang="0">
                  <a:pos x="61" y="26"/>
                </a:cxn>
                <a:cxn ang="0">
                  <a:pos x="61" y="39"/>
                </a:cxn>
                <a:cxn ang="0">
                  <a:pos x="81" y="65"/>
                </a:cxn>
                <a:cxn ang="0">
                  <a:pos x="81" y="84"/>
                </a:cxn>
                <a:cxn ang="0">
                  <a:pos x="75" y="103"/>
                </a:cxn>
                <a:cxn ang="0">
                  <a:pos x="54" y="84"/>
                </a:cxn>
                <a:cxn ang="0">
                  <a:pos x="61" y="58"/>
                </a:cxn>
                <a:cxn ang="0">
                  <a:pos x="47" y="58"/>
                </a:cxn>
                <a:cxn ang="0">
                  <a:pos x="47" y="52"/>
                </a:cxn>
                <a:cxn ang="0">
                  <a:pos x="0" y="65"/>
                </a:cxn>
                <a:cxn ang="0">
                  <a:pos x="0" y="78"/>
                </a:cxn>
                <a:cxn ang="0">
                  <a:pos x="0" y="84"/>
                </a:cxn>
                <a:cxn ang="0">
                  <a:pos x="7" y="84"/>
                </a:cxn>
                <a:cxn ang="0">
                  <a:pos x="34" y="91"/>
                </a:cxn>
                <a:cxn ang="0">
                  <a:pos x="34" y="110"/>
                </a:cxn>
                <a:cxn ang="0">
                  <a:pos x="34" y="155"/>
                </a:cxn>
                <a:cxn ang="0">
                  <a:pos x="7" y="200"/>
                </a:cxn>
                <a:cxn ang="0">
                  <a:pos x="20" y="252"/>
                </a:cxn>
                <a:cxn ang="0">
                  <a:pos x="20" y="258"/>
                </a:cxn>
              </a:cxnLst>
              <a:rect l="0" t="0" r="r" b="b"/>
              <a:pathLst>
                <a:path w="156" h="258">
                  <a:moveTo>
                    <a:pt x="20" y="258"/>
                  </a:moveTo>
                  <a:lnTo>
                    <a:pt x="27" y="258"/>
                  </a:lnTo>
                  <a:lnTo>
                    <a:pt x="27" y="252"/>
                  </a:lnTo>
                  <a:lnTo>
                    <a:pt x="27" y="245"/>
                  </a:lnTo>
                  <a:lnTo>
                    <a:pt x="61" y="226"/>
                  </a:lnTo>
                  <a:lnTo>
                    <a:pt x="75" y="187"/>
                  </a:lnTo>
                  <a:lnTo>
                    <a:pt x="61" y="162"/>
                  </a:lnTo>
                  <a:lnTo>
                    <a:pt x="61" y="155"/>
                  </a:lnTo>
                  <a:lnTo>
                    <a:pt x="102" y="110"/>
                  </a:lnTo>
                  <a:lnTo>
                    <a:pt x="129" y="103"/>
                  </a:lnTo>
                  <a:lnTo>
                    <a:pt x="156" y="78"/>
                  </a:lnTo>
                  <a:lnTo>
                    <a:pt x="156" y="0"/>
                  </a:lnTo>
                  <a:lnTo>
                    <a:pt x="136" y="7"/>
                  </a:lnTo>
                  <a:lnTo>
                    <a:pt x="88" y="13"/>
                  </a:lnTo>
                  <a:lnTo>
                    <a:pt x="75" y="13"/>
                  </a:lnTo>
                  <a:lnTo>
                    <a:pt x="61" y="26"/>
                  </a:lnTo>
                  <a:lnTo>
                    <a:pt x="61" y="39"/>
                  </a:lnTo>
                  <a:lnTo>
                    <a:pt x="81" y="65"/>
                  </a:lnTo>
                  <a:lnTo>
                    <a:pt x="81" y="84"/>
                  </a:lnTo>
                  <a:lnTo>
                    <a:pt x="75" y="103"/>
                  </a:lnTo>
                  <a:lnTo>
                    <a:pt x="54" y="84"/>
                  </a:lnTo>
                  <a:lnTo>
                    <a:pt x="61" y="58"/>
                  </a:lnTo>
                  <a:lnTo>
                    <a:pt x="47" y="58"/>
                  </a:lnTo>
                  <a:lnTo>
                    <a:pt x="47" y="52"/>
                  </a:lnTo>
                  <a:lnTo>
                    <a:pt x="0" y="65"/>
                  </a:lnTo>
                  <a:lnTo>
                    <a:pt x="0" y="78"/>
                  </a:lnTo>
                  <a:lnTo>
                    <a:pt x="0" y="84"/>
                  </a:lnTo>
                  <a:lnTo>
                    <a:pt x="7" y="84"/>
                  </a:lnTo>
                  <a:lnTo>
                    <a:pt x="34" y="91"/>
                  </a:lnTo>
                  <a:lnTo>
                    <a:pt x="34" y="110"/>
                  </a:lnTo>
                  <a:lnTo>
                    <a:pt x="34" y="155"/>
                  </a:lnTo>
                  <a:lnTo>
                    <a:pt x="7" y="200"/>
                  </a:lnTo>
                  <a:lnTo>
                    <a:pt x="20" y="252"/>
                  </a:lnTo>
                  <a:lnTo>
                    <a:pt x="20" y="2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6" name="Freeform 75"/>
            <p:cNvSpPr>
              <a:spLocks/>
            </p:cNvSpPr>
            <p:nvPr/>
          </p:nvSpPr>
          <p:spPr bwMode="auto">
            <a:xfrm>
              <a:off x="5073651" y="3598863"/>
              <a:ext cx="74613" cy="193675"/>
            </a:xfrm>
            <a:custGeom>
              <a:avLst/>
              <a:gdLst/>
              <a:ahLst/>
              <a:cxnLst>
                <a:cxn ang="0">
                  <a:pos x="13" y="0"/>
                </a:cxn>
                <a:cxn ang="0">
                  <a:pos x="20" y="19"/>
                </a:cxn>
                <a:cxn ang="0">
                  <a:pos x="13" y="32"/>
                </a:cxn>
                <a:cxn ang="0">
                  <a:pos x="13" y="45"/>
                </a:cxn>
                <a:cxn ang="0">
                  <a:pos x="0" y="71"/>
                </a:cxn>
                <a:cxn ang="0">
                  <a:pos x="13" y="71"/>
                </a:cxn>
                <a:cxn ang="0">
                  <a:pos x="13" y="77"/>
                </a:cxn>
                <a:cxn ang="0">
                  <a:pos x="27" y="77"/>
                </a:cxn>
                <a:cxn ang="0">
                  <a:pos x="20" y="103"/>
                </a:cxn>
                <a:cxn ang="0">
                  <a:pos x="41" y="122"/>
                </a:cxn>
                <a:cxn ang="0">
                  <a:pos x="47" y="103"/>
                </a:cxn>
                <a:cxn ang="0">
                  <a:pos x="47" y="84"/>
                </a:cxn>
                <a:cxn ang="0">
                  <a:pos x="27" y="58"/>
                </a:cxn>
                <a:cxn ang="0">
                  <a:pos x="27" y="45"/>
                </a:cxn>
                <a:cxn ang="0">
                  <a:pos x="41" y="32"/>
                </a:cxn>
                <a:cxn ang="0">
                  <a:pos x="27" y="6"/>
                </a:cxn>
                <a:cxn ang="0">
                  <a:pos x="20" y="0"/>
                </a:cxn>
                <a:cxn ang="0">
                  <a:pos x="13" y="0"/>
                </a:cxn>
              </a:cxnLst>
              <a:rect l="0" t="0" r="r" b="b"/>
              <a:pathLst>
                <a:path w="47" h="122">
                  <a:moveTo>
                    <a:pt x="13" y="0"/>
                  </a:moveTo>
                  <a:lnTo>
                    <a:pt x="20" y="19"/>
                  </a:lnTo>
                  <a:lnTo>
                    <a:pt x="13" y="32"/>
                  </a:lnTo>
                  <a:lnTo>
                    <a:pt x="13" y="45"/>
                  </a:lnTo>
                  <a:lnTo>
                    <a:pt x="0" y="71"/>
                  </a:lnTo>
                  <a:lnTo>
                    <a:pt x="13" y="71"/>
                  </a:lnTo>
                  <a:lnTo>
                    <a:pt x="13" y="77"/>
                  </a:lnTo>
                  <a:lnTo>
                    <a:pt x="27" y="77"/>
                  </a:lnTo>
                  <a:lnTo>
                    <a:pt x="20" y="103"/>
                  </a:lnTo>
                  <a:lnTo>
                    <a:pt x="41" y="122"/>
                  </a:lnTo>
                  <a:lnTo>
                    <a:pt x="47" y="103"/>
                  </a:lnTo>
                  <a:lnTo>
                    <a:pt x="47" y="84"/>
                  </a:lnTo>
                  <a:lnTo>
                    <a:pt x="27" y="58"/>
                  </a:lnTo>
                  <a:lnTo>
                    <a:pt x="27" y="45"/>
                  </a:lnTo>
                  <a:lnTo>
                    <a:pt x="41" y="32"/>
                  </a:lnTo>
                  <a:lnTo>
                    <a:pt x="27" y="6"/>
                  </a:lnTo>
                  <a:lnTo>
                    <a:pt x="20" y="0"/>
                  </a:lnTo>
                  <a:lnTo>
                    <a:pt x="13"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7" name="Freeform 76"/>
            <p:cNvSpPr>
              <a:spLocks/>
            </p:cNvSpPr>
            <p:nvPr/>
          </p:nvSpPr>
          <p:spPr bwMode="auto">
            <a:xfrm>
              <a:off x="4891088" y="3752851"/>
              <a:ext cx="182563" cy="193675"/>
            </a:xfrm>
            <a:custGeom>
              <a:avLst/>
              <a:gdLst/>
              <a:ahLst/>
              <a:cxnLst>
                <a:cxn ang="0">
                  <a:pos x="61" y="109"/>
                </a:cxn>
                <a:cxn ang="0">
                  <a:pos x="40" y="103"/>
                </a:cxn>
                <a:cxn ang="0">
                  <a:pos x="33" y="84"/>
                </a:cxn>
                <a:cxn ang="0">
                  <a:pos x="13" y="71"/>
                </a:cxn>
                <a:cxn ang="0">
                  <a:pos x="0" y="45"/>
                </a:cxn>
                <a:cxn ang="0">
                  <a:pos x="27" y="45"/>
                </a:cxn>
                <a:cxn ang="0">
                  <a:pos x="54" y="13"/>
                </a:cxn>
                <a:cxn ang="0">
                  <a:pos x="61" y="6"/>
                </a:cxn>
                <a:cxn ang="0">
                  <a:pos x="81" y="0"/>
                </a:cxn>
                <a:cxn ang="0">
                  <a:pos x="81" y="6"/>
                </a:cxn>
                <a:cxn ang="0">
                  <a:pos x="88" y="6"/>
                </a:cxn>
                <a:cxn ang="0">
                  <a:pos x="115" y="13"/>
                </a:cxn>
                <a:cxn ang="0">
                  <a:pos x="115" y="32"/>
                </a:cxn>
                <a:cxn ang="0">
                  <a:pos x="115" y="77"/>
                </a:cxn>
                <a:cxn ang="0">
                  <a:pos x="88" y="122"/>
                </a:cxn>
                <a:cxn ang="0">
                  <a:pos x="81" y="109"/>
                </a:cxn>
                <a:cxn ang="0">
                  <a:pos x="67" y="109"/>
                </a:cxn>
                <a:cxn ang="0">
                  <a:pos x="61" y="109"/>
                </a:cxn>
              </a:cxnLst>
              <a:rect l="0" t="0" r="r" b="b"/>
              <a:pathLst>
                <a:path w="115" h="122">
                  <a:moveTo>
                    <a:pt x="61" y="109"/>
                  </a:moveTo>
                  <a:lnTo>
                    <a:pt x="40" y="103"/>
                  </a:lnTo>
                  <a:lnTo>
                    <a:pt x="33" y="84"/>
                  </a:lnTo>
                  <a:lnTo>
                    <a:pt x="13" y="71"/>
                  </a:lnTo>
                  <a:lnTo>
                    <a:pt x="0" y="45"/>
                  </a:lnTo>
                  <a:lnTo>
                    <a:pt x="27" y="45"/>
                  </a:lnTo>
                  <a:lnTo>
                    <a:pt x="54" y="13"/>
                  </a:lnTo>
                  <a:lnTo>
                    <a:pt x="61" y="6"/>
                  </a:lnTo>
                  <a:lnTo>
                    <a:pt x="81" y="0"/>
                  </a:lnTo>
                  <a:lnTo>
                    <a:pt x="81" y="6"/>
                  </a:lnTo>
                  <a:lnTo>
                    <a:pt x="88" y="6"/>
                  </a:lnTo>
                  <a:lnTo>
                    <a:pt x="115" y="13"/>
                  </a:lnTo>
                  <a:lnTo>
                    <a:pt x="115" y="32"/>
                  </a:lnTo>
                  <a:lnTo>
                    <a:pt x="115" y="77"/>
                  </a:lnTo>
                  <a:lnTo>
                    <a:pt x="88" y="122"/>
                  </a:lnTo>
                  <a:lnTo>
                    <a:pt x="81" y="109"/>
                  </a:lnTo>
                  <a:lnTo>
                    <a:pt x="67" y="109"/>
                  </a:lnTo>
                  <a:lnTo>
                    <a:pt x="61" y="10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8" name="Freeform 77"/>
            <p:cNvSpPr>
              <a:spLocks/>
            </p:cNvSpPr>
            <p:nvPr/>
          </p:nvSpPr>
          <p:spPr bwMode="auto">
            <a:xfrm>
              <a:off x="4686301" y="3925888"/>
              <a:ext cx="376238" cy="338138"/>
            </a:xfrm>
            <a:custGeom>
              <a:avLst/>
              <a:gdLst/>
              <a:ahLst/>
              <a:cxnLst>
                <a:cxn ang="0">
                  <a:pos x="190" y="0"/>
                </a:cxn>
                <a:cxn ang="0">
                  <a:pos x="210" y="0"/>
                </a:cxn>
                <a:cxn ang="0">
                  <a:pos x="217" y="13"/>
                </a:cxn>
                <a:cxn ang="0">
                  <a:pos x="230" y="65"/>
                </a:cxn>
                <a:cxn ang="0">
                  <a:pos x="217" y="65"/>
                </a:cxn>
                <a:cxn ang="0">
                  <a:pos x="210" y="84"/>
                </a:cxn>
                <a:cxn ang="0">
                  <a:pos x="217" y="84"/>
                </a:cxn>
                <a:cxn ang="0">
                  <a:pos x="230" y="71"/>
                </a:cxn>
                <a:cxn ang="0">
                  <a:pos x="237" y="71"/>
                </a:cxn>
                <a:cxn ang="0">
                  <a:pos x="237" y="84"/>
                </a:cxn>
                <a:cxn ang="0">
                  <a:pos x="230" y="110"/>
                </a:cxn>
                <a:cxn ang="0">
                  <a:pos x="217" y="116"/>
                </a:cxn>
                <a:cxn ang="0">
                  <a:pos x="203" y="142"/>
                </a:cxn>
                <a:cxn ang="0">
                  <a:pos x="169" y="181"/>
                </a:cxn>
                <a:cxn ang="0">
                  <a:pos x="142" y="194"/>
                </a:cxn>
                <a:cxn ang="0">
                  <a:pos x="115" y="207"/>
                </a:cxn>
                <a:cxn ang="0">
                  <a:pos x="81" y="194"/>
                </a:cxn>
                <a:cxn ang="0">
                  <a:pos x="47" y="213"/>
                </a:cxn>
                <a:cxn ang="0">
                  <a:pos x="34" y="213"/>
                </a:cxn>
                <a:cxn ang="0">
                  <a:pos x="27" y="194"/>
                </a:cxn>
                <a:cxn ang="0">
                  <a:pos x="27" y="207"/>
                </a:cxn>
                <a:cxn ang="0">
                  <a:pos x="13" y="181"/>
                </a:cxn>
                <a:cxn ang="0">
                  <a:pos x="27" y="181"/>
                </a:cxn>
                <a:cxn ang="0">
                  <a:pos x="13" y="162"/>
                </a:cxn>
                <a:cxn ang="0">
                  <a:pos x="0" y="116"/>
                </a:cxn>
                <a:cxn ang="0">
                  <a:pos x="0" y="110"/>
                </a:cxn>
                <a:cxn ang="0">
                  <a:pos x="0" y="97"/>
                </a:cxn>
                <a:cxn ang="0">
                  <a:pos x="6" y="110"/>
                </a:cxn>
                <a:cxn ang="0">
                  <a:pos x="13" y="116"/>
                </a:cxn>
                <a:cxn ang="0">
                  <a:pos x="34" y="116"/>
                </a:cxn>
                <a:cxn ang="0">
                  <a:pos x="47" y="110"/>
                </a:cxn>
                <a:cxn ang="0">
                  <a:pos x="47" y="45"/>
                </a:cxn>
                <a:cxn ang="0">
                  <a:pos x="61" y="58"/>
                </a:cxn>
                <a:cxn ang="0">
                  <a:pos x="54" y="71"/>
                </a:cxn>
                <a:cxn ang="0">
                  <a:pos x="61" y="84"/>
                </a:cxn>
                <a:cxn ang="0">
                  <a:pos x="81" y="71"/>
                </a:cxn>
                <a:cxn ang="0">
                  <a:pos x="101" y="58"/>
                </a:cxn>
                <a:cxn ang="0">
                  <a:pos x="115" y="58"/>
                </a:cxn>
                <a:cxn ang="0">
                  <a:pos x="129" y="58"/>
                </a:cxn>
                <a:cxn ang="0">
                  <a:pos x="162" y="20"/>
                </a:cxn>
                <a:cxn ang="0">
                  <a:pos x="176" y="13"/>
                </a:cxn>
                <a:cxn ang="0">
                  <a:pos x="190" y="0"/>
                </a:cxn>
              </a:cxnLst>
              <a:rect l="0" t="0" r="r" b="b"/>
              <a:pathLst>
                <a:path w="237" h="213">
                  <a:moveTo>
                    <a:pt x="190" y="0"/>
                  </a:moveTo>
                  <a:lnTo>
                    <a:pt x="210" y="0"/>
                  </a:lnTo>
                  <a:lnTo>
                    <a:pt x="217" y="13"/>
                  </a:lnTo>
                  <a:lnTo>
                    <a:pt x="230" y="65"/>
                  </a:lnTo>
                  <a:lnTo>
                    <a:pt x="217" y="65"/>
                  </a:lnTo>
                  <a:lnTo>
                    <a:pt x="210" y="84"/>
                  </a:lnTo>
                  <a:lnTo>
                    <a:pt x="217" y="84"/>
                  </a:lnTo>
                  <a:lnTo>
                    <a:pt x="230" y="71"/>
                  </a:lnTo>
                  <a:lnTo>
                    <a:pt x="237" y="71"/>
                  </a:lnTo>
                  <a:lnTo>
                    <a:pt x="237" y="84"/>
                  </a:lnTo>
                  <a:lnTo>
                    <a:pt x="230" y="110"/>
                  </a:lnTo>
                  <a:lnTo>
                    <a:pt x="217" y="116"/>
                  </a:lnTo>
                  <a:lnTo>
                    <a:pt x="203" y="142"/>
                  </a:lnTo>
                  <a:lnTo>
                    <a:pt x="169" y="181"/>
                  </a:lnTo>
                  <a:lnTo>
                    <a:pt x="142" y="194"/>
                  </a:lnTo>
                  <a:lnTo>
                    <a:pt x="115" y="207"/>
                  </a:lnTo>
                  <a:lnTo>
                    <a:pt x="81" y="194"/>
                  </a:lnTo>
                  <a:lnTo>
                    <a:pt x="47" y="213"/>
                  </a:lnTo>
                  <a:lnTo>
                    <a:pt x="34" y="213"/>
                  </a:lnTo>
                  <a:lnTo>
                    <a:pt x="27" y="194"/>
                  </a:lnTo>
                  <a:lnTo>
                    <a:pt x="27" y="207"/>
                  </a:lnTo>
                  <a:lnTo>
                    <a:pt x="13" y="181"/>
                  </a:lnTo>
                  <a:lnTo>
                    <a:pt x="27" y="181"/>
                  </a:lnTo>
                  <a:lnTo>
                    <a:pt x="13" y="162"/>
                  </a:lnTo>
                  <a:lnTo>
                    <a:pt x="0" y="116"/>
                  </a:lnTo>
                  <a:lnTo>
                    <a:pt x="0" y="110"/>
                  </a:lnTo>
                  <a:lnTo>
                    <a:pt x="0" y="97"/>
                  </a:lnTo>
                  <a:lnTo>
                    <a:pt x="6" y="110"/>
                  </a:lnTo>
                  <a:lnTo>
                    <a:pt x="13" y="116"/>
                  </a:lnTo>
                  <a:lnTo>
                    <a:pt x="34" y="116"/>
                  </a:lnTo>
                  <a:lnTo>
                    <a:pt x="47" y="110"/>
                  </a:lnTo>
                  <a:lnTo>
                    <a:pt x="47" y="45"/>
                  </a:lnTo>
                  <a:lnTo>
                    <a:pt x="61" y="58"/>
                  </a:lnTo>
                  <a:lnTo>
                    <a:pt x="54" y="71"/>
                  </a:lnTo>
                  <a:lnTo>
                    <a:pt x="61" y="84"/>
                  </a:lnTo>
                  <a:lnTo>
                    <a:pt x="81" y="71"/>
                  </a:lnTo>
                  <a:lnTo>
                    <a:pt x="101" y="58"/>
                  </a:lnTo>
                  <a:lnTo>
                    <a:pt x="115" y="58"/>
                  </a:lnTo>
                  <a:lnTo>
                    <a:pt x="129" y="58"/>
                  </a:lnTo>
                  <a:lnTo>
                    <a:pt x="162" y="20"/>
                  </a:lnTo>
                  <a:lnTo>
                    <a:pt x="176" y="13"/>
                  </a:lnTo>
                  <a:lnTo>
                    <a:pt x="19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79" name="Freeform 78"/>
            <p:cNvSpPr>
              <a:spLocks/>
            </p:cNvSpPr>
            <p:nvPr/>
          </p:nvSpPr>
          <p:spPr bwMode="auto">
            <a:xfrm>
              <a:off x="4567238" y="3792538"/>
              <a:ext cx="323850" cy="317500"/>
            </a:xfrm>
            <a:custGeom>
              <a:avLst/>
              <a:gdLst/>
              <a:ahLst/>
              <a:cxnLst>
                <a:cxn ang="0">
                  <a:pos x="122" y="129"/>
                </a:cxn>
                <a:cxn ang="0">
                  <a:pos x="122" y="84"/>
                </a:cxn>
                <a:cxn ang="0">
                  <a:pos x="136" y="78"/>
                </a:cxn>
                <a:cxn ang="0">
                  <a:pos x="136" y="26"/>
                </a:cxn>
                <a:cxn ang="0">
                  <a:pos x="176" y="20"/>
                </a:cxn>
                <a:cxn ang="0">
                  <a:pos x="176" y="26"/>
                </a:cxn>
                <a:cxn ang="0">
                  <a:pos x="183" y="20"/>
                </a:cxn>
                <a:cxn ang="0">
                  <a:pos x="204" y="20"/>
                </a:cxn>
                <a:cxn ang="0">
                  <a:pos x="183" y="7"/>
                </a:cxn>
                <a:cxn ang="0">
                  <a:pos x="176" y="7"/>
                </a:cxn>
                <a:cxn ang="0">
                  <a:pos x="149" y="20"/>
                </a:cxn>
                <a:cxn ang="0">
                  <a:pos x="109" y="20"/>
                </a:cxn>
                <a:cxn ang="0">
                  <a:pos x="102" y="7"/>
                </a:cxn>
                <a:cxn ang="0">
                  <a:pos x="34" y="7"/>
                </a:cxn>
                <a:cxn ang="0">
                  <a:pos x="27" y="0"/>
                </a:cxn>
                <a:cxn ang="0">
                  <a:pos x="0" y="7"/>
                </a:cxn>
                <a:cxn ang="0">
                  <a:pos x="0" y="20"/>
                </a:cxn>
                <a:cxn ang="0">
                  <a:pos x="48" y="84"/>
                </a:cxn>
                <a:cxn ang="0">
                  <a:pos x="48" y="110"/>
                </a:cxn>
                <a:cxn ang="0">
                  <a:pos x="54" y="175"/>
                </a:cxn>
                <a:cxn ang="0">
                  <a:pos x="75" y="194"/>
                </a:cxn>
                <a:cxn ang="0">
                  <a:pos x="75" y="181"/>
                </a:cxn>
                <a:cxn ang="0">
                  <a:pos x="81" y="194"/>
                </a:cxn>
                <a:cxn ang="0">
                  <a:pos x="88" y="200"/>
                </a:cxn>
                <a:cxn ang="0">
                  <a:pos x="109" y="200"/>
                </a:cxn>
                <a:cxn ang="0">
                  <a:pos x="122" y="194"/>
                </a:cxn>
                <a:cxn ang="0">
                  <a:pos x="122" y="162"/>
                </a:cxn>
                <a:cxn ang="0">
                  <a:pos x="122" y="129"/>
                </a:cxn>
              </a:cxnLst>
              <a:rect l="0" t="0" r="r" b="b"/>
              <a:pathLst>
                <a:path w="204" h="200">
                  <a:moveTo>
                    <a:pt x="122" y="129"/>
                  </a:moveTo>
                  <a:lnTo>
                    <a:pt x="122" y="84"/>
                  </a:lnTo>
                  <a:lnTo>
                    <a:pt x="136" y="78"/>
                  </a:lnTo>
                  <a:lnTo>
                    <a:pt x="136" y="26"/>
                  </a:lnTo>
                  <a:lnTo>
                    <a:pt x="176" y="20"/>
                  </a:lnTo>
                  <a:lnTo>
                    <a:pt x="176" y="26"/>
                  </a:lnTo>
                  <a:lnTo>
                    <a:pt x="183" y="20"/>
                  </a:lnTo>
                  <a:lnTo>
                    <a:pt x="204" y="20"/>
                  </a:lnTo>
                  <a:lnTo>
                    <a:pt x="183" y="7"/>
                  </a:lnTo>
                  <a:lnTo>
                    <a:pt x="176" y="7"/>
                  </a:lnTo>
                  <a:lnTo>
                    <a:pt x="149" y="20"/>
                  </a:lnTo>
                  <a:lnTo>
                    <a:pt x="109" y="20"/>
                  </a:lnTo>
                  <a:lnTo>
                    <a:pt x="102" y="7"/>
                  </a:lnTo>
                  <a:lnTo>
                    <a:pt x="34" y="7"/>
                  </a:lnTo>
                  <a:lnTo>
                    <a:pt x="27" y="0"/>
                  </a:lnTo>
                  <a:lnTo>
                    <a:pt x="0" y="7"/>
                  </a:lnTo>
                  <a:lnTo>
                    <a:pt x="0" y="20"/>
                  </a:lnTo>
                  <a:lnTo>
                    <a:pt x="48" y="84"/>
                  </a:lnTo>
                  <a:lnTo>
                    <a:pt x="48" y="110"/>
                  </a:lnTo>
                  <a:lnTo>
                    <a:pt x="54" y="175"/>
                  </a:lnTo>
                  <a:lnTo>
                    <a:pt x="75" y="194"/>
                  </a:lnTo>
                  <a:lnTo>
                    <a:pt x="75" y="181"/>
                  </a:lnTo>
                  <a:lnTo>
                    <a:pt x="81" y="194"/>
                  </a:lnTo>
                  <a:lnTo>
                    <a:pt x="88" y="200"/>
                  </a:lnTo>
                  <a:lnTo>
                    <a:pt x="109" y="200"/>
                  </a:lnTo>
                  <a:lnTo>
                    <a:pt x="122" y="194"/>
                  </a:lnTo>
                  <a:lnTo>
                    <a:pt x="122" y="162"/>
                  </a:lnTo>
                  <a:lnTo>
                    <a:pt x="122" y="12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0" name="Freeform 79"/>
            <p:cNvSpPr>
              <a:spLocks/>
            </p:cNvSpPr>
            <p:nvPr/>
          </p:nvSpPr>
          <p:spPr bwMode="auto">
            <a:xfrm>
              <a:off x="4567238" y="3495676"/>
              <a:ext cx="301625" cy="328613"/>
            </a:xfrm>
            <a:custGeom>
              <a:avLst/>
              <a:gdLst/>
              <a:ahLst/>
              <a:cxnLst>
                <a:cxn ang="0">
                  <a:pos x="27" y="0"/>
                </a:cxn>
                <a:cxn ang="0">
                  <a:pos x="61" y="0"/>
                </a:cxn>
                <a:cxn ang="0">
                  <a:pos x="75" y="0"/>
                </a:cxn>
                <a:cxn ang="0">
                  <a:pos x="81" y="26"/>
                </a:cxn>
                <a:cxn ang="0">
                  <a:pos x="88" y="39"/>
                </a:cxn>
                <a:cxn ang="0">
                  <a:pos x="122" y="39"/>
                </a:cxn>
                <a:cxn ang="0">
                  <a:pos x="122" y="20"/>
                </a:cxn>
                <a:cxn ang="0">
                  <a:pos x="136" y="20"/>
                </a:cxn>
                <a:cxn ang="0">
                  <a:pos x="156" y="26"/>
                </a:cxn>
                <a:cxn ang="0">
                  <a:pos x="156" y="65"/>
                </a:cxn>
                <a:cxn ang="0">
                  <a:pos x="163" y="84"/>
                </a:cxn>
                <a:cxn ang="0">
                  <a:pos x="156" y="91"/>
                </a:cxn>
                <a:cxn ang="0">
                  <a:pos x="190" y="84"/>
                </a:cxn>
                <a:cxn ang="0">
                  <a:pos x="183" y="117"/>
                </a:cxn>
                <a:cxn ang="0">
                  <a:pos x="190" y="117"/>
                </a:cxn>
                <a:cxn ang="0">
                  <a:pos x="156" y="123"/>
                </a:cxn>
                <a:cxn ang="0">
                  <a:pos x="156" y="175"/>
                </a:cxn>
                <a:cxn ang="0">
                  <a:pos x="176" y="194"/>
                </a:cxn>
                <a:cxn ang="0">
                  <a:pos x="149" y="207"/>
                </a:cxn>
                <a:cxn ang="0">
                  <a:pos x="109" y="207"/>
                </a:cxn>
                <a:cxn ang="0">
                  <a:pos x="102" y="194"/>
                </a:cxn>
                <a:cxn ang="0">
                  <a:pos x="34" y="194"/>
                </a:cxn>
                <a:cxn ang="0">
                  <a:pos x="27" y="187"/>
                </a:cxn>
                <a:cxn ang="0">
                  <a:pos x="0" y="194"/>
                </a:cxn>
                <a:cxn ang="0">
                  <a:pos x="0" y="168"/>
                </a:cxn>
                <a:cxn ang="0">
                  <a:pos x="20" y="123"/>
                </a:cxn>
                <a:cxn ang="0">
                  <a:pos x="27" y="110"/>
                </a:cxn>
                <a:cxn ang="0">
                  <a:pos x="34" y="91"/>
                </a:cxn>
                <a:cxn ang="0">
                  <a:pos x="20" y="52"/>
                </a:cxn>
                <a:cxn ang="0">
                  <a:pos x="27" y="46"/>
                </a:cxn>
                <a:cxn ang="0">
                  <a:pos x="7" y="13"/>
                </a:cxn>
                <a:cxn ang="0">
                  <a:pos x="14" y="7"/>
                </a:cxn>
                <a:cxn ang="0">
                  <a:pos x="27" y="0"/>
                </a:cxn>
              </a:cxnLst>
              <a:rect l="0" t="0" r="r" b="b"/>
              <a:pathLst>
                <a:path w="190" h="207">
                  <a:moveTo>
                    <a:pt x="27" y="0"/>
                  </a:moveTo>
                  <a:lnTo>
                    <a:pt x="61" y="0"/>
                  </a:lnTo>
                  <a:lnTo>
                    <a:pt x="75" y="0"/>
                  </a:lnTo>
                  <a:lnTo>
                    <a:pt x="81" y="26"/>
                  </a:lnTo>
                  <a:lnTo>
                    <a:pt x="88" y="39"/>
                  </a:lnTo>
                  <a:lnTo>
                    <a:pt x="122" y="39"/>
                  </a:lnTo>
                  <a:lnTo>
                    <a:pt x="122" y="20"/>
                  </a:lnTo>
                  <a:lnTo>
                    <a:pt x="136" y="20"/>
                  </a:lnTo>
                  <a:lnTo>
                    <a:pt x="156" y="26"/>
                  </a:lnTo>
                  <a:lnTo>
                    <a:pt x="156" y="65"/>
                  </a:lnTo>
                  <a:lnTo>
                    <a:pt x="163" y="84"/>
                  </a:lnTo>
                  <a:lnTo>
                    <a:pt x="156" y="91"/>
                  </a:lnTo>
                  <a:lnTo>
                    <a:pt x="190" y="84"/>
                  </a:lnTo>
                  <a:lnTo>
                    <a:pt x="183" y="117"/>
                  </a:lnTo>
                  <a:lnTo>
                    <a:pt x="190" y="117"/>
                  </a:lnTo>
                  <a:lnTo>
                    <a:pt x="156" y="123"/>
                  </a:lnTo>
                  <a:lnTo>
                    <a:pt x="156" y="175"/>
                  </a:lnTo>
                  <a:lnTo>
                    <a:pt x="176" y="194"/>
                  </a:lnTo>
                  <a:lnTo>
                    <a:pt x="149" y="207"/>
                  </a:lnTo>
                  <a:lnTo>
                    <a:pt x="109" y="207"/>
                  </a:lnTo>
                  <a:lnTo>
                    <a:pt x="102" y="194"/>
                  </a:lnTo>
                  <a:lnTo>
                    <a:pt x="34" y="194"/>
                  </a:lnTo>
                  <a:lnTo>
                    <a:pt x="27" y="187"/>
                  </a:lnTo>
                  <a:lnTo>
                    <a:pt x="0" y="194"/>
                  </a:lnTo>
                  <a:lnTo>
                    <a:pt x="0" y="168"/>
                  </a:lnTo>
                  <a:lnTo>
                    <a:pt x="20" y="123"/>
                  </a:lnTo>
                  <a:lnTo>
                    <a:pt x="27" y="110"/>
                  </a:lnTo>
                  <a:lnTo>
                    <a:pt x="34" y="91"/>
                  </a:lnTo>
                  <a:lnTo>
                    <a:pt x="20" y="52"/>
                  </a:lnTo>
                  <a:lnTo>
                    <a:pt x="27" y="46"/>
                  </a:lnTo>
                  <a:lnTo>
                    <a:pt x="7" y="13"/>
                  </a:lnTo>
                  <a:lnTo>
                    <a:pt x="14" y="7"/>
                  </a:lnTo>
                  <a:lnTo>
                    <a:pt x="2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1" name="Freeform 80"/>
            <p:cNvSpPr>
              <a:spLocks/>
            </p:cNvSpPr>
            <p:nvPr/>
          </p:nvSpPr>
          <p:spPr bwMode="auto">
            <a:xfrm>
              <a:off x="4578351" y="3455988"/>
              <a:ext cx="20638" cy="39688"/>
            </a:xfrm>
            <a:custGeom>
              <a:avLst/>
              <a:gdLst/>
              <a:ahLst/>
              <a:cxnLst>
                <a:cxn ang="0">
                  <a:pos x="13" y="13"/>
                </a:cxn>
                <a:cxn ang="0">
                  <a:pos x="0" y="13"/>
                </a:cxn>
                <a:cxn ang="0">
                  <a:pos x="0" y="25"/>
                </a:cxn>
                <a:cxn ang="0">
                  <a:pos x="0" y="19"/>
                </a:cxn>
                <a:cxn ang="0">
                  <a:pos x="0" y="13"/>
                </a:cxn>
                <a:cxn ang="0">
                  <a:pos x="13" y="0"/>
                </a:cxn>
                <a:cxn ang="0">
                  <a:pos x="13" y="6"/>
                </a:cxn>
                <a:cxn ang="0">
                  <a:pos x="13" y="13"/>
                </a:cxn>
              </a:cxnLst>
              <a:rect l="0" t="0" r="r" b="b"/>
              <a:pathLst>
                <a:path w="13" h="25">
                  <a:moveTo>
                    <a:pt x="13" y="13"/>
                  </a:moveTo>
                  <a:lnTo>
                    <a:pt x="0" y="13"/>
                  </a:lnTo>
                  <a:lnTo>
                    <a:pt x="0" y="25"/>
                  </a:lnTo>
                  <a:lnTo>
                    <a:pt x="0" y="19"/>
                  </a:lnTo>
                  <a:lnTo>
                    <a:pt x="0" y="13"/>
                  </a:lnTo>
                  <a:lnTo>
                    <a:pt x="13" y="0"/>
                  </a:lnTo>
                  <a:lnTo>
                    <a:pt x="13" y="6"/>
                  </a:lnTo>
                  <a:lnTo>
                    <a:pt x="13"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2" name="Freeform 81"/>
            <p:cNvSpPr>
              <a:spLocks/>
            </p:cNvSpPr>
            <p:nvPr/>
          </p:nvSpPr>
          <p:spPr bwMode="auto">
            <a:xfrm>
              <a:off x="4492626" y="3005138"/>
              <a:ext cx="171450" cy="296863"/>
            </a:xfrm>
            <a:custGeom>
              <a:avLst/>
              <a:gdLst/>
              <a:ahLst/>
              <a:cxnLst>
                <a:cxn ang="0">
                  <a:pos x="81" y="0"/>
                </a:cxn>
                <a:cxn ang="0">
                  <a:pos x="81" y="6"/>
                </a:cxn>
                <a:cxn ang="0">
                  <a:pos x="81" y="26"/>
                </a:cxn>
                <a:cxn ang="0">
                  <a:pos x="74" y="32"/>
                </a:cxn>
                <a:cxn ang="0">
                  <a:pos x="67" y="64"/>
                </a:cxn>
                <a:cxn ang="0">
                  <a:pos x="54" y="77"/>
                </a:cxn>
                <a:cxn ang="0">
                  <a:pos x="47" y="103"/>
                </a:cxn>
                <a:cxn ang="0">
                  <a:pos x="40" y="110"/>
                </a:cxn>
                <a:cxn ang="0">
                  <a:pos x="27" y="103"/>
                </a:cxn>
                <a:cxn ang="0">
                  <a:pos x="20" y="103"/>
                </a:cxn>
                <a:cxn ang="0">
                  <a:pos x="0" y="135"/>
                </a:cxn>
                <a:cxn ang="0">
                  <a:pos x="0" y="148"/>
                </a:cxn>
                <a:cxn ang="0">
                  <a:pos x="6" y="148"/>
                </a:cxn>
                <a:cxn ang="0">
                  <a:pos x="20" y="161"/>
                </a:cxn>
                <a:cxn ang="0">
                  <a:pos x="20" y="181"/>
                </a:cxn>
                <a:cxn ang="0">
                  <a:pos x="40" y="181"/>
                </a:cxn>
                <a:cxn ang="0">
                  <a:pos x="74" y="181"/>
                </a:cxn>
                <a:cxn ang="0">
                  <a:pos x="108" y="187"/>
                </a:cxn>
                <a:cxn ang="0">
                  <a:pos x="108" y="161"/>
                </a:cxn>
                <a:cxn ang="0">
                  <a:pos x="95" y="135"/>
                </a:cxn>
                <a:cxn ang="0">
                  <a:pos x="95" y="116"/>
                </a:cxn>
                <a:cxn ang="0">
                  <a:pos x="101" y="90"/>
                </a:cxn>
                <a:cxn ang="0">
                  <a:pos x="95" y="64"/>
                </a:cxn>
                <a:cxn ang="0">
                  <a:pos x="81" y="58"/>
                </a:cxn>
                <a:cxn ang="0">
                  <a:pos x="81" y="52"/>
                </a:cxn>
                <a:cxn ang="0">
                  <a:pos x="101" y="52"/>
                </a:cxn>
                <a:cxn ang="0">
                  <a:pos x="95" y="32"/>
                </a:cxn>
                <a:cxn ang="0">
                  <a:pos x="95" y="6"/>
                </a:cxn>
                <a:cxn ang="0">
                  <a:pos x="88" y="6"/>
                </a:cxn>
                <a:cxn ang="0">
                  <a:pos x="81" y="0"/>
                </a:cxn>
              </a:cxnLst>
              <a:rect l="0" t="0" r="r" b="b"/>
              <a:pathLst>
                <a:path w="108" h="187">
                  <a:moveTo>
                    <a:pt x="81" y="0"/>
                  </a:moveTo>
                  <a:lnTo>
                    <a:pt x="81" y="6"/>
                  </a:lnTo>
                  <a:lnTo>
                    <a:pt x="81" y="26"/>
                  </a:lnTo>
                  <a:lnTo>
                    <a:pt x="74" y="32"/>
                  </a:lnTo>
                  <a:lnTo>
                    <a:pt x="67" y="64"/>
                  </a:lnTo>
                  <a:lnTo>
                    <a:pt x="54" y="77"/>
                  </a:lnTo>
                  <a:lnTo>
                    <a:pt x="47" y="103"/>
                  </a:lnTo>
                  <a:lnTo>
                    <a:pt x="40" y="110"/>
                  </a:lnTo>
                  <a:lnTo>
                    <a:pt x="27" y="103"/>
                  </a:lnTo>
                  <a:lnTo>
                    <a:pt x="20" y="103"/>
                  </a:lnTo>
                  <a:lnTo>
                    <a:pt x="0" y="135"/>
                  </a:lnTo>
                  <a:lnTo>
                    <a:pt x="0" y="148"/>
                  </a:lnTo>
                  <a:lnTo>
                    <a:pt x="6" y="148"/>
                  </a:lnTo>
                  <a:lnTo>
                    <a:pt x="20" y="161"/>
                  </a:lnTo>
                  <a:lnTo>
                    <a:pt x="20" y="181"/>
                  </a:lnTo>
                  <a:lnTo>
                    <a:pt x="40" y="181"/>
                  </a:lnTo>
                  <a:lnTo>
                    <a:pt x="74" y="181"/>
                  </a:lnTo>
                  <a:lnTo>
                    <a:pt x="108" y="187"/>
                  </a:lnTo>
                  <a:lnTo>
                    <a:pt x="108" y="161"/>
                  </a:lnTo>
                  <a:lnTo>
                    <a:pt x="95" y="135"/>
                  </a:lnTo>
                  <a:lnTo>
                    <a:pt x="95" y="116"/>
                  </a:lnTo>
                  <a:lnTo>
                    <a:pt x="101" y="90"/>
                  </a:lnTo>
                  <a:lnTo>
                    <a:pt x="95" y="64"/>
                  </a:lnTo>
                  <a:lnTo>
                    <a:pt x="81" y="58"/>
                  </a:lnTo>
                  <a:lnTo>
                    <a:pt x="81" y="52"/>
                  </a:lnTo>
                  <a:lnTo>
                    <a:pt x="101" y="52"/>
                  </a:lnTo>
                  <a:lnTo>
                    <a:pt x="95" y="32"/>
                  </a:lnTo>
                  <a:lnTo>
                    <a:pt x="95" y="6"/>
                  </a:lnTo>
                  <a:lnTo>
                    <a:pt x="88" y="6"/>
                  </a:lnTo>
                  <a:lnTo>
                    <a:pt x="81"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3" name="Freeform 82"/>
            <p:cNvSpPr>
              <a:spLocks/>
            </p:cNvSpPr>
            <p:nvPr/>
          </p:nvSpPr>
          <p:spPr bwMode="auto">
            <a:xfrm>
              <a:off x="4556126" y="3251201"/>
              <a:ext cx="184150" cy="225425"/>
            </a:xfrm>
            <a:custGeom>
              <a:avLst/>
              <a:gdLst/>
              <a:ahLst/>
              <a:cxnLst>
                <a:cxn ang="0">
                  <a:pos x="27" y="129"/>
                </a:cxn>
                <a:cxn ang="0">
                  <a:pos x="27" y="142"/>
                </a:cxn>
                <a:cxn ang="0">
                  <a:pos x="34" y="142"/>
                </a:cxn>
                <a:cxn ang="0">
                  <a:pos x="41" y="129"/>
                </a:cxn>
                <a:cxn ang="0">
                  <a:pos x="55" y="142"/>
                </a:cxn>
                <a:cxn ang="0">
                  <a:pos x="68" y="122"/>
                </a:cxn>
                <a:cxn ang="0">
                  <a:pos x="82" y="96"/>
                </a:cxn>
                <a:cxn ang="0">
                  <a:pos x="95" y="71"/>
                </a:cxn>
                <a:cxn ang="0">
                  <a:pos x="109" y="26"/>
                </a:cxn>
                <a:cxn ang="0">
                  <a:pos x="116" y="0"/>
                </a:cxn>
                <a:cxn ang="0">
                  <a:pos x="95" y="0"/>
                </a:cxn>
                <a:cxn ang="0">
                  <a:pos x="88" y="0"/>
                </a:cxn>
                <a:cxn ang="0">
                  <a:pos x="82" y="0"/>
                </a:cxn>
                <a:cxn ang="0">
                  <a:pos x="68" y="6"/>
                </a:cxn>
                <a:cxn ang="0">
                  <a:pos x="68" y="32"/>
                </a:cxn>
                <a:cxn ang="0">
                  <a:pos x="34" y="26"/>
                </a:cxn>
                <a:cxn ang="0">
                  <a:pos x="41" y="26"/>
                </a:cxn>
                <a:cxn ang="0">
                  <a:pos x="41" y="32"/>
                </a:cxn>
                <a:cxn ang="0">
                  <a:pos x="41" y="45"/>
                </a:cxn>
                <a:cxn ang="0">
                  <a:pos x="41" y="51"/>
                </a:cxn>
                <a:cxn ang="0">
                  <a:pos x="41" y="77"/>
                </a:cxn>
                <a:cxn ang="0">
                  <a:pos x="41" y="96"/>
                </a:cxn>
                <a:cxn ang="0">
                  <a:pos x="27" y="84"/>
                </a:cxn>
                <a:cxn ang="0">
                  <a:pos x="7" y="103"/>
                </a:cxn>
                <a:cxn ang="0">
                  <a:pos x="7" y="116"/>
                </a:cxn>
                <a:cxn ang="0">
                  <a:pos x="0" y="129"/>
                </a:cxn>
                <a:cxn ang="0">
                  <a:pos x="14" y="142"/>
                </a:cxn>
                <a:cxn ang="0">
                  <a:pos x="21" y="135"/>
                </a:cxn>
                <a:cxn ang="0">
                  <a:pos x="27" y="129"/>
                </a:cxn>
              </a:cxnLst>
              <a:rect l="0" t="0" r="r" b="b"/>
              <a:pathLst>
                <a:path w="116" h="142">
                  <a:moveTo>
                    <a:pt x="27" y="129"/>
                  </a:moveTo>
                  <a:lnTo>
                    <a:pt x="27" y="142"/>
                  </a:lnTo>
                  <a:lnTo>
                    <a:pt x="34" y="142"/>
                  </a:lnTo>
                  <a:lnTo>
                    <a:pt x="41" y="129"/>
                  </a:lnTo>
                  <a:lnTo>
                    <a:pt x="55" y="142"/>
                  </a:lnTo>
                  <a:lnTo>
                    <a:pt x="68" y="122"/>
                  </a:lnTo>
                  <a:lnTo>
                    <a:pt x="82" y="96"/>
                  </a:lnTo>
                  <a:lnTo>
                    <a:pt x="95" y="71"/>
                  </a:lnTo>
                  <a:lnTo>
                    <a:pt x="109" y="26"/>
                  </a:lnTo>
                  <a:lnTo>
                    <a:pt x="116" y="0"/>
                  </a:lnTo>
                  <a:lnTo>
                    <a:pt x="95" y="0"/>
                  </a:lnTo>
                  <a:lnTo>
                    <a:pt x="88" y="0"/>
                  </a:lnTo>
                  <a:lnTo>
                    <a:pt x="82" y="0"/>
                  </a:lnTo>
                  <a:lnTo>
                    <a:pt x="68" y="6"/>
                  </a:lnTo>
                  <a:lnTo>
                    <a:pt x="68" y="32"/>
                  </a:lnTo>
                  <a:lnTo>
                    <a:pt x="34" y="26"/>
                  </a:lnTo>
                  <a:lnTo>
                    <a:pt x="41" y="26"/>
                  </a:lnTo>
                  <a:lnTo>
                    <a:pt x="41" y="32"/>
                  </a:lnTo>
                  <a:lnTo>
                    <a:pt x="41" y="45"/>
                  </a:lnTo>
                  <a:lnTo>
                    <a:pt x="41" y="51"/>
                  </a:lnTo>
                  <a:lnTo>
                    <a:pt x="41" y="77"/>
                  </a:lnTo>
                  <a:lnTo>
                    <a:pt x="41" y="96"/>
                  </a:lnTo>
                  <a:lnTo>
                    <a:pt x="27" y="84"/>
                  </a:lnTo>
                  <a:lnTo>
                    <a:pt x="7" y="103"/>
                  </a:lnTo>
                  <a:lnTo>
                    <a:pt x="7" y="116"/>
                  </a:lnTo>
                  <a:lnTo>
                    <a:pt x="0" y="129"/>
                  </a:lnTo>
                  <a:lnTo>
                    <a:pt x="14" y="142"/>
                  </a:lnTo>
                  <a:lnTo>
                    <a:pt x="21" y="135"/>
                  </a:lnTo>
                  <a:lnTo>
                    <a:pt x="27" y="12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4" name="Freeform 83"/>
            <p:cNvSpPr>
              <a:spLocks/>
            </p:cNvSpPr>
            <p:nvPr/>
          </p:nvSpPr>
          <p:spPr bwMode="auto">
            <a:xfrm>
              <a:off x="4492626" y="3292476"/>
              <a:ext cx="128588" cy="163513"/>
            </a:xfrm>
            <a:custGeom>
              <a:avLst/>
              <a:gdLst/>
              <a:ahLst/>
              <a:cxnLst>
                <a:cxn ang="0">
                  <a:pos x="81" y="0"/>
                </a:cxn>
                <a:cxn ang="0">
                  <a:pos x="81" y="6"/>
                </a:cxn>
                <a:cxn ang="0">
                  <a:pos x="81" y="19"/>
                </a:cxn>
                <a:cxn ang="0">
                  <a:pos x="81" y="25"/>
                </a:cxn>
                <a:cxn ang="0">
                  <a:pos x="81" y="51"/>
                </a:cxn>
                <a:cxn ang="0">
                  <a:pos x="81" y="70"/>
                </a:cxn>
                <a:cxn ang="0">
                  <a:pos x="67" y="58"/>
                </a:cxn>
                <a:cxn ang="0">
                  <a:pos x="47" y="77"/>
                </a:cxn>
                <a:cxn ang="0">
                  <a:pos x="47" y="90"/>
                </a:cxn>
                <a:cxn ang="0">
                  <a:pos x="40" y="103"/>
                </a:cxn>
                <a:cxn ang="0">
                  <a:pos x="20" y="77"/>
                </a:cxn>
                <a:cxn ang="0">
                  <a:pos x="0" y="45"/>
                </a:cxn>
                <a:cxn ang="0">
                  <a:pos x="6" y="45"/>
                </a:cxn>
                <a:cxn ang="0">
                  <a:pos x="6" y="32"/>
                </a:cxn>
                <a:cxn ang="0">
                  <a:pos x="20" y="19"/>
                </a:cxn>
                <a:cxn ang="0">
                  <a:pos x="40" y="19"/>
                </a:cxn>
                <a:cxn ang="0">
                  <a:pos x="40" y="0"/>
                </a:cxn>
                <a:cxn ang="0">
                  <a:pos x="74" y="0"/>
                </a:cxn>
                <a:cxn ang="0">
                  <a:pos x="81" y="0"/>
                </a:cxn>
              </a:cxnLst>
              <a:rect l="0" t="0" r="r" b="b"/>
              <a:pathLst>
                <a:path w="81" h="103">
                  <a:moveTo>
                    <a:pt x="81" y="0"/>
                  </a:moveTo>
                  <a:lnTo>
                    <a:pt x="81" y="6"/>
                  </a:lnTo>
                  <a:lnTo>
                    <a:pt x="81" y="19"/>
                  </a:lnTo>
                  <a:lnTo>
                    <a:pt x="81" y="25"/>
                  </a:lnTo>
                  <a:lnTo>
                    <a:pt x="81" y="51"/>
                  </a:lnTo>
                  <a:lnTo>
                    <a:pt x="81" y="70"/>
                  </a:lnTo>
                  <a:lnTo>
                    <a:pt x="67" y="58"/>
                  </a:lnTo>
                  <a:lnTo>
                    <a:pt x="47" y="77"/>
                  </a:lnTo>
                  <a:lnTo>
                    <a:pt x="47" y="90"/>
                  </a:lnTo>
                  <a:lnTo>
                    <a:pt x="40" y="103"/>
                  </a:lnTo>
                  <a:lnTo>
                    <a:pt x="20" y="77"/>
                  </a:lnTo>
                  <a:lnTo>
                    <a:pt x="0" y="45"/>
                  </a:lnTo>
                  <a:lnTo>
                    <a:pt x="6" y="45"/>
                  </a:lnTo>
                  <a:lnTo>
                    <a:pt x="6" y="32"/>
                  </a:lnTo>
                  <a:lnTo>
                    <a:pt x="20" y="19"/>
                  </a:lnTo>
                  <a:lnTo>
                    <a:pt x="40" y="19"/>
                  </a:lnTo>
                  <a:lnTo>
                    <a:pt x="40" y="0"/>
                  </a:lnTo>
                  <a:lnTo>
                    <a:pt x="74" y="0"/>
                  </a:lnTo>
                  <a:lnTo>
                    <a:pt x="81"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5" name="Freeform 84"/>
            <p:cNvSpPr>
              <a:spLocks/>
            </p:cNvSpPr>
            <p:nvPr/>
          </p:nvSpPr>
          <p:spPr bwMode="auto">
            <a:xfrm>
              <a:off x="4502151" y="3292476"/>
              <a:ext cx="53975" cy="30163"/>
            </a:xfrm>
            <a:custGeom>
              <a:avLst/>
              <a:gdLst/>
              <a:ahLst/>
              <a:cxnLst>
                <a:cxn ang="0">
                  <a:pos x="34" y="19"/>
                </a:cxn>
                <a:cxn ang="0">
                  <a:pos x="34" y="0"/>
                </a:cxn>
                <a:cxn ang="0">
                  <a:pos x="14" y="0"/>
                </a:cxn>
                <a:cxn ang="0">
                  <a:pos x="0" y="19"/>
                </a:cxn>
                <a:cxn ang="0">
                  <a:pos x="14" y="19"/>
                </a:cxn>
                <a:cxn ang="0">
                  <a:pos x="34" y="19"/>
                </a:cxn>
              </a:cxnLst>
              <a:rect l="0" t="0" r="r" b="b"/>
              <a:pathLst>
                <a:path w="34" h="19">
                  <a:moveTo>
                    <a:pt x="34" y="19"/>
                  </a:moveTo>
                  <a:lnTo>
                    <a:pt x="34" y="0"/>
                  </a:lnTo>
                  <a:lnTo>
                    <a:pt x="14" y="0"/>
                  </a:lnTo>
                  <a:lnTo>
                    <a:pt x="0" y="19"/>
                  </a:lnTo>
                  <a:lnTo>
                    <a:pt x="14" y="19"/>
                  </a:lnTo>
                  <a:lnTo>
                    <a:pt x="34"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6" name="Freeform 85"/>
            <p:cNvSpPr>
              <a:spLocks/>
            </p:cNvSpPr>
            <p:nvPr/>
          </p:nvSpPr>
          <p:spPr bwMode="auto">
            <a:xfrm>
              <a:off x="4200526" y="3055938"/>
              <a:ext cx="119063" cy="163513"/>
            </a:xfrm>
            <a:custGeom>
              <a:avLst/>
              <a:gdLst/>
              <a:ahLst/>
              <a:cxnLst>
                <a:cxn ang="0">
                  <a:pos x="61" y="71"/>
                </a:cxn>
                <a:cxn ang="0">
                  <a:pos x="55" y="32"/>
                </a:cxn>
                <a:cxn ang="0">
                  <a:pos x="48" y="0"/>
                </a:cxn>
                <a:cxn ang="0">
                  <a:pos x="7" y="0"/>
                </a:cxn>
                <a:cxn ang="0">
                  <a:pos x="7" y="26"/>
                </a:cxn>
                <a:cxn ang="0">
                  <a:pos x="21" y="45"/>
                </a:cxn>
                <a:cxn ang="0">
                  <a:pos x="0" y="71"/>
                </a:cxn>
                <a:cxn ang="0">
                  <a:pos x="7" y="97"/>
                </a:cxn>
                <a:cxn ang="0">
                  <a:pos x="0" y="97"/>
                </a:cxn>
                <a:cxn ang="0">
                  <a:pos x="21" y="103"/>
                </a:cxn>
                <a:cxn ang="0">
                  <a:pos x="55" y="84"/>
                </a:cxn>
                <a:cxn ang="0">
                  <a:pos x="61" y="84"/>
                </a:cxn>
                <a:cxn ang="0">
                  <a:pos x="75" y="78"/>
                </a:cxn>
                <a:cxn ang="0">
                  <a:pos x="68" y="78"/>
                </a:cxn>
                <a:cxn ang="0">
                  <a:pos x="61" y="71"/>
                </a:cxn>
              </a:cxnLst>
              <a:rect l="0" t="0" r="r" b="b"/>
              <a:pathLst>
                <a:path w="75" h="103">
                  <a:moveTo>
                    <a:pt x="61" y="71"/>
                  </a:moveTo>
                  <a:lnTo>
                    <a:pt x="55" y="32"/>
                  </a:lnTo>
                  <a:lnTo>
                    <a:pt x="48" y="0"/>
                  </a:lnTo>
                  <a:lnTo>
                    <a:pt x="7" y="0"/>
                  </a:lnTo>
                  <a:lnTo>
                    <a:pt x="7" y="26"/>
                  </a:lnTo>
                  <a:lnTo>
                    <a:pt x="21" y="45"/>
                  </a:lnTo>
                  <a:lnTo>
                    <a:pt x="0" y="71"/>
                  </a:lnTo>
                  <a:lnTo>
                    <a:pt x="7" y="97"/>
                  </a:lnTo>
                  <a:lnTo>
                    <a:pt x="0" y="97"/>
                  </a:lnTo>
                  <a:lnTo>
                    <a:pt x="21" y="103"/>
                  </a:lnTo>
                  <a:lnTo>
                    <a:pt x="55" y="84"/>
                  </a:lnTo>
                  <a:lnTo>
                    <a:pt x="61" y="84"/>
                  </a:lnTo>
                  <a:lnTo>
                    <a:pt x="75" y="78"/>
                  </a:lnTo>
                  <a:lnTo>
                    <a:pt x="68" y="78"/>
                  </a:lnTo>
                  <a:lnTo>
                    <a:pt x="61"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7" name="Freeform 86"/>
            <p:cNvSpPr>
              <a:spLocks/>
            </p:cNvSpPr>
            <p:nvPr/>
          </p:nvSpPr>
          <p:spPr bwMode="auto">
            <a:xfrm>
              <a:off x="4276726" y="3055938"/>
              <a:ext cx="53975" cy="123825"/>
            </a:xfrm>
            <a:custGeom>
              <a:avLst/>
              <a:gdLst/>
              <a:ahLst/>
              <a:cxnLst>
                <a:cxn ang="0">
                  <a:pos x="13" y="71"/>
                </a:cxn>
                <a:cxn ang="0">
                  <a:pos x="7" y="32"/>
                </a:cxn>
                <a:cxn ang="0">
                  <a:pos x="0" y="0"/>
                </a:cxn>
                <a:cxn ang="0">
                  <a:pos x="13" y="0"/>
                </a:cxn>
                <a:cxn ang="0">
                  <a:pos x="13" y="7"/>
                </a:cxn>
                <a:cxn ang="0">
                  <a:pos x="27" y="20"/>
                </a:cxn>
                <a:cxn ang="0">
                  <a:pos x="27" y="45"/>
                </a:cxn>
                <a:cxn ang="0">
                  <a:pos x="34" y="78"/>
                </a:cxn>
                <a:cxn ang="0">
                  <a:pos x="27" y="78"/>
                </a:cxn>
                <a:cxn ang="0">
                  <a:pos x="20" y="78"/>
                </a:cxn>
                <a:cxn ang="0">
                  <a:pos x="13" y="71"/>
                </a:cxn>
              </a:cxnLst>
              <a:rect l="0" t="0" r="r" b="b"/>
              <a:pathLst>
                <a:path w="34" h="78">
                  <a:moveTo>
                    <a:pt x="13" y="71"/>
                  </a:moveTo>
                  <a:lnTo>
                    <a:pt x="7" y="32"/>
                  </a:lnTo>
                  <a:lnTo>
                    <a:pt x="0" y="0"/>
                  </a:lnTo>
                  <a:lnTo>
                    <a:pt x="13" y="0"/>
                  </a:lnTo>
                  <a:lnTo>
                    <a:pt x="13" y="7"/>
                  </a:lnTo>
                  <a:lnTo>
                    <a:pt x="27" y="20"/>
                  </a:lnTo>
                  <a:lnTo>
                    <a:pt x="27" y="45"/>
                  </a:lnTo>
                  <a:lnTo>
                    <a:pt x="34" y="78"/>
                  </a:lnTo>
                  <a:lnTo>
                    <a:pt x="27" y="78"/>
                  </a:lnTo>
                  <a:lnTo>
                    <a:pt x="20" y="78"/>
                  </a:lnTo>
                  <a:lnTo>
                    <a:pt x="13"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8" name="Freeform 87"/>
            <p:cNvSpPr>
              <a:spLocks/>
            </p:cNvSpPr>
            <p:nvPr/>
          </p:nvSpPr>
          <p:spPr bwMode="auto">
            <a:xfrm>
              <a:off x="4351338" y="2984501"/>
              <a:ext cx="269875" cy="255588"/>
            </a:xfrm>
            <a:custGeom>
              <a:avLst/>
              <a:gdLst/>
              <a:ahLst/>
              <a:cxnLst>
                <a:cxn ang="0">
                  <a:pos x="170" y="13"/>
                </a:cxn>
                <a:cxn ang="0">
                  <a:pos x="163" y="0"/>
                </a:cxn>
                <a:cxn ang="0">
                  <a:pos x="156" y="0"/>
                </a:cxn>
                <a:cxn ang="0">
                  <a:pos x="143" y="13"/>
                </a:cxn>
                <a:cxn ang="0">
                  <a:pos x="116" y="13"/>
                </a:cxn>
                <a:cxn ang="0">
                  <a:pos x="95" y="19"/>
                </a:cxn>
                <a:cxn ang="0">
                  <a:pos x="82" y="13"/>
                </a:cxn>
                <a:cxn ang="0">
                  <a:pos x="61" y="13"/>
                </a:cxn>
                <a:cxn ang="0">
                  <a:pos x="41" y="0"/>
                </a:cxn>
                <a:cxn ang="0">
                  <a:pos x="28" y="0"/>
                </a:cxn>
                <a:cxn ang="0">
                  <a:pos x="14" y="19"/>
                </a:cxn>
                <a:cxn ang="0">
                  <a:pos x="14" y="39"/>
                </a:cxn>
                <a:cxn ang="0">
                  <a:pos x="14" y="52"/>
                </a:cxn>
                <a:cxn ang="0">
                  <a:pos x="0" y="90"/>
                </a:cxn>
                <a:cxn ang="0">
                  <a:pos x="0" y="123"/>
                </a:cxn>
                <a:cxn ang="0">
                  <a:pos x="14" y="123"/>
                </a:cxn>
                <a:cxn ang="0">
                  <a:pos x="34" y="129"/>
                </a:cxn>
                <a:cxn ang="0">
                  <a:pos x="41" y="148"/>
                </a:cxn>
                <a:cxn ang="0">
                  <a:pos x="41" y="161"/>
                </a:cxn>
                <a:cxn ang="0">
                  <a:pos x="89" y="148"/>
                </a:cxn>
                <a:cxn ang="0">
                  <a:pos x="109" y="116"/>
                </a:cxn>
                <a:cxn ang="0">
                  <a:pos x="116" y="116"/>
                </a:cxn>
                <a:cxn ang="0">
                  <a:pos x="129" y="123"/>
                </a:cxn>
                <a:cxn ang="0">
                  <a:pos x="136" y="116"/>
                </a:cxn>
                <a:cxn ang="0">
                  <a:pos x="143" y="90"/>
                </a:cxn>
                <a:cxn ang="0">
                  <a:pos x="156" y="77"/>
                </a:cxn>
                <a:cxn ang="0">
                  <a:pos x="163" y="45"/>
                </a:cxn>
                <a:cxn ang="0">
                  <a:pos x="170" y="39"/>
                </a:cxn>
                <a:cxn ang="0">
                  <a:pos x="170" y="19"/>
                </a:cxn>
                <a:cxn ang="0">
                  <a:pos x="170" y="13"/>
                </a:cxn>
              </a:cxnLst>
              <a:rect l="0" t="0" r="r" b="b"/>
              <a:pathLst>
                <a:path w="170" h="161">
                  <a:moveTo>
                    <a:pt x="170" y="13"/>
                  </a:moveTo>
                  <a:lnTo>
                    <a:pt x="163" y="0"/>
                  </a:lnTo>
                  <a:lnTo>
                    <a:pt x="156" y="0"/>
                  </a:lnTo>
                  <a:lnTo>
                    <a:pt x="143" y="13"/>
                  </a:lnTo>
                  <a:lnTo>
                    <a:pt x="116" y="13"/>
                  </a:lnTo>
                  <a:lnTo>
                    <a:pt x="95" y="19"/>
                  </a:lnTo>
                  <a:lnTo>
                    <a:pt x="82" y="13"/>
                  </a:lnTo>
                  <a:lnTo>
                    <a:pt x="61" y="13"/>
                  </a:lnTo>
                  <a:lnTo>
                    <a:pt x="41" y="0"/>
                  </a:lnTo>
                  <a:lnTo>
                    <a:pt x="28" y="0"/>
                  </a:lnTo>
                  <a:lnTo>
                    <a:pt x="14" y="19"/>
                  </a:lnTo>
                  <a:lnTo>
                    <a:pt x="14" y="39"/>
                  </a:lnTo>
                  <a:lnTo>
                    <a:pt x="14" y="52"/>
                  </a:lnTo>
                  <a:lnTo>
                    <a:pt x="0" y="90"/>
                  </a:lnTo>
                  <a:lnTo>
                    <a:pt x="0" y="123"/>
                  </a:lnTo>
                  <a:lnTo>
                    <a:pt x="14" y="123"/>
                  </a:lnTo>
                  <a:lnTo>
                    <a:pt x="34" y="129"/>
                  </a:lnTo>
                  <a:lnTo>
                    <a:pt x="41" y="148"/>
                  </a:lnTo>
                  <a:lnTo>
                    <a:pt x="41" y="161"/>
                  </a:lnTo>
                  <a:lnTo>
                    <a:pt x="89" y="148"/>
                  </a:lnTo>
                  <a:lnTo>
                    <a:pt x="109" y="116"/>
                  </a:lnTo>
                  <a:lnTo>
                    <a:pt x="116" y="116"/>
                  </a:lnTo>
                  <a:lnTo>
                    <a:pt x="129" y="123"/>
                  </a:lnTo>
                  <a:lnTo>
                    <a:pt x="136" y="116"/>
                  </a:lnTo>
                  <a:lnTo>
                    <a:pt x="143" y="90"/>
                  </a:lnTo>
                  <a:lnTo>
                    <a:pt x="156" y="77"/>
                  </a:lnTo>
                  <a:lnTo>
                    <a:pt x="163" y="45"/>
                  </a:lnTo>
                  <a:lnTo>
                    <a:pt x="170" y="39"/>
                  </a:lnTo>
                  <a:lnTo>
                    <a:pt x="170" y="19"/>
                  </a:lnTo>
                  <a:lnTo>
                    <a:pt x="17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89" name="Freeform 88"/>
            <p:cNvSpPr>
              <a:spLocks/>
            </p:cNvSpPr>
            <p:nvPr/>
          </p:nvSpPr>
          <p:spPr bwMode="auto">
            <a:xfrm>
              <a:off x="4297363" y="3014663"/>
              <a:ext cx="76200" cy="165100"/>
            </a:xfrm>
            <a:custGeom>
              <a:avLst/>
              <a:gdLst/>
              <a:ahLst/>
              <a:cxnLst>
                <a:cxn ang="0">
                  <a:pos x="14" y="71"/>
                </a:cxn>
                <a:cxn ang="0">
                  <a:pos x="14" y="46"/>
                </a:cxn>
                <a:cxn ang="0">
                  <a:pos x="0" y="33"/>
                </a:cxn>
                <a:cxn ang="0">
                  <a:pos x="0" y="26"/>
                </a:cxn>
                <a:cxn ang="0">
                  <a:pos x="14" y="20"/>
                </a:cxn>
                <a:cxn ang="0">
                  <a:pos x="21" y="20"/>
                </a:cxn>
                <a:cxn ang="0">
                  <a:pos x="34" y="7"/>
                </a:cxn>
                <a:cxn ang="0">
                  <a:pos x="41" y="0"/>
                </a:cxn>
                <a:cxn ang="0">
                  <a:pos x="48" y="20"/>
                </a:cxn>
                <a:cxn ang="0">
                  <a:pos x="48" y="33"/>
                </a:cxn>
                <a:cxn ang="0">
                  <a:pos x="34" y="71"/>
                </a:cxn>
                <a:cxn ang="0">
                  <a:pos x="34" y="104"/>
                </a:cxn>
                <a:cxn ang="0">
                  <a:pos x="21" y="104"/>
                </a:cxn>
                <a:cxn ang="0">
                  <a:pos x="14" y="91"/>
                </a:cxn>
                <a:cxn ang="0">
                  <a:pos x="14" y="71"/>
                </a:cxn>
              </a:cxnLst>
              <a:rect l="0" t="0" r="r" b="b"/>
              <a:pathLst>
                <a:path w="48" h="104">
                  <a:moveTo>
                    <a:pt x="14" y="71"/>
                  </a:moveTo>
                  <a:lnTo>
                    <a:pt x="14" y="46"/>
                  </a:lnTo>
                  <a:lnTo>
                    <a:pt x="0" y="33"/>
                  </a:lnTo>
                  <a:lnTo>
                    <a:pt x="0" y="26"/>
                  </a:lnTo>
                  <a:lnTo>
                    <a:pt x="14" y="20"/>
                  </a:lnTo>
                  <a:lnTo>
                    <a:pt x="21" y="20"/>
                  </a:lnTo>
                  <a:lnTo>
                    <a:pt x="34" y="7"/>
                  </a:lnTo>
                  <a:lnTo>
                    <a:pt x="41" y="0"/>
                  </a:lnTo>
                  <a:lnTo>
                    <a:pt x="48" y="20"/>
                  </a:lnTo>
                  <a:lnTo>
                    <a:pt x="48" y="33"/>
                  </a:lnTo>
                  <a:lnTo>
                    <a:pt x="34" y="71"/>
                  </a:lnTo>
                  <a:lnTo>
                    <a:pt x="34" y="104"/>
                  </a:lnTo>
                  <a:lnTo>
                    <a:pt x="21" y="104"/>
                  </a:lnTo>
                  <a:lnTo>
                    <a:pt x="14" y="91"/>
                  </a:lnTo>
                  <a:lnTo>
                    <a:pt x="14"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0" name="Freeform 89"/>
            <p:cNvSpPr>
              <a:spLocks/>
            </p:cNvSpPr>
            <p:nvPr/>
          </p:nvSpPr>
          <p:spPr bwMode="auto">
            <a:xfrm>
              <a:off x="4071938" y="3067051"/>
              <a:ext cx="161925" cy="173038"/>
            </a:xfrm>
            <a:custGeom>
              <a:avLst/>
              <a:gdLst/>
              <a:ahLst/>
              <a:cxnLst>
                <a:cxn ang="0">
                  <a:pos x="88" y="90"/>
                </a:cxn>
                <a:cxn ang="0">
                  <a:pos x="81" y="64"/>
                </a:cxn>
                <a:cxn ang="0">
                  <a:pos x="102" y="38"/>
                </a:cxn>
                <a:cxn ang="0">
                  <a:pos x="88" y="19"/>
                </a:cxn>
                <a:cxn ang="0">
                  <a:pos x="81" y="13"/>
                </a:cxn>
                <a:cxn ang="0">
                  <a:pos x="61" y="13"/>
                </a:cxn>
                <a:cxn ang="0">
                  <a:pos x="54" y="0"/>
                </a:cxn>
                <a:cxn ang="0">
                  <a:pos x="48" y="0"/>
                </a:cxn>
                <a:cxn ang="0">
                  <a:pos x="34" y="0"/>
                </a:cxn>
                <a:cxn ang="0">
                  <a:pos x="27" y="0"/>
                </a:cxn>
                <a:cxn ang="0">
                  <a:pos x="14" y="0"/>
                </a:cxn>
                <a:cxn ang="0">
                  <a:pos x="7" y="0"/>
                </a:cxn>
                <a:cxn ang="0">
                  <a:pos x="7" y="19"/>
                </a:cxn>
                <a:cxn ang="0">
                  <a:pos x="14" y="38"/>
                </a:cxn>
                <a:cxn ang="0">
                  <a:pos x="7" y="38"/>
                </a:cxn>
                <a:cxn ang="0">
                  <a:pos x="7" y="45"/>
                </a:cxn>
                <a:cxn ang="0">
                  <a:pos x="0" y="51"/>
                </a:cxn>
                <a:cxn ang="0">
                  <a:pos x="7" y="71"/>
                </a:cxn>
                <a:cxn ang="0">
                  <a:pos x="14" y="77"/>
                </a:cxn>
                <a:cxn ang="0">
                  <a:pos x="14" y="109"/>
                </a:cxn>
                <a:cxn ang="0">
                  <a:pos x="48" y="90"/>
                </a:cxn>
                <a:cxn ang="0">
                  <a:pos x="61" y="90"/>
                </a:cxn>
                <a:cxn ang="0">
                  <a:pos x="81" y="90"/>
                </a:cxn>
                <a:cxn ang="0">
                  <a:pos x="88" y="90"/>
                </a:cxn>
              </a:cxnLst>
              <a:rect l="0" t="0" r="r" b="b"/>
              <a:pathLst>
                <a:path w="102" h="109">
                  <a:moveTo>
                    <a:pt x="88" y="90"/>
                  </a:moveTo>
                  <a:lnTo>
                    <a:pt x="81" y="64"/>
                  </a:lnTo>
                  <a:lnTo>
                    <a:pt x="102" y="38"/>
                  </a:lnTo>
                  <a:lnTo>
                    <a:pt x="88" y="19"/>
                  </a:lnTo>
                  <a:lnTo>
                    <a:pt x="81" y="13"/>
                  </a:lnTo>
                  <a:lnTo>
                    <a:pt x="61" y="13"/>
                  </a:lnTo>
                  <a:lnTo>
                    <a:pt x="54" y="0"/>
                  </a:lnTo>
                  <a:lnTo>
                    <a:pt x="48" y="0"/>
                  </a:lnTo>
                  <a:lnTo>
                    <a:pt x="34" y="0"/>
                  </a:lnTo>
                  <a:lnTo>
                    <a:pt x="27" y="0"/>
                  </a:lnTo>
                  <a:lnTo>
                    <a:pt x="14" y="0"/>
                  </a:lnTo>
                  <a:lnTo>
                    <a:pt x="7" y="0"/>
                  </a:lnTo>
                  <a:lnTo>
                    <a:pt x="7" y="19"/>
                  </a:lnTo>
                  <a:lnTo>
                    <a:pt x="14" y="38"/>
                  </a:lnTo>
                  <a:lnTo>
                    <a:pt x="7" y="38"/>
                  </a:lnTo>
                  <a:lnTo>
                    <a:pt x="7" y="45"/>
                  </a:lnTo>
                  <a:lnTo>
                    <a:pt x="0" y="51"/>
                  </a:lnTo>
                  <a:lnTo>
                    <a:pt x="7" y="71"/>
                  </a:lnTo>
                  <a:lnTo>
                    <a:pt x="14" y="77"/>
                  </a:lnTo>
                  <a:lnTo>
                    <a:pt x="14" y="109"/>
                  </a:lnTo>
                  <a:lnTo>
                    <a:pt x="48" y="90"/>
                  </a:lnTo>
                  <a:lnTo>
                    <a:pt x="61" y="90"/>
                  </a:lnTo>
                  <a:lnTo>
                    <a:pt x="81" y="90"/>
                  </a:lnTo>
                  <a:lnTo>
                    <a:pt x="88" y="9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1" name="Freeform 90"/>
            <p:cNvSpPr>
              <a:spLocks/>
            </p:cNvSpPr>
            <p:nvPr/>
          </p:nvSpPr>
          <p:spPr bwMode="auto">
            <a:xfrm>
              <a:off x="3997326" y="3127376"/>
              <a:ext cx="96838" cy="112713"/>
            </a:xfrm>
            <a:custGeom>
              <a:avLst/>
              <a:gdLst/>
              <a:ahLst/>
              <a:cxnLst>
                <a:cxn ang="0">
                  <a:pos x="47" y="13"/>
                </a:cxn>
                <a:cxn ang="0">
                  <a:pos x="54" y="33"/>
                </a:cxn>
                <a:cxn ang="0">
                  <a:pos x="61" y="39"/>
                </a:cxn>
                <a:cxn ang="0">
                  <a:pos x="61" y="71"/>
                </a:cxn>
                <a:cxn ang="0">
                  <a:pos x="54" y="58"/>
                </a:cxn>
                <a:cxn ang="0">
                  <a:pos x="0" y="26"/>
                </a:cxn>
                <a:cxn ang="0">
                  <a:pos x="20" y="0"/>
                </a:cxn>
                <a:cxn ang="0">
                  <a:pos x="27" y="0"/>
                </a:cxn>
                <a:cxn ang="0">
                  <a:pos x="33" y="13"/>
                </a:cxn>
                <a:cxn ang="0">
                  <a:pos x="40" y="13"/>
                </a:cxn>
                <a:cxn ang="0">
                  <a:pos x="47" y="13"/>
                </a:cxn>
              </a:cxnLst>
              <a:rect l="0" t="0" r="r" b="b"/>
              <a:pathLst>
                <a:path w="61" h="71">
                  <a:moveTo>
                    <a:pt x="47" y="13"/>
                  </a:moveTo>
                  <a:lnTo>
                    <a:pt x="54" y="33"/>
                  </a:lnTo>
                  <a:lnTo>
                    <a:pt x="61" y="39"/>
                  </a:lnTo>
                  <a:lnTo>
                    <a:pt x="61" y="71"/>
                  </a:lnTo>
                  <a:lnTo>
                    <a:pt x="54" y="58"/>
                  </a:lnTo>
                  <a:lnTo>
                    <a:pt x="0" y="26"/>
                  </a:lnTo>
                  <a:lnTo>
                    <a:pt x="20" y="0"/>
                  </a:lnTo>
                  <a:lnTo>
                    <a:pt x="27" y="0"/>
                  </a:lnTo>
                  <a:lnTo>
                    <a:pt x="33" y="13"/>
                  </a:lnTo>
                  <a:lnTo>
                    <a:pt x="40" y="13"/>
                  </a:lnTo>
                  <a:lnTo>
                    <a:pt x="47"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2" name="Freeform 91"/>
            <p:cNvSpPr>
              <a:spLocks/>
            </p:cNvSpPr>
            <p:nvPr/>
          </p:nvSpPr>
          <p:spPr bwMode="auto">
            <a:xfrm>
              <a:off x="3867151" y="2901951"/>
              <a:ext cx="139700" cy="112713"/>
            </a:xfrm>
            <a:custGeom>
              <a:avLst/>
              <a:gdLst/>
              <a:ahLst/>
              <a:cxnLst>
                <a:cxn ang="0">
                  <a:pos x="82" y="33"/>
                </a:cxn>
                <a:cxn ang="0">
                  <a:pos x="88" y="71"/>
                </a:cxn>
                <a:cxn ang="0">
                  <a:pos x="54" y="71"/>
                </a:cxn>
                <a:cxn ang="0">
                  <a:pos x="7" y="71"/>
                </a:cxn>
                <a:cxn ang="0">
                  <a:pos x="7" y="65"/>
                </a:cxn>
                <a:cxn ang="0">
                  <a:pos x="27" y="52"/>
                </a:cxn>
                <a:cxn ang="0">
                  <a:pos x="48" y="65"/>
                </a:cxn>
                <a:cxn ang="0">
                  <a:pos x="54" y="52"/>
                </a:cxn>
                <a:cxn ang="0">
                  <a:pos x="27" y="46"/>
                </a:cxn>
                <a:cxn ang="0">
                  <a:pos x="7" y="52"/>
                </a:cxn>
                <a:cxn ang="0">
                  <a:pos x="7" y="46"/>
                </a:cxn>
                <a:cxn ang="0">
                  <a:pos x="0" y="33"/>
                </a:cxn>
                <a:cxn ang="0">
                  <a:pos x="14" y="20"/>
                </a:cxn>
                <a:cxn ang="0">
                  <a:pos x="27" y="7"/>
                </a:cxn>
                <a:cxn ang="0">
                  <a:pos x="48" y="0"/>
                </a:cxn>
                <a:cxn ang="0">
                  <a:pos x="61" y="20"/>
                </a:cxn>
                <a:cxn ang="0">
                  <a:pos x="68" y="26"/>
                </a:cxn>
                <a:cxn ang="0">
                  <a:pos x="82" y="33"/>
                </a:cxn>
              </a:cxnLst>
              <a:rect l="0" t="0" r="r" b="b"/>
              <a:pathLst>
                <a:path w="88" h="71">
                  <a:moveTo>
                    <a:pt x="82" y="33"/>
                  </a:moveTo>
                  <a:lnTo>
                    <a:pt x="88" y="71"/>
                  </a:lnTo>
                  <a:lnTo>
                    <a:pt x="54" y="71"/>
                  </a:lnTo>
                  <a:lnTo>
                    <a:pt x="7" y="71"/>
                  </a:lnTo>
                  <a:lnTo>
                    <a:pt x="7" y="65"/>
                  </a:lnTo>
                  <a:lnTo>
                    <a:pt x="27" y="52"/>
                  </a:lnTo>
                  <a:lnTo>
                    <a:pt x="48" y="65"/>
                  </a:lnTo>
                  <a:lnTo>
                    <a:pt x="54" y="52"/>
                  </a:lnTo>
                  <a:lnTo>
                    <a:pt x="27" y="46"/>
                  </a:lnTo>
                  <a:lnTo>
                    <a:pt x="7" y="52"/>
                  </a:lnTo>
                  <a:lnTo>
                    <a:pt x="7" y="46"/>
                  </a:lnTo>
                  <a:lnTo>
                    <a:pt x="0" y="33"/>
                  </a:lnTo>
                  <a:lnTo>
                    <a:pt x="14" y="20"/>
                  </a:lnTo>
                  <a:lnTo>
                    <a:pt x="27" y="7"/>
                  </a:lnTo>
                  <a:lnTo>
                    <a:pt x="48" y="0"/>
                  </a:lnTo>
                  <a:lnTo>
                    <a:pt x="61" y="20"/>
                  </a:lnTo>
                  <a:lnTo>
                    <a:pt x="68" y="26"/>
                  </a:lnTo>
                  <a:lnTo>
                    <a:pt x="82" y="3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3" name="Freeform 92"/>
            <p:cNvSpPr>
              <a:spLocks/>
            </p:cNvSpPr>
            <p:nvPr/>
          </p:nvSpPr>
          <p:spPr bwMode="auto">
            <a:xfrm>
              <a:off x="3878263" y="2625726"/>
              <a:ext cx="290513" cy="328613"/>
            </a:xfrm>
            <a:custGeom>
              <a:avLst/>
              <a:gdLst/>
              <a:ahLst/>
              <a:cxnLst>
                <a:cxn ang="0">
                  <a:pos x="75" y="207"/>
                </a:cxn>
                <a:cxn ang="0">
                  <a:pos x="54" y="194"/>
                </a:cxn>
                <a:cxn ang="0">
                  <a:pos x="41" y="174"/>
                </a:cxn>
                <a:cxn ang="0">
                  <a:pos x="20" y="181"/>
                </a:cxn>
                <a:cxn ang="0">
                  <a:pos x="7" y="194"/>
                </a:cxn>
                <a:cxn ang="0">
                  <a:pos x="7" y="155"/>
                </a:cxn>
                <a:cxn ang="0">
                  <a:pos x="7" y="129"/>
                </a:cxn>
                <a:cxn ang="0">
                  <a:pos x="7" y="116"/>
                </a:cxn>
                <a:cxn ang="0">
                  <a:pos x="0" y="104"/>
                </a:cxn>
                <a:cxn ang="0">
                  <a:pos x="7" y="97"/>
                </a:cxn>
                <a:cxn ang="0">
                  <a:pos x="68" y="97"/>
                </a:cxn>
                <a:cxn ang="0">
                  <a:pos x="68" y="71"/>
                </a:cxn>
                <a:cxn ang="0">
                  <a:pos x="81" y="58"/>
                </a:cxn>
                <a:cxn ang="0">
                  <a:pos x="81" y="20"/>
                </a:cxn>
                <a:cxn ang="0">
                  <a:pos x="129" y="20"/>
                </a:cxn>
                <a:cxn ang="0">
                  <a:pos x="129" y="0"/>
                </a:cxn>
                <a:cxn ang="0">
                  <a:pos x="183" y="33"/>
                </a:cxn>
                <a:cxn ang="0">
                  <a:pos x="156" y="33"/>
                </a:cxn>
                <a:cxn ang="0">
                  <a:pos x="176" y="194"/>
                </a:cxn>
                <a:cxn ang="0">
                  <a:pos x="102" y="194"/>
                </a:cxn>
                <a:cxn ang="0">
                  <a:pos x="95" y="200"/>
                </a:cxn>
                <a:cxn ang="0">
                  <a:pos x="81" y="194"/>
                </a:cxn>
                <a:cxn ang="0">
                  <a:pos x="75" y="200"/>
                </a:cxn>
                <a:cxn ang="0">
                  <a:pos x="75" y="207"/>
                </a:cxn>
              </a:cxnLst>
              <a:rect l="0" t="0" r="r" b="b"/>
              <a:pathLst>
                <a:path w="183" h="207">
                  <a:moveTo>
                    <a:pt x="75" y="207"/>
                  </a:moveTo>
                  <a:lnTo>
                    <a:pt x="54" y="194"/>
                  </a:lnTo>
                  <a:lnTo>
                    <a:pt x="41" y="174"/>
                  </a:lnTo>
                  <a:lnTo>
                    <a:pt x="20" y="181"/>
                  </a:lnTo>
                  <a:lnTo>
                    <a:pt x="7" y="194"/>
                  </a:lnTo>
                  <a:lnTo>
                    <a:pt x="7" y="155"/>
                  </a:lnTo>
                  <a:lnTo>
                    <a:pt x="7" y="129"/>
                  </a:lnTo>
                  <a:lnTo>
                    <a:pt x="7" y="116"/>
                  </a:lnTo>
                  <a:lnTo>
                    <a:pt x="0" y="104"/>
                  </a:lnTo>
                  <a:lnTo>
                    <a:pt x="7" y="97"/>
                  </a:lnTo>
                  <a:lnTo>
                    <a:pt x="68" y="97"/>
                  </a:lnTo>
                  <a:lnTo>
                    <a:pt x="68" y="71"/>
                  </a:lnTo>
                  <a:lnTo>
                    <a:pt x="81" y="58"/>
                  </a:lnTo>
                  <a:lnTo>
                    <a:pt x="81" y="20"/>
                  </a:lnTo>
                  <a:lnTo>
                    <a:pt x="129" y="20"/>
                  </a:lnTo>
                  <a:lnTo>
                    <a:pt x="129" y="0"/>
                  </a:lnTo>
                  <a:lnTo>
                    <a:pt x="183" y="33"/>
                  </a:lnTo>
                  <a:lnTo>
                    <a:pt x="156" y="33"/>
                  </a:lnTo>
                  <a:lnTo>
                    <a:pt x="176" y="194"/>
                  </a:lnTo>
                  <a:lnTo>
                    <a:pt x="102" y="194"/>
                  </a:lnTo>
                  <a:lnTo>
                    <a:pt x="95" y="200"/>
                  </a:lnTo>
                  <a:lnTo>
                    <a:pt x="81" y="194"/>
                  </a:lnTo>
                  <a:lnTo>
                    <a:pt x="75" y="200"/>
                  </a:lnTo>
                  <a:lnTo>
                    <a:pt x="75" y="20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4" name="Freeform 93"/>
            <p:cNvSpPr>
              <a:spLocks/>
            </p:cNvSpPr>
            <p:nvPr/>
          </p:nvSpPr>
          <p:spPr bwMode="auto">
            <a:xfrm>
              <a:off x="3878263" y="2616201"/>
              <a:ext cx="204788" cy="174625"/>
            </a:xfrm>
            <a:custGeom>
              <a:avLst/>
              <a:gdLst/>
              <a:ahLst/>
              <a:cxnLst>
                <a:cxn ang="0">
                  <a:pos x="129" y="0"/>
                </a:cxn>
                <a:cxn ang="0">
                  <a:pos x="129" y="6"/>
                </a:cxn>
                <a:cxn ang="0">
                  <a:pos x="129" y="26"/>
                </a:cxn>
                <a:cxn ang="0">
                  <a:pos x="81" y="26"/>
                </a:cxn>
                <a:cxn ang="0">
                  <a:pos x="81" y="64"/>
                </a:cxn>
                <a:cxn ang="0">
                  <a:pos x="68" y="77"/>
                </a:cxn>
                <a:cxn ang="0">
                  <a:pos x="68" y="103"/>
                </a:cxn>
                <a:cxn ang="0">
                  <a:pos x="7" y="103"/>
                </a:cxn>
                <a:cxn ang="0">
                  <a:pos x="0" y="110"/>
                </a:cxn>
                <a:cxn ang="0">
                  <a:pos x="0" y="90"/>
                </a:cxn>
                <a:cxn ang="0">
                  <a:pos x="41" y="51"/>
                </a:cxn>
                <a:cxn ang="0">
                  <a:pos x="47" y="26"/>
                </a:cxn>
                <a:cxn ang="0">
                  <a:pos x="54" y="13"/>
                </a:cxn>
                <a:cxn ang="0">
                  <a:pos x="68" y="0"/>
                </a:cxn>
                <a:cxn ang="0">
                  <a:pos x="95" y="0"/>
                </a:cxn>
                <a:cxn ang="0">
                  <a:pos x="129" y="0"/>
                </a:cxn>
              </a:cxnLst>
              <a:rect l="0" t="0" r="r" b="b"/>
              <a:pathLst>
                <a:path w="129" h="110">
                  <a:moveTo>
                    <a:pt x="129" y="0"/>
                  </a:moveTo>
                  <a:lnTo>
                    <a:pt x="129" y="6"/>
                  </a:lnTo>
                  <a:lnTo>
                    <a:pt x="129" y="26"/>
                  </a:lnTo>
                  <a:lnTo>
                    <a:pt x="81" y="26"/>
                  </a:lnTo>
                  <a:lnTo>
                    <a:pt x="81" y="64"/>
                  </a:lnTo>
                  <a:lnTo>
                    <a:pt x="68" y="77"/>
                  </a:lnTo>
                  <a:lnTo>
                    <a:pt x="68" y="103"/>
                  </a:lnTo>
                  <a:lnTo>
                    <a:pt x="7" y="103"/>
                  </a:lnTo>
                  <a:lnTo>
                    <a:pt x="0" y="110"/>
                  </a:lnTo>
                  <a:lnTo>
                    <a:pt x="0" y="90"/>
                  </a:lnTo>
                  <a:lnTo>
                    <a:pt x="41" y="51"/>
                  </a:lnTo>
                  <a:lnTo>
                    <a:pt x="47" y="26"/>
                  </a:lnTo>
                  <a:lnTo>
                    <a:pt x="54" y="13"/>
                  </a:lnTo>
                  <a:lnTo>
                    <a:pt x="68" y="0"/>
                  </a:lnTo>
                  <a:lnTo>
                    <a:pt x="95" y="0"/>
                  </a:lnTo>
                  <a:lnTo>
                    <a:pt x="129"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5" name="Freeform 94"/>
            <p:cNvSpPr>
              <a:spLocks/>
            </p:cNvSpPr>
            <p:nvPr/>
          </p:nvSpPr>
          <p:spPr bwMode="auto">
            <a:xfrm>
              <a:off x="4459288" y="2360613"/>
              <a:ext cx="96838" cy="184150"/>
            </a:xfrm>
            <a:custGeom>
              <a:avLst/>
              <a:gdLst/>
              <a:ahLst/>
              <a:cxnLst>
                <a:cxn ang="0">
                  <a:pos x="61" y="71"/>
                </a:cxn>
                <a:cxn ang="0">
                  <a:pos x="61" y="90"/>
                </a:cxn>
                <a:cxn ang="0">
                  <a:pos x="41" y="96"/>
                </a:cxn>
                <a:cxn ang="0">
                  <a:pos x="41" y="116"/>
                </a:cxn>
                <a:cxn ang="0">
                  <a:pos x="27" y="116"/>
                </a:cxn>
                <a:cxn ang="0">
                  <a:pos x="27" y="90"/>
                </a:cxn>
                <a:cxn ang="0">
                  <a:pos x="14" y="77"/>
                </a:cxn>
                <a:cxn ang="0">
                  <a:pos x="0" y="64"/>
                </a:cxn>
                <a:cxn ang="0">
                  <a:pos x="21" y="45"/>
                </a:cxn>
                <a:cxn ang="0">
                  <a:pos x="21" y="19"/>
                </a:cxn>
                <a:cxn ang="0">
                  <a:pos x="21" y="6"/>
                </a:cxn>
                <a:cxn ang="0">
                  <a:pos x="41" y="0"/>
                </a:cxn>
                <a:cxn ang="0">
                  <a:pos x="41" y="6"/>
                </a:cxn>
                <a:cxn ang="0">
                  <a:pos x="48" y="6"/>
                </a:cxn>
                <a:cxn ang="0">
                  <a:pos x="61" y="6"/>
                </a:cxn>
                <a:cxn ang="0">
                  <a:pos x="48" y="19"/>
                </a:cxn>
                <a:cxn ang="0">
                  <a:pos x="61" y="38"/>
                </a:cxn>
                <a:cxn ang="0">
                  <a:pos x="41" y="51"/>
                </a:cxn>
                <a:cxn ang="0">
                  <a:pos x="41" y="64"/>
                </a:cxn>
                <a:cxn ang="0">
                  <a:pos x="61" y="64"/>
                </a:cxn>
                <a:cxn ang="0">
                  <a:pos x="61" y="71"/>
                </a:cxn>
              </a:cxnLst>
              <a:rect l="0" t="0" r="r" b="b"/>
              <a:pathLst>
                <a:path w="61" h="116">
                  <a:moveTo>
                    <a:pt x="61" y="71"/>
                  </a:moveTo>
                  <a:lnTo>
                    <a:pt x="61" y="90"/>
                  </a:lnTo>
                  <a:lnTo>
                    <a:pt x="41" y="96"/>
                  </a:lnTo>
                  <a:lnTo>
                    <a:pt x="41" y="116"/>
                  </a:lnTo>
                  <a:lnTo>
                    <a:pt x="27" y="116"/>
                  </a:lnTo>
                  <a:lnTo>
                    <a:pt x="27" y="90"/>
                  </a:lnTo>
                  <a:lnTo>
                    <a:pt x="14" y="77"/>
                  </a:lnTo>
                  <a:lnTo>
                    <a:pt x="0" y="64"/>
                  </a:lnTo>
                  <a:lnTo>
                    <a:pt x="21" y="45"/>
                  </a:lnTo>
                  <a:lnTo>
                    <a:pt x="21" y="19"/>
                  </a:lnTo>
                  <a:lnTo>
                    <a:pt x="21" y="6"/>
                  </a:lnTo>
                  <a:lnTo>
                    <a:pt x="41" y="0"/>
                  </a:lnTo>
                  <a:lnTo>
                    <a:pt x="41" y="6"/>
                  </a:lnTo>
                  <a:lnTo>
                    <a:pt x="48" y="6"/>
                  </a:lnTo>
                  <a:lnTo>
                    <a:pt x="61" y="6"/>
                  </a:lnTo>
                  <a:lnTo>
                    <a:pt x="48" y="19"/>
                  </a:lnTo>
                  <a:lnTo>
                    <a:pt x="61" y="38"/>
                  </a:lnTo>
                  <a:lnTo>
                    <a:pt x="41" y="51"/>
                  </a:lnTo>
                  <a:lnTo>
                    <a:pt x="41" y="64"/>
                  </a:lnTo>
                  <a:lnTo>
                    <a:pt x="61" y="64"/>
                  </a:lnTo>
                  <a:lnTo>
                    <a:pt x="61"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6" name="Freeform 95"/>
            <p:cNvSpPr>
              <a:spLocks/>
            </p:cNvSpPr>
            <p:nvPr/>
          </p:nvSpPr>
          <p:spPr bwMode="auto">
            <a:xfrm>
              <a:off x="4094163" y="2195513"/>
              <a:ext cx="279400" cy="204788"/>
            </a:xfrm>
            <a:custGeom>
              <a:avLst/>
              <a:gdLst/>
              <a:ahLst/>
              <a:cxnLst>
                <a:cxn ang="0">
                  <a:pos x="128" y="20"/>
                </a:cxn>
                <a:cxn ang="0">
                  <a:pos x="176" y="20"/>
                </a:cxn>
                <a:cxn ang="0">
                  <a:pos x="176" y="33"/>
                </a:cxn>
                <a:cxn ang="0">
                  <a:pos x="149" y="46"/>
                </a:cxn>
                <a:cxn ang="0">
                  <a:pos x="122" y="71"/>
                </a:cxn>
                <a:cxn ang="0">
                  <a:pos x="128" y="84"/>
                </a:cxn>
                <a:cxn ang="0">
                  <a:pos x="95" y="110"/>
                </a:cxn>
                <a:cxn ang="0">
                  <a:pos x="67" y="110"/>
                </a:cxn>
                <a:cxn ang="0">
                  <a:pos x="47" y="129"/>
                </a:cxn>
                <a:cxn ang="0">
                  <a:pos x="34" y="104"/>
                </a:cxn>
                <a:cxn ang="0">
                  <a:pos x="34" y="84"/>
                </a:cxn>
                <a:cxn ang="0">
                  <a:pos x="34" y="71"/>
                </a:cxn>
                <a:cxn ang="0">
                  <a:pos x="40" y="59"/>
                </a:cxn>
                <a:cxn ang="0">
                  <a:pos x="40" y="52"/>
                </a:cxn>
                <a:cxn ang="0">
                  <a:pos x="47" y="33"/>
                </a:cxn>
                <a:cxn ang="0">
                  <a:pos x="40" y="33"/>
                </a:cxn>
                <a:cxn ang="0">
                  <a:pos x="13" y="33"/>
                </a:cxn>
                <a:cxn ang="0">
                  <a:pos x="0" y="20"/>
                </a:cxn>
                <a:cxn ang="0">
                  <a:pos x="13" y="7"/>
                </a:cxn>
                <a:cxn ang="0">
                  <a:pos x="20" y="0"/>
                </a:cxn>
                <a:cxn ang="0">
                  <a:pos x="74" y="7"/>
                </a:cxn>
                <a:cxn ang="0">
                  <a:pos x="101" y="7"/>
                </a:cxn>
                <a:cxn ang="0">
                  <a:pos x="115" y="7"/>
                </a:cxn>
                <a:cxn ang="0">
                  <a:pos x="122" y="13"/>
                </a:cxn>
                <a:cxn ang="0">
                  <a:pos x="128" y="20"/>
                </a:cxn>
              </a:cxnLst>
              <a:rect l="0" t="0" r="r" b="b"/>
              <a:pathLst>
                <a:path w="176" h="129">
                  <a:moveTo>
                    <a:pt x="128" y="20"/>
                  </a:moveTo>
                  <a:lnTo>
                    <a:pt x="176" y="20"/>
                  </a:lnTo>
                  <a:lnTo>
                    <a:pt x="176" y="33"/>
                  </a:lnTo>
                  <a:lnTo>
                    <a:pt x="149" y="46"/>
                  </a:lnTo>
                  <a:lnTo>
                    <a:pt x="122" y="71"/>
                  </a:lnTo>
                  <a:lnTo>
                    <a:pt x="128" y="84"/>
                  </a:lnTo>
                  <a:lnTo>
                    <a:pt x="95" y="110"/>
                  </a:lnTo>
                  <a:lnTo>
                    <a:pt x="67" y="110"/>
                  </a:lnTo>
                  <a:lnTo>
                    <a:pt x="47" y="129"/>
                  </a:lnTo>
                  <a:lnTo>
                    <a:pt x="34" y="104"/>
                  </a:lnTo>
                  <a:lnTo>
                    <a:pt x="34" y="84"/>
                  </a:lnTo>
                  <a:lnTo>
                    <a:pt x="34" y="71"/>
                  </a:lnTo>
                  <a:lnTo>
                    <a:pt x="40" y="59"/>
                  </a:lnTo>
                  <a:lnTo>
                    <a:pt x="40" y="52"/>
                  </a:lnTo>
                  <a:lnTo>
                    <a:pt x="47" y="33"/>
                  </a:lnTo>
                  <a:lnTo>
                    <a:pt x="40" y="33"/>
                  </a:lnTo>
                  <a:lnTo>
                    <a:pt x="13" y="33"/>
                  </a:lnTo>
                  <a:lnTo>
                    <a:pt x="0" y="20"/>
                  </a:lnTo>
                  <a:lnTo>
                    <a:pt x="13" y="7"/>
                  </a:lnTo>
                  <a:lnTo>
                    <a:pt x="20" y="0"/>
                  </a:lnTo>
                  <a:lnTo>
                    <a:pt x="74" y="7"/>
                  </a:lnTo>
                  <a:lnTo>
                    <a:pt x="101" y="7"/>
                  </a:lnTo>
                  <a:lnTo>
                    <a:pt x="115" y="7"/>
                  </a:lnTo>
                  <a:lnTo>
                    <a:pt x="122" y="13"/>
                  </a:lnTo>
                  <a:lnTo>
                    <a:pt x="128"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7" name="Freeform 96"/>
            <p:cNvSpPr>
              <a:spLocks/>
            </p:cNvSpPr>
            <p:nvPr/>
          </p:nvSpPr>
          <p:spPr bwMode="auto">
            <a:xfrm>
              <a:off x="4083051" y="2247901"/>
              <a:ext cx="85725" cy="122238"/>
            </a:xfrm>
            <a:custGeom>
              <a:avLst/>
              <a:gdLst/>
              <a:ahLst/>
              <a:cxnLst>
                <a:cxn ang="0">
                  <a:pos x="41" y="51"/>
                </a:cxn>
                <a:cxn ang="0">
                  <a:pos x="41" y="38"/>
                </a:cxn>
                <a:cxn ang="0">
                  <a:pos x="47" y="26"/>
                </a:cxn>
                <a:cxn ang="0">
                  <a:pos x="47" y="19"/>
                </a:cxn>
                <a:cxn ang="0">
                  <a:pos x="54" y="0"/>
                </a:cxn>
                <a:cxn ang="0">
                  <a:pos x="47" y="0"/>
                </a:cxn>
                <a:cxn ang="0">
                  <a:pos x="20" y="0"/>
                </a:cxn>
                <a:cxn ang="0">
                  <a:pos x="20" y="13"/>
                </a:cxn>
                <a:cxn ang="0">
                  <a:pos x="0" y="45"/>
                </a:cxn>
                <a:cxn ang="0">
                  <a:pos x="7" y="51"/>
                </a:cxn>
                <a:cxn ang="0">
                  <a:pos x="7" y="77"/>
                </a:cxn>
                <a:cxn ang="0">
                  <a:pos x="41" y="71"/>
                </a:cxn>
                <a:cxn ang="0">
                  <a:pos x="41" y="64"/>
                </a:cxn>
                <a:cxn ang="0">
                  <a:pos x="41" y="51"/>
                </a:cxn>
              </a:cxnLst>
              <a:rect l="0" t="0" r="r" b="b"/>
              <a:pathLst>
                <a:path w="54" h="77">
                  <a:moveTo>
                    <a:pt x="41" y="51"/>
                  </a:moveTo>
                  <a:lnTo>
                    <a:pt x="41" y="38"/>
                  </a:lnTo>
                  <a:lnTo>
                    <a:pt x="47" y="26"/>
                  </a:lnTo>
                  <a:lnTo>
                    <a:pt x="47" y="19"/>
                  </a:lnTo>
                  <a:lnTo>
                    <a:pt x="54" y="0"/>
                  </a:lnTo>
                  <a:lnTo>
                    <a:pt x="47" y="0"/>
                  </a:lnTo>
                  <a:lnTo>
                    <a:pt x="20" y="0"/>
                  </a:lnTo>
                  <a:lnTo>
                    <a:pt x="20" y="13"/>
                  </a:lnTo>
                  <a:lnTo>
                    <a:pt x="0" y="45"/>
                  </a:lnTo>
                  <a:lnTo>
                    <a:pt x="7" y="51"/>
                  </a:lnTo>
                  <a:lnTo>
                    <a:pt x="7" y="77"/>
                  </a:lnTo>
                  <a:lnTo>
                    <a:pt x="41" y="71"/>
                  </a:lnTo>
                  <a:lnTo>
                    <a:pt x="41" y="64"/>
                  </a:lnTo>
                  <a:lnTo>
                    <a:pt x="41" y="5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8" name="Freeform 97"/>
            <p:cNvSpPr>
              <a:spLocks/>
            </p:cNvSpPr>
            <p:nvPr/>
          </p:nvSpPr>
          <p:spPr bwMode="auto">
            <a:xfrm>
              <a:off x="4211638" y="2001838"/>
              <a:ext cx="269875" cy="225425"/>
            </a:xfrm>
            <a:custGeom>
              <a:avLst/>
              <a:gdLst/>
              <a:ahLst/>
              <a:cxnLst>
                <a:cxn ang="0">
                  <a:pos x="170" y="58"/>
                </a:cxn>
                <a:cxn ang="0">
                  <a:pos x="170" y="45"/>
                </a:cxn>
                <a:cxn ang="0">
                  <a:pos x="149" y="26"/>
                </a:cxn>
                <a:cxn ang="0">
                  <a:pos x="143" y="26"/>
                </a:cxn>
                <a:cxn ang="0">
                  <a:pos x="129" y="26"/>
                </a:cxn>
                <a:cxn ang="0">
                  <a:pos x="129" y="19"/>
                </a:cxn>
                <a:cxn ang="0">
                  <a:pos x="122" y="26"/>
                </a:cxn>
                <a:cxn ang="0">
                  <a:pos x="102" y="6"/>
                </a:cxn>
                <a:cxn ang="0">
                  <a:pos x="102" y="0"/>
                </a:cxn>
                <a:cxn ang="0">
                  <a:pos x="95" y="6"/>
                </a:cxn>
                <a:cxn ang="0">
                  <a:pos x="88" y="19"/>
                </a:cxn>
                <a:cxn ang="0">
                  <a:pos x="68" y="26"/>
                </a:cxn>
                <a:cxn ang="0">
                  <a:pos x="68" y="32"/>
                </a:cxn>
                <a:cxn ang="0">
                  <a:pos x="48" y="32"/>
                </a:cxn>
                <a:cxn ang="0">
                  <a:pos x="48" y="26"/>
                </a:cxn>
                <a:cxn ang="0">
                  <a:pos x="41" y="26"/>
                </a:cxn>
                <a:cxn ang="0">
                  <a:pos x="48" y="45"/>
                </a:cxn>
                <a:cxn ang="0">
                  <a:pos x="27" y="45"/>
                </a:cxn>
                <a:cxn ang="0">
                  <a:pos x="21" y="45"/>
                </a:cxn>
                <a:cxn ang="0">
                  <a:pos x="0" y="45"/>
                </a:cxn>
                <a:cxn ang="0">
                  <a:pos x="0" y="52"/>
                </a:cxn>
                <a:cxn ang="0">
                  <a:pos x="27" y="58"/>
                </a:cxn>
                <a:cxn ang="0">
                  <a:pos x="48" y="77"/>
                </a:cxn>
                <a:cxn ang="0">
                  <a:pos x="48" y="84"/>
                </a:cxn>
                <a:cxn ang="0">
                  <a:pos x="41" y="122"/>
                </a:cxn>
                <a:cxn ang="0">
                  <a:pos x="41" y="129"/>
                </a:cxn>
                <a:cxn ang="0">
                  <a:pos x="54" y="142"/>
                </a:cxn>
                <a:cxn ang="0">
                  <a:pos x="102" y="142"/>
                </a:cxn>
                <a:cxn ang="0">
                  <a:pos x="116" y="129"/>
                </a:cxn>
                <a:cxn ang="0">
                  <a:pos x="149" y="129"/>
                </a:cxn>
                <a:cxn ang="0">
                  <a:pos x="170" y="122"/>
                </a:cxn>
                <a:cxn ang="0">
                  <a:pos x="149" y="103"/>
                </a:cxn>
                <a:cxn ang="0">
                  <a:pos x="156" y="84"/>
                </a:cxn>
                <a:cxn ang="0">
                  <a:pos x="149" y="77"/>
                </a:cxn>
                <a:cxn ang="0">
                  <a:pos x="149" y="84"/>
                </a:cxn>
                <a:cxn ang="0">
                  <a:pos x="143" y="77"/>
                </a:cxn>
                <a:cxn ang="0">
                  <a:pos x="156" y="58"/>
                </a:cxn>
                <a:cxn ang="0">
                  <a:pos x="163" y="58"/>
                </a:cxn>
                <a:cxn ang="0">
                  <a:pos x="170" y="58"/>
                </a:cxn>
              </a:cxnLst>
              <a:rect l="0" t="0" r="r" b="b"/>
              <a:pathLst>
                <a:path w="170" h="142">
                  <a:moveTo>
                    <a:pt x="170" y="58"/>
                  </a:moveTo>
                  <a:lnTo>
                    <a:pt x="170" y="45"/>
                  </a:lnTo>
                  <a:lnTo>
                    <a:pt x="149" y="26"/>
                  </a:lnTo>
                  <a:lnTo>
                    <a:pt x="143" y="26"/>
                  </a:lnTo>
                  <a:lnTo>
                    <a:pt x="129" y="26"/>
                  </a:lnTo>
                  <a:lnTo>
                    <a:pt x="129" y="19"/>
                  </a:lnTo>
                  <a:lnTo>
                    <a:pt x="122" y="26"/>
                  </a:lnTo>
                  <a:lnTo>
                    <a:pt x="102" y="6"/>
                  </a:lnTo>
                  <a:lnTo>
                    <a:pt x="102" y="0"/>
                  </a:lnTo>
                  <a:lnTo>
                    <a:pt x="95" y="6"/>
                  </a:lnTo>
                  <a:lnTo>
                    <a:pt x="88" y="19"/>
                  </a:lnTo>
                  <a:lnTo>
                    <a:pt x="68" y="26"/>
                  </a:lnTo>
                  <a:lnTo>
                    <a:pt x="68" y="32"/>
                  </a:lnTo>
                  <a:lnTo>
                    <a:pt x="48" y="32"/>
                  </a:lnTo>
                  <a:lnTo>
                    <a:pt x="48" y="26"/>
                  </a:lnTo>
                  <a:lnTo>
                    <a:pt x="41" y="26"/>
                  </a:lnTo>
                  <a:lnTo>
                    <a:pt x="48" y="45"/>
                  </a:lnTo>
                  <a:lnTo>
                    <a:pt x="27" y="45"/>
                  </a:lnTo>
                  <a:lnTo>
                    <a:pt x="21" y="45"/>
                  </a:lnTo>
                  <a:lnTo>
                    <a:pt x="0" y="45"/>
                  </a:lnTo>
                  <a:lnTo>
                    <a:pt x="0" y="52"/>
                  </a:lnTo>
                  <a:lnTo>
                    <a:pt x="27" y="58"/>
                  </a:lnTo>
                  <a:lnTo>
                    <a:pt x="48" y="77"/>
                  </a:lnTo>
                  <a:lnTo>
                    <a:pt x="48" y="84"/>
                  </a:lnTo>
                  <a:lnTo>
                    <a:pt x="41" y="122"/>
                  </a:lnTo>
                  <a:lnTo>
                    <a:pt x="41" y="129"/>
                  </a:lnTo>
                  <a:lnTo>
                    <a:pt x="54" y="142"/>
                  </a:lnTo>
                  <a:lnTo>
                    <a:pt x="102" y="142"/>
                  </a:lnTo>
                  <a:lnTo>
                    <a:pt x="116" y="129"/>
                  </a:lnTo>
                  <a:lnTo>
                    <a:pt x="149" y="129"/>
                  </a:lnTo>
                  <a:lnTo>
                    <a:pt x="170" y="122"/>
                  </a:lnTo>
                  <a:lnTo>
                    <a:pt x="149" y="103"/>
                  </a:lnTo>
                  <a:lnTo>
                    <a:pt x="156" y="84"/>
                  </a:lnTo>
                  <a:lnTo>
                    <a:pt x="149" y="77"/>
                  </a:lnTo>
                  <a:lnTo>
                    <a:pt x="149" y="84"/>
                  </a:lnTo>
                  <a:lnTo>
                    <a:pt x="143" y="77"/>
                  </a:lnTo>
                  <a:lnTo>
                    <a:pt x="156" y="58"/>
                  </a:lnTo>
                  <a:lnTo>
                    <a:pt x="163" y="58"/>
                  </a:lnTo>
                  <a:lnTo>
                    <a:pt x="170" y="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99" name="Freeform 98"/>
            <p:cNvSpPr>
              <a:spLocks/>
            </p:cNvSpPr>
            <p:nvPr/>
          </p:nvSpPr>
          <p:spPr bwMode="auto">
            <a:xfrm>
              <a:off x="4448176" y="2114551"/>
              <a:ext cx="258763" cy="234950"/>
            </a:xfrm>
            <a:custGeom>
              <a:avLst/>
              <a:gdLst/>
              <a:ahLst/>
              <a:cxnLst>
                <a:cxn ang="0">
                  <a:pos x="0" y="32"/>
                </a:cxn>
                <a:cxn ang="0">
                  <a:pos x="7" y="13"/>
                </a:cxn>
                <a:cxn ang="0">
                  <a:pos x="28" y="6"/>
                </a:cxn>
                <a:cxn ang="0">
                  <a:pos x="34" y="13"/>
                </a:cxn>
                <a:cxn ang="0">
                  <a:pos x="34" y="6"/>
                </a:cxn>
                <a:cxn ang="0">
                  <a:pos x="48" y="6"/>
                </a:cxn>
                <a:cxn ang="0">
                  <a:pos x="55" y="0"/>
                </a:cxn>
                <a:cxn ang="0">
                  <a:pos x="75" y="0"/>
                </a:cxn>
                <a:cxn ang="0">
                  <a:pos x="82" y="0"/>
                </a:cxn>
                <a:cxn ang="0">
                  <a:pos x="102" y="6"/>
                </a:cxn>
                <a:cxn ang="0">
                  <a:pos x="102" y="13"/>
                </a:cxn>
                <a:cxn ang="0">
                  <a:pos x="102" y="26"/>
                </a:cxn>
                <a:cxn ang="0">
                  <a:pos x="95" y="13"/>
                </a:cxn>
                <a:cxn ang="0">
                  <a:pos x="82" y="26"/>
                </a:cxn>
                <a:cxn ang="0">
                  <a:pos x="82" y="39"/>
                </a:cxn>
                <a:cxn ang="0">
                  <a:pos x="102" y="58"/>
                </a:cxn>
                <a:cxn ang="0">
                  <a:pos x="109" y="77"/>
                </a:cxn>
                <a:cxn ang="0">
                  <a:pos x="123" y="84"/>
                </a:cxn>
                <a:cxn ang="0">
                  <a:pos x="136" y="84"/>
                </a:cxn>
                <a:cxn ang="0">
                  <a:pos x="129" y="84"/>
                </a:cxn>
                <a:cxn ang="0">
                  <a:pos x="163" y="110"/>
                </a:cxn>
                <a:cxn ang="0">
                  <a:pos x="150" y="103"/>
                </a:cxn>
                <a:cxn ang="0">
                  <a:pos x="136" y="122"/>
                </a:cxn>
                <a:cxn ang="0">
                  <a:pos x="150" y="122"/>
                </a:cxn>
                <a:cxn ang="0">
                  <a:pos x="150" y="129"/>
                </a:cxn>
                <a:cxn ang="0">
                  <a:pos x="136" y="129"/>
                </a:cxn>
                <a:cxn ang="0">
                  <a:pos x="136" y="148"/>
                </a:cxn>
                <a:cxn ang="0">
                  <a:pos x="129" y="148"/>
                </a:cxn>
                <a:cxn ang="0">
                  <a:pos x="136" y="129"/>
                </a:cxn>
                <a:cxn ang="0">
                  <a:pos x="129" y="110"/>
                </a:cxn>
                <a:cxn ang="0">
                  <a:pos x="102" y="97"/>
                </a:cxn>
                <a:cxn ang="0">
                  <a:pos x="82" y="84"/>
                </a:cxn>
                <a:cxn ang="0">
                  <a:pos x="75" y="77"/>
                </a:cxn>
                <a:cxn ang="0">
                  <a:pos x="68" y="77"/>
                </a:cxn>
                <a:cxn ang="0">
                  <a:pos x="48" y="51"/>
                </a:cxn>
                <a:cxn ang="0">
                  <a:pos x="28" y="39"/>
                </a:cxn>
                <a:cxn ang="0">
                  <a:pos x="21" y="51"/>
                </a:cxn>
                <a:cxn ang="0">
                  <a:pos x="7" y="45"/>
                </a:cxn>
                <a:cxn ang="0">
                  <a:pos x="0" y="32"/>
                </a:cxn>
              </a:cxnLst>
              <a:rect l="0" t="0" r="r" b="b"/>
              <a:pathLst>
                <a:path w="163" h="148">
                  <a:moveTo>
                    <a:pt x="0" y="32"/>
                  </a:moveTo>
                  <a:lnTo>
                    <a:pt x="7" y="13"/>
                  </a:lnTo>
                  <a:lnTo>
                    <a:pt x="28" y="6"/>
                  </a:lnTo>
                  <a:lnTo>
                    <a:pt x="34" y="13"/>
                  </a:lnTo>
                  <a:lnTo>
                    <a:pt x="34" y="6"/>
                  </a:lnTo>
                  <a:lnTo>
                    <a:pt x="48" y="6"/>
                  </a:lnTo>
                  <a:lnTo>
                    <a:pt x="55" y="0"/>
                  </a:lnTo>
                  <a:lnTo>
                    <a:pt x="75" y="0"/>
                  </a:lnTo>
                  <a:lnTo>
                    <a:pt x="82" y="0"/>
                  </a:lnTo>
                  <a:lnTo>
                    <a:pt x="102" y="6"/>
                  </a:lnTo>
                  <a:lnTo>
                    <a:pt x="102" y="13"/>
                  </a:lnTo>
                  <a:lnTo>
                    <a:pt x="102" y="26"/>
                  </a:lnTo>
                  <a:lnTo>
                    <a:pt x="95" y="13"/>
                  </a:lnTo>
                  <a:lnTo>
                    <a:pt x="82" y="26"/>
                  </a:lnTo>
                  <a:lnTo>
                    <a:pt x="82" y="39"/>
                  </a:lnTo>
                  <a:lnTo>
                    <a:pt x="102" y="58"/>
                  </a:lnTo>
                  <a:lnTo>
                    <a:pt x="109" y="77"/>
                  </a:lnTo>
                  <a:lnTo>
                    <a:pt x="123" y="84"/>
                  </a:lnTo>
                  <a:lnTo>
                    <a:pt x="136" y="84"/>
                  </a:lnTo>
                  <a:lnTo>
                    <a:pt x="129" y="84"/>
                  </a:lnTo>
                  <a:lnTo>
                    <a:pt x="163" y="110"/>
                  </a:lnTo>
                  <a:lnTo>
                    <a:pt x="150" y="103"/>
                  </a:lnTo>
                  <a:lnTo>
                    <a:pt x="136" y="122"/>
                  </a:lnTo>
                  <a:lnTo>
                    <a:pt x="150" y="122"/>
                  </a:lnTo>
                  <a:lnTo>
                    <a:pt x="150" y="129"/>
                  </a:lnTo>
                  <a:lnTo>
                    <a:pt x="136" y="129"/>
                  </a:lnTo>
                  <a:lnTo>
                    <a:pt x="136" y="148"/>
                  </a:lnTo>
                  <a:lnTo>
                    <a:pt x="129" y="148"/>
                  </a:lnTo>
                  <a:lnTo>
                    <a:pt x="136" y="129"/>
                  </a:lnTo>
                  <a:lnTo>
                    <a:pt x="129" y="110"/>
                  </a:lnTo>
                  <a:lnTo>
                    <a:pt x="102" y="97"/>
                  </a:lnTo>
                  <a:lnTo>
                    <a:pt x="82" y="84"/>
                  </a:lnTo>
                  <a:lnTo>
                    <a:pt x="75" y="77"/>
                  </a:lnTo>
                  <a:lnTo>
                    <a:pt x="68" y="77"/>
                  </a:lnTo>
                  <a:lnTo>
                    <a:pt x="48" y="51"/>
                  </a:lnTo>
                  <a:lnTo>
                    <a:pt x="28" y="39"/>
                  </a:lnTo>
                  <a:lnTo>
                    <a:pt x="21" y="51"/>
                  </a:lnTo>
                  <a:lnTo>
                    <a:pt x="7" y="45"/>
                  </a:lnTo>
                  <a:lnTo>
                    <a:pt x="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0" name="Freeform 99"/>
            <p:cNvSpPr>
              <a:spLocks/>
            </p:cNvSpPr>
            <p:nvPr/>
          </p:nvSpPr>
          <p:spPr bwMode="auto">
            <a:xfrm>
              <a:off x="4803776" y="2176463"/>
              <a:ext cx="139700" cy="92075"/>
            </a:xfrm>
            <a:custGeom>
              <a:avLst/>
              <a:gdLst/>
              <a:ahLst/>
              <a:cxnLst>
                <a:cxn ang="0">
                  <a:pos x="61" y="0"/>
                </a:cxn>
                <a:cxn ang="0">
                  <a:pos x="41" y="12"/>
                </a:cxn>
                <a:cxn ang="0">
                  <a:pos x="14" y="12"/>
                </a:cxn>
                <a:cxn ang="0">
                  <a:pos x="7" y="0"/>
                </a:cxn>
                <a:cxn ang="0">
                  <a:pos x="0" y="12"/>
                </a:cxn>
                <a:cxn ang="0">
                  <a:pos x="0" y="32"/>
                </a:cxn>
                <a:cxn ang="0">
                  <a:pos x="0" y="38"/>
                </a:cxn>
                <a:cxn ang="0">
                  <a:pos x="7" y="58"/>
                </a:cxn>
                <a:cxn ang="0">
                  <a:pos x="27" y="45"/>
                </a:cxn>
                <a:cxn ang="0">
                  <a:pos x="41" y="58"/>
                </a:cxn>
                <a:cxn ang="0">
                  <a:pos x="55" y="45"/>
                </a:cxn>
                <a:cxn ang="0">
                  <a:pos x="82" y="45"/>
                </a:cxn>
                <a:cxn ang="0">
                  <a:pos x="68" y="32"/>
                </a:cxn>
                <a:cxn ang="0">
                  <a:pos x="82" y="19"/>
                </a:cxn>
                <a:cxn ang="0">
                  <a:pos x="88" y="12"/>
                </a:cxn>
                <a:cxn ang="0">
                  <a:pos x="75" y="6"/>
                </a:cxn>
                <a:cxn ang="0">
                  <a:pos x="61" y="0"/>
                </a:cxn>
              </a:cxnLst>
              <a:rect l="0" t="0" r="r" b="b"/>
              <a:pathLst>
                <a:path w="88" h="58">
                  <a:moveTo>
                    <a:pt x="61" y="0"/>
                  </a:moveTo>
                  <a:lnTo>
                    <a:pt x="41" y="12"/>
                  </a:lnTo>
                  <a:lnTo>
                    <a:pt x="14" y="12"/>
                  </a:lnTo>
                  <a:lnTo>
                    <a:pt x="7" y="0"/>
                  </a:lnTo>
                  <a:lnTo>
                    <a:pt x="0" y="12"/>
                  </a:lnTo>
                  <a:lnTo>
                    <a:pt x="0" y="32"/>
                  </a:lnTo>
                  <a:lnTo>
                    <a:pt x="0" y="38"/>
                  </a:lnTo>
                  <a:lnTo>
                    <a:pt x="7" y="58"/>
                  </a:lnTo>
                  <a:lnTo>
                    <a:pt x="27" y="45"/>
                  </a:lnTo>
                  <a:lnTo>
                    <a:pt x="41" y="58"/>
                  </a:lnTo>
                  <a:lnTo>
                    <a:pt x="55" y="45"/>
                  </a:lnTo>
                  <a:lnTo>
                    <a:pt x="82" y="45"/>
                  </a:lnTo>
                  <a:lnTo>
                    <a:pt x="68" y="32"/>
                  </a:lnTo>
                  <a:lnTo>
                    <a:pt x="82" y="19"/>
                  </a:lnTo>
                  <a:lnTo>
                    <a:pt x="88" y="12"/>
                  </a:lnTo>
                  <a:lnTo>
                    <a:pt x="75" y="6"/>
                  </a:lnTo>
                  <a:lnTo>
                    <a:pt x="61"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1" name="Freeform 100"/>
            <p:cNvSpPr>
              <a:spLocks/>
            </p:cNvSpPr>
            <p:nvPr/>
          </p:nvSpPr>
          <p:spPr bwMode="auto">
            <a:xfrm>
              <a:off x="4760913" y="2247901"/>
              <a:ext cx="130175" cy="112713"/>
            </a:xfrm>
            <a:custGeom>
              <a:avLst/>
              <a:gdLst/>
              <a:ahLst/>
              <a:cxnLst>
                <a:cxn ang="0">
                  <a:pos x="82" y="0"/>
                </a:cxn>
                <a:cxn ang="0">
                  <a:pos x="68" y="13"/>
                </a:cxn>
                <a:cxn ang="0">
                  <a:pos x="54" y="0"/>
                </a:cxn>
                <a:cxn ang="0">
                  <a:pos x="34" y="13"/>
                </a:cxn>
                <a:cxn ang="0">
                  <a:pos x="7" y="19"/>
                </a:cxn>
                <a:cxn ang="0">
                  <a:pos x="0" y="38"/>
                </a:cxn>
                <a:cxn ang="0">
                  <a:pos x="14" y="51"/>
                </a:cxn>
                <a:cxn ang="0">
                  <a:pos x="34" y="51"/>
                </a:cxn>
                <a:cxn ang="0">
                  <a:pos x="54" y="71"/>
                </a:cxn>
                <a:cxn ang="0">
                  <a:pos x="54" y="64"/>
                </a:cxn>
                <a:cxn ang="0">
                  <a:pos x="61" y="64"/>
                </a:cxn>
                <a:cxn ang="0">
                  <a:pos x="41" y="45"/>
                </a:cxn>
                <a:cxn ang="0">
                  <a:pos x="34" y="26"/>
                </a:cxn>
                <a:cxn ang="0">
                  <a:pos x="34" y="19"/>
                </a:cxn>
                <a:cxn ang="0">
                  <a:pos x="41" y="26"/>
                </a:cxn>
                <a:cxn ang="0">
                  <a:pos x="41" y="19"/>
                </a:cxn>
                <a:cxn ang="0">
                  <a:pos x="54" y="13"/>
                </a:cxn>
                <a:cxn ang="0">
                  <a:pos x="68" y="19"/>
                </a:cxn>
                <a:cxn ang="0">
                  <a:pos x="82" y="19"/>
                </a:cxn>
                <a:cxn ang="0">
                  <a:pos x="82" y="13"/>
                </a:cxn>
                <a:cxn ang="0">
                  <a:pos x="82" y="0"/>
                </a:cxn>
              </a:cxnLst>
              <a:rect l="0" t="0" r="r" b="b"/>
              <a:pathLst>
                <a:path w="82" h="71">
                  <a:moveTo>
                    <a:pt x="82" y="0"/>
                  </a:moveTo>
                  <a:lnTo>
                    <a:pt x="68" y="13"/>
                  </a:lnTo>
                  <a:lnTo>
                    <a:pt x="54" y="0"/>
                  </a:lnTo>
                  <a:lnTo>
                    <a:pt x="34" y="13"/>
                  </a:lnTo>
                  <a:lnTo>
                    <a:pt x="7" y="19"/>
                  </a:lnTo>
                  <a:lnTo>
                    <a:pt x="0" y="38"/>
                  </a:lnTo>
                  <a:lnTo>
                    <a:pt x="14" y="51"/>
                  </a:lnTo>
                  <a:lnTo>
                    <a:pt x="34" y="51"/>
                  </a:lnTo>
                  <a:lnTo>
                    <a:pt x="54" y="71"/>
                  </a:lnTo>
                  <a:lnTo>
                    <a:pt x="54" y="64"/>
                  </a:lnTo>
                  <a:lnTo>
                    <a:pt x="61" y="64"/>
                  </a:lnTo>
                  <a:lnTo>
                    <a:pt x="41" y="45"/>
                  </a:lnTo>
                  <a:lnTo>
                    <a:pt x="34" y="26"/>
                  </a:lnTo>
                  <a:lnTo>
                    <a:pt x="34" y="19"/>
                  </a:lnTo>
                  <a:lnTo>
                    <a:pt x="41" y="26"/>
                  </a:lnTo>
                  <a:lnTo>
                    <a:pt x="41" y="19"/>
                  </a:lnTo>
                  <a:lnTo>
                    <a:pt x="54" y="13"/>
                  </a:lnTo>
                  <a:lnTo>
                    <a:pt x="68" y="19"/>
                  </a:lnTo>
                  <a:lnTo>
                    <a:pt x="82" y="19"/>
                  </a:lnTo>
                  <a:lnTo>
                    <a:pt x="82" y="13"/>
                  </a:lnTo>
                  <a:lnTo>
                    <a:pt x="82"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2" name="Freeform 101"/>
            <p:cNvSpPr>
              <a:spLocks/>
            </p:cNvSpPr>
            <p:nvPr/>
          </p:nvSpPr>
          <p:spPr bwMode="auto">
            <a:xfrm>
              <a:off x="4740276" y="2084388"/>
              <a:ext cx="214313" cy="111125"/>
            </a:xfrm>
            <a:custGeom>
              <a:avLst/>
              <a:gdLst/>
              <a:ahLst/>
              <a:cxnLst>
                <a:cxn ang="0">
                  <a:pos x="122" y="45"/>
                </a:cxn>
                <a:cxn ang="0">
                  <a:pos x="135" y="45"/>
                </a:cxn>
                <a:cxn ang="0">
                  <a:pos x="135" y="51"/>
                </a:cxn>
                <a:cxn ang="0">
                  <a:pos x="122" y="58"/>
                </a:cxn>
                <a:cxn ang="0">
                  <a:pos x="128" y="70"/>
                </a:cxn>
                <a:cxn ang="0">
                  <a:pos x="101" y="58"/>
                </a:cxn>
                <a:cxn ang="0">
                  <a:pos x="81" y="70"/>
                </a:cxn>
                <a:cxn ang="0">
                  <a:pos x="54" y="70"/>
                </a:cxn>
                <a:cxn ang="0">
                  <a:pos x="47" y="58"/>
                </a:cxn>
                <a:cxn ang="0">
                  <a:pos x="40" y="51"/>
                </a:cxn>
                <a:cxn ang="0">
                  <a:pos x="27" y="51"/>
                </a:cxn>
                <a:cxn ang="0">
                  <a:pos x="0" y="32"/>
                </a:cxn>
                <a:cxn ang="0">
                  <a:pos x="13" y="32"/>
                </a:cxn>
                <a:cxn ang="0">
                  <a:pos x="20" y="25"/>
                </a:cxn>
                <a:cxn ang="0">
                  <a:pos x="27" y="6"/>
                </a:cxn>
                <a:cxn ang="0">
                  <a:pos x="40" y="0"/>
                </a:cxn>
                <a:cxn ang="0">
                  <a:pos x="67" y="6"/>
                </a:cxn>
                <a:cxn ang="0">
                  <a:pos x="95" y="0"/>
                </a:cxn>
                <a:cxn ang="0">
                  <a:pos x="108" y="19"/>
                </a:cxn>
                <a:cxn ang="0">
                  <a:pos x="115" y="32"/>
                </a:cxn>
                <a:cxn ang="0">
                  <a:pos x="122" y="45"/>
                </a:cxn>
              </a:cxnLst>
              <a:rect l="0" t="0" r="r" b="b"/>
              <a:pathLst>
                <a:path w="135" h="70">
                  <a:moveTo>
                    <a:pt x="122" y="45"/>
                  </a:moveTo>
                  <a:lnTo>
                    <a:pt x="135" y="45"/>
                  </a:lnTo>
                  <a:lnTo>
                    <a:pt x="135" y="51"/>
                  </a:lnTo>
                  <a:lnTo>
                    <a:pt x="122" y="58"/>
                  </a:lnTo>
                  <a:lnTo>
                    <a:pt x="128" y="70"/>
                  </a:lnTo>
                  <a:lnTo>
                    <a:pt x="101" y="58"/>
                  </a:lnTo>
                  <a:lnTo>
                    <a:pt x="81" y="70"/>
                  </a:lnTo>
                  <a:lnTo>
                    <a:pt x="54" y="70"/>
                  </a:lnTo>
                  <a:lnTo>
                    <a:pt x="47" y="58"/>
                  </a:lnTo>
                  <a:lnTo>
                    <a:pt x="40" y="51"/>
                  </a:lnTo>
                  <a:lnTo>
                    <a:pt x="27" y="51"/>
                  </a:lnTo>
                  <a:lnTo>
                    <a:pt x="0" y="32"/>
                  </a:lnTo>
                  <a:lnTo>
                    <a:pt x="13" y="32"/>
                  </a:lnTo>
                  <a:lnTo>
                    <a:pt x="20" y="25"/>
                  </a:lnTo>
                  <a:lnTo>
                    <a:pt x="27" y="6"/>
                  </a:lnTo>
                  <a:lnTo>
                    <a:pt x="40" y="0"/>
                  </a:lnTo>
                  <a:lnTo>
                    <a:pt x="67" y="6"/>
                  </a:lnTo>
                  <a:lnTo>
                    <a:pt x="95" y="0"/>
                  </a:lnTo>
                  <a:lnTo>
                    <a:pt x="108" y="19"/>
                  </a:lnTo>
                  <a:lnTo>
                    <a:pt x="115" y="32"/>
                  </a:lnTo>
                  <a:lnTo>
                    <a:pt x="122"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3" name="Freeform 102"/>
            <p:cNvSpPr>
              <a:spLocks/>
            </p:cNvSpPr>
            <p:nvPr/>
          </p:nvSpPr>
          <p:spPr bwMode="auto">
            <a:xfrm>
              <a:off x="4610101" y="2114551"/>
              <a:ext cx="53975" cy="41275"/>
            </a:xfrm>
            <a:custGeom>
              <a:avLst/>
              <a:gdLst/>
              <a:ahLst/>
              <a:cxnLst>
                <a:cxn ang="0">
                  <a:pos x="0" y="26"/>
                </a:cxn>
                <a:cxn ang="0">
                  <a:pos x="0" y="13"/>
                </a:cxn>
                <a:cxn ang="0">
                  <a:pos x="0" y="6"/>
                </a:cxn>
                <a:cxn ang="0">
                  <a:pos x="27" y="0"/>
                </a:cxn>
                <a:cxn ang="0">
                  <a:pos x="34" y="6"/>
                </a:cxn>
                <a:cxn ang="0">
                  <a:pos x="21" y="13"/>
                </a:cxn>
                <a:cxn ang="0">
                  <a:pos x="21" y="26"/>
                </a:cxn>
                <a:cxn ang="0">
                  <a:pos x="7" y="13"/>
                </a:cxn>
                <a:cxn ang="0">
                  <a:pos x="0" y="19"/>
                </a:cxn>
                <a:cxn ang="0">
                  <a:pos x="0" y="26"/>
                </a:cxn>
              </a:cxnLst>
              <a:rect l="0" t="0" r="r" b="b"/>
              <a:pathLst>
                <a:path w="34" h="26">
                  <a:moveTo>
                    <a:pt x="0" y="26"/>
                  </a:moveTo>
                  <a:lnTo>
                    <a:pt x="0" y="13"/>
                  </a:lnTo>
                  <a:lnTo>
                    <a:pt x="0" y="6"/>
                  </a:lnTo>
                  <a:lnTo>
                    <a:pt x="27" y="0"/>
                  </a:lnTo>
                  <a:lnTo>
                    <a:pt x="34" y="6"/>
                  </a:lnTo>
                  <a:lnTo>
                    <a:pt x="21" y="13"/>
                  </a:lnTo>
                  <a:lnTo>
                    <a:pt x="21" y="26"/>
                  </a:lnTo>
                  <a:lnTo>
                    <a:pt x="7" y="13"/>
                  </a:lnTo>
                  <a:lnTo>
                    <a:pt x="0" y="19"/>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4" name="Freeform 103"/>
            <p:cNvSpPr>
              <a:spLocks/>
            </p:cNvSpPr>
            <p:nvPr/>
          </p:nvSpPr>
          <p:spPr bwMode="auto">
            <a:xfrm>
              <a:off x="4610101" y="2124076"/>
              <a:ext cx="119063" cy="103188"/>
            </a:xfrm>
            <a:custGeom>
              <a:avLst/>
              <a:gdLst/>
              <a:ahLst/>
              <a:cxnLst>
                <a:cxn ang="0">
                  <a:pos x="61" y="7"/>
                </a:cxn>
                <a:cxn ang="0">
                  <a:pos x="54" y="7"/>
                </a:cxn>
                <a:cxn ang="0">
                  <a:pos x="34" y="0"/>
                </a:cxn>
                <a:cxn ang="0">
                  <a:pos x="21" y="7"/>
                </a:cxn>
                <a:cxn ang="0">
                  <a:pos x="21" y="20"/>
                </a:cxn>
                <a:cxn ang="0">
                  <a:pos x="7" y="7"/>
                </a:cxn>
                <a:cxn ang="0">
                  <a:pos x="0" y="20"/>
                </a:cxn>
                <a:cxn ang="0">
                  <a:pos x="0" y="26"/>
                </a:cxn>
                <a:cxn ang="0">
                  <a:pos x="7" y="20"/>
                </a:cxn>
                <a:cxn ang="0">
                  <a:pos x="21" y="26"/>
                </a:cxn>
                <a:cxn ang="0">
                  <a:pos x="21" y="45"/>
                </a:cxn>
                <a:cxn ang="0">
                  <a:pos x="61" y="65"/>
                </a:cxn>
                <a:cxn ang="0">
                  <a:pos x="34" y="33"/>
                </a:cxn>
                <a:cxn ang="0">
                  <a:pos x="27" y="26"/>
                </a:cxn>
                <a:cxn ang="0">
                  <a:pos x="34" y="20"/>
                </a:cxn>
                <a:cxn ang="0">
                  <a:pos x="61" y="26"/>
                </a:cxn>
                <a:cxn ang="0">
                  <a:pos x="75" y="26"/>
                </a:cxn>
                <a:cxn ang="0">
                  <a:pos x="75" y="20"/>
                </a:cxn>
                <a:cxn ang="0">
                  <a:pos x="68" y="13"/>
                </a:cxn>
                <a:cxn ang="0">
                  <a:pos x="61" y="7"/>
                </a:cxn>
              </a:cxnLst>
              <a:rect l="0" t="0" r="r" b="b"/>
              <a:pathLst>
                <a:path w="75" h="65">
                  <a:moveTo>
                    <a:pt x="61" y="7"/>
                  </a:moveTo>
                  <a:lnTo>
                    <a:pt x="54" y="7"/>
                  </a:lnTo>
                  <a:lnTo>
                    <a:pt x="34" y="0"/>
                  </a:lnTo>
                  <a:lnTo>
                    <a:pt x="21" y="7"/>
                  </a:lnTo>
                  <a:lnTo>
                    <a:pt x="21" y="20"/>
                  </a:lnTo>
                  <a:lnTo>
                    <a:pt x="7" y="7"/>
                  </a:lnTo>
                  <a:lnTo>
                    <a:pt x="0" y="20"/>
                  </a:lnTo>
                  <a:lnTo>
                    <a:pt x="0" y="26"/>
                  </a:lnTo>
                  <a:lnTo>
                    <a:pt x="7" y="20"/>
                  </a:lnTo>
                  <a:lnTo>
                    <a:pt x="21" y="26"/>
                  </a:lnTo>
                  <a:lnTo>
                    <a:pt x="21" y="45"/>
                  </a:lnTo>
                  <a:lnTo>
                    <a:pt x="61" y="65"/>
                  </a:lnTo>
                  <a:lnTo>
                    <a:pt x="34" y="33"/>
                  </a:lnTo>
                  <a:lnTo>
                    <a:pt x="27" y="26"/>
                  </a:lnTo>
                  <a:lnTo>
                    <a:pt x="34" y="20"/>
                  </a:lnTo>
                  <a:lnTo>
                    <a:pt x="61" y="26"/>
                  </a:lnTo>
                  <a:lnTo>
                    <a:pt x="75" y="26"/>
                  </a:lnTo>
                  <a:lnTo>
                    <a:pt x="75" y="20"/>
                  </a:lnTo>
                  <a:lnTo>
                    <a:pt x="68" y="13"/>
                  </a:lnTo>
                  <a:lnTo>
                    <a:pt x="61"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5" name="Freeform 104"/>
            <p:cNvSpPr>
              <a:spLocks/>
            </p:cNvSpPr>
            <p:nvPr/>
          </p:nvSpPr>
          <p:spPr bwMode="auto">
            <a:xfrm>
              <a:off x="4652963" y="2155826"/>
              <a:ext cx="87313" cy="71438"/>
            </a:xfrm>
            <a:custGeom>
              <a:avLst/>
              <a:gdLst/>
              <a:ahLst/>
              <a:cxnLst>
                <a:cxn ang="0">
                  <a:pos x="48" y="6"/>
                </a:cxn>
                <a:cxn ang="0">
                  <a:pos x="48" y="13"/>
                </a:cxn>
                <a:cxn ang="0">
                  <a:pos x="55" y="25"/>
                </a:cxn>
                <a:cxn ang="0">
                  <a:pos x="48" y="25"/>
                </a:cxn>
                <a:cxn ang="0">
                  <a:pos x="34" y="32"/>
                </a:cxn>
                <a:cxn ang="0">
                  <a:pos x="34" y="45"/>
                </a:cxn>
                <a:cxn ang="0">
                  <a:pos x="7" y="13"/>
                </a:cxn>
                <a:cxn ang="0">
                  <a:pos x="0" y="6"/>
                </a:cxn>
                <a:cxn ang="0">
                  <a:pos x="7" y="0"/>
                </a:cxn>
                <a:cxn ang="0">
                  <a:pos x="34" y="6"/>
                </a:cxn>
                <a:cxn ang="0">
                  <a:pos x="41" y="6"/>
                </a:cxn>
                <a:cxn ang="0">
                  <a:pos x="48" y="6"/>
                </a:cxn>
              </a:cxnLst>
              <a:rect l="0" t="0" r="r" b="b"/>
              <a:pathLst>
                <a:path w="55" h="45">
                  <a:moveTo>
                    <a:pt x="48" y="6"/>
                  </a:moveTo>
                  <a:lnTo>
                    <a:pt x="48" y="13"/>
                  </a:lnTo>
                  <a:lnTo>
                    <a:pt x="55" y="25"/>
                  </a:lnTo>
                  <a:lnTo>
                    <a:pt x="48" y="25"/>
                  </a:lnTo>
                  <a:lnTo>
                    <a:pt x="34" y="32"/>
                  </a:lnTo>
                  <a:lnTo>
                    <a:pt x="34" y="45"/>
                  </a:lnTo>
                  <a:lnTo>
                    <a:pt x="7" y="13"/>
                  </a:lnTo>
                  <a:lnTo>
                    <a:pt x="0" y="6"/>
                  </a:lnTo>
                  <a:lnTo>
                    <a:pt x="7" y="0"/>
                  </a:lnTo>
                  <a:lnTo>
                    <a:pt x="34" y="6"/>
                  </a:lnTo>
                  <a:lnTo>
                    <a:pt x="41" y="6"/>
                  </a:lnTo>
                  <a:lnTo>
                    <a:pt x="48"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6" name="Freeform 105"/>
            <p:cNvSpPr>
              <a:spLocks/>
            </p:cNvSpPr>
            <p:nvPr/>
          </p:nvSpPr>
          <p:spPr bwMode="auto">
            <a:xfrm>
              <a:off x="4706938" y="2195513"/>
              <a:ext cx="53975" cy="52388"/>
            </a:xfrm>
            <a:custGeom>
              <a:avLst/>
              <a:gdLst/>
              <a:ahLst/>
              <a:cxnLst>
                <a:cxn ang="0">
                  <a:pos x="0" y="20"/>
                </a:cxn>
                <a:cxn ang="0">
                  <a:pos x="21" y="33"/>
                </a:cxn>
                <a:cxn ang="0">
                  <a:pos x="21" y="20"/>
                </a:cxn>
                <a:cxn ang="0">
                  <a:pos x="34" y="20"/>
                </a:cxn>
                <a:cxn ang="0">
                  <a:pos x="14" y="0"/>
                </a:cxn>
                <a:cxn ang="0">
                  <a:pos x="0" y="7"/>
                </a:cxn>
                <a:cxn ang="0">
                  <a:pos x="0" y="13"/>
                </a:cxn>
                <a:cxn ang="0">
                  <a:pos x="0" y="20"/>
                </a:cxn>
              </a:cxnLst>
              <a:rect l="0" t="0" r="r" b="b"/>
              <a:pathLst>
                <a:path w="34" h="33">
                  <a:moveTo>
                    <a:pt x="0" y="20"/>
                  </a:moveTo>
                  <a:lnTo>
                    <a:pt x="21" y="33"/>
                  </a:lnTo>
                  <a:lnTo>
                    <a:pt x="21" y="20"/>
                  </a:lnTo>
                  <a:lnTo>
                    <a:pt x="34" y="20"/>
                  </a:lnTo>
                  <a:lnTo>
                    <a:pt x="14" y="0"/>
                  </a:lnTo>
                  <a:lnTo>
                    <a:pt x="0" y="7"/>
                  </a:lnTo>
                  <a:lnTo>
                    <a:pt x="0" y="13"/>
                  </a:lnTo>
                  <a:lnTo>
                    <a:pt x="0"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7" name="Freeform 106"/>
            <p:cNvSpPr>
              <a:spLocks/>
            </p:cNvSpPr>
            <p:nvPr/>
          </p:nvSpPr>
          <p:spPr bwMode="auto">
            <a:xfrm>
              <a:off x="4706938" y="2135188"/>
              <a:ext cx="107950" cy="112713"/>
            </a:xfrm>
            <a:custGeom>
              <a:avLst/>
              <a:gdLst/>
              <a:ahLst/>
              <a:cxnLst>
                <a:cxn ang="0">
                  <a:pos x="34" y="71"/>
                </a:cxn>
                <a:cxn ang="0">
                  <a:pos x="34" y="58"/>
                </a:cxn>
                <a:cxn ang="0">
                  <a:pos x="21" y="58"/>
                </a:cxn>
                <a:cxn ang="0">
                  <a:pos x="34" y="58"/>
                </a:cxn>
                <a:cxn ang="0">
                  <a:pos x="14" y="38"/>
                </a:cxn>
                <a:cxn ang="0">
                  <a:pos x="21" y="38"/>
                </a:cxn>
                <a:cxn ang="0">
                  <a:pos x="14" y="26"/>
                </a:cxn>
                <a:cxn ang="0">
                  <a:pos x="14" y="19"/>
                </a:cxn>
                <a:cxn ang="0">
                  <a:pos x="14" y="13"/>
                </a:cxn>
                <a:cxn ang="0">
                  <a:pos x="0" y="0"/>
                </a:cxn>
                <a:cxn ang="0">
                  <a:pos x="21" y="0"/>
                </a:cxn>
                <a:cxn ang="0">
                  <a:pos x="48" y="19"/>
                </a:cxn>
                <a:cxn ang="0">
                  <a:pos x="61" y="19"/>
                </a:cxn>
                <a:cxn ang="0">
                  <a:pos x="68" y="26"/>
                </a:cxn>
                <a:cxn ang="0">
                  <a:pos x="61" y="38"/>
                </a:cxn>
                <a:cxn ang="0">
                  <a:pos x="61" y="58"/>
                </a:cxn>
                <a:cxn ang="0">
                  <a:pos x="61" y="64"/>
                </a:cxn>
                <a:cxn ang="0">
                  <a:pos x="48" y="64"/>
                </a:cxn>
                <a:cxn ang="0">
                  <a:pos x="41" y="71"/>
                </a:cxn>
                <a:cxn ang="0">
                  <a:pos x="34" y="71"/>
                </a:cxn>
              </a:cxnLst>
              <a:rect l="0" t="0" r="r" b="b"/>
              <a:pathLst>
                <a:path w="68" h="71">
                  <a:moveTo>
                    <a:pt x="34" y="71"/>
                  </a:moveTo>
                  <a:lnTo>
                    <a:pt x="34" y="58"/>
                  </a:lnTo>
                  <a:lnTo>
                    <a:pt x="21" y="58"/>
                  </a:lnTo>
                  <a:lnTo>
                    <a:pt x="34" y="58"/>
                  </a:lnTo>
                  <a:lnTo>
                    <a:pt x="14" y="38"/>
                  </a:lnTo>
                  <a:lnTo>
                    <a:pt x="21" y="38"/>
                  </a:lnTo>
                  <a:lnTo>
                    <a:pt x="14" y="26"/>
                  </a:lnTo>
                  <a:lnTo>
                    <a:pt x="14" y="19"/>
                  </a:lnTo>
                  <a:lnTo>
                    <a:pt x="14" y="13"/>
                  </a:lnTo>
                  <a:lnTo>
                    <a:pt x="0" y="0"/>
                  </a:lnTo>
                  <a:lnTo>
                    <a:pt x="21" y="0"/>
                  </a:lnTo>
                  <a:lnTo>
                    <a:pt x="48" y="19"/>
                  </a:lnTo>
                  <a:lnTo>
                    <a:pt x="61" y="19"/>
                  </a:lnTo>
                  <a:lnTo>
                    <a:pt x="68" y="26"/>
                  </a:lnTo>
                  <a:lnTo>
                    <a:pt x="61" y="38"/>
                  </a:lnTo>
                  <a:lnTo>
                    <a:pt x="61" y="58"/>
                  </a:lnTo>
                  <a:lnTo>
                    <a:pt x="61" y="64"/>
                  </a:lnTo>
                  <a:lnTo>
                    <a:pt x="48" y="64"/>
                  </a:lnTo>
                  <a:lnTo>
                    <a:pt x="41" y="71"/>
                  </a:lnTo>
                  <a:lnTo>
                    <a:pt x="34"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8" name="Freeform 107"/>
            <p:cNvSpPr>
              <a:spLocks/>
            </p:cNvSpPr>
            <p:nvPr/>
          </p:nvSpPr>
          <p:spPr bwMode="auto">
            <a:xfrm>
              <a:off x="4760913" y="2236788"/>
              <a:ext cx="53975" cy="41275"/>
            </a:xfrm>
            <a:custGeom>
              <a:avLst/>
              <a:gdLst/>
              <a:ahLst/>
              <a:cxnLst>
                <a:cxn ang="0">
                  <a:pos x="34" y="20"/>
                </a:cxn>
                <a:cxn ang="0">
                  <a:pos x="27" y="0"/>
                </a:cxn>
                <a:cxn ang="0">
                  <a:pos x="14" y="0"/>
                </a:cxn>
                <a:cxn ang="0">
                  <a:pos x="0" y="7"/>
                </a:cxn>
                <a:cxn ang="0">
                  <a:pos x="7" y="26"/>
                </a:cxn>
                <a:cxn ang="0">
                  <a:pos x="20" y="26"/>
                </a:cxn>
                <a:cxn ang="0">
                  <a:pos x="34" y="20"/>
                </a:cxn>
              </a:cxnLst>
              <a:rect l="0" t="0" r="r" b="b"/>
              <a:pathLst>
                <a:path w="34" h="26">
                  <a:moveTo>
                    <a:pt x="34" y="20"/>
                  </a:moveTo>
                  <a:lnTo>
                    <a:pt x="27" y="0"/>
                  </a:lnTo>
                  <a:lnTo>
                    <a:pt x="14" y="0"/>
                  </a:lnTo>
                  <a:lnTo>
                    <a:pt x="0" y="7"/>
                  </a:lnTo>
                  <a:lnTo>
                    <a:pt x="7" y="26"/>
                  </a:lnTo>
                  <a:lnTo>
                    <a:pt x="20" y="26"/>
                  </a:lnTo>
                  <a:lnTo>
                    <a:pt x="34"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09" name="Freeform 108"/>
            <p:cNvSpPr>
              <a:spLocks/>
            </p:cNvSpPr>
            <p:nvPr/>
          </p:nvSpPr>
          <p:spPr bwMode="auto">
            <a:xfrm>
              <a:off x="4610101" y="1919288"/>
              <a:ext cx="215900" cy="133350"/>
            </a:xfrm>
            <a:custGeom>
              <a:avLst/>
              <a:gdLst/>
              <a:ahLst/>
              <a:cxnLst>
                <a:cxn ang="0">
                  <a:pos x="129" y="52"/>
                </a:cxn>
                <a:cxn ang="0">
                  <a:pos x="122" y="46"/>
                </a:cxn>
                <a:cxn ang="0">
                  <a:pos x="129" y="26"/>
                </a:cxn>
                <a:cxn ang="0">
                  <a:pos x="122" y="7"/>
                </a:cxn>
                <a:cxn ang="0">
                  <a:pos x="109" y="7"/>
                </a:cxn>
                <a:cxn ang="0">
                  <a:pos x="75" y="0"/>
                </a:cxn>
                <a:cxn ang="0">
                  <a:pos x="61" y="7"/>
                </a:cxn>
                <a:cxn ang="0">
                  <a:pos x="54" y="0"/>
                </a:cxn>
                <a:cxn ang="0">
                  <a:pos x="0" y="13"/>
                </a:cxn>
                <a:cxn ang="0">
                  <a:pos x="7" y="58"/>
                </a:cxn>
                <a:cxn ang="0">
                  <a:pos x="27" y="58"/>
                </a:cxn>
                <a:cxn ang="0">
                  <a:pos x="34" y="71"/>
                </a:cxn>
                <a:cxn ang="0">
                  <a:pos x="48" y="71"/>
                </a:cxn>
                <a:cxn ang="0">
                  <a:pos x="82" y="84"/>
                </a:cxn>
                <a:cxn ang="0">
                  <a:pos x="102" y="84"/>
                </a:cxn>
                <a:cxn ang="0">
                  <a:pos x="109" y="84"/>
                </a:cxn>
                <a:cxn ang="0">
                  <a:pos x="136" y="71"/>
                </a:cxn>
                <a:cxn ang="0">
                  <a:pos x="129" y="65"/>
                </a:cxn>
                <a:cxn ang="0">
                  <a:pos x="129" y="52"/>
                </a:cxn>
              </a:cxnLst>
              <a:rect l="0" t="0" r="r" b="b"/>
              <a:pathLst>
                <a:path w="136" h="84">
                  <a:moveTo>
                    <a:pt x="129" y="52"/>
                  </a:moveTo>
                  <a:lnTo>
                    <a:pt x="122" y="46"/>
                  </a:lnTo>
                  <a:lnTo>
                    <a:pt x="129" y="26"/>
                  </a:lnTo>
                  <a:lnTo>
                    <a:pt x="122" y="7"/>
                  </a:lnTo>
                  <a:lnTo>
                    <a:pt x="109" y="7"/>
                  </a:lnTo>
                  <a:lnTo>
                    <a:pt x="75" y="0"/>
                  </a:lnTo>
                  <a:lnTo>
                    <a:pt x="61" y="7"/>
                  </a:lnTo>
                  <a:lnTo>
                    <a:pt x="54" y="0"/>
                  </a:lnTo>
                  <a:lnTo>
                    <a:pt x="0" y="13"/>
                  </a:lnTo>
                  <a:lnTo>
                    <a:pt x="7" y="58"/>
                  </a:lnTo>
                  <a:lnTo>
                    <a:pt x="27" y="58"/>
                  </a:lnTo>
                  <a:lnTo>
                    <a:pt x="34" y="71"/>
                  </a:lnTo>
                  <a:lnTo>
                    <a:pt x="48" y="71"/>
                  </a:lnTo>
                  <a:lnTo>
                    <a:pt x="82" y="84"/>
                  </a:lnTo>
                  <a:lnTo>
                    <a:pt x="102" y="84"/>
                  </a:lnTo>
                  <a:lnTo>
                    <a:pt x="109" y="84"/>
                  </a:lnTo>
                  <a:lnTo>
                    <a:pt x="136" y="71"/>
                  </a:lnTo>
                  <a:lnTo>
                    <a:pt x="129" y="65"/>
                  </a:lnTo>
                  <a:lnTo>
                    <a:pt x="129"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0" name="Freeform 109"/>
            <p:cNvSpPr>
              <a:spLocks/>
            </p:cNvSpPr>
            <p:nvPr/>
          </p:nvSpPr>
          <p:spPr bwMode="auto">
            <a:xfrm>
              <a:off x="4448176" y="1919288"/>
              <a:ext cx="173038" cy="174625"/>
            </a:xfrm>
            <a:custGeom>
              <a:avLst/>
              <a:gdLst/>
              <a:ahLst/>
              <a:cxnLst>
                <a:cxn ang="0">
                  <a:pos x="68" y="7"/>
                </a:cxn>
                <a:cxn ang="0">
                  <a:pos x="48" y="0"/>
                </a:cxn>
                <a:cxn ang="0">
                  <a:pos x="34" y="0"/>
                </a:cxn>
                <a:cxn ang="0">
                  <a:pos x="28" y="13"/>
                </a:cxn>
                <a:cxn ang="0">
                  <a:pos x="21" y="13"/>
                </a:cxn>
                <a:cxn ang="0">
                  <a:pos x="7" y="33"/>
                </a:cxn>
                <a:cxn ang="0">
                  <a:pos x="0" y="46"/>
                </a:cxn>
                <a:cxn ang="0">
                  <a:pos x="0" y="58"/>
                </a:cxn>
                <a:cxn ang="0">
                  <a:pos x="0" y="71"/>
                </a:cxn>
                <a:cxn ang="0">
                  <a:pos x="0" y="78"/>
                </a:cxn>
                <a:cxn ang="0">
                  <a:pos x="21" y="97"/>
                </a:cxn>
                <a:cxn ang="0">
                  <a:pos x="21" y="110"/>
                </a:cxn>
                <a:cxn ang="0">
                  <a:pos x="48" y="110"/>
                </a:cxn>
                <a:cxn ang="0">
                  <a:pos x="95" y="110"/>
                </a:cxn>
                <a:cxn ang="0">
                  <a:pos x="82" y="104"/>
                </a:cxn>
                <a:cxn ang="0">
                  <a:pos x="102" y="97"/>
                </a:cxn>
                <a:cxn ang="0">
                  <a:pos x="82" y="78"/>
                </a:cxn>
                <a:cxn ang="0">
                  <a:pos x="75" y="71"/>
                </a:cxn>
                <a:cxn ang="0">
                  <a:pos x="109" y="52"/>
                </a:cxn>
                <a:cxn ang="0">
                  <a:pos x="109" y="58"/>
                </a:cxn>
                <a:cxn ang="0">
                  <a:pos x="102" y="13"/>
                </a:cxn>
                <a:cxn ang="0">
                  <a:pos x="95" y="7"/>
                </a:cxn>
                <a:cxn ang="0">
                  <a:pos x="102" y="7"/>
                </a:cxn>
                <a:cxn ang="0">
                  <a:pos x="95" y="0"/>
                </a:cxn>
                <a:cxn ang="0">
                  <a:pos x="68" y="13"/>
                </a:cxn>
                <a:cxn ang="0">
                  <a:pos x="68" y="7"/>
                </a:cxn>
              </a:cxnLst>
              <a:rect l="0" t="0" r="r" b="b"/>
              <a:pathLst>
                <a:path w="109" h="110">
                  <a:moveTo>
                    <a:pt x="68" y="7"/>
                  </a:moveTo>
                  <a:lnTo>
                    <a:pt x="48" y="0"/>
                  </a:lnTo>
                  <a:lnTo>
                    <a:pt x="34" y="0"/>
                  </a:lnTo>
                  <a:lnTo>
                    <a:pt x="28" y="13"/>
                  </a:lnTo>
                  <a:lnTo>
                    <a:pt x="21" y="13"/>
                  </a:lnTo>
                  <a:lnTo>
                    <a:pt x="7" y="33"/>
                  </a:lnTo>
                  <a:lnTo>
                    <a:pt x="0" y="46"/>
                  </a:lnTo>
                  <a:lnTo>
                    <a:pt x="0" y="58"/>
                  </a:lnTo>
                  <a:lnTo>
                    <a:pt x="0" y="71"/>
                  </a:lnTo>
                  <a:lnTo>
                    <a:pt x="0" y="78"/>
                  </a:lnTo>
                  <a:lnTo>
                    <a:pt x="21" y="97"/>
                  </a:lnTo>
                  <a:lnTo>
                    <a:pt x="21" y="110"/>
                  </a:lnTo>
                  <a:lnTo>
                    <a:pt x="48" y="110"/>
                  </a:lnTo>
                  <a:lnTo>
                    <a:pt x="95" y="110"/>
                  </a:lnTo>
                  <a:lnTo>
                    <a:pt x="82" y="104"/>
                  </a:lnTo>
                  <a:lnTo>
                    <a:pt x="102" y="97"/>
                  </a:lnTo>
                  <a:lnTo>
                    <a:pt x="82" y="78"/>
                  </a:lnTo>
                  <a:lnTo>
                    <a:pt x="75" y="71"/>
                  </a:lnTo>
                  <a:lnTo>
                    <a:pt x="109" y="52"/>
                  </a:lnTo>
                  <a:lnTo>
                    <a:pt x="109" y="58"/>
                  </a:lnTo>
                  <a:lnTo>
                    <a:pt x="102" y="13"/>
                  </a:lnTo>
                  <a:lnTo>
                    <a:pt x="95" y="7"/>
                  </a:lnTo>
                  <a:lnTo>
                    <a:pt x="102" y="7"/>
                  </a:lnTo>
                  <a:lnTo>
                    <a:pt x="95" y="0"/>
                  </a:lnTo>
                  <a:lnTo>
                    <a:pt x="68" y="13"/>
                  </a:lnTo>
                  <a:lnTo>
                    <a:pt x="68" y="7"/>
                  </a:lnTo>
                  <a:close/>
                </a:path>
              </a:pathLst>
            </a:custGeom>
            <a:solidFill>
              <a:schemeClr val="accent4"/>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1" name="Freeform 110"/>
            <p:cNvSpPr>
              <a:spLocks/>
            </p:cNvSpPr>
            <p:nvPr/>
          </p:nvSpPr>
          <p:spPr bwMode="auto">
            <a:xfrm>
              <a:off x="4373563" y="2001838"/>
              <a:ext cx="74613" cy="41275"/>
            </a:xfrm>
            <a:custGeom>
              <a:avLst/>
              <a:gdLst/>
              <a:ahLst/>
              <a:cxnLst>
                <a:cxn ang="0">
                  <a:pos x="14" y="0"/>
                </a:cxn>
                <a:cxn ang="0">
                  <a:pos x="27" y="0"/>
                </a:cxn>
                <a:cxn ang="0">
                  <a:pos x="47" y="6"/>
                </a:cxn>
                <a:cxn ang="0">
                  <a:pos x="47" y="19"/>
                </a:cxn>
                <a:cxn ang="0">
                  <a:pos x="41" y="26"/>
                </a:cxn>
                <a:cxn ang="0">
                  <a:pos x="27" y="26"/>
                </a:cxn>
                <a:cxn ang="0">
                  <a:pos x="27" y="19"/>
                </a:cxn>
                <a:cxn ang="0">
                  <a:pos x="20" y="26"/>
                </a:cxn>
                <a:cxn ang="0">
                  <a:pos x="0" y="6"/>
                </a:cxn>
                <a:cxn ang="0">
                  <a:pos x="7" y="6"/>
                </a:cxn>
                <a:cxn ang="0">
                  <a:pos x="14" y="0"/>
                </a:cxn>
              </a:cxnLst>
              <a:rect l="0" t="0" r="r" b="b"/>
              <a:pathLst>
                <a:path w="47" h="26">
                  <a:moveTo>
                    <a:pt x="14" y="0"/>
                  </a:moveTo>
                  <a:lnTo>
                    <a:pt x="27" y="0"/>
                  </a:lnTo>
                  <a:lnTo>
                    <a:pt x="47" y="6"/>
                  </a:lnTo>
                  <a:lnTo>
                    <a:pt x="47" y="19"/>
                  </a:lnTo>
                  <a:lnTo>
                    <a:pt x="41" y="26"/>
                  </a:lnTo>
                  <a:lnTo>
                    <a:pt x="27" y="26"/>
                  </a:lnTo>
                  <a:lnTo>
                    <a:pt x="27" y="19"/>
                  </a:lnTo>
                  <a:lnTo>
                    <a:pt x="20" y="26"/>
                  </a:lnTo>
                  <a:lnTo>
                    <a:pt x="0" y="6"/>
                  </a:lnTo>
                  <a:lnTo>
                    <a:pt x="7" y="6"/>
                  </a:lnTo>
                  <a:lnTo>
                    <a:pt x="14"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2" name="Freeform 111"/>
            <p:cNvSpPr>
              <a:spLocks/>
            </p:cNvSpPr>
            <p:nvPr/>
          </p:nvSpPr>
          <p:spPr bwMode="auto">
            <a:xfrm>
              <a:off x="4438651" y="1530351"/>
              <a:ext cx="461963" cy="307975"/>
            </a:xfrm>
            <a:custGeom>
              <a:avLst/>
              <a:gdLst/>
              <a:ahLst/>
              <a:cxnLst>
                <a:cxn ang="0">
                  <a:pos x="169" y="33"/>
                </a:cxn>
                <a:cxn ang="0">
                  <a:pos x="169" y="45"/>
                </a:cxn>
                <a:cxn ang="0">
                  <a:pos x="156" y="33"/>
                </a:cxn>
                <a:cxn ang="0">
                  <a:pos x="142" y="45"/>
                </a:cxn>
                <a:cxn ang="0">
                  <a:pos x="135" y="45"/>
                </a:cxn>
                <a:cxn ang="0">
                  <a:pos x="129" y="58"/>
                </a:cxn>
                <a:cxn ang="0">
                  <a:pos x="108" y="71"/>
                </a:cxn>
                <a:cxn ang="0">
                  <a:pos x="101" y="97"/>
                </a:cxn>
                <a:cxn ang="0">
                  <a:pos x="108" y="104"/>
                </a:cxn>
                <a:cxn ang="0">
                  <a:pos x="81" y="104"/>
                </a:cxn>
                <a:cxn ang="0">
                  <a:pos x="81" y="123"/>
                </a:cxn>
                <a:cxn ang="0">
                  <a:pos x="88" y="149"/>
                </a:cxn>
                <a:cxn ang="0">
                  <a:pos x="81" y="149"/>
                </a:cxn>
                <a:cxn ang="0">
                  <a:pos x="88" y="168"/>
                </a:cxn>
                <a:cxn ang="0">
                  <a:pos x="81" y="168"/>
                </a:cxn>
                <a:cxn ang="0">
                  <a:pos x="74" y="174"/>
                </a:cxn>
                <a:cxn ang="0">
                  <a:pos x="61" y="174"/>
                </a:cxn>
                <a:cxn ang="0">
                  <a:pos x="27" y="194"/>
                </a:cxn>
                <a:cxn ang="0">
                  <a:pos x="6" y="194"/>
                </a:cxn>
                <a:cxn ang="0">
                  <a:pos x="6" y="174"/>
                </a:cxn>
                <a:cxn ang="0">
                  <a:pos x="0" y="174"/>
                </a:cxn>
                <a:cxn ang="0">
                  <a:pos x="6" y="168"/>
                </a:cxn>
                <a:cxn ang="0">
                  <a:pos x="0" y="155"/>
                </a:cxn>
                <a:cxn ang="0">
                  <a:pos x="0" y="149"/>
                </a:cxn>
                <a:cxn ang="0">
                  <a:pos x="0" y="136"/>
                </a:cxn>
                <a:cxn ang="0">
                  <a:pos x="27" y="123"/>
                </a:cxn>
                <a:cxn ang="0">
                  <a:pos x="34" y="123"/>
                </a:cxn>
                <a:cxn ang="0">
                  <a:pos x="40" y="104"/>
                </a:cxn>
                <a:cxn ang="0">
                  <a:pos x="54" y="110"/>
                </a:cxn>
                <a:cxn ang="0">
                  <a:pos x="81" y="84"/>
                </a:cxn>
                <a:cxn ang="0">
                  <a:pos x="101" y="58"/>
                </a:cxn>
                <a:cxn ang="0">
                  <a:pos x="129" y="45"/>
                </a:cxn>
                <a:cxn ang="0">
                  <a:pos x="115" y="45"/>
                </a:cxn>
                <a:cxn ang="0">
                  <a:pos x="108" y="33"/>
                </a:cxn>
                <a:cxn ang="0">
                  <a:pos x="129" y="26"/>
                </a:cxn>
                <a:cxn ang="0">
                  <a:pos x="129" y="33"/>
                </a:cxn>
                <a:cxn ang="0">
                  <a:pos x="135" y="33"/>
                </a:cxn>
                <a:cxn ang="0">
                  <a:pos x="142" y="33"/>
                </a:cxn>
                <a:cxn ang="0">
                  <a:pos x="135" y="33"/>
                </a:cxn>
                <a:cxn ang="0">
                  <a:pos x="135" y="26"/>
                </a:cxn>
                <a:cxn ang="0">
                  <a:pos x="156" y="13"/>
                </a:cxn>
                <a:cxn ang="0">
                  <a:pos x="183" y="13"/>
                </a:cxn>
                <a:cxn ang="0">
                  <a:pos x="203" y="7"/>
                </a:cxn>
                <a:cxn ang="0">
                  <a:pos x="217" y="7"/>
                </a:cxn>
                <a:cxn ang="0">
                  <a:pos x="230" y="0"/>
                </a:cxn>
                <a:cxn ang="0">
                  <a:pos x="230" y="7"/>
                </a:cxn>
                <a:cxn ang="0">
                  <a:pos x="237" y="7"/>
                </a:cxn>
                <a:cxn ang="0">
                  <a:pos x="244" y="7"/>
                </a:cxn>
                <a:cxn ang="0">
                  <a:pos x="257" y="0"/>
                </a:cxn>
                <a:cxn ang="0">
                  <a:pos x="264" y="7"/>
                </a:cxn>
                <a:cxn ang="0">
                  <a:pos x="291" y="7"/>
                </a:cxn>
                <a:cxn ang="0">
                  <a:pos x="264" y="13"/>
                </a:cxn>
                <a:cxn ang="0">
                  <a:pos x="291" y="26"/>
                </a:cxn>
                <a:cxn ang="0">
                  <a:pos x="271" y="33"/>
                </a:cxn>
                <a:cxn ang="0">
                  <a:pos x="271" y="26"/>
                </a:cxn>
                <a:cxn ang="0">
                  <a:pos x="257" y="13"/>
                </a:cxn>
                <a:cxn ang="0">
                  <a:pos x="237" y="13"/>
                </a:cxn>
                <a:cxn ang="0">
                  <a:pos x="237" y="33"/>
                </a:cxn>
                <a:cxn ang="0">
                  <a:pos x="230" y="33"/>
                </a:cxn>
                <a:cxn ang="0">
                  <a:pos x="203" y="33"/>
                </a:cxn>
                <a:cxn ang="0">
                  <a:pos x="183" y="26"/>
                </a:cxn>
                <a:cxn ang="0">
                  <a:pos x="176" y="33"/>
                </a:cxn>
                <a:cxn ang="0">
                  <a:pos x="169" y="33"/>
                </a:cxn>
              </a:cxnLst>
              <a:rect l="0" t="0" r="r" b="b"/>
              <a:pathLst>
                <a:path w="291" h="194">
                  <a:moveTo>
                    <a:pt x="169" y="33"/>
                  </a:moveTo>
                  <a:lnTo>
                    <a:pt x="169" y="45"/>
                  </a:lnTo>
                  <a:lnTo>
                    <a:pt x="156" y="33"/>
                  </a:lnTo>
                  <a:lnTo>
                    <a:pt x="142" y="45"/>
                  </a:lnTo>
                  <a:lnTo>
                    <a:pt x="135" y="45"/>
                  </a:lnTo>
                  <a:lnTo>
                    <a:pt x="129" y="58"/>
                  </a:lnTo>
                  <a:lnTo>
                    <a:pt x="108" y="71"/>
                  </a:lnTo>
                  <a:lnTo>
                    <a:pt x="101" y="97"/>
                  </a:lnTo>
                  <a:lnTo>
                    <a:pt x="108" y="104"/>
                  </a:lnTo>
                  <a:lnTo>
                    <a:pt x="81" y="104"/>
                  </a:lnTo>
                  <a:lnTo>
                    <a:pt x="81" y="123"/>
                  </a:lnTo>
                  <a:lnTo>
                    <a:pt x="88" y="149"/>
                  </a:lnTo>
                  <a:lnTo>
                    <a:pt x="81" y="149"/>
                  </a:lnTo>
                  <a:lnTo>
                    <a:pt x="88" y="168"/>
                  </a:lnTo>
                  <a:lnTo>
                    <a:pt x="81" y="168"/>
                  </a:lnTo>
                  <a:lnTo>
                    <a:pt x="74" y="174"/>
                  </a:lnTo>
                  <a:lnTo>
                    <a:pt x="61" y="174"/>
                  </a:lnTo>
                  <a:lnTo>
                    <a:pt x="27" y="194"/>
                  </a:lnTo>
                  <a:lnTo>
                    <a:pt x="6" y="194"/>
                  </a:lnTo>
                  <a:lnTo>
                    <a:pt x="6" y="174"/>
                  </a:lnTo>
                  <a:lnTo>
                    <a:pt x="0" y="174"/>
                  </a:lnTo>
                  <a:lnTo>
                    <a:pt x="6" y="168"/>
                  </a:lnTo>
                  <a:lnTo>
                    <a:pt x="0" y="155"/>
                  </a:lnTo>
                  <a:lnTo>
                    <a:pt x="0" y="149"/>
                  </a:lnTo>
                  <a:lnTo>
                    <a:pt x="0" y="136"/>
                  </a:lnTo>
                  <a:lnTo>
                    <a:pt x="27" y="123"/>
                  </a:lnTo>
                  <a:lnTo>
                    <a:pt x="34" y="123"/>
                  </a:lnTo>
                  <a:lnTo>
                    <a:pt x="40" y="104"/>
                  </a:lnTo>
                  <a:lnTo>
                    <a:pt x="54" y="110"/>
                  </a:lnTo>
                  <a:lnTo>
                    <a:pt x="81" y="84"/>
                  </a:lnTo>
                  <a:lnTo>
                    <a:pt x="101" y="58"/>
                  </a:lnTo>
                  <a:lnTo>
                    <a:pt x="129" y="45"/>
                  </a:lnTo>
                  <a:lnTo>
                    <a:pt x="115" y="45"/>
                  </a:lnTo>
                  <a:lnTo>
                    <a:pt x="108" y="33"/>
                  </a:lnTo>
                  <a:lnTo>
                    <a:pt x="129" y="26"/>
                  </a:lnTo>
                  <a:lnTo>
                    <a:pt x="129" y="33"/>
                  </a:lnTo>
                  <a:lnTo>
                    <a:pt x="135" y="33"/>
                  </a:lnTo>
                  <a:lnTo>
                    <a:pt x="142" y="33"/>
                  </a:lnTo>
                  <a:lnTo>
                    <a:pt x="135" y="33"/>
                  </a:lnTo>
                  <a:lnTo>
                    <a:pt x="135" y="26"/>
                  </a:lnTo>
                  <a:lnTo>
                    <a:pt x="156" y="13"/>
                  </a:lnTo>
                  <a:lnTo>
                    <a:pt x="183" y="13"/>
                  </a:lnTo>
                  <a:lnTo>
                    <a:pt x="203" y="7"/>
                  </a:lnTo>
                  <a:lnTo>
                    <a:pt x="217" y="7"/>
                  </a:lnTo>
                  <a:lnTo>
                    <a:pt x="230" y="0"/>
                  </a:lnTo>
                  <a:lnTo>
                    <a:pt x="230" y="7"/>
                  </a:lnTo>
                  <a:lnTo>
                    <a:pt x="237" y="7"/>
                  </a:lnTo>
                  <a:lnTo>
                    <a:pt x="244" y="7"/>
                  </a:lnTo>
                  <a:lnTo>
                    <a:pt x="257" y="0"/>
                  </a:lnTo>
                  <a:lnTo>
                    <a:pt x="264" y="7"/>
                  </a:lnTo>
                  <a:lnTo>
                    <a:pt x="291" y="7"/>
                  </a:lnTo>
                  <a:lnTo>
                    <a:pt x="264" y="13"/>
                  </a:lnTo>
                  <a:lnTo>
                    <a:pt x="291" y="26"/>
                  </a:lnTo>
                  <a:lnTo>
                    <a:pt x="271" y="33"/>
                  </a:lnTo>
                  <a:lnTo>
                    <a:pt x="271" y="26"/>
                  </a:lnTo>
                  <a:lnTo>
                    <a:pt x="257" y="13"/>
                  </a:lnTo>
                  <a:lnTo>
                    <a:pt x="237" y="13"/>
                  </a:lnTo>
                  <a:lnTo>
                    <a:pt x="237" y="33"/>
                  </a:lnTo>
                  <a:lnTo>
                    <a:pt x="230" y="33"/>
                  </a:lnTo>
                  <a:lnTo>
                    <a:pt x="203" y="33"/>
                  </a:lnTo>
                  <a:lnTo>
                    <a:pt x="183" y="26"/>
                  </a:lnTo>
                  <a:lnTo>
                    <a:pt x="176" y="33"/>
                  </a:lnTo>
                  <a:lnTo>
                    <a:pt x="169" y="3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3" name="Freeform 112"/>
            <p:cNvSpPr>
              <a:spLocks/>
            </p:cNvSpPr>
            <p:nvPr/>
          </p:nvSpPr>
          <p:spPr bwMode="auto">
            <a:xfrm>
              <a:off x="4556126" y="1582738"/>
              <a:ext cx="227013" cy="315913"/>
            </a:xfrm>
            <a:custGeom>
              <a:avLst/>
              <a:gdLst/>
              <a:ahLst/>
              <a:cxnLst>
                <a:cxn ang="0">
                  <a:pos x="7" y="135"/>
                </a:cxn>
                <a:cxn ang="0">
                  <a:pos x="14" y="135"/>
                </a:cxn>
                <a:cxn ang="0">
                  <a:pos x="7" y="116"/>
                </a:cxn>
                <a:cxn ang="0">
                  <a:pos x="14" y="116"/>
                </a:cxn>
                <a:cxn ang="0">
                  <a:pos x="7" y="90"/>
                </a:cxn>
                <a:cxn ang="0">
                  <a:pos x="7" y="71"/>
                </a:cxn>
                <a:cxn ang="0">
                  <a:pos x="34" y="71"/>
                </a:cxn>
                <a:cxn ang="0">
                  <a:pos x="27" y="64"/>
                </a:cxn>
                <a:cxn ang="0">
                  <a:pos x="34" y="38"/>
                </a:cxn>
                <a:cxn ang="0">
                  <a:pos x="55" y="25"/>
                </a:cxn>
                <a:cxn ang="0">
                  <a:pos x="61" y="12"/>
                </a:cxn>
                <a:cxn ang="0">
                  <a:pos x="68" y="12"/>
                </a:cxn>
                <a:cxn ang="0">
                  <a:pos x="82" y="0"/>
                </a:cxn>
                <a:cxn ang="0">
                  <a:pos x="95" y="12"/>
                </a:cxn>
                <a:cxn ang="0">
                  <a:pos x="95" y="0"/>
                </a:cxn>
                <a:cxn ang="0">
                  <a:pos x="136" y="12"/>
                </a:cxn>
                <a:cxn ang="0">
                  <a:pos x="143" y="45"/>
                </a:cxn>
                <a:cxn ang="0">
                  <a:pos x="129" y="45"/>
                </a:cxn>
                <a:cxn ang="0">
                  <a:pos x="116" y="64"/>
                </a:cxn>
                <a:cxn ang="0">
                  <a:pos x="68" y="96"/>
                </a:cxn>
                <a:cxn ang="0">
                  <a:pos x="68" y="116"/>
                </a:cxn>
                <a:cxn ang="0">
                  <a:pos x="88" y="135"/>
                </a:cxn>
                <a:cxn ang="0">
                  <a:pos x="82" y="141"/>
                </a:cxn>
                <a:cxn ang="0">
                  <a:pos x="88" y="141"/>
                </a:cxn>
                <a:cxn ang="0">
                  <a:pos x="68" y="148"/>
                </a:cxn>
                <a:cxn ang="0">
                  <a:pos x="61" y="187"/>
                </a:cxn>
                <a:cxn ang="0">
                  <a:pos x="41" y="187"/>
                </a:cxn>
                <a:cxn ang="0">
                  <a:pos x="34" y="199"/>
                </a:cxn>
                <a:cxn ang="0">
                  <a:pos x="27" y="199"/>
                </a:cxn>
                <a:cxn ang="0">
                  <a:pos x="14" y="187"/>
                </a:cxn>
                <a:cxn ang="0">
                  <a:pos x="0" y="141"/>
                </a:cxn>
                <a:cxn ang="0">
                  <a:pos x="7" y="135"/>
                </a:cxn>
              </a:cxnLst>
              <a:rect l="0" t="0" r="r" b="b"/>
              <a:pathLst>
                <a:path w="143" h="199">
                  <a:moveTo>
                    <a:pt x="7" y="135"/>
                  </a:moveTo>
                  <a:lnTo>
                    <a:pt x="14" y="135"/>
                  </a:lnTo>
                  <a:lnTo>
                    <a:pt x="7" y="116"/>
                  </a:lnTo>
                  <a:lnTo>
                    <a:pt x="14" y="116"/>
                  </a:lnTo>
                  <a:lnTo>
                    <a:pt x="7" y="90"/>
                  </a:lnTo>
                  <a:lnTo>
                    <a:pt x="7" y="71"/>
                  </a:lnTo>
                  <a:lnTo>
                    <a:pt x="34" y="71"/>
                  </a:lnTo>
                  <a:lnTo>
                    <a:pt x="27" y="64"/>
                  </a:lnTo>
                  <a:lnTo>
                    <a:pt x="34" y="38"/>
                  </a:lnTo>
                  <a:lnTo>
                    <a:pt x="55" y="25"/>
                  </a:lnTo>
                  <a:lnTo>
                    <a:pt x="61" y="12"/>
                  </a:lnTo>
                  <a:lnTo>
                    <a:pt x="68" y="12"/>
                  </a:lnTo>
                  <a:lnTo>
                    <a:pt x="82" y="0"/>
                  </a:lnTo>
                  <a:lnTo>
                    <a:pt x="95" y="12"/>
                  </a:lnTo>
                  <a:lnTo>
                    <a:pt x="95" y="0"/>
                  </a:lnTo>
                  <a:lnTo>
                    <a:pt x="136" y="12"/>
                  </a:lnTo>
                  <a:lnTo>
                    <a:pt x="143" y="45"/>
                  </a:lnTo>
                  <a:lnTo>
                    <a:pt x="129" y="45"/>
                  </a:lnTo>
                  <a:lnTo>
                    <a:pt x="116" y="64"/>
                  </a:lnTo>
                  <a:lnTo>
                    <a:pt x="68" y="96"/>
                  </a:lnTo>
                  <a:lnTo>
                    <a:pt x="68" y="116"/>
                  </a:lnTo>
                  <a:lnTo>
                    <a:pt x="88" y="135"/>
                  </a:lnTo>
                  <a:lnTo>
                    <a:pt x="82" y="141"/>
                  </a:lnTo>
                  <a:lnTo>
                    <a:pt x="88" y="141"/>
                  </a:lnTo>
                  <a:lnTo>
                    <a:pt x="68" y="148"/>
                  </a:lnTo>
                  <a:lnTo>
                    <a:pt x="61" y="187"/>
                  </a:lnTo>
                  <a:lnTo>
                    <a:pt x="41" y="187"/>
                  </a:lnTo>
                  <a:lnTo>
                    <a:pt x="34" y="199"/>
                  </a:lnTo>
                  <a:lnTo>
                    <a:pt x="27" y="199"/>
                  </a:lnTo>
                  <a:lnTo>
                    <a:pt x="14" y="187"/>
                  </a:lnTo>
                  <a:lnTo>
                    <a:pt x="0" y="141"/>
                  </a:lnTo>
                  <a:lnTo>
                    <a:pt x="7" y="13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4" name="Freeform 113"/>
            <p:cNvSpPr>
              <a:spLocks/>
            </p:cNvSpPr>
            <p:nvPr/>
          </p:nvSpPr>
          <p:spPr bwMode="auto">
            <a:xfrm>
              <a:off x="4706938" y="1550988"/>
              <a:ext cx="227013" cy="246063"/>
            </a:xfrm>
            <a:custGeom>
              <a:avLst/>
              <a:gdLst/>
              <a:ahLst/>
              <a:cxnLst>
                <a:cxn ang="0">
                  <a:pos x="102" y="20"/>
                </a:cxn>
                <a:cxn ang="0">
                  <a:pos x="95" y="20"/>
                </a:cxn>
                <a:cxn ang="0">
                  <a:pos x="95" y="32"/>
                </a:cxn>
                <a:cxn ang="0">
                  <a:pos x="116" y="39"/>
                </a:cxn>
                <a:cxn ang="0">
                  <a:pos x="116" y="45"/>
                </a:cxn>
                <a:cxn ang="0">
                  <a:pos x="122" y="65"/>
                </a:cxn>
                <a:cxn ang="0">
                  <a:pos x="122" y="71"/>
                </a:cxn>
                <a:cxn ang="0">
                  <a:pos x="129" y="84"/>
                </a:cxn>
                <a:cxn ang="0">
                  <a:pos x="129" y="91"/>
                </a:cxn>
                <a:cxn ang="0">
                  <a:pos x="143" y="110"/>
                </a:cxn>
                <a:cxn ang="0">
                  <a:pos x="102" y="142"/>
                </a:cxn>
                <a:cxn ang="0">
                  <a:pos x="61" y="155"/>
                </a:cxn>
                <a:cxn ang="0">
                  <a:pos x="34" y="142"/>
                </a:cxn>
                <a:cxn ang="0">
                  <a:pos x="34" y="123"/>
                </a:cxn>
                <a:cxn ang="0">
                  <a:pos x="21" y="110"/>
                </a:cxn>
                <a:cxn ang="0">
                  <a:pos x="34" y="110"/>
                </a:cxn>
                <a:cxn ang="0">
                  <a:pos x="68" y="71"/>
                </a:cxn>
                <a:cxn ang="0">
                  <a:pos x="68" y="65"/>
                </a:cxn>
                <a:cxn ang="0">
                  <a:pos x="61" y="65"/>
                </a:cxn>
                <a:cxn ang="0">
                  <a:pos x="48" y="65"/>
                </a:cxn>
                <a:cxn ang="0">
                  <a:pos x="41" y="32"/>
                </a:cxn>
                <a:cxn ang="0">
                  <a:pos x="0" y="20"/>
                </a:cxn>
                <a:cxn ang="0">
                  <a:pos x="14" y="13"/>
                </a:cxn>
                <a:cxn ang="0">
                  <a:pos x="34" y="20"/>
                </a:cxn>
                <a:cxn ang="0">
                  <a:pos x="61" y="20"/>
                </a:cxn>
                <a:cxn ang="0">
                  <a:pos x="68" y="20"/>
                </a:cxn>
                <a:cxn ang="0">
                  <a:pos x="68" y="0"/>
                </a:cxn>
                <a:cxn ang="0">
                  <a:pos x="88" y="0"/>
                </a:cxn>
                <a:cxn ang="0">
                  <a:pos x="102" y="13"/>
                </a:cxn>
                <a:cxn ang="0">
                  <a:pos x="102" y="20"/>
                </a:cxn>
              </a:cxnLst>
              <a:rect l="0" t="0" r="r" b="b"/>
              <a:pathLst>
                <a:path w="143" h="155">
                  <a:moveTo>
                    <a:pt x="102" y="20"/>
                  </a:moveTo>
                  <a:lnTo>
                    <a:pt x="95" y="20"/>
                  </a:lnTo>
                  <a:lnTo>
                    <a:pt x="95" y="32"/>
                  </a:lnTo>
                  <a:lnTo>
                    <a:pt x="116" y="39"/>
                  </a:lnTo>
                  <a:lnTo>
                    <a:pt x="116" y="45"/>
                  </a:lnTo>
                  <a:lnTo>
                    <a:pt x="122" y="65"/>
                  </a:lnTo>
                  <a:lnTo>
                    <a:pt x="122" y="71"/>
                  </a:lnTo>
                  <a:lnTo>
                    <a:pt x="129" y="84"/>
                  </a:lnTo>
                  <a:lnTo>
                    <a:pt x="129" y="91"/>
                  </a:lnTo>
                  <a:lnTo>
                    <a:pt x="143" y="110"/>
                  </a:lnTo>
                  <a:lnTo>
                    <a:pt x="102" y="142"/>
                  </a:lnTo>
                  <a:lnTo>
                    <a:pt x="61" y="155"/>
                  </a:lnTo>
                  <a:lnTo>
                    <a:pt x="34" y="142"/>
                  </a:lnTo>
                  <a:lnTo>
                    <a:pt x="34" y="123"/>
                  </a:lnTo>
                  <a:lnTo>
                    <a:pt x="21" y="110"/>
                  </a:lnTo>
                  <a:lnTo>
                    <a:pt x="34" y="110"/>
                  </a:lnTo>
                  <a:lnTo>
                    <a:pt x="68" y="71"/>
                  </a:lnTo>
                  <a:lnTo>
                    <a:pt x="68" y="65"/>
                  </a:lnTo>
                  <a:lnTo>
                    <a:pt x="61" y="65"/>
                  </a:lnTo>
                  <a:lnTo>
                    <a:pt x="48" y="65"/>
                  </a:lnTo>
                  <a:lnTo>
                    <a:pt x="41" y="32"/>
                  </a:lnTo>
                  <a:lnTo>
                    <a:pt x="0" y="20"/>
                  </a:lnTo>
                  <a:lnTo>
                    <a:pt x="14" y="13"/>
                  </a:lnTo>
                  <a:lnTo>
                    <a:pt x="34" y="20"/>
                  </a:lnTo>
                  <a:lnTo>
                    <a:pt x="61" y="20"/>
                  </a:lnTo>
                  <a:lnTo>
                    <a:pt x="68" y="20"/>
                  </a:lnTo>
                  <a:lnTo>
                    <a:pt x="68" y="0"/>
                  </a:lnTo>
                  <a:lnTo>
                    <a:pt x="88" y="0"/>
                  </a:lnTo>
                  <a:lnTo>
                    <a:pt x="102" y="13"/>
                  </a:lnTo>
                  <a:lnTo>
                    <a:pt x="102"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5" name="Freeform 114"/>
            <p:cNvSpPr>
              <a:spLocks/>
            </p:cNvSpPr>
            <p:nvPr/>
          </p:nvSpPr>
          <p:spPr bwMode="auto">
            <a:xfrm>
              <a:off x="1595438" y="1470026"/>
              <a:ext cx="1571625" cy="777875"/>
            </a:xfrm>
            <a:custGeom>
              <a:avLst/>
              <a:gdLst/>
              <a:ahLst/>
              <a:cxnLst>
                <a:cxn ang="0">
                  <a:pos x="814" y="432"/>
                </a:cxn>
                <a:cxn ang="0">
                  <a:pos x="794" y="464"/>
                </a:cxn>
                <a:cxn ang="0">
                  <a:pos x="889" y="419"/>
                </a:cxn>
                <a:cxn ang="0">
                  <a:pos x="868" y="419"/>
                </a:cxn>
                <a:cxn ang="0">
                  <a:pos x="834" y="393"/>
                </a:cxn>
                <a:cxn ang="0">
                  <a:pos x="848" y="380"/>
                </a:cxn>
                <a:cxn ang="0">
                  <a:pos x="739" y="406"/>
                </a:cxn>
                <a:cxn ang="0">
                  <a:pos x="814" y="367"/>
                </a:cxn>
                <a:cxn ang="0">
                  <a:pos x="916" y="354"/>
                </a:cxn>
                <a:cxn ang="0">
                  <a:pos x="990" y="296"/>
                </a:cxn>
                <a:cxn ang="0">
                  <a:pos x="963" y="290"/>
                </a:cxn>
                <a:cxn ang="0">
                  <a:pos x="963" y="270"/>
                </a:cxn>
                <a:cxn ang="0">
                  <a:pos x="936" y="258"/>
                </a:cxn>
                <a:cxn ang="0">
                  <a:pos x="916" y="206"/>
                </a:cxn>
                <a:cxn ang="0">
                  <a:pos x="868" y="212"/>
                </a:cxn>
                <a:cxn ang="0">
                  <a:pos x="861" y="174"/>
                </a:cxn>
                <a:cxn ang="0">
                  <a:pos x="787" y="167"/>
                </a:cxn>
                <a:cxn ang="0">
                  <a:pos x="746" y="219"/>
                </a:cxn>
                <a:cxn ang="0">
                  <a:pos x="692" y="283"/>
                </a:cxn>
                <a:cxn ang="0">
                  <a:pos x="638" y="309"/>
                </a:cxn>
                <a:cxn ang="0">
                  <a:pos x="577" y="245"/>
                </a:cxn>
                <a:cxn ang="0">
                  <a:pos x="549" y="219"/>
                </a:cxn>
                <a:cxn ang="0">
                  <a:pos x="611" y="167"/>
                </a:cxn>
                <a:cxn ang="0">
                  <a:pos x="665" y="142"/>
                </a:cxn>
                <a:cxn ang="0">
                  <a:pos x="739" y="109"/>
                </a:cxn>
                <a:cxn ang="0">
                  <a:pos x="807" y="96"/>
                </a:cxn>
                <a:cxn ang="0">
                  <a:pos x="834" y="64"/>
                </a:cxn>
                <a:cxn ang="0">
                  <a:pos x="773" y="83"/>
                </a:cxn>
                <a:cxn ang="0">
                  <a:pos x="746" y="71"/>
                </a:cxn>
                <a:cxn ang="0">
                  <a:pos x="719" y="64"/>
                </a:cxn>
                <a:cxn ang="0">
                  <a:pos x="719" y="25"/>
                </a:cxn>
                <a:cxn ang="0">
                  <a:pos x="760" y="19"/>
                </a:cxn>
                <a:cxn ang="0">
                  <a:pos x="739" y="13"/>
                </a:cxn>
                <a:cxn ang="0">
                  <a:pos x="678" y="51"/>
                </a:cxn>
                <a:cxn ang="0">
                  <a:pos x="644" y="90"/>
                </a:cxn>
                <a:cxn ang="0">
                  <a:pos x="665" y="71"/>
                </a:cxn>
                <a:cxn ang="0">
                  <a:pos x="617" y="71"/>
                </a:cxn>
                <a:cxn ang="0">
                  <a:pos x="583" y="90"/>
                </a:cxn>
                <a:cxn ang="0">
                  <a:pos x="509" y="83"/>
                </a:cxn>
                <a:cxn ang="0">
                  <a:pos x="488" y="83"/>
                </a:cxn>
                <a:cxn ang="0">
                  <a:pos x="455" y="83"/>
                </a:cxn>
                <a:cxn ang="0">
                  <a:pos x="400" y="51"/>
                </a:cxn>
                <a:cxn ang="0">
                  <a:pos x="332" y="64"/>
                </a:cxn>
                <a:cxn ang="0">
                  <a:pos x="305" y="51"/>
                </a:cxn>
                <a:cxn ang="0">
                  <a:pos x="217" y="71"/>
                </a:cxn>
                <a:cxn ang="0">
                  <a:pos x="20" y="193"/>
                </a:cxn>
                <a:cxn ang="0">
                  <a:pos x="61" y="206"/>
                </a:cxn>
                <a:cxn ang="0">
                  <a:pos x="61" y="264"/>
                </a:cxn>
                <a:cxn ang="0">
                  <a:pos x="20" y="316"/>
                </a:cxn>
                <a:cxn ang="0">
                  <a:pos x="41" y="354"/>
                </a:cxn>
                <a:cxn ang="0">
                  <a:pos x="434" y="367"/>
                </a:cxn>
                <a:cxn ang="0">
                  <a:pos x="488" y="387"/>
                </a:cxn>
                <a:cxn ang="0">
                  <a:pos x="549" y="387"/>
                </a:cxn>
                <a:cxn ang="0">
                  <a:pos x="604" y="419"/>
                </a:cxn>
                <a:cxn ang="0">
                  <a:pos x="583" y="432"/>
                </a:cxn>
                <a:cxn ang="0">
                  <a:pos x="536" y="490"/>
                </a:cxn>
                <a:cxn ang="0">
                  <a:pos x="604" y="464"/>
                </a:cxn>
                <a:cxn ang="0">
                  <a:pos x="638" y="457"/>
                </a:cxn>
                <a:cxn ang="0">
                  <a:pos x="719" y="438"/>
                </a:cxn>
                <a:cxn ang="0">
                  <a:pos x="787" y="406"/>
                </a:cxn>
                <a:cxn ang="0">
                  <a:pos x="787" y="432"/>
                </a:cxn>
              </a:cxnLst>
              <a:rect l="0" t="0" r="r" b="b"/>
              <a:pathLst>
                <a:path w="990" h="490">
                  <a:moveTo>
                    <a:pt x="787" y="432"/>
                  </a:moveTo>
                  <a:lnTo>
                    <a:pt x="821" y="432"/>
                  </a:lnTo>
                  <a:lnTo>
                    <a:pt x="814" y="432"/>
                  </a:lnTo>
                  <a:lnTo>
                    <a:pt x="821" y="432"/>
                  </a:lnTo>
                  <a:lnTo>
                    <a:pt x="794" y="445"/>
                  </a:lnTo>
                  <a:lnTo>
                    <a:pt x="794" y="464"/>
                  </a:lnTo>
                  <a:lnTo>
                    <a:pt x="821" y="445"/>
                  </a:lnTo>
                  <a:lnTo>
                    <a:pt x="868" y="432"/>
                  </a:lnTo>
                  <a:lnTo>
                    <a:pt x="889" y="419"/>
                  </a:lnTo>
                  <a:lnTo>
                    <a:pt x="889" y="412"/>
                  </a:lnTo>
                  <a:lnTo>
                    <a:pt x="889" y="406"/>
                  </a:lnTo>
                  <a:lnTo>
                    <a:pt x="868" y="419"/>
                  </a:lnTo>
                  <a:lnTo>
                    <a:pt x="841" y="419"/>
                  </a:lnTo>
                  <a:lnTo>
                    <a:pt x="821" y="412"/>
                  </a:lnTo>
                  <a:lnTo>
                    <a:pt x="834" y="393"/>
                  </a:lnTo>
                  <a:lnTo>
                    <a:pt x="821" y="393"/>
                  </a:lnTo>
                  <a:lnTo>
                    <a:pt x="814" y="387"/>
                  </a:lnTo>
                  <a:lnTo>
                    <a:pt x="848" y="380"/>
                  </a:lnTo>
                  <a:lnTo>
                    <a:pt x="841" y="367"/>
                  </a:lnTo>
                  <a:lnTo>
                    <a:pt x="787" y="380"/>
                  </a:lnTo>
                  <a:lnTo>
                    <a:pt x="739" y="406"/>
                  </a:lnTo>
                  <a:lnTo>
                    <a:pt x="773" y="380"/>
                  </a:lnTo>
                  <a:lnTo>
                    <a:pt x="807" y="367"/>
                  </a:lnTo>
                  <a:lnTo>
                    <a:pt x="814" y="367"/>
                  </a:lnTo>
                  <a:lnTo>
                    <a:pt x="821" y="354"/>
                  </a:lnTo>
                  <a:lnTo>
                    <a:pt x="861" y="354"/>
                  </a:lnTo>
                  <a:lnTo>
                    <a:pt x="916" y="354"/>
                  </a:lnTo>
                  <a:lnTo>
                    <a:pt x="943" y="335"/>
                  </a:lnTo>
                  <a:lnTo>
                    <a:pt x="990" y="329"/>
                  </a:lnTo>
                  <a:lnTo>
                    <a:pt x="990" y="296"/>
                  </a:lnTo>
                  <a:lnTo>
                    <a:pt x="977" y="296"/>
                  </a:lnTo>
                  <a:lnTo>
                    <a:pt x="977" y="290"/>
                  </a:lnTo>
                  <a:lnTo>
                    <a:pt x="963" y="290"/>
                  </a:lnTo>
                  <a:lnTo>
                    <a:pt x="977" y="283"/>
                  </a:lnTo>
                  <a:lnTo>
                    <a:pt x="963" y="283"/>
                  </a:lnTo>
                  <a:lnTo>
                    <a:pt x="963" y="270"/>
                  </a:lnTo>
                  <a:lnTo>
                    <a:pt x="943" y="270"/>
                  </a:lnTo>
                  <a:lnTo>
                    <a:pt x="950" y="264"/>
                  </a:lnTo>
                  <a:lnTo>
                    <a:pt x="936" y="258"/>
                  </a:lnTo>
                  <a:lnTo>
                    <a:pt x="950" y="245"/>
                  </a:lnTo>
                  <a:lnTo>
                    <a:pt x="936" y="193"/>
                  </a:lnTo>
                  <a:lnTo>
                    <a:pt x="916" y="206"/>
                  </a:lnTo>
                  <a:lnTo>
                    <a:pt x="916" y="212"/>
                  </a:lnTo>
                  <a:lnTo>
                    <a:pt x="875" y="232"/>
                  </a:lnTo>
                  <a:lnTo>
                    <a:pt x="868" y="212"/>
                  </a:lnTo>
                  <a:lnTo>
                    <a:pt x="875" y="187"/>
                  </a:lnTo>
                  <a:lnTo>
                    <a:pt x="861" y="187"/>
                  </a:lnTo>
                  <a:lnTo>
                    <a:pt x="861" y="174"/>
                  </a:lnTo>
                  <a:lnTo>
                    <a:pt x="841" y="167"/>
                  </a:lnTo>
                  <a:lnTo>
                    <a:pt x="807" y="161"/>
                  </a:lnTo>
                  <a:lnTo>
                    <a:pt x="787" y="167"/>
                  </a:lnTo>
                  <a:lnTo>
                    <a:pt x="773" y="187"/>
                  </a:lnTo>
                  <a:lnTo>
                    <a:pt x="767" y="206"/>
                  </a:lnTo>
                  <a:lnTo>
                    <a:pt x="746" y="219"/>
                  </a:lnTo>
                  <a:lnTo>
                    <a:pt x="760" y="232"/>
                  </a:lnTo>
                  <a:lnTo>
                    <a:pt x="739" y="264"/>
                  </a:lnTo>
                  <a:lnTo>
                    <a:pt x="692" y="283"/>
                  </a:lnTo>
                  <a:lnTo>
                    <a:pt x="685" y="329"/>
                  </a:lnTo>
                  <a:lnTo>
                    <a:pt x="658" y="335"/>
                  </a:lnTo>
                  <a:lnTo>
                    <a:pt x="638" y="309"/>
                  </a:lnTo>
                  <a:lnTo>
                    <a:pt x="665" y="283"/>
                  </a:lnTo>
                  <a:lnTo>
                    <a:pt x="631" y="270"/>
                  </a:lnTo>
                  <a:lnTo>
                    <a:pt x="577" y="245"/>
                  </a:lnTo>
                  <a:lnTo>
                    <a:pt x="556" y="245"/>
                  </a:lnTo>
                  <a:lnTo>
                    <a:pt x="563" y="219"/>
                  </a:lnTo>
                  <a:lnTo>
                    <a:pt x="549" y="219"/>
                  </a:lnTo>
                  <a:lnTo>
                    <a:pt x="549" y="212"/>
                  </a:lnTo>
                  <a:lnTo>
                    <a:pt x="583" y="187"/>
                  </a:lnTo>
                  <a:lnTo>
                    <a:pt x="611" y="167"/>
                  </a:lnTo>
                  <a:lnTo>
                    <a:pt x="617" y="161"/>
                  </a:lnTo>
                  <a:lnTo>
                    <a:pt x="644" y="161"/>
                  </a:lnTo>
                  <a:lnTo>
                    <a:pt x="665" y="142"/>
                  </a:lnTo>
                  <a:lnTo>
                    <a:pt x="685" y="142"/>
                  </a:lnTo>
                  <a:lnTo>
                    <a:pt x="712" y="122"/>
                  </a:lnTo>
                  <a:lnTo>
                    <a:pt x="739" y="109"/>
                  </a:lnTo>
                  <a:lnTo>
                    <a:pt x="746" y="109"/>
                  </a:lnTo>
                  <a:lnTo>
                    <a:pt x="767" y="109"/>
                  </a:lnTo>
                  <a:lnTo>
                    <a:pt x="807" y="96"/>
                  </a:lnTo>
                  <a:lnTo>
                    <a:pt x="814" y="90"/>
                  </a:lnTo>
                  <a:lnTo>
                    <a:pt x="807" y="90"/>
                  </a:lnTo>
                  <a:lnTo>
                    <a:pt x="834" y="64"/>
                  </a:lnTo>
                  <a:lnTo>
                    <a:pt x="821" y="64"/>
                  </a:lnTo>
                  <a:lnTo>
                    <a:pt x="794" y="51"/>
                  </a:lnTo>
                  <a:lnTo>
                    <a:pt x="773" y="83"/>
                  </a:lnTo>
                  <a:lnTo>
                    <a:pt x="739" y="96"/>
                  </a:lnTo>
                  <a:lnTo>
                    <a:pt x="739" y="90"/>
                  </a:lnTo>
                  <a:lnTo>
                    <a:pt x="746" y="71"/>
                  </a:lnTo>
                  <a:lnTo>
                    <a:pt x="746" y="64"/>
                  </a:lnTo>
                  <a:lnTo>
                    <a:pt x="733" y="71"/>
                  </a:lnTo>
                  <a:lnTo>
                    <a:pt x="719" y="64"/>
                  </a:lnTo>
                  <a:lnTo>
                    <a:pt x="712" y="51"/>
                  </a:lnTo>
                  <a:lnTo>
                    <a:pt x="733" y="51"/>
                  </a:lnTo>
                  <a:lnTo>
                    <a:pt x="719" y="25"/>
                  </a:lnTo>
                  <a:lnTo>
                    <a:pt x="739" y="25"/>
                  </a:lnTo>
                  <a:lnTo>
                    <a:pt x="739" y="19"/>
                  </a:lnTo>
                  <a:lnTo>
                    <a:pt x="760" y="19"/>
                  </a:lnTo>
                  <a:lnTo>
                    <a:pt x="794" y="0"/>
                  </a:lnTo>
                  <a:lnTo>
                    <a:pt x="767" y="0"/>
                  </a:lnTo>
                  <a:lnTo>
                    <a:pt x="739" y="13"/>
                  </a:lnTo>
                  <a:lnTo>
                    <a:pt x="712" y="25"/>
                  </a:lnTo>
                  <a:lnTo>
                    <a:pt x="678" y="45"/>
                  </a:lnTo>
                  <a:lnTo>
                    <a:pt x="678" y="51"/>
                  </a:lnTo>
                  <a:lnTo>
                    <a:pt x="692" y="64"/>
                  </a:lnTo>
                  <a:lnTo>
                    <a:pt x="678" y="71"/>
                  </a:lnTo>
                  <a:lnTo>
                    <a:pt x="644" y="90"/>
                  </a:lnTo>
                  <a:lnTo>
                    <a:pt x="638" y="90"/>
                  </a:lnTo>
                  <a:lnTo>
                    <a:pt x="644" y="83"/>
                  </a:lnTo>
                  <a:lnTo>
                    <a:pt x="665" y="71"/>
                  </a:lnTo>
                  <a:lnTo>
                    <a:pt x="665" y="64"/>
                  </a:lnTo>
                  <a:lnTo>
                    <a:pt x="658" y="51"/>
                  </a:lnTo>
                  <a:lnTo>
                    <a:pt x="617" y="71"/>
                  </a:lnTo>
                  <a:lnTo>
                    <a:pt x="638" y="71"/>
                  </a:lnTo>
                  <a:lnTo>
                    <a:pt x="611" y="90"/>
                  </a:lnTo>
                  <a:lnTo>
                    <a:pt x="583" y="90"/>
                  </a:lnTo>
                  <a:lnTo>
                    <a:pt x="556" y="83"/>
                  </a:lnTo>
                  <a:lnTo>
                    <a:pt x="556" y="71"/>
                  </a:lnTo>
                  <a:lnTo>
                    <a:pt x="509" y="83"/>
                  </a:lnTo>
                  <a:lnTo>
                    <a:pt x="516" y="83"/>
                  </a:lnTo>
                  <a:lnTo>
                    <a:pt x="509" y="90"/>
                  </a:lnTo>
                  <a:lnTo>
                    <a:pt x="488" y="83"/>
                  </a:lnTo>
                  <a:lnTo>
                    <a:pt x="455" y="90"/>
                  </a:lnTo>
                  <a:lnTo>
                    <a:pt x="427" y="90"/>
                  </a:lnTo>
                  <a:lnTo>
                    <a:pt x="455" y="83"/>
                  </a:lnTo>
                  <a:lnTo>
                    <a:pt x="455" y="71"/>
                  </a:lnTo>
                  <a:lnTo>
                    <a:pt x="407" y="64"/>
                  </a:lnTo>
                  <a:lnTo>
                    <a:pt x="400" y="51"/>
                  </a:lnTo>
                  <a:lnTo>
                    <a:pt x="380" y="51"/>
                  </a:lnTo>
                  <a:lnTo>
                    <a:pt x="360" y="64"/>
                  </a:lnTo>
                  <a:lnTo>
                    <a:pt x="332" y="64"/>
                  </a:lnTo>
                  <a:lnTo>
                    <a:pt x="346" y="51"/>
                  </a:lnTo>
                  <a:lnTo>
                    <a:pt x="332" y="45"/>
                  </a:lnTo>
                  <a:lnTo>
                    <a:pt x="305" y="51"/>
                  </a:lnTo>
                  <a:lnTo>
                    <a:pt x="251" y="64"/>
                  </a:lnTo>
                  <a:lnTo>
                    <a:pt x="231" y="64"/>
                  </a:lnTo>
                  <a:lnTo>
                    <a:pt x="217" y="71"/>
                  </a:lnTo>
                  <a:lnTo>
                    <a:pt x="176" y="64"/>
                  </a:lnTo>
                  <a:lnTo>
                    <a:pt x="0" y="193"/>
                  </a:lnTo>
                  <a:lnTo>
                    <a:pt x="20" y="193"/>
                  </a:lnTo>
                  <a:lnTo>
                    <a:pt x="14" y="206"/>
                  </a:lnTo>
                  <a:lnTo>
                    <a:pt x="20" y="212"/>
                  </a:lnTo>
                  <a:lnTo>
                    <a:pt x="61" y="206"/>
                  </a:lnTo>
                  <a:lnTo>
                    <a:pt x="61" y="219"/>
                  </a:lnTo>
                  <a:lnTo>
                    <a:pt x="48" y="258"/>
                  </a:lnTo>
                  <a:lnTo>
                    <a:pt x="61" y="264"/>
                  </a:lnTo>
                  <a:lnTo>
                    <a:pt x="48" y="283"/>
                  </a:lnTo>
                  <a:lnTo>
                    <a:pt x="20" y="290"/>
                  </a:lnTo>
                  <a:lnTo>
                    <a:pt x="20" y="316"/>
                  </a:lnTo>
                  <a:lnTo>
                    <a:pt x="34" y="316"/>
                  </a:lnTo>
                  <a:lnTo>
                    <a:pt x="20" y="335"/>
                  </a:lnTo>
                  <a:lnTo>
                    <a:pt x="41" y="354"/>
                  </a:lnTo>
                  <a:lnTo>
                    <a:pt x="61" y="367"/>
                  </a:lnTo>
                  <a:lnTo>
                    <a:pt x="427" y="367"/>
                  </a:lnTo>
                  <a:lnTo>
                    <a:pt x="434" y="367"/>
                  </a:lnTo>
                  <a:lnTo>
                    <a:pt x="448" y="380"/>
                  </a:lnTo>
                  <a:lnTo>
                    <a:pt x="502" y="387"/>
                  </a:lnTo>
                  <a:lnTo>
                    <a:pt x="488" y="387"/>
                  </a:lnTo>
                  <a:lnTo>
                    <a:pt x="529" y="367"/>
                  </a:lnTo>
                  <a:lnTo>
                    <a:pt x="549" y="380"/>
                  </a:lnTo>
                  <a:lnTo>
                    <a:pt x="549" y="387"/>
                  </a:lnTo>
                  <a:lnTo>
                    <a:pt x="563" y="387"/>
                  </a:lnTo>
                  <a:lnTo>
                    <a:pt x="556" y="412"/>
                  </a:lnTo>
                  <a:lnTo>
                    <a:pt x="604" y="419"/>
                  </a:lnTo>
                  <a:lnTo>
                    <a:pt x="611" y="438"/>
                  </a:lnTo>
                  <a:lnTo>
                    <a:pt x="604" y="445"/>
                  </a:lnTo>
                  <a:lnTo>
                    <a:pt x="583" y="432"/>
                  </a:lnTo>
                  <a:lnTo>
                    <a:pt x="563" y="464"/>
                  </a:lnTo>
                  <a:lnTo>
                    <a:pt x="556" y="464"/>
                  </a:lnTo>
                  <a:lnTo>
                    <a:pt x="536" y="490"/>
                  </a:lnTo>
                  <a:lnTo>
                    <a:pt x="563" y="477"/>
                  </a:lnTo>
                  <a:lnTo>
                    <a:pt x="611" y="477"/>
                  </a:lnTo>
                  <a:lnTo>
                    <a:pt x="604" y="464"/>
                  </a:lnTo>
                  <a:lnTo>
                    <a:pt x="590" y="464"/>
                  </a:lnTo>
                  <a:lnTo>
                    <a:pt x="604" y="457"/>
                  </a:lnTo>
                  <a:lnTo>
                    <a:pt x="638" y="457"/>
                  </a:lnTo>
                  <a:lnTo>
                    <a:pt x="658" y="445"/>
                  </a:lnTo>
                  <a:lnTo>
                    <a:pt x="678" y="438"/>
                  </a:lnTo>
                  <a:lnTo>
                    <a:pt x="719" y="438"/>
                  </a:lnTo>
                  <a:lnTo>
                    <a:pt x="739" y="432"/>
                  </a:lnTo>
                  <a:lnTo>
                    <a:pt x="767" y="393"/>
                  </a:lnTo>
                  <a:lnTo>
                    <a:pt x="787" y="406"/>
                  </a:lnTo>
                  <a:lnTo>
                    <a:pt x="773" y="432"/>
                  </a:lnTo>
                  <a:lnTo>
                    <a:pt x="780" y="432"/>
                  </a:lnTo>
                  <a:lnTo>
                    <a:pt x="787" y="4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6" name="Freeform 115"/>
            <p:cNvSpPr>
              <a:spLocks/>
            </p:cNvSpPr>
            <p:nvPr/>
          </p:nvSpPr>
          <p:spPr bwMode="auto">
            <a:xfrm>
              <a:off x="938213" y="1530351"/>
              <a:ext cx="936625" cy="400050"/>
            </a:xfrm>
            <a:custGeom>
              <a:avLst/>
              <a:gdLst/>
              <a:ahLst/>
              <a:cxnLst>
                <a:cxn ang="0">
                  <a:pos x="434" y="155"/>
                </a:cxn>
                <a:cxn ang="0">
                  <a:pos x="434" y="174"/>
                </a:cxn>
                <a:cxn ang="0">
                  <a:pos x="475" y="181"/>
                </a:cxn>
                <a:cxn ang="0">
                  <a:pos x="475" y="226"/>
                </a:cxn>
                <a:cxn ang="0">
                  <a:pos x="455" y="245"/>
                </a:cxn>
                <a:cxn ang="0">
                  <a:pos x="448" y="226"/>
                </a:cxn>
                <a:cxn ang="0">
                  <a:pos x="448" y="220"/>
                </a:cxn>
                <a:cxn ang="0">
                  <a:pos x="428" y="232"/>
                </a:cxn>
                <a:cxn ang="0">
                  <a:pos x="428" y="220"/>
                </a:cxn>
                <a:cxn ang="0">
                  <a:pos x="448" y="207"/>
                </a:cxn>
                <a:cxn ang="0">
                  <a:pos x="455" y="200"/>
                </a:cxn>
                <a:cxn ang="0">
                  <a:pos x="448" y="194"/>
                </a:cxn>
                <a:cxn ang="0">
                  <a:pos x="414" y="174"/>
                </a:cxn>
                <a:cxn ang="0">
                  <a:pos x="407" y="168"/>
                </a:cxn>
                <a:cxn ang="0">
                  <a:pos x="353" y="149"/>
                </a:cxn>
                <a:cxn ang="0">
                  <a:pos x="306" y="168"/>
                </a:cxn>
                <a:cxn ang="0">
                  <a:pos x="231" y="174"/>
                </a:cxn>
                <a:cxn ang="0">
                  <a:pos x="224" y="181"/>
                </a:cxn>
                <a:cxn ang="0">
                  <a:pos x="116" y="226"/>
                </a:cxn>
                <a:cxn ang="0">
                  <a:pos x="163" y="200"/>
                </a:cxn>
                <a:cxn ang="0">
                  <a:pos x="163" y="181"/>
                </a:cxn>
                <a:cxn ang="0">
                  <a:pos x="150" y="168"/>
                </a:cxn>
                <a:cxn ang="0">
                  <a:pos x="129" y="136"/>
                </a:cxn>
                <a:cxn ang="0">
                  <a:pos x="231" y="110"/>
                </a:cxn>
                <a:cxn ang="0">
                  <a:pos x="231" y="97"/>
                </a:cxn>
                <a:cxn ang="0">
                  <a:pos x="204" y="84"/>
                </a:cxn>
                <a:cxn ang="0">
                  <a:pos x="251" y="71"/>
                </a:cxn>
                <a:cxn ang="0">
                  <a:pos x="251" y="71"/>
                </a:cxn>
                <a:cxn ang="0">
                  <a:pos x="278" y="58"/>
                </a:cxn>
                <a:cxn ang="0">
                  <a:pos x="278" y="45"/>
                </a:cxn>
                <a:cxn ang="0">
                  <a:pos x="326" y="33"/>
                </a:cxn>
                <a:cxn ang="0">
                  <a:pos x="455" y="0"/>
                </a:cxn>
                <a:cxn ang="0">
                  <a:pos x="462" y="7"/>
                </a:cxn>
                <a:cxn ang="0">
                  <a:pos x="577" y="13"/>
                </a:cxn>
                <a:cxn ang="0">
                  <a:pos x="502" y="91"/>
                </a:cxn>
              </a:cxnLst>
              <a:rect l="0" t="0" r="r" b="b"/>
              <a:pathLst>
                <a:path w="590" h="252">
                  <a:moveTo>
                    <a:pt x="414" y="155"/>
                  </a:moveTo>
                  <a:lnTo>
                    <a:pt x="434" y="155"/>
                  </a:lnTo>
                  <a:lnTo>
                    <a:pt x="428" y="168"/>
                  </a:lnTo>
                  <a:lnTo>
                    <a:pt x="434" y="174"/>
                  </a:lnTo>
                  <a:lnTo>
                    <a:pt x="475" y="168"/>
                  </a:lnTo>
                  <a:lnTo>
                    <a:pt x="475" y="181"/>
                  </a:lnTo>
                  <a:lnTo>
                    <a:pt x="462" y="220"/>
                  </a:lnTo>
                  <a:lnTo>
                    <a:pt x="475" y="226"/>
                  </a:lnTo>
                  <a:lnTo>
                    <a:pt x="462" y="245"/>
                  </a:lnTo>
                  <a:lnTo>
                    <a:pt x="455" y="245"/>
                  </a:lnTo>
                  <a:lnTo>
                    <a:pt x="448" y="245"/>
                  </a:lnTo>
                  <a:lnTo>
                    <a:pt x="448" y="226"/>
                  </a:lnTo>
                  <a:lnTo>
                    <a:pt x="455" y="226"/>
                  </a:lnTo>
                  <a:lnTo>
                    <a:pt x="448" y="220"/>
                  </a:lnTo>
                  <a:lnTo>
                    <a:pt x="434" y="245"/>
                  </a:lnTo>
                  <a:lnTo>
                    <a:pt x="428" y="232"/>
                  </a:lnTo>
                  <a:lnTo>
                    <a:pt x="434" y="220"/>
                  </a:lnTo>
                  <a:lnTo>
                    <a:pt x="428" y="220"/>
                  </a:lnTo>
                  <a:lnTo>
                    <a:pt x="434" y="207"/>
                  </a:lnTo>
                  <a:lnTo>
                    <a:pt x="448" y="207"/>
                  </a:lnTo>
                  <a:lnTo>
                    <a:pt x="455" y="207"/>
                  </a:lnTo>
                  <a:lnTo>
                    <a:pt x="455" y="200"/>
                  </a:lnTo>
                  <a:lnTo>
                    <a:pt x="434" y="207"/>
                  </a:lnTo>
                  <a:lnTo>
                    <a:pt x="448" y="194"/>
                  </a:lnTo>
                  <a:lnTo>
                    <a:pt x="434" y="194"/>
                  </a:lnTo>
                  <a:lnTo>
                    <a:pt x="414" y="174"/>
                  </a:lnTo>
                  <a:lnTo>
                    <a:pt x="428" y="168"/>
                  </a:lnTo>
                  <a:lnTo>
                    <a:pt x="407" y="168"/>
                  </a:lnTo>
                  <a:lnTo>
                    <a:pt x="373" y="168"/>
                  </a:lnTo>
                  <a:lnTo>
                    <a:pt x="353" y="149"/>
                  </a:lnTo>
                  <a:lnTo>
                    <a:pt x="333" y="149"/>
                  </a:lnTo>
                  <a:lnTo>
                    <a:pt x="306" y="168"/>
                  </a:lnTo>
                  <a:lnTo>
                    <a:pt x="258" y="174"/>
                  </a:lnTo>
                  <a:lnTo>
                    <a:pt x="231" y="174"/>
                  </a:lnTo>
                  <a:lnTo>
                    <a:pt x="231" y="181"/>
                  </a:lnTo>
                  <a:lnTo>
                    <a:pt x="224" y="181"/>
                  </a:lnTo>
                  <a:lnTo>
                    <a:pt x="163" y="207"/>
                  </a:lnTo>
                  <a:lnTo>
                    <a:pt x="116" y="226"/>
                  </a:lnTo>
                  <a:lnTo>
                    <a:pt x="0" y="252"/>
                  </a:lnTo>
                  <a:lnTo>
                    <a:pt x="163" y="200"/>
                  </a:lnTo>
                  <a:lnTo>
                    <a:pt x="177" y="181"/>
                  </a:lnTo>
                  <a:lnTo>
                    <a:pt x="163" y="181"/>
                  </a:lnTo>
                  <a:lnTo>
                    <a:pt x="129" y="181"/>
                  </a:lnTo>
                  <a:lnTo>
                    <a:pt x="150" y="168"/>
                  </a:lnTo>
                  <a:lnTo>
                    <a:pt x="122" y="168"/>
                  </a:lnTo>
                  <a:lnTo>
                    <a:pt x="129" y="136"/>
                  </a:lnTo>
                  <a:lnTo>
                    <a:pt x="177" y="123"/>
                  </a:lnTo>
                  <a:lnTo>
                    <a:pt x="231" y="110"/>
                  </a:lnTo>
                  <a:lnTo>
                    <a:pt x="258" y="84"/>
                  </a:lnTo>
                  <a:lnTo>
                    <a:pt x="231" y="97"/>
                  </a:lnTo>
                  <a:lnTo>
                    <a:pt x="197" y="97"/>
                  </a:lnTo>
                  <a:lnTo>
                    <a:pt x="204" y="84"/>
                  </a:lnTo>
                  <a:lnTo>
                    <a:pt x="197" y="78"/>
                  </a:lnTo>
                  <a:lnTo>
                    <a:pt x="251" y="71"/>
                  </a:lnTo>
                  <a:lnTo>
                    <a:pt x="258" y="71"/>
                  </a:lnTo>
                  <a:lnTo>
                    <a:pt x="251" y="71"/>
                  </a:lnTo>
                  <a:lnTo>
                    <a:pt x="292" y="71"/>
                  </a:lnTo>
                  <a:lnTo>
                    <a:pt x="278" y="58"/>
                  </a:lnTo>
                  <a:lnTo>
                    <a:pt x="292" y="52"/>
                  </a:lnTo>
                  <a:lnTo>
                    <a:pt x="278" y="45"/>
                  </a:lnTo>
                  <a:lnTo>
                    <a:pt x="292" y="33"/>
                  </a:lnTo>
                  <a:lnTo>
                    <a:pt x="326" y="33"/>
                  </a:lnTo>
                  <a:lnTo>
                    <a:pt x="373" y="13"/>
                  </a:lnTo>
                  <a:lnTo>
                    <a:pt x="455" y="0"/>
                  </a:lnTo>
                  <a:lnTo>
                    <a:pt x="462" y="0"/>
                  </a:lnTo>
                  <a:lnTo>
                    <a:pt x="462" y="7"/>
                  </a:lnTo>
                  <a:lnTo>
                    <a:pt x="489" y="7"/>
                  </a:lnTo>
                  <a:lnTo>
                    <a:pt x="577" y="13"/>
                  </a:lnTo>
                  <a:lnTo>
                    <a:pt x="590" y="26"/>
                  </a:lnTo>
                  <a:lnTo>
                    <a:pt x="502" y="91"/>
                  </a:lnTo>
                  <a:lnTo>
                    <a:pt x="414" y="155"/>
                  </a:lnTo>
                  <a:close/>
                </a:path>
              </a:pathLst>
            </a:custGeom>
            <a:solidFill>
              <a:schemeClr val="tx2"/>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7" name="Freeform 116"/>
            <p:cNvSpPr>
              <a:spLocks/>
            </p:cNvSpPr>
            <p:nvPr/>
          </p:nvSpPr>
          <p:spPr bwMode="auto">
            <a:xfrm>
              <a:off x="1574801" y="2482851"/>
              <a:ext cx="635000" cy="471488"/>
            </a:xfrm>
            <a:custGeom>
              <a:avLst/>
              <a:gdLst/>
              <a:ahLst/>
              <a:cxnLst>
                <a:cxn ang="0">
                  <a:pos x="0" y="52"/>
                </a:cxn>
                <a:cxn ang="0">
                  <a:pos x="6" y="84"/>
                </a:cxn>
                <a:cxn ang="0">
                  <a:pos x="6" y="90"/>
                </a:cxn>
                <a:cxn ang="0">
                  <a:pos x="33" y="116"/>
                </a:cxn>
                <a:cxn ang="0">
                  <a:pos x="54" y="148"/>
                </a:cxn>
                <a:cxn ang="0">
                  <a:pos x="61" y="161"/>
                </a:cxn>
                <a:cxn ang="0">
                  <a:pos x="47" y="110"/>
                </a:cxn>
                <a:cxn ang="0">
                  <a:pos x="27" y="19"/>
                </a:cxn>
                <a:cxn ang="0">
                  <a:pos x="47" y="26"/>
                </a:cxn>
                <a:cxn ang="0">
                  <a:pos x="61" y="84"/>
                </a:cxn>
                <a:cxn ang="0">
                  <a:pos x="81" y="110"/>
                </a:cxn>
                <a:cxn ang="0">
                  <a:pos x="88" y="123"/>
                </a:cxn>
                <a:cxn ang="0">
                  <a:pos x="128" y="187"/>
                </a:cxn>
                <a:cxn ang="0">
                  <a:pos x="115" y="213"/>
                </a:cxn>
                <a:cxn ang="0">
                  <a:pos x="162" y="245"/>
                </a:cxn>
                <a:cxn ang="0">
                  <a:pos x="217" y="271"/>
                </a:cxn>
                <a:cxn ang="0">
                  <a:pos x="257" y="271"/>
                </a:cxn>
                <a:cxn ang="0">
                  <a:pos x="305" y="297"/>
                </a:cxn>
                <a:cxn ang="0">
                  <a:pos x="332" y="271"/>
                </a:cxn>
                <a:cxn ang="0">
                  <a:pos x="332" y="245"/>
                </a:cxn>
                <a:cxn ang="0">
                  <a:pos x="366" y="239"/>
                </a:cxn>
                <a:cxn ang="0">
                  <a:pos x="373" y="239"/>
                </a:cxn>
                <a:cxn ang="0">
                  <a:pos x="386" y="187"/>
                </a:cxn>
                <a:cxn ang="0">
                  <a:pos x="339" y="219"/>
                </a:cxn>
                <a:cxn ang="0">
                  <a:pos x="332" y="239"/>
                </a:cxn>
                <a:cxn ang="0">
                  <a:pos x="312" y="239"/>
                </a:cxn>
                <a:cxn ang="0">
                  <a:pos x="257" y="219"/>
                </a:cxn>
                <a:cxn ang="0">
                  <a:pos x="244" y="142"/>
                </a:cxn>
                <a:cxn ang="0">
                  <a:pos x="230" y="110"/>
                </a:cxn>
                <a:cxn ang="0">
                  <a:pos x="189" y="45"/>
                </a:cxn>
                <a:cxn ang="0">
                  <a:pos x="176" y="65"/>
                </a:cxn>
                <a:cxn ang="0">
                  <a:pos x="162" y="39"/>
                </a:cxn>
                <a:cxn ang="0">
                  <a:pos x="81" y="26"/>
                </a:cxn>
                <a:cxn ang="0">
                  <a:pos x="13" y="0"/>
                </a:cxn>
              </a:cxnLst>
              <a:rect l="0" t="0" r="r" b="b"/>
              <a:pathLst>
                <a:path w="400" h="297">
                  <a:moveTo>
                    <a:pt x="0" y="0"/>
                  </a:moveTo>
                  <a:lnTo>
                    <a:pt x="0" y="52"/>
                  </a:lnTo>
                  <a:lnTo>
                    <a:pt x="13" y="71"/>
                  </a:lnTo>
                  <a:lnTo>
                    <a:pt x="6" y="84"/>
                  </a:lnTo>
                  <a:lnTo>
                    <a:pt x="0" y="84"/>
                  </a:lnTo>
                  <a:lnTo>
                    <a:pt x="6" y="90"/>
                  </a:lnTo>
                  <a:lnTo>
                    <a:pt x="33" y="110"/>
                  </a:lnTo>
                  <a:lnTo>
                    <a:pt x="33" y="116"/>
                  </a:lnTo>
                  <a:lnTo>
                    <a:pt x="27" y="135"/>
                  </a:lnTo>
                  <a:lnTo>
                    <a:pt x="54" y="148"/>
                  </a:lnTo>
                  <a:lnTo>
                    <a:pt x="54" y="168"/>
                  </a:lnTo>
                  <a:lnTo>
                    <a:pt x="61" y="161"/>
                  </a:lnTo>
                  <a:lnTo>
                    <a:pt x="54" y="142"/>
                  </a:lnTo>
                  <a:lnTo>
                    <a:pt x="47" y="110"/>
                  </a:lnTo>
                  <a:lnTo>
                    <a:pt x="13" y="45"/>
                  </a:lnTo>
                  <a:lnTo>
                    <a:pt x="27" y="19"/>
                  </a:lnTo>
                  <a:lnTo>
                    <a:pt x="47" y="19"/>
                  </a:lnTo>
                  <a:lnTo>
                    <a:pt x="47" y="26"/>
                  </a:lnTo>
                  <a:lnTo>
                    <a:pt x="54" y="65"/>
                  </a:lnTo>
                  <a:lnTo>
                    <a:pt x="61" y="84"/>
                  </a:lnTo>
                  <a:lnTo>
                    <a:pt x="61" y="90"/>
                  </a:lnTo>
                  <a:lnTo>
                    <a:pt x="81" y="110"/>
                  </a:lnTo>
                  <a:lnTo>
                    <a:pt x="74" y="116"/>
                  </a:lnTo>
                  <a:lnTo>
                    <a:pt x="88" y="123"/>
                  </a:lnTo>
                  <a:lnTo>
                    <a:pt x="115" y="168"/>
                  </a:lnTo>
                  <a:lnTo>
                    <a:pt x="128" y="187"/>
                  </a:lnTo>
                  <a:lnTo>
                    <a:pt x="108" y="206"/>
                  </a:lnTo>
                  <a:lnTo>
                    <a:pt x="115" y="213"/>
                  </a:lnTo>
                  <a:lnTo>
                    <a:pt x="135" y="239"/>
                  </a:lnTo>
                  <a:lnTo>
                    <a:pt x="162" y="245"/>
                  </a:lnTo>
                  <a:lnTo>
                    <a:pt x="176" y="258"/>
                  </a:lnTo>
                  <a:lnTo>
                    <a:pt x="217" y="271"/>
                  </a:lnTo>
                  <a:lnTo>
                    <a:pt x="237" y="284"/>
                  </a:lnTo>
                  <a:lnTo>
                    <a:pt x="257" y="271"/>
                  </a:lnTo>
                  <a:lnTo>
                    <a:pt x="271" y="271"/>
                  </a:lnTo>
                  <a:lnTo>
                    <a:pt x="305" y="297"/>
                  </a:lnTo>
                  <a:lnTo>
                    <a:pt x="318" y="271"/>
                  </a:lnTo>
                  <a:lnTo>
                    <a:pt x="332" y="271"/>
                  </a:lnTo>
                  <a:lnTo>
                    <a:pt x="318" y="258"/>
                  </a:lnTo>
                  <a:lnTo>
                    <a:pt x="332" y="245"/>
                  </a:lnTo>
                  <a:lnTo>
                    <a:pt x="359" y="245"/>
                  </a:lnTo>
                  <a:lnTo>
                    <a:pt x="366" y="239"/>
                  </a:lnTo>
                  <a:lnTo>
                    <a:pt x="373" y="245"/>
                  </a:lnTo>
                  <a:lnTo>
                    <a:pt x="373" y="239"/>
                  </a:lnTo>
                  <a:lnTo>
                    <a:pt x="400" y="187"/>
                  </a:lnTo>
                  <a:lnTo>
                    <a:pt x="386" y="187"/>
                  </a:lnTo>
                  <a:lnTo>
                    <a:pt x="345" y="194"/>
                  </a:lnTo>
                  <a:lnTo>
                    <a:pt x="339" y="219"/>
                  </a:lnTo>
                  <a:lnTo>
                    <a:pt x="318" y="232"/>
                  </a:lnTo>
                  <a:lnTo>
                    <a:pt x="332" y="239"/>
                  </a:lnTo>
                  <a:lnTo>
                    <a:pt x="318" y="239"/>
                  </a:lnTo>
                  <a:lnTo>
                    <a:pt x="312" y="239"/>
                  </a:lnTo>
                  <a:lnTo>
                    <a:pt x="271" y="239"/>
                  </a:lnTo>
                  <a:lnTo>
                    <a:pt x="257" y="219"/>
                  </a:lnTo>
                  <a:lnTo>
                    <a:pt x="237" y="168"/>
                  </a:lnTo>
                  <a:lnTo>
                    <a:pt x="244" y="142"/>
                  </a:lnTo>
                  <a:lnTo>
                    <a:pt x="257" y="116"/>
                  </a:lnTo>
                  <a:lnTo>
                    <a:pt x="230" y="110"/>
                  </a:lnTo>
                  <a:lnTo>
                    <a:pt x="210" y="52"/>
                  </a:lnTo>
                  <a:lnTo>
                    <a:pt x="189" y="45"/>
                  </a:lnTo>
                  <a:lnTo>
                    <a:pt x="183" y="65"/>
                  </a:lnTo>
                  <a:lnTo>
                    <a:pt x="176" y="65"/>
                  </a:lnTo>
                  <a:lnTo>
                    <a:pt x="162" y="45"/>
                  </a:lnTo>
                  <a:lnTo>
                    <a:pt x="162" y="39"/>
                  </a:lnTo>
                  <a:lnTo>
                    <a:pt x="156" y="19"/>
                  </a:lnTo>
                  <a:lnTo>
                    <a:pt x="81" y="26"/>
                  </a:lnTo>
                  <a:lnTo>
                    <a:pt x="33" y="0"/>
                  </a:lnTo>
                  <a:lnTo>
                    <a:pt x="13"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8" name="Freeform 117"/>
            <p:cNvSpPr>
              <a:spLocks/>
            </p:cNvSpPr>
            <p:nvPr/>
          </p:nvSpPr>
          <p:spPr bwMode="auto">
            <a:xfrm>
              <a:off x="1498601" y="2052638"/>
              <a:ext cx="1346200" cy="625475"/>
            </a:xfrm>
            <a:custGeom>
              <a:avLst/>
              <a:gdLst/>
              <a:ahLst/>
              <a:cxnLst>
                <a:cxn ang="0">
                  <a:pos x="360" y="323"/>
                </a:cxn>
                <a:cxn ang="0">
                  <a:pos x="393" y="323"/>
                </a:cxn>
                <a:cxn ang="0">
                  <a:pos x="407" y="336"/>
                </a:cxn>
                <a:cxn ang="0">
                  <a:pos x="441" y="336"/>
                </a:cxn>
                <a:cxn ang="0">
                  <a:pos x="441" y="316"/>
                </a:cxn>
                <a:cxn ang="0">
                  <a:pos x="488" y="310"/>
                </a:cxn>
                <a:cxn ang="0">
                  <a:pos x="495" y="323"/>
                </a:cxn>
                <a:cxn ang="0">
                  <a:pos x="536" y="336"/>
                </a:cxn>
                <a:cxn ang="0">
                  <a:pos x="543" y="394"/>
                </a:cxn>
                <a:cxn ang="0">
                  <a:pos x="563" y="387"/>
                </a:cxn>
                <a:cxn ang="0">
                  <a:pos x="563" y="297"/>
                </a:cxn>
                <a:cxn ang="0">
                  <a:pos x="665" y="232"/>
                </a:cxn>
                <a:cxn ang="0">
                  <a:pos x="665" y="200"/>
                </a:cxn>
                <a:cxn ang="0">
                  <a:pos x="672" y="174"/>
                </a:cxn>
                <a:cxn ang="0">
                  <a:pos x="678" y="187"/>
                </a:cxn>
                <a:cxn ang="0">
                  <a:pos x="692" y="161"/>
                </a:cxn>
                <a:cxn ang="0">
                  <a:pos x="705" y="161"/>
                </a:cxn>
                <a:cxn ang="0">
                  <a:pos x="766" y="136"/>
                </a:cxn>
                <a:cxn ang="0">
                  <a:pos x="780" y="123"/>
                </a:cxn>
                <a:cxn ang="0">
                  <a:pos x="773" y="123"/>
                </a:cxn>
                <a:cxn ang="0">
                  <a:pos x="794" y="90"/>
                </a:cxn>
                <a:cxn ang="0">
                  <a:pos x="834" y="78"/>
                </a:cxn>
                <a:cxn ang="0">
                  <a:pos x="834" y="65"/>
                </a:cxn>
                <a:cxn ang="0">
                  <a:pos x="828" y="26"/>
                </a:cxn>
                <a:cxn ang="0">
                  <a:pos x="780" y="71"/>
                </a:cxn>
                <a:cxn ang="0">
                  <a:pos x="719" y="78"/>
                </a:cxn>
                <a:cxn ang="0">
                  <a:pos x="665" y="97"/>
                </a:cxn>
                <a:cxn ang="0">
                  <a:pos x="617" y="123"/>
                </a:cxn>
                <a:cxn ang="0">
                  <a:pos x="617" y="97"/>
                </a:cxn>
                <a:cxn ang="0">
                  <a:pos x="610" y="90"/>
                </a:cxn>
                <a:cxn ang="0">
                  <a:pos x="617" y="65"/>
                </a:cxn>
                <a:cxn ang="0">
                  <a:pos x="577" y="71"/>
                </a:cxn>
                <a:cxn ang="0">
                  <a:pos x="549" y="116"/>
                </a:cxn>
                <a:cxn ang="0">
                  <a:pos x="536" y="123"/>
                </a:cxn>
                <a:cxn ang="0">
                  <a:pos x="543" y="97"/>
                </a:cxn>
                <a:cxn ang="0">
                  <a:pos x="549" y="78"/>
                </a:cxn>
                <a:cxn ang="0">
                  <a:pos x="617" y="52"/>
                </a:cxn>
                <a:cxn ang="0">
                  <a:pos x="610" y="45"/>
                </a:cxn>
                <a:cxn ang="0">
                  <a:pos x="577" y="45"/>
                </a:cxn>
                <a:cxn ang="0">
                  <a:pos x="563" y="45"/>
                </a:cxn>
                <a:cxn ang="0">
                  <a:pos x="536" y="45"/>
                </a:cxn>
                <a:cxn ang="0">
                  <a:pos x="516" y="45"/>
                </a:cxn>
                <a:cxn ang="0">
                  <a:pos x="563" y="20"/>
                </a:cxn>
                <a:cxn ang="0">
                  <a:pos x="495" y="0"/>
                </a:cxn>
                <a:cxn ang="0">
                  <a:pos x="122" y="0"/>
                </a:cxn>
                <a:cxn ang="0">
                  <a:pos x="109" y="26"/>
                </a:cxn>
                <a:cxn ang="0">
                  <a:pos x="109" y="20"/>
                </a:cxn>
                <a:cxn ang="0">
                  <a:pos x="81" y="20"/>
                </a:cxn>
                <a:cxn ang="0">
                  <a:pos x="27" y="110"/>
                </a:cxn>
                <a:cxn ang="0">
                  <a:pos x="7" y="149"/>
                </a:cxn>
                <a:cxn ang="0">
                  <a:pos x="0" y="168"/>
                </a:cxn>
                <a:cxn ang="0">
                  <a:pos x="0" y="187"/>
                </a:cxn>
                <a:cxn ang="0">
                  <a:pos x="7" y="213"/>
                </a:cxn>
                <a:cxn ang="0">
                  <a:pos x="7" y="239"/>
                </a:cxn>
                <a:cxn ang="0">
                  <a:pos x="34" y="258"/>
                </a:cxn>
                <a:cxn ang="0">
                  <a:pos x="48" y="271"/>
                </a:cxn>
                <a:cxn ang="0">
                  <a:pos x="129" y="297"/>
                </a:cxn>
                <a:cxn ang="0">
                  <a:pos x="210" y="310"/>
                </a:cxn>
                <a:cxn ang="0">
                  <a:pos x="224" y="336"/>
                </a:cxn>
                <a:cxn ang="0">
                  <a:pos x="237" y="316"/>
                </a:cxn>
                <a:cxn ang="0">
                  <a:pos x="278" y="381"/>
                </a:cxn>
                <a:cxn ang="0">
                  <a:pos x="305" y="374"/>
                </a:cxn>
              </a:cxnLst>
              <a:rect l="0" t="0" r="r" b="b"/>
              <a:pathLst>
                <a:path w="848" h="394">
                  <a:moveTo>
                    <a:pt x="312" y="355"/>
                  </a:moveTo>
                  <a:lnTo>
                    <a:pt x="360" y="323"/>
                  </a:lnTo>
                  <a:lnTo>
                    <a:pt x="366" y="323"/>
                  </a:lnTo>
                  <a:lnTo>
                    <a:pt x="393" y="323"/>
                  </a:lnTo>
                  <a:lnTo>
                    <a:pt x="407" y="316"/>
                  </a:lnTo>
                  <a:lnTo>
                    <a:pt x="407" y="336"/>
                  </a:lnTo>
                  <a:lnTo>
                    <a:pt x="421" y="336"/>
                  </a:lnTo>
                  <a:lnTo>
                    <a:pt x="441" y="336"/>
                  </a:lnTo>
                  <a:lnTo>
                    <a:pt x="434" y="323"/>
                  </a:lnTo>
                  <a:lnTo>
                    <a:pt x="441" y="316"/>
                  </a:lnTo>
                  <a:lnTo>
                    <a:pt x="461" y="310"/>
                  </a:lnTo>
                  <a:lnTo>
                    <a:pt x="488" y="310"/>
                  </a:lnTo>
                  <a:lnTo>
                    <a:pt x="495" y="316"/>
                  </a:lnTo>
                  <a:lnTo>
                    <a:pt x="495" y="323"/>
                  </a:lnTo>
                  <a:lnTo>
                    <a:pt x="522" y="316"/>
                  </a:lnTo>
                  <a:lnTo>
                    <a:pt x="536" y="336"/>
                  </a:lnTo>
                  <a:lnTo>
                    <a:pt x="536" y="368"/>
                  </a:lnTo>
                  <a:lnTo>
                    <a:pt x="543" y="394"/>
                  </a:lnTo>
                  <a:lnTo>
                    <a:pt x="549" y="394"/>
                  </a:lnTo>
                  <a:lnTo>
                    <a:pt x="563" y="387"/>
                  </a:lnTo>
                  <a:lnTo>
                    <a:pt x="563" y="368"/>
                  </a:lnTo>
                  <a:lnTo>
                    <a:pt x="563" y="297"/>
                  </a:lnTo>
                  <a:lnTo>
                    <a:pt x="577" y="271"/>
                  </a:lnTo>
                  <a:lnTo>
                    <a:pt x="665" y="232"/>
                  </a:lnTo>
                  <a:lnTo>
                    <a:pt x="672" y="219"/>
                  </a:lnTo>
                  <a:lnTo>
                    <a:pt x="665" y="200"/>
                  </a:lnTo>
                  <a:lnTo>
                    <a:pt x="672" y="187"/>
                  </a:lnTo>
                  <a:lnTo>
                    <a:pt x="672" y="174"/>
                  </a:lnTo>
                  <a:lnTo>
                    <a:pt x="678" y="174"/>
                  </a:lnTo>
                  <a:lnTo>
                    <a:pt x="678" y="187"/>
                  </a:lnTo>
                  <a:lnTo>
                    <a:pt x="692" y="174"/>
                  </a:lnTo>
                  <a:lnTo>
                    <a:pt x="692" y="161"/>
                  </a:lnTo>
                  <a:lnTo>
                    <a:pt x="699" y="168"/>
                  </a:lnTo>
                  <a:lnTo>
                    <a:pt x="705" y="161"/>
                  </a:lnTo>
                  <a:lnTo>
                    <a:pt x="719" y="142"/>
                  </a:lnTo>
                  <a:lnTo>
                    <a:pt x="766" y="136"/>
                  </a:lnTo>
                  <a:lnTo>
                    <a:pt x="766" y="123"/>
                  </a:lnTo>
                  <a:lnTo>
                    <a:pt x="780" y="123"/>
                  </a:lnTo>
                  <a:lnTo>
                    <a:pt x="780" y="116"/>
                  </a:lnTo>
                  <a:lnTo>
                    <a:pt x="773" y="123"/>
                  </a:lnTo>
                  <a:lnTo>
                    <a:pt x="773" y="116"/>
                  </a:lnTo>
                  <a:lnTo>
                    <a:pt x="794" y="90"/>
                  </a:lnTo>
                  <a:lnTo>
                    <a:pt x="821" y="78"/>
                  </a:lnTo>
                  <a:lnTo>
                    <a:pt x="834" y="78"/>
                  </a:lnTo>
                  <a:lnTo>
                    <a:pt x="848" y="65"/>
                  </a:lnTo>
                  <a:lnTo>
                    <a:pt x="834" y="65"/>
                  </a:lnTo>
                  <a:lnTo>
                    <a:pt x="848" y="39"/>
                  </a:lnTo>
                  <a:lnTo>
                    <a:pt x="828" y="26"/>
                  </a:lnTo>
                  <a:lnTo>
                    <a:pt x="800" y="65"/>
                  </a:lnTo>
                  <a:lnTo>
                    <a:pt x="780" y="71"/>
                  </a:lnTo>
                  <a:lnTo>
                    <a:pt x="739" y="71"/>
                  </a:lnTo>
                  <a:lnTo>
                    <a:pt x="719" y="78"/>
                  </a:lnTo>
                  <a:lnTo>
                    <a:pt x="705" y="97"/>
                  </a:lnTo>
                  <a:lnTo>
                    <a:pt x="665" y="97"/>
                  </a:lnTo>
                  <a:lnTo>
                    <a:pt x="672" y="110"/>
                  </a:lnTo>
                  <a:lnTo>
                    <a:pt x="617" y="123"/>
                  </a:lnTo>
                  <a:lnTo>
                    <a:pt x="597" y="123"/>
                  </a:lnTo>
                  <a:lnTo>
                    <a:pt x="617" y="97"/>
                  </a:lnTo>
                  <a:lnTo>
                    <a:pt x="617" y="90"/>
                  </a:lnTo>
                  <a:lnTo>
                    <a:pt x="610" y="90"/>
                  </a:lnTo>
                  <a:lnTo>
                    <a:pt x="617" y="78"/>
                  </a:lnTo>
                  <a:lnTo>
                    <a:pt x="617" y="65"/>
                  </a:lnTo>
                  <a:lnTo>
                    <a:pt x="610" y="65"/>
                  </a:lnTo>
                  <a:lnTo>
                    <a:pt x="577" y="71"/>
                  </a:lnTo>
                  <a:lnTo>
                    <a:pt x="570" y="90"/>
                  </a:lnTo>
                  <a:lnTo>
                    <a:pt x="549" y="116"/>
                  </a:lnTo>
                  <a:lnTo>
                    <a:pt x="543" y="123"/>
                  </a:lnTo>
                  <a:lnTo>
                    <a:pt x="536" y="123"/>
                  </a:lnTo>
                  <a:lnTo>
                    <a:pt x="536" y="116"/>
                  </a:lnTo>
                  <a:lnTo>
                    <a:pt x="543" y="97"/>
                  </a:lnTo>
                  <a:lnTo>
                    <a:pt x="570" y="71"/>
                  </a:lnTo>
                  <a:lnTo>
                    <a:pt x="549" y="78"/>
                  </a:lnTo>
                  <a:lnTo>
                    <a:pt x="577" y="52"/>
                  </a:lnTo>
                  <a:lnTo>
                    <a:pt x="617" y="52"/>
                  </a:lnTo>
                  <a:lnTo>
                    <a:pt x="617" y="45"/>
                  </a:lnTo>
                  <a:lnTo>
                    <a:pt x="610" y="45"/>
                  </a:lnTo>
                  <a:lnTo>
                    <a:pt x="617" y="45"/>
                  </a:lnTo>
                  <a:lnTo>
                    <a:pt x="577" y="45"/>
                  </a:lnTo>
                  <a:lnTo>
                    <a:pt x="577" y="39"/>
                  </a:lnTo>
                  <a:lnTo>
                    <a:pt x="563" y="45"/>
                  </a:lnTo>
                  <a:lnTo>
                    <a:pt x="577" y="26"/>
                  </a:lnTo>
                  <a:lnTo>
                    <a:pt x="536" y="45"/>
                  </a:lnTo>
                  <a:lnTo>
                    <a:pt x="536" y="39"/>
                  </a:lnTo>
                  <a:lnTo>
                    <a:pt x="516" y="45"/>
                  </a:lnTo>
                  <a:lnTo>
                    <a:pt x="549" y="20"/>
                  </a:lnTo>
                  <a:lnTo>
                    <a:pt x="563" y="20"/>
                  </a:lnTo>
                  <a:lnTo>
                    <a:pt x="509" y="13"/>
                  </a:lnTo>
                  <a:lnTo>
                    <a:pt x="495" y="0"/>
                  </a:lnTo>
                  <a:lnTo>
                    <a:pt x="488" y="0"/>
                  </a:lnTo>
                  <a:lnTo>
                    <a:pt x="122" y="0"/>
                  </a:lnTo>
                  <a:lnTo>
                    <a:pt x="122" y="13"/>
                  </a:lnTo>
                  <a:lnTo>
                    <a:pt x="109" y="26"/>
                  </a:lnTo>
                  <a:lnTo>
                    <a:pt x="102" y="26"/>
                  </a:lnTo>
                  <a:lnTo>
                    <a:pt x="109" y="20"/>
                  </a:lnTo>
                  <a:lnTo>
                    <a:pt x="95" y="13"/>
                  </a:lnTo>
                  <a:lnTo>
                    <a:pt x="81" y="20"/>
                  </a:lnTo>
                  <a:lnTo>
                    <a:pt x="75" y="52"/>
                  </a:lnTo>
                  <a:lnTo>
                    <a:pt x="27" y="110"/>
                  </a:lnTo>
                  <a:lnTo>
                    <a:pt x="20" y="123"/>
                  </a:lnTo>
                  <a:lnTo>
                    <a:pt x="7" y="149"/>
                  </a:lnTo>
                  <a:lnTo>
                    <a:pt x="7" y="161"/>
                  </a:lnTo>
                  <a:lnTo>
                    <a:pt x="0" y="168"/>
                  </a:lnTo>
                  <a:lnTo>
                    <a:pt x="7" y="174"/>
                  </a:lnTo>
                  <a:lnTo>
                    <a:pt x="0" y="187"/>
                  </a:lnTo>
                  <a:lnTo>
                    <a:pt x="7" y="194"/>
                  </a:lnTo>
                  <a:lnTo>
                    <a:pt x="7" y="213"/>
                  </a:lnTo>
                  <a:lnTo>
                    <a:pt x="20" y="232"/>
                  </a:lnTo>
                  <a:lnTo>
                    <a:pt x="7" y="239"/>
                  </a:lnTo>
                  <a:lnTo>
                    <a:pt x="34" y="245"/>
                  </a:lnTo>
                  <a:lnTo>
                    <a:pt x="34" y="258"/>
                  </a:lnTo>
                  <a:lnTo>
                    <a:pt x="48" y="265"/>
                  </a:lnTo>
                  <a:lnTo>
                    <a:pt x="48" y="271"/>
                  </a:lnTo>
                  <a:lnTo>
                    <a:pt x="81" y="271"/>
                  </a:lnTo>
                  <a:lnTo>
                    <a:pt x="129" y="297"/>
                  </a:lnTo>
                  <a:lnTo>
                    <a:pt x="204" y="290"/>
                  </a:lnTo>
                  <a:lnTo>
                    <a:pt x="210" y="310"/>
                  </a:lnTo>
                  <a:lnTo>
                    <a:pt x="210" y="316"/>
                  </a:lnTo>
                  <a:lnTo>
                    <a:pt x="224" y="336"/>
                  </a:lnTo>
                  <a:lnTo>
                    <a:pt x="231" y="336"/>
                  </a:lnTo>
                  <a:lnTo>
                    <a:pt x="237" y="316"/>
                  </a:lnTo>
                  <a:lnTo>
                    <a:pt x="258" y="323"/>
                  </a:lnTo>
                  <a:lnTo>
                    <a:pt x="278" y="381"/>
                  </a:lnTo>
                  <a:lnTo>
                    <a:pt x="305" y="387"/>
                  </a:lnTo>
                  <a:lnTo>
                    <a:pt x="305" y="374"/>
                  </a:lnTo>
                  <a:lnTo>
                    <a:pt x="312" y="355"/>
                  </a:lnTo>
                  <a:close/>
                </a:path>
              </a:pathLst>
            </a:custGeom>
            <a:solidFill>
              <a:srgbClr val="0070C0"/>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19" name="Freeform 118"/>
            <p:cNvSpPr>
              <a:spLocks/>
            </p:cNvSpPr>
            <p:nvPr/>
          </p:nvSpPr>
          <p:spPr bwMode="auto">
            <a:xfrm>
              <a:off x="2058988" y="2871788"/>
              <a:ext cx="96838" cy="112713"/>
            </a:xfrm>
            <a:custGeom>
              <a:avLst/>
              <a:gdLst/>
              <a:ahLst/>
              <a:cxnLst>
                <a:cxn ang="0">
                  <a:pos x="34" y="52"/>
                </a:cxn>
                <a:cxn ang="0">
                  <a:pos x="27" y="71"/>
                </a:cxn>
                <a:cxn ang="0">
                  <a:pos x="0" y="65"/>
                </a:cxn>
                <a:cxn ang="0">
                  <a:pos x="0" y="52"/>
                </a:cxn>
                <a:cxn ang="0">
                  <a:pos x="13" y="26"/>
                </a:cxn>
                <a:cxn ang="0">
                  <a:pos x="27" y="26"/>
                </a:cxn>
                <a:cxn ang="0">
                  <a:pos x="13" y="13"/>
                </a:cxn>
                <a:cxn ang="0">
                  <a:pos x="27" y="0"/>
                </a:cxn>
                <a:cxn ang="0">
                  <a:pos x="54" y="0"/>
                </a:cxn>
                <a:cxn ang="0">
                  <a:pos x="40" y="26"/>
                </a:cxn>
                <a:cxn ang="0">
                  <a:pos x="54" y="39"/>
                </a:cxn>
                <a:cxn ang="0">
                  <a:pos x="61" y="39"/>
                </a:cxn>
                <a:cxn ang="0">
                  <a:pos x="47" y="45"/>
                </a:cxn>
                <a:cxn ang="0">
                  <a:pos x="34" y="45"/>
                </a:cxn>
                <a:cxn ang="0">
                  <a:pos x="34" y="52"/>
                </a:cxn>
              </a:cxnLst>
              <a:rect l="0" t="0" r="r" b="b"/>
              <a:pathLst>
                <a:path w="61" h="71">
                  <a:moveTo>
                    <a:pt x="34" y="52"/>
                  </a:moveTo>
                  <a:lnTo>
                    <a:pt x="27" y="71"/>
                  </a:lnTo>
                  <a:lnTo>
                    <a:pt x="0" y="65"/>
                  </a:lnTo>
                  <a:lnTo>
                    <a:pt x="0" y="52"/>
                  </a:lnTo>
                  <a:lnTo>
                    <a:pt x="13" y="26"/>
                  </a:lnTo>
                  <a:lnTo>
                    <a:pt x="27" y="26"/>
                  </a:lnTo>
                  <a:lnTo>
                    <a:pt x="13" y="13"/>
                  </a:lnTo>
                  <a:lnTo>
                    <a:pt x="27" y="0"/>
                  </a:lnTo>
                  <a:lnTo>
                    <a:pt x="54" y="0"/>
                  </a:lnTo>
                  <a:lnTo>
                    <a:pt x="40" y="26"/>
                  </a:lnTo>
                  <a:lnTo>
                    <a:pt x="54" y="39"/>
                  </a:lnTo>
                  <a:lnTo>
                    <a:pt x="61" y="39"/>
                  </a:lnTo>
                  <a:lnTo>
                    <a:pt x="47" y="45"/>
                  </a:lnTo>
                  <a:lnTo>
                    <a:pt x="34" y="45"/>
                  </a:lnTo>
                  <a:lnTo>
                    <a:pt x="34"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0" name="Freeform 119"/>
            <p:cNvSpPr>
              <a:spLocks/>
            </p:cNvSpPr>
            <p:nvPr/>
          </p:nvSpPr>
          <p:spPr bwMode="auto">
            <a:xfrm>
              <a:off x="2101851" y="2954338"/>
              <a:ext cx="53975" cy="50800"/>
            </a:xfrm>
            <a:custGeom>
              <a:avLst/>
              <a:gdLst/>
              <a:ahLst/>
              <a:cxnLst>
                <a:cxn ang="0">
                  <a:pos x="34" y="19"/>
                </a:cxn>
                <a:cxn ang="0">
                  <a:pos x="7" y="0"/>
                </a:cxn>
                <a:cxn ang="0">
                  <a:pos x="0" y="19"/>
                </a:cxn>
                <a:cxn ang="0">
                  <a:pos x="7" y="19"/>
                </a:cxn>
                <a:cxn ang="0">
                  <a:pos x="34" y="32"/>
                </a:cxn>
                <a:cxn ang="0">
                  <a:pos x="34" y="25"/>
                </a:cxn>
                <a:cxn ang="0">
                  <a:pos x="34" y="19"/>
                </a:cxn>
              </a:cxnLst>
              <a:rect l="0" t="0" r="r" b="b"/>
              <a:pathLst>
                <a:path w="34" h="32">
                  <a:moveTo>
                    <a:pt x="34" y="19"/>
                  </a:moveTo>
                  <a:lnTo>
                    <a:pt x="7" y="0"/>
                  </a:lnTo>
                  <a:lnTo>
                    <a:pt x="0" y="19"/>
                  </a:lnTo>
                  <a:lnTo>
                    <a:pt x="7" y="19"/>
                  </a:lnTo>
                  <a:lnTo>
                    <a:pt x="34" y="32"/>
                  </a:lnTo>
                  <a:lnTo>
                    <a:pt x="34" y="25"/>
                  </a:lnTo>
                  <a:lnTo>
                    <a:pt x="34"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1" name="Freeform 120"/>
            <p:cNvSpPr>
              <a:spLocks/>
            </p:cNvSpPr>
            <p:nvPr/>
          </p:nvSpPr>
          <p:spPr bwMode="auto">
            <a:xfrm>
              <a:off x="2327276" y="3106738"/>
              <a:ext cx="22225" cy="11113"/>
            </a:xfrm>
            <a:custGeom>
              <a:avLst/>
              <a:gdLst/>
              <a:ahLst/>
              <a:cxnLst>
                <a:cxn ang="0">
                  <a:pos x="0" y="0"/>
                </a:cxn>
                <a:cxn ang="0">
                  <a:pos x="14" y="0"/>
                </a:cxn>
                <a:cxn ang="0">
                  <a:pos x="14" y="7"/>
                </a:cxn>
                <a:cxn ang="0">
                  <a:pos x="7" y="0"/>
                </a:cxn>
                <a:cxn ang="0">
                  <a:pos x="0" y="0"/>
                </a:cxn>
              </a:cxnLst>
              <a:rect l="0" t="0" r="r" b="b"/>
              <a:pathLst>
                <a:path w="14" h="7">
                  <a:moveTo>
                    <a:pt x="0" y="0"/>
                  </a:moveTo>
                  <a:lnTo>
                    <a:pt x="14" y="0"/>
                  </a:lnTo>
                  <a:lnTo>
                    <a:pt x="14" y="7"/>
                  </a:lnTo>
                  <a:lnTo>
                    <a:pt x="7" y="0"/>
                  </a:lnTo>
                  <a:lnTo>
                    <a:pt x="0" y="0"/>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2" name="Freeform 121"/>
            <p:cNvSpPr>
              <a:spLocks/>
            </p:cNvSpPr>
            <p:nvPr/>
          </p:nvSpPr>
          <p:spPr bwMode="auto">
            <a:xfrm>
              <a:off x="2327276" y="3097213"/>
              <a:ext cx="22225" cy="9525"/>
            </a:xfrm>
            <a:custGeom>
              <a:avLst/>
              <a:gdLst/>
              <a:ahLst/>
              <a:cxnLst>
                <a:cxn ang="0">
                  <a:pos x="0" y="0"/>
                </a:cxn>
                <a:cxn ang="0">
                  <a:pos x="14" y="0"/>
                </a:cxn>
                <a:cxn ang="0">
                  <a:pos x="14" y="6"/>
                </a:cxn>
                <a:cxn ang="0">
                  <a:pos x="7" y="6"/>
                </a:cxn>
                <a:cxn ang="0">
                  <a:pos x="0" y="0"/>
                </a:cxn>
              </a:cxnLst>
              <a:rect l="0" t="0" r="r" b="b"/>
              <a:pathLst>
                <a:path w="14" h="6">
                  <a:moveTo>
                    <a:pt x="0" y="0"/>
                  </a:moveTo>
                  <a:lnTo>
                    <a:pt x="14" y="0"/>
                  </a:lnTo>
                  <a:lnTo>
                    <a:pt x="14" y="6"/>
                  </a:lnTo>
                  <a:lnTo>
                    <a:pt x="7" y="6"/>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3" name="Freeform 122"/>
            <p:cNvSpPr>
              <a:spLocks/>
            </p:cNvSpPr>
            <p:nvPr/>
          </p:nvSpPr>
          <p:spPr bwMode="auto">
            <a:xfrm>
              <a:off x="2349501" y="3097213"/>
              <a:ext cx="53975" cy="50800"/>
            </a:xfrm>
            <a:custGeom>
              <a:avLst/>
              <a:gdLst/>
              <a:ahLst/>
              <a:cxnLst>
                <a:cxn ang="0">
                  <a:pos x="34" y="19"/>
                </a:cxn>
                <a:cxn ang="0">
                  <a:pos x="13" y="0"/>
                </a:cxn>
                <a:cxn ang="0">
                  <a:pos x="7" y="0"/>
                </a:cxn>
                <a:cxn ang="0">
                  <a:pos x="0" y="0"/>
                </a:cxn>
                <a:cxn ang="0">
                  <a:pos x="0" y="6"/>
                </a:cxn>
                <a:cxn ang="0">
                  <a:pos x="13" y="19"/>
                </a:cxn>
                <a:cxn ang="0">
                  <a:pos x="13" y="26"/>
                </a:cxn>
                <a:cxn ang="0">
                  <a:pos x="27" y="32"/>
                </a:cxn>
                <a:cxn ang="0">
                  <a:pos x="34" y="26"/>
                </a:cxn>
                <a:cxn ang="0">
                  <a:pos x="34" y="19"/>
                </a:cxn>
              </a:cxnLst>
              <a:rect l="0" t="0" r="r" b="b"/>
              <a:pathLst>
                <a:path w="34" h="32">
                  <a:moveTo>
                    <a:pt x="34" y="19"/>
                  </a:moveTo>
                  <a:lnTo>
                    <a:pt x="13" y="0"/>
                  </a:lnTo>
                  <a:lnTo>
                    <a:pt x="7" y="0"/>
                  </a:lnTo>
                  <a:lnTo>
                    <a:pt x="0" y="0"/>
                  </a:lnTo>
                  <a:lnTo>
                    <a:pt x="0" y="6"/>
                  </a:lnTo>
                  <a:lnTo>
                    <a:pt x="13" y="19"/>
                  </a:lnTo>
                  <a:lnTo>
                    <a:pt x="13" y="26"/>
                  </a:lnTo>
                  <a:lnTo>
                    <a:pt x="27" y="32"/>
                  </a:lnTo>
                  <a:lnTo>
                    <a:pt x="34" y="26"/>
                  </a:lnTo>
                  <a:lnTo>
                    <a:pt x="34"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4" name="Freeform 123"/>
            <p:cNvSpPr>
              <a:spLocks/>
            </p:cNvSpPr>
            <p:nvPr/>
          </p:nvSpPr>
          <p:spPr bwMode="auto">
            <a:xfrm>
              <a:off x="2263776" y="3097213"/>
              <a:ext cx="85725" cy="50800"/>
            </a:xfrm>
            <a:custGeom>
              <a:avLst/>
              <a:gdLst/>
              <a:ahLst/>
              <a:cxnLst>
                <a:cxn ang="0">
                  <a:pos x="6" y="0"/>
                </a:cxn>
                <a:cxn ang="0">
                  <a:pos x="13" y="6"/>
                </a:cxn>
                <a:cxn ang="0">
                  <a:pos x="27" y="6"/>
                </a:cxn>
                <a:cxn ang="0">
                  <a:pos x="40" y="0"/>
                </a:cxn>
                <a:cxn ang="0">
                  <a:pos x="54" y="6"/>
                </a:cxn>
                <a:cxn ang="0">
                  <a:pos x="34" y="19"/>
                </a:cxn>
                <a:cxn ang="0">
                  <a:pos x="40" y="32"/>
                </a:cxn>
                <a:cxn ang="0">
                  <a:pos x="34" y="32"/>
                </a:cxn>
                <a:cxn ang="0">
                  <a:pos x="27" y="26"/>
                </a:cxn>
                <a:cxn ang="0">
                  <a:pos x="0" y="19"/>
                </a:cxn>
                <a:cxn ang="0">
                  <a:pos x="0" y="13"/>
                </a:cxn>
                <a:cxn ang="0">
                  <a:pos x="6" y="0"/>
                </a:cxn>
              </a:cxnLst>
              <a:rect l="0" t="0" r="r" b="b"/>
              <a:pathLst>
                <a:path w="54" h="32">
                  <a:moveTo>
                    <a:pt x="6" y="0"/>
                  </a:moveTo>
                  <a:lnTo>
                    <a:pt x="13" y="6"/>
                  </a:lnTo>
                  <a:lnTo>
                    <a:pt x="27" y="6"/>
                  </a:lnTo>
                  <a:lnTo>
                    <a:pt x="40" y="0"/>
                  </a:lnTo>
                  <a:lnTo>
                    <a:pt x="54" y="6"/>
                  </a:lnTo>
                  <a:lnTo>
                    <a:pt x="34" y="19"/>
                  </a:lnTo>
                  <a:lnTo>
                    <a:pt x="40" y="32"/>
                  </a:lnTo>
                  <a:lnTo>
                    <a:pt x="34" y="32"/>
                  </a:lnTo>
                  <a:lnTo>
                    <a:pt x="27" y="26"/>
                  </a:lnTo>
                  <a:lnTo>
                    <a:pt x="0" y="19"/>
                  </a:lnTo>
                  <a:lnTo>
                    <a:pt x="0" y="13"/>
                  </a:lnTo>
                  <a:lnTo>
                    <a:pt x="6"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5" name="Freeform 124"/>
            <p:cNvSpPr>
              <a:spLocks/>
            </p:cNvSpPr>
            <p:nvPr/>
          </p:nvSpPr>
          <p:spPr bwMode="auto">
            <a:xfrm>
              <a:off x="2198688" y="3055938"/>
              <a:ext cx="74613" cy="71438"/>
            </a:xfrm>
            <a:custGeom>
              <a:avLst/>
              <a:gdLst/>
              <a:ahLst/>
              <a:cxnLst>
                <a:cxn ang="0">
                  <a:pos x="47" y="26"/>
                </a:cxn>
                <a:cxn ang="0">
                  <a:pos x="41" y="20"/>
                </a:cxn>
                <a:cxn ang="0">
                  <a:pos x="27" y="0"/>
                </a:cxn>
                <a:cxn ang="0">
                  <a:pos x="0" y="0"/>
                </a:cxn>
                <a:cxn ang="0">
                  <a:pos x="0" y="20"/>
                </a:cxn>
                <a:cxn ang="0">
                  <a:pos x="7" y="26"/>
                </a:cxn>
                <a:cxn ang="0">
                  <a:pos x="7" y="20"/>
                </a:cxn>
                <a:cxn ang="0">
                  <a:pos x="27" y="32"/>
                </a:cxn>
                <a:cxn ang="0">
                  <a:pos x="27" y="45"/>
                </a:cxn>
                <a:cxn ang="0">
                  <a:pos x="41" y="45"/>
                </a:cxn>
                <a:cxn ang="0">
                  <a:pos x="41" y="39"/>
                </a:cxn>
                <a:cxn ang="0">
                  <a:pos x="47" y="26"/>
                </a:cxn>
              </a:cxnLst>
              <a:rect l="0" t="0" r="r" b="b"/>
              <a:pathLst>
                <a:path w="47" h="45">
                  <a:moveTo>
                    <a:pt x="47" y="26"/>
                  </a:moveTo>
                  <a:lnTo>
                    <a:pt x="41" y="20"/>
                  </a:lnTo>
                  <a:lnTo>
                    <a:pt x="27" y="0"/>
                  </a:lnTo>
                  <a:lnTo>
                    <a:pt x="0" y="0"/>
                  </a:lnTo>
                  <a:lnTo>
                    <a:pt x="0" y="20"/>
                  </a:lnTo>
                  <a:lnTo>
                    <a:pt x="7" y="26"/>
                  </a:lnTo>
                  <a:lnTo>
                    <a:pt x="7" y="20"/>
                  </a:lnTo>
                  <a:lnTo>
                    <a:pt x="27" y="32"/>
                  </a:lnTo>
                  <a:lnTo>
                    <a:pt x="27" y="45"/>
                  </a:lnTo>
                  <a:lnTo>
                    <a:pt x="41" y="45"/>
                  </a:lnTo>
                  <a:lnTo>
                    <a:pt x="41" y="39"/>
                  </a:lnTo>
                  <a:lnTo>
                    <a:pt x="47"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6" name="Freeform 125"/>
            <p:cNvSpPr>
              <a:spLocks/>
            </p:cNvSpPr>
            <p:nvPr/>
          </p:nvSpPr>
          <p:spPr bwMode="auto">
            <a:xfrm>
              <a:off x="2166938" y="2943226"/>
              <a:ext cx="106363" cy="112713"/>
            </a:xfrm>
            <a:custGeom>
              <a:avLst/>
              <a:gdLst/>
              <a:ahLst/>
              <a:cxnLst>
                <a:cxn ang="0">
                  <a:pos x="47" y="71"/>
                </a:cxn>
                <a:cxn ang="0">
                  <a:pos x="67" y="20"/>
                </a:cxn>
                <a:cxn ang="0">
                  <a:pos x="67" y="0"/>
                </a:cxn>
                <a:cxn ang="0">
                  <a:pos x="40" y="7"/>
                </a:cxn>
                <a:cxn ang="0">
                  <a:pos x="0" y="39"/>
                </a:cxn>
                <a:cxn ang="0">
                  <a:pos x="0" y="45"/>
                </a:cxn>
                <a:cxn ang="0">
                  <a:pos x="20" y="71"/>
                </a:cxn>
                <a:cxn ang="0">
                  <a:pos x="33" y="71"/>
                </a:cxn>
                <a:cxn ang="0">
                  <a:pos x="47" y="71"/>
                </a:cxn>
              </a:cxnLst>
              <a:rect l="0" t="0" r="r" b="b"/>
              <a:pathLst>
                <a:path w="67" h="71">
                  <a:moveTo>
                    <a:pt x="47" y="71"/>
                  </a:moveTo>
                  <a:lnTo>
                    <a:pt x="67" y="20"/>
                  </a:lnTo>
                  <a:lnTo>
                    <a:pt x="67" y="0"/>
                  </a:lnTo>
                  <a:lnTo>
                    <a:pt x="40" y="7"/>
                  </a:lnTo>
                  <a:lnTo>
                    <a:pt x="0" y="39"/>
                  </a:lnTo>
                  <a:lnTo>
                    <a:pt x="0" y="45"/>
                  </a:lnTo>
                  <a:lnTo>
                    <a:pt x="20" y="71"/>
                  </a:lnTo>
                  <a:lnTo>
                    <a:pt x="33" y="71"/>
                  </a:lnTo>
                  <a:lnTo>
                    <a:pt x="47"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7" name="Freeform 126"/>
            <p:cNvSpPr>
              <a:spLocks/>
            </p:cNvSpPr>
            <p:nvPr/>
          </p:nvSpPr>
          <p:spPr bwMode="auto">
            <a:xfrm>
              <a:off x="2112963" y="2933701"/>
              <a:ext cx="160338" cy="71438"/>
            </a:xfrm>
            <a:custGeom>
              <a:avLst/>
              <a:gdLst/>
              <a:ahLst/>
              <a:cxnLst>
                <a:cxn ang="0">
                  <a:pos x="27" y="0"/>
                </a:cxn>
                <a:cxn ang="0">
                  <a:pos x="74" y="0"/>
                </a:cxn>
                <a:cxn ang="0">
                  <a:pos x="101" y="6"/>
                </a:cxn>
                <a:cxn ang="0">
                  <a:pos x="74" y="13"/>
                </a:cxn>
                <a:cxn ang="0">
                  <a:pos x="34" y="45"/>
                </a:cxn>
                <a:cxn ang="0">
                  <a:pos x="27" y="32"/>
                </a:cxn>
                <a:cxn ang="0">
                  <a:pos x="0" y="13"/>
                </a:cxn>
                <a:cxn ang="0">
                  <a:pos x="13" y="6"/>
                </a:cxn>
                <a:cxn ang="0">
                  <a:pos x="27" y="0"/>
                </a:cxn>
              </a:cxnLst>
              <a:rect l="0" t="0" r="r" b="b"/>
              <a:pathLst>
                <a:path w="101" h="45">
                  <a:moveTo>
                    <a:pt x="27" y="0"/>
                  </a:moveTo>
                  <a:lnTo>
                    <a:pt x="74" y="0"/>
                  </a:lnTo>
                  <a:lnTo>
                    <a:pt x="101" y="6"/>
                  </a:lnTo>
                  <a:lnTo>
                    <a:pt x="74" y="13"/>
                  </a:lnTo>
                  <a:lnTo>
                    <a:pt x="34" y="45"/>
                  </a:lnTo>
                  <a:lnTo>
                    <a:pt x="27" y="32"/>
                  </a:lnTo>
                  <a:lnTo>
                    <a:pt x="0" y="13"/>
                  </a:lnTo>
                  <a:lnTo>
                    <a:pt x="13" y="6"/>
                  </a:lnTo>
                  <a:lnTo>
                    <a:pt x="2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8" name="Freeform 127"/>
            <p:cNvSpPr>
              <a:spLocks/>
            </p:cNvSpPr>
            <p:nvPr/>
          </p:nvSpPr>
          <p:spPr bwMode="auto">
            <a:xfrm>
              <a:off x="2554288" y="2820988"/>
              <a:ext cx="85725" cy="71438"/>
            </a:xfrm>
            <a:custGeom>
              <a:avLst/>
              <a:gdLst/>
              <a:ahLst/>
              <a:cxnLst>
                <a:cxn ang="0">
                  <a:pos x="7" y="0"/>
                </a:cxn>
                <a:cxn ang="0">
                  <a:pos x="34" y="6"/>
                </a:cxn>
                <a:cxn ang="0">
                  <a:pos x="40" y="6"/>
                </a:cxn>
                <a:cxn ang="0">
                  <a:pos x="34" y="19"/>
                </a:cxn>
                <a:cxn ang="0">
                  <a:pos x="54" y="19"/>
                </a:cxn>
                <a:cxn ang="0">
                  <a:pos x="54" y="26"/>
                </a:cxn>
                <a:cxn ang="0">
                  <a:pos x="54" y="32"/>
                </a:cxn>
                <a:cxn ang="0">
                  <a:pos x="40" y="26"/>
                </a:cxn>
                <a:cxn ang="0">
                  <a:pos x="13" y="26"/>
                </a:cxn>
                <a:cxn ang="0">
                  <a:pos x="27" y="26"/>
                </a:cxn>
                <a:cxn ang="0">
                  <a:pos x="13" y="26"/>
                </a:cxn>
                <a:cxn ang="0">
                  <a:pos x="7" y="45"/>
                </a:cxn>
                <a:cxn ang="0">
                  <a:pos x="0" y="32"/>
                </a:cxn>
                <a:cxn ang="0">
                  <a:pos x="0" y="19"/>
                </a:cxn>
                <a:cxn ang="0">
                  <a:pos x="7" y="0"/>
                </a:cxn>
              </a:cxnLst>
              <a:rect l="0" t="0" r="r" b="b"/>
              <a:pathLst>
                <a:path w="54" h="45">
                  <a:moveTo>
                    <a:pt x="7" y="0"/>
                  </a:moveTo>
                  <a:lnTo>
                    <a:pt x="34" y="6"/>
                  </a:lnTo>
                  <a:lnTo>
                    <a:pt x="40" y="6"/>
                  </a:lnTo>
                  <a:lnTo>
                    <a:pt x="34" y="19"/>
                  </a:lnTo>
                  <a:lnTo>
                    <a:pt x="54" y="19"/>
                  </a:lnTo>
                  <a:lnTo>
                    <a:pt x="54" y="26"/>
                  </a:lnTo>
                  <a:lnTo>
                    <a:pt x="54" y="32"/>
                  </a:lnTo>
                  <a:lnTo>
                    <a:pt x="40" y="26"/>
                  </a:lnTo>
                  <a:lnTo>
                    <a:pt x="13" y="26"/>
                  </a:lnTo>
                  <a:lnTo>
                    <a:pt x="27" y="26"/>
                  </a:lnTo>
                  <a:lnTo>
                    <a:pt x="13" y="26"/>
                  </a:lnTo>
                  <a:lnTo>
                    <a:pt x="7" y="45"/>
                  </a:lnTo>
                  <a:lnTo>
                    <a:pt x="0" y="32"/>
                  </a:lnTo>
                  <a:lnTo>
                    <a:pt x="0" y="19"/>
                  </a:lnTo>
                  <a:lnTo>
                    <a:pt x="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29" name="Freeform 128"/>
            <p:cNvSpPr>
              <a:spLocks/>
            </p:cNvSpPr>
            <p:nvPr/>
          </p:nvSpPr>
          <p:spPr bwMode="auto">
            <a:xfrm>
              <a:off x="2489201" y="2820988"/>
              <a:ext cx="76200" cy="50800"/>
            </a:xfrm>
            <a:custGeom>
              <a:avLst/>
              <a:gdLst/>
              <a:ahLst/>
              <a:cxnLst>
                <a:cxn ang="0">
                  <a:pos x="48" y="0"/>
                </a:cxn>
                <a:cxn ang="0">
                  <a:pos x="27" y="0"/>
                </a:cxn>
                <a:cxn ang="0">
                  <a:pos x="20" y="6"/>
                </a:cxn>
                <a:cxn ang="0">
                  <a:pos x="27" y="6"/>
                </a:cxn>
                <a:cxn ang="0">
                  <a:pos x="41" y="26"/>
                </a:cxn>
                <a:cxn ang="0">
                  <a:pos x="20" y="26"/>
                </a:cxn>
                <a:cxn ang="0">
                  <a:pos x="14" y="26"/>
                </a:cxn>
                <a:cxn ang="0">
                  <a:pos x="0" y="26"/>
                </a:cxn>
                <a:cxn ang="0">
                  <a:pos x="14" y="32"/>
                </a:cxn>
                <a:cxn ang="0">
                  <a:pos x="41" y="32"/>
                </a:cxn>
                <a:cxn ang="0">
                  <a:pos x="41" y="19"/>
                </a:cxn>
                <a:cxn ang="0">
                  <a:pos x="48" y="0"/>
                </a:cxn>
              </a:cxnLst>
              <a:rect l="0" t="0" r="r" b="b"/>
              <a:pathLst>
                <a:path w="48" h="32">
                  <a:moveTo>
                    <a:pt x="48" y="0"/>
                  </a:moveTo>
                  <a:lnTo>
                    <a:pt x="27" y="0"/>
                  </a:lnTo>
                  <a:lnTo>
                    <a:pt x="20" y="6"/>
                  </a:lnTo>
                  <a:lnTo>
                    <a:pt x="27" y="6"/>
                  </a:lnTo>
                  <a:lnTo>
                    <a:pt x="41" y="26"/>
                  </a:lnTo>
                  <a:lnTo>
                    <a:pt x="20" y="26"/>
                  </a:lnTo>
                  <a:lnTo>
                    <a:pt x="14" y="26"/>
                  </a:lnTo>
                  <a:lnTo>
                    <a:pt x="0" y="26"/>
                  </a:lnTo>
                  <a:lnTo>
                    <a:pt x="14" y="32"/>
                  </a:lnTo>
                  <a:lnTo>
                    <a:pt x="41" y="32"/>
                  </a:lnTo>
                  <a:lnTo>
                    <a:pt x="41" y="19"/>
                  </a:lnTo>
                  <a:lnTo>
                    <a:pt x="48"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0" name="Freeform 129"/>
            <p:cNvSpPr>
              <a:spLocks/>
            </p:cNvSpPr>
            <p:nvPr/>
          </p:nvSpPr>
          <p:spPr bwMode="auto">
            <a:xfrm>
              <a:off x="2941638" y="4141788"/>
              <a:ext cx="119063" cy="122238"/>
            </a:xfrm>
            <a:custGeom>
              <a:avLst/>
              <a:gdLst/>
              <a:ahLst/>
              <a:cxnLst>
                <a:cxn ang="0">
                  <a:pos x="0" y="58"/>
                </a:cxn>
                <a:cxn ang="0">
                  <a:pos x="0" y="0"/>
                </a:cxn>
                <a:cxn ang="0">
                  <a:pos x="13" y="0"/>
                </a:cxn>
                <a:cxn ang="0">
                  <a:pos x="27" y="13"/>
                </a:cxn>
                <a:cxn ang="0">
                  <a:pos x="27" y="6"/>
                </a:cxn>
                <a:cxn ang="0">
                  <a:pos x="68" y="26"/>
                </a:cxn>
                <a:cxn ang="0">
                  <a:pos x="75" y="45"/>
                </a:cxn>
                <a:cxn ang="0">
                  <a:pos x="75" y="58"/>
                </a:cxn>
                <a:cxn ang="0">
                  <a:pos x="68" y="71"/>
                </a:cxn>
                <a:cxn ang="0">
                  <a:pos x="41" y="77"/>
                </a:cxn>
                <a:cxn ang="0">
                  <a:pos x="20" y="71"/>
                </a:cxn>
                <a:cxn ang="0">
                  <a:pos x="0" y="58"/>
                </a:cxn>
              </a:cxnLst>
              <a:rect l="0" t="0" r="r" b="b"/>
              <a:pathLst>
                <a:path w="75" h="77">
                  <a:moveTo>
                    <a:pt x="0" y="58"/>
                  </a:moveTo>
                  <a:lnTo>
                    <a:pt x="0" y="0"/>
                  </a:lnTo>
                  <a:lnTo>
                    <a:pt x="13" y="0"/>
                  </a:lnTo>
                  <a:lnTo>
                    <a:pt x="27" y="13"/>
                  </a:lnTo>
                  <a:lnTo>
                    <a:pt x="27" y="6"/>
                  </a:lnTo>
                  <a:lnTo>
                    <a:pt x="68" y="26"/>
                  </a:lnTo>
                  <a:lnTo>
                    <a:pt x="75" y="45"/>
                  </a:lnTo>
                  <a:lnTo>
                    <a:pt x="75" y="58"/>
                  </a:lnTo>
                  <a:lnTo>
                    <a:pt x="68" y="71"/>
                  </a:lnTo>
                  <a:lnTo>
                    <a:pt x="41" y="77"/>
                  </a:lnTo>
                  <a:lnTo>
                    <a:pt x="20" y="71"/>
                  </a:lnTo>
                  <a:lnTo>
                    <a:pt x="0" y="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1" name="Freeform 130"/>
            <p:cNvSpPr>
              <a:spLocks/>
            </p:cNvSpPr>
            <p:nvPr/>
          </p:nvSpPr>
          <p:spPr bwMode="auto">
            <a:xfrm>
              <a:off x="2489201" y="3209926"/>
              <a:ext cx="936625" cy="1023938"/>
            </a:xfrm>
            <a:custGeom>
              <a:avLst/>
              <a:gdLst/>
              <a:ahLst/>
              <a:cxnLst>
                <a:cxn ang="0">
                  <a:pos x="312" y="52"/>
                </a:cxn>
                <a:cxn ang="0">
                  <a:pos x="271" y="45"/>
                </a:cxn>
                <a:cxn ang="0">
                  <a:pos x="258" y="52"/>
                </a:cxn>
                <a:cxn ang="0">
                  <a:pos x="224" y="58"/>
                </a:cxn>
                <a:cxn ang="0">
                  <a:pos x="204" y="45"/>
                </a:cxn>
                <a:cxn ang="0">
                  <a:pos x="204" y="0"/>
                </a:cxn>
                <a:cxn ang="0">
                  <a:pos x="197" y="6"/>
                </a:cxn>
                <a:cxn ang="0">
                  <a:pos x="129" y="19"/>
                </a:cxn>
                <a:cxn ang="0">
                  <a:pos x="142" y="45"/>
                </a:cxn>
                <a:cxn ang="0">
                  <a:pos x="122" y="71"/>
                </a:cxn>
                <a:cxn ang="0">
                  <a:pos x="102" y="58"/>
                </a:cxn>
                <a:cxn ang="0">
                  <a:pos x="54" y="58"/>
                </a:cxn>
                <a:cxn ang="0">
                  <a:pos x="68" y="77"/>
                </a:cxn>
                <a:cxn ang="0">
                  <a:pos x="54" y="103"/>
                </a:cxn>
                <a:cxn ang="0">
                  <a:pos x="20" y="168"/>
                </a:cxn>
                <a:cxn ang="0">
                  <a:pos x="0" y="206"/>
                </a:cxn>
                <a:cxn ang="0">
                  <a:pos x="27" y="251"/>
                </a:cxn>
                <a:cxn ang="0">
                  <a:pos x="48" y="264"/>
                </a:cxn>
                <a:cxn ang="0">
                  <a:pos x="81" y="271"/>
                </a:cxn>
                <a:cxn ang="0">
                  <a:pos x="129" y="245"/>
                </a:cxn>
                <a:cxn ang="0">
                  <a:pos x="142" y="290"/>
                </a:cxn>
                <a:cxn ang="0">
                  <a:pos x="210" y="329"/>
                </a:cxn>
                <a:cxn ang="0">
                  <a:pos x="210" y="348"/>
                </a:cxn>
                <a:cxn ang="0">
                  <a:pos x="244" y="367"/>
                </a:cxn>
                <a:cxn ang="0">
                  <a:pos x="251" y="419"/>
                </a:cxn>
                <a:cxn ang="0">
                  <a:pos x="285" y="451"/>
                </a:cxn>
                <a:cxn ang="0">
                  <a:pos x="298" y="477"/>
                </a:cxn>
                <a:cxn ang="0">
                  <a:pos x="312" y="509"/>
                </a:cxn>
                <a:cxn ang="0">
                  <a:pos x="332" y="535"/>
                </a:cxn>
                <a:cxn ang="0">
                  <a:pos x="285" y="587"/>
                </a:cxn>
                <a:cxn ang="0">
                  <a:pos x="312" y="600"/>
                </a:cxn>
                <a:cxn ang="0">
                  <a:pos x="353" y="613"/>
                </a:cxn>
                <a:cxn ang="0">
                  <a:pos x="360" y="645"/>
                </a:cxn>
                <a:cxn ang="0">
                  <a:pos x="387" y="600"/>
                </a:cxn>
                <a:cxn ang="0">
                  <a:pos x="414" y="561"/>
                </a:cxn>
                <a:cxn ang="0">
                  <a:pos x="434" y="490"/>
                </a:cxn>
                <a:cxn ang="0">
                  <a:pos x="454" y="477"/>
                </a:cxn>
                <a:cxn ang="0">
                  <a:pos x="461" y="471"/>
                </a:cxn>
                <a:cxn ang="0">
                  <a:pos x="495" y="464"/>
                </a:cxn>
                <a:cxn ang="0">
                  <a:pos x="516" y="445"/>
                </a:cxn>
                <a:cxn ang="0">
                  <a:pos x="536" y="413"/>
                </a:cxn>
                <a:cxn ang="0">
                  <a:pos x="536" y="374"/>
                </a:cxn>
                <a:cxn ang="0">
                  <a:pos x="583" y="245"/>
                </a:cxn>
                <a:cxn ang="0">
                  <a:pos x="590" y="200"/>
                </a:cxn>
                <a:cxn ang="0">
                  <a:pos x="563" y="168"/>
                </a:cxn>
                <a:cxn ang="0">
                  <a:pos x="488" y="142"/>
                </a:cxn>
                <a:cxn ang="0">
                  <a:pos x="441" y="129"/>
                </a:cxn>
                <a:cxn ang="0">
                  <a:pos x="441" y="110"/>
                </a:cxn>
                <a:cxn ang="0">
                  <a:pos x="427" y="103"/>
                </a:cxn>
                <a:cxn ang="0">
                  <a:pos x="387" y="97"/>
                </a:cxn>
                <a:cxn ang="0">
                  <a:pos x="387" y="84"/>
                </a:cxn>
                <a:cxn ang="0">
                  <a:pos x="353" y="97"/>
                </a:cxn>
                <a:cxn ang="0">
                  <a:pos x="339" y="103"/>
                </a:cxn>
                <a:cxn ang="0">
                  <a:pos x="360" y="71"/>
                </a:cxn>
                <a:cxn ang="0">
                  <a:pos x="353" y="52"/>
                </a:cxn>
                <a:cxn ang="0">
                  <a:pos x="332" y="26"/>
                </a:cxn>
              </a:cxnLst>
              <a:rect l="0" t="0" r="r" b="b"/>
              <a:pathLst>
                <a:path w="590" h="645">
                  <a:moveTo>
                    <a:pt x="332" y="19"/>
                  </a:moveTo>
                  <a:lnTo>
                    <a:pt x="312" y="52"/>
                  </a:lnTo>
                  <a:lnTo>
                    <a:pt x="298" y="52"/>
                  </a:lnTo>
                  <a:lnTo>
                    <a:pt x="271" y="45"/>
                  </a:lnTo>
                  <a:lnTo>
                    <a:pt x="271" y="52"/>
                  </a:lnTo>
                  <a:lnTo>
                    <a:pt x="258" y="52"/>
                  </a:lnTo>
                  <a:lnTo>
                    <a:pt x="251" y="52"/>
                  </a:lnTo>
                  <a:lnTo>
                    <a:pt x="224" y="58"/>
                  </a:lnTo>
                  <a:lnTo>
                    <a:pt x="210" y="58"/>
                  </a:lnTo>
                  <a:lnTo>
                    <a:pt x="204" y="45"/>
                  </a:lnTo>
                  <a:lnTo>
                    <a:pt x="210" y="19"/>
                  </a:lnTo>
                  <a:lnTo>
                    <a:pt x="204" y="0"/>
                  </a:lnTo>
                  <a:lnTo>
                    <a:pt x="197" y="0"/>
                  </a:lnTo>
                  <a:lnTo>
                    <a:pt x="197" y="6"/>
                  </a:lnTo>
                  <a:lnTo>
                    <a:pt x="156" y="26"/>
                  </a:lnTo>
                  <a:lnTo>
                    <a:pt x="129" y="19"/>
                  </a:lnTo>
                  <a:lnTo>
                    <a:pt x="142" y="26"/>
                  </a:lnTo>
                  <a:lnTo>
                    <a:pt x="142" y="45"/>
                  </a:lnTo>
                  <a:lnTo>
                    <a:pt x="149" y="52"/>
                  </a:lnTo>
                  <a:lnTo>
                    <a:pt x="122" y="71"/>
                  </a:lnTo>
                  <a:lnTo>
                    <a:pt x="102" y="71"/>
                  </a:lnTo>
                  <a:lnTo>
                    <a:pt x="102" y="58"/>
                  </a:lnTo>
                  <a:lnTo>
                    <a:pt x="95" y="52"/>
                  </a:lnTo>
                  <a:lnTo>
                    <a:pt x="54" y="58"/>
                  </a:lnTo>
                  <a:lnTo>
                    <a:pt x="54" y="71"/>
                  </a:lnTo>
                  <a:lnTo>
                    <a:pt x="68" y="77"/>
                  </a:lnTo>
                  <a:lnTo>
                    <a:pt x="48" y="77"/>
                  </a:lnTo>
                  <a:lnTo>
                    <a:pt x="54" y="103"/>
                  </a:lnTo>
                  <a:lnTo>
                    <a:pt x="54" y="155"/>
                  </a:lnTo>
                  <a:lnTo>
                    <a:pt x="20" y="168"/>
                  </a:lnTo>
                  <a:lnTo>
                    <a:pt x="14" y="180"/>
                  </a:lnTo>
                  <a:lnTo>
                    <a:pt x="0" y="206"/>
                  </a:lnTo>
                  <a:lnTo>
                    <a:pt x="14" y="232"/>
                  </a:lnTo>
                  <a:lnTo>
                    <a:pt x="27" y="251"/>
                  </a:lnTo>
                  <a:lnTo>
                    <a:pt x="48" y="245"/>
                  </a:lnTo>
                  <a:lnTo>
                    <a:pt x="48" y="264"/>
                  </a:lnTo>
                  <a:lnTo>
                    <a:pt x="68" y="264"/>
                  </a:lnTo>
                  <a:lnTo>
                    <a:pt x="81" y="271"/>
                  </a:lnTo>
                  <a:lnTo>
                    <a:pt x="102" y="245"/>
                  </a:lnTo>
                  <a:lnTo>
                    <a:pt x="129" y="245"/>
                  </a:lnTo>
                  <a:lnTo>
                    <a:pt x="129" y="271"/>
                  </a:lnTo>
                  <a:lnTo>
                    <a:pt x="142" y="290"/>
                  </a:lnTo>
                  <a:lnTo>
                    <a:pt x="204" y="316"/>
                  </a:lnTo>
                  <a:lnTo>
                    <a:pt x="210" y="329"/>
                  </a:lnTo>
                  <a:lnTo>
                    <a:pt x="210" y="342"/>
                  </a:lnTo>
                  <a:lnTo>
                    <a:pt x="210" y="348"/>
                  </a:lnTo>
                  <a:lnTo>
                    <a:pt x="244" y="355"/>
                  </a:lnTo>
                  <a:lnTo>
                    <a:pt x="244" y="367"/>
                  </a:lnTo>
                  <a:lnTo>
                    <a:pt x="258" y="387"/>
                  </a:lnTo>
                  <a:lnTo>
                    <a:pt x="251" y="419"/>
                  </a:lnTo>
                  <a:lnTo>
                    <a:pt x="258" y="445"/>
                  </a:lnTo>
                  <a:lnTo>
                    <a:pt x="285" y="451"/>
                  </a:lnTo>
                  <a:lnTo>
                    <a:pt x="298" y="451"/>
                  </a:lnTo>
                  <a:lnTo>
                    <a:pt x="298" y="477"/>
                  </a:lnTo>
                  <a:lnTo>
                    <a:pt x="312" y="477"/>
                  </a:lnTo>
                  <a:lnTo>
                    <a:pt x="312" y="509"/>
                  </a:lnTo>
                  <a:lnTo>
                    <a:pt x="326" y="509"/>
                  </a:lnTo>
                  <a:lnTo>
                    <a:pt x="332" y="535"/>
                  </a:lnTo>
                  <a:lnTo>
                    <a:pt x="326" y="542"/>
                  </a:lnTo>
                  <a:lnTo>
                    <a:pt x="285" y="587"/>
                  </a:lnTo>
                  <a:lnTo>
                    <a:pt x="298" y="587"/>
                  </a:lnTo>
                  <a:lnTo>
                    <a:pt x="312" y="600"/>
                  </a:lnTo>
                  <a:lnTo>
                    <a:pt x="312" y="593"/>
                  </a:lnTo>
                  <a:lnTo>
                    <a:pt x="353" y="613"/>
                  </a:lnTo>
                  <a:lnTo>
                    <a:pt x="360" y="632"/>
                  </a:lnTo>
                  <a:lnTo>
                    <a:pt x="360" y="645"/>
                  </a:lnTo>
                  <a:lnTo>
                    <a:pt x="373" y="619"/>
                  </a:lnTo>
                  <a:lnTo>
                    <a:pt x="387" y="600"/>
                  </a:lnTo>
                  <a:lnTo>
                    <a:pt x="400" y="574"/>
                  </a:lnTo>
                  <a:lnTo>
                    <a:pt x="414" y="561"/>
                  </a:lnTo>
                  <a:lnTo>
                    <a:pt x="407" y="516"/>
                  </a:lnTo>
                  <a:lnTo>
                    <a:pt x="434" y="490"/>
                  </a:lnTo>
                  <a:lnTo>
                    <a:pt x="441" y="477"/>
                  </a:lnTo>
                  <a:lnTo>
                    <a:pt x="454" y="477"/>
                  </a:lnTo>
                  <a:lnTo>
                    <a:pt x="454" y="471"/>
                  </a:lnTo>
                  <a:lnTo>
                    <a:pt x="461" y="471"/>
                  </a:lnTo>
                  <a:lnTo>
                    <a:pt x="461" y="464"/>
                  </a:lnTo>
                  <a:lnTo>
                    <a:pt x="495" y="464"/>
                  </a:lnTo>
                  <a:lnTo>
                    <a:pt x="495" y="451"/>
                  </a:lnTo>
                  <a:lnTo>
                    <a:pt x="516" y="445"/>
                  </a:lnTo>
                  <a:lnTo>
                    <a:pt x="516" y="438"/>
                  </a:lnTo>
                  <a:lnTo>
                    <a:pt x="536" y="413"/>
                  </a:lnTo>
                  <a:lnTo>
                    <a:pt x="536" y="387"/>
                  </a:lnTo>
                  <a:lnTo>
                    <a:pt x="536" y="374"/>
                  </a:lnTo>
                  <a:lnTo>
                    <a:pt x="536" y="303"/>
                  </a:lnTo>
                  <a:lnTo>
                    <a:pt x="583" y="245"/>
                  </a:lnTo>
                  <a:lnTo>
                    <a:pt x="590" y="219"/>
                  </a:lnTo>
                  <a:lnTo>
                    <a:pt x="590" y="200"/>
                  </a:lnTo>
                  <a:lnTo>
                    <a:pt x="583" y="174"/>
                  </a:lnTo>
                  <a:lnTo>
                    <a:pt x="563" y="168"/>
                  </a:lnTo>
                  <a:lnTo>
                    <a:pt x="516" y="129"/>
                  </a:lnTo>
                  <a:lnTo>
                    <a:pt x="488" y="142"/>
                  </a:lnTo>
                  <a:lnTo>
                    <a:pt x="461" y="122"/>
                  </a:lnTo>
                  <a:lnTo>
                    <a:pt x="441" y="129"/>
                  </a:lnTo>
                  <a:lnTo>
                    <a:pt x="441" y="122"/>
                  </a:lnTo>
                  <a:lnTo>
                    <a:pt x="441" y="110"/>
                  </a:lnTo>
                  <a:lnTo>
                    <a:pt x="434" y="110"/>
                  </a:lnTo>
                  <a:lnTo>
                    <a:pt x="427" y="103"/>
                  </a:lnTo>
                  <a:lnTo>
                    <a:pt x="400" y="97"/>
                  </a:lnTo>
                  <a:lnTo>
                    <a:pt x="387" y="97"/>
                  </a:lnTo>
                  <a:lnTo>
                    <a:pt x="380" y="110"/>
                  </a:lnTo>
                  <a:lnTo>
                    <a:pt x="387" y="84"/>
                  </a:lnTo>
                  <a:lnTo>
                    <a:pt x="380" y="84"/>
                  </a:lnTo>
                  <a:lnTo>
                    <a:pt x="353" y="97"/>
                  </a:lnTo>
                  <a:lnTo>
                    <a:pt x="353" y="110"/>
                  </a:lnTo>
                  <a:lnTo>
                    <a:pt x="339" y="103"/>
                  </a:lnTo>
                  <a:lnTo>
                    <a:pt x="339" y="84"/>
                  </a:lnTo>
                  <a:lnTo>
                    <a:pt x="360" y="71"/>
                  </a:lnTo>
                  <a:lnTo>
                    <a:pt x="360" y="58"/>
                  </a:lnTo>
                  <a:lnTo>
                    <a:pt x="353" y="52"/>
                  </a:lnTo>
                  <a:lnTo>
                    <a:pt x="339" y="26"/>
                  </a:lnTo>
                  <a:lnTo>
                    <a:pt x="332" y="26"/>
                  </a:lnTo>
                  <a:lnTo>
                    <a:pt x="332"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2" name="Freeform 131"/>
            <p:cNvSpPr>
              <a:spLocks/>
            </p:cNvSpPr>
            <p:nvPr/>
          </p:nvSpPr>
          <p:spPr bwMode="auto">
            <a:xfrm>
              <a:off x="2887663" y="4724401"/>
              <a:ext cx="96838" cy="61913"/>
            </a:xfrm>
            <a:custGeom>
              <a:avLst/>
              <a:gdLst/>
              <a:ahLst/>
              <a:cxnLst>
                <a:cxn ang="0">
                  <a:pos x="0" y="0"/>
                </a:cxn>
                <a:cxn ang="0">
                  <a:pos x="20" y="13"/>
                </a:cxn>
                <a:cxn ang="0">
                  <a:pos x="61" y="33"/>
                </a:cxn>
                <a:cxn ang="0">
                  <a:pos x="34" y="39"/>
                </a:cxn>
                <a:cxn ang="0">
                  <a:pos x="27" y="39"/>
                </a:cxn>
                <a:cxn ang="0">
                  <a:pos x="14" y="20"/>
                </a:cxn>
                <a:cxn ang="0">
                  <a:pos x="0" y="0"/>
                </a:cxn>
              </a:cxnLst>
              <a:rect l="0" t="0" r="r" b="b"/>
              <a:pathLst>
                <a:path w="61" h="39">
                  <a:moveTo>
                    <a:pt x="0" y="0"/>
                  </a:moveTo>
                  <a:lnTo>
                    <a:pt x="20" y="13"/>
                  </a:lnTo>
                  <a:lnTo>
                    <a:pt x="61" y="33"/>
                  </a:lnTo>
                  <a:lnTo>
                    <a:pt x="34" y="39"/>
                  </a:lnTo>
                  <a:lnTo>
                    <a:pt x="27" y="39"/>
                  </a:lnTo>
                  <a:lnTo>
                    <a:pt x="14" y="2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133" name="Freeform 132"/>
            <p:cNvSpPr>
              <a:spLocks/>
            </p:cNvSpPr>
            <p:nvPr/>
          </p:nvSpPr>
          <p:spPr bwMode="auto">
            <a:xfrm>
              <a:off x="2801938" y="4724401"/>
              <a:ext cx="128588" cy="61913"/>
            </a:xfrm>
            <a:custGeom>
              <a:avLst/>
              <a:gdLst/>
              <a:ahLst/>
              <a:cxnLst>
                <a:cxn ang="0">
                  <a:pos x="54" y="0"/>
                </a:cxn>
                <a:cxn ang="0">
                  <a:pos x="34" y="0"/>
                </a:cxn>
                <a:cxn ang="0">
                  <a:pos x="47" y="7"/>
                </a:cxn>
                <a:cxn ang="0">
                  <a:pos x="54" y="7"/>
                </a:cxn>
                <a:cxn ang="0">
                  <a:pos x="47" y="13"/>
                </a:cxn>
                <a:cxn ang="0">
                  <a:pos x="47" y="26"/>
                </a:cxn>
                <a:cxn ang="0">
                  <a:pos x="0" y="7"/>
                </a:cxn>
                <a:cxn ang="0">
                  <a:pos x="0" y="13"/>
                </a:cxn>
                <a:cxn ang="0">
                  <a:pos x="7" y="26"/>
                </a:cxn>
                <a:cxn ang="0">
                  <a:pos x="13" y="26"/>
                </a:cxn>
                <a:cxn ang="0">
                  <a:pos x="47" y="33"/>
                </a:cxn>
                <a:cxn ang="0">
                  <a:pos x="61" y="33"/>
                </a:cxn>
                <a:cxn ang="0">
                  <a:pos x="61" y="39"/>
                </a:cxn>
                <a:cxn ang="0">
                  <a:pos x="81" y="39"/>
                </a:cxn>
                <a:cxn ang="0">
                  <a:pos x="68" y="20"/>
                </a:cxn>
                <a:cxn ang="0">
                  <a:pos x="54" y="0"/>
                </a:cxn>
              </a:cxnLst>
              <a:rect l="0" t="0" r="r" b="b"/>
              <a:pathLst>
                <a:path w="81" h="39">
                  <a:moveTo>
                    <a:pt x="54" y="0"/>
                  </a:moveTo>
                  <a:lnTo>
                    <a:pt x="34" y="0"/>
                  </a:lnTo>
                  <a:lnTo>
                    <a:pt x="47" y="7"/>
                  </a:lnTo>
                  <a:lnTo>
                    <a:pt x="54" y="7"/>
                  </a:lnTo>
                  <a:lnTo>
                    <a:pt x="47" y="13"/>
                  </a:lnTo>
                  <a:lnTo>
                    <a:pt x="47" y="26"/>
                  </a:lnTo>
                  <a:lnTo>
                    <a:pt x="0" y="7"/>
                  </a:lnTo>
                  <a:lnTo>
                    <a:pt x="0" y="13"/>
                  </a:lnTo>
                  <a:lnTo>
                    <a:pt x="7" y="26"/>
                  </a:lnTo>
                  <a:lnTo>
                    <a:pt x="13" y="26"/>
                  </a:lnTo>
                  <a:lnTo>
                    <a:pt x="47" y="33"/>
                  </a:lnTo>
                  <a:lnTo>
                    <a:pt x="61" y="33"/>
                  </a:lnTo>
                  <a:lnTo>
                    <a:pt x="61" y="39"/>
                  </a:lnTo>
                  <a:lnTo>
                    <a:pt x="81" y="39"/>
                  </a:lnTo>
                  <a:lnTo>
                    <a:pt x="68" y="20"/>
                  </a:lnTo>
                  <a:lnTo>
                    <a:pt x="54"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134" name="Freeform 133"/>
            <p:cNvSpPr>
              <a:spLocks/>
            </p:cNvSpPr>
            <p:nvPr/>
          </p:nvSpPr>
          <p:spPr bwMode="auto">
            <a:xfrm>
              <a:off x="2306638" y="3343276"/>
              <a:ext cx="311150" cy="481013"/>
            </a:xfrm>
            <a:custGeom>
              <a:avLst/>
              <a:gdLst/>
              <a:ahLst/>
              <a:cxnLst>
                <a:cxn ang="0">
                  <a:pos x="7" y="58"/>
                </a:cxn>
                <a:cxn ang="0">
                  <a:pos x="0" y="71"/>
                </a:cxn>
                <a:cxn ang="0">
                  <a:pos x="7" y="96"/>
                </a:cxn>
                <a:cxn ang="0">
                  <a:pos x="0" y="96"/>
                </a:cxn>
                <a:cxn ang="0">
                  <a:pos x="13" y="116"/>
                </a:cxn>
                <a:cxn ang="0">
                  <a:pos x="34" y="142"/>
                </a:cxn>
                <a:cxn ang="0">
                  <a:pos x="88" y="245"/>
                </a:cxn>
                <a:cxn ang="0">
                  <a:pos x="169" y="303"/>
                </a:cxn>
                <a:cxn ang="0">
                  <a:pos x="190" y="290"/>
                </a:cxn>
                <a:cxn ang="0">
                  <a:pos x="196" y="271"/>
                </a:cxn>
                <a:cxn ang="0">
                  <a:pos x="190" y="264"/>
                </a:cxn>
                <a:cxn ang="0">
                  <a:pos x="190" y="206"/>
                </a:cxn>
                <a:cxn ang="0">
                  <a:pos x="183" y="180"/>
                </a:cxn>
                <a:cxn ang="0">
                  <a:pos x="163" y="180"/>
                </a:cxn>
                <a:cxn ang="0">
                  <a:pos x="163" y="161"/>
                </a:cxn>
                <a:cxn ang="0">
                  <a:pos x="142" y="167"/>
                </a:cxn>
                <a:cxn ang="0">
                  <a:pos x="129" y="148"/>
                </a:cxn>
                <a:cxn ang="0">
                  <a:pos x="115" y="122"/>
                </a:cxn>
                <a:cxn ang="0">
                  <a:pos x="129" y="96"/>
                </a:cxn>
                <a:cxn ang="0">
                  <a:pos x="135" y="84"/>
                </a:cxn>
                <a:cxn ang="0">
                  <a:pos x="169" y="71"/>
                </a:cxn>
                <a:cxn ang="0">
                  <a:pos x="163" y="64"/>
                </a:cxn>
                <a:cxn ang="0">
                  <a:pos x="163" y="45"/>
                </a:cxn>
                <a:cxn ang="0">
                  <a:pos x="156" y="38"/>
                </a:cxn>
                <a:cxn ang="0">
                  <a:pos x="115" y="45"/>
                </a:cxn>
                <a:cxn ang="0">
                  <a:pos x="108" y="19"/>
                </a:cxn>
                <a:cxn ang="0">
                  <a:pos x="88" y="0"/>
                </a:cxn>
                <a:cxn ang="0">
                  <a:pos x="81" y="0"/>
                </a:cxn>
                <a:cxn ang="0">
                  <a:pos x="88" y="19"/>
                </a:cxn>
                <a:cxn ang="0">
                  <a:pos x="81" y="26"/>
                </a:cxn>
                <a:cxn ang="0">
                  <a:pos x="68" y="45"/>
                </a:cxn>
                <a:cxn ang="0">
                  <a:pos x="40" y="58"/>
                </a:cxn>
                <a:cxn ang="0">
                  <a:pos x="27" y="84"/>
                </a:cxn>
                <a:cxn ang="0">
                  <a:pos x="7" y="71"/>
                </a:cxn>
                <a:cxn ang="0">
                  <a:pos x="7" y="64"/>
                </a:cxn>
                <a:cxn ang="0">
                  <a:pos x="7" y="58"/>
                </a:cxn>
              </a:cxnLst>
              <a:rect l="0" t="0" r="r" b="b"/>
              <a:pathLst>
                <a:path w="196" h="303">
                  <a:moveTo>
                    <a:pt x="7" y="58"/>
                  </a:moveTo>
                  <a:lnTo>
                    <a:pt x="0" y="71"/>
                  </a:lnTo>
                  <a:lnTo>
                    <a:pt x="7" y="96"/>
                  </a:lnTo>
                  <a:lnTo>
                    <a:pt x="0" y="96"/>
                  </a:lnTo>
                  <a:lnTo>
                    <a:pt x="13" y="116"/>
                  </a:lnTo>
                  <a:lnTo>
                    <a:pt x="34" y="142"/>
                  </a:lnTo>
                  <a:lnTo>
                    <a:pt x="88" y="245"/>
                  </a:lnTo>
                  <a:lnTo>
                    <a:pt x="169" y="303"/>
                  </a:lnTo>
                  <a:lnTo>
                    <a:pt x="190" y="290"/>
                  </a:lnTo>
                  <a:lnTo>
                    <a:pt x="196" y="271"/>
                  </a:lnTo>
                  <a:lnTo>
                    <a:pt x="190" y="264"/>
                  </a:lnTo>
                  <a:lnTo>
                    <a:pt x="190" y="206"/>
                  </a:lnTo>
                  <a:lnTo>
                    <a:pt x="183" y="180"/>
                  </a:lnTo>
                  <a:lnTo>
                    <a:pt x="163" y="180"/>
                  </a:lnTo>
                  <a:lnTo>
                    <a:pt x="163" y="161"/>
                  </a:lnTo>
                  <a:lnTo>
                    <a:pt x="142" y="167"/>
                  </a:lnTo>
                  <a:lnTo>
                    <a:pt x="129" y="148"/>
                  </a:lnTo>
                  <a:lnTo>
                    <a:pt x="115" y="122"/>
                  </a:lnTo>
                  <a:lnTo>
                    <a:pt x="129" y="96"/>
                  </a:lnTo>
                  <a:lnTo>
                    <a:pt x="135" y="84"/>
                  </a:lnTo>
                  <a:lnTo>
                    <a:pt x="169" y="71"/>
                  </a:lnTo>
                  <a:lnTo>
                    <a:pt x="163" y="64"/>
                  </a:lnTo>
                  <a:lnTo>
                    <a:pt x="163" y="45"/>
                  </a:lnTo>
                  <a:lnTo>
                    <a:pt x="156" y="38"/>
                  </a:lnTo>
                  <a:lnTo>
                    <a:pt x="115" y="45"/>
                  </a:lnTo>
                  <a:lnTo>
                    <a:pt x="108" y="19"/>
                  </a:lnTo>
                  <a:lnTo>
                    <a:pt x="88" y="0"/>
                  </a:lnTo>
                  <a:lnTo>
                    <a:pt x="81" y="0"/>
                  </a:lnTo>
                  <a:lnTo>
                    <a:pt x="88" y="19"/>
                  </a:lnTo>
                  <a:lnTo>
                    <a:pt x="81" y="26"/>
                  </a:lnTo>
                  <a:lnTo>
                    <a:pt x="68" y="45"/>
                  </a:lnTo>
                  <a:lnTo>
                    <a:pt x="40" y="58"/>
                  </a:lnTo>
                  <a:lnTo>
                    <a:pt x="27" y="84"/>
                  </a:lnTo>
                  <a:lnTo>
                    <a:pt x="7" y="71"/>
                  </a:lnTo>
                  <a:lnTo>
                    <a:pt x="7" y="64"/>
                  </a:lnTo>
                  <a:lnTo>
                    <a:pt x="7" y="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5" name="Freeform 134"/>
            <p:cNvSpPr>
              <a:spLocks/>
            </p:cNvSpPr>
            <p:nvPr/>
          </p:nvSpPr>
          <p:spPr bwMode="auto">
            <a:xfrm>
              <a:off x="2306638" y="3302001"/>
              <a:ext cx="139700" cy="174625"/>
            </a:xfrm>
            <a:custGeom>
              <a:avLst/>
              <a:gdLst/>
              <a:ahLst/>
              <a:cxnLst>
                <a:cxn ang="0">
                  <a:pos x="7" y="84"/>
                </a:cxn>
                <a:cxn ang="0">
                  <a:pos x="7" y="97"/>
                </a:cxn>
                <a:cxn ang="0">
                  <a:pos x="27" y="110"/>
                </a:cxn>
                <a:cxn ang="0">
                  <a:pos x="40" y="84"/>
                </a:cxn>
                <a:cxn ang="0">
                  <a:pos x="68" y="71"/>
                </a:cxn>
                <a:cxn ang="0">
                  <a:pos x="81" y="52"/>
                </a:cxn>
                <a:cxn ang="0">
                  <a:pos x="88" y="45"/>
                </a:cxn>
                <a:cxn ang="0">
                  <a:pos x="81" y="26"/>
                </a:cxn>
                <a:cxn ang="0">
                  <a:pos x="88" y="26"/>
                </a:cxn>
                <a:cxn ang="0">
                  <a:pos x="81" y="19"/>
                </a:cxn>
                <a:cxn ang="0">
                  <a:pos x="54" y="26"/>
                </a:cxn>
                <a:cxn ang="0">
                  <a:pos x="34" y="0"/>
                </a:cxn>
                <a:cxn ang="0">
                  <a:pos x="13" y="19"/>
                </a:cxn>
                <a:cxn ang="0">
                  <a:pos x="13" y="26"/>
                </a:cxn>
                <a:cxn ang="0">
                  <a:pos x="7" y="26"/>
                </a:cxn>
                <a:cxn ang="0">
                  <a:pos x="7" y="39"/>
                </a:cxn>
                <a:cxn ang="0">
                  <a:pos x="0" y="45"/>
                </a:cxn>
                <a:cxn ang="0">
                  <a:pos x="0" y="64"/>
                </a:cxn>
                <a:cxn ang="0">
                  <a:pos x="13" y="84"/>
                </a:cxn>
                <a:cxn ang="0">
                  <a:pos x="7" y="84"/>
                </a:cxn>
              </a:cxnLst>
              <a:rect l="0" t="0" r="r" b="b"/>
              <a:pathLst>
                <a:path w="88" h="110">
                  <a:moveTo>
                    <a:pt x="7" y="84"/>
                  </a:moveTo>
                  <a:lnTo>
                    <a:pt x="7" y="97"/>
                  </a:lnTo>
                  <a:lnTo>
                    <a:pt x="27" y="110"/>
                  </a:lnTo>
                  <a:lnTo>
                    <a:pt x="40" y="84"/>
                  </a:lnTo>
                  <a:lnTo>
                    <a:pt x="68" y="71"/>
                  </a:lnTo>
                  <a:lnTo>
                    <a:pt x="81" y="52"/>
                  </a:lnTo>
                  <a:lnTo>
                    <a:pt x="88" y="45"/>
                  </a:lnTo>
                  <a:lnTo>
                    <a:pt x="81" y="26"/>
                  </a:lnTo>
                  <a:lnTo>
                    <a:pt x="88" y="26"/>
                  </a:lnTo>
                  <a:lnTo>
                    <a:pt x="81" y="19"/>
                  </a:lnTo>
                  <a:lnTo>
                    <a:pt x="54" y="26"/>
                  </a:lnTo>
                  <a:lnTo>
                    <a:pt x="34" y="0"/>
                  </a:lnTo>
                  <a:lnTo>
                    <a:pt x="13" y="19"/>
                  </a:lnTo>
                  <a:lnTo>
                    <a:pt x="13" y="26"/>
                  </a:lnTo>
                  <a:lnTo>
                    <a:pt x="7" y="26"/>
                  </a:lnTo>
                  <a:lnTo>
                    <a:pt x="7" y="39"/>
                  </a:lnTo>
                  <a:lnTo>
                    <a:pt x="0" y="45"/>
                  </a:lnTo>
                  <a:lnTo>
                    <a:pt x="0" y="64"/>
                  </a:lnTo>
                  <a:lnTo>
                    <a:pt x="13" y="84"/>
                  </a:lnTo>
                  <a:lnTo>
                    <a:pt x="7" y="8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6" name="Freeform 135"/>
            <p:cNvSpPr>
              <a:spLocks/>
            </p:cNvSpPr>
            <p:nvPr/>
          </p:nvSpPr>
          <p:spPr bwMode="auto">
            <a:xfrm>
              <a:off x="2360613" y="3014663"/>
              <a:ext cx="290513" cy="441325"/>
            </a:xfrm>
            <a:custGeom>
              <a:avLst/>
              <a:gdLst/>
              <a:ahLst/>
              <a:cxnLst>
                <a:cxn ang="0">
                  <a:pos x="0" y="181"/>
                </a:cxn>
                <a:cxn ang="0">
                  <a:pos x="6" y="168"/>
                </a:cxn>
                <a:cxn ang="0">
                  <a:pos x="20" y="168"/>
                </a:cxn>
                <a:cxn ang="0">
                  <a:pos x="27" y="149"/>
                </a:cxn>
                <a:cxn ang="0">
                  <a:pos x="20" y="142"/>
                </a:cxn>
                <a:cxn ang="0">
                  <a:pos x="20" y="97"/>
                </a:cxn>
                <a:cxn ang="0">
                  <a:pos x="20" y="84"/>
                </a:cxn>
                <a:cxn ang="0">
                  <a:pos x="27" y="78"/>
                </a:cxn>
                <a:cxn ang="0">
                  <a:pos x="27" y="71"/>
                </a:cxn>
                <a:cxn ang="0">
                  <a:pos x="34" y="78"/>
                </a:cxn>
                <a:cxn ang="0">
                  <a:pos x="34" y="71"/>
                </a:cxn>
                <a:cxn ang="0">
                  <a:pos x="54" y="52"/>
                </a:cxn>
                <a:cxn ang="0">
                  <a:pos x="54" y="26"/>
                </a:cxn>
                <a:cxn ang="0">
                  <a:pos x="74" y="26"/>
                </a:cxn>
                <a:cxn ang="0">
                  <a:pos x="81" y="26"/>
                </a:cxn>
                <a:cxn ang="0">
                  <a:pos x="122" y="0"/>
                </a:cxn>
                <a:cxn ang="0">
                  <a:pos x="122" y="7"/>
                </a:cxn>
                <a:cxn ang="0">
                  <a:pos x="108" y="20"/>
                </a:cxn>
                <a:cxn ang="0">
                  <a:pos x="101" y="26"/>
                </a:cxn>
                <a:cxn ang="0">
                  <a:pos x="95" y="52"/>
                </a:cxn>
                <a:cxn ang="0">
                  <a:pos x="101" y="78"/>
                </a:cxn>
                <a:cxn ang="0">
                  <a:pos x="101" y="84"/>
                </a:cxn>
                <a:cxn ang="0">
                  <a:pos x="108" y="84"/>
                </a:cxn>
                <a:cxn ang="0">
                  <a:pos x="135" y="97"/>
                </a:cxn>
                <a:cxn ang="0">
                  <a:pos x="149" y="104"/>
                </a:cxn>
                <a:cxn ang="0">
                  <a:pos x="176" y="104"/>
                </a:cxn>
                <a:cxn ang="0">
                  <a:pos x="162" y="129"/>
                </a:cxn>
                <a:cxn ang="0">
                  <a:pos x="176" y="155"/>
                </a:cxn>
                <a:cxn ang="0">
                  <a:pos x="162" y="155"/>
                </a:cxn>
                <a:cxn ang="0">
                  <a:pos x="183" y="181"/>
                </a:cxn>
                <a:cxn ang="0">
                  <a:pos x="176" y="175"/>
                </a:cxn>
                <a:cxn ang="0">
                  <a:pos x="135" y="181"/>
                </a:cxn>
                <a:cxn ang="0">
                  <a:pos x="135" y="194"/>
                </a:cxn>
                <a:cxn ang="0">
                  <a:pos x="149" y="200"/>
                </a:cxn>
                <a:cxn ang="0">
                  <a:pos x="129" y="200"/>
                </a:cxn>
                <a:cxn ang="0">
                  <a:pos x="135" y="226"/>
                </a:cxn>
                <a:cxn ang="0">
                  <a:pos x="135" y="278"/>
                </a:cxn>
                <a:cxn ang="0">
                  <a:pos x="129" y="271"/>
                </a:cxn>
                <a:cxn ang="0">
                  <a:pos x="129" y="252"/>
                </a:cxn>
                <a:cxn ang="0">
                  <a:pos x="122" y="245"/>
                </a:cxn>
                <a:cxn ang="0">
                  <a:pos x="81" y="252"/>
                </a:cxn>
                <a:cxn ang="0">
                  <a:pos x="74" y="226"/>
                </a:cxn>
                <a:cxn ang="0">
                  <a:pos x="54" y="207"/>
                </a:cxn>
                <a:cxn ang="0">
                  <a:pos x="47" y="200"/>
                </a:cxn>
                <a:cxn ang="0">
                  <a:pos x="20" y="207"/>
                </a:cxn>
                <a:cxn ang="0">
                  <a:pos x="6" y="194"/>
                </a:cxn>
                <a:cxn ang="0">
                  <a:pos x="0" y="181"/>
                </a:cxn>
              </a:cxnLst>
              <a:rect l="0" t="0" r="r" b="b"/>
              <a:pathLst>
                <a:path w="183" h="278">
                  <a:moveTo>
                    <a:pt x="0" y="181"/>
                  </a:moveTo>
                  <a:lnTo>
                    <a:pt x="6" y="168"/>
                  </a:lnTo>
                  <a:lnTo>
                    <a:pt x="20" y="168"/>
                  </a:lnTo>
                  <a:lnTo>
                    <a:pt x="27" y="149"/>
                  </a:lnTo>
                  <a:lnTo>
                    <a:pt x="20" y="142"/>
                  </a:lnTo>
                  <a:lnTo>
                    <a:pt x="20" y="97"/>
                  </a:lnTo>
                  <a:lnTo>
                    <a:pt x="20" y="84"/>
                  </a:lnTo>
                  <a:lnTo>
                    <a:pt x="27" y="78"/>
                  </a:lnTo>
                  <a:lnTo>
                    <a:pt x="27" y="71"/>
                  </a:lnTo>
                  <a:lnTo>
                    <a:pt x="34" y="78"/>
                  </a:lnTo>
                  <a:lnTo>
                    <a:pt x="34" y="71"/>
                  </a:lnTo>
                  <a:lnTo>
                    <a:pt x="54" y="52"/>
                  </a:lnTo>
                  <a:lnTo>
                    <a:pt x="54" y="26"/>
                  </a:lnTo>
                  <a:lnTo>
                    <a:pt x="74" y="26"/>
                  </a:lnTo>
                  <a:lnTo>
                    <a:pt x="81" y="26"/>
                  </a:lnTo>
                  <a:lnTo>
                    <a:pt x="122" y="0"/>
                  </a:lnTo>
                  <a:lnTo>
                    <a:pt x="122" y="7"/>
                  </a:lnTo>
                  <a:lnTo>
                    <a:pt x="108" y="20"/>
                  </a:lnTo>
                  <a:lnTo>
                    <a:pt x="101" y="26"/>
                  </a:lnTo>
                  <a:lnTo>
                    <a:pt x="95" y="52"/>
                  </a:lnTo>
                  <a:lnTo>
                    <a:pt x="101" y="78"/>
                  </a:lnTo>
                  <a:lnTo>
                    <a:pt x="101" y="84"/>
                  </a:lnTo>
                  <a:lnTo>
                    <a:pt x="108" y="84"/>
                  </a:lnTo>
                  <a:lnTo>
                    <a:pt x="135" y="97"/>
                  </a:lnTo>
                  <a:lnTo>
                    <a:pt x="149" y="104"/>
                  </a:lnTo>
                  <a:lnTo>
                    <a:pt x="176" y="104"/>
                  </a:lnTo>
                  <a:lnTo>
                    <a:pt x="162" y="129"/>
                  </a:lnTo>
                  <a:lnTo>
                    <a:pt x="176" y="155"/>
                  </a:lnTo>
                  <a:lnTo>
                    <a:pt x="162" y="155"/>
                  </a:lnTo>
                  <a:lnTo>
                    <a:pt x="183" y="181"/>
                  </a:lnTo>
                  <a:lnTo>
                    <a:pt x="176" y="175"/>
                  </a:lnTo>
                  <a:lnTo>
                    <a:pt x="135" y="181"/>
                  </a:lnTo>
                  <a:lnTo>
                    <a:pt x="135" y="194"/>
                  </a:lnTo>
                  <a:lnTo>
                    <a:pt x="149" y="200"/>
                  </a:lnTo>
                  <a:lnTo>
                    <a:pt x="129" y="200"/>
                  </a:lnTo>
                  <a:lnTo>
                    <a:pt x="135" y="226"/>
                  </a:lnTo>
                  <a:lnTo>
                    <a:pt x="135" y="278"/>
                  </a:lnTo>
                  <a:lnTo>
                    <a:pt x="129" y="271"/>
                  </a:lnTo>
                  <a:lnTo>
                    <a:pt x="129" y="252"/>
                  </a:lnTo>
                  <a:lnTo>
                    <a:pt x="122" y="245"/>
                  </a:lnTo>
                  <a:lnTo>
                    <a:pt x="81" y="252"/>
                  </a:lnTo>
                  <a:lnTo>
                    <a:pt x="74" y="226"/>
                  </a:lnTo>
                  <a:lnTo>
                    <a:pt x="54" y="207"/>
                  </a:lnTo>
                  <a:lnTo>
                    <a:pt x="47" y="200"/>
                  </a:lnTo>
                  <a:lnTo>
                    <a:pt x="20" y="207"/>
                  </a:lnTo>
                  <a:lnTo>
                    <a:pt x="6" y="194"/>
                  </a:lnTo>
                  <a:lnTo>
                    <a:pt x="0" y="18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7" name="Freeform 136"/>
            <p:cNvSpPr>
              <a:spLocks/>
            </p:cNvSpPr>
            <p:nvPr/>
          </p:nvSpPr>
          <p:spPr bwMode="auto">
            <a:xfrm>
              <a:off x="2511426" y="3025776"/>
              <a:ext cx="311150" cy="296863"/>
            </a:xfrm>
            <a:custGeom>
              <a:avLst/>
              <a:gdLst/>
              <a:ahLst/>
              <a:cxnLst>
                <a:cxn ang="0">
                  <a:pos x="196" y="64"/>
                </a:cxn>
                <a:cxn ang="0">
                  <a:pos x="183" y="71"/>
                </a:cxn>
                <a:cxn ang="0">
                  <a:pos x="183" y="77"/>
                </a:cxn>
                <a:cxn ang="0">
                  <a:pos x="190" y="90"/>
                </a:cxn>
                <a:cxn ang="0">
                  <a:pos x="183" y="90"/>
                </a:cxn>
                <a:cxn ang="0">
                  <a:pos x="169" y="103"/>
                </a:cxn>
                <a:cxn ang="0">
                  <a:pos x="183" y="116"/>
                </a:cxn>
                <a:cxn ang="0">
                  <a:pos x="183" y="122"/>
                </a:cxn>
                <a:cxn ang="0">
                  <a:pos x="142" y="142"/>
                </a:cxn>
                <a:cxn ang="0">
                  <a:pos x="115" y="135"/>
                </a:cxn>
                <a:cxn ang="0">
                  <a:pos x="128" y="142"/>
                </a:cxn>
                <a:cxn ang="0">
                  <a:pos x="128" y="161"/>
                </a:cxn>
                <a:cxn ang="0">
                  <a:pos x="135" y="168"/>
                </a:cxn>
                <a:cxn ang="0">
                  <a:pos x="108" y="187"/>
                </a:cxn>
                <a:cxn ang="0">
                  <a:pos x="88" y="187"/>
                </a:cxn>
                <a:cxn ang="0">
                  <a:pos x="88" y="174"/>
                </a:cxn>
                <a:cxn ang="0">
                  <a:pos x="67" y="148"/>
                </a:cxn>
                <a:cxn ang="0">
                  <a:pos x="81" y="148"/>
                </a:cxn>
                <a:cxn ang="0">
                  <a:pos x="67" y="122"/>
                </a:cxn>
                <a:cxn ang="0">
                  <a:pos x="81" y="97"/>
                </a:cxn>
                <a:cxn ang="0">
                  <a:pos x="54" y="97"/>
                </a:cxn>
                <a:cxn ang="0">
                  <a:pos x="40" y="90"/>
                </a:cxn>
                <a:cxn ang="0">
                  <a:pos x="13" y="77"/>
                </a:cxn>
                <a:cxn ang="0">
                  <a:pos x="6" y="77"/>
                </a:cxn>
                <a:cxn ang="0">
                  <a:pos x="6" y="71"/>
                </a:cxn>
                <a:cxn ang="0">
                  <a:pos x="0" y="45"/>
                </a:cxn>
                <a:cxn ang="0">
                  <a:pos x="6" y="19"/>
                </a:cxn>
                <a:cxn ang="0">
                  <a:pos x="13" y="13"/>
                </a:cxn>
                <a:cxn ang="0">
                  <a:pos x="27" y="26"/>
                </a:cxn>
                <a:cxn ang="0">
                  <a:pos x="13" y="39"/>
                </a:cxn>
                <a:cxn ang="0">
                  <a:pos x="13" y="51"/>
                </a:cxn>
                <a:cxn ang="0">
                  <a:pos x="27" y="45"/>
                </a:cxn>
                <a:cxn ang="0">
                  <a:pos x="27" y="19"/>
                </a:cxn>
                <a:cxn ang="0">
                  <a:pos x="40" y="13"/>
                </a:cxn>
                <a:cxn ang="0">
                  <a:pos x="40" y="0"/>
                </a:cxn>
                <a:cxn ang="0">
                  <a:pos x="54" y="13"/>
                </a:cxn>
                <a:cxn ang="0">
                  <a:pos x="67" y="19"/>
                </a:cxn>
                <a:cxn ang="0">
                  <a:pos x="67" y="26"/>
                </a:cxn>
                <a:cxn ang="0">
                  <a:pos x="101" y="26"/>
                </a:cxn>
                <a:cxn ang="0">
                  <a:pos x="115" y="39"/>
                </a:cxn>
                <a:cxn ang="0">
                  <a:pos x="135" y="26"/>
                </a:cxn>
                <a:cxn ang="0">
                  <a:pos x="162" y="26"/>
                </a:cxn>
                <a:cxn ang="0">
                  <a:pos x="156" y="26"/>
                </a:cxn>
                <a:cxn ang="0">
                  <a:pos x="162" y="39"/>
                </a:cxn>
                <a:cxn ang="0">
                  <a:pos x="183" y="45"/>
                </a:cxn>
                <a:cxn ang="0">
                  <a:pos x="183" y="64"/>
                </a:cxn>
                <a:cxn ang="0">
                  <a:pos x="190" y="64"/>
                </a:cxn>
                <a:cxn ang="0">
                  <a:pos x="196" y="64"/>
                </a:cxn>
              </a:cxnLst>
              <a:rect l="0" t="0" r="r" b="b"/>
              <a:pathLst>
                <a:path w="196" h="187">
                  <a:moveTo>
                    <a:pt x="196" y="64"/>
                  </a:moveTo>
                  <a:lnTo>
                    <a:pt x="183" y="71"/>
                  </a:lnTo>
                  <a:lnTo>
                    <a:pt x="183" y="77"/>
                  </a:lnTo>
                  <a:lnTo>
                    <a:pt x="190" y="90"/>
                  </a:lnTo>
                  <a:lnTo>
                    <a:pt x="183" y="90"/>
                  </a:lnTo>
                  <a:lnTo>
                    <a:pt x="169" y="103"/>
                  </a:lnTo>
                  <a:lnTo>
                    <a:pt x="183" y="116"/>
                  </a:lnTo>
                  <a:lnTo>
                    <a:pt x="183" y="122"/>
                  </a:lnTo>
                  <a:lnTo>
                    <a:pt x="142" y="142"/>
                  </a:lnTo>
                  <a:lnTo>
                    <a:pt x="115" y="135"/>
                  </a:lnTo>
                  <a:lnTo>
                    <a:pt x="128" y="142"/>
                  </a:lnTo>
                  <a:lnTo>
                    <a:pt x="128" y="161"/>
                  </a:lnTo>
                  <a:lnTo>
                    <a:pt x="135" y="168"/>
                  </a:lnTo>
                  <a:lnTo>
                    <a:pt x="108" y="187"/>
                  </a:lnTo>
                  <a:lnTo>
                    <a:pt x="88" y="187"/>
                  </a:lnTo>
                  <a:lnTo>
                    <a:pt x="88" y="174"/>
                  </a:lnTo>
                  <a:lnTo>
                    <a:pt x="67" y="148"/>
                  </a:lnTo>
                  <a:lnTo>
                    <a:pt x="81" y="148"/>
                  </a:lnTo>
                  <a:lnTo>
                    <a:pt x="67" y="122"/>
                  </a:lnTo>
                  <a:lnTo>
                    <a:pt x="81" y="97"/>
                  </a:lnTo>
                  <a:lnTo>
                    <a:pt x="54" y="97"/>
                  </a:lnTo>
                  <a:lnTo>
                    <a:pt x="40" y="90"/>
                  </a:lnTo>
                  <a:lnTo>
                    <a:pt x="13" y="77"/>
                  </a:lnTo>
                  <a:lnTo>
                    <a:pt x="6" y="77"/>
                  </a:lnTo>
                  <a:lnTo>
                    <a:pt x="6" y="71"/>
                  </a:lnTo>
                  <a:lnTo>
                    <a:pt x="0" y="45"/>
                  </a:lnTo>
                  <a:lnTo>
                    <a:pt x="6" y="19"/>
                  </a:lnTo>
                  <a:lnTo>
                    <a:pt x="13" y="13"/>
                  </a:lnTo>
                  <a:lnTo>
                    <a:pt x="27" y="26"/>
                  </a:lnTo>
                  <a:lnTo>
                    <a:pt x="13" y="39"/>
                  </a:lnTo>
                  <a:lnTo>
                    <a:pt x="13" y="51"/>
                  </a:lnTo>
                  <a:lnTo>
                    <a:pt x="27" y="45"/>
                  </a:lnTo>
                  <a:lnTo>
                    <a:pt x="27" y="19"/>
                  </a:lnTo>
                  <a:lnTo>
                    <a:pt x="40" y="13"/>
                  </a:lnTo>
                  <a:lnTo>
                    <a:pt x="40" y="0"/>
                  </a:lnTo>
                  <a:lnTo>
                    <a:pt x="54" y="13"/>
                  </a:lnTo>
                  <a:lnTo>
                    <a:pt x="67" y="19"/>
                  </a:lnTo>
                  <a:lnTo>
                    <a:pt x="67" y="26"/>
                  </a:lnTo>
                  <a:lnTo>
                    <a:pt x="101" y="26"/>
                  </a:lnTo>
                  <a:lnTo>
                    <a:pt x="115" y="39"/>
                  </a:lnTo>
                  <a:lnTo>
                    <a:pt x="135" y="26"/>
                  </a:lnTo>
                  <a:lnTo>
                    <a:pt x="162" y="26"/>
                  </a:lnTo>
                  <a:lnTo>
                    <a:pt x="156" y="26"/>
                  </a:lnTo>
                  <a:lnTo>
                    <a:pt x="162" y="39"/>
                  </a:lnTo>
                  <a:lnTo>
                    <a:pt x="183" y="45"/>
                  </a:lnTo>
                  <a:lnTo>
                    <a:pt x="183" y="64"/>
                  </a:lnTo>
                  <a:lnTo>
                    <a:pt x="190" y="64"/>
                  </a:lnTo>
                  <a:lnTo>
                    <a:pt x="196" y="6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8" name="Freeform 137"/>
            <p:cNvSpPr>
              <a:spLocks/>
            </p:cNvSpPr>
            <p:nvPr/>
          </p:nvSpPr>
          <p:spPr bwMode="auto">
            <a:xfrm>
              <a:off x="2962276" y="3189288"/>
              <a:ext cx="53975" cy="103188"/>
            </a:xfrm>
            <a:custGeom>
              <a:avLst/>
              <a:gdLst/>
              <a:ahLst/>
              <a:cxnLst>
                <a:cxn ang="0">
                  <a:pos x="34" y="32"/>
                </a:cxn>
                <a:cxn ang="0">
                  <a:pos x="14" y="65"/>
                </a:cxn>
                <a:cxn ang="0">
                  <a:pos x="0" y="65"/>
                </a:cxn>
                <a:cxn ang="0">
                  <a:pos x="0" y="39"/>
                </a:cxn>
                <a:cxn ang="0">
                  <a:pos x="0" y="19"/>
                </a:cxn>
                <a:cxn ang="0">
                  <a:pos x="0" y="0"/>
                </a:cxn>
                <a:cxn ang="0">
                  <a:pos x="14" y="19"/>
                </a:cxn>
                <a:cxn ang="0">
                  <a:pos x="34" y="32"/>
                </a:cxn>
              </a:cxnLst>
              <a:rect l="0" t="0" r="r" b="b"/>
              <a:pathLst>
                <a:path w="34" h="65">
                  <a:moveTo>
                    <a:pt x="34" y="32"/>
                  </a:moveTo>
                  <a:lnTo>
                    <a:pt x="14" y="65"/>
                  </a:lnTo>
                  <a:lnTo>
                    <a:pt x="0" y="65"/>
                  </a:lnTo>
                  <a:lnTo>
                    <a:pt x="0" y="39"/>
                  </a:lnTo>
                  <a:lnTo>
                    <a:pt x="0" y="19"/>
                  </a:lnTo>
                  <a:lnTo>
                    <a:pt x="0" y="0"/>
                  </a:lnTo>
                  <a:lnTo>
                    <a:pt x="14" y="19"/>
                  </a:lnTo>
                  <a:lnTo>
                    <a:pt x="34"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39" name="Freeform 138"/>
            <p:cNvSpPr>
              <a:spLocks/>
            </p:cNvSpPr>
            <p:nvPr/>
          </p:nvSpPr>
          <p:spPr bwMode="auto">
            <a:xfrm>
              <a:off x="2876551" y="3189288"/>
              <a:ext cx="85725" cy="103188"/>
            </a:xfrm>
            <a:custGeom>
              <a:avLst/>
              <a:gdLst/>
              <a:ahLst/>
              <a:cxnLst>
                <a:cxn ang="0">
                  <a:pos x="54" y="0"/>
                </a:cxn>
                <a:cxn ang="0">
                  <a:pos x="41" y="0"/>
                </a:cxn>
                <a:cxn ang="0">
                  <a:pos x="7" y="0"/>
                </a:cxn>
                <a:cxn ang="0">
                  <a:pos x="0" y="32"/>
                </a:cxn>
                <a:cxn ang="0">
                  <a:pos x="14" y="65"/>
                </a:cxn>
                <a:cxn ang="0">
                  <a:pos x="27" y="65"/>
                </a:cxn>
                <a:cxn ang="0">
                  <a:pos x="27" y="58"/>
                </a:cxn>
                <a:cxn ang="0">
                  <a:pos x="54" y="65"/>
                </a:cxn>
                <a:cxn ang="0">
                  <a:pos x="54" y="39"/>
                </a:cxn>
                <a:cxn ang="0">
                  <a:pos x="54" y="19"/>
                </a:cxn>
                <a:cxn ang="0">
                  <a:pos x="54" y="13"/>
                </a:cxn>
                <a:cxn ang="0">
                  <a:pos x="54" y="0"/>
                </a:cxn>
              </a:cxnLst>
              <a:rect l="0" t="0" r="r" b="b"/>
              <a:pathLst>
                <a:path w="54" h="65">
                  <a:moveTo>
                    <a:pt x="54" y="0"/>
                  </a:moveTo>
                  <a:lnTo>
                    <a:pt x="41" y="0"/>
                  </a:lnTo>
                  <a:lnTo>
                    <a:pt x="7" y="0"/>
                  </a:lnTo>
                  <a:lnTo>
                    <a:pt x="0" y="32"/>
                  </a:lnTo>
                  <a:lnTo>
                    <a:pt x="14" y="65"/>
                  </a:lnTo>
                  <a:lnTo>
                    <a:pt x="27" y="65"/>
                  </a:lnTo>
                  <a:lnTo>
                    <a:pt x="27" y="58"/>
                  </a:lnTo>
                  <a:lnTo>
                    <a:pt x="54" y="65"/>
                  </a:lnTo>
                  <a:lnTo>
                    <a:pt x="54" y="39"/>
                  </a:lnTo>
                  <a:lnTo>
                    <a:pt x="54" y="19"/>
                  </a:lnTo>
                  <a:lnTo>
                    <a:pt x="54" y="13"/>
                  </a:lnTo>
                  <a:lnTo>
                    <a:pt x="54"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0" name="Freeform 139"/>
            <p:cNvSpPr>
              <a:spLocks/>
            </p:cNvSpPr>
            <p:nvPr/>
          </p:nvSpPr>
          <p:spPr bwMode="auto">
            <a:xfrm>
              <a:off x="2574926" y="3803651"/>
              <a:ext cx="301625" cy="941388"/>
            </a:xfrm>
            <a:custGeom>
              <a:avLst/>
              <a:gdLst/>
              <a:ahLst/>
              <a:cxnLst>
                <a:cxn ang="0">
                  <a:pos x="21" y="0"/>
                </a:cxn>
                <a:cxn ang="0">
                  <a:pos x="41" y="45"/>
                </a:cxn>
                <a:cxn ang="0">
                  <a:pos x="68" y="90"/>
                </a:cxn>
                <a:cxn ang="0">
                  <a:pos x="48" y="116"/>
                </a:cxn>
                <a:cxn ang="0">
                  <a:pos x="48" y="174"/>
                </a:cxn>
                <a:cxn ang="0">
                  <a:pos x="68" y="271"/>
                </a:cxn>
                <a:cxn ang="0">
                  <a:pos x="68" y="309"/>
                </a:cxn>
                <a:cxn ang="0">
                  <a:pos x="75" y="348"/>
                </a:cxn>
                <a:cxn ang="0">
                  <a:pos x="88" y="406"/>
                </a:cxn>
                <a:cxn ang="0">
                  <a:pos x="95" y="445"/>
                </a:cxn>
                <a:cxn ang="0">
                  <a:pos x="102" y="445"/>
                </a:cxn>
                <a:cxn ang="0">
                  <a:pos x="116" y="535"/>
                </a:cxn>
                <a:cxn ang="0">
                  <a:pos x="129" y="542"/>
                </a:cxn>
                <a:cxn ang="0">
                  <a:pos x="190" y="567"/>
                </a:cxn>
                <a:cxn ang="0">
                  <a:pos x="177" y="580"/>
                </a:cxn>
                <a:cxn ang="0">
                  <a:pos x="122" y="567"/>
                </a:cxn>
                <a:cxn ang="0">
                  <a:pos x="116" y="567"/>
                </a:cxn>
                <a:cxn ang="0">
                  <a:pos x="122" y="561"/>
                </a:cxn>
                <a:cxn ang="0">
                  <a:pos x="116" y="561"/>
                </a:cxn>
                <a:cxn ang="0">
                  <a:pos x="102" y="542"/>
                </a:cxn>
                <a:cxn ang="0">
                  <a:pos x="95" y="542"/>
                </a:cxn>
                <a:cxn ang="0">
                  <a:pos x="88" y="535"/>
                </a:cxn>
                <a:cxn ang="0">
                  <a:pos x="75" y="496"/>
                </a:cxn>
                <a:cxn ang="0">
                  <a:pos x="88" y="484"/>
                </a:cxn>
                <a:cxn ang="0">
                  <a:pos x="68" y="471"/>
                </a:cxn>
                <a:cxn ang="0">
                  <a:pos x="61" y="438"/>
                </a:cxn>
                <a:cxn ang="0">
                  <a:pos x="68" y="406"/>
                </a:cxn>
                <a:cxn ang="0">
                  <a:pos x="61" y="406"/>
                </a:cxn>
                <a:cxn ang="0">
                  <a:pos x="48" y="368"/>
                </a:cxn>
                <a:cxn ang="0">
                  <a:pos x="27" y="322"/>
                </a:cxn>
                <a:cxn ang="0">
                  <a:pos x="41" y="271"/>
                </a:cxn>
                <a:cxn ang="0">
                  <a:pos x="21" y="219"/>
                </a:cxn>
                <a:cxn ang="0">
                  <a:pos x="21" y="193"/>
                </a:cxn>
                <a:cxn ang="0">
                  <a:pos x="21" y="90"/>
                </a:cxn>
                <a:cxn ang="0">
                  <a:pos x="7" y="45"/>
                </a:cxn>
              </a:cxnLst>
              <a:rect l="0" t="0" r="r" b="b"/>
              <a:pathLst>
                <a:path w="190" h="593">
                  <a:moveTo>
                    <a:pt x="0" y="13"/>
                  </a:moveTo>
                  <a:lnTo>
                    <a:pt x="21" y="0"/>
                  </a:lnTo>
                  <a:lnTo>
                    <a:pt x="41" y="26"/>
                  </a:lnTo>
                  <a:lnTo>
                    <a:pt x="41" y="45"/>
                  </a:lnTo>
                  <a:lnTo>
                    <a:pt x="61" y="90"/>
                  </a:lnTo>
                  <a:lnTo>
                    <a:pt x="68" y="90"/>
                  </a:lnTo>
                  <a:lnTo>
                    <a:pt x="68" y="103"/>
                  </a:lnTo>
                  <a:lnTo>
                    <a:pt x="48" y="116"/>
                  </a:lnTo>
                  <a:lnTo>
                    <a:pt x="61" y="148"/>
                  </a:lnTo>
                  <a:lnTo>
                    <a:pt x="48" y="174"/>
                  </a:lnTo>
                  <a:lnTo>
                    <a:pt x="48" y="226"/>
                  </a:lnTo>
                  <a:lnTo>
                    <a:pt x="68" y="271"/>
                  </a:lnTo>
                  <a:lnTo>
                    <a:pt x="61" y="297"/>
                  </a:lnTo>
                  <a:lnTo>
                    <a:pt x="68" y="309"/>
                  </a:lnTo>
                  <a:lnTo>
                    <a:pt x="61" y="322"/>
                  </a:lnTo>
                  <a:lnTo>
                    <a:pt x="75" y="348"/>
                  </a:lnTo>
                  <a:lnTo>
                    <a:pt x="75" y="393"/>
                  </a:lnTo>
                  <a:lnTo>
                    <a:pt x="88" y="406"/>
                  </a:lnTo>
                  <a:lnTo>
                    <a:pt x="88" y="419"/>
                  </a:lnTo>
                  <a:lnTo>
                    <a:pt x="95" y="445"/>
                  </a:lnTo>
                  <a:lnTo>
                    <a:pt x="102" y="458"/>
                  </a:lnTo>
                  <a:lnTo>
                    <a:pt x="102" y="445"/>
                  </a:lnTo>
                  <a:lnTo>
                    <a:pt x="116" y="484"/>
                  </a:lnTo>
                  <a:lnTo>
                    <a:pt x="116" y="535"/>
                  </a:lnTo>
                  <a:lnTo>
                    <a:pt x="122" y="542"/>
                  </a:lnTo>
                  <a:lnTo>
                    <a:pt x="129" y="542"/>
                  </a:lnTo>
                  <a:lnTo>
                    <a:pt x="150" y="567"/>
                  </a:lnTo>
                  <a:lnTo>
                    <a:pt x="190" y="567"/>
                  </a:lnTo>
                  <a:lnTo>
                    <a:pt x="190" y="580"/>
                  </a:lnTo>
                  <a:lnTo>
                    <a:pt x="177" y="580"/>
                  </a:lnTo>
                  <a:lnTo>
                    <a:pt x="177" y="593"/>
                  </a:lnTo>
                  <a:lnTo>
                    <a:pt x="122" y="567"/>
                  </a:lnTo>
                  <a:lnTo>
                    <a:pt x="122" y="580"/>
                  </a:lnTo>
                  <a:lnTo>
                    <a:pt x="116" y="567"/>
                  </a:lnTo>
                  <a:lnTo>
                    <a:pt x="116" y="561"/>
                  </a:lnTo>
                  <a:lnTo>
                    <a:pt x="122" y="561"/>
                  </a:lnTo>
                  <a:lnTo>
                    <a:pt x="116" y="555"/>
                  </a:lnTo>
                  <a:lnTo>
                    <a:pt x="116" y="561"/>
                  </a:lnTo>
                  <a:lnTo>
                    <a:pt x="102" y="561"/>
                  </a:lnTo>
                  <a:lnTo>
                    <a:pt x="102" y="542"/>
                  </a:lnTo>
                  <a:lnTo>
                    <a:pt x="102" y="535"/>
                  </a:lnTo>
                  <a:lnTo>
                    <a:pt x="95" y="542"/>
                  </a:lnTo>
                  <a:lnTo>
                    <a:pt x="95" y="535"/>
                  </a:lnTo>
                  <a:lnTo>
                    <a:pt x="88" y="535"/>
                  </a:lnTo>
                  <a:lnTo>
                    <a:pt x="75" y="509"/>
                  </a:lnTo>
                  <a:lnTo>
                    <a:pt x="75" y="496"/>
                  </a:lnTo>
                  <a:lnTo>
                    <a:pt x="88" y="509"/>
                  </a:lnTo>
                  <a:lnTo>
                    <a:pt x="88" y="484"/>
                  </a:lnTo>
                  <a:lnTo>
                    <a:pt x="61" y="484"/>
                  </a:lnTo>
                  <a:lnTo>
                    <a:pt x="68" y="471"/>
                  </a:lnTo>
                  <a:lnTo>
                    <a:pt x="68" y="464"/>
                  </a:lnTo>
                  <a:lnTo>
                    <a:pt x="61" y="438"/>
                  </a:lnTo>
                  <a:lnTo>
                    <a:pt x="75" y="438"/>
                  </a:lnTo>
                  <a:lnTo>
                    <a:pt x="68" y="406"/>
                  </a:lnTo>
                  <a:lnTo>
                    <a:pt x="61" y="393"/>
                  </a:lnTo>
                  <a:lnTo>
                    <a:pt x="61" y="406"/>
                  </a:lnTo>
                  <a:lnTo>
                    <a:pt x="48" y="387"/>
                  </a:lnTo>
                  <a:lnTo>
                    <a:pt x="48" y="368"/>
                  </a:lnTo>
                  <a:lnTo>
                    <a:pt x="27" y="335"/>
                  </a:lnTo>
                  <a:lnTo>
                    <a:pt x="27" y="322"/>
                  </a:lnTo>
                  <a:lnTo>
                    <a:pt x="41" y="322"/>
                  </a:lnTo>
                  <a:lnTo>
                    <a:pt x="41" y="271"/>
                  </a:lnTo>
                  <a:lnTo>
                    <a:pt x="41" y="245"/>
                  </a:lnTo>
                  <a:lnTo>
                    <a:pt x="21" y="219"/>
                  </a:lnTo>
                  <a:lnTo>
                    <a:pt x="27" y="213"/>
                  </a:lnTo>
                  <a:lnTo>
                    <a:pt x="21" y="193"/>
                  </a:lnTo>
                  <a:lnTo>
                    <a:pt x="27" y="148"/>
                  </a:lnTo>
                  <a:lnTo>
                    <a:pt x="21" y="90"/>
                  </a:lnTo>
                  <a:lnTo>
                    <a:pt x="21" y="71"/>
                  </a:lnTo>
                  <a:lnTo>
                    <a:pt x="7" y="45"/>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141" name="Freeform 140"/>
            <p:cNvSpPr>
              <a:spLocks/>
            </p:cNvSpPr>
            <p:nvPr/>
          </p:nvSpPr>
          <p:spPr bwMode="auto">
            <a:xfrm>
              <a:off x="4524376" y="2103438"/>
              <a:ext cx="1588" cy="20638"/>
            </a:xfrm>
            <a:custGeom>
              <a:avLst/>
              <a:gdLst/>
              <a:ahLst/>
              <a:cxnLst>
                <a:cxn ang="0">
                  <a:pos x="0" y="0"/>
                </a:cxn>
                <a:cxn ang="0">
                  <a:pos x="0" y="13"/>
                </a:cxn>
                <a:cxn ang="0">
                  <a:pos x="0" y="7"/>
                </a:cxn>
                <a:cxn ang="0">
                  <a:pos x="0" y="0"/>
                </a:cxn>
              </a:cxnLst>
              <a:rect l="0" t="0" r="r" b="b"/>
              <a:pathLst>
                <a:path h="13">
                  <a:moveTo>
                    <a:pt x="0" y="0"/>
                  </a:moveTo>
                  <a:lnTo>
                    <a:pt x="0" y="13"/>
                  </a:lnTo>
                  <a:lnTo>
                    <a:pt x="0" y="7"/>
                  </a:lnTo>
                  <a:lnTo>
                    <a:pt x="0" y="0"/>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2" name="Freeform 141"/>
            <p:cNvSpPr>
              <a:spLocks/>
            </p:cNvSpPr>
            <p:nvPr/>
          </p:nvSpPr>
          <p:spPr bwMode="auto">
            <a:xfrm>
              <a:off x="4524376" y="2093913"/>
              <a:ext cx="1588" cy="20638"/>
            </a:xfrm>
            <a:custGeom>
              <a:avLst/>
              <a:gdLst/>
              <a:ahLst/>
              <a:cxnLst>
                <a:cxn ang="0">
                  <a:pos x="0" y="0"/>
                </a:cxn>
                <a:cxn ang="0">
                  <a:pos x="0" y="13"/>
                </a:cxn>
                <a:cxn ang="0">
                  <a:pos x="0" y="6"/>
                </a:cxn>
                <a:cxn ang="0">
                  <a:pos x="0" y="0"/>
                </a:cxn>
              </a:cxnLst>
              <a:rect l="0" t="0" r="r" b="b"/>
              <a:pathLst>
                <a:path h="13">
                  <a:moveTo>
                    <a:pt x="0" y="0"/>
                  </a:moveTo>
                  <a:lnTo>
                    <a:pt x="0" y="13"/>
                  </a:lnTo>
                  <a:lnTo>
                    <a:pt x="0" y="6"/>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3" name="Freeform 142"/>
            <p:cNvSpPr>
              <a:spLocks/>
            </p:cNvSpPr>
            <p:nvPr/>
          </p:nvSpPr>
          <p:spPr bwMode="auto">
            <a:xfrm>
              <a:off x="2597151" y="3598863"/>
              <a:ext cx="301625" cy="347663"/>
            </a:xfrm>
            <a:custGeom>
              <a:avLst/>
              <a:gdLst/>
              <a:ahLst/>
              <a:cxnLst>
                <a:cxn ang="0">
                  <a:pos x="0" y="19"/>
                </a:cxn>
                <a:cxn ang="0">
                  <a:pos x="13" y="26"/>
                </a:cxn>
                <a:cxn ang="0">
                  <a:pos x="34" y="0"/>
                </a:cxn>
                <a:cxn ang="0">
                  <a:pos x="61" y="0"/>
                </a:cxn>
                <a:cxn ang="0">
                  <a:pos x="61" y="26"/>
                </a:cxn>
                <a:cxn ang="0">
                  <a:pos x="74" y="45"/>
                </a:cxn>
                <a:cxn ang="0">
                  <a:pos x="136" y="71"/>
                </a:cxn>
                <a:cxn ang="0">
                  <a:pos x="142" y="84"/>
                </a:cxn>
                <a:cxn ang="0">
                  <a:pos x="142" y="97"/>
                </a:cxn>
                <a:cxn ang="0">
                  <a:pos x="142" y="103"/>
                </a:cxn>
                <a:cxn ang="0">
                  <a:pos x="176" y="110"/>
                </a:cxn>
                <a:cxn ang="0">
                  <a:pos x="176" y="122"/>
                </a:cxn>
                <a:cxn ang="0">
                  <a:pos x="190" y="142"/>
                </a:cxn>
                <a:cxn ang="0">
                  <a:pos x="183" y="174"/>
                </a:cxn>
                <a:cxn ang="0">
                  <a:pos x="176" y="155"/>
                </a:cxn>
                <a:cxn ang="0">
                  <a:pos x="129" y="168"/>
                </a:cxn>
                <a:cxn ang="0">
                  <a:pos x="115" y="206"/>
                </a:cxn>
                <a:cxn ang="0">
                  <a:pos x="102" y="206"/>
                </a:cxn>
                <a:cxn ang="0">
                  <a:pos x="74" y="200"/>
                </a:cxn>
                <a:cxn ang="0">
                  <a:pos x="54" y="219"/>
                </a:cxn>
                <a:cxn ang="0">
                  <a:pos x="47" y="219"/>
                </a:cxn>
                <a:cxn ang="0">
                  <a:pos x="27" y="174"/>
                </a:cxn>
                <a:cxn ang="0">
                  <a:pos x="27" y="155"/>
                </a:cxn>
                <a:cxn ang="0">
                  <a:pos x="7" y="129"/>
                </a:cxn>
                <a:cxn ang="0">
                  <a:pos x="13" y="110"/>
                </a:cxn>
                <a:cxn ang="0">
                  <a:pos x="7" y="103"/>
                </a:cxn>
                <a:cxn ang="0">
                  <a:pos x="7" y="45"/>
                </a:cxn>
                <a:cxn ang="0">
                  <a:pos x="0" y="32"/>
                </a:cxn>
                <a:cxn ang="0">
                  <a:pos x="0" y="19"/>
                </a:cxn>
              </a:cxnLst>
              <a:rect l="0" t="0" r="r" b="b"/>
              <a:pathLst>
                <a:path w="190" h="219">
                  <a:moveTo>
                    <a:pt x="0" y="19"/>
                  </a:moveTo>
                  <a:lnTo>
                    <a:pt x="13" y="26"/>
                  </a:lnTo>
                  <a:lnTo>
                    <a:pt x="34" y="0"/>
                  </a:lnTo>
                  <a:lnTo>
                    <a:pt x="61" y="0"/>
                  </a:lnTo>
                  <a:lnTo>
                    <a:pt x="61" y="26"/>
                  </a:lnTo>
                  <a:lnTo>
                    <a:pt x="74" y="45"/>
                  </a:lnTo>
                  <a:lnTo>
                    <a:pt x="136" y="71"/>
                  </a:lnTo>
                  <a:lnTo>
                    <a:pt x="142" y="84"/>
                  </a:lnTo>
                  <a:lnTo>
                    <a:pt x="142" y="97"/>
                  </a:lnTo>
                  <a:lnTo>
                    <a:pt x="142" y="103"/>
                  </a:lnTo>
                  <a:lnTo>
                    <a:pt x="176" y="110"/>
                  </a:lnTo>
                  <a:lnTo>
                    <a:pt x="176" y="122"/>
                  </a:lnTo>
                  <a:lnTo>
                    <a:pt x="190" y="142"/>
                  </a:lnTo>
                  <a:lnTo>
                    <a:pt x="183" y="174"/>
                  </a:lnTo>
                  <a:lnTo>
                    <a:pt x="176" y="155"/>
                  </a:lnTo>
                  <a:lnTo>
                    <a:pt x="129" y="168"/>
                  </a:lnTo>
                  <a:lnTo>
                    <a:pt x="115" y="206"/>
                  </a:lnTo>
                  <a:lnTo>
                    <a:pt x="102" y="206"/>
                  </a:lnTo>
                  <a:lnTo>
                    <a:pt x="74" y="200"/>
                  </a:lnTo>
                  <a:lnTo>
                    <a:pt x="54" y="219"/>
                  </a:lnTo>
                  <a:lnTo>
                    <a:pt x="47" y="219"/>
                  </a:lnTo>
                  <a:lnTo>
                    <a:pt x="27" y="174"/>
                  </a:lnTo>
                  <a:lnTo>
                    <a:pt x="27" y="155"/>
                  </a:lnTo>
                  <a:lnTo>
                    <a:pt x="7" y="129"/>
                  </a:lnTo>
                  <a:lnTo>
                    <a:pt x="13" y="110"/>
                  </a:lnTo>
                  <a:lnTo>
                    <a:pt x="7" y="103"/>
                  </a:lnTo>
                  <a:lnTo>
                    <a:pt x="7" y="45"/>
                  </a:lnTo>
                  <a:lnTo>
                    <a:pt x="0" y="32"/>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4" name="Freeform 143"/>
            <p:cNvSpPr>
              <a:spLocks/>
            </p:cNvSpPr>
            <p:nvPr/>
          </p:nvSpPr>
          <p:spPr bwMode="auto">
            <a:xfrm>
              <a:off x="2779713" y="3844926"/>
              <a:ext cx="204788" cy="225425"/>
            </a:xfrm>
            <a:custGeom>
              <a:avLst/>
              <a:gdLst/>
              <a:ahLst/>
              <a:cxnLst>
                <a:cxn ang="0">
                  <a:pos x="129" y="109"/>
                </a:cxn>
                <a:cxn ang="0">
                  <a:pos x="129" y="77"/>
                </a:cxn>
                <a:cxn ang="0">
                  <a:pos x="115" y="77"/>
                </a:cxn>
                <a:cxn ang="0">
                  <a:pos x="115" y="51"/>
                </a:cxn>
                <a:cxn ang="0">
                  <a:pos x="102" y="51"/>
                </a:cxn>
                <a:cxn ang="0">
                  <a:pos x="75" y="45"/>
                </a:cxn>
                <a:cxn ang="0">
                  <a:pos x="68" y="19"/>
                </a:cxn>
                <a:cxn ang="0">
                  <a:pos x="61" y="0"/>
                </a:cxn>
                <a:cxn ang="0">
                  <a:pos x="14" y="13"/>
                </a:cxn>
                <a:cxn ang="0">
                  <a:pos x="0" y="51"/>
                </a:cxn>
                <a:cxn ang="0">
                  <a:pos x="41" y="77"/>
                </a:cxn>
                <a:cxn ang="0">
                  <a:pos x="61" y="90"/>
                </a:cxn>
                <a:cxn ang="0">
                  <a:pos x="88" y="96"/>
                </a:cxn>
                <a:cxn ang="0">
                  <a:pos x="88" y="116"/>
                </a:cxn>
                <a:cxn ang="0">
                  <a:pos x="75" y="135"/>
                </a:cxn>
                <a:cxn ang="0">
                  <a:pos x="115" y="142"/>
                </a:cxn>
                <a:cxn ang="0">
                  <a:pos x="122" y="142"/>
                </a:cxn>
                <a:cxn ang="0">
                  <a:pos x="129" y="122"/>
                </a:cxn>
                <a:cxn ang="0">
                  <a:pos x="129" y="116"/>
                </a:cxn>
                <a:cxn ang="0">
                  <a:pos x="129" y="109"/>
                </a:cxn>
              </a:cxnLst>
              <a:rect l="0" t="0" r="r" b="b"/>
              <a:pathLst>
                <a:path w="129" h="142">
                  <a:moveTo>
                    <a:pt x="129" y="109"/>
                  </a:moveTo>
                  <a:lnTo>
                    <a:pt x="129" y="77"/>
                  </a:lnTo>
                  <a:lnTo>
                    <a:pt x="115" y="77"/>
                  </a:lnTo>
                  <a:lnTo>
                    <a:pt x="115" y="51"/>
                  </a:lnTo>
                  <a:lnTo>
                    <a:pt x="102" y="51"/>
                  </a:lnTo>
                  <a:lnTo>
                    <a:pt x="75" y="45"/>
                  </a:lnTo>
                  <a:lnTo>
                    <a:pt x="68" y="19"/>
                  </a:lnTo>
                  <a:lnTo>
                    <a:pt x="61" y="0"/>
                  </a:lnTo>
                  <a:lnTo>
                    <a:pt x="14" y="13"/>
                  </a:lnTo>
                  <a:lnTo>
                    <a:pt x="0" y="51"/>
                  </a:lnTo>
                  <a:lnTo>
                    <a:pt x="41" y="77"/>
                  </a:lnTo>
                  <a:lnTo>
                    <a:pt x="61" y="90"/>
                  </a:lnTo>
                  <a:lnTo>
                    <a:pt x="88" y="96"/>
                  </a:lnTo>
                  <a:lnTo>
                    <a:pt x="88" y="116"/>
                  </a:lnTo>
                  <a:lnTo>
                    <a:pt x="75" y="135"/>
                  </a:lnTo>
                  <a:lnTo>
                    <a:pt x="115" y="142"/>
                  </a:lnTo>
                  <a:lnTo>
                    <a:pt x="122" y="142"/>
                  </a:lnTo>
                  <a:lnTo>
                    <a:pt x="129" y="122"/>
                  </a:lnTo>
                  <a:lnTo>
                    <a:pt x="129" y="116"/>
                  </a:lnTo>
                  <a:lnTo>
                    <a:pt x="129" y="10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5" name="Freeform 144"/>
            <p:cNvSpPr>
              <a:spLocks/>
            </p:cNvSpPr>
            <p:nvPr/>
          </p:nvSpPr>
          <p:spPr bwMode="auto">
            <a:xfrm>
              <a:off x="2651126" y="3916363"/>
              <a:ext cx="365125" cy="787400"/>
            </a:xfrm>
            <a:custGeom>
              <a:avLst/>
              <a:gdLst/>
              <a:ahLst/>
              <a:cxnLst>
                <a:cxn ang="0">
                  <a:pos x="183" y="200"/>
                </a:cxn>
                <a:cxn ang="0">
                  <a:pos x="210" y="226"/>
                </a:cxn>
                <a:cxn ang="0">
                  <a:pos x="224" y="245"/>
                </a:cxn>
                <a:cxn ang="0">
                  <a:pos x="210" y="271"/>
                </a:cxn>
                <a:cxn ang="0">
                  <a:pos x="156" y="290"/>
                </a:cxn>
                <a:cxn ang="0">
                  <a:pos x="142" y="322"/>
                </a:cxn>
                <a:cxn ang="0">
                  <a:pos x="129" y="335"/>
                </a:cxn>
                <a:cxn ang="0">
                  <a:pos x="149" y="335"/>
                </a:cxn>
                <a:cxn ang="0">
                  <a:pos x="156" y="348"/>
                </a:cxn>
                <a:cxn ang="0">
                  <a:pos x="142" y="342"/>
                </a:cxn>
                <a:cxn ang="0">
                  <a:pos x="149" y="348"/>
                </a:cxn>
                <a:cxn ang="0">
                  <a:pos x="142" y="374"/>
                </a:cxn>
                <a:cxn ang="0">
                  <a:pos x="122" y="387"/>
                </a:cxn>
                <a:cxn ang="0">
                  <a:pos x="122" y="413"/>
                </a:cxn>
                <a:cxn ang="0">
                  <a:pos x="149" y="419"/>
                </a:cxn>
                <a:cxn ang="0">
                  <a:pos x="142" y="445"/>
                </a:cxn>
                <a:cxn ang="0">
                  <a:pos x="129" y="471"/>
                </a:cxn>
                <a:cxn ang="0">
                  <a:pos x="156" y="496"/>
                </a:cxn>
                <a:cxn ang="0">
                  <a:pos x="102" y="496"/>
                </a:cxn>
                <a:cxn ang="0">
                  <a:pos x="74" y="471"/>
                </a:cxn>
                <a:cxn ang="0">
                  <a:pos x="68" y="413"/>
                </a:cxn>
                <a:cxn ang="0">
                  <a:pos x="54" y="387"/>
                </a:cxn>
                <a:cxn ang="0">
                  <a:pos x="40" y="348"/>
                </a:cxn>
                <a:cxn ang="0">
                  <a:pos x="27" y="322"/>
                </a:cxn>
                <a:cxn ang="0">
                  <a:pos x="13" y="251"/>
                </a:cxn>
                <a:cxn ang="0">
                  <a:pos x="13" y="226"/>
                </a:cxn>
                <a:cxn ang="0">
                  <a:pos x="0" y="155"/>
                </a:cxn>
                <a:cxn ang="0">
                  <a:pos x="13" y="77"/>
                </a:cxn>
                <a:cxn ang="0">
                  <a:pos x="20" y="32"/>
                </a:cxn>
                <a:cxn ang="0">
                  <a:pos x="40" y="0"/>
                </a:cxn>
                <a:cxn ang="0">
                  <a:pos x="81" y="6"/>
                </a:cxn>
                <a:cxn ang="0">
                  <a:pos x="142" y="45"/>
                </a:cxn>
                <a:cxn ang="0">
                  <a:pos x="169" y="71"/>
                </a:cxn>
                <a:cxn ang="0">
                  <a:pos x="196" y="97"/>
                </a:cxn>
                <a:cxn ang="0">
                  <a:pos x="210" y="77"/>
                </a:cxn>
                <a:cxn ang="0">
                  <a:pos x="224" y="64"/>
                </a:cxn>
                <a:cxn ang="0">
                  <a:pos x="224" y="97"/>
                </a:cxn>
                <a:cxn ang="0">
                  <a:pos x="183" y="142"/>
                </a:cxn>
              </a:cxnLst>
              <a:rect l="0" t="0" r="r" b="b"/>
              <a:pathLst>
                <a:path w="230" h="496">
                  <a:moveTo>
                    <a:pt x="183" y="142"/>
                  </a:moveTo>
                  <a:lnTo>
                    <a:pt x="183" y="200"/>
                  </a:lnTo>
                  <a:lnTo>
                    <a:pt x="183" y="213"/>
                  </a:lnTo>
                  <a:lnTo>
                    <a:pt x="210" y="226"/>
                  </a:lnTo>
                  <a:lnTo>
                    <a:pt x="203" y="238"/>
                  </a:lnTo>
                  <a:lnTo>
                    <a:pt x="224" y="245"/>
                  </a:lnTo>
                  <a:lnTo>
                    <a:pt x="224" y="251"/>
                  </a:lnTo>
                  <a:lnTo>
                    <a:pt x="210" y="271"/>
                  </a:lnTo>
                  <a:lnTo>
                    <a:pt x="176" y="277"/>
                  </a:lnTo>
                  <a:lnTo>
                    <a:pt x="156" y="290"/>
                  </a:lnTo>
                  <a:lnTo>
                    <a:pt x="156" y="316"/>
                  </a:lnTo>
                  <a:lnTo>
                    <a:pt x="142" y="322"/>
                  </a:lnTo>
                  <a:lnTo>
                    <a:pt x="122" y="316"/>
                  </a:lnTo>
                  <a:lnTo>
                    <a:pt x="129" y="335"/>
                  </a:lnTo>
                  <a:lnTo>
                    <a:pt x="142" y="342"/>
                  </a:lnTo>
                  <a:lnTo>
                    <a:pt x="149" y="335"/>
                  </a:lnTo>
                  <a:lnTo>
                    <a:pt x="156" y="342"/>
                  </a:lnTo>
                  <a:lnTo>
                    <a:pt x="156" y="348"/>
                  </a:lnTo>
                  <a:lnTo>
                    <a:pt x="149" y="348"/>
                  </a:lnTo>
                  <a:lnTo>
                    <a:pt x="142" y="342"/>
                  </a:lnTo>
                  <a:lnTo>
                    <a:pt x="142" y="348"/>
                  </a:lnTo>
                  <a:lnTo>
                    <a:pt x="149" y="348"/>
                  </a:lnTo>
                  <a:lnTo>
                    <a:pt x="142" y="361"/>
                  </a:lnTo>
                  <a:lnTo>
                    <a:pt x="142" y="374"/>
                  </a:lnTo>
                  <a:lnTo>
                    <a:pt x="142" y="387"/>
                  </a:lnTo>
                  <a:lnTo>
                    <a:pt x="122" y="387"/>
                  </a:lnTo>
                  <a:lnTo>
                    <a:pt x="122" y="400"/>
                  </a:lnTo>
                  <a:lnTo>
                    <a:pt x="122" y="413"/>
                  </a:lnTo>
                  <a:lnTo>
                    <a:pt x="142" y="419"/>
                  </a:lnTo>
                  <a:lnTo>
                    <a:pt x="149" y="419"/>
                  </a:lnTo>
                  <a:lnTo>
                    <a:pt x="156" y="425"/>
                  </a:lnTo>
                  <a:lnTo>
                    <a:pt x="142" y="445"/>
                  </a:lnTo>
                  <a:lnTo>
                    <a:pt x="142" y="464"/>
                  </a:lnTo>
                  <a:lnTo>
                    <a:pt x="129" y="471"/>
                  </a:lnTo>
                  <a:lnTo>
                    <a:pt x="129" y="484"/>
                  </a:lnTo>
                  <a:lnTo>
                    <a:pt x="156" y="496"/>
                  </a:lnTo>
                  <a:lnTo>
                    <a:pt x="142" y="496"/>
                  </a:lnTo>
                  <a:lnTo>
                    <a:pt x="102" y="496"/>
                  </a:lnTo>
                  <a:lnTo>
                    <a:pt x="81" y="471"/>
                  </a:lnTo>
                  <a:lnTo>
                    <a:pt x="74" y="471"/>
                  </a:lnTo>
                  <a:lnTo>
                    <a:pt x="68" y="464"/>
                  </a:lnTo>
                  <a:lnTo>
                    <a:pt x="68" y="413"/>
                  </a:lnTo>
                  <a:lnTo>
                    <a:pt x="54" y="374"/>
                  </a:lnTo>
                  <a:lnTo>
                    <a:pt x="54" y="387"/>
                  </a:lnTo>
                  <a:lnTo>
                    <a:pt x="47" y="374"/>
                  </a:lnTo>
                  <a:lnTo>
                    <a:pt x="40" y="348"/>
                  </a:lnTo>
                  <a:lnTo>
                    <a:pt x="40" y="335"/>
                  </a:lnTo>
                  <a:lnTo>
                    <a:pt x="27" y="322"/>
                  </a:lnTo>
                  <a:lnTo>
                    <a:pt x="27" y="277"/>
                  </a:lnTo>
                  <a:lnTo>
                    <a:pt x="13" y="251"/>
                  </a:lnTo>
                  <a:lnTo>
                    <a:pt x="20" y="238"/>
                  </a:lnTo>
                  <a:lnTo>
                    <a:pt x="13" y="226"/>
                  </a:lnTo>
                  <a:lnTo>
                    <a:pt x="20" y="200"/>
                  </a:lnTo>
                  <a:lnTo>
                    <a:pt x="0" y="155"/>
                  </a:lnTo>
                  <a:lnTo>
                    <a:pt x="0" y="103"/>
                  </a:lnTo>
                  <a:lnTo>
                    <a:pt x="13" y="77"/>
                  </a:lnTo>
                  <a:lnTo>
                    <a:pt x="0" y="45"/>
                  </a:lnTo>
                  <a:lnTo>
                    <a:pt x="20" y="32"/>
                  </a:lnTo>
                  <a:lnTo>
                    <a:pt x="20" y="19"/>
                  </a:lnTo>
                  <a:lnTo>
                    <a:pt x="40" y="0"/>
                  </a:lnTo>
                  <a:lnTo>
                    <a:pt x="68" y="6"/>
                  </a:lnTo>
                  <a:lnTo>
                    <a:pt x="81" y="6"/>
                  </a:lnTo>
                  <a:lnTo>
                    <a:pt x="122" y="32"/>
                  </a:lnTo>
                  <a:lnTo>
                    <a:pt x="142" y="45"/>
                  </a:lnTo>
                  <a:lnTo>
                    <a:pt x="169" y="51"/>
                  </a:lnTo>
                  <a:lnTo>
                    <a:pt x="169" y="71"/>
                  </a:lnTo>
                  <a:lnTo>
                    <a:pt x="156" y="90"/>
                  </a:lnTo>
                  <a:lnTo>
                    <a:pt x="196" y="97"/>
                  </a:lnTo>
                  <a:lnTo>
                    <a:pt x="203" y="97"/>
                  </a:lnTo>
                  <a:lnTo>
                    <a:pt x="210" y="77"/>
                  </a:lnTo>
                  <a:lnTo>
                    <a:pt x="210" y="64"/>
                  </a:lnTo>
                  <a:lnTo>
                    <a:pt x="224" y="64"/>
                  </a:lnTo>
                  <a:lnTo>
                    <a:pt x="230" y="90"/>
                  </a:lnTo>
                  <a:lnTo>
                    <a:pt x="224" y="97"/>
                  </a:lnTo>
                  <a:lnTo>
                    <a:pt x="203" y="122"/>
                  </a:lnTo>
                  <a:lnTo>
                    <a:pt x="183" y="14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146" name="Freeform 145"/>
            <p:cNvSpPr>
              <a:spLocks/>
            </p:cNvSpPr>
            <p:nvPr/>
          </p:nvSpPr>
          <p:spPr bwMode="auto">
            <a:xfrm>
              <a:off x="2779713" y="3127376"/>
              <a:ext cx="119063" cy="174625"/>
            </a:xfrm>
            <a:custGeom>
              <a:avLst/>
              <a:gdLst/>
              <a:ahLst/>
              <a:cxnLst>
                <a:cxn ang="0">
                  <a:pos x="27" y="0"/>
                </a:cxn>
                <a:cxn ang="0">
                  <a:pos x="14" y="7"/>
                </a:cxn>
                <a:cxn ang="0">
                  <a:pos x="14" y="13"/>
                </a:cxn>
                <a:cxn ang="0">
                  <a:pos x="21" y="26"/>
                </a:cxn>
                <a:cxn ang="0">
                  <a:pos x="14" y="26"/>
                </a:cxn>
                <a:cxn ang="0">
                  <a:pos x="0" y="39"/>
                </a:cxn>
                <a:cxn ang="0">
                  <a:pos x="14" y="52"/>
                </a:cxn>
                <a:cxn ang="0">
                  <a:pos x="21" y="52"/>
                </a:cxn>
                <a:cxn ang="0">
                  <a:pos x="27" y="71"/>
                </a:cxn>
                <a:cxn ang="0">
                  <a:pos x="21" y="97"/>
                </a:cxn>
                <a:cxn ang="0">
                  <a:pos x="27" y="110"/>
                </a:cxn>
                <a:cxn ang="0">
                  <a:pos x="41" y="110"/>
                </a:cxn>
                <a:cxn ang="0">
                  <a:pos x="68" y="104"/>
                </a:cxn>
                <a:cxn ang="0">
                  <a:pos x="75" y="104"/>
                </a:cxn>
                <a:cxn ang="0">
                  <a:pos x="61" y="71"/>
                </a:cxn>
                <a:cxn ang="0">
                  <a:pos x="68" y="39"/>
                </a:cxn>
                <a:cxn ang="0">
                  <a:pos x="48" y="26"/>
                </a:cxn>
                <a:cxn ang="0">
                  <a:pos x="48" y="7"/>
                </a:cxn>
                <a:cxn ang="0">
                  <a:pos x="34" y="7"/>
                </a:cxn>
                <a:cxn ang="0">
                  <a:pos x="27" y="0"/>
                </a:cxn>
              </a:cxnLst>
              <a:rect l="0" t="0" r="r" b="b"/>
              <a:pathLst>
                <a:path w="75" h="110">
                  <a:moveTo>
                    <a:pt x="27" y="0"/>
                  </a:moveTo>
                  <a:lnTo>
                    <a:pt x="14" y="7"/>
                  </a:lnTo>
                  <a:lnTo>
                    <a:pt x="14" y="13"/>
                  </a:lnTo>
                  <a:lnTo>
                    <a:pt x="21" y="26"/>
                  </a:lnTo>
                  <a:lnTo>
                    <a:pt x="14" y="26"/>
                  </a:lnTo>
                  <a:lnTo>
                    <a:pt x="0" y="39"/>
                  </a:lnTo>
                  <a:lnTo>
                    <a:pt x="14" y="52"/>
                  </a:lnTo>
                  <a:lnTo>
                    <a:pt x="21" y="52"/>
                  </a:lnTo>
                  <a:lnTo>
                    <a:pt x="27" y="71"/>
                  </a:lnTo>
                  <a:lnTo>
                    <a:pt x="21" y="97"/>
                  </a:lnTo>
                  <a:lnTo>
                    <a:pt x="27" y="110"/>
                  </a:lnTo>
                  <a:lnTo>
                    <a:pt x="41" y="110"/>
                  </a:lnTo>
                  <a:lnTo>
                    <a:pt x="68" y="104"/>
                  </a:lnTo>
                  <a:lnTo>
                    <a:pt x="75" y="104"/>
                  </a:lnTo>
                  <a:lnTo>
                    <a:pt x="61" y="71"/>
                  </a:lnTo>
                  <a:lnTo>
                    <a:pt x="68" y="39"/>
                  </a:lnTo>
                  <a:lnTo>
                    <a:pt x="48" y="26"/>
                  </a:lnTo>
                  <a:lnTo>
                    <a:pt x="48" y="7"/>
                  </a:lnTo>
                  <a:lnTo>
                    <a:pt x="34" y="7"/>
                  </a:lnTo>
                  <a:lnTo>
                    <a:pt x="2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7" name="Freeform 146"/>
            <p:cNvSpPr>
              <a:spLocks/>
            </p:cNvSpPr>
            <p:nvPr/>
          </p:nvSpPr>
          <p:spPr bwMode="auto">
            <a:xfrm>
              <a:off x="4157663" y="1898651"/>
              <a:ext cx="42863" cy="31750"/>
            </a:xfrm>
            <a:custGeom>
              <a:avLst/>
              <a:gdLst/>
              <a:ahLst/>
              <a:cxnLst>
                <a:cxn ang="0">
                  <a:pos x="7" y="0"/>
                </a:cxn>
                <a:cxn ang="0">
                  <a:pos x="0" y="13"/>
                </a:cxn>
                <a:cxn ang="0">
                  <a:pos x="7" y="20"/>
                </a:cxn>
                <a:cxn ang="0">
                  <a:pos x="27" y="20"/>
                </a:cxn>
                <a:cxn ang="0">
                  <a:pos x="27" y="0"/>
                </a:cxn>
                <a:cxn ang="0">
                  <a:pos x="14" y="0"/>
                </a:cxn>
                <a:cxn ang="0">
                  <a:pos x="7" y="0"/>
                </a:cxn>
              </a:cxnLst>
              <a:rect l="0" t="0" r="r" b="b"/>
              <a:pathLst>
                <a:path w="27" h="20">
                  <a:moveTo>
                    <a:pt x="7" y="0"/>
                  </a:moveTo>
                  <a:lnTo>
                    <a:pt x="0" y="13"/>
                  </a:lnTo>
                  <a:lnTo>
                    <a:pt x="7" y="20"/>
                  </a:lnTo>
                  <a:lnTo>
                    <a:pt x="27" y="20"/>
                  </a:lnTo>
                  <a:lnTo>
                    <a:pt x="27" y="0"/>
                  </a:lnTo>
                  <a:lnTo>
                    <a:pt x="14" y="0"/>
                  </a:lnTo>
                  <a:lnTo>
                    <a:pt x="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8" name="Freeform 147"/>
            <p:cNvSpPr>
              <a:spLocks/>
            </p:cNvSpPr>
            <p:nvPr/>
          </p:nvSpPr>
          <p:spPr bwMode="auto">
            <a:xfrm>
              <a:off x="4492626" y="1847851"/>
              <a:ext cx="63500" cy="71438"/>
            </a:xfrm>
            <a:custGeom>
              <a:avLst/>
              <a:gdLst/>
              <a:ahLst/>
              <a:cxnLst>
                <a:cxn ang="0">
                  <a:pos x="6" y="45"/>
                </a:cxn>
                <a:cxn ang="0">
                  <a:pos x="20" y="45"/>
                </a:cxn>
                <a:cxn ang="0">
                  <a:pos x="27" y="26"/>
                </a:cxn>
                <a:cxn ang="0">
                  <a:pos x="40" y="20"/>
                </a:cxn>
                <a:cxn ang="0">
                  <a:pos x="27" y="20"/>
                </a:cxn>
                <a:cxn ang="0">
                  <a:pos x="27" y="0"/>
                </a:cxn>
                <a:cxn ang="0">
                  <a:pos x="6" y="7"/>
                </a:cxn>
                <a:cxn ang="0">
                  <a:pos x="0" y="20"/>
                </a:cxn>
                <a:cxn ang="0">
                  <a:pos x="0" y="26"/>
                </a:cxn>
                <a:cxn ang="0">
                  <a:pos x="6" y="32"/>
                </a:cxn>
                <a:cxn ang="0">
                  <a:pos x="6" y="39"/>
                </a:cxn>
                <a:cxn ang="0">
                  <a:pos x="6" y="45"/>
                </a:cxn>
              </a:cxnLst>
              <a:rect l="0" t="0" r="r" b="b"/>
              <a:pathLst>
                <a:path w="40" h="45">
                  <a:moveTo>
                    <a:pt x="6" y="45"/>
                  </a:moveTo>
                  <a:lnTo>
                    <a:pt x="20" y="45"/>
                  </a:lnTo>
                  <a:lnTo>
                    <a:pt x="27" y="26"/>
                  </a:lnTo>
                  <a:lnTo>
                    <a:pt x="40" y="20"/>
                  </a:lnTo>
                  <a:lnTo>
                    <a:pt x="27" y="20"/>
                  </a:lnTo>
                  <a:lnTo>
                    <a:pt x="27" y="0"/>
                  </a:lnTo>
                  <a:lnTo>
                    <a:pt x="6" y="7"/>
                  </a:lnTo>
                  <a:lnTo>
                    <a:pt x="0" y="20"/>
                  </a:lnTo>
                  <a:lnTo>
                    <a:pt x="0" y="26"/>
                  </a:lnTo>
                  <a:lnTo>
                    <a:pt x="6" y="32"/>
                  </a:lnTo>
                  <a:lnTo>
                    <a:pt x="6" y="39"/>
                  </a:lnTo>
                  <a:lnTo>
                    <a:pt x="6"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49" name="Freeform 148"/>
            <p:cNvSpPr>
              <a:spLocks/>
            </p:cNvSpPr>
            <p:nvPr/>
          </p:nvSpPr>
          <p:spPr bwMode="auto">
            <a:xfrm>
              <a:off x="4438651" y="2043113"/>
              <a:ext cx="9525" cy="9525"/>
            </a:xfrm>
            <a:custGeom>
              <a:avLst/>
              <a:gdLst/>
              <a:ahLst/>
              <a:cxnLst>
                <a:cxn ang="0">
                  <a:pos x="0" y="6"/>
                </a:cxn>
                <a:cxn ang="0">
                  <a:pos x="6" y="0"/>
                </a:cxn>
                <a:cxn ang="0">
                  <a:pos x="6" y="6"/>
                </a:cxn>
                <a:cxn ang="0">
                  <a:pos x="0" y="6"/>
                </a:cxn>
              </a:cxnLst>
              <a:rect l="0" t="0" r="r" b="b"/>
              <a:pathLst>
                <a:path w="6" h="6">
                  <a:moveTo>
                    <a:pt x="0" y="6"/>
                  </a:moveTo>
                  <a:lnTo>
                    <a:pt x="6" y="0"/>
                  </a:lnTo>
                  <a:lnTo>
                    <a:pt x="6" y="6"/>
                  </a:lnTo>
                  <a:lnTo>
                    <a:pt x="0" y="6"/>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0" name="Freeform 149"/>
            <p:cNvSpPr>
              <a:spLocks/>
            </p:cNvSpPr>
            <p:nvPr/>
          </p:nvSpPr>
          <p:spPr bwMode="auto">
            <a:xfrm>
              <a:off x="4438651" y="2032001"/>
              <a:ext cx="9525" cy="11113"/>
            </a:xfrm>
            <a:custGeom>
              <a:avLst/>
              <a:gdLst/>
              <a:ahLst/>
              <a:cxnLst>
                <a:cxn ang="0">
                  <a:pos x="0" y="7"/>
                </a:cxn>
                <a:cxn ang="0">
                  <a:pos x="6" y="0"/>
                </a:cxn>
                <a:cxn ang="0">
                  <a:pos x="6" y="7"/>
                </a:cxn>
                <a:cxn ang="0">
                  <a:pos x="0" y="7"/>
                </a:cxn>
              </a:cxnLst>
              <a:rect l="0" t="0" r="r" b="b"/>
              <a:pathLst>
                <a:path w="6" h="7">
                  <a:moveTo>
                    <a:pt x="0" y="7"/>
                  </a:moveTo>
                  <a:lnTo>
                    <a:pt x="6" y="0"/>
                  </a:lnTo>
                  <a:lnTo>
                    <a:pt x="6" y="7"/>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1" name="Freeform 150"/>
            <p:cNvSpPr>
              <a:spLocks/>
            </p:cNvSpPr>
            <p:nvPr/>
          </p:nvSpPr>
          <p:spPr bwMode="auto">
            <a:xfrm>
              <a:off x="4524376" y="2052638"/>
              <a:ext cx="161925" cy="71438"/>
            </a:xfrm>
            <a:custGeom>
              <a:avLst/>
              <a:gdLst/>
              <a:ahLst/>
              <a:cxnLst>
                <a:cxn ang="0">
                  <a:pos x="0" y="26"/>
                </a:cxn>
                <a:cxn ang="0">
                  <a:pos x="0" y="39"/>
                </a:cxn>
                <a:cxn ang="0">
                  <a:pos x="7" y="39"/>
                </a:cxn>
                <a:cxn ang="0">
                  <a:pos x="27" y="39"/>
                </a:cxn>
                <a:cxn ang="0">
                  <a:pos x="34" y="39"/>
                </a:cxn>
                <a:cxn ang="0">
                  <a:pos x="54" y="45"/>
                </a:cxn>
                <a:cxn ang="0">
                  <a:pos x="81" y="39"/>
                </a:cxn>
                <a:cxn ang="0">
                  <a:pos x="102" y="20"/>
                </a:cxn>
                <a:cxn ang="0">
                  <a:pos x="88" y="13"/>
                </a:cxn>
                <a:cxn ang="0">
                  <a:pos x="75" y="0"/>
                </a:cxn>
                <a:cxn ang="0">
                  <a:pos x="61" y="13"/>
                </a:cxn>
                <a:cxn ang="0">
                  <a:pos x="54" y="13"/>
                </a:cxn>
                <a:cxn ang="0">
                  <a:pos x="34" y="20"/>
                </a:cxn>
                <a:cxn ang="0">
                  <a:pos x="47" y="26"/>
                </a:cxn>
                <a:cxn ang="0">
                  <a:pos x="20" y="26"/>
                </a:cxn>
                <a:cxn ang="0">
                  <a:pos x="0" y="26"/>
                </a:cxn>
              </a:cxnLst>
              <a:rect l="0" t="0" r="r" b="b"/>
              <a:pathLst>
                <a:path w="102" h="45">
                  <a:moveTo>
                    <a:pt x="0" y="26"/>
                  </a:moveTo>
                  <a:lnTo>
                    <a:pt x="0" y="39"/>
                  </a:lnTo>
                  <a:lnTo>
                    <a:pt x="7" y="39"/>
                  </a:lnTo>
                  <a:lnTo>
                    <a:pt x="27" y="39"/>
                  </a:lnTo>
                  <a:lnTo>
                    <a:pt x="34" y="39"/>
                  </a:lnTo>
                  <a:lnTo>
                    <a:pt x="54" y="45"/>
                  </a:lnTo>
                  <a:lnTo>
                    <a:pt x="81" y="39"/>
                  </a:lnTo>
                  <a:lnTo>
                    <a:pt x="102" y="20"/>
                  </a:lnTo>
                  <a:lnTo>
                    <a:pt x="88" y="13"/>
                  </a:lnTo>
                  <a:lnTo>
                    <a:pt x="75" y="0"/>
                  </a:lnTo>
                  <a:lnTo>
                    <a:pt x="61" y="13"/>
                  </a:lnTo>
                  <a:lnTo>
                    <a:pt x="54" y="13"/>
                  </a:lnTo>
                  <a:lnTo>
                    <a:pt x="34" y="20"/>
                  </a:lnTo>
                  <a:lnTo>
                    <a:pt x="47" y="26"/>
                  </a:lnTo>
                  <a:lnTo>
                    <a:pt x="20" y="26"/>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2" name="Freeform 151"/>
            <p:cNvSpPr>
              <a:spLocks/>
            </p:cNvSpPr>
            <p:nvPr/>
          </p:nvSpPr>
          <p:spPr bwMode="auto">
            <a:xfrm>
              <a:off x="4438651" y="2093913"/>
              <a:ext cx="96838" cy="41275"/>
            </a:xfrm>
            <a:custGeom>
              <a:avLst/>
              <a:gdLst/>
              <a:ahLst/>
              <a:cxnLst>
                <a:cxn ang="0">
                  <a:pos x="13" y="26"/>
                </a:cxn>
                <a:cxn ang="0">
                  <a:pos x="6" y="19"/>
                </a:cxn>
                <a:cxn ang="0">
                  <a:pos x="6" y="26"/>
                </a:cxn>
                <a:cxn ang="0">
                  <a:pos x="0" y="19"/>
                </a:cxn>
                <a:cxn ang="0">
                  <a:pos x="13" y="0"/>
                </a:cxn>
                <a:cxn ang="0">
                  <a:pos x="27" y="0"/>
                </a:cxn>
                <a:cxn ang="0">
                  <a:pos x="54" y="0"/>
                </a:cxn>
                <a:cxn ang="0">
                  <a:pos x="54" y="13"/>
                </a:cxn>
                <a:cxn ang="0">
                  <a:pos x="61" y="13"/>
                </a:cxn>
                <a:cxn ang="0">
                  <a:pos x="54" y="19"/>
                </a:cxn>
                <a:cxn ang="0">
                  <a:pos x="40" y="19"/>
                </a:cxn>
                <a:cxn ang="0">
                  <a:pos x="40" y="26"/>
                </a:cxn>
                <a:cxn ang="0">
                  <a:pos x="34" y="19"/>
                </a:cxn>
                <a:cxn ang="0">
                  <a:pos x="20" y="26"/>
                </a:cxn>
                <a:cxn ang="0">
                  <a:pos x="13" y="26"/>
                </a:cxn>
              </a:cxnLst>
              <a:rect l="0" t="0" r="r" b="b"/>
              <a:pathLst>
                <a:path w="61" h="26">
                  <a:moveTo>
                    <a:pt x="13" y="26"/>
                  </a:moveTo>
                  <a:lnTo>
                    <a:pt x="6" y="19"/>
                  </a:lnTo>
                  <a:lnTo>
                    <a:pt x="6" y="26"/>
                  </a:lnTo>
                  <a:lnTo>
                    <a:pt x="0" y="19"/>
                  </a:lnTo>
                  <a:lnTo>
                    <a:pt x="13" y="0"/>
                  </a:lnTo>
                  <a:lnTo>
                    <a:pt x="27" y="0"/>
                  </a:lnTo>
                  <a:lnTo>
                    <a:pt x="54" y="0"/>
                  </a:lnTo>
                  <a:lnTo>
                    <a:pt x="54" y="13"/>
                  </a:lnTo>
                  <a:lnTo>
                    <a:pt x="61" y="13"/>
                  </a:lnTo>
                  <a:lnTo>
                    <a:pt x="54" y="19"/>
                  </a:lnTo>
                  <a:lnTo>
                    <a:pt x="40" y="19"/>
                  </a:lnTo>
                  <a:lnTo>
                    <a:pt x="40" y="26"/>
                  </a:lnTo>
                  <a:lnTo>
                    <a:pt x="34" y="19"/>
                  </a:lnTo>
                  <a:lnTo>
                    <a:pt x="20" y="26"/>
                  </a:lnTo>
                  <a:lnTo>
                    <a:pt x="13"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3" name="Freeform 152"/>
            <p:cNvSpPr>
              <a:spLocks/>
            </p:cNvSpPr>
            <p:nvPr/>
          </p:nvSpPr>
          <p:spPr bwMode="auto">
            <a:xfrm>
              <a:off x="4740276" y="2227263"/>
              <a:ext cx="31750" cy="80963"/>
            </a:xfrm>
            <a:custGeom>
              <a:avLst/>
              <a:gdLst/>
              <a:ahLst/>
              <a:cxnLst>
                <a:cxn ang="0">
                  <a:pos x="13" y="13"/>
                </a:cxn>
                <a:cxn ang="0">
                  <a:pos x="20" y="32"/>
                </a:cxn>
                <a:cxn ang="0">
                  <a:pos x="13" y="51"/>
                </a:cxn>
                <a:cxn ang="0">
                  <a:pos x="0" y="39"/>
                </a:cxn>
                <a:cxn ang="0">
                  <a:pos x="0" y="13"/>
                </a:cxn>
                <a:cxn ang="0">
                  <a:pos x="0" y="0"/>
                </a:cxn>
                <a:cxn ang="0">
                  <a:pos x="13" y="0"/>
                </a:cxn>
                <a:cxn ang="0">
                  <a:pos x="13" y="6"/>
                </a:cxn>
                <a:cxn ang="0">
                  <a:pos x="13" y="13"/>
                </a:cxn>
              </a:cxnLst>
              <a:rect l="0" t="0" r="r" b="b"/>
              <a:pathLst>
                <a:path w="20" h="51">
                  <a:moveTo>
                    <a:pt x="13" y="13"/>
                  </a:moveTo>
                  <a:lnTo>
                    <a:pt x="20" y="32"/>
                  </a:lnTo>
                  <a:lnTo>
                    <a:pt x="13" y="51"/>
                  </a:lnTo>
                  <a:lnTo>
                    <a:pt x="0" y="39"/>
                  </a:lnTo>
                  <a:lnTo>
                    <a:pt x="0" y="13"/>
                  </a:lnTo>
                  <a:lnTo>
                    <a:pt x="0" y="0"/>
                  </a:lnTo>
                  <a:lnTo>
                    <a:pt x="13" y="0"/>
                  </a:lnTo>
                  <a:lnTo>
                    <a:pt x="13" y="6"/>
                  </a:lnTo>
                  <a:lnTo>
                    <a:pt x="13"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4" name="Freeform 153"/>
            <p:cNvSpPr>
              <a:spLocks/>
            </p:cNvSpPr>
            <p:nvPr/>
          </p:nvSpPr>
          <p:spPr bwMode="auto">
            <a:xfrm>
              <a:off x="4652963" y="2073276"/>
              <a:ext cx="150813" cy="61913"/>
            </a:xfrm>
            <a:custGeom>
              <a:avLst/>
              <a:gdLst/>
              <a:ahLst/>
              <a:cxnLst>
                <a:cxn ang="0">
                  <a:pos x="7" y="32"/>
                </a:cxn>
                <a:cxn ang="0">
                  <a:pos x="27" y="39"/>
                </a:cxn>
                <a:cxn ang="0">
                  <a:pos x="68" y="39"/>
                </a:cxn>
                <a:cxn ang="0">
                  <a:pos x="75" y="32"/>
                </a:cxn>
                <a:cxn ang="0">
                  <a:pos x="82" y="13"/>
                </a:cxn>
                <a:cxn ang="0">
                  <a:pos x="95" y="7"/>
                </a:cxn>
                <a:cxn ang="0">
                  <a:pos x="82" y="7"/>
                </a:cxn>
                <a:cxn ang="0">
                  <a:pos x="82" y="0"/>
                </a:cxn>
                <a:cxn ang="0">
                  <a:pos x="68" y="0"/>
                </a:cxn>
                <a:cxn ang="0">
                  <a:pos x="34" y="13"/>
                </a:cxn>
                <a:cxn ang="0">
                  <a:pos x="21" y="7"/>
                </a:cxn>
                <a:cxn ang="0">
                  <a:pos x="0" y="26"/>
                </a:cxn>
                <a:cxn ang="0">
                  <a:pos x="0" y="32"/>
                </a:cxn>
                <a:cxn ang="0">
                  <a:pos x="7" y="32"/>
                </a:cxn>
              </a:cxnLst>
              <a:rect l="0" t="0" r="r" b="b"/>
              <a:pathLst>
                <a:path w="95" h="39">
                  <a:moveTo>
                    <a:pt x="7" y="32"/>
                  </a:moveTo>
                  <a:lnTo>
                    <a:pt x="27" y="39"/>
                  </a:lnTo>
                  <a:lnTo>
                    <a:pt x="68" y="39"/>
                  </a:lnTo>
                  <a:lnTo>
                    <a:pt x="75" y="32"/>
                  </a:lnTo>
                  <a:lnTo>
                    <a:pt x="82" y="13"/>
                  </a:lnTo>
                  <a:lnTo>
                    <a:pt x="95" y="7"/>
                  </a:lnTo>
                  <a:lnTo>
                    <a:pt x="82" y="7"/>
                  </a:lnTo>
                  <a:lnTo>
                    <a:pt x="82" y="0"/>
                  </a:lnTo>
                  <a:lnTo>
                    <a:pt x="68" y="0"/>
                  </a:lnTo>
                  <a:lnTo>
                    <a:pt x="34" y="13"/>
                  </a:lnTo>
                  <a:lnTo>
                    <a:pt x="21" y="7"/>
                  </a:lnTo>
                  <a:lnTo>
                    <a:pt x="0" y="26"/>
                  </a:lnTo>
                  <a:lnTo>
                    <a:pt x="0" y="32"/>
                  </a:lnTo>
                  <a:lnTo>
                    <a:pt x="7"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5" name="Freeform 154"/>
            <p:cNvSpPr>
              <a:spLocks/>
            </p:cNvSpPr>
            <p:nvPr/>
          </p:nvSpPr>
          <p:spPr bwMode="auto">
            <a:xfrm>
              <a:off x="5386388" y="2554288"/>
              <a:ext cx="42863" cy="41275"/>
            </a:xfrm>
            <a:custGeom>
              <a:avLst/>
              <a:gdLst/>
              <a:ahLst/>
              <a:cxnLst>
                <a:cxn ang="0">
                  <a:pos x="0" y="20"/>
                </a:cxn>
                <a:cxn ang="0">
                  <a:pos x="6" y="0"/>
                </a:cxn>
                <a:cxn ang="0">
                  <a:pos x="27" y="0"/>
                </a:cxn>
                <a:cxn ang="0">
                  <a:pos x="27" y="7"/>
                </a:cxn>
                <a:cxn ang="0">
                  <a:pos x="20" y="7"/>
                </a:cxn>
                <a:cxn ang="0">
                  <a:pos x="27" y="26"/>
                </a:cxn>
                <a:cxn ang="0">
                  <a:pos x="13" y="26"/>
                </a:cxn>
                <a:cxn ang="0">
                  <a:pos x="0" y="20"/>
                </a:cxn>
              </a:cxnLst>
              <a:rect l="0" t="0" r="r" b="b"/>
              <a:pathLst>
                <a:path w="27" h="26">
                  <a:moveTo>
                    <a:pt x="0" y="20"/>
                  </a:moveTo>
                  <a:lnTo>
                    <a:pt x="6" y="0"/>
                  </a:lnTo>
                  <a:lnTo>
                    <a:pt x="27" y="0"/>
                  </a:lnTo>
                  <a:lnTo>
                    <a:pt x="27" y="7"/>
                  </a:lnTo>
                  <a:lnTo>
                    <a:pt x="20" y="7"/>
                  </a:lnTo>
                  <a:lnTo>
                    <a:pt x="27" y="26"/>
                  </a:lnTo>
                  <a:lnTo>
                    <a:pt x="13" y="26"/>
                  </a:lnTo>
                  <a:lnTo>
                    <a:pt x="0"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6" name="Freeform 155"/>
            <p:cNvSpPr>
              <a:spLocks/>
            </p:cNvSpPr>
            <p:nvPr/>
          </p:nvSpPr>
          <p:spPr bwMode="auto">
            <a:xfrm>
              <a:off x="5341938" y="2565401"/>
              <a:ext cx="44450" cy="20638"/>
            </a:xfrm>
            <a:custGeom>
              <a:avLst/>
              <a:gdLst/>
              <a:ahLst/>
              <a:cxnLst>
                <a:cxn ang="0">
                  <a:pos x="0" y="13"/>
                </a:cxn>
                <a:cxn ang="0">
                  <a:pos x="7" y="0"/>
                </a:cxn>
                <a:cxn ang="0">
                  <a:pos x="28" y="13"/>
                </a:cxn>
                <a:cxn ang="0">
                  <a:pos x="7" y="13"/>
                </a:cxn>
                <a:cxn ang="0">
                  <a:pos x="0" y="13"/>
                </a:cxn>
              </a:cxnLst>
              <a:rect l="0" t="0" r="r" b="b"/>
              <a:pathLst>
                <a:path w="28" h="13">
                  <a:moveTo>
                    <a:pt x="0" y="13"/>
                  </a:moveTo>
                  <a:lnTo>
                    <a:pt x="7" y="0"/>
                  </a:lnTo>
                  <a:lnTo>
                    <a:pt x="28" y="13"/>
                  </a:lnTo>
                  <a:lnTo>
                    <a:pt x="7" y="13"/>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7" name="Freeform 156"/>
            <p:cNvSpPr>
              <a:spLocks/>
            </p:cNvSpPr>
            <p:nvPr/>
          </p:nvSpPr>
          <p:spPr bwMode="auto">
            <a:xfrm>
              <a:off x="3986213" y="2400301"/>
              <a:ext cx="268288" cy="215900"/>
            </a:xfrm>
            <a:custGeom>
              <a:avLst/>
              <a:gdLst/>
              <a:ahLst/>
              <a:cxnLst>
                <a:cxn ang="0">
                  <a:pos x="169" y="20"/>
                </a:cxn>
                <a:cxn ang="0">
                  <a:pos x="169" y="65"/>
                </a:cxn>
                <a:cxn ang="0">
                  <a:pos x="135" y="71"/>
                </a:cxn>
                <a:cxn ang="0">
                  <a:pos x="135" y="78"/>
                </a:cxn>
                <a:cxn ang="0">
                  <a:pos x="115" y="97"/>
                </a:cxn>
                <a:cxn ang="0">
                  <a:pos x="68" y="104"/>
                </a:cxn>
                <a:cxn ang="0">
                  <a:pos x="61" y="117"/>
                </a:cxn>
                <a:cxn ang="0">
                  <a:pos x="61" y="136"/>
                </a:cxn>
                <a:cxn ang="0">
                  <a:pos x="0" y="136"/>
                </a:cxn>
                <a:cxn ang="0">
                  <a:pos x="27" y="123"/>
                </a:cxn>
                <a:cxn ang="0">
                  <a:pos x="40" y="104"/>
                </a:cxn>
                <a:cxn ang="0">
                  <a:pos x="54" y="91"/>
                </a:cxn>
                <a:cxn ang="0">
                  <a:pos x="54" y="71"/>
                </a:cxn>
                <a:cxn ang="0">
                  <a:pos x="61" y="52"/>
                </a:cxn>
                <a:cxn ang="0">
                  <a:pos x="68" y="46"/>
                </a:cxn>
                <a:cxn ang="0">
                  <a:pos x="102" y="26"/>
                </a:cxn>
                <a:cxn ang="0">
                  <a:pos x="108" y="0"/>
                </a:cxn>
                <a:cxn ang="0">
                  <a:pos x="115" y="0"/>
                </a:cxn>
                <a:cxn ang="0">
                  <a:pos x="129" y="13"/>
                </a:cxn>
                <a:cxn ang="0">
                  <a:pos x="156" y="13"/>
                </a:cxn>
                <a:cxn ang="0">
                  <a:pos x="163" y="13"/>
                </a:cxn>
                <a:cxn ang="0">
                  <a:pos x="163" y="20"/>
                </a:cxn>
                <a:cxn ang="0">
                  <a:pos x="169" y="20"/>
                </a:cxn>
              </a:cxnLst>
              <a:rect l="0" t="0" r="r" b="b"/>
              <a:pathLst>
                <a:path w="169" h="136">
                  <a:moveTo>
                    <a:pt x="169" y="20"/>
                  </a:moveTo>
                  <a:lnTo>
                    <a:pt x="169" y="65"/>
                  </a:lnTo>
                  <a:lnTo>
                    <a:pt x="135" y="71"/>
                  </a:lnTo>
                  <a:lnTo>
                    <a:pt x="135" y="78"/>
                  </a:lnTo>
                  <a:lnTo>
                    <a:pt x="115" y="97"/>
                  </a:lnTo>
                  <a:lnTo>
                    <a:pt x="68" y="104"/>
                  </a:lnTo>
                  <a:lnTo>
                    <a:pt x="61" y="117"/>
                  </a:lnTo>
                  <a:lnTo>
                    <a:pt x="61" y="136"/>
                  </a:lnTo>
                  <a:lnTo>
                    <a:pt x="0" y="136"/>
                  </a:lnTo>
                  <a:lnTo>
                    <a:pt x="27" y="123"/>
                  </a:lnTo>
                  <a:lnTo>
                    <a:pt x="40" y="104"/>
                  </a:lnTo>
                  <a:lnTo>
                    <a:pt x="54" y="91"/>
                  </a:lnTo>
                  <a:lnTo>
                    <a:pt x="54" y="71"/>
                  </a:lnTo>
                  <a:lnTo>
                    <a:pt x="61" y="52"/>
                  </a:lnTo>
                  <a:lnTo>
                    <a:pt x="68" y="46"/>
                  </a:lnTo>
                  <a:lnTo>
                    <a:pt x="102" y="26"/>
                  </a:lnTo>
                  <a:lnTo>
                    <a:pt x="108" y="0"/>
                  </a:lnTo>
                  <a:lnTo>
                    <a:pt x="115" y="0"/>
                  </a:lnTo>
                  <a:lnTo>
                    <a:pt x="129" y="13"/>
                  </a:lnTo>
                  <a:lnTo>
                    <a:pt x="156" y="13"/>
                  </a:lnTo>
                  <a:lnTo>
                    <a:pt x="163" y="13"/>
                  </a:lnTo>
                  <a:lnTo>
                    <a:pt x="163" y="20"/>
                  </a:lnTo>
                  <a:lnTo>
                    <a:pt x="169"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8" name="Freeform 157"/>
            <p:cNvSpPr>
              <a:spLocks/>
            </p:cNvSpPr>
            <p:nvPr/>
          </p:nvSpPr>
          <p:spPr bwMode="auto">
            <a:xfrm>
              <a:off x="5299076" y="3014663"/>
              <a:ext cx="42863" cy="41275"/>
            </a:xfrm>
            <a:custGeom>
              <a:avLst/>
              <a:gdLst/>
              <a:ahLst/>
              <a:cxnLst>
                <a:cxn ang="0">
                  <a:pos x="14" y="20"/>
                </a:cxn>
                <a:cxn ang="0">
                  <a:pos x="27" y="7"/>
                </a:cxn>
                <a:cxn ang="0">
                  <a:pos x="14" y="0"/>
                </a:cxn>
                <a:cxn ang="0">
                  <a:pos x="7" y="7"/>
                </a:cxn>
                <a:cxn ang="0">
                  <a:pos x="0" y="26"/>
                </a:cxn>
                <a:cxn ang="0">
                  <a:pos x="14" y="26"/>
                </a:cxn>
                <a:cxn ang="0">
                  <a:pos x="14" y="20"/>
                </a:cxn>
              </a:cxnLst>
              <a:rect l="0" t="0" r="r" b="b"/>
              <a:pathLst>
                <a:path w="27" h="26">
                  <a:moveTo>
                    <a:pt x="14" y="20"/>
                  </a:moveTo>
                  <a:lnTo>
                    <a:pt x="27" y="7"/>
                  </a:lnTo>
                  <a:lnTo>
                    <a:pt x="14" y="0"/>
                  </a:lnTo>
                  <a:lnTo>
                    <a:pt x="7" y="7"/>
                  </a:lnTo>
                  <a:lnTo>
                    <a:pt x="0" y="26"/>
                  </a:lnTo>
                  <a:lnTo>
                    <a:pt x="14" y="26"/>
                  </a:lnTo>
                  <a:lnTo>
                    <a:pt x="14"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59" name="Freeform 158"/>
            <p:cNvSpPr>
              <a:spLocks/>
            </p:cNvSpPr>
            <p:nvPr/>
          </p:nvSpPr>
          <p:spPr bwMode="auto">
            <a:xfrm>
              <a:off x="5278438" y="3025776"/>
              <a:ext cx="247650" cy="358775"/>
            </a:xfrm>
            <a:custGeom>
              <a:avLst/>
              <a:gdLst/>
              <a:ahLst/>
              <a:cxnLst>
                <a:cxn ang="0">
                  <a:pos x="13" y="135"/>
                </a:cxn>
                <a:cxn ang="0">
                  <a:pos x="0" y="161"/>
                </a:cxn>
                <a:cxn ang="0">
                  <a:pos x="0" y="213"/>
                </a:cxn>
                <a:cxn ang="0">
                  <a:pos x="13" y="226"/>
                </a:cxn>
                <a:cxn ang="0">
                  <a:pos x="40" y="193"/>
                </a:cxn>
                <a:cxn ang="0">
                  <a:pos x="88" y="161"/>
                </a:cxn>
                <a:cxn ang="0">
                  <a:pos x="101" y="135"/>
                </a:cxn>
                <a:cxn ang="0">
                  <a:pos x="122" y="103"/>
                </a:cxn>
                <a:cxn ang="0">
                  <a:pos x="149" y="26"/>
                </a:cxn>
                <a:cxn ang="0">
                  <a:pos x="156" y="13"/>
                </a:cxn>
                <a:cxn ang="0">
                  <a:pos x="149" y="0"/>
                </a:cxn>
                <a:cxn ang="0">
                  <a:pos x="142" y="13"/>
                </a:cxn>
                <a:cxn ang="0">
                  <a:pos x="122" y="19"/>
                </a:cxn>
                <a:cxn ang="0">
                  <a:pos x="95" y="19"/>
                </a:cxn>
                <a:cxn ang="0">
                  <a:pos x="54" y="26"/>
                </a:cxn>
                <a:cxn ang="0">
                  <a:pos x="47" y="26"/>
                </a:cxn>
                <a:cxn ang="0">
                  <a:pos x="27" y="13"/>
                </a:cxn>
                <a:cxn ang="0">
                  <a:pos x="27" y="19"/>
                </a:cxn>
                <a:cxn ang="0">
                  <a:pos x="27" y="26"/>
                </a:cxn>
                <a:cxn ang="0">
                  <a:pos x="47" y="51"/>
                </a:cxn>
                <a:cxn ang="0">
                  <a:pos x="95" y="71"/>
                </a:cxn>
                <a:cxn ang="0">
                  <a:pos x="101" y="71"/>
                </a:cxn>
                <a:cxn ang="0">
                  <a:pos x="68" y="116"/>
                </a:cxn>
                <a:cxn ang="0">
                  <a:pos x="40" y="122"/>
                </a:cxn>
                <a:cxn ang="0">
                  <a:pos x="27" y="129"/>
                </a:cxn>
                <a:cxn ang="0">
                  <a:pos x="13" y="129"/>
                </a:cxn>
                <a:cxn ang="0">
                  <a:pos x="13" y="135"/>
                </a:cxn>
              </a:cxnLst>
              <a:rect l="0" t="0" r="r" b="b"/>
              <a:pathLst>
                <a:path w="156" h="226">
                  <a:moveTo>
                    <a:pt x="13" y="135"/>
                  </a:moveTo>
                  <a:lnTo>
                    <a:pt x="0" y="161"/>
                  </a:lnTo>
                  <a:lnTo>
                    <a:pt x="0" y="213"/>
                  </a:lnTo>
                  <a:lnTo>
                    <a:pt x="13" y="226"/>
                  </a:lnTo>
                  <a:lnTo>
                    <a:pt x="40" y="193"/>
                  </a:lnTo>
                  <a:lnTo>
                    <a:pt x="88" y="161"/>
                  </a:lnTo>
                  <a:lnTo>
                    <a:pt x="101" y="135"/>
                  </a:lnTo>
                  <a:lnTo>
                    <a:pt x="122" y="103"/>
                  </a:lnTo>
                  <a:lnTo>
                    <a:pt x="149" y="26"/>
                  </a:lnTo>
                  <a:lnTo>
                    <a:pt x="156" y="13"/>
                  </a:lnTo>
                  <a:lnTo>
                    <a:pt x="149" y="0"/>
                  </a:lnTo>
                  <a:lnTo>
                    <a:pt x="142" y="13"/>
                  </a:lnTo>
                  <a:lnTo>
                    <a:pt x="122" y="19"/>
                  </a:lnTo>
                  <a:lnTo>
                    <a:pt x="95" y="19"/>
                  </a:lnTo>
                  <a:lnTo>
                    <a:pt x="54" y="26"/>
                  </a:lnTo>
                  <a:lnTo>
                    <a:pt x="47" y="26"/>
                  </a:lnTo>
                  <a:lnTo>
                    <a:pt x="27" y="13"/>
                  </a:lnTo>
                  <a:lnTo>
                    <a:pt x="27" y="19"/>
                  </a:lnTo>
                  <a:lnTo>
                    <a:pt x="27" y="26"/>
                  </a:lnTo>
                  <a:lnTo>
                    <a:pt x="47" y="51"/>
                  </a:lnTo>
                  <a:lnTo>
                    <a:pt x="95" y="71"/>
                  </a:lnTo>
                  <a:lnTo>
                    <a:pt x="101" y="71"/>
                  </a:lnTo>
                  <a:lnTo>
                    <a:pt x="68" y="116"/>
                  </a:lnTo>
                  <a:lnTo>
                    <a:pt x="40" y="122"/>
                  </a:lnTo>
                  <a:lnTo>
                    <a:pt x="27" y="129"/>
                  </a:lnTo>
                  <a:lnTo>
                    <a:pt x="13" y="129"/>
                  </a:lnTo>
                  <a:lnTo>
                    <a:pt x="13" y="13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0" name="Freeform 159"/>
            <p:cNvSpPr>
              <a:spLocks/>
            </p:cNvSpPr>
            <p:nvPr/>
          </p:nvSpPr>
          <p:spPr bwMode="auto">
            <a:xfrm>
              <a:off x="3878263" y="2974976"/>
              <a:ext cx="74613" cy="30163"/>
            </a:xfrm>
            <a:custGeom>
              <a:avLst/>
              <a:gdLst/>
              <a:ahLst/>
              <a:cxnLst>
                <a:cxn ang="0">
                  <a:pos x="0" y="19"/>
                </a:cxn>
                <a:cxn ang="0">
                  <a:pos x="20" y="6"/>
                </a:cxn>
                <a:cxn ang="0">
                  <a:pos x="41" y="19"/>
                </a:cxn>
                <a:cxn ang="0">
                  <a:pos x="47" y="6"/>
                </a:cxn>
                <a:cxn ang="0">
                  <a:pos x="20" y="0"/>
                </a:cxn>
                <a:cxn ang="0">
                  <a:pos x="0" y="6"/>
                </a:cxn>
                <a:cxn ang="0">
                  <a:pos x="0" y="12"/>
                </a:cxn>
                <a:cxn ang="0">
                  <a:pos x="0" y="19"/>
                </a:cxn>
              </a:cxnLst>
              <a:rect l="0" t="0" r="r" b="b"/>
              <a:pathLst>
                <a:path w="47" h="19">
                  <a:moveTo>
                    <a:pt x="0" y="19"/>
                  </a:moveTo>
                  <a:lnTo>
                    <a:pt x="20" y="6"/>
                  </a:lnTo>
                  <a:lnTo>
                    <a:pt x="41" y="19"/>
                  </a:lnTo>
                  <a:lnTo>
                    <a:pt x="47" y="6"/>
                  </a:lnTo>
                  <a:lnTo>
                    <a:pt x="20" y="0"/>
                  </a:lnTo>
                  <a:lnTo>
                    <a:pt x="0" y="6"/>
                  </a:lnTo>
                  <a:lnTo>
                    <a:pt x="0" y="12"/>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1" name="Freeform 160"/>
            <p:cNvSpPr>
              <a:spLocks/>
            </p:cNvSpPr>
            <p:nvPr/>
          </p:nvSpPr>
          <p:spPr bwMode="auto">
            <a:xfrm>
              <a:off x="3878263" y="3014663"/>
              <a:ext cx="74613" cy="41275"/>
            </a:xfrm>
            <a:custGeom>
              <a:avLst/>
              <a:gdLst/>
              <a:ahLst/>
              <a:cxnLst>
                <a:cxn ang="0">
                  <a:pos x="47" y="0"/>
                </a:cxn>
                <a:cxn ang="0">
                  <a:pos x="47" y="20"/>
                </a:cxn>
                <a:cxn ang="0">
                  <a:pos x="27" y="20"/>
                </a:cxn>
                <a:cxn ang="0">
                  <a:pos x="27" y="26"/>
                </a:cxn>
                <a:cxn ang="0">
                  <a:pos x="20" y="26"/>
                </a:cxn>
                <a:cxn ang="0">
                  <a:pos x="20" y="7"/>
                </a:cxn>
                <a:cxn ang="0">
                  <a:pos x="7" y="7"/>
                </a:cxn>
                <a:cxn ang="0">
                  <a:pos x="0" y="0"/>
                </a:cxn>
                <a:cxn ang="0">
                  <a:pos x="20" y="0"/>
                </a:cxn>
                <a:cxn ang="0">
                  <a:pos x="34" y="0"/>
                </a:cxn>
                <a:cxn ang="0">
                  <a:pos x="47" y="0"/>
                </a:cxn>
              </a:cxnLst>
              <a:rect l="0" t="0" r="r" b="b"/>
              <a:pathLst>
                <a:path w="47" h="26">
                  <a:moveTo>
                    <a:pt x="47" y="0"/>
                  </a:moveTo>
                  <a:lnTo>
                    <a:pt x="47" y="20"/>
                  </a:lnTo>
                  <a:lnTo>
                    <a:pt x="27" y="20"/>
                  </a:lnTo>
                  <a:lnTo>
                    <a:pt x="27" y="26"/>
                  </a:lnTo>
                  <a:lnTo>
                    <a:pt x="20" y="26"/>
                  </a:lnTo>
                  <a:lnTo>
                    <a:pt x="20" y="7"/>
                  </a:lnTo>
                  <a:lnTo>
                    <a:pt x="7" y="7"/>
                  </a:lnTo>
                  <a:lnTo>
                    <a:pt x="0" y="0"/>
                  </a:lnTo>
                  <a:lnTo>
                    <a:pt x="20" y="0"/>
                  </a:lnTo>
                  <a:lnTo>
                    <a:pt x="34" y="0"/>
                  </a:lnTo>
                  <a:lnTo>
                    <a:pt x="4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2" name="Freeform 161"/>
            <p:cNvSpPr>
              <a:spLocks/>
            </p:cNvSpPr>
            <p:nvPr/>
          </p:nvSpPr>
          <p:spPr bwMode="auto">
            <a:xfrm>
              <a:off x="3952876" y="3087688"/>
              <a:ext cx="76200" cy="80963"/>
            </a:xfrm>
            <a:custGeom>
              <a:avLst/>
              <a:gdLst/>
              <a:ahLst/>
              <a:cxnLst>
                <a:cxn ang="0">
                  <a:pos x="0" y="6"/>
                </a:cxn>
                <a:cxn ang="0">
                  <a:pos x="7" y="32"/>
                </a:cxn>
                <a:cxn ang="0">
                  <a:pos x="28" y="51"/>
                </a:cxn>
                <a:cxn ang="0">
                  <a:pos x="48" y="25"/>
                </a:cxn>
                <a:cxn ang="0">
                  <a:pos x="48" y="12"/>
                </a:cxn>
                <a:cxn ang="0">
                  <a:pos x="34" y="0"/>
                </a:cxn>
                <a:cxn ang="0">
                  <a:pos x="21" y="0"/>
                </a:cxn>
                <a:cxn ang="0">
                  <a:pos x="7" y="6"/>
                </a:cxn>
                <a:cxn ang="0">
                  <a:pos x="0" y="6"/>
                </a:cxn>
              </a:cxnLst>
              <a:rect l="0" t="0" r="r" b="b"/>
              <a:pathLst>
                <a:path w="48" h="51">
                  <a:moveTo>
                    <a:pt x="0" y="6"/>
                  </a:moveTo>
                  <a:lnTo>
                    <a:pt x="7" y="32"/>
                  </a:lnTo>
                  <a:lnTo>
                    <a:pt x="28" y="51"/>
                  </a:lnTo>
                  <a:lnTo>
                    <a:pt x="48" y="25"/>
                  </a:lnTo>
                  <a:lnTo>
                    <a:pt x="48" y="12"/>
                  </a:lnTo>
                  <a:lnTo>
                    <a:pt x="34" y="0"/>
                  </a:lnTo>
                  <a:lnTo>
                    <a:pt x="21" y="0"/>
                  </a:lnTo>
                  <a:lnTo>
                    <a:pt x="7"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3" name="Freeform 162"/>
            <p:cNvSpPr>
              <a:spLocks/>
            </p:cNvSpPr>
            <p:nvPr/>
          </p:nvSpPr>
          <p:spPr bwMode="auto">
            <a:xfrm>
              <a:off x="4987926" y="3403601"/>
              <a:ext cx="42863" cy="52388"/>
            </a:xfrm>
            <a:custGeom>
              <a:avLst/>
              <a:gdLst/>
              <a:ahLst/>
              <a:cxnLst>
                <a:cxn ang="0">
                  <a:pos x="0" y="7"/>
                </a:cxn>
                <a:cxn ang="0">
                  <a:pos x="27" y="0"/>
                </a:cxn>
                <a:cxn ang="0">
                  <a:pos x="27" y="20"/>
                </a:cxn>
                <a:cxn ang="0">
                  <a:pos x="13" y="33"/>
                </a:cxn>
                <a:cxn ang="0">
                  <a:pos x="13" y="20"/>
                </a:cxn>
                <a:cxn ang="0">
                  <a:pos x="6" y="13"/>
                </a:cxn>
                <a:cxn ang="0">
                  <a:pos x="0" y="7"/>
                </a:cxn>
              </a:cxnLst>
              <a:rect l="0" t="0" r="r" b="b"/>
              <a:pathLst>
                <a:path w="27" h="33">
                  <a:moveTo>
                    <a:pt x="0" y="7"/>
                  </a:moveTo>
                  <a:lnTo>
                    <a:pt x="27" y="0"/>
                  </a:lnTo>
                  <a:lnTo>
                    <a:pt x="27" y="20"/>
                  </a:lnTo>
                  <a:lnTo>
                    <a:pt x="13" y="33"/>
                  </a:lnTo>
                  <a:lnTo>
                    <a:pt x="13" y="20"/>
                  </a:lnTo>
                  <a:lnTo>
                    <a:pt x="6" y="13"/>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4" name="Freeform 163"/>
            <p:cNvSpPr>
              <a:spLocks/>
            </p:cNvSpPr>
            <p:nvPr/>
          </p:nvSpPr>
          <p:spPr bwMode="auto">
            <a:xfrm>
              <a:off x="4987926" y="3373438"/>
              <a:ext cx="42863" cy="41275"/>
            </a:xfrm>
            <a:custGeom>
              <a:avLst/>
              <a:gdLst/>
              <a:ahLst/>
              <a:cxnLst>
                <a:cxn ang="0">
                  <a:pos x="27" y="19"/>
                </a:cxn>
                <a:cxn ang="0">
                  <a:pos x="0" y="26"/>
                </a:cxn>
                <a:cxn ang="0">
                  <a:pos x="0" y="19"/>
                </a:cxn>
                <a:cxn ang="0">
                  <a:pos x="13" y="0"/>
                </a:cxn>
                <a:cxn ang="0">
                  <a:pos x="20" y="0"/>
                </a:cxn>
                <a:cxn ang="0">
                  <a:pos x="27" y="7"/>
                </a:cxn>
                <a:cxn ang="0">
                  <a:pos x="27" y="13"/>
                </a:cxn>
                <a:cxn ang="0">
                  <a:pos x="27" y="19"/>
                </a:cxn>
              </a:cxnLst>
              <a:rect l="0" t="0" r="r" b="b"/>
              <a:pathLst>
                <a:path w="27" h="26">
                  <a:moveTo>
                    <a:pt x="27" y="19"/>
                  </a:moveTo>
                  <a:lnTo>
                    <a:pt x="0" y="26"/>
                  </a:lnTo>
                  <a:lnTo>
                    <a:pt x="0" y="19"/>
                  </a:lnTo>
                  <a:lnTo>
                    <a:pt x="13" y="0"/>
                  </a:lnTo>
                  <a:lnTo>
                    <a:pt x="20" y="0"/>
                  </a:lnTo>
                  <a:lnTo>
                    <a:pt x="27" y="7"/>
                  </a:lnTo>
                  <a:lnTo>
                    <a:pt x="27" y="13"/>
                  </a:lnTo>
                  <a:lnTo>
                    <a:pt x="27"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5" name="Freeform 164"/>
            <p:cNvSpPr>
              <a:spLocks/>
            </p:cNvSpPr>
            <p:nvPr/>
          </p:nvSpPr>
          <p:spPr bwMode="auto">
            <a:xfrm>
              <a:off x="5019676" y="4029076"/>
              <a:ext cx="31750" cy="30163"/>
            </a:xfrm>
            <a:custGeom>
              <a:avLst/>
              <a:gdLst/>
              <a:ahLst/>
              <a:cxnLst>
                <a:cxn ang="0">
                  <a:pos x="20" y="6"/>
                </a:cxn>
                <a:cxn ang="0">
                  <a:pos x="20" y="0"/>
                </a:cxn>
                <a:cxn ang="0">
                  <a:pos x="7" y="0"/>
                </a:cxn>
                <a:cxn ang="0">
                  <a:pos x="0" y="19"/>
                </a:cxn>
                <a:cxn ang="0">
                  <a:pos x="7" y="19"/>
                </a:cxn>
                <a:cxn ang="0">
                  <a:pos x="13" y="13"/>
                </a:cxn>
                <a:cxn ang="0">
                  <a:pos x="20" y="6"/>
                </a:cxn>
              </a:cxnLst>
              <a:rect l="0" t="0" r="r" b="b"/>
              <a:pathLst>
                <a:path w="20" h="19">
                  <a:moveTo>
                    <a:pt x="20" y="6"/>
                  </a:moveTo>
                  <a:lnTo>
                    <a:pt x="20" y="0"/>
                  </a:lnTo>
                  <a:lnTo>
                    <a:pt x="7" y="0"/>
                  </a:lnTo>
                  <a:lnTo>
                    <a:pt x="0" y="19"/>
                  </a:lnTo>
                  <a:lnTo>
                    <a:pt x="7" y="19"/>
                  </a:lnTo>
                  <a:lnTo>
                    <a:pt x="13" y="13"/>
                  </a:lnTo>
                  <a:lnTo>
                    <a:pt x="2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6" name="Freeform 165"/>
            <p:cNvSpPr>
              <a:spLocks/>
            </p:cNvSpPr>
            <p:nvPr/>
          </p:nvSpPr>
          <p:spPr bwMode="auto">
            <a:xfrm>
              <a:off x="4760913" y="3824288"/>
              <a:ext cx="227013" cy="234950"/>
            </a:xfrm>
            <a:custGeom>
              <a:avLst/>
              <a:gdLst/>
              <a:ahLst/>
              <a:cxnLst>
                <a:cxn ang="0">
                  <a:pos x="82" y="0"/>
                </a:cxn>
                <a:cxn ang="0">
                  <a:pos x="95" y="26"/>
                </a:cxn>
                <a:cxn ang="0">
                  <a:pos x="115" y="39"/>
                </a:cxn>
                <a:cxn ang="0">
                  <a:pos x="122" y="58"/>
                </a:cxn>
                <a:cxn ang="0">
                  <a:pos x="143" y="64"/>
                </a:cxn>
                <a:cxn ang="0">
                  <a:pos x="115" y="84"/>
                </a:cxn>
                <a:cxn ang="0">
                  <a:pos x="82" y="122"/>
                </a:cxn>
                <a:cxn ang="0">
                  <a:pos x="68" y="122"/>
                </a:cxn>
                <a:cxn ang="0">
                  <a:pos x="54" y="122"/>
                </a:cxn>
                <a:cxn ang="0">
                  <a:pos x="34" y="135"/>
                </a:cxn>
                <a:cxn ang="0">
                  <a:pos x="14" y="148"/>
                </a:cxn>
                <a:cxn ang="0">
                  <a:pos x="7" y="135"/>
                </a:cxn>
                <a:cxn ang="0">
                  <a:pos x="14" y="122"/>
                </a:cxn>
                <a:cxn ang="0">
                  <a:pos x="0" y="109"/>
                </a:cxn>
                <a:cxn ang="0">
                  <a:pos x="0" y="64"/>
                </a:cxn>
                <a:cxn ang="0">
                  <a:pos x="14" y="58"/>
                </a:cxn>
                <a:cxn ang="0">
                  <a:pos x="14" y="6"/>
                </a:cxn>
                <a:cxn ang="0">
                  <a:pos x="54" y="0"/>
                </a:cxn>
                <a:cxn ang="0">
                  <a:pos x="54" y="6"/>
                </a:cxn>
                <a:cxn ang="0">
                  <a:pos x="61" y="0"/>
                </a:cxn>
                <a:cxn ang="0">
                  <a:pos x="68" y="0"/>
                </a:cxn>
                <a:cxn ang="0">
                  <a:pos x="82" y="0"/>
                </a:cxn>
              </a:cxnLst>
              <a:rect l="0" t="0" r="r" b="b"/>
              <a:pathLst>
                <a:path w="143" h="148">
                  <a:moveTo>
                    <a:pt x="82" y="0"/>
                  </a:moveTo>
                  <a:lnTo>
                    <a:pt x="95" y="26"/>
                  </a:lnTo>
                  <a:lnTo>
                    <a:pt x="115" y="39"/>
                  </a:lnTo>
                  <a:lnTo>
                    <a:pt x="122" y="58"/>
                  </a:lnTo>
                  <a:lnTo>
                    <a:pt x="143" y="64"/>
                  </a:lnTo>
                  <a:lnTo>
                    <a:pt x="115" y="84"/>
                  </a:lnTo>
                  <a:lnTo>
                    <a:pt x="82" y="122"/>
                  </a:lnTo>
                  <a:lnTo>
                    <a:pt x="68" y="122"/>
                  </a:lnTo>
                  <a:lnTo>
                    <a:pt x="54" y="122"/>
                  </a:lnTo>
                  <a:lnTo>
                    <a:pt x="34" y="135"/>
                  </a:lnTo>
                  <a:lnTo>
                    <a:pt x="14" y="148"/>
                  </a:lnTo>
                  <a:lnTo>
                    <a:pt x="7" y="135"/>
                  </a:lnTo>
                  <a:lnTo>
                    <a:pt x="14" y="122"/>
                  </a:lnTo>
                  <a:lnTo>
                    <a:pt x="0" y="109"/>
                  </a:lnTo>
                  <a:lnTo>
                    <a:pt x="0" y="64"/>
                  </a:lnTo>
                  <a:lnTo>
                    <a:pt x="14" y="58"/>
                  </a:lnTo>
                  <a:lnTo>
                    <a:pt x="14" y="6"/>
                  </a:lnTo>
                  <a:lnTo>
                    <a:pt x="54" y="0"/>
                  </a:lnTo>
                  <a:lnTo>
                    <a:pt x="54" y="6"/>
                  </a:lnTo>
                  <a:lnTo>
                    <a:pt x="61" y="0"/>
                  </a:lnTo>
                  <a:lnTo>
                    <a:pt x="68" y="0"/>
                  </a:lnTo>
                  <a:lnTo>
                    <a:pt x="82"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7" name="Freeform 166"/>
            <p:cNvSpPr>
              <a:spLocks/>
            </p:cNvSpPr>
            <p:nvPr/>
          </p:nvSpPr>
          <p:spPr bwMode="auto">
            <a:xfrm>
              <a:off x="2651126" y="4448176"/>
              <a:ext cx="31750" cy="41275"/>
            </a:xfrm>
            <a:custGeom>
              <a:avLst/>
              <a:gdLst/>
              <a:ahLst/>
              <a:cxnLst>
                <a:cxn ang="0">
                  <a:pos x="0" y="0"/>
                </a:cxn>
                <a:cxn ang="0">
                  <a:pos x="13" y="26"/>
                </a:cxn>
                <a:cxn ang="0">
                  <a:pos x="20" y="26"/>
                </a:cxn>
                <a:cxn ang="0">
                  <a:pos x="20" y="7"/>
                </a:cxn>
                <a:cxn ang="0">
                  <a:pos x="7" y="7"/>
                </a:cxn>
                <a:cxn ang="0">
                  <a:pos x="0" y="0"/>
                </a:cxn>
              </a:cxnLst>
              <a:rect l="0" t="0" r="r" b="b"/>
              <a:pathLst>
                <a:path w="20" h="26">
                  <a:moveTo>
                    <a:pt x="0" y="0"/>
                  </a:moveTo>
                  <a:lnTo>
                    <a:pt x="13" y="26"/>
                  </a:lnTo>
                  <a:lnTo>
                    <a:pt x="20" y="26"/>
                  </a:lnTo>
                  <a:lnTo>
                    <a:pt x="20" y="7"/>
                  </a:lnTo>
                  <a:lnTo>
                    <a:pt x="7"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168" name="Freeform 167"/>
            <p:cNvSpPr>
              <a:spLocks/>
            </p:cNvSpPr>
            <p:nvPr/>
          </p:nvSpPr>
          <p:spPr bwMode="auto">
            <a:xfrm>
              <a:off x="2779713" y="3055938"/>
              <a:ext cx="22225" cy="31750"/>
            </a:xfrm>
            <a:custGeom>
              <a:avLst/>
              <a:gdLst/>
              <a:ahLst/>
              <a:cxnLst>
                <a:cxn ang="0">
                  <a:pos x="0" y="20"/>
                </a:cxn>
                <a:cxn ang="0">
                  <a:pos x="14" y="20"/>
                </a:cxn>
                <a:cxn ang="0">
                  <a:pos x="14" y="0"/>
                </a:cxn>
                <a:cxn ang="0">
                  <a:pos x="0" y="7"/>
                </a:cxn>
                <a:cxn ang="0">
                  <a:pos x="0" y="13"/>
                </a:cxn>
                <a:cxn ang="0">
                  <a:pos x="0" y="20"/>
                </a:cxn>
              </a:cxnLst>
              <a:rect l="0" t="0" r="r" b="b"/>
              <a:pathLst>
                <a:path w="14" h="20">
                  <a:moveTo>
                    <a:pt x="0" y="20"/>
                  </a:moveTo>
                  <a:lnTo>
                    <a:pt x="14" y="20"/>
                  </a:lnTo>
                  <a:lnTo>
                    <a:pt x="14" y="0"/>
                  </a:lnTo>
                  <a:lnTo>
                    <a:pt x="0" y="7"/>
                  </a:lnTo>
                  <a:lnTo>
                    <a:pt x="0" y="13"/>
                  </a:lnTo>
                  <a:lnTo>
                    <a:pt x="0"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69" name="Line 196"/>
            <p:cNvSpPr>
              <a:spLocks noChangeShapeType="1"/>
            </p:cNvSpPr>
            <p:nvPr/>
          </p:nvSpPr>
          <p:spPr bwMode="auto">
            <a:xfrm>
              <a:off x="2608263" y="3025776"/>
              <a:ext cx="1588"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0" name="Freeform 169"/>
            <p:cNvSpPr>
              <a:spLocks/>
            </p:cNvSpPr>
            <p:nvPr/>
          </p:nvSpPr>
          <p:spPr bwMode="auto">
            <a:xfrm>
              <a:off x="2403476" y="2862263"/>
              <a:ext cx="42863" cy="9525"/>
            </a:xfrm>
            <a:custGeom>
              <a:avLst/>
              <a:gdLst/>
              <a:ahLst/>
              <a:cxnLst>
                <a:cxn ang="0">
                  <a:pos x="0" y="0"/>
                </a:cxn>
                <a:cxn ang="0">
                  <a:pos x="7" y="6"/>
                </a:cxn>
                <a:cxn ang="0">
                  <a:pos x="27" y="6"/>
                </a:cxn>
                <a:cxn ang="0">
                  <a:pos x="27" y="0"/>
                </a:cxn>
                <a:cxn ang="0">
                  <a:pos x="7" y="0"/>
                </a:cxn>
                <a:cxn ang="0">
                  <a:pos x="0" y="0"/>
                </a:cxn>
              </a:cxnLst>
              <a:rect l="0" t="0" r="r" b="b"/>
              <a:pathLst>
                <a:path w="27" h="6">
                  <a:moveTo>
                    <a:pt x="0" y="0"/>
                  </a:moveTo>
                  <a:lnTo>
                    <a:pt x="7" y="6"/>
                  </a:lnTo>
                  <a:lnTo>
                    <a:pt x="27" y="6"/>
                  </a:lnTo>
                  <a:lnTo>
                    <a:pt x="27"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1" name="Freeform 170"/>
            <p:cNvSpPr>
              <a:spLocks/>
            </p:cNvSpPr>
            <p:nvPr/>
          </p:nvSpPr>
          <p:spPr bwMode="auto">
            <a:xfrm>
              <a:off x="2306638" y="2759076"/>
              <a:ext cx="11113" cy="20638"/>
            </a:xfrm>
            <a:custGeom>
              <a:avLst/>
              <a:gdLst/>
              <a:ahLst/>
              <a:cxnLst>
                <a:cxn ang="0">
                  <a:pos x="0" y="13"/>
                </a:cxn>
                <a:cxn ang="0">
                  <a:pos x="7" y="13"/>
                </a:cxn>
                <a:cxn ang="0">
                  <a:pos x="0" y="0"/>
                </a:cxn>
                <a:cxn ang="0">
                  <a:pos x="0" y="7"/>
                </a:cxn>
                <a:cxn ang="0">
                  <a:pos x="0" y="13"/>
                </a:cxn>
              </a:cxnLst>
              <a:rect l="0" t="0" r="r" b="b"/>
              <a:pathLst>
                <a:path w="7" h="13">
                  <a:moveTo>
                    <a:pt x="0" y="13"/>
                  </a:moveTo>
                  <a:lnTo>
                    <a:pt x="7" y="13"/>
                  </a:lnTo>
                  <a:lnTo>
                    <a:pt x="0"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2" name="Freeform 171"/>
            <p:cNvSpPr>
              <a:spLocks/>
            </p:cNvSpPr>
            <p:nvPr/>
          </p:nvSpPr>
          <p:spPr bwMode="auto">
            <a:xfrm>
              <a:off x="2263776" y="2738438"/>
              <a:ext cx="247650" cy="82550"/>
            </a:xfrm>
            <a:custGeom>
              <a:avLst/>
              <a:gdLst/>
              <a:ahLst/>
              <a:cxnLst>
                <a:cxn ang="0">
                  <a:pos x="0" y="26"/>
                </a:cxn>
                <a:cxn ang="0">
                  <a:pos x="6" y="26"/>
                </a:cxn>
                <a:cxn ang="0">
                  <a:pos x="34" y="7"/>
                </a:cxn>
                <a:cxn ang="0">
                  <a:pos x="54" y="7"/>
                </a:cxn>
                <a:cxn ang="0">
                  <a:pos x="40" y="13"/>
                </a:cxn>
                <a:cxn ang="0">
                  <a:pos x="88" y="26"/>
                </a:cxn>
                <a:cxn ang="0">
                  <a:pos x="95" y="45"/>
                </a:cxn>
                <a:cxn ang="0">
                  <a:pos x="108" y="45"/>
                </a:cxn>
                <a:cxn ang="0">
                  <a:pos x="95" y="52"/>
                </a:cxn>
                <a:cxn ang="0">
                  <a:pos x="156" y="52"/>
                </a:cxn>
                <a:cxn ang="0">
                  <a:pos x="142" y="45"/>
                </a:cxn>
                <a:cxn ang="0">
                  <a:pos x="135" y="45"/>
                </a:cxn>
                <a:cxn ang="0">
                  <a:pos x="135" y="33"/>
                </a:cxn>
                <a:cxn ang="0">
                  <a:pos x="115" y="33"/>
                </a:cxn>
                <a:cxn ang="0">
                  <a:pos x="95" y="13"/>
                </a:cxn>
                <a:cxn ang="0">
                  <a:pos x="54" y="0"/>
                </a:cxn>
                <a:cxn ang="0">
                  <a:pos x="13" y="7"/>
                </a:cxn>
                <a:cxn ang="0">
                  <a:pos x="6" y="20"/>
                </a:cxn>
                <a:cxn ang="0">
                  <a:pos x="0" y="26"/>
                </a:cxn>
              </a:cxnLst>
              <a:rect l="0" t="0" r="r" b="b"/>
              <a:pathLst>
                <a:path w="156" h="52">
                  <a:moveTo>
                    <a:pt x="0" y="26"/>
                  </a:moveTo>
                  <a:lnTo>
                    <a:pt x="6" y="26"/>
                  </a:lnTo>
                  <a:lnTo>
                    <a:pt x="34" y="7"/>
                  </a:lnTo>
                  <a:lnTo>
                    <a:pt x="54" y="7"/>
                  </a:lnTo>
                  <a:lnTo>
                    <a:pt x="40" y="13"/>
                  </a:lnTo>
                  <a:lnTo>
                    <a:pt x="88" y="26"/>
                  </a:lnTo>
                  <a:lnTo>
                    <a:pt x="95" y="45"/>
                  </a:lnTo>
                  <a:lnTo>
                    <a:pt x="108" y="45"/>
                  </a:lnTo>
                  <a:lnTo>
                    <a:pt x="95" y="52"/>
                  </a:lnTo>
                  <a:lnTo>
                    <a:pt x="156" y="52"/>
                  </a:lnTo>
                  <a:lnTo>
                    <a:pt x="142" y="45"/>
                  </a:lnTo>
                  <a:lnTo>
                    <a:pt x="135" y="45"/>
                  </a:lnTo>
                  <a:lnTo>
                    <a:pt x="135" y="33"/>
                  </a:lnTo>
                  <a:lnTo>
                    <a:pt x="115" y="33"/>
                  </a:lnTo>
                  <a:lnTo>
                    <a:pt x="95" y="13"/>
                  </a:lnTo>
                  <a:lnTo>
                    <a:pt x="54" y="0"/>
                  </a:lnTo>
                  <a:lnTo>
                    <a:pt x="13" y="7"/>
                  </a:lnTo>
                  <a:lnTo>
                    <a:pt x="6" y="20"/>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3" name="Freeform 172"/>
            <p:cNvSpPr>
              <a:spLocks/>
            </p:cNvSpPr>
            <p:nvPr/>
          </p:nvSpPr>
          <p:spPr bwMode="auto">
            <a:xfrm>
              <a:off x="2671763" y="2862263"/>
              <a:ext cx="42863" cy="9525"/>
            </a:xfrm>
            <a:custGeom>
              <a:avLst/>
              <a:gdLst/>
              <a:ahLst/>
              <a:cxnLst>
                <a:cxn ang="0">
                  <a:pos x="0" y="6"/>
                </a:cxn>
                <a:cxn ang="0">
                  <a:pos x="14" y="6"/>
                </a:cxn>
                <a:cxn ang="0">
                  <a:pos x="27" y="0"/>
                </a:cxn>
                <a:cxn ang="0">
                  <a:pos x="14" y="0"/>
                </a:cxn>
                <a:cxn ang="0">
                  <a:pos x="0" y="0"/>
                </a:cxn>
                <a:cxn ang="0">
                  <a:pos x="0" y="6"/>
                </a:cxn>
              </a:cxnLst>
              <a:rect l="0" t="0" r="r" b="b"/>
              <a:pathLst>
                <a:path w="27" h="6">
                  <a:moveTo>
                    <a:pt x="0" y="6"/>
                  </a:moveTo>
                  <a:lnTo>
                    <a:pt x="14" y="6"/>
                  </a:lnTo>
                  <a:lnTo>
                    <a:pt x="27" y="0"/>
                  </a:lnTo>
                  <a:lnTo>
                    <a:pt x="14" y="0"/>
                  </a:lnTo>
                  <a:lnTo>
                    <a:pt x="0" y="0"/>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4" name="Line 201"/>
            <p:cNvSpPr>
              <a:spLocks noChangeShapeType="1"/>
            </p:cNvSpPr>
            <p:nvPr/>
          </p:nvSpPr>
          <p:spPr bwMode="auto">
            <a:xfrm>
              <a:off x="2801938" y="2922588"/>
              <a:ext cx="158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5" name="Line 202"/>
            <p:cNvSpPr>
              <a:spLocks noChangeShapeType="1"/>
            </p:cNvSpPr>
            <p:nvPr/>
          </p:nvSpPr>
          <p:spPr bwMode="auto">
            <a:xfrm>
              <a:off x="2801938" y="2963863"/>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6" name="Freeform 175"/>
            <p:cNvSpPr>
              <a:spLocks/>
            </p:cNvSpPr>
            <p:nvPr/>
          </p:nvSpPr>
          <p:spPr bwMode="auto">
            <a:xfrm>
              <a:off x="2414588" y="2678113"/>
              <a:ext cx="20638" cy="39688"/>
            </a:xfrm>
            <a:custGeom>
              <a:avLst/>
              <a:gdLst/>
              <a:ahLst/>
              <a:cxnLst>
                <a:cxn ang="0">
                  <a:pos x="13" y="0"/>
                </a:cxn>
                <a:cxn ang="0">
                  <a:pos x="0" y="12"/>
                </a:cxn>
                <a:cxn ang="0">
                  <a:pos x="13" y="25"/>
                </a:cxn>
                <a:cxn ang="0">
                  <a:pos x="13" y="12"/>
                </a:cxn>
                <a:cxn ang="0">
                  <a:pos x="13" y="6"/>
                </a:cxn>
                <a:cxn ang="0">
                  <a:pos x="13" y="0"/>
                </a:cxn>
              </a:cxnLst>
              <a:rect l="0" t="0" r="r" b="b"/>
              <a:pathLst>
                <a:path w="13" h="25">
                  <a:moveTo>
                    <a:pt x="13" y="0"/>
                  </a:moveTo>
                  <a:lnTo>
                    <a:pt x="0" y="12"/>
                  </a:lnTo>
                  <a:lnTo>
                    <a:pt x="13" y="25"/>
                  </a:lnTo>
                  <a:lnTo>
                    <a:pt x="13" y="12"/>
                  </a:lnTo>
                  <a:lnTo>
                    <a:pt x="13" y="6"/>
                  </a:lnTo>
                  <a:lnTo>
                    <a:pt x="13"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7" name="Freeform 176"/>
            <p:cNvSpPr>
              <a:spLocks/>
            </p:cNvSpPr>
            <p:nvPr/>
          </p:nvSpPr>
          <p:spPr bwMode="auto">
            <a:xfrm>
              <a:off x="2520951" y="2779713"/>
              <a:ext cx="11113" cy="11113"/>
            </a:xfrm>
            <a:custGeom>
              <a:avLst/>
              <a:gdLst/>
              <a:ahLst/>
              <a:cxnLst>
                <a:cxn ang="0">
                  <a:pos x="0" y="7"/>
                </a:cxn>
                <a:cxn ang="0">
                  <a:pos x="7" y="7"/>
                </a:cxn>
                <a:cxn ang="0">
                  <a:pos x="7" y="0"/>
                </a:cxn>
                <a:cxn ang="0">
                  <a:pos x="0" y="7"/>
                </a:cxn>
              </a:cxnLst>
              <a:rect l="0" t="0" r="r" b="b"/>
              <a:pathLst>
                <a:path w="7" h="7">
                  <a:moveTo>
                    <a:pt x="0" y="7"/>
                  </a:moveTo>
                  <a:lnTo>
                    <a:pt x="7" y="7"/>
                  </a:lnTo>
                  <a:lnTo>
                    <a:pt x="7"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8" name="Line 205"/>
            <p:cNvSpPr>
              <a:spLocks noChangeShapeType="1"/>
            </p:cNvSpPr>
            <p:nvPr/>
          </p:nvSpPr>
          <p:spPr bwMode="auto">
            <a:xfrm>
              <a:off x="2414588" y="2646363"/>
              <a:ext cx="31750"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79" name="Line 206"/>
            <p:cNvSpPr>
              <a:spLocks noChangeShapeType="1"/>
            </p:cNvSpPr>
            <p:nvPr/>
          </p:nvSpPr>
          <p:spPr bwMode="auto">
            <a:xfrm>
              <a:off x="2446338" y="2646363"/>
              <a:ext cx="2063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0" name="Line 207"/>
            <p:cNvSpPr>
              <a:spLocks noChangeShapeType="1"/>
            </p:cNvSpPr>
            <p:nvPr/>
          </p:nvSpPr>
          <p:spPr bwMode="auto">
            <a:xfrm>
              <a:off x="2466976" y="2667001"/>
              <a:ext cx="1588" cy="1111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1" name="Line 208"/>
            <p:cNvSpPr>
              <a:spLocks noChangeShapeType="1"/>
            </p:cNvSpPr>
            <p:nvPr/>
          </p:nvSpPr>
          <p:spPr bwMode="auto">
            <a:xfrm>
              <a:off x="2466976" y="2687638"/>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2" name="Line 209"/>
            <p:cNvSpPr>
              <a:spLocks noChangeShapeType="1"/>
            </p:cNvSpPr>
            <p:nvPr/>
          </p:nvSpPr>
          <p:spPr bwMode="auto">
            <a:xfrm>
              <a:off x="2478088" y="2687638"/>
              <a:ext cx="158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3" name="Line 210"/>
            <p:cNvSpPr>
              <a:spLocks noChangeShapeType="1"/>
            </p:cNvSpPr>
            <p:nvPr/>
          </p:nvSpPr>
          <p:spPr bwMode="auto">
            <a:xfrm>
              <a:off x="2489201" y="2708276"/>
              <a:ext cx="1588"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4" name="Line 211"/>
            <p:cNvSpPr>
              <a:spLocks noChangeShapeType="1"/>
            </p:cNvSpPr>
            <p:nvPr/>
          </p:nvSpPr>
          <p:spPr bwMode="auto">
            <a:xfrm>
              <a:off x="2489201" y="2728913"/>
              <a:ext cx="22225" cy="3016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5" name="Line 212"/>
            <p:cNvSpPr>
              <a:spLocks noChangeShapeType="1"/>
            </p:cNvSpPr>
            <p:nvPr/>
          </p:nvSpPr>
          <p:spPr bwMode="auto">
            <a:xfrm>
              <a:off x="2511426" y="2759076"/>
              <a:ext cx="9525"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6" name="Line 213"/>
            <p:cNvSpPr>
              <a:spLocks noChangeShapeType="1"/>
            </p:cNvSpPr>
            <p:nvPr/>
          </p:nvSpPr>
          <p:spPr bwMode="auto">
            <a:xfrm flipH="1">
              <a:off x="2511426" y="2759076"/>
              <a:ext cx="9525" cy="1111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7" name="Line 214"/>
            <p:cNvSpPr>
              <a:spLocks noChangeShapeType="1"/>
            </p:cNvSpPr>
            <p:nvPr/>
          </p:nvSpPr>
          <p:spPr bwMode="auto">
            <a:xfrm>
              <a:off x="2532063" y="2759076"/>
              <a:ext cx="22225" cy="1111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8" name="Line 215"/>
            <p:cNvSpPr>
              <a:spLocks noChangeShapeType="1"/>
            </p:cNvSpPr>
            <p:nvPr/>
          </p:nvSpPr>
          <p:spPr bwMode="auto">
            <a:xfrm flipV="1">
              <a:off x="2554288" y="2770188"/>
              <a:ext cx="11113"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89" name="Line 216"/>
            <p:cNvSpPr>
              <a:spLocks noChangeShapeType="1"/>
            </p:cNvSpPr>
            <p:nvPr/>
          </p:nvSpPr>
          <p:spPr bwMode="auto">
            <a:xfrm>
              <a:off x="2565401" y="2770188"/>
              <a:ext cx="9525"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0" name="Line 217"/>
            <p:cNvSpPr>
              <a:spLocks noChangeShapeType="1"/>
            </p:cNvSpPr>
            <p:nvPr/>
          </p:nvSpPr>
          <p:spPr bwMode="auto">
            <a:xfrm>
              <a:off x="2349501" y="2708276"/>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1" name="Freeform 190"/>
            <p:cNvSpPr>
              <a:spLocks/>
            </p:cNvSpPr>
            <p:nvPr/>
          </p:nvSpPr>
          <p:spPr bwMode="auto">
            <a:xfrm>
              <a:off x="2640013" y="2278063"/>
              <a:ext cx="53975" cy="11113"/>
            </a:xfrm>
            <a:custGeom>
              <a:avLst/>
              <a:gdLst/>
              <a:ahLst/>
              <a:cxnLst>
                <a:cxn ang="0">
                  <a:pos x="0" y="7"/>
                </a:cxn>
                <a:cxn ang="0">
                  <a:pos x="34" y="0"/>
                </a:cxn>
                <a:cxn ang="0">
                  <a:pos x="27" y="0"/>
                </a:cxn>
                <a:cxn ang="0">
                  <a:pos x="14" y="7"/>
                </a:cxn>
                <a:cxn ang="0">
                  <a:pos x="0" y="7"/>
                </a:cxn>
              </a:cxnLst>
              <a:rect l="0" t="0" r="r" b="b"/>
              <a:pathLst>
                <a:path w="34" h="7">
                  <a:moveTo>
                    <a:pt x="0" y="7"/>
                  </a:moveTo>
                  <a:lnTo>
                    <a:pt x="34" y="0"/>
                  </a:lnTo>
                  <a:lnTo>
                    <a:pt x="27" y="0"/>
                  </a:lnTo>
                  <a:lnTo>
                    <a:pt x="14" y="7"/>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2" name="Freeform 191"/>
            <p:cNvSpPr>
              <a:spLocks/>
            </p:cNvSpPr>
            <p:nvPr/>
          </p:nvSpPr>
          <p:spPr bwMode="auto">
            <a:xfrm>
              <a:off x="2941638" y="2043113"/>
              <a:ext cx="65088" cy="9525"/>
            </a:xfrm>
            <a:custGeom>
              <a:avLst/>
              <a:gdLst/>
              <a:ahLst/>
              <a:cxnLst>
                <a:cxn ang="0">
                  <a:pos x="0" y="0"/>
                </a:cxn>
                <a:cxn ang="0">
                  <a:pos x="20" y="6"/>
                </a:cxn>
                <a:cxn ang="0">
                  <a:pos x="41" y="6"/>
                </a:cxn>
                <a:cxn ang="0">
                  <a:pos x="20" y="0"/>
                </a:cxn>
                <a:cxn ang="0">
                  <a:pos x="7" y="0"/>
                </a:cxn>
                <a:cxn ang="0">
                  <a:pos x="0" y="0"/>
                </a:cxn>
              </a:cxnLst>
              <a:rect l="0" t="0" r="r" b="b"/>
              <a:pathLst>
                <a:path w="41" h="6">
                  <a:moveTo>
                    <a:pt x="0" y="0"/>
                  </a:moveTo>
                  <a:lnTo>
                    <a:pt x="20" y="6"/>
                  </a:lnTo>
                  <a:lnTo>
                    <a:pt x="41" y="6"/>
                  </a:lnTo>
                  <a:lnTo>
                    <a:pt x="20"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3" name="Freeform 192"/>
            <p:cNvSpPr>
              <a:spLocks/>
            </p:cNvSpPr>
            <p:nvPr/>
          </p:nvSpPr>
          <p:spPr bwMode="auto">
            <a:xfrm>
              <a:off x="2919413" y="2114551"/>
              <a:ext cx="42863" cy="20638"/>
            </a:xfrm>
            <a:custGeom>
              <a:avLst/>
              <a:gdLst/>
              <a:ahLst/>
              <a:cxnLst>
                <a:cxn ang="0">
                  <a:pos x="0" y="6"/>
                </a:cxn>
                <a:cxn ang="0">
                  <a:pos x="14" y="13"/>
                </a:cxn>
                <a:cxn ang="0">
                  <a:pos x="27" y="6"/>
                </a:cxn>
                <a:cxn ang="0">
                  <a:pos x="7" y="6"/>
                </a:cxn>
                <a:cxn ang="0">
                  <a:pos x="7" y="0"/>
                </a:cxn>
                <a:cxn ang="0">
                  <a:pos x="0" y="6"/>
                </a:cxn>
              </a:cxnLst>
              <a:rect l="0" t="0" r="r" b="b"/>
              <a:pathLst>
                <a:path w="27" h="13">
                  <a:moveTo>
                    <a:pt x="0" y="6"/>
                  </a:moveTo>
                  <a:lnTo>
                    <a:pt x="14" y="13"/>
                  </a:lnTo>
                  <a:lnTo>
                    <a:pt x="27" y="6"/>
                  </a:lnTo>
                  <a:lnTo>
                    <a:pt x="7" y="6"/>
                  </a:lnTo>
                  <a:lnTo>
                    <a:pt x="7" y="0"/>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4" name="Freeform 193"/>
            <p:cNvSpPr>
              <a:spLocks/>
            </p:cNvSpPr>
            <p:nvPr/>
          </p:nvSpPr>
          <p:spPr bwMode="auto">
            <a:xfrm>
              <a:off x="2736851" y="1725613"/>
              <a:ext cx="42863" cy="9525"/>
            </a:xfrm>
            <a:custGeom>
              <a:avLst/>
              <a:gdLst/>
              <a:ahLst/>
              <a:cxnLst>
                <a:cxn ang="0">
                  <a:pos x="0" y="6"/>
                </a:cxn>
                <a:cxn ang="0">
                  <a:pos x="27" y="0"/>
                </a:cxn>
                <a:cxn ang="0">
                  <a:pos x="14" y="0"/>
                </a:cxn>
                <a:cxn ang="0">
                  <a:pos x="7" y="6"/>
                </a:cxn>
                <a:cxn ang="0">
                  <a:pos x="0" y="6"/>
                </a:cxn>
              </a:cxnLst>
              <a:rect l="0" t="0" r="r" b="b"/>
              <a:pathLst>
                <a:path w="27" h="6">
                  <a:moveTo>
                    <a:pt x="0" y="6"/>
                  </a:moveTo>
                  <a:lnTo>
                    <a:pt x="27" y="0"/>
                  </a:lnTo>
                  <a:lnTo>
                    <a:pt x="14" y="0"/>
                  </a:lnTo>
                  <a:lnTo>
                    <a:pt x="7"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5" name="Freeform 194"/>
            <p:cNvSpPr>
              <a:spLocks/>
            </p:cNvSpPr>
            <p:nvPr/>
          </p:nvSpPr>
          <p:spPr bwMode="auto">
            <a:xfrm>
              <a:off x="2801938" y="1735138"/>
              <a:ext cx="20638" cy="11113"/>
            </a:xfrm>
            <a:custGeom>
              <a:avLst/>
              <a:gdLst/>
              <a:ahLst/>
              <a:cxnLst>
                <a:cxn ang="0">
                  <a:pos x="7" y="0"/>
                </a:cxn>
                <a:cxn ang="0">
                  <a:pos x="0" y="7"/>
                </a:cxn>
                <a:cxn ang="0">
                  <a:pos x="13" y="0"/>
                </a:cxn>
                <a:cxn ang="0">
                  <a:pos x="7" y="0"/>
                </a:cxn>
              </a:cxnLst>
              <a:rect l="0" t="0" r="r" b="b"/>
              <a:pathLst>
                <a:path w="13" h="7">
                  <a:moveTo>
                    <a:pt x="7" y="0"/>
                  </a:moveTo>
                  <a:lnTo>
                    <a:pt x="0" y="7"/>
                  </a:lnTo>
                  <a:lnTo>
                    <a:pt x="13" y="0"/>
                  </a:lnTo>
                  <a:lnTo>
                    <a:pt x="7"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6" name="Freeform 195"/>
            <p:cNvSpPr>
              <a:spLocks/>
            </p:cNvSpPr>
            <p:nvPr/>
          </p:nvSpPr>
          <p:spPr bwMode="auto">
            <a:xfrm>
              <a:off x="3027363" y="2001838"/>
              <a:ext cx="150813" cy="122238"/>
            </a:xfrm>
            <a:custGeom>
              <a:avLst/>
              <a:gdLst/>
              <a:ahLst/>
              <a:cxnLst>
                <a:cxn ang="0">
                  <a:pos x="0" y="52"/>
                </a:cxn>
                <a:cxn ang="0">
                  <a:pos x="0" y="58"/>
                </a:cxn>
                <a:cxn ang="0">
                  <a:pos x="61" y="58"/>
                </a:cxn>
                <a:cxn ang="0">
                  <a:pos x="48" y="71"/>
                </a:cxn>
                <a:cxn ang="0">
                  <a:pos x="61" y="71"/>
                </a:cxn>
                <a:cxn ang="0">
                  <a:pos x="68" y="58"/>
                </a:cxn>
                <a:cxn ang="0">
                  <a:pos x="75" y="58"/>
                </a:cxn>
                <a:cxn ang="0">
                  <a:pos x="68" y="71"/>
                </a:cxn>
                <a:cxn ang="0">
                  <a:pos x="75" y="71"/>
                </a:cxn>
                <a:cxn ang="0">
                  <a:pos x="75" y="77"/>
                </a:cxn>
                <a:cxn ang="0">
                  <a:pos x="88" y="77"/>
                </a:cxn>
                <a:cxn ang="0">
                  <a:pos x="95" y="58"/>
                </a:cxn>
                <a:cxn ang="0">
                  <a:pos x="88" y="58"/>
                </a:cxn>
                <a:cxn ang="0">
                  <a:pos x="95" y="52"/>
                </a:cxn>
                <a:cxn ang="0">
                  <a:pos x="75" y="58"/>
                </a:cxn>
                <a:cxn ang="0">
                  <a:pos x="95" y="45"/>
                </a:cxn>
                <a:cxn ang="0">
                  <a:pos x="88" y="45"/>
                </a:cxn>
                <a:cxn ang="0">
                  <a:pos x="95" y="32"/>
                </a:cxn>
                <a:cxn ang="0">
                  <a:pos x="68" y="32"/>
                </a:cxn>
                <a:cxn ang="0">
                  <a:pos x="68" y="26"/>
                </a:cxn>
                <a:cxn ang="0">
                  <a:pos x="68" y="19"/>
                </a:cxn>
                <a:cxn ang="0">
                  <a:pos x="48" y="26"/>
                </a:cxn>
                <a:cxn ang="0">
                  <a:pos x="75" y="0"/>
                </a:cxn>
                <a:cxn ang="0">
                  <a:pos x="68" y="0"/>
                </a:cxn>
                <a:cxn ang="0">
                  <a:pos x="21" y="45"/>
                </a:cxn>
                <a:cxn ang="0">
                  <a:pos x="7" y="52"/>
                </a:cxn>
                <a:cxn ang="0">
                  <a:pos x="0" y="52"/>
                </a:cxn>
              </a:cxnLst>
              <a:rect l="0" t="0" r="r" b="b"/>
              <a:pathLst>
                <a:path w="95" h="77">
                  <a:moveTo>
                    <a:pt x="0" y="52"/>
                  </a:moveTo>
                  <a:lnTo>
                    <a:pt x="0" y="58"/>
                  </a:lnTo>
                  <a:lnTo>
                    <a:pt x="61" y="58"/>
                  </a:lnTo>
                  <a:lnTo>
                    <a:pt x="48" y="71"/>
                  </a:lnTo>
                  <a:lnTo>
                    <a:pt x="61" y="71"/>
                  </a:lnTo>
                  <a:lnTo>
                    <a:pt x="68" y="58"/>
                  </a:lnTo>
                  <a:lnTo>
                    <a:pt x="75" y="58"/>
                  </a:lnTo>
                  <a:lnTo>
                    <a:pt x="68" y="71"/>
                  </a:lnTo>
                  <a:lnTo>
                    <a:pt x="75" y="71"/>
                  </a:lnTo>
                  <a:lnTo>
                    <a:pt x="75" y="77"/>
                  </a:lnTo>
                  <a:lnTo>
                    <a:pt x="88" y="77"/>
                  </a:lnTo>
                  <a:lnTo>
                    <a:pt x="95" y="58"/>
                  </a:lnTo>
                  <a:lnTo>
                    <a:pt x="88" y="58"/>
                  </a:lnTo>
                  <a:lnTo>
                    <a:pt x="95" y="52"/>
                  </a:lnTo>
                  <a:lnTo>
                    <a:pt x="75" y="58"/>
                  </a:lnTo>
                  <a:lnTo>
                    <a:pt x="95" y="45"/>
                  </a:lnTo>
                  <a:lnTo>
                    <a:pt x="88" y="45"/>
                  </a:lnTo>
                  <a:lnTo>
                    <a:pt x="95" y="32"/>
                  </a:lnTo>
                  <a:lnTo>
                    <a:pt x="68" y="32"/>
                  </a:lnTo>
                  <a:lnTo>
                    <a:pt x="68" y="26"/>
                  </a:lnTo>
                  <a:lnTo>
                    <a:pt x="68" y="19"/>
                  </a:lnTo>
                  <a:lnTo>
                    <a:pt x="48" y="26"/>
                  </a:lnTo>
                  <a:lnTo>
                    <a:pt x="75" y="0"/>
                  </a:lnTo>
                  <a:lnTo>
                    <a:pt x="68" y="0"/>
                  </a:lnTo>
                  <a:lnTo>
                    <a:pt x="21" y="45"/>
                  </a:lnTo>
                  <a:lnTo>
                    <a:pt x="7" y="52"/>
                  </a:lnTo>
                  <a:lnTo>
                    <a:pt x="0" y="5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7" name="Freeform 196"/>
            <p:cNvSpPr>
              <a:spLocks/>
            </p:cNvSpPr>
            <p:nvPr/>
          </p:nvSpPr>
          <p:spPr bwMode="auto">
            <a:xfrm>
              <a:off x="2693988" y="1643063"/>
              <a:ext cx="150813" cy="61913"/>
            </a:xfrm>
            <a:custGeom>
              <a:avLst/>
              <a:gdLst/>
              <a:ahLst/>
              <a:cxnLst>
                <a:cxn ang="0">
                  <a:pos x="0" y="33"/>
                </a:cxn>
                <a:cxn ang="0">
                  <a:pos x="20" y="33"/>
                </a:cxn>
                <a:cxn ang="0">
                  <a:pos x="20" y="39"/>
                </a:cxn>
                <a:cxn ang="0">
                  <a:pos x="47" y="33"/>
                </a:cxn>
                <a:cxn ang="0">
                  <a:pos x="54" y="33"/>
                </a:cxn>
                <a:cxn ang="0">
                  <a:pos x="75" y="39"/>
                </a:cxn>
                <a:cxn ang="0">
                  <a:pos x="95" y="33"/>
                </a:cxn>
                <a:cxn ang="0">
                  <a:pos x="54" y="7"/>
                </a:cxn>
                <a:cxn ang="0">
                  <a:pos x="54" y="0"/>
                </a:cxn>
                <a:cxn ang="0">
                  <a:pos x="41" y="13"/>
                </a:cxn>
                <a:cxn ang="0">
                  <a:pos x="20" y="33"/>
                </a:cxn>
                <a:cxn ang="0">
                  <a:pos x="7" y="33"/>
                </a:cxn>
                <a:cxn ang="0">
                  <a:pos x="0" y="33"/>
                </a:cxn>
              </a:cxnLst>
              <a:rect l="0" t="0" r="r" b="b"/>
              <a:pathLst>
                <a:path w="95" h="39">
                  <a:moveTo>
                    <a:pt x="0" y="33"/>
                  </a:moveTo>
                  <a:lnTo>
                    <a:pt x="20" y="33"/>
                  </a:lnTo>
                  <a:lnTo>
                    <a:pt x="20" y="39"/>
                  </a:lnTo>
                  <a:lnTo>
                    <a:pt x="47" y="33"/>
                  </a:lnTo>
                  <a:lnTo>
                    <a:pt x="54" y="33"/>
                  </a:lnTo>
                  <a:lnTo>
                    <a:pt x="75" y="39"/>
                  </a:lnTo>
                  <a:lnTo>
                    <a:pt x="95" y="33"/>
                  </a:lnTo>
                  <a:lnTo>
                    <a:pt x="54" y="7"/>
                  </a:lnTo>
                  <a:lnTo>
                    <a:pt x="54" y="0"/>
                  </a:lnTo>
                  <a:lnTo>
                    <a:pt x="41" y="13"/>
                  </a:lnTo>
                  <a:lnTo>
                    <a:pt x="20" y="33"/>
                  </a:lnTo>
                  <a:lnTo>
                    <a:pt x="7" y="33"/>
                  </a:lnTo>
                  <a:lnTo>
                    <a:pt x="0" y="3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8" name="Freeform 197"/>
            <p:cNvSpPr>
              <a:spLocks/>
            </p:cNvSpPr>
            <p:nvPr/>
          </p:nvSpPr>
          <p:spPr bwMode="auto">
            <a:xfrm>
              <a:off x="2962276" y="1601788"/>
              <a:ext cx="44450" cy="20638"/>
            </a:xfrm>
            <a:custGeom>
              <a:avLst/>
              <a:gdLst/>
              <a:ahLst/>
              <a:cxnLst>
                <a:cxn ang="0">
                  <a:pos x="0" y="7"/>
                </a:cxn>
                <a:cxn ang="0">
                  <a:pos x="0" y="13"/>
                </a:cxn>
                <a:cxn ang="0">
                  <a:pos x="7" y="13"/>
                </a:cxn>
                <a:cxn ang="0">
                  <a:pos x="28" y="0"/>
                </a:cxn>
                <a:cxn ang="0">
                  <a:pos x="14" y="0"/>
                </a:cxn>
                <a:cxn ang="0">
                  <a:pos x="7" y="7"/>
                </a:cxn>
                <a:cxn ang="0">
                  <a:pos x="0" y="7"/>
                </a:cxn>
              </a:cxnLst>
              <a:rect l="0" t="0" r="r" b="b"/>
              <a:pathLst>
                <a:path w="28" h="13">
                  <a:moveTo>
                    <a:pt x="0" y="7"/>
                  </a:moveTo>
                  <a:lnTo>
                    <a:pt x="0" y="13"/>
                  </a:lnTo>
                  <a:lnTo>
                    <a:pt x="7" y="13"/>
                  </a:lnTo>
                  <a:lnTo>
                    <a:pt x="28" y="0"/>
                  </a:lnTo>
                  <a:lnTo>
                    <a:pt x="14" y="0"/>
                  </a:lnTo>
                  <a:lnTo>
                    <a:pt x="7" y="7"/>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199" name="Freeform 198"/>
            <p:cNvSpPr>
              <a:spLocks/>
            </p:cNvSpPr>
            <p:nvPr/>
          </p:nvSpPr>
          <p:spPr bwMode="auto">
            <a:xfrm>
              <a:off x="2813051" y="1470026"/>
              <a:ext cx="407988" cy="265113"/>
            </a:xfrm>
            <a:custGeom>
              <a:avLst/>
              <a:gdLst/>
              <a:ahLst/>
              <a:cxnLst>
                <a:cxn ang="0">
                  <a:pos x="0" y="25"/>
                </a:cxn>
                <a:cxn ang="0">
                  <a:pos x="6" y="45"/>
                </a:cxn>
                <a:cxn ang="0">
                  <a:pos x="27" y="51"/>
                </a:cxn>
                <a:cxn ang="0">
                  <a:pos x="74" y="51"/>
                </a:cxn>
                <a:cxn ang="0">
                  <a:pos x="81" y="64"/>
                </a:cxn>
                <a:cxn ang="0">
                  <a:pos x="108" y="51"/>
                </a:cxn>
                <a:cxn ang="0">
                  <a:pos x="128" y="64"/>
                </a:cxn>
                <a:cxn ang="0">
                  <a:pos x="108" y="71"/>
                </a:cxn>
                <a:cxn ang="0">
                  <a:pos x="128" y="71"/>
                </a:cxn>
                <a:cxn ang="0">
                  <a:pos x="135" y="71"/>
                </a:cxn>
                <a:cxn ang="0">
                  <a:pos x="149" y="83"/>
                </a:cxn>
                <a:cxn ang="0">
                  <a:pos x="149" y="96"/>
                </a:cxn>
                <a:cxn ang="0">
                  <a:pos x="101" y="109"/>
                </a:cxn>
                <a:cxn ang="0">
                  <a:pos x="108" y="116"/>
                </a:cxn>
                <a:cxn ang="0">
                  <a:pos x="94" y="122"/>
                </a:cxn>
                <a:cxn ang="0">
                  <a:pos x="67" y="116"/>
                </a:cxn>
                <a:cxn ang="0">
                  <a:pos x="47" y="135"/>
                </a:cxn>
                <a:cxn ang="0">
                  <a:pos x="74" y="135"/>
                </a:cxn>
                <a:cxn ang="0">
                  <a:pos x="101" y="142"/>
                </a:cxn>
                <a:cxn ang="0">
                  <a:pos x="108" y="142"/>
                </a:cxn>
                <a:cxn ang="0">
                  <a:pos x="108" y="161"/>
                </a:cxn>
                <a:cxn ang="0">
                  <a:pos x="135" y="167"/>
                </a:cxn>
                <a:cxn ang="0">
                  <a:pos x="169" y="167"/>
                </a:cxn>
                <a:cxn ang="0">
                  <a:pos x="149" y="148"/>
                </a:cxn>
                <a:cxn ang="0">
                  <a:pos x="149" y="142"/>
                </a:cxn>
                <a:cxn ang="0">
                  <a:pos x="176" y="161"/>
                </a:cxn>
                <a:cxn ang="0">
                  <a:pos x="196" y="161"/>
                </a:cxn>
                <a:cxn ang="0">
                  <a:pos x="203" y="148"/>
                </a:cxn>
                <a:cxn ang="0">
                  <a:pos x="196" y="142"/>
                </a:cxn>
                <a:cxn ang="0">
                  <a:pos x="203" y="135"/>
                </a:cxn>
                <a:cxn ang="0">
                  <a:pos x="183" y="116"/>
                </a:cxn>
                <a:cxn ang="0">
                  <a:pos x="196" y="109"/>
                </a:cxn>
                <a:cxn ang="0">
                  <a:pos x="210" y="116"/>
                </a:cxn>
                <a:cxn ang="0">
                  <a:pos x="210" y="122"/>
                </a:cxn>
                <a:cxn ang="0">
                  <a:pos x="223" y="122"/>
                </a:cxn>
                <a:cxn ang="0">
                  <a:pos x="257" y="96"/>
                </a:cxn>
                <a:cxn ang="0">
                  <a:pos x="230" y="83"/>
                </a:cxn>
                <a:cxn ang="0">
                  <a:pos x="210" y="83"/>
                </a:cxn>
                <a:cxn ang="0">
                  <a:pos x="203" y="71"/>
                </a:cxn>
                <a:cxn ang="0">
                  <a:pos x="210" y="71"/>
                </a:cxn>
                <a:cxn ang="0">
                  <a:pos x="230" y="64"/>
                </a:cxn>
                <a:cxn ang="0">
                  <a:pos x="230" y="51"/>
                </a:cxn>
                <a:cxn ang="0">
                  <a:pos x="203" y="38"/>
                </a:cxn>
                <a:cxn ang="0">
                  <a:pos x="176" y="25"/>
                </a:cxn>
                <a:cxn ang="0">
                  <a:pos x="183" y="19"/>
                </a:cxn>
                <a:cxn ang="0">
                  <a:pos x="149" y="19"/>
                </a:cxn>
                <a:cxn ang="0">
                  <a:pos x="101" y="25"/>
                </a:cxn>
                <a:cxn ang="0">
                  <a:pos x="122" y="13"/>
                </a:cxn>
                <a:cxn ang="0">
                  <a:pos x="101" y="0"/>
                </a:cxn>
                <a:cxn ang="0">
                  <a:pos x="94" y="0"/>
                </a:cxn>
                <a:cxn ang="0">
                  <a:pos x="67" y="0"/>
                </a:cxn>
                <a:cxn ang="0">
                  <a:pos x="27" y="13"/>
                </a:cxn>
                <a:cxn ang="0">
                  <a:pos x="13" y="19"/>
                </a:cxn>
                <a:cxn ang="0">
                  <a:pos x="0" y="19"/>
                </a:cxn>
                <a:cxn ang="0">
                  <a:pos x="0" y="25"/>
                </a:cxn>
              </a:cxnLst>
              <a:rect l="0" t="0" r="r" b="b"/>
              <a:pathLst>
                <a:path w="257" h="167">
                  <a:moveTo>
                    <a:pt x="0" y="25"/>
                  </a:moveTo>
                  <a:lnTo>
                    <a:pt x="6" y="45"/>
                  </a:lnTo>
                  <a:lnTo>
                    <a:pt x="27" y="51"/>
                  </a:lnTo>
                  <a:lnTo>
                    <a:pt x="74" y="51"/>
                  </a:lnTo>
                  <a:lnTo>
                    <a:pt x="81" y="64"/>
                  </a:lnTo>
                  <a:lnTo>
                    <a:pt x="108" y="51"/>
                  </a:lnTo>
                  <a:lnTo>
                    <a:pt x="128" y="64"/>
                  </a:lnTo>
                  <a:lnTo>
                    <a:pt x="108" y="71"/>
                  </a:lnTo>
                  <a:lnTo>
                    <a:pt x="128" y="71"/>
                  </a:lnTo>
                  <a:lnTo>
                    <a:pt x="135" y="71"/>
                  </a:lnTo>
                  <a:lnTo>
                    <a:pt x="149" y="83"/>
                  </a:lnTo>
                  <a:lnTo>
                    <a:pt x="149" y="96"/>
                  </a:lnTo>
                  <a:lnTo>
                    <a:pt x="101" y="109"/>
                  </a:lnTo>
                  <a:lnTo>
                    <a:pt x="108" y="116"/>
                  </a:lnTo>
                  <a:lnTo>
                    <a:pt x="94" y="122"/>
                  </a:lnTo>
                  <a:lnTo>
                    <a:pt x="67" y="116"/>
                  </a:lnTo>
                  <a:lnTo>
                    <a:pt x="47" y="135"/>
                  </a:lnTo>
                  <a:lnTo>
                    <a:pt x="74" y="135"/>
                  </a:lnTo>
                  <a:lnTo>
                    <a:pt x="101" y="142"/>
                  </a:lnTo>
                  <a:lnTo>
                    <a:pt x="108" y="142"/>
                  </a:lnTo>
                  <a:lnTo>
                    <a:pt x="108" y="161"/>
                  </a:lnTo>
                  <a:lnTo>
                    <a:pt x="135" y="167"/>
                  </a:lnTo>
                  <a:lnTo>
                    <a:pt x="169" y="167"/>
                  </a:lnTo>
                  <a:lnTo>
                    <a:pt x="149" y="148"/>
                  </a:lnTo>
                  <a:lnTo>
                    <a:pt x="149" y="142"/>
                  </a:lnTo>
                  <a:lnTo>
                    <a:pt x="176" y="161"/>
                  </a:lnTo>
                  <a:lnTo>
                    <a:pt x="196" y="161"/>
                  </a:lnTo>
                  <a:lnTo>
                    <a:pt x="203" y="148"/>
                  </a:lnTo>
                  <a:lnTo>
                    <a:pt x="196" y="142"/>
                  </a:lnTo>
                  <a:lnTo>
                    <a:pt x="203" y="135"/>
                  </a:lnTo>
                  <a:lnTo>
                    <a:pt x="183" y="116"/>
                  </a:lnTo>
                  <a:lnTo>
                    <a:pt x="196" y="109"/>
                  </a:lnTo>
                  <a:lnTo>
                    <a:pt x="210" y="116"/>
                  </a:lnTo>
                  <a:lnTo>
                    <a:pt x="210" y="122"/>
                  </a:lnTo>
                  <a:lnTo>
                    <a:pt x="223" y="122"/>
                  </a:lnTo>
                  <a:lnTo>
                    <a:pt x="257" y="96"/>
                  </a:lnTo>
                  <a:lnTo>
                    <a:pt x="230" y="83"/>
                  </a:lnTo>
                  <a:lnTo>
                    <a:pt x="210" y="83"/>
                  </a:lnTo>
                  <a:lnTo>
                    <a:pt x="203" y="71"/>
                  </a:lnTo>
                  <a:lnTo>
                    <a:pt x="210" y="71"/>
                  </a:lnTo>
                  <a:lnTo>
                    <a:pt x="230" y="64"/>
                  </a:lnTo>
                  <a:lnTo>
                    <a:pt x="230" y="51"/>
                  </a:lnTo>
                  <a:lnTo>
                    <a:pt x="203" y="38"/>
                  </a:lnTo>
                  <a:lnTo>
                    <a:pt x="176" y="25"/>
                  </a:lnTo>
                  <a:lnTo>
                    <a:pt x="183" y="19"/>
                  </a:lnTo>
                  <a:lnTo>
                    <a:pt x="149" y="19"/>
                  </a:lnTo>
                  <a:lnTo>
                    <a:pt x="101" y="25"/>
                  </a:lnTo>
                  <a:lnTo>
                    <a:pt x="122" y="13"/>
                  </a:lnTo>
                  <a:lnTo>
                    <a:pt x="101" y="0"/>
                  </a:lnTo>
                  <a:lnTo>
                    <a:pt x="94" y="0"/>
                  </a:lnTo>
                  <a:lnTo>
                    <a:pt x="67" y="0"/>
                  </a:lnTo>
                  <a:lnTo>
                    <a:pt x="27" y="13"/>
                  </a:lnTo>
                  <a:lnTo>
                    <a:pt x="13" y="19"/>
                  </a:lnTo>
                  <a:lnTo>
                    <a:pt x="0" y="19"/>
                  </a:lnTo>
                  <a:lnTo>
                    <a:pt x="0" y="2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0" name="Freeform 199"/>
            <p:cNvSpPr>
              <a:spLocks/>
            </p:cNvSpPr>
            <p:nvPr/>
          </p:nvSpPr>
          <p:spPr bwMode="auto">
            <a:xfrm>
              <a:off x="3006726" y="1470026"/>
              <a:ext cx="74613" cy="30163"/>
            </a:xfrm>
            <a:custGeom>
              <a:avLst/>
              <a:gdLst/>
              <a:ahLst/>
              <a:cxnLst>
                <a:cxn ang="0">
                  <a:pos x="6" y="0"/>
                </a:cxn>
                <a:cxn ang="0">
                  <a:pos x="0" y="13"/>
                </a:cxn>
                <a:cxn ang="0">
                  <a:pos x="6" y="19"/>
                </a:cxn>
                <a:cxn ang="0">
                  <a:pos x="34" y="19"/>
                </a:cxn>
                <a:cxn ang="0">
                  <a:pos x="47" y="13"/>
                </a:cxn>
                <a:cxn ang="0">
                  <a:pos x="27" y="6"/>
                </a:cxn>
                <a:cxn ang="0">
                  <a:pos x="6" y="0"/>
                </a:cxn>
              </a:cxnLst>
              <a:rect l="0" t="0" r="r" b="b"/>
              <a:pathLst>
                <a:path w="47" h="19">
                  <a:moveTo>
                    <a:pt x="6" y="0"/>
                  </a:moveTo>
                  <a:lnTo>
                    <a:pt x="0" y="13"/>
                  </a:lnTo>
                  <a:lnTo>
                    <a:pt x="6" y="19"/>
                  </a:lnTo>
                  <a:lnTo>
                    <a:pt x="34" y="19"/>
                  </a:lnTo>
                  <a:lnTo>
                    <a:pt x="47" y="13"/>
                  </a:lnTo>
                  <a:lnTo>
                    <a:pt x="27" y="6"/>
                  </a:lnTo>
                  <a:lnTo>
                    <a:pt x="6"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1" name="Freeform 200"/>
            <p:cNvSpPr>
              <a:spLocks/>
            </p:cNvSpPr>
            <p:nvPr/>
          </p:nvSpPr>
          <p:spPr bwMode="auto">
            <a:xfrm>
              <a:off x="2779713" y="1449388"/>
              <a:ext cx="42863" cy="9525"/>
            </a:xfrm>
            <a:custGeom>
              <a:avLst/>
              <a:gdLst/>
              <a:ahLst/>
              <a:cxnLst>
                <a:cxn ang="0">
                  <a:pos x="0" y="0"/>
                </a:cxn>
                <a:cxn ang="0">
                  <a:pos x="21" y="6"/>
                </a:cxn>
                <a:cxn ang="0">
                  <a:pos x="27" y="0"/>
                </a:cxn>
                <a:cxn ang="0">
                  <a:pos x="21" y="0"/>
                </a:cxn>
                <a:cxn ang="0">
                  <a:pos x="7" y="0"/>
                </a:cxn>
                <a:cxn ang="0">
                  <a:pos x="0" y="0"/>
                </a:cxn>
              </a:cxnLst>
              <a:rect l="0" t="0" r="r" b="b"/>
              <a:pathLst>
                <a:path w="27" h="6">
                  <a:moveTo>
                    <a:pt x="0" y="0"/>
                  </a:moveTo>
                  <a:lnTo>
                    <a:pt x="21" y="6"/>
                  </a:lnTo>
                  <a:lnTo>
                    <a:pt x="27" y="0"/>
                  </a:lnTo>
                  <a:lnTo>
                    <a:pt x="21"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2" name="Freeform 201"/>
            <p:cNvSpPr>
              <a:spLocks/>
            </p:cNvSpPr>
            <p:nvPr/>
          </p:nvSpPr>
          <p:spPr bwMode="auto">
            <a:xfrm>
              <a:off x="2822575" y="1417638"/>
              <a:ext cx="238125" cy="41275"/>
            </a:xfrm>
            <a:custGeom>
              <a:avLst/>
              <a:gdLst/>
              <a:ahLst/>
              <a:cxnLst>
                <a:cxn ang="0">
                  <a:pos x="14" y="0"/>
                </a:cxn>
                <a:cxn ang="0">
                  <a:pos x="0" y="0"/>
                </a:cxn>
                <a:cxn ang="0">
                  <a:pos x="14" y="7"/>
                </a:cxn>
                <a:cxn ang="0">
                  <a:pos x="41" y="7"/>
                </a:cxn>
                <a:cxn ang="0">
                  <a:pos x="21" y="26"/>
                </a:cxn>
                <a:cxn ang="0">
                  <a:pos x="34" y="26"/>
                </a:cxn>
                <a:cxn ang="0">
                  <a:pos x="88" y="26"/>
                </a:cxn>
                <a:cxn ang="0">
                  <a:pos x="102" y="26"/>
                </a:cxn>
                <a:cxn ang="0">
                  <a:pos x="116" y="26"/>
                </a:cxn>
                <a:cxn ang="0">
                  <a:pos x="129" y="26"/>
                </a:cxn>
                <a:cxn ang="0">
                  <a:pos x="150" y="20"/>
                </a:cxn>
                <a:cxn ang="0">
                  <a:pos x="68" y="7"/>
                </a:cxn>
                <a:cxn ang="0">
                  <a:pos x="61" y="7"/>
                </a:cxn>
                <a:cxn ang="0">
                  <a:pos x="61" y="0"/>
                </a:cxn>
                <a:cxn ang="0">
                  <a:pos x="34" y="0"/>
                </a:cxn>
                <a:cxn ang="0">
                  <a:pos x="14" y="0"/>
                </a:cxn>
              </a:cxnLst>
              <a:rect l="0" t="0" r="r" b="b"/>
              <a:pathLst>
                <a:path w="150" h="26">
                  <a:moveTo>
                    <a:pt x="14" y="0"/>
                  </a:moveTo>
                  <a:lnTo>
                    <a:pt x="0" y="0"/>
                  </a:lnTo>
                  <a:lnTo>
                    <a:pt x="14" y="7"/>
                  </a:lnTo>
                  <a:lnTo>
                    <a:pt x="41" y="7"/>
                  </a:lnTo>
                  <a:lnTo>
                    <a:pt x="21" y="26"/>
                  </a:lnTo>
                  <a:lnTo>
                    <a:pt x="34" y="26"/>
                  </a:lnTo>
                  <a:lnTo>
                    <a:pt x="88" y="26"/>
                  </a:lnTo>
                  <a:lnTo>
                    <a:pt x="102" y="26"/>
                  </a:lnTo>
                  <a:lnTo>
                    <a:pt x="116" y="26"/>
                  </a:lnTo>
                  <a:lnTo>
                    <a:pt x="129" y="26"/>
                  </a:lnTo>
                  <a:lnTo>
                    <a:pt x="150" y="20"/>
                  </a:lnTo>
                  <a:lnTo>
                    <a:pt x="68" y="7"/>
                  </a:lnTo>
                  <a:lnTo>
                    <a:pt x="61" y="7"/>
                  </a:lnTo>
                  <a:lnTo>
                    <a:pt x="61" y="0"/>
                  </a:lnTo>
                  <a:lnTo>
                    <a:pt x="34" y="0"/>
                  </a:lnTo>
                  <a:lnTo>
                    <a:pt x="14"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3" name="Freeform 202"/>
            <p:cNvSpPr>
              <a:spLocks/>
            </p:cNvSpPr>
            <p:nvPr/>
          </p:nvSpPr>
          <p:spPr bwMode="auto">
            <a:xfrm>
              <a:off x="2930525" y="1336675"/>
              <a:ext cx="130175" cy="50800"/>
            </a:xfrm>
            <a:custGeom>
              <a:avLst/>
              <a:gdLst/>
              <a:ahLst/>
              <a:cxnLst>
                <a:cxn ang="0">
                  <a:pos x="7" y="6"/>
                </a:cxn>
                <a:cxn ang="0">
                  <a:pos x="7" y="13"/>
                </a:cxn>
                <a:cxn ang="0">
                  <a:pos x="0" y="26"/>
                </a:cxn>
                <a:cxn ang="0">
                  <a:pos x="0" y="32"/>
                </a:cxn>
                <a:cxn ang="0">
                  <a:pos x="27" y="32"/>
                </a:cxn>
                <a:cxn ang="0">
                  <a:pos x="75" y="13"/>
                </a:cxn>
                <a:cxn ang="0">
                  <a:pos x="82" y="6"/>
                </a:cxn>
                <a:cxn ang="0">
                  <a:pos x="61" y="6"/>
                </a:cxn>
                <a:cxn ang="0">
                  <a:pos x="54" y="0"/>
                </a:cxn>
                <a:cxn ang="0">
                  <a:pos x="34" y="0"/>
                </a:cxn>
                <a:cxn ang="0">
                  <a:pos x="20" y="6"/>
                </a:cxn>
                <a:cxn ang="0">
                  <a:pos x="7" y="6"/>
                </a:cxn>
              </a:cxnLst>
              <a:rect l="0" t="0" r="r" b="b"/>
              <a:pathLst>
                <a:path w="82" h="32">
                  <a:moveTo>
                    <a:pt x="7" y="6"/>
                  </a:moveTo>
                  <a:lnTo>
                    <a:pt x="7" y="13"/>
                  </a:lnTo>
                  <a:lnTo>
                    <a:pt x="0" y="26"/>
                  </a:lnTo>
                  <a:lnTo>
                    <a:pt x="0" y="32"/>
                  </a:lnTo>
                  <a:lnTo>
                    <a:pt x="27" y="32"/>
                  </a:lnTo>
                  <a:lnTo>
                    <a:pt x="75" y="13"/>
                  </a:lnTo>
                  <a:lnTo>
                    <a:pt x="82" y="6"/>
                  </a:lnTo>
                  <a:lnTo>
                    <a:pt x="61" y="6"/>
                  </a:lnTo>
                  <a:lnTo>
                    <a:pt x="54" y="0"/>
                  </a:lnTo>
                  <a:lnTo>
                    <a:pt x="34" y="0"/>
                  </a:lnTo>
                  <a:lnTo>
                    <a:pt x="20" y="6"/>
                  </a:lnTo>
                  <a:lnTo>
                    <a:pt x="7"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4" name="Freeform 203"/>
            <p:cNvSpPr>
              <a:spLocks/>
            </p:cNvSpPr>
            <p:nvPr/>
          </p:nvSpPr>
          <p:spPr bwMode="auto">
            <a:xfrm>
              <a:off x="2930525" y="1304925"/>
              <a:ext cx="571500" cy="123825"/>
            </a:xfrm>
            <a:custGeom>
              <a:avLst/>
              <a:gdLst/>
              <a:ahLst/>
              <a:cxnLst>
                <a:cxn ang="0">
                  <a:pos x="75" y="20"/>
                </a:cxn>
                <a:cxn ang="0">
                  <a:pos x="82" y="26"/>
                </a:cxn>
                <a:cxn ang="0">
                  <a:pos x="102" y="26"/>
                </a:cxn>
                <a:cxn ang="0">
                  <a:pos x="82" y="33"/>
                </a:cxn>
                <a:cxn ang="0">
                  <a:pos x="95" y="33"/>
                </a:cxn>
                <a:cxn ang="0">
                  <a:pos x="95" y="46"/>
                </a:cxn>
                <a:cxn ang="0">
                  <a:pos x="34" y="52"/>
                </a:cxn>
                <a:cxn ang="0">
                  <a:pos x="7" y="71"/>
                </a:cxn>
                <a:cxn ang="0">
                  <a:pos x="0" y="71"/>
                </a:cxn>
                <a:cxn ang="0">
                  <a:pos x="82" y="71"/>
                </a:cxn>
                <a:cxn ang="0">
                  <a:pos x="82" y="78"/>
                </a:cxn>
                <a:cxn ang="0">
                  <a:pos x="129" y="71"/>
                </a:cxn>
                <a:cxn ang="0">
                  <a:pos x="122" y="65"/>
                </a:cxn>
                <a:cxn ang="0">
                  <a:pos x="136" y="65"/>
                </a:cxn>
                <a:cxn ang="0">
                  <a:pos x="136" y="52"/>
                </a:cxn>
                <a:cxn ang="0">
                  <a:pos x="163" y="52"/>
                </a:cxn>
                <a:cxn ang="0">
                  <a:pos x="204" y="33"/>
                </a:cxn>
                <a:cxn ang="0">
                  <a:pos x="360" y="7"/>
                </a:cxn>
                <a:cxn ang="0">
                  <a:pos x="285" y="0"/>
                </a:cxn>
                <a:cxn ang="0">
                  <a:pos x="217" y="0"/>
                </a:cxn>
                <a:cxn ang="0">
                  <a:pos x="143" y="13"/>
                </a:cxn>
                <a:cxn ang="0">
                  <a:pos x="75" y="20"/>
                </a:cxn>
              </a:cxnLst>
              <a:rect l="0" t="0" r="r" b="b"/>
              <a:pathLst>
                <a:path w="360" h="78">
                  <a:moveTo>
                    <a:pt x="75" y="20"/>
                  </a:moveTo>
                  <a:lnTo>
                    <a:pt x="82" y="26"/>
                  </a:lnTo>
                  <a:lnTo>
                    <a:pt x="102" y="26"/>
                  </a:lnTo>
                  <a:lnTo>
                    <a:pt x="82" y="33"/>
                  </a:lnTo>
                  <a:lnTo>
                    <a:pt x="95" y="33"/>
                  </a:lnTo>
                  <a:lnTo>
                    <a:pt x="95" y="46"/>
                  </a:lnTo>
                  <a:lnTo>
                    <a:pt x="34" y="52"/>
                  </a:lnTo>
                  <a:lnTo>
                    <a:pt x="7" y="71"/>
                  </a:lnTo>
                  <a:lnTo>
                    <a:pt x="0" y="71"/>
                  </a:lnTo>
                  <a:lnTo>
                    <a:pt x="82" y="71"/>
                  </a:lnTo>
                  <a:lnTo>
                    <a:pt x="82" y="78"/>
                  </a:lnTo>
                  <a:lnTo>
                    <a:pt x="129" y="71"/>
                  </a:lnTo>
                  <a:lnTo>
                    <a:pt x="122" y="65"/>
                  </a:lnTo>
                  <a:lnTo>
                    <a:pt x="136" y="65"/>
                  </a:lnTo>
                  <a:lnTo>
                    <a:pt x="136" y="52"/>
                  </a:lnTo>
                  <a:lnTo>
                    <a:pt x="163" y="52"/>
                  </a:lnTo>
                  <a:lnTo>
                    <a:pt x="204" y="33"/>
                  </a:lnTo>
                  <a:lnTo>
                    <a:pt x="360" y="7"/>
                  </a:lnTo>
                  <a:lnTo>
                    <a:pt x="285" y="0"/>
                  </a:lnTo>
                  <a:lnTo>
                    <a:pt x="217" y="0"/>
                  </a:lnTo>
                  <a:lnTo>
                    <a:pt x="143" y="13"/>
                  </a:lnTo>
                  <a:lnTo>
                    <a:pt x="75"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5" name="Freeform 204"/>
            <p:cNvSpPr>
              <a:spLocks/>
            </p:cNvSpPr>
            <p:nvPr/>
          </p:nvSpPr>
          <p:spPr bwMode="auto">
            <a:xfrm>
              <a:off x="2876550" y="1346200"/>
              <a:ext cx="11113" cy="11113"/>
            </a:xfrm>
            <a:custGeom>
              <a:avLst/>
              <a:gdLst/>
              <a:ahLst/>
              <a:cxnLst>
                <a:cxn ang="0">
                  <a:pos x="0" y="7"/>
                </a:cxn>
                <a:cxn ang="0">
                  <a:pos x="7" y="7"/>
                </a:cxn>
                <a:cxn ang="0">
                  <a:pos x="7" y="0"/>
                </a:cxn>
                <a:cxn ang="0">
                  <a:pos x="0" y="7"/>
                </a:cxn>
              </a:cxnLst>
              <a:rect l="0" t="0" r="r" b="b"/>
              <a:pathLst>
                <a:path w="7" h="7">
                  <a:moveTo>
                    <a:pt x="0" y="7"/>
                  </a:moveTo>
                  <a:lnTo>
                    <a:pt x="7" y="7"/>
                  </a:lnTo>
                  <a:lnTo>
                    <a:pt x="7"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6" name="Freeform 205"/>
            <p:cNvSpPr>
              <a:spLocks/>
            </p:cNvSpPr>
            <p:nvPr/>
          </p:nvSpPr>
          <p:spPr bwMode="auto">
            <a:xfrm>
              <a:off x="2736850" y="1377950"/>
              <a:ext cx="150813" cy="30163"/>
            </a:xfrm>
            <a:custGeom>
              <a:avLst/>
              <a:gdLst/>
              <a:ahLst/>
              <a:cxnLst>
                <a:cxn ang="0">
                  <a:pos x="0" y="0"/>
                </a:cxn>
                <a:cxn ang="0">
                  <a:pos x="20" y="0"/>
                </a:cxn>
                <a:cxn ang="0">
                  <a:pos x="0" y="0"/>
                </a:cxn>
                <a:cxn ang="0">
                  <a:pos x="14" y="6"/>
                </a:cxn>
                <a:cxn ang="0">
                  <a:pos x="41" y="6"/>
                </a:cxn>
                <a:cxn ang="0">
                  <a:pos x="41" y="19"/>
                </a:cxn>
                <a:cxn ang="0">
                  <a:pos x="95" y="6"/>
                </a:cxn>
                <a:cxn ang="0">
                  <a:pos x="75" y="0"/>
                </a:cxn>
                <a:cxn ang="0">
                  <a:pos x="54" y="6"/>
                </a:cxn>
                <a:cxn ang="0">
                  <a:pos x="48" y="6"/>
                </a:cxn>
                <a:cxn ang="0">
                  <a:pos x="54" y="0"/>
                </a:cxn>
                <a:cxn ang="0">
                  <a:pos x="48" y="0"/>
                </a:cxn>
                <a:cxn ang="0">
                  <a:pos x="20" y="0"/>
                </a:cxn>
                <a:cxn ang="0">
                  <a:pos x="0" y="0"/>
                </a:cxn>
              </a:cxnLst>
              <a:rect l="0" t="0" r="r" b="b"/>
              <a:pathLst>
                <a:path w="95" h="19">
                  <a:moveTo>
                    <a:pt x="0" y="0"/>
                  </a:moveTo>
                  <a:lnTo>
                    <a:pt x="20" y="0"/>
                  </a:lnTo>
                  <a:lnTo>
                    <a:pt x="0" y="0"/>
                  </a:lnTo>
                  <a:lnTo>
                    <a:pt x="14" y="6"/>
                  </a:lnTo>
                  <a:lnTo>
                    <a:pt x="41" y="6"/>
                  </a:lnTo>
                  <a:lnTo>
                    <a:pt x="41" y="19"/>
                  </a:lnTo>
                  <a:lnTo>
                    <a:pt x="95" y="6"/>
                  </a:lnTo>
                  <a:lnTo>
                    <a:pt x="75" y="0"/>
                  </a:lnTo>
                  <a:lnTo>
                    <a:pt x="54" y="6"/>
                  </a:lnTo>
                  <a:lnTo>
                    <a:pt x="48" y="6"/>
                  </a:lnTo>
                  <a:lnTo>
                    <a:pt x="54" y="0"/>
                  </a:lnTo>
                  <a:lnTo>
                    <a:pt x="48" y="0"/>
                  </a:lnTo>
                  <a:lnTo>
                    <a:pt x="20"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7" name="Freeform 206"/>
            <p:cNvSpPr>
              <a:spLocks/>
            </p:cNvSpPr>
            <p:nvPr/>
          </p:nvSpPr>
          <p:spPr bwMode="auto">
            <a:xfrm>
              <a:off x="2844800" y="1387475"/>
              <a:ext cx="74613" cy="20638"/>
            </a:xfrm>
            <a:custGeom>
              <a:avLst/>
              <a:gdLst/>
              <a:ahLst/>
              <a:cxnLst>
                <a:cxn ang="0">
                  <a:pos x="0" y="13"/>
                </a:cxn>
                <a:cxn ang="0">
                  <a:pos x="34" y="13"/>
                </a:cxn>
                <a:cxn ang="0">
                  <a:pos x="47" y="0"/>
                </a:cxn>
                <a:cxn ang="0">
                  <a:pos x="20" y="6"/>
                </a:cxn>
                <a:cxn ang="0">
                  <a:pos x="0" y="13"/>
                </a:cxn>
              </a:cxnLst>
              <a:rect l="0" t="0" r="r" b="b"/>
              <a:pathLst>
                <a:path w="47" h="13">
                  <a:moveTo>
                    <a:pt x="0" y="13"/>
                  </a:moveTo>
                  <a:lnTo>
                    <a:pt x="34" y="13"/>
                  </a:lnTo>
                  <a:lnTo>
                    <a:pt x="47" y="0"/>
                  </a:lnTo>
                  <a:lnTo>
                    <a:pt x="2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8" name="Freeform 207"/>
            <p:cNvSpPr>
              <a:spLocks/>
            </p:cNvSpPr>
            <p:nvPr/>
          </p:nvSpPr>
          <p:spPr bwMode="auto">
            <a:xfrm>
              <a:off x="2693988" y="1408113"/>
              <a:ext cx="31750" cy="1588"/>
            </a:xfrm>
            <a:custGeom>
              <a:avLst/>
              <a:gdLst/>
              <a:ahLst/>
              <a:cxnLst>
                <a:cxn ang="0">
                  <a:pos x="13" y="0"/>
                </a:cxn>
                <a:cxn ang="0">
                  <a:pos x="0" y="0"/>
                </a:cxn>
                <a:cxn ang="0">
                  <a:pos x="13" y="0"/>
                </a:cxn>
                <a:cxn ang="0">
                  <a:pos x="20" y="0"/>
                </a:cxn>
                <a:cxn ang="0">
                  <a:pos x="13" y="0"/>
                </a:cxn>
              </a:cxnLst>
              <a:rect l="0" t="0" r="r" b="b"/>
              <a:pathLst>
                <a:path w="20">
                  <a:moveTo>
                    <a:pt x="13" y="0"/>
                  </a:moveTo>
                  <a:lnTo>
                    <a:pt x="0" y="0"/>
                  </a:lnTo>
                  <a:lnTo>
                    <a:pt x="13" y="0"/>
                  </a:lnTo>
                  <a:lnTo>
                    <a:pt x="20" y="0"/>
                  </a:lnTo>
                  <a:lnTo>
                    <a:pt x="13"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09" name="Freeform 208"/>
            <p:cNvSpPr>
              <a:spLocks/>
            </p:cNvSpPr>
            <p:nvPr/>
          </p:nvSpPr>
          <p:spPr bwMode="auto">
            <a:xfrm>
              <a:off x="2682875" y="1417638"/>
              <a:ext cx="119063" cy="31750"/>
            </a:xfrm>
            <a:custGeom>
              <a:avLst/>
              <a:gdLst/>
              <a:ahLst/>
              <a:cxnLst>
                <a:cxn ang="0">
                  <a:pos x="0" y="0"/>
                </a:cxn>
                <a:cxn ang="0">
                  <a:pos x="0" y="20"/>
                </a:cxn>
                <a:cxn ang="0">
                  <a:pos x="20" y="20"/>
                </a:cxn>
                <a:cxn ang="0">
                  <a:pos x="48" y="20"/>
                </a:cxn>
                <a:cxn ang="0">
                  <a:pos x="75" y="0"/>
                </a:cxn>
                <a:cxn ang="0">
                  <a:pos x="48" y="0"/>
                </a:cxn>
                <a:cxn ang="0">
                  <a:pos x="27" y="7"/>
                </a:cxn>
                <a:cxn ang="0">
                  <a:pos x="20" y="0"/>
                </a:cxn>
                <a:cxn ang="0">
                  <a:pos x="7" y="0"/>
                </a:cxn>
                <a:cxn ang="0">
                  <a:pos x="0" y="0"/>
                </a:cxn>
              </a:cxnLst>
              <a:rect l="0" t="0" r="r" b="b"/>
              <a:pathLst>
                <a:path w="75" h="20">
                  <a:moveTo>
                    <a:pt x="0" y="0"/>
                  </a:moveTo>
                  <a:lnTo>
                    <a:pt x="0" y="20"/>
                  </a:lnTo>
                  <a:lnTo>
                    <a:pt x="20" y="20"/>
                  </a:lnTo>
                  <a:lnTo>
                    <a:pt x="48" y="20"/>
                  </a:lnTo>
                  <a:lnTo>
                    <a:pt x="75" y="0"/>
                  </a:lnTo>
                  <a:lnTo>
                    <a:pt x="48" y="0"/>
                  </a:lnTo>
                  <a:lnTo>
                    <a:pt x="27" y="7"/>
                  </a:lnTo>
                  <a:lnTo>
                    <a:pt x="20"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0" name="Line 238"/>
            <p:cNvSpPr>
              <a:spLocks noChangeShapeType="1"/>
            </p:cNvSpPr>
            <p:nvPr/>
          </p:nvSpPr>
          <p:spPr bwMode="auto">
            <a:xfrm>
              <a:off x="2651125" y="1458913"/>
              <a:ext cx="20638"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1" name="Freeform 210"/>
            <p:cNvSpPr>
              <a:spLocks/>
            </p:cNvSpPr>
            <p:nvPr/>
          </p:nvSpPr>
          <p:spPr bwMode="auto">
            <a:xfrm>
              <a:off x="2617788" y="1470025"/>
              <a:ext cx="119063" cy="60325"/>
            </a:xfrm>
            <a:custGeom>
              <a:avLst/>
              <a:gdLst/>
              <a:ahLst/>
              <a:cxnLst>
                <a:cxn ang="0">
                  <a:pos x="0" y="19"/>
                </a:cxn>
                <a:cxn ang="0">
                  <a:pos x="0" y="25"/>
                </a:cxn>
                <a:cxn ang="0">
                  <a:pos x="14" y="25"/>
                </a:cxn>
                <a:cxn ang="0">
                  <a:pos x="21" y="38"/>
                </a:cxn>
                <a:cxn ang="0">
                  <a:pos x="61" y="25"/>
                </a:cxn>
                <a:cxn ang="0">
                  <a:pos x="68" y="13"/>
                </a:cxn>
                <a:cxn ang="0">
                  <a:pos x="75" y="0"/>
                </a:cxn>
                <a:cxn ang="0">
                  <a:pos x="34" y="0"/>
                </a:cxn>
                <a:cxn ang="0">
                  <a:pos x="34" y="13"/>
                </a:cxn>
                <a:cxn ang="0">
                  <a:pos x="14" y="19"/>
                </a:cxn>
                <a:cxn ang="0">
                  <a:pos x="0" y="19"/>
                </a:cxn>
              </a:cxnLst>
              <a:rect l="0" t="0" r="r" b="b"/>
              <a:pathLst>
                <a:path w="75" h="38">
                  <a:moveTo>
                    <a:pt x="0" y="19"/>
                  </a:moveTo>
                  <a:lnTo>
                    <a:pt x="0" y="25"/>
                  </a:lnTo>
                  <a:lnTo>
                    <a:pt x="14" y="25"/>
                  </a:lnTo>
                  <a:lnTo>
                    <a:pt x="21" y="38"/>
                  </a:lnTo>
                  <a:lnTo>
                    <a:pt x="61" y="25"/>
                  </a:lnTo>
                  <a:lnTo>
                    <a:pt x="68" y="13"/>
                  </a:lnTo>
                  <a:lnTo>
                    <a:pt x="75" y="0"/>
                  </a:lnTo>
                  <a:lnTo>
                    <a:pt x="34" y="0"/>
                  </a:lnTo>
                  <a:lnTo>
                    <a:pt x="34" y="13"/>
                  </a:lnTo>
                  <a:lnTo>
                    <a:pt x="14" y="19"/>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2" name="Line 240"/>
            <p:cNvSpPr>
              <a:spLocks noChangeShapeType="1"/>
            </p:cNvSpPr>
            <p:nvPr/>
          </p:nvSpPr>
          <p:spPr bwMode="auto">
            <a:xfrm>
              <a:off x="2597150" y="1397000"/>
              <a:ext cx="85725"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3" name="Freeform 212"/>
            <p:cNvSpPr>
              <a:spLocks/>
            </p:cNvSpPr>
            <p:nvPr/>
          </p:nvSpPr>
          <p:spPr bwMode="auto">
            <a:xfrm>
              <a:off x="2565400" y="1387475"/>
              <a:ext cx="9525" cy="20638"/>
            </a:xfrm>
            <a:custGeom>
              <a:avLst/>
              <a:gdLst/>
              <a:ahLst/>
              <a:cxnLst>
                <a:cxn ang="0">
                  <a:pos x="0" y="0"/>
                </a:cxn>
                <a:cxn ang="0">
                  <a:pos x="6" y="13"/>
                </a:cxn>
                <a:cxn ang="0">
                  <a:pos x="6" y="0"/>
                </a:cxn>
                <a:cxn ang="0">
                  <a:pos x="0" y="0"/>
                </a:cxn>
              </a:cxnLst>
              <a:rect l="0" t="0" r="r" b="b"/>
              <a:pathLst>
                <a:path w="6" h="13">
                  <a:moveTo>
                    <a:pt x="0" y="0"/>
                  </a:moveTo>
                  <a:lnTo>
                    <a:pt x="6" y="13"/>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4" name="Freeform 213"/>
            <p:cNvSpPr>
              <a:spLocks/>
            </p:cNvSpPr>
            <p:nvPr/>
          </p:nvSpPr>
          <p:spPr bwMode="auto">
            <a:xfrm>
              <a:off x="2574925" y="1387475"/>
              <a:ext cx="76200" cy="20638"/>
            </a:xfrm>
            <a:custGeom>
              <a:avLst/>
              <a:gdLst/>
              <a:ahLst/>
              <a:cxnLst>
                <a:cxn ang="0">
                  <a:pos x="0" y="13"/>
                </a:cxn>
                <a:cxn ang="0">
                  <a:pos x="14" y="13"/>
                </a:cxn>
                <a:cxn ang="0">
                  <a:pos x="48" y="0"/>
                </a:cxn>
                <a:cxn ang="0">
                  <a:pos x="21" y="6"/>
                </a:cxn>
                <a:cxn ang="0">
                  <a:pos x="0" y="13"/>
                </a:cxn>
              </a:cxnLst>
              <a:rect l="0" t="0" r="r" b="b"/>
              <a:pathLst>
                <a:path w="48" h="13">
                  <a:moveTo>
                    <a:pt x="0" y="13"/>
                  </a:moveTo>
                  <a:lnTo>
                    <a:pt x="14" y="13"/>
                  </a:lnTo>
                  <a:lnTo>
                    <a:pt x="48" y="0"/>
                  </a:lnTo>
                  <a:lnTo>
                    <a:pt x="21"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5" name="Freeform 214"/>
            <p:cNvSpPr>
              <a:spLocks/>
            </p:cNvSpPr>
            <p:nvPr/>
          </p:nvSpPr>
          <p:spPr bwMode="auto">
            <a:xfrm>
              <a:off x="2414588" y="1428750"/>
              <a:ext cx="52388" cy="20638"/>
            </a:xfrm>
            <a:custGeom>
              <a:avLst/>
              <a:gdLst/>
              <a:ahLst/>
              <a:cxnLst>
                <a:cxn ang="0">
                  <a:pos x="0" y="13"/>
                </a:cxn>
                <a:cxn ang="0">
                  <a:pos x="13" y="13"/>
                </a:cxn>
                <a:cxn ang="0">
                  <a:pos x="33" y="0"/>
                </a:cxn>
                <a:cxn ang="0">
                  <a:pos x="13" y="6"/>
                </a:cxn>
                <a:cxn ang="0">
                  <a:pos x="0" y="6"/>
                </a:cxn>
                <a:cxn ang="0">
                  <a:pos x="0" y="13"/>
                </a:cxn>
              </a:cxnLst>
              <a:rect l="0" t="0" r="r" b="b"/>
              <a:pathLst>
                <a:path w="33" h="13">
                  <a:moveTo>
                    <a:pt x="0" y="13"/>
                  </a:moveTo>
                  <a:lnTo>
                    <a:pt x="13" y="13"/>
                  </a:lnTo>
                  <a:lnTo>
                    <a:pt x="33" y="0"/>
                  </a:lnTo>
                  <a:lnTo>
                    <a:pt x="13" y="6"/>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6" name="Freeform 215"/>
            <p:cNvSpPr>
              <a:spLocks/>
            </p:cNvSpPr>
            <p:nvPr/>
          </p:nvSpPr>
          <p:spPr bwMode="auto">
            <a:xfrm>
              <a:off x="2370138" y="1408113"/>
              <a:ext cx="161925" cy="20638"/>
            </a:xfrm>
            <a:custGeom>
              <a:avLst/>
              <a:gdLst/>
              <a:ahLst/>
              <a:cxnLst>
                <a:cxn ang="0">
                  <a:pos x="0" y="13"/>
                </a:cxn>
                <a:cxn ang="0">
                  <a:pos x="28" y="13"/>
                </a:cxn>
                <a:cxn ang="0">
                  <a:pos x="61" y="6"/>
                </a:cxn>
                <a:cxn ang="0">
                  <a:pos x="68" y="13"/>
                </a:cxn>
                <a:cxn ang="0">
                  <a:pos x="102" y="0"/>
                </a:cxn>
                <a:cxn ang="0">
                  <a:pos x="68" y="0"/>
                </a:cxn>
                <a:cxn ang="0">
                  <a:pos x="34" y="6"/>
                </a:cxn>
                <a:cxn ang="0">
                  <a:pos x="7" y="6"/>
                </a:cxn>
                <a:cxn ang="0">
                  <a:pos x="0" y="13"/>
                </a:cxn>
              </a:cxnLst>
              <a:rect l="0" t="0" r="r" b="b"/>
              <a:pathLst>
                <a:path w="102" h="13">
                  <a:moveTo>
                    <a:pt x="0" y="13"/>
                  </a:moveTo>
                  <a:lnTo>
                    <a:pt x="28" y="13"/>
                  </a:lnTo>
                  <a:lnTo>
                    <a:pt x="61" y="6"/>
                  </a:lnTo>
                  <a:lnTo>
                    <a:pt x="68" y="13"/>
                  </a:lnTo>
                  <a:lnTo>
                    <a:pt x="102" y="0"/>
                  </a:lnTo>
                  <a:lnTo>
                    <a:pt x="68" y="0"/>
                  </a:lnTo>
                  <a:lnTo>
                    <a:pt x="34" y="6"/>
                  </a:lnTo>
                  <a:lnTo>
                    <a:pt x="7"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7" name="Freeform 216"/>
            <p:cNvSpPr>
              <a:spLocks/>
            </p:cNvSpPr>
            <p:nvPr/>
          </p:nvSpPr>
          <p:spPr bwMode="auto">
            <a:xfrm>
              <a:off x="2435225" y="1417638"/>
              <a:ext cx="215900" cy="41275"/>
            </a:xfrm>
            <a:custGeom>
              <a:avLst/>
              <a:gdLst/>
              <a:ahLst/>
              <a:cxnLst>
                <a:cxn ang="0">
                  <a:pos x="0" y="20"/>
                </a:cxn>
                <a:cxn ang="0">
                  <a:pos x="27" y="20"/>
                </a:cxn>
                <a:cxn ang="0">
                  <a:pos x="34" y="20"/>
                </a:cxn>
                <a:cxn ang="0">
                  <a:pos x="48" y="26"/>
                </a:cxn>
                <a:cxn ang="0">
                  <a:pos x="115" y="20"/>
                </a:cxn>
                <a:cxn ang="0">
                  <a:pos x="136" y="7"/>
                </a:cxn>
                <a:cxn ang="0">
                  <a:pos x="115" y="7"/>
                </a:cxn>
                <a:cxn ang="0">
                  <a:pos x="115" y="0"/>
                </a:cxn>
                <a:cxn ang="0">
                  <a:pos x="88" y="7"/>
                </a:cxn>
                <a:cxn ang="0">
                  <a:pos x="102" y="7"/>
                </a:cxn>
                <a:cxn ang="0">
                  <a:pos x="88" y="7"/>
                </a:cxn>
                <a:cxn ang="0">
                  <a:pos x="88" y="20"/>
                </a:cxn>
                <a:cxn ang="0">
                  <a:pos x="75" y="20"/>
                </a:cxn>
                <a:cxn ang="0">
                  <a:pos x="75" y="7"/>
                </a:cxn>
                <a:cxn ang="0">
                  <a:pos x="48" y="0"/>
                </a:cxn>
                <a:cxn ang="0">
                  <a:pos x="20" y="13"/>
                </a:cxn>
                <a:cxn ang="0">
                  <a:pos x="0" y="20"/>
                </a:cxn>
              </a:cxnLst>
              <a:rect l="0" t="0" r="r" b="b"/>
              <a:pathLst>
                <a:path w="136" h="26">
                  <a:moveTo>
                    <a:pt x="0" y="20"/>
                  </a:moveTo>
                  <a:lnTo>
                    <a:pt x="27" y="20"/>
                  </a:lnTo>
                  <a:lnTo>
                    <a:pt x="34" y="20"/>
                  </a:lnTo>
                  <a:lnTo>
                    <a:pt x="48" y="26"/>
                  </a:lnTo>
                  <a:lnTo>
                    <a:pt x="115" y="20"/>
                  </a:lnTo>
                  <a:lnTo>
                    <a:pt x="136" y="7"/>
                  </a:lnTo>
                  <a:lnTo>
                    <a:pt x="115" y="7"/>
                  </a:lnTo>
                  <a:lnTo>
                    <a:pt x="115" y="0"/>
                  </a:lnTo>
                  <a:lnTo>
                    <a:pt x="88" y="7"/>
                  </a:lnTo>
                  <a:lnTo>
                    <a:pt x="102" y="7"/>
                  </a:lnTo>
                  <a:lnTo>
                    <a:pt x="88" y="7"/>
                  </a:lnTo>
                  <a:lnTo>
                    <a:pt x="88" y="20"/>
                  </a:lnTo>
                  <a:lnTo>
                    <a:pt x="75" y="20"/>
                  </a:lnTo>
                  <a:lnTo>
                    <a:pt x="75" y="7"/>
                  </a:lnTo>
                  <a:lnTo>
                    <a:pt x="48" y="0"/>
                  </a:lnTo>
                  <a:lnTo>
                    <a:pt x="20" y="13"/>
                  </a:lnTo>
                  <a:lnTo>
                    <a:pt x="0"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8" name="Freeform 217"/>
            <p:cNvSpPr>
              <a:spLocks/>
            </p:cNvSpPr>
            <p:nvPr/>
          </p:nvSpPr>
          <p:spPr bwMode="auto">
            <a:xfrm>
              <a:off x="2306638" y="1470025"/>
              <a:ext cx="301625" cy="112713"/>
            </a:xfrm>
            <a:custGeom>
              <a:avLst/>
              <a:gdLst/>
              <a:ahLst/>
              <a:cxnLst>
                <a:cxn ang="0">
                  <a:pos x="7" y="38"/>
                </a:cxn>
                <a:cxn ang="0">
                  <a:pos x="7" y="45"/>
                </a:cxn>
                <a:cxn ang="0">
                  <a:pos x="54" y="45"/>
                </a:cxn>
                <a:cxn ang="0">
                  <a:pos x="7" y="51"/>
                </a:cxn>
                <a:cxn ang="0">
                  <a:pos x="0" y="64"/>
                </a:cxn>
                <a:cxn ang="0">
                  <a:pos x="27" y="64"/>
                </a:cxn>
                <a:cxn ang="0">
                  <a:pos x="13" y="71"/>
                </a:cxn>
                <a:cxn ang="0">
                  <a:pos x="108" y="64"/>
                </a:cxn>
                <a:cxn ang="0">
                  <a:pos x="129" y="71"/>
                </a:cxn>
                <a:cxn ang="0">
                  <a:pos x="142" y="71"/>
                </a:cxn>
                <a:cxn ang="0">
                  <a:pos x="183" y="51"/>
                </a:cxn>
                <a:cxn ang="0">
                  <a:pos x="156" y="45"/>
                </a:cxn>
                <a:cxn ang="0">
                  <a:pos x="156" y="38"/>
                </a:cxn>
                <a:cxn ang="0">
                  <a:pos x="163" y="38"/>
                </a:cxn>
                <a:cxn ang="0">
                  <a:pos x="163" y="19"/>
                </a:cxn>
                <a:cxn ang="0">
                  <a:pos x="190" y="13"/>
                </a:cxn>
                <a:cxn ang="0">
                  <a:pos x="169" y="0"/>
                </a:cxn>
                <a:cxn ang="0">
                  <a:pos x="142" y="19"/>
                </a:cxn>
                <a:cxn ang="0">
                  <a:pos x="108" y="13"/>
                </a:cxn>
                <a:cxn ang="0">
                  <a:pos x="88" y="19"/>
                </a:cxn>
                <a:cxn ang="0">
                  <a:pos x="88" y="13"/>
                </a:cxn>
                <a:cxn ang="0">
                  <a:pos x="81" y="13"/>
                </a:cxn>
                <a:cxn ang="0">
                  <a:pos x="34" y="19"/>
                </a:cxn>
                <a:cxn ang="0">
                  <a:pos x="20" y="32"/>
                </a:cxn>
                <a:cxn ang="0">
                  <a:pos x="7" y="32"/>
                </a:cxn>
                <a:cxn ang="0">
                  <a:pos x="7" y="38"/>
                </a:cxn>
              </a:cxnLst>
              <a:rect l="0" t="0" r="r" b="b"/>
              <a:pathLst>
                <a:path w="190" h="71">
                  <a:moveTo>
                    <a:pt x="7" y="38"/>
                  </a:moveTo>
                  <a:lnTo>
                    <a:pt x="7" y="45"/>
                  </a:lnTo>
                  <a:lnTo>
                    <a:pt x="54" y="45"/>
                  </a:lnTo>
                  <a:lnTo>
                    <a:pt x="7" y="51"/>
                  </a:lnTo>
                  <a:lnTo>
                    <a:pt x="0" y="64"/>
                  </a:lnTo>
                  <a:lnTo>
                    <a:pt x="27" y="64"/>
                  </a:lnTo>
                  <a:lnTo>
                    <a:pt x="13" y="71"/>
                  </a:lnTo>
                  <a:lnTo>
                    <a:pt x="108" y="64"/>
                  </a:lnTo>
                  <a:lnTo>
                    <a:pt x="129" y="71"/>
                  </a:lnTo>
                  <a:lnTo>
                    <a:pt x="142" y="71"/>
                  </a:lnTo>
                  <a:lnTo>
                    <a:pt x="183" y="51"/>
                  </a:lnTo>
                  <a:lnTo>
                    <a:pt x="156" y="45"/>
                  </a:lnTo>
                  <a:lnTo>
                    <a:pt x="156" y="38"/>
                  </a:lnTo>
                  <a:lnTo>
                    <a:pt x="163" y="38"/>
                  </a:lnTo>
                  <a:lnTo>
                    <a:pt x="163" y="19"/>
                  </a:lnTo>
                  <a:lnTo>
                    <a:pt x="190" y="13"/>
                  </a:lnTo>
                  <a:lnTo>
                    <a:pt x="169" y="0"/>
                  </a:lnTo>
                  <a:lnTo>
                    <a:pt x="142" y="19"/>
                  </a:lnTo>
                  <a:lnTo>
                    <a:pt x="108" y="13"/>
                  </a:lnTo>
                  <a:lnTo>
                    <a:pt x="88" y="19"/>
                  </a:lnTo>
                  <a:lnTo>
                    <a:pt x="88" y="13"/>
                  </a:lnTo>
                  <a:lnTo>
                    <a:pt x="81" y="13"/>
                  </a:lnTo>
                  <a:lnTo>
                    <a:pt x="34" y="19"/>
                  </a:lnTo>
                  <a:lnTo>
                    <a:pt x="20" y="32"/>
                  </a:lnTo>
                  <a:lnTo>
                    <a:pt x="7" y="32"/>
                  </a:lnTo>
                  <a:lnTo>
                    <a:pt x="7" y="3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19" name="Freeform 218"/>
            <p:cNvSpPr>
              <a:spLocks/>
            </p:cNvSpPr>
            <p:nvPr/>
          </p:nvSpPr>
          <p:spPr bwMode="auto">
            <a:xfrm>
              <a:off x="2209800" y="1458913"/>
              <a:ext cx="225425" cy="71438"/>
            </a:xfrm>
            <a:custGeom>
              <a:avLst/>
              <a:gdLst/>
              <a:ahLst/>
              <a:cxnLst>
                <a:cxn ang="0">
                  <a:pos x="0" y="32"/>
                </a:cxn>
                <a:cxn ang="0">
                  <a:pos x="13" y="32"/>
                </a:cxn>
                <a:cxn ang="0">
                  <a:pos x="13" y="45"/>
                </a:cxn>
                <a:cxn ang="0">
                  <a:pos x="40" y="45"/>
                </a:cxn>
                <a:cxn ang="0">
                  <a:pos x="74" y="26"/>
                </a:cxn>
                <a:cxn ang="0">
                  <a:pos x="142" y="20"/>
                </a:cxn>
                <a:cxn ang="0">
                  <a:pos x="129" y="7"/>
                </a:cxn>
                <a:cxn ang="0">
                  <a:pos x="95" y="0"/>
                </a:cxn>
                <a:cxn ang="0">
                  <a:pos x="47" y="7"/>
                </a:cxn>
                <a:cxn ang="0">
                  <a:pos x="47" y="20"/>
                </a:cxn>
                <a:cxn ang="0">
                  <a:pos x="20" y="26"/>
                </a:cxn>
                <a:cxn ang="0">
                  <a:pos x="0" y="32"/>
                </a:cxn>
              </a:cxnLst>
              <a:rect l="0" t="0" r="r" b="b"/>
              <a:pathLst>
                <a:path w="142" h="45">
                  <a:moveTo>
                    <a:pt x="0" y="32"/>
                  </a:moveTo>
                  <a:lnTo>
                    <a:pt x="13" y="32"/>
                  </a:lnTo>
                  <a:lnTo>
                    <a:pt x="13" y="45"/>
                  </a:lnTo>
                  <a:lnTo>
                    <a:pt x="40" y="45"/>
                  </a:lnTo>
                  <a:lnTo>
                    <a:pt x="74" y="26"/>
                  </a:lnTo>
                  <a:lnTo>
                    <a:pt x="142" y="20"/>
                  </a:lnTo>
                  <a:lnTo>
                    <a:pt x="129" y="7"/>
                  </a:lnTo>
                  <a:lnTo>
                    <a:pt x="95" y="0"/>
                  </a:lnTo>
                  <a:lnTo>
                    <a:pt x="47" y="7"/>
                  </a:lnTo>
                  <a:lnTo>
                    <a:pt x="47" y="20"/>
                  </a:lnTo>
                  <a:lnTo>
                    <a:pt x="20" y="26"/>
                  </a:lnTo>
                  <a:lnTo>
                    <a:pt x="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0" name="Line 248"/>
            <p:cNvSpPr>
              <a:spLocks noChangeShapeType="1"/>
            </p:cNvSpPr>
            <p:nvPr/>
          </p:nvSpPr>
          <p:spPr bwMode="auto">
            <a:xfrm>
              <a:off x="7710488" y="1909763"/>
              <a:ext cx="22225"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1" name="Line 254"/>
            <p:cNvSpPr>
              <a:spLocks noChangeShapeType="1"/>
            </p:cNvSpPr>
            <p:nvPr/>
          </p:nvSpPr>
          <p:spPr bwMode="auto">
            <a:xfrm flipV="1">
              <a:off x="809625" y="1951038"/>
              <a:ext cx="42863"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2" name="Freeform 221"/>
            <p:cNvSpPr>
              <a:spLocks/>
            </p:cNvSpPr>
            <p:nvPr/>
          </p:nvSpPr>
          <p:spPr bwMode="auto">
            <a:xfrm>
              <a:off x="852488" y="1930400"/>
              <a:ext cx="42863" cy="30163"/>
            </a:xfrm>
            <a:custGeom>
              <a:avLst/>
              <a:gdLst/>
              <a:ahLst/>
              <a:cxnLst>
                <a:cxn ang="0">
                  <a:pos x="0" y="19"/>
                </a:cxn>
                <a:cxn ang="0">
                  <a:pos x="27" y="0"/>
                </a:cxn>
                <a:cxn ang="0">
                  <a:pos x="20" y="0"/>
                </a:cxn>
                <a:cxn ang="0">
                  <a:pos x="7" y="13"/>
                </a:cxn>
                <a:cxn ang="0">
                  <a:pos x="0" y="19"/>
                </a:cxn>
              </a:cxnLst>
              <a:rect l="0" t="0" r="r" b="b"/>
              <a:pathLst>
                <a:path w="27" h="19">
                  <a:moveTo>
                    <a:pt x="0" y="19"/>
                  </a:moveTo>
                  <a:lnTo>
                    <a:pt x="27" y="0"/>
                  </a:lnTo>
                  <a:lnTo>
                    <a:pt x="20" y="0"/>
                  </a:lnTo>
                  <a:lnTo>
                    <a:pt x="7" y="13"/>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3" name="Freeform 222"/>
            <p:cNvSpPr>
              <a:spLocks/>
            </p:cNvSpPr>
            <p:nvPr/>
          </p:nvSpPr>
          <p:spPr bwMode="auto">
            <a:xfrm>
              <a:off x="1079500" y="1776413"/>
              <a:ext cx="42863" cy="20638"/>
            </a:xfrm>
            <a:custGeom>
              <a:avLst/>
              <a:gdLst/>
              <a:ahLst/>
              <a:cxnLst>
                <a:cxn ang="0">
                  <a:pos x="0" y="0"/>
                </a:cxn>
                <a:cxn ang="0">
                  <a:pos x="6" y="13"/>
                </a:cxn>
                <a:cxn ang="0">
                  <a:pos x="27" y="0"/>
                </a:cxn>
                <a:cxn ang="0">
                  <a:pos x="13" y="0"/>
                </a:cxn>
                <a:cxn ang="0">
                  <a:pos x="0" y="0"/>
                </a:cxn>
              </a:cxnLst>
              <a:rect l="0" t="0" r="r" b="b"/>
              <a:pathLst>
                <a:path w="27" h="13">
                  <a:moveTo>
                    <a:pt x="0" y="0"/>
                  </a:moveTo>
                  <a:lnTo>
                    <a:pt x="6" y="13"/>
                  </a:lnTo>
                  <a:lnTo>
                    <a:pt x="27" y="0"/>
                  </a:lnTo>
                  <a:lnTo>
                    <a:pt x="13"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4" name="Freeform 223"/>
            <p:cNvSpPr>
              <a:spLocks/>
            </p:cNvSpPr>
            <p:nvPr/>
          </p:nvSpPr>
          <p:spPr bwMode="auto">
            <a:xfrm>
              <a:off x="1239838" y="1817688"/>
              <a:ext cx="65088" cy="41275"/>
            </a:xfrm>
            <a:custGeom>
              <a:avLst/>
              <a:gdLst/>
              <a:ahLst/>
              <a:cxnLst>
                <a:cxn ang="0">
                  <a:pos x="0" y="26"/>
                </a:cxn>
                <a:cxn ang="0">
                  <a:pos x="34" y="19"/>
                </a:cxn>
                <a:cxn ang="0">
                  <a:pos x="34" y="13"/>
                </a:cxn>
                <a:cxn ang="0">
                  <a:pos x="41" y="13"/>
                </a:cxn>
                <a:cxn ang="0">
                  <a:pos x="41" y="0"/>
                </a:cxn>
                <a:cxn ang="0">
                  <a:pos x="21" y="13"/>
                </a:cxn>
                <a:cxn ang="0">
                  <a:pos x="0" y="26"/>
                </a:cxn>
              </a:cxnLst>
              <a:rect l="0" t="0" r="r" b="b"/>
              <a:pathLst>
                <a:path w="41" h="26">
                  <a:moveTo>
                    <a:pt x="0" y="26"/>
                  </a:moveTo>
                  <a:lnTo>
                    <a:pt x="34" y="19"/>
                  </a:lnTo>
                  <a:lnTo>
                    <a:pt x="34" y="13"/>
                  </a:lnTo>
                  <a:lnTo>
                    <a:pt x="41" y="13"/>
                  </a:lnTo>
                  <a:lnTo>
                    <a:pt x="41" y="0"/>
                  </a:lnTo>
                  <a:lnTo>
                    <a:pt x="21" y="13"/>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5" name="Freeform 224"/>
            <p:cNvSpPr>
              <a:spLocks/>
            </p:cNvSpPr>
            <p:nvPr/>
          </p:nvSpPr>
          <p:spPr bwMode="auto">
            <a:xfrm>
              <a:off x="1574800" y="1930400"/>
              <a:ext cx="42863" cy="61913"/>
            </a:xfrm>
            <a:custGeom>
              <a:avLst/>
              <a:gdLst/>
              <a:ahLst/>
              <a:cxnLst>
                <a:cxn ang="0">
                  <a:pos x="6" y="0"/>
                </a:cxn>
                <a:cxn ang="0">
                  <a:pos x="0" y="6"/>
                </a:cxn>
                <a:cxn ang="0">
                  <a:pos x="0" y="26"/>
                </a:cxn>
                <a:cxn ang="0">
                  <a:pos x="6" y="39"/>
                </a:cxn>
                <a:cxn ang="0">
                  <a:pos x="6" y="26"/>
                </a:cxn>
                <a:cxn ang="0">
                  <a:pos x="27" y="0"/>
                </a:cxn>
                <a:cxn ang="0">
                  <a:pos x="13" y="0"/>
                </a:cxn>
                <a:cxn ang="0">
                  <a:pos x="6" y="0"/>
                </a:cxn>
              </a:cxnLst>
              <a:rect l="0" t="0" r="r" b="b"/>
              <a:pathLst>
                <a:path w="27" h="39">
                  <a:moveTo>
                    <a:pt x="6" y="0"/>
                  </a:moveTo>
                  <a:lnTo>
                    <a:pt x="0" y="6"/>
                  </a:lnTo>
                  <a:lnTo>
                    <a:pt x="0" y="26"/>
                  </a:lnTo>
                  <a:lnTo>
                    <a:pt x="6" y="39"/>
                  </a:lnTo>
                  <a:lnTo>
                    <a:pt x="6" y="26"/>
                  </a:lnTo>
                  <a:lnTo>
                    <a:pt x="27" y="0"/>
                  </a:lnTo>
                  <a:lnTo>
                    <a:pt x="13" y="0"/>
                  </a:lnTo>
                  <a:lnTo>
                    <a:pt x="6"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6" name="Freeform 225"/>
            <p:cNvSpPr>
              <a:spLocks/>
            </p:cNvSpPr>
            <p:nvPr/>
          </p:nvSpPr>
          <p:spPr bwMode="auto">
            <a:xfrm>
              <a:off x="1617663" y="2011363"/>
              <a:ext cx="53975" cy="73025"/>
            </a:xfrm>
            <a:custGeom>
              <a:avLst/>
              <a:gdLst/>
              <a:ahLst/>
              <a:cxnLst>
                <a:cxn ang="0">
                  <a:pos x="0" y="0"/>
                </a:cxn>
                <a:cxn ang="0">
                  <a:pos x="0" y="13"/>
                </a:cxn>
                <a:cxn ang="0">
                  <a:pos x="6" y="20"/>
                </a:cxn>
                <a:cxn ang="0">
                  <a:pos x="6" y="26"/>
                </a:cxn>
                <a:cxn ang="0">
                  <a:pos x="20" y="26"/>
                </a:cxn>
                <a:cxn ang="0">
                  <a:pos x="20" y="39"/>
                </a:cxn>
                <a:cxn ang="0">
                  <a:pos x="27" y="46"/>
                </a:cxn>
                <a:cxn ang="0">
                  <a:pos x="34" y="39"/>
                </a:cxn>
                <a:cxn ang="0">
                  <a:pos x="27" y="13"/>
                </a:cxn>
                <a:cxn ang="0">
                  <a:pos x="13" y="7"/>
                </a:cxn>
                <a:cxn ang="0">
                  <a:pos x="0" y="0"/>
                </a:cxn>
              </a:cxnLst>
              <a:rect l="0" t="0" r="r" b="b"/>
              <a:pathLst>
                <a:path w="34" h="46">
                  <a:moveTo>
                    <a:pt x="0" y="0"/>
                  </a:moveTo>
                  <a:lnTo>
                    <a:pt x="0" y="13"/>
                  </a:lnTo>
                  <a:lnTo>
                    <a:pt x="6" y="20"/>
                  </a:lnTo>
                  <a:lnTo>
                    <a:pt x="6" y="26"/>
                  </a:lnTo>
                  <a:lnTo>
                    <a:pt x="20" y="26"/>
                  </a:lnTo>
                  <a:lnTo>
                    <a:pt x="20" y="39"/>
                  </a:lnTo>
                  <a:lnTo>
                    <a:pt x="27" y="46"/>
                  </a:lnTo>
                  <a:lnTo>
                    <a:pt x="34" y="39"/>
                  </a:lnTo>
                  <a:lnTo>
                    <a:pt x="27" y="13"/>
                  </a:lnTo>
                  <a:lnTo>
                    <a:pt x="13"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7" name="Freeform 226"/>
            <p:cNvSpPr>
              <a:spLocks/>
            </p:cNvSpPr>
            <p:nvPr/>
          </p:nvSpPr>
          <p:spPr bwMode="auto">
            <a:xfrm>
              <a:off x="3232150" y="1295400"/>
              <a:ext cx="979488" cy="501650"/>
            </a:xfrm>
            <a:custGeom>
              <a:avLst/>
              <a:gdLst/>
              <a:ahLst/>
              <a:cxnLst>
                <a:cxn ang="0">
                  <a:pos x="20" y="58"/>
                </a:cxn>
                <a:cxn ang="0">
                  <a:pos x="0" y="77"/>
                </a:cxn>
                <a:cxn ang="0">
                  <a:pos x="88" y="84"/>
                </a:cxn>
                <a:cxn ang="0">
                  <a:pos x="115" y="97"/>
                </a:cxn>
                <a:cxn ang="0">
                  <a:pos x="122" y="123"/>
                </a:cxn>
                <a:cxn ang="0">
                  <a:pos x="115" y="135"/>
                </a:cxn>
                <a:cxn ang="0">
                  <a:pos x="122" y="148"/>
                </a:cxn>
                <a:cxn ang="0">
                  <a:pos x="129" y="148"/>
                </a:cxn>
                <a:cxn ang="0">
                  <a:pos x="115" y="155"/>
                </a:cxn>
                <a:cxn ang="0">
                  <a:pos x="115" y="174"/>
                </a:cxn>
                <a:cxn ang="0">
                  <a:pos x="142" y="174"/>
                </a:cxn>
                <a:cxn ang="0">
                  <a:pos x="115" y="181"/>
                </a:cxn>
                <a:cxn ang="0">
                  <a:pos x="88" y="226"/>
                </a:cxn>
                <a:cxn ang="0">
                  <a:pos x="88" y="245"/>
                </a:cxn>
                <a:cxn ang="0">
                  <a:pos x="95" y="258"/>
                </a:cxn>
                <a:cxn ang="0">
                  <a:pos x="115" y="297"/>
                </a:cxn>
                <a:cxn ang="0">
                  <a:pos x="156" y="316"/>
                </a:cxn>
                <a:cxn ang="0">
                  <a:pos x="190" y="271"/>
                </a:cxn>
                <a:cxn ang="0">
                  <a:pos x="224" y="245"/>
                </a:cxn>
                <a:cxn ang="0">
                  <a:pos x="231" y="232"/>
                </a:cxn>
                <a:cxn ang="0">
                  <a:pos x="285" y="226"/>
                </a:cxn>
                <a:cxn ang="0">
                  <a:pos x="407" y="181"/>
                </a:cxn>
                <a:cxn ang="0">
                  <a:pos x="461" y="161"/>
                </a:cxn>
                <a:cxn ang="0">
                  <a:pos x="434" y="148"/>
                </a:cxn>
                <a:cxn ang="0">
                  <a:pos x="475" y="155"/>
                </a:cxn>
                <a:cxn ang="0">
                  <a:pos x="475" y="135"/>
                </a:cxn>
                <a:cxn ang="0">
                  <a:pos x="475" y="123"/>
                </a:cxn>
                <a:cxn ang="0">
                  <a:pos x="509" y="110"/>
                </a:cxn>
                <a:cxn ang="0">
                  <a:pos x="509" y="103"/>
                </a:cxn>
                <a:cxn ang="0">
                  <a:pos x="502" y="84"/>
                </a:cxn>
                <a:cxn ang="0">
                  <a:pos x="536" y="77"/>
                </a:cxn>
                <a:cxn ang="0">
                  <a:pos x="529" y="58"/>
                </a:cxn>
                <a:cxn ang="0">
                  <a:pos x="536" y="52"/>
                </a:cxn>
                <a:cxn ang="0">
                  <a:pos x="617" y="26"/>
                </a:cxn>
                <a:cxn ang="0">
                  <a:pos x="529" y="13"/>
                </a:cxn>
                <a:cxn ang="0">
                  <a:pos x="482" y="0"/>
                </a:cxn>
                <a:cxn ang="0">
                  <a:pos x="251" y="13"/>
                </a:cxn>
                <a:cxn ang="0">
                  <a:pos x="156" y="26"/>
                </a:cxn>
                <a:cxn ang="0">
                  <a:pos x="75" y="32"/>
                </a:cxn>
                <a:cxn ang="0">
                  <a:pos x="102" y="39"/>
                </a:cxn>
                <a:cxn ang="0">
                  <a:pos x="14" y="52"/>
                </a:cxn>
                <a:cxn ang="0">
                  <a:pos x="0" y="58"/>
                </a:cxn>
              </a:cxnLst>
              <a:rect l="0" t="0" r="r" b="b"/>
              <a:pathLst>
                <a:path w="617" h="316">
                  <a:moveTo>
                    <a:pt x="0" y="58"/>
                  </a:moveTo>
                  <a:lnTo>
                    <a:pt x="20" y="58"/>
                  </a:lnTo>
                  <a:lnTo>
                    <a:pt x="20" y="71"/>
                  </a:lnTo>
                  <a:lnTo>
                    <a:pt x="0" y="77"/>
                  </a:lnTo>
                  <a:lnTo>
                    <a:pt x="20" y="84"/>
                  </a:lnTo>
                  <a:lnTo>
                    <a:pt x="88" y="84"/>
                  </a:lnTo>
                  <a:lnTo>
                    <a:pt x="122" y="84"/>
                  </a:lnTo>
                  <a:lnTo>
                    <a:pt x="115" y="97"/>
                  </a:lnTo>
                  <a:lnTo>
                    <a:pt x="122" y="103"/>
                  </a:lnTo>
                  <a:lnTo>
                    <a:pt x="122" y="123"/>
                  </a:lnTo>
                  <a:lnTo>
                    <a:pt x="115" y="129"/>
                  </a:lnTo>
                  <a:lnTo>
                    <a:pt x="115" y="135"/>
                  </a:lnTo>
                  <a:lnTo>
                    <a:pt x="102" y="135"/>
                  </a:lnTo>
                  <a:lnTo>
                    <a:pt x="122" y="148"/>
                  </a:lnTo>
                  <a:lnTo>
                    <a:pt x="129" y="135"/>
                  </a:lnTo>
                  <a:lnTo>
                    <a:pt x="129" y="148"/>
                  </a:lnTo>
                  <a:lnTo>
                    <a:pt x="149" y="155"/>
                  </a:lnTo>
                  <a:lnTo>
                    <a:pt x="115" y="155"/>
                  </a:lnTo>
                  <a:lnTo>
                    <a:pt x="95" y="174"/>
                  </a:lnTo>
                  <a:lnTo>
                    <a:pt x="115" y="174"/>
                  </a:lnTo>
                  <a:lnTo>
                    <a:pt x="142" y="161"/>
                  </a:lnTo>
                  <a:lnTo>
                    <a:pt x="142" y="174"/>
                  </a:lnTo>
                  <a:lnTo>
                    <a:pt x="129" y="181"/>
                  </a:lnTo>
                  <a:lnTo>
                    <a:pt x="115" y="181"/>
                  </a:lnTo>
                  <a:lnTo>
                    <a:pt x="102" y="193"/>
                  </a:lnTo>
                  <a:lnTo>
                    <a:pt x="88" y="226"/>
                  </a:lnTo>
                  <a:lnTo>
                    <a:pt x="95" y="226"/>
                  </a:lnTo>
                  <a:lnTo>
                    <a:pt x="88" y="245"/>
                  </a:lnTo>
                  <a:lnTo>
                    <a:pt x="95" y="252"/>
                  </a:lnTo>
                  <a:lnTo>
                    <a:pt x="95" y="258"/>
                  </a:lnTo>
                  <a:lnTo>
                    <a:pt x="102" y="284"/>
                  </a:lnTo>
                  <a:lnTo>
                    <a:pt x="115" y="297"/>
                  </a:lnTo>
                  <a:lnTo>
                    <a:pt x="149" y="316"/>
                  </a:lnTo>
                  <a:lnTo>
                    <a:pt x="156" y="316"/>
                  </a:lnTo>
                  <a:lnTo>
                    <a:pt x="190" y="277"/>
                  </a:lnTo>
                  <a:lnTo>
                    <a:pt x="190" y="271"/>
                  </a:lnTo>
                  <a:lnTo>
                    <a:pt x="217" y="258"/>
                  </a:lnTo>
                  <a:lnTo>
                    <a:pt x="224" y="245"/>
                  </a:lnTo>
                  <a:lnTo>
                    <a:pt x="224" y="232"/>
                  </a:lnTo>
                  <a:lnTo>
                    <a:pt x="231" y="232"/>
                  </a:lnTo>
                  <a:lnTo>
                    <a:pt x="244" y="226"/>
                  </a:lnTo>
                  <a:lnTo>
                    <a:pt x="285" y="226"/>
                  </a:lnTo>
                  <a:lnTo>
                    <a:pt x="346" y="193"/>
                  </a:lnTo>
                  <a:lnTo>
                    <a:pt x="407" y="181"/>
                  </a:lnTo>
                  <a:lnTo>
                    <a:pt x="454" y="161"/>
                  </a:lnTo>
                  <a:lnTo>
                    <a:pt x="461" y="161"/>
                  </a:lnTo>
                  <a:lnTo>
                    <a:pt x="434" y="155"/>
                  </a:lnTo>
                  <a:lnTo>
                    <a:pt x="434" y="148"/>
                  </a:lnTo>
                  <a:lnTo>
                    <a:pt x="448" y="148"/>
                  </a:lnTo>
                  <a:lnTo>
                    <a:pt x="475" y="155"/>
                  </a:lnTo>
                  <a:lnTo>
                    <a:pt x="475" y="148"/>
                  </a:lnTo>
                  <a:lnTo>
                    <a:pt x="475" y="135"/>
                  </a:lnTo>
                  <a:lnTo>
                    <a:pt x="482" y="129"/>
                  </a:lnTo>
                  <a:lnTo>
                    <a:pt x="475" y="123"/>
                  </a:lnTo>
                  <a:lnTo>
                    <a:pt x="502" y="123"/>
                  </a:lnTo>
                  <a:lnTo>
                    <a:pt x="509" y="110"/>
                  </a:lnTo>
                  <a:lnTo>
                    <a:pt x="515" y="103"/>
                  </a:lnTo>
                  <a:lnTo>
                    <a:pt x="509" y="103"/>
                  </a:lnTo>
                  <a:lnTo>
                    <a:pt x="515" y="84"/>
                  </a:lnTo>
                  <a:lnTo>
                    <a:pt x="502" y="84"/>
                  </a:lnTo>
                  <a:lnTo>
                    <a:pt x="502" y="77"/>
                  </a:lnTo>
                  <a:lnTo>
                    <a:pt x="536" y="77"/>
                  </a:lnTo>
                  <a:lnTo>
                    <a:pt x="536" y="71"/>
                  </a:lnTo>
                  <a:lnTo>
                    <a:pt x="529" y="58"/>
                  </a:lnTo>
                  <a:lnTo>
                    <a:pt x="536" y="58"/>
                  </a:lnTo>
                  <a:lnTo>
                    <a:pt x="536" y="52"/>
                  </a:lnTo>
                  <a:lnTo>
                    <a:pt x="577" y="32"/>
                  </a:lnTo>
                  <a:lnTo>
                    <a:pt x="617" y="26"/>
                  </a:lnTo>
                  <a:lnTo>
                    <a:pt x="577" y="13"/>
                  </a:lnTo>
                  <a:lnTo>
                    <a:pt x="529" y="13"/>
                  </a:lnTo>
                  <a:lnTo>
                    <a:pt x="543" y="6"/>
                  </a:lnTo>
                  <a:lnTo>
                    <a:pt x="482" y="0"/>
                  </a:lnTo>
                  <a:lnTo>
                    <a:pt x="332" y="6"/>
                  </a:lnTo>
                  <a:lnTo>
                    <a:pt x="251" y="13"/>
                  </a:lnTo>
                  <a:lnTo>
                    <a:pt x="149" y="13"/>
                  </a:lnTo>
                  <a:lnTo>
                    <a:pt x="156" y="26"/>
                  </a:lnTo>
                  <a:lnTo>
                    <a:pt x="129" y="26"/>
                  </a:lnTo>
                  <a:lnTo>
                    <a:pt x="75" y="32"/>
                  </a:lnTo>
                  <a:lnTo>
                    <a:pt x="102" y="32"/>
                  </a:lnTo>
                  <a:lnTo>
                    <a:pt x="102" y="39"/>
                  </a:lnTo>
                  <a:lnTo>
                    <a:pt x="88" y="52"/>
                  </a:lnTo>
                  <a:lnTo>
                    <a:pt x="14" y="52"/>
                  </a:lnTo>
                  <a:lnTo>
                    <a:pt x="7" y="58"/>
                  </a:lnTo>
                  <a:lnTo>
                    <a:pt x="0" y="5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8" name="Freeform 227"/>
            <p:cNvSpPr>
              <a:spLocks/>
            </p:cNvSpPr>
            <p:nvPr/>
          </p:nvSpPr>
          <p:spPr bwMode="auto">
            <a:xfrm>
              <a:off x="3889375" y="1643063"/>
              <a:ext cx="204788" cy="61913"/>
            </a:xfrm>
            <a:custGeom>
              <a:avLst/>
              <a:gdLst/>
              <a:ahLst/>
              <a:cxnLst>
                <a:cxn ang="0">
                  <a:pos x="0" y="7"/>
                </a:cxn>
                <a:cxn ang="0">
                  <a:pos x="34" y="13"/>
                </a:cxn>
                <a:cxn ang="0">
                  <a:pos x="0" y="26"/>
                </a:cxn>
                <a:cxn ang="0">
                  <a:pos x="34" y="26"/>
                </a:cxn>
                <a:cxn ang="0">
                  <a:pos x="13" y="33"/>
                </a:cxn>
                <a:cxn ang="0">
                  <a:pos x="61" y="39"/>
                </a:cxn>
                <a:cxn ang="0">
                  <a:pos x="115" y="26"/>
                </a:cxn>
                <a:cxn ang="0">
                  <a:pos x="122" y="13"/>
                </a:cxn>
                <a:cxn ang="0">
                  <a:pos x="129" y="7"/>
                </a:cxn>
                <a:cxn ang="0">
                  <a:pos x="122" y="7"/>
                </a:cxn>
                <a:cxn ang="0">
                  <a:pos x="122" y="0"/>
                </a:cxn>
                <a:cxn ang="0">
                  <a:pos x="101" y="0"/>
                </a:cxn>
                <a:cxn ang="0">
                  <a:pos x="88" y="7"/>
                </a:cxn>
                <a:cxn ang="0">
                  <a:pos x="61" y="7"/>
                </a:cxn>
                <a:cxn ang="0">
                  <a:pos x="61" y="0"/>
                </a:cxn>
                <a:cxn ang="0">
                  <a:pos x="40" y="13"/>
                </a:cxn>
                <a:cxn ang="0">
                  <a:pos x="40" y="7"/>
                </a:cxn>
                <a:cxn ang="0">
                  <a:pos x="20" y="0"/>
                </a:cxn>
                <a:cxn ang="0">
                  <a:pos x="7" y="7"/>
                </a:cxn>
                <a:cxn ang="0">
                  <a:pos x="0" y="7"/>
                </a:cxn>
              </a:cxnLst>
              <a:rect l="0" t="0" r="r" b="b"/>
              <a:pathLst>
                <a:path w="129" h="39">
                  <a:moveTo>
                    <a:pt x="0" y="7"/>
                  </a:moveTo>
                  <a:lnTo>
                    <a:pt x="34" y="13"/>
                  </a:lnTo>
                  <a:lnTo>
                    <a:pt x="0" y="26"/>
                  </a:lnTo>
                  <a:lnTo>
                    <a:pt x="34" y="26"/>
                  </a:lnTo>
                  <a:lnTo>
                    <a:pt x="13" y="33"/>
                  </a:lnTo>
                  <a:lnTo>
                    <a:pt x="61" y="39"/>
                  </a:lnTo>
                  <a:lnTo>
                    <a:pt x="115" y="26"/>
                  </a:lnTo>
                  <a:lnTo>
                    <a:pt x="122" y="13"/>
                  </a:lnTo>
                  <a:lnTo>
                    <a:pt x="129" y="7"/>
                  </a:lnTo>
                  <a:lnTo>
                    <a:pt x="122" y="7"/>
                  </a:lnTo>
                  <a:lnTo>
                    <a:pt x="122" y="0"/>
                  </a:lnTo>
                  <a:lnTo>
                    <a:pt x="101" y="0"/>
                  </a:lnTo>
                  <a:lnTo>
                    <a:pt x="88" y="7"/>
                  </a:lnTo>
                  <a:lnTo>
                    <a:pt x="61" y="7"/>
                  </a:lnTo>
                  <a:lnTo>
                    <a:pt x="61" y="0"/>
                  </a:lnTo>
                  <a:lnTo>
                    <a:pt x="40" y="13"/>
                  </a:lnTo>
                  <a:lnTo>
                    <a:pt x="40" y="7"/>
                  </a:lnTo>
                  <a:lnTo>
                    <a:pt x="20" y="0"/>
                  </a:lnTo>
                  <a:lnTo>
                    <a:pt x="7" y="7"/>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29" name="Line 266"/>
            <p:cNvSpPr>
              <a:spLocks noChangeShapeType="1"/>
            </p:cNvSpPr>
            <p:nvPr/>
          </p:nvSpPr>
          <p:spPr bwMode="auto">
            <a:xfrm flipV="1">
              <a:off x="4200525" y="1541463"/>
              <a:ext cx="11113"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0" name="Line 267"/>
            <p:cNvSpPr>
              <a:spLocks noChangeShapeType="1"/>
            </p:cNvSpPr>
            <p:nvPr/>
          </p:nvSpPr>
          <p:spPr bwMode="auto">
            <a:xfrm>
              <a:off x="4049713" y="1458913"/>
              <a:ext cx="22225"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1" name="Freeform 230"/>
            <p:cNvSpPr>
              <a:spLocks/>
            </p:cNvSpPr>
            <p:nvPr/>
          </p:nvSpPr>
          <p:spPr bwMode="auto">
            <a:xfrm>
              <a:off x="5321300" y="3670300"/>
              <a:ext cx="182563" cy="347663"/>
            </a:xfrm>
            <a:custGeom>
              <a:avLst/>
              <a:gdLst/>
              <a:ahLst/>
              <a:cxnLst>
                <a:cxn ang="0">
                  <a:pos x="0" y="155"/>
                </a:cxn>
                <a:cxn ang="0">
                  <a:pos x="0" y="200"/>
                </a:cxn>
                <a:cxn ang="0">
                  <a:pos x="13" y="219"/>
                </a:cxn>
                <a:cxn ang="0">
                  <a:pos x="20" y="219"/>
                </a:cxn>
                <a:cxn ang="0">
                  <a:pos x="47" y="206"/>
                </a:cxn>
                <a:cxn ang="0">
                  <a:pos x="61" y="206"/>
                </a:cxn>
                <a:cxn ang="0">
                  <a:pos x="95" y="103"/>
                </a:cxn>
                <a:cxn ang="0">
                  <a:pos x="102" y="52"/>
                </a:cxn>
                <a:cxn ang="0">
                  <a:pos x="102" y="58"/>
                </a:cxn>
                <a:cxn ang="0">
                  <a:pos x="115" y="52"/>
                </a:cxn>
                <a:cxn ang="0">
                  <a:pos x="102" y="7"/>
                </a:cxn>
                <a:cxn ang="0">
                  <a:pos x="95" y="0"/>
                </a:cxn>
                <a:cxn ang="0">
                  <a:pos x="88" y="13"/>
                </a:cxn>
                <a:cxn ang="0">
                  <a:pos x="74" y="26"/>
                </a:cxn>
                <a:cxn ang="0">
                  <a:pos x="74" y="39"/>
                </a:cxn>
                <a:cxn ang="0">
                  <a:pos x="20" y="58"/>
                </a:cxn>
                <a:cxn ang="0">
                  <a:pos x="13" y="84"/>
                </a:cxn>
                <a:cxn ang="0">
                  <a:pos x="20" y="129"/>
                </a:cxn>
                <a:cxn ang="0">
                  <a:pos x="7" y="142"/>
                </a:cxn>
                <a:cxn ang="0">
                  <a:pos x="0" y="155"/>
                </a:cxn>
              </a:cxnLst>
              <a:rect l="0" t="0" r="r" b="b"/>
              <a:pathLst>
                <a:path w="115" h="219">
                  <a:moveTo>
                    <a:pt x="0" y="155"/>
                  </a:moveTo>
                  <a:lnTo>
                    <a:pt x="0" y="200"/>
                  </a:lnTo>
                  <a:lnTo>
                    <a:pt x="13" y="219"/>
                  </a:lnTo>
                  <a:lnTo>
                    <a:pt x="20" y="219"/>
                  </a:lnTo>
                  <a:lnTo>
                    <a:pt x="47" y="206"/>
                  </a:lnTo>
                  <a:lnTo>
                    <a:pt x="61" y="206"/>
                  </a:lnTo>
                  <a:lnTo>
                    <a:pt x="95" y="103"/>
                  </a:lnTo>
                  <a:lnTo>
                    <a:pt x="102" y="52"/>
                  </a:lnTo>
                  <a:lnTo>
                    <a:pt x="102" y="58"/>
                  </a:lnTo>
                  <a:lnTo>
                    <a:pt x="115" y="52"/>
                  </a:lnTo>
                  <a:lnTo>
                    <a:pt x="102" y="7"/>
                  </a:lnTo>
                  <a:lnTo>
                    <a:pt x="95" y="0"/>
                  </a:lnTo>
                  <a:lnTo>
                    <a:pt x="88" y="13"/>
                  </a:lnTo>
                  <a:lnTo>
                    <a:pt x="74" y="26"/>
                  </a:lnTo>
                  <a:lnTo>
                    <a:pt x="74" y="39"/>
                  </a:lnTo>
                  <a:lnTo>
                    <a:pt x="20" y="58"/>
                  </a:lnTo>
                  <a:lnTo>
                    <a:pt x="13" y="84"/>
                  </a:lnTo>
                  <a:lnTo>
                    <a:pt x="20" y="129"/>
                  </a:lnTo>
                  <a:lnTo>
                    <a:pt x="7" y="142"/>
                  </a:lnTo>
                  <a:lnTo>
                    <a:pt x="0" y="15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2" name="Line 269"/>
            <p:cNvSpPr>
              <a:spLocks noChangeShapeType="1"/>
            </p:cNvSpPr>
            <p:nvPr/>
          </p:nvSpPr>
          <p:spPr bwMode="auto">
            <a:xfrm>
              <a:off x="5600700" y="3916363"/>
              <a:ext cx="22225"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3" name="Freeform 232"/>
            <p:cNvSpPr>
              <a:spLocks/>
            </p:cNvSpPr>
            <p:nvPr/>
          </p:nvSpPr>
          <p:spPr bwMode="auto">
            <a:xfrm>
              <a:off x="5665788" y="3875088"/>
              <a:ext cx="11113" cy="11113"/>
            </a:xfrm>
            <a:custGeom>
              <a:avLst/>
              <a:gdLst/>
              <a:ahLst/>
              <a:cxnLst>
                <a:cxn ang="0">
                  <a:pos x="0" y="7"/>
                </a:cxn>
                <a:cxn ang="0">
                  <a:pos x="7" y="7"/>
                </a:cxn>
                <a:cxn ang="0">
                  <a:pos x="0" y="0"/>
                </a:cxn>
                <a:cxn ang="0">
                  <a:pos x="0" y="7"/>
                </a:cxn>
              </a:cxnLst>
              <a:rect l="0" t="0" r="r" b="b"/>
              <a:pathLst>
                <a:path w="7" h="7">
                  <a:moveTo>
                    <a:pt x="0" y="7"/>
                  </a:moveTo>
                  <a:lnTo>
                    <a:pt x="7" y="7"/>
                  </a:lnTo>
                  <a:lnTo>
                    <a:pt x="0"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4" name="Freeform 233"/>
            <p:cNvSpPr>
              <a:spLocks/>
            </p:cNvSpPr>
            <p:nvPr/>
          </p:nvSpPr>
          <p:spPr bwMode="auto">
            <a:xfrm>
              <a:off x="5568950" y="3014663"/>
              <a:ext cx="31750" cy="11113"/>
            </a:xfrm>
            <a:custGeom>
              <a:avLst/>
              <a:gdLst/>
              <a:ahLst/>
              <a:cxnLst>
                <a:cxn ang="0">
                  <a:pos x="0" y="0"/>
                </a:cxn>
                <a:cxn ang="0">
                  <a:pos x="13" y="7"/>
                </a:cxn>
                <a:cxn ang="0">
                  <a:pos x="20" y="0"/>
                </a:cxn>
                <a:cxn ang="0">
                  <a:pos x="13" y="0"/>
                </a:cxn>
                <a:cxn ang="0">
                  <a:pos x="7" y="0"/>
                </a:cxn>
                <a:cxn ang="0">
                  <a:pos x="0" y="0"/>
                </a:cxn>
              </a:cxnLst>
              <a:rect l="0" t="0" r="r" b="b"/>
              <a:pathLst>
                <a:path w="20" h="7">
                  <a:moveTo>
                    <a:pt x="0" y="0"/>
                  </a:moveTo>
                  <a:lnTo>
                    <a:pt x="13" y="7"/>
                  </a:lnTo>
                  <a:lnTo>
                    <a:pt x="20" y="0"/>
                  </a:lnTo>
                  <a:lnTo>
                    <a:pt x="13"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5" name="Line 272"/>
            <p:cNvSpPr>
              <a:spLocks noChangeShapeType="1"/>
            </p:cNvSpPr>
            <p:nvPr/>
          </p:nvSpPr>
          <p:spPr bwMode="auto">
            <a:xfrm>
              <a:off x="6537325" y="3014663"/>
              <a:ext cx="158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6" name="Line 273"/>
            <p:cNvSpPr>
              <a:spLocks noChangeShapeType="1"/>
            </p:cNvSpPr>
            <p:nvPr/>
          </p:nvSpPr>
          <p:spPr bwMode="auto">
            <a:xfrm>
              <a:off x="6623050" y="3292475"/>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7" name="Freeform 236"/>
            <p:cNvSpPr>
              <a:spLocks/>
            </p:cNvSpPr>
            <p:nvPr/>
          </p:nvSpPr>
          <p:spPr bwMode="auto">
            <a:xfrm>
              <a:off x="6656388" y="3302000"/>
              <a:ext cx="11113" cy="30163"/>
            </a:xfrm>
            <a:custGeom>
              <a:avLst/>
              <a:gdLst/>
              <a:ahLst/>
              <a:cxnLst>
                <a:cxn ang="0">
                  <a:pos x="0" y="0"/>
                </a:cxn>
                <a:cxn ang="0">
                  <a:pos x="7" y="19"/>
                </a:cxn>
                <a:cxn ang="0">
                  <a:pos x="7" y="13"/>
                </a:cxn>
                <a:cxn ang="0">
                  <a:pos x="0" y="6"/>
                </a:cxn>
                <a:cxn ang="0">
                  <a:pos x="0" y="0"/>
                </a:cxn>
              </a:cxnLst>
              <a:rect l="0" t="0" r="r" b="b"/>
              <a:pathLst>
                <a:path w="7" h="19">
                  <a:moveTo>
                    <a:pt x="0" y="0"/>
                  </a:moveTo>
                  <a:lnTo>
                    <a:pt x="7" y="19"/>
                  </a:lnTo>
                  <a:lnTo>
                    <a:pt x="7" y="13"/>
                  </a:lnTo>
                  <a:lnTo>
                    <a:pt x="0" y="6"/>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8" name="Freeform 237"/>
            <p:cNvSpPr>
              <a:spLocks/>
            </p:cNvSpPr>
            <p:nvPr/>
          </p:nvSpPr>
          <p:spPr bwMode="auto">
            <a:xfrm>
              <a:off x="6699250" y="3373438"/>
              <a:ext cx="11113" cy="11113"/>
            </a:xfrm>
            <a:custGeom>
              <a:avLst/>
              <a:gdLst/>
              <a:ahLst/>
              <a:cxnLst>
                <a:cxn ang="0">
                  <a:pos x="0" y="0"/>
                </a:cxn>
                <a:cxn ang="0">
                  <a:pos x="0" y="7"/>
                </a:cxn>
                <a:cxn ang="0">
                  <a:pos x="7" y="7"/>
                </a:cxn>
                <a:cxn ang="0">
                  <a:pos x="0" y="7"/>
                </a:cxn>
                <a:cxn ang="0">
                  <a:pos x="0" y="0"/>
                </a:cxn>
              </a:cxnLst>
              <a:rect l="0" t="0" r="r" b="b"/>
              <a:pathLst>
                <a:path w="7" h="7">
                  <a:moveTo>
                    <a:pt x="0" y="0"/>
                  </a:moveTo>
                  <a:lnTo>
                    <a:pt x="0" y="7"/>
                  </a:lnTo>
                  <a:lnTo>
                    <a:pt x="7" y="7"/>
                  </a:lnTo>
                  <a:lnTo>
                    <a:pt x="0"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39" name="Freeform 238"/>
            <p:cNvSpPr>
              <a:spLocks/>
            </p:cNvSpPr>
            <p:nvPr/>
          </p:nvSpPr>
          <p:spPr bwMode="auto">
            <a:xfrm>
              <a:off x="6215063" y="3087688"/>
              <a:ext cx="63500" cy="92075"/>
            </a:xfrm>
            <a:custGeom>
              <a:avLst/>
              <a:gdLst/>
              <a:ahLst/>
              <a:cxnLst>
                <a:cxn ang="0">
                  <a:pos x="0" y="32"/>
                </a:cxn>
                <a:cxn ang="0">
                  <a:pos x="13" y="58"/>
                </a:cxn>
                <a:cxn ang="0">
                  <a:pos x="27" y="58"/>
                </a:cxn>
                <a:cxn ang="0">
                  <a:pos x="40" y="58"/>
                </a:cxn>
                <a:cxn ang="0">
                  <a:pos x="40" y="32"/>
                </a:cxn>
                <a:cxn ang="0">
                  <a:pos x="20" y="6"/>
                </a:cxn>
                <a:cxn ang="0">
                  <a:pos x="13" y="0"/>
                </a:cxn>
                <a:cxn ang="0">
                  <a:pos x="13" y="6"/>
                </a:cxn>
                <a:cxn ang="0">
                  <a:pos x="7" y="19"/>
                </a:cxn>
                <a:cxn ang="0">
                  <a:pos x="0" y="32"/>
                </a:cxn>
              </a:cxnLst>
              <a:rect l="0" t="0" r="r" b="b"/>
              <a:pathLst>
                <a:path w="40" h="58">
                  <a:moveTo>
                    <a:pt x="0" y="32"/>
                  </a:moveTo>
                  <a:lnTo>
                    <a:pt x="13" y="58"/>
                  </a:lnTo>
                  <a:lnTo>
                    <a:pt x="27" y="58"/>
                  </a:lnTo>
                  <a:lnTo>
                    <a:pt x="40" y="58"/>
                  </a:lnTo>
                  <a:lnTo>
                    <a:pt x="40" y="32"/>
                  </a:lnTo>
                  <a:lnTo>
                    <a:pt x="20" y="6"/>
                  </a:lnTo>
                  <a:lnTo>
                    <a:pt x="13" y="0"/>
                  </a:lnTo>
                  <a:lnTo>
                    <a:pt x="13" y="6"/>
                  </a:lnTo>
                  <a:lnTo>
                    <a:pt x="7" y="19"/>
                  </a:lnTo>
                  <a:lnTo>
                    <a:pt x="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0" name="Freeform 239"/>
            <p:cNvSpPr>
              <a:spLocks/>
            </p:cNvSpPr>
            <p:nvPr/>
          </p:nvSpPr>
          <p:spPr bwMode="auto">
            <a:xfrm>
              <a:off x="6892925" y="2820988"/>
              <a:ext cx="53975" cy="41275"/>
            </a:xfrm>
            <a:custGeom>
              <a:avLst/>
              <a:gdLst/>
              <a:ahLst/>
              <a:cxnLst>
                <a:cxn ang="0">
                  <a:pos x="0" y="6"/>
                </a:cxn>
                <a:cxn ang="0">
                  <a:pos x="7" y="26"/>
                </a:cxn>
                <a:cxn ang="0">
                  <a:pos x="14" y="26"/>
                </a:cxn>
                <a:cxn ang="0">
                  <a:pos x="34" y="19"/>
                </a:cxn>
                <a:cxn ang="0">
                  <a:pos x="34" y="0"/>
                </a:cxn>
                <a:cxn ang="0">
                  <a:pos x="14" y="0"/>
                </a:cxn>
                <a:cxn ang="0">
                  <a:pos x="7" y="6"/>
                </a:cxn>
                <a:cxn ang="0">
                  <a:pos x="0" y="6"/>
                </a:cxn>
              </a:cxnLst>
              <a:rect l="0" t="0" r="r" b="b"/>
              <a:pathLst>
                <a:path w="34" h="26">
                  <a:moveTo>
                    <a:pt x="0" y="6"/>
                  </a:moveTo>
                  <a:lnTo>
                    <a:pt x="7" y="26"/>
                  </a:lnTo>
                  <a:lnTo>
                    <a:pt x="14" y="26"/>
                  </a:lnTo>
                  <a:lnTo>
                    <a:pt x="34" y="19"/>
                  </a:lnTo>
                  <a:lnTo>
                    <a:pt x="34" y="0"/>
                  </a:lnTo>
                  <a:lnTo>
                    <a:pt x="14" y="0"/>
                  </a:lnTo>
                  <a:lnTo>
                    <a:pt x="7"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1" name="Freeform 240"/>
            <p:cNvSpPr>
              <a:spLocks/>
            </p:cNvSpPr>
            <p:nvPr/>
          </p:nvSpPr>
          <p:spPr bwMode="auto">
            <a:xfrm>
              <a:off x="7151688" y="2678113"/>
              <a:ext cx="31750" cy="80963"/>
            </a:xfrm>
            <a:custGeom>
              <a:avLst/>
              <a:gdLst/>
              <a:ahLst/>
              <a:cxnLst>
                <a:cxn ang="0">
                  <a:pos x="0" y="25"/>
                </a:cxn>
                <a:cxn ang="0">
                  <a:pos x="7" y="45"/>
                </a:cxn>
                <a:cxn ang="0">
                  <a:pos x="20" y="51"/>
                </a:cxn>
                <a:cxn ang="0">
                  <a:pos x="20" y="0"/>
                </a:cxn>
                <a:cxn ang="0">
                  <a:pos x="7" y="12"/>
                </a:cxn>
                <a:cxn ang="0">
                  <a:pos x="0" y="19"/>
                </a:cxn>
                <a:cxn ang="0">
                  <a:pos x="0" y="25"/>
                </a:cxn>
              </a:cxnLst>
              <a:rect l="0" t="0" r="r" b="b"/>
              <a:pathLst>
                <a:path w="20" h="51">
                  <a:moveTo>
                    <a:pt x="0" y="25"/>
                  </a:moveTo>
                  <a:lnTo>
                    <a:pt x="7" y="45"/>
                  </a:lnTo>
                  <a:lnTo>
                    <a:pt x="20" y="51"/>
                  </a:lnTo>
                  <a:lnTo>
                    <a:pt x="20" y="0"/>
                  </a:lnTo>
                  <a:lnTo>
                    <a:pt x="7" y="12"/>
                  </a:lnTo>
                  <a:lnTo>
                    <a:pt x="0" y="19"/>
                  </a:lnTo>
                  <a:lnTo>
                    <a:pt x="0" y="2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2" name="Freeform 241"/>
            <p:cNvSpPr>
              <a:spLocks/>
            </p:cNvSpPr>
            <p:nvPr/>
          </p:nvSpPr>
          <p:spPr bwMode="auto">
            <a:xfrm>
              <a:off x="7302500" y="2462213"/>
              <a:ext cx="53975" cy="61913"/>
            </a:xfrm>
            <a:custGeom>
              <a:avLst/>
              <a:gdLst/>
              <a:ahLst/>
              <a:cxnLst>
                <a:cxn ang="0">
                  <a:pos x="0" y="7"/>
                </a:cxn>
                <a:cxn ang="0">
                  <a:pos x="7" y="13"/>
                </a:cxn>
                <a:cxn ang="0">
                  <a:pos x="7" y="7"/>
                </a:cxn>
                <a:cxn ang="0">
                  <a:pos x="13" y="13"/>
                </a:cxn>
                <a:cxn ang="0">
                  <a:pos x="13" y="39"/>
                </a:cxn>
                <a:cxn ang="0">
                  <a:pos x="27" y="39"/>
                </a:cxn>
                <a:cxn ang="0">
                  <a:pos x="34" y="32"/>
                </a:cxn>
                <a:cxn ang="0">
                  <a:pos x="34" y="13"/>
                </a:cxn>
                <a:cxn ang="0">
                  <a:pos x="27" y="0"/>
                </a:cxn>
                <a:cxn ang="0">
                  <a:pos x="7" y="0"/>
                </a:cxn>
                <a:cxn ang="0">
                  <a:pos x="0" y="7"/>
                </a:cxn>
              </a:cxnLst>
              <a:rect l="0" t="0" r="r" b="b"/>
              <a:pathLst>
                <a:path w="34" h="39">
                  <a:moveTo>
                    <a:pt x="0" y="7"/>
                  </a:moveTo>
                  <a:lnTo>
                    <a:pt x="7" y="13"/>
                  </a:lnTo>
                  <a:lnTo>
                    <a:pt x="7" y="7"/>
                  </a:lnTo>
                  <a:lnTo>
                    <a:pt x="13" y="13"/>
                  </a:lnTo>
                  <a:lnTo>
                    <a:pt x="13" y="39"/>
                  </a:lnTo>
                  <a:lnTo>
                    <a:pt x="27" y="39"/>
                  </a:lnTo>
                  <a:lnTo>
                    <a:pt x="34" y="32"/>
                  </a:lnTo>
                  <a:lnTo>
                    <a:pt x="34" y="13"/>
                  </a:lnTo>
                  <a:lnTo>
                    <a:pt x="27" y="0"/>
                  </a:lnTo>
                  <a:lnTo>
                    <a:pt x="7" y="0"/>
                  </a:lnTo>
                  <a:lnTo>
                    <a:pt x="0" y="7"/>
                  </a:lnTo>
                  <a:close/>
                </a:path>
              </a:pathLst>
            </a:custGeom>
            <a:solidFill>
              <a:schemeClr val="accent1"/>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3" name="Freeform 242"/>
            <p:cNvSpPr>
              <a:spLocks/>
            </p:cNvSpPr>
            <p:nvPr/>
          </p:nvSpPr>
          <p:spPr bwMode="auto">
            <a:xfrm>
              <a:off x="7356475" y="2441575"/>
              <a:ext cx="53975" cy="41275"/>
            </a:xfrm>
            <a:custGeom>
              <a:avLst/>
              <a:gdLst/>
              <a:ahLst/>
              <a:cxnLst>
                <a:cxn ang="0">
                  <a:pos x="0" y="20"/>
                </a:cxn>
                <a:cxn ang="0">
                  <a:pos x="20" y="26"/>
                </a:cxn>
                <a:cxn ang="0">
                  <a:pos x="20" y="20"/>
                </a:cxn>
                <a:cxn ang="0">
                  <a:pos x="20" y="13"/>
                </a:cxn>
                <a:cxn ang="0">
                  <a:pos x="27" y="20"/>
                </a:cxn>
                <a:cxn ang="0">
                  <a:pos x="34" y="13"/>
                </a:cxn>
                <a:cxn ang="0">
                  <a:pos x="27" y="0"/>
                </a:cxn>
                <a:cxn ang="0">
                  <a:pos x="20" y="0"/>
                </a:cxn>
                <a:cxn ang="0">
                  <a:pos x="20" y="13"/>
                </a:cxn>
                <a:cxn ang="0">
                  <a:pos x="6" y="0"/>
                </a:cxn>
                <a:cxn ang="0">
                  <a:pos x="0" y="13"/>
                </a:cxn>
                <a:cxn ang="0">
                  <a:pos x="0" y="20"/>
                </a:cxn>
              </a:cxnLst>
              <a:rect l="0" t="0" r="r" b="b"/>
              <a:pathLst>
                <a:path w="34" h="26">
                  <a:moveTo>
                    <a:pt x="0" y="20"/>
                  </a:moveTo>
                  <a:lnTo>
                    <a:pt x="20" y="26"/>
                  </a:lnTo>
                  <a:lnTo>
                    <a:pt x="20" y="20"/>
                  </a:lnTo>
                  <a:lnTo>
                    <a:pt x="20" y="13"/>
                  </a:lnTo>
                  <a:lnTo>
                    <a:pt x="27" y="20"/>
                  </a:lnTo>
                  <a:lnTo>
                    <a:pt x="34" y="13"/>
                  </a:lnTo>
                  <a:lnTo>
                    <a:pt x="27" y="0"/>
                  </a:lnTo>
                  <a:lnTo>
                    <a:pt x="20" y="0"/>
                  </a:lnTo>
                  <a:lnTo>
                    <a:pt x="20" y="13"/>
                  </a:lnTo>
                  <a:lnTo>
                    <a:pt x="6" y="0"/>
                  </a:lnTo>
                  <a:lnTo>
                    <a:pt x="0" y="13"/>
                  </a:lnTo>
                  <a:lnTo>
                    <a:pt x="0" y="20"/>
                  </a:lnTo>
                  <a:close/>
                </a:path>
              </a:pathLst>
            </a:custGeom>
            <a:solidFill>
              <a:schemeClr val="accent1"/>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4" name="Freeform 243"/>
            <p:cNvSpPr>
              <a:spLocks/>
            </p:cNvSpPr>
            <p:nvPr/>
          </p:nvSpPr>
          <p:spPr bwMode="auto">
            <a:xfrm>
              <a:off x="7313613" y="2247900"/>
              <a:ext cx="214313" cy="225425"/>
            </a:xfrm>
            <a:custGeom>
              <a:avLst/>
              <a:gdLst/>
              <a:ahLst/>
              <a:cxnLst>
                <a:cxn ang="0">
                  <a:pos x="0" y="122"/>
                </a:cxn>
                <a:cxn ang="0">
                  <a:pos x="6" y="135"/>
                </a:cxn>
                <a:cxn ang="0">
                  <a:pos x="20" y="135"/>
                </a:cxn>
                <a:cxn ang="0">
                  <a:pos x="27" y="122"/>
                </a:cxn>
                <a:cxn ang="0">
                  <a:pos x="54" y="116"/>
                </a:cxn>
                <a:cxn ang="0">
                  <a:pos x="61" y="116"/>
                </a:cxn>
                <a:cxn ang="0">
                  <a:pos x="61" y="135"/>
                </a:cxn>
                <a:cxn ang="0">
                  <a:pos x="81" y="142"/>
                </a:cxn>
                <a:cxn ang="0">
                  <a:pos x="88" y="122"/>
                </a:cxn>
                <a:cxn ang="0">
                  <a:pos x="81" y="116"/>
                </a:cxn>
                <a:cxn ang="0">
                  <a:pos x="88" y="116"/>
                </a:cxn>
                <a:cxn ang="0">
                  <a:pos x="101" y="116"/>
                </a:cxn>
                <a:cxn ang="0">
                  <a:pos x="108" y="109"/>
                </a:cxn>
                <a:cxn ang="0">
                  <a:pos x="122" y="116"/>
                </a:cxn>
                <a:cxn ang="0">
                  <a:pos x="122" y="109"/>
                </a:cxn>
                <a:cxn ang="0">
                  <a:pos x="128" y="116"/>
                </a:cxn>
                <a:cxn ang="0">
                  <a:pos x="135" y="109"/>
                </a:cxn>
                <a:cxn ang="0">
                  <a:pos x="135" y="96"/>
                </a:cxn>
                <a:cxn ang="0">
                  <a:pos x="122" y="64"/>
                </a:cxn>
                <a:cxn ang="0">
                  <a:pos x="122" y="51"/>
                </a:cxn>
                <a:cxn ang="0">
                  <a:pos x="128" y="51"/>
                </a:cxn>
                <a:cxn ang="0">
                  <a:pos x="122" y="45"/>
                </a:cxn>
                <a:cxn ang="0">
                  <a:pos x="88" y="13"/>
                </a:cxn>
                <a:cxn ang="0">
                  <a:pos x="81" y="0"/>
                </a:cxn>
                <a:cxn ang="0">
                  <a:pos x="88" y="13"/>
                </a:cxn>
                <a:cxn ang="0">
                  <a:pos x="81" y="13"/>
                </a:cxn>
                <a:cxn ang="0">
                  <a:pos x="88" y="45"/>
                </a:cxn>
                <a:cxn ang="0">
                  <a:pos x="88" y="71"/>
                </a:cxn>
                <a:cxn ang="0">
                  <a:pos x="74" y="77"/>
                </a:cxn>
                <a:cxn ang="0">
                  <a:pos x="74" y="71"/>
                </a:cxn>
                <a:cxn ang="0">
                  <a:pos x="61" y="71"/>
                </a:cxn>
                <a:cxn ang="0">
                  <a:pos x="61" y="96"/>
                </a:cxn>
                <a:cxn ang="0">
                  <a:pos x="61" y="109"/>
                </a:cxn>
                <a:cxn ang="0">
                  <a:pos x="54" y="96"/>
                </a:cxn>
                <a:cxn ang="0">
                  <a:pos x="20" y="109"/>
                </a:cxn>
                <a:cxn ang="0">
                  <a:pos x="6" y="116"/>
                </a:cxn>
                <a:cxn ang="0">
                  <a:pos x="0" y="122"/>
                </a:cxn>
              </a:cxnLst>
              <a:rect l="0" t="0" r="r" b="b"/>
              <a:pathLst>
                <a:path w="135" h="142">
                  <a:moveTo>
                    <a:pt x="0" y="122"/>
                  </a:moveTo>
                  <a:lnTo>
                    <a:pt x="6" y="135"/>
                  </a:lnTo>
                  <a:lnTo>
                    <a:pt x="20" y="135"/>
                  </a:lnTo>
                  <a:lnTo>
                    <a:pt x="27" y="122"/>
                  </a:lnTo>
                  <a:lnTo>
                    <a:pt x="54" y="116"/>
                  </a:lnTo>
                  <a:lnTo>
                    <a:pt x="61" y="116"/>
                  </a:lnTo>
                  <a:lnTo>
                    <a:pt x="61" y="135"/>
                  </a:lnTo>
                  <a:lnTo>
                    <a:pt x="81" y="142"/>
                  </a:lnTo>
                  <a:lnTo>
                    <a:pt x="88" y="122"/>
                  </a:lnTo>
                  <a:lnTo>
                    <a:pt x="81" y="116"/>
                  </a:lnTo>
                  <a:lnTo>
                    <a:pt x="88" y="116"/>
                  </a:lnTo>
                  <a:lnTo>
                    <a:pt x="101" y="116"/>
                  </a:lnTo>
                  <a:lnTo>
                    <a:pt x="108" y="109"/>
                  </a:lnTo>
                  <a:lnTo>
                    <a:pt x="122" y="116"/>
                  </a:lnTo>
                  <a:lnTo>
                    <a:pt x="122" y="109"/>
                  </a:lnTo>
                  <a:lnTo>
                    <a:pt x="128" y="116"/>
                  </a:lnTo>
                  <a:lnTo>
                    <a:pt x="135" y="109"/>
                  </a:lnTo>
                  <a:lnTo>
                    <a:pt x="135" y="96"/>
                  </a:lnTo>
                  <a:lnTo>
                    <a:pt x="122" y="64"/>
                  </a:lnTo>
                  <a:lnTo>
                    <a:pt x="122" y="51"/>
                  </a:lnTo>
                  <a:lnTo>
                    <a:pt x="128" y="51"/>
                  </a:lnTo>
                  <a:lnTo>
                    <a:pt x="122" y="45"/>
                  </a:lnTo>
                  <a:lnTo>
                    <a:pt x="88" y="13"/>
                  </a:lnTo>
                  <a:lnTo>
                    <a:pt x="81" y="0"/>
                  </a:lnTo>
                  <a:lnTo>
                    <a:pt x="88" y="13"/>
                  </a:lnTo>
                  <a:lnTo>
                    <a:pt x="81" y="13"/>
                  </a:lnTo>
                  <a:lnTo>
                    <a:pt x="88" y="45"/>
                  </a:lnTo>
                  <a:lnTo>
                    <a:pt x="88" y="71"/>
                  </a:lnTo>
                  <a:lnTo>
                    <a:pt x="74" y="77"/>
                  </a:lnTo>
                  <a:lnTo>
                    <a:pt x="74" y="71"/>
                  </a:lnTo>
                  <a:lnTo>
                    <a:pt x="61" y="71"/>
                  </a:lnTo>
                  <a:lnTo>
                    <a:pt x="61" y="96"/>
                  </a:lnTo>
                  <a:lnTo>
                    <a:pt x="61" y="109"/>
                  </a:lnTo>
                  <a:lnTo>
                    <a:pt x="54" y="96"/>
                  </a:lnTo>
                  <a:lnTo>
                    <a:pt x="20" y="109"/>
                  </a:lnTo>
                  <a:lnTo>
                    <a:pt x="6" y="116"/>
                  </a:lnTo>
                  <a:lnTo>
                    <a:pt x="0" y="122"/>
                  </a:lnTo>
                  <a:close/>
                </a:path>
              </a:pathLst>
            </a:custGeom>
            <a:solidFill>
              <a:schemeClr val="accent1"/>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5" name="Freeform 244"/>
            <p:cNvSpPr>
              <a:spLocks/>
            </p:cNvSpPr>
            <p:nvPr/>
          </p:nvSpPr>
          <p:spPr bwMode="auto">
            <a:xfrm>
              <a:off x="7399338" y="2155825"/>
              <a:ext cx="128588" cy="112713"/>
            </a:xfrm>
            <a:custGeom>
              <a:avLst/>
              <a:gdLst/>
              <a:ahLst/>
              <a:cxnLst>
                <a:cxn ang="0">
                  <a:pos x="7" y="45"/>
                </a:cxn>
                <a:cxn ang="0">
                  <a:pos x="20" y="71"/>
                </a:cxn>
                <a:cxn ang="0">
                  <a:pos x="27" y="58"/>
                </a:cxn>
                <a:cxn ang="0">
                  <a:pos x="20" y="45"/>
                </a:cxn>
                <a:cxn ang="0">
                  <a:pos x="27" y="51"/>
                </a:cxn>
                <a:cxn ang="0">
                  <a:pos x="34" y="45"/>
                </a:cxn>
                <a:cxn ang="0">
                  <a:pos x="54" y="51"/>
                </a:cxn>
                <a:cxn ang="0">
                  <a:pos x="68" y="45"/>
                </a:cxn>
                <a:cxn ang="0">
                  <a:pos x="74" y="45"/>
                </a:cxn>
                <a:cxn ang="0">
                  <a:pos x="81" y="32"/>
                </a:cxn>
                <a:cxn ang="0">
                  <a:pos x="74" y="32"/>
                </a:cxn>
                <a:cxn ang="0">
                  <a:pos x="68" y="25"/>
                </a:cxn>
                <a:cxn ang="0">
                  <a:pos x="68" y="13"/>
                </a:cxn>
                <a:cxn ang="0">
                  <a:pos x="54" y="25"/>
                </a:cxn>
                <a:cxn ang="0">
                  <a:pos x="47" y="13"/>
                </a:cxn>
                <a:cxn ang="0">
                  <a:pos x="0" y="0"/>
                </a:cxn>
                <a:cxn ang="0">
                  <a:pos x="7" y="6"/>
                </a:cxn>
                <a:cxn ang="0">
                  <a:pos x="20" y="32"/>
                </a:cxn>
                <a:cxn ang="0">
                  <a:pos x="7" y="32"/>
                </a:cxn>
                <a:cxn ang="0">
                  <a:pos x="7" y="38"/>
                </a:cxn>
                <a:cxn ang="0">
                  <a:pos x="7" y="45"/>
                </a:cxn>
              </a:cxnLst>
              <a:rect l="0" t="0" r="r" b="b"/>
              <a:pathLst>
                <a:path w="81" h="71">
                  <a:moveTo>
                    <a:pt x="7" y="45"/>
                  </a:moveTo>
                  <a:lnTo>
                    <a:pt x="20" y="71"/>
                  </a:lnTo>
                  <a:lnTo>
                    <a:pt x="27" y="58"/>
                  </a:lnTo>
                  <a:lnTo>
                    <a:pt x="20" y="45"/>
                  </a:lnTo>
                  <a:lnTo>
                    <a:pt x="27" y="51"/>
                  </a:lnTo>
                  <a:lnTo>
                    <a:pt x="34" y="45"/>
                  </a:lnTo>
                  <a:lnTo>
                    <a:pt x="54" y="51"/>
                  </a:lnTo>
                  <a:lnTo>
                    <a:pt x="68" y="45"/>
                  </a:lnTo>
                  <a:lnTo>
                    <a:pt x="74" y="45"/>
                  </a:lnTo>
                  <a:lnTo>
                    <a:pt x="81" y="32"/>
                  </a:lnTo>
                  <a:lnTo>
                    <a:pt x="74" y="32"/>
                  </a:lnTo>
                  <a:lnTo>
                    <a:pt x="68" y="25"/>
                  </a:lnTo>
                  <a:lnTo>
                    <a:pt x="68" y="13"/>
                  </a:lnTo>
                  <a:lnTo>
                    <a:pt x="54" y="25"/>
                  </a:lnTo>
                  <a:lnTo>
                    <a:pt x="47" y="13"/>
                  </a:lnTo>
                  <a:lnTo>
                    <a:pt x="0" y="0"/>
                  </a:lnTo>
                  <a:lnTo>
                    <a:pt x="7" y="6"/>
                  </a:lnTo>
                  <a:lnTo>
                    <a:pt x="20" y="32"/>
                  </a:lnTo>
                  <a:lnTo>
                    <a:pt x="7" y="32"/>
                  </a:lnTo>
                  <a:lnTo>
                    <a:pt x="7" y="38"/>
                  </a:lnTo>
                  <a:lnTo>
                    <a:pt x="7" y="45"/>
                  </a:lnTo>
                  <a:close/>
                </a:path>
              </a:pathLst>
            </a:custGeom>
            <a:solidFill>
              <a:schemeClr val="accent1"/>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6" name="Line 283"/>
            <p:cNvSpPr>
              <a:spLocks noChangeShapeType="1"/>
            </p:cNvSpPr>
            <p:nvPr/>
          </p:nvSpPr>
          <p:spPr bwMode="auto">
            <a:xfrm flipV="1">
              <a:off x="7313613" y="2646363"/>
              <a:ext cx="9525"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7" name="Line 284"/>
            <p:cNvSpPr>
              <a:spLocks noChangeShapeType="1"/>
            </p:cNvSpPr>
            <p:nvPr/>
          </p:nvSpPr>
          <p:spPr bwMode="auto">
            <a:xfrm flipV="1">
              <a:off x="7345363" y="2605088"/>
              <a:ext cx="158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8" name="Line 285"/>
            <p:cNvSpPr>
              <a:spLocks noChangeShapeType="1"/>
            </p:cNvSpPr>
            <p:nvPr/>
          </p:nvSpPr>
          <p:spPr bwMode="auto">
            <a:xfrm flipV="1">
              <a:off x="7516813" y="2185988"/>
              <a:ext cx="158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49" name="Freeform 248"/>
            <p:cNvSpPr>
              <a:spLocks/>
            </p:cNvSpPr>
            <p:nvPr/>
          </p:nvSpPr>
          <p:spPr bwMode="auto">
            <a:xfrm>
              <a:off x="7527925" y="2155825"/>
              <a:ext cx="33338" cy="20638"/>
            </a:xfrm>
            <a:custGeom>
              <a:avLst/>
              <a:gdLst/>
              <a:ahLst/>
              <a:cxnLst>
                <a:cxn ang="0">
                  <a:pos x="0" y="13"/>
                </a:cxn>
                <a:cxn ang="0">
                  <a:pos x="21" y="0"/>
                </a:cxn>
                <a:cxn ang="0">
                  <a:pos x="14" y="0"/>
                </a:cxn>
                <a:cxn ang="0">
                  <a:pos x="7" y="6"/>
                </a:cxn>
                <a:cxn ang="0">
                  <a:pos x="0" y="13"/>
                </a:cxn>
              </a:cxnLst>
              <a:rect l="0" t="0" r="r" b="b"/>
              <a:pathLst>
                <a:path w="21" h="13">
                  <a:moveTo>
                    <a:pt x="0" y="13"/>
                  </a:moveTo>
                  <a:lnTo>
                    <a:pt x="21" y="0"/>
                  </a:lnTo>
                  <a:lnTo>
                    <a:pt x="14" y="0"/>
                  </a:lnTo>
                  <a:lnTo>
                    <a:pt x="7"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0" name="Line 287"/>
            <p:cNvSpPr>
              <a:spLocks noChangeShapeType="1"/>
            </p:cNvSpPr>
            <p:nvPr/>
          </p:nvSpPr>
          <p:spPr bwMode="auto">
            <a:xfrm flipV="1">
              <a:off x="7570788" y="2135188"/>
              <a:ext cx="1588" cy="3016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1" name="Line 288"/>
            <p:cNvSpPr>
              <a:spLocks noChangeShapeType="1"/>
            </p:cNvSpPr>
            <p:nvPr/>
          </p:nvSpPr>
          <p:spPr bwMode="auto">
            <a:xfrm>
              <a:off x="7593013" y="2124075"/>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2" name="Freeform 251"/>
            <p:cNvSpPr>
              <a:spLocks/>
            </p:cNvSpPr>
            <p:nvPr/>
          </p:nvSpPr>
          <p:spPr bwMode="auto">
            <a:xfrm>
              <a:off x="7604125" y="2011363"/>
              <a:ext cx="9525" cy="31750"/>
            </a:xfrm>
            <a:custGeom>
              <a:avLst/>
              <a:gdLst/>
              <a:ahLst/>
              <a:cxnLst>
                <a:cxn ang="0">
                  <a:pos x="0" y="13"/>
                </a:cxn>
                <a:cxn ang="0">
                  <a:pos x="0" y="20"/>
                </a:cxn>
                <a:cxn ang="0">
                  <a:pos x="6" y="13"/>
                </a:cxn>
                <a:cxn ang="0">
                  <a:pos x="0" y="0"/>
                </a:cxn>
                <a:cxn ang="0">
                  <a:pos x="0" y="7"/>
                </a:cxn>
                <a:cxn ang="0">
                  <a:pos x="0" y="13"/>
                </a:cxn>
              </a:cxnLst>
              <a:rect l="0" t="0" r="r" b="b"/>
              <a:pathLst>
                <a:path w="6" h="20">
                  <a:moveTo>
                    <a:pt x="0" y="13"/>
                  </a:moveTo>
                  <a:lnTo>
                    <a:pt x="0" y="20"/>
                  </a:lnTo>
                  <a:lnTo>
                    <a:pt x="6" y="13"/>
                  </a:lnTo>
                  <a:lnTo>
                    <a:pt x="0"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3" name="Freeform 252"/>
            <p:cNvSpPr>
              <a:spLocks/>
            </p:cNvSpPr>
            <p:nvPr/>
          </p:nvSpPr>
          <p:spPr bwMode="auto">
            <a:xfrm>
              <a:off x="7561263" y="1806575"/>
              <a:ext cx="9525" cy="11113"/>
            </a:xfrm>
            <a:custGeom>
              <a:avLst/>
              <a:gdLst/>
              <a:ahLst/>
              <a:cxnLst>
                <a:cxn ang="0">
                  <a:pos x="0" y="7"/>
                </a:cxn>
                <a:cxn ang="0">
                  <a:pos x="6" y="7"/>
                </a:cxn>
                <a:cxn ang="0">
                  <a:pos x="0" y="0"/>
                </a:cxn>
                <a:cxn ang="0">
                  <a:pos x="0" y="7"/>
                </a:cxn>
              </a:cxnLst>
              <a:rect l="0" t="0" r="r" b="b"/>
              <a:pathLst>
                <a:path w="6" h="7">
                  <a:moveTo>
                    <a:pt x="0" y="7"/>
                  </a:moveTo>
                  <a:lnTo>
                    <a:pt x="6" y="7"/>
                  </a:lnTo>
                  <a:lnTo>
                    <a:pt x="0"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4" name="Line 291"/>
            <p:cNvSpPr>
              <a:spLocks noChangeShapeType="1"/>
            </p:cNvSpPr>
            <p:nvPr/>
          </p:nvSpPr>
          <p:spPr bwMode="auto">
            <a:xfrm>
              <a:off x="7453313" y="1541463"/>
              <a:ext cx="20638"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5" name="Freeform 254"/>
            <p:cNvSpPr>
              <a:spLocks/>
            </p:cNvSpPr>
            <p:nvPr/>
          </p:nvSpPr>
          <p:spPr bwMode="auto">
            <a:xfrm>
              <a:off x="7453313" y="1530350"/>
              <a:ext cx="63500" cy="11113"/>
            </a:xfrm>
            <a:custGeom>
              <a:avLst/>
              <a:gdLst/>
              <a:ahLst/>
              <a:cxnLst>
                <a:cxn ang="0">
                  <a:pos x="13" y="7"/>
                </a:cxn>
                <a:cxn ang="0">
                  <a:pos x="40" y="0"/>
                </a:cxn>
                <a:cxn ang="0">
                  <a:pos x="0" y="0"/>
                </a:cxn>
                <a:cxn ang="0">
                  <a:pos x="13" y="7"/>
                </a:cxn>
              </a:cxnLst>
              <a:rect l="0" t="0" r="r" b="b"/>
              <a:pathLst>
                <a:path w="40" h="7">
                  <a:moveTo>
                    <a:pt x="13" y="7"/>
                  </a:moveTo>
                  <a:lnTo>
                    <a:pt x="40" y="0"/>
                  </a:lnTo>
                  <a:lnTo>
                    <a:pt x="0" y="0"/>
                  </a:lnTo>
                  <a:lnTo>
                    <a:pt x="13" y="7"/>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6" name="Freeform 255"/>
            <p:cNvSpPr>
              <a:spLocks/>
            </p:cNvSpPr>
            <p:nvPr/>
          </p:nvSpPr>
          <p:spPr bwMode="auto">
            <a:xfrm>
              <a:off x="7453313" y="1530350"/>
              <a:ext cx="63500" cy="11113"/>
            </a:xfrm>
            <a:custGeom>
              <a:avLst/>
              <a:gdLst/>
              <a:ahLst/>
              <a:cxnLst>
                <a:cxn ang="0">
                  <a:pos x="13" y="7"/>
                </a:cxn>
                <a:cxn ang="0">
                  <a:pos x="40" y="0"/>
                </a:cxn>
                <a:cxn ang="0">
                  <a:pos x="0" y="0"/>
                </a:cxn>
              </a:cxnLst>
              <a:rect l="0" t="0" r="r" b="b"/>
              <a:pathLst>
                <a:path w="40" h="7">
                  <a:moveTo>
                    <a:pt x="13" y="7"/>
                  </a:moveTo>
                  <a:lnTo>
                    <a:pt x="40" y="0"/>
                  </a:lnTo>
                  <a:lnTo>
                    <a:pt x="0" y="0"/>
                  </a:lnTo>
                </a:path>
              </a:pathLst>
            </a:cu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7" name="Freeform 256"/>
            <p:cNvSpPr>
              <a:spLocks/>
            </p:cNvSpPr>
            <p:nvPr/>
          </p:nvSpPr>
          <p:spPr bwMode="auto">
            <a:xfrm>
              <a:off x="6731000" y="1470025"/>
              <a:ext cx="53975" cy="20638"/>
            </a:xfrm>
            <a:custGeom>
              <a:avLst/>
              <a:gdLst/>
              <a:ahLst/>
              <a:cxnLst>
                <a:cxn ang="0">
                  <a:pos x="0" y="13"/>
                </a:cxn>
                <a:cxn ang="0">
                  <a:pos x="34" y="13"/>
                </a:cxn>
                <a:cxn ang="0">
                  <a:pos x="7" y="0"/>
                </a:cxn>
                <a:cxn ang="0">
                  <a:pos x="0" y="0"/>
                </a:cxn>
                <a:cxn ang="0">
                  <a:pos x="0" y="6"/>
                </a:cxn>
                <a:cxn ang="0">
                  <a:pos x="0" y="13"/>
                </a:cxn>
              </a:cxnLst>
              <a:rect l="0" t="0" r="r" b="b"/>
              <a:pathLst>
                <a:path w="34" h="13">
                  <a:moveTo>
                    <a:pt x="0" y="13"/>
                  </a:moveTo>
                  <a:lnTo>
                    <a:pt x="34" y="13"/>
                  </a:lnTo>
                  <a:lnTo>
                    <a:pt x="7" y="0"/>
                  </a:lnTo>
                  <a:lnTo>
                    <a:pt x="0" y="0"/>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8" name="Line 295"/>
            <p:cNvSpPr>
              <a:spLocks noChangeShapeType="1"/>
            </p:cNvSpPr>
            <p:nvPr/>
          </p:nvSpPr>
          <p:spPr bwMode="auto">
            <a:xfrm>
              <a:off x="6699250" y="1479550"/>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59" name="Freeform 258"/>
            <p:cNvSpPr>
              <a:spLocks/>
            </p:cNvSpPr>
            <p:nvPr/>
          </p:nvSpPr>
          <p:spPr bwMode="auto">
            <a:xfrm>
              <a:off x="6753225" y="1449388"/>
              <a:ext cx="85725" cy="9525"/>
            </a:xfrm>
            <a:custGeom>
              <a:avLst/>
              <a:gdLst/>
              <a:ahLst/>
              <a:cxnLst>
                <a:cxn ang="0">
                  <a:pos x="0" y="0"/>
                </a:cxn>
                <a:cxn ang="0">
                  <a:pos x="54" y="6"/>
                </a:cxn>
                <a:cxn ang="0">
                  <a:pos x="54" y="0"/>
                </a:cxn>
                <a:cxn ang="0">
                  <a:pos x="27" y="0"/>
                </a:cxn>
                <a:cxn ang="0">
                  <a:pos x="0" y="0"/>
                </a:cxn>
              </a:cxnLst>
              <a:rect l="0" t="0" r="r" b="b"/>
              <a:pathLst>
                <a:path w="54" h="6">
                  <a:moveTo>
                    <a:pt x="0" y="0"/>
                  </a:moveTo>
                  <a:lnTo>
                    <a:pt x="54" y="6"/>
                  </a:lnTo>
                  <a:lnTo>
                    <a:pt x="54" y="0"/>
                  </a:lnTo>
                  <a:lnTo>
                    <a:pt x="2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0" name="Freeform 259"/>
            <p:cNvSpPr>
              <a:spLocks/>
            </p:cNvSpPr>
            <p:nvPr/>
          </p:nvSpPr>
          <p:spPr bwMode="auto">
            <a:xfrm>
              <a:off x="6591300" y="1428750"/>
              <a:ext cx="150813" cy="30163"/>
            </a:xfrm>
            <a:custGeom>
              <a:avLst/>
              <a:gdLst/>
              <a:ahLst/>
              <a:cxnLst>
                <a:cxn ang="0">
                  <a:pos x="14" y="13"/>
                </a:cxn>
                <a:cxn ang="0">
                  <a:pos x="48" y="19"/>
                </a:cxn>
                <a:cxn ang="0">
                  <a:pos x="88" y="19"/>
                </a:cxn>
                <a:cxn ang="0">
                  <a:pos x="95" y="13"/>
                </a:cxn>
                <a:cxn ang="0">
                  <a:pos x="48" y="0"/>
                </a:cxn>
                <a:cxn ang="0">
                  <a:pos x="14" y="0"/>
                </a:cxn>
                <a:cxn ang="0">
                  <a:pos x="0" y="0"/>
                </a:cxn>
                <a:cxn ang="0">
                  <a:pos x="7" y="6"/>
                </a:cxn>
                <a:cxn ang="0">
                  <a:pos x="14" y="13"/>
                </a:cxn>
              </a:cxnLst>
              <a:rect l="0" t="0" r="r" b="b"/>
              <a:pathLst>
                <a:path w="95" h="19">
                  <a:moveTo>
                    <a:pt x="14" y="13"/>
                  </a:moveTo>
                  <a:lnTo>
                    <a:pt x="48" y="19"/>
                  </a:lnTo>
                  <a:lnTo>
                    <a:pt x="88" y="19"/>
                  </a:lnTo>
                  <a:lnTo>
                    <a:pt x="95" y="13"/>
                  </a:lnTo>
                  <a:lnTo>
                    <a:pt x="48" y="0"/>
                  </a:lnTo>
                  <a:lnTo>
                    <a:pt x="14" y="0"/>
                  </a:lnTo>
                  <a:lnTo>
                    <a:pt x="0" y="0"/>
                  </a:lnTo>
                  <a:lnTo>
                    <a:pt x="7" y="6"/>
                  </a:lnTo>
                  <a:lnTo>
                    <a:pt x="14"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1" name="Freeform 260"/>
            <p:cNvSpPr>
              <a:spLocks/>
            </p:cNvSpPr>
            <p:nvPr/>
          </p:nvSpPr>
          <p:spPr bwMode="auto">
            <a:xfrm>
              <a:off x="5934075" y="1357313"/>
              <a:ext cx="76200" cy="30163"/>
            </a:xfrm>
            <a:custGeom>
              <a:avLst/>
              <a:gdLst/>
              <a:ahLst/>
              <a:cxnLst>
                <a:cxn ang="0">
                  <a:pos x="0" y="19"/>
                </a:cxn>
                <a:cxn ang="0">
                  <a:pos x="48" y="19"/>
                </a:cxn>
                <a:cxn ang="0">
                  <a:pos x="41" y="13"/>
                </a:cxn>
                <a:cxn ang="0">
                  <a:pos x="14" y="0"/>
                </a:cxn>
                <a:cxn ang="0">
                  <a:pos x="0" y="0"/>
                </a:cxn>
                <a:cxn ang="0">
                  <a:pos x="0" y="13"/>
                </a:cxn>
                <a:cxn ang="0">
                  <a:pos x="0" y="19"/>
                </a:cxn>
              </a:cxnLst>
              <a:rect l="0" t="0" r="r" b="b"/>
              <a:pathLst>
                <a:path w="48" h="19">
                  <a:moveTo>
                    <a:pt x="0" y="19"/>
                  </a:moveTo>
                  <a:lnTo>
                    <a:pt x="48" y="19"/>
                  </a:lnTo>
                  <a:lnTo>
                    <a:pt x="41" y="13"/>
                  </a:lnTo>
                  <a:lnTo>
                    <a:pt x="14" y="0"/>
                  </a:lnTo>
                  <a:lnTo>
                    <a:pt x="0" y="0"/>
                  </a:lnTo>
                  <a:lnTo>
                    <a:pt x="0" y="13"/>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2" name="Freeform 261"/>
            <p:cNvSpPr>
              <a:spLocks/>
            </p:cNvSpPr>
            <p:nvPr/>
          </p:nvSpPr>
          <p:spPr bwMode="auto">
            <a:xfrm>
              <a:off x="5762625" y="1336675"/>
              <a:ext cx="161925" cy="41275"/>
            </a:xfrm>
            <a:custGeom>
              <a:avLst/>
              <a:gdLst/>
              <a:ahLst/>
              <a:cxnLst>
                <a:cxn ang="0">
                  <a:pos x="0" y="6"/>
                </a:cxn>
                <a:cxn ang="0">
                  <a:pos x="47" y="26"/>
                </a:cxn>
                <a:cxn ang="0">
                  <a:pos x="102" y="26"/>
                </a:cxn>
                <a:cxn ang="0">
                  <a:pos x="95" y="13"/>
                </a:cxn>
                <a:cxn ang="0">
                  <a:pos x="27" y="0"/>
                </a:cxn>
                <a:cxn ang="0">
                  <a:pos x="7" y="0"/>
                </a:cxn>
                <a:cxn ang="0">
                  <a:pos x="7" y="6"/>
                </a:cxn>
                <a:cxn ang="0">
                  <a:pos x="0" y="6"/>
                </a:cxn>
              </a:cxnLst>
              <a:rect l="0" t="0" r="r" b="b"/>
              <a:pathLst>
                <a:path w="102" h="26">
                  <a:moveTo>
                    <a:pt x="0" y="6"/>
                  </a:moveTo>
                  <a:lnTo>
                    <a:pt x="47" y="26"/>
                  </a:lnTo>
                  <a:lnTo>
                    <a:pt x="102" y="26"/>
                  </a:lnTo>
                  <a:lnTo>
                    <a:pt x="95" y="13"/>
                  </a:lnTo>
                  <a:lnTo>
                    <a:pt x="27" y="0"/>
                  </a:lnTo>
                  <a:lnTo>
                    <a:pt x="7" y="0"/>
                  </a:lnTo>
                  <a:lnTo>
                    <a:pt x="7"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3" name="Freeform 262"/>
            <p:cNvSpPr>
              <a:spLocks/>
            </p:cNvSpPr>
            <p:nvPr/>
          </p:nvSpPr>
          <p:spPr bwMode="auto">
            <a:xfrm>
              <a:off x="5235575" y="1417638"/>
              <a:ext cx="247650" cy="123825"/>
            </a:xfrm>
            <a:custGeom>
              <a:avLst/>
              <a:gdLst/>
              <a:ahLst/>
              <a:cxnLst>
                <a:cxn ang="0">
                  <a:pos x="13" y="71"/>
                </a:cxn>
                <a:cxn ang="0">
                  <a:pos x="40" y="78"/>
                </a:cxn>
                <a:cxn ang="0">
                  <a:pos x="74" y="78"/>
                </a:cxn>
                <a:cxn ang="0">
                  <a:pos x="54" y="71"/>
                </a:cxn>
                <a:cxn ang="0">
                  <a:pos x="47" y="52"/>
                </a:cxn>
                <a:cxn ang="0">
                  <a:pos x="81" y="20"/>
                </a:cxn>
                <a:cxn ang="0">
                  <a:pos x="156" y="7"/>
                </a:cxn>
                <a:cxn ang="0">
                  <a:pos x="149" y="0"/>
                </a:cxn>
                <a:cxn ang="0">
                  <a:pos x="142" y="0"/>
                </a:cxn>
                <a:cxn ang="0">
                  <a:pos x="122" y="0"/>
                </a:cxn>
                <a:cxn ang="0">
                  <a:pos x="74" y="7"/>
                </a:cxn>
                <a:cxn ang="0">
                  <a:pos x="27" y="20"/>
                </a:cxn>
                <a:cxn ang="0">
                  <a:pos x="27" y="33"/>
                </a:cxn>
                <a:cxn ang="0">
                  <a:pos x="20" y="33"/>
                </a:cxn>
                <a:cxn ang="0">
                  <a:pos x="27" y="46"/>
                </a:cxn>
                <a:cxn ang="0">
                  <a:pos x="13" y="52"/>
                </a:cxn>
                <a:cxn ang="0">
                  <a:pos x="20" y="52"/>
                </a:cxn>
                <a:cxn ang="0">
                  <a:pos x="0" y="58"/>
                </a:cxn>
                <a:cxn ang="0">
                  <a:pos x="6" y="65"/>
                </a:cxn>
                <a:cxn ang="0">
                  <a:pos x="13" y="71"/>
                </a:cxn>
              </a:cxnLst>
              <a:rect l="0" t="0" r="r" b="b"/>
              <a:pathLst>
                <a:path w="156" h="78">
                  <a:moveTo>
                    <a:pt x="13" y="71"/>
                  </a:moveTo>
                  <a:lnTo>
                    <a:pt x="40" y="78"/>
                  </a:lnTo>
                  <a:lnTo>
                    <a:pt x="74" y="78"/>
                  </a:lnTo>
                  <a:lnTo>
                    <a:pt x="54" y="71"/>
                  </a:lnTo>
                  <a:lnTo>
                    <a:pt x="47" y="52"/>
                  </a:lnTo>
                  <a:lnTo>
                    <a:pt x="81" y="20"/>
                  </a:lnTo>
                  <a:lnTo>
                    <a:pt x="156" y="7"/>
                  </a:lnTo>
                  <a:lnTo>
                    <a:pt x="149" y="0"/>
                  </a:lnTo>
                  <a:lnTo>
                    <a:pt x="142" y="0"/>
                  </a:lnTo>
                  <a:lnTo>
                    <a:pt x="122" y="0"/>
                  </a:lnTo>
                  <a:lnTo>
                    <a:pt x="74" y="7"/>
                  </a:lnTo>
                  <a:lnTo>
                    <a:pt x="27" y="20"/>
                  </a:lnTo>
                  <a:lnTo>
                    <a:pt x="27" y="33"/>
                  </a:lnTo>
                  <a:lnTo>
                    <a:pt x="20" y="33"/>
                  </a:lnTo>
                  <a:lnTo>
                    <a:pt x="27" y="46"/>
                  </a:lnTo>
                  <a:lnTo>
                    <a:pt x="13" y="52"/>
                  </a:lnTo>
                  <a:lnTo>
                    <a:pt x="20" y="52"/>
                  </a:lnTo>
                  <a:lnTo>
                    <a:pt x="0" y="58"/>
                  </a:lnTo>
                  <a:lnTo>
                    <a:pt x="6" y="65"/>
                  </a:lnTo>
                  <a:lnTo>
                    <a:pt x="13"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4" name="Freeform 263"/>
            <p:cNvSpPr>
              <a:spLocks/>
            </p:cNvSpPr>
            <p:nvPr/>
          </p:nvSpPr>
          <p:spPr bwMode="auto">
            <a:xfrm>
              <a:off x="5213350" y="1571625"/>
              <a:ext cx="42863" cy="11113"/>
            </a:xfrm>
            <a:custGeom>
              <a:avLst/>
              <a:gdLst/>
              <a:ahLst/>
              <a:cxnLst>
                <a:cxn ang="0">
                  <a:pos x="7" y="7"/>
                </a:cxn>
                <a:cxn ang="0">
                  <a:pos x="14" y="7"/>
                </a:cxn>
                <a:cxn ang="0">
                  <a:pos x="27" y="0"/>
                </a:cxn>
                <a:cxn ang="0">
                  <a:pos x="7" y="0"/>
                </a:cxn>
                <a:cxn ang="0">
                  <a:pos x="0" y="0"/>
                </a:cxn>
                <a:cxn ang="0">
                  <a:pos x="0" y="7"/>
                </a:cxn>
                <a:cxn ang="0">
                  <a:pos x="7" y="7"/>
                </a:cxn>
              </a:cxnLst>
              <a:rect l="0" t="0" r="r" b="b"/>
              <a:pathLst>
                <a:path w="27" h="7">
                  <a:moveTo>
                    <a:pt x="7" y="7"/>
                  </a:moveTo>
                  <a:lnTo>
                    <a:pt x="14" y="7"/>
                  </a:lnTo>
                  <a:lnTo>
                    <a:pt x="27" y="0"/>
                  </a:lnTo>
                  <a:lnTo>
                    <a:pt x="7" y="0"/>
                  </a:lnTo>
                  <a:lnTo>
                    <a:pt x="0" y="0"/>
                  </a:lnTo>
                  <a:lnTo>
                    <a:pt x="0" y="7"/>
                  </a:lnTo>
                  <a:lnTo>
                    <a:pt x="7"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5" name="Freeform 264"/>
            <p:cNvSpPr>
              <a:spLocks/>
            </p:cNvSpPr>
            <p:nvPr/>
          </p:nvSpPr>
          <p:spPr bwMode="auto">
            <a:xfrm>
              <a:off x="5235575" y="1336675"/>
              <a:ext cx="117475" cy="9525"/>
            </a:xfrm>
            <a:custGeom>
              <a:avLst/>
              <a:gdLst/>
              <a:ahLst/>
              <a:cxnLst>
                <a:cxn ang="0">
                  <a:pos x="0" y="6"/>
                </a:cxn>
                <a:cxn ang="0">
                  <a:pos x="47" y="6"/>
                </a:cxn>
                <a:cxn ang="0">
                  <a:pos x="54" y="6"/>
                </a:cxn>
                <a:cxn ang="0">
                  <a:pos x="47" y="0"/>
                </a:cxn>
                <a:cxn ang="0">
                  <a:pos x="74" y="0"/>
                </a:cxn>
                <a:cxn ang="0">
                  <a:pos x="67" y="0"/>
                </a:cxn>
                <a:cxn ang="0">
                  <a:pos x="33" y="6"/>
                </a:cxn>
                <a:cxn ang="0">
                  <a:pos x="6" y="6"/>
                </a:cxn>
                <a:cxn ang="0">
                  <a:pos x="0" y="6"/>
                </a:cxn>
              </a:cxnLst>
              <a:rect l="0" t="0" r="r" b="b"/>
              <a:pathLst>
                <a:path w="74" h="6">
                  <a:moveTo>
                    <a:pt x="0" y="6"/>
                  </a:moveTo>
                  <a:lnTo>
                    <a:pt x="47" y="6"/>
                  </a:lnTo>
                  <a:lnTo>
                    <a:pt x="54" y="6"/>
                  </a:lnTo>
                  <a:lnTo>
                    <a:pt x="47" y="0"/>
                  </a:lnTo>
                  <a:lnTo>
                    <a:pt x="74" y="0"/>
                  </a:lnTo>
                  <a:lnTo>
                    <a:pt x="67" y="0"/>
                  </a:lnTo>
                  <a:lnTo>
                    <a:pt x="33" y="6"/>
                  </a:lnTo>
                  <a:lnTo>
                    <a:pt x="6"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6" name="Freeform 265"/>
            <p:cNvSpPr>
              <a:spLocks/>
            </p:cNvSpPr>
            <p:nvPr/>
          </p:nvSpPr>
          <p:spPr bwMode="auto">
            <a:xfrm>
              <a:off x="5191125" y="1316038"/>
              <a:ext cx="76200" cy="20638"/>
            </a:xfrm>
            <a:custGeom>
              <a:avLst/>
              <a:gdLst/>
              <a:ahLst/>
              <a:cxnLst>
                <a:cxn ang="0">
                  <a:pos x="0" y="13"/>
                </a:cxn>
                <a:cxn ang="0">
                  <a:pos x="48" y="13"/>
                </a:cxn>
                <a:cxn ang="0">
                  <a:pos x="41" y="13"/>
                </a:cxn>
                <a:cxn ang="0">
                  <a:pos x="41" y="0"/>
                </a:cxn>
                <a:cxn ang="0">
                  <a:pos x="21" y="13"/>
                </a:cxn>
                <a:cxn ang="0">
                  <a:pos x="7" y="13"/>
                </a:cxn>
                <a:cxn ang="0">
                  <a:pos x="0" y="13"/>
                </a:cxn>
              </a:cxnLst>
              <a:rect l="0" t="0" r="r" b="b"/>
              <a:pathLst>
                <a:path w="48" h="13">
                  <a:moveTo>
                    <a:pt x="0" y="13"/>
                  </a:moveTo>
                  <a:lnTo>
                    <a:pt x="48" y="13"/>
                  </a:lnTo>
                  <a:lnTo>
                    <a:pt x="41" y="13"/>
                  </a:lnTo>
                  <a:lnTo>
                    <a:pt x="41" y="0"/>
                  </a:lnTo>
                  <a:lnTo>
                    <a:pt x="21" y="13"/>
                  </a:lnTo>
                  <a:lnTo>
                    <a:pt x="7" y="13"/>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7" name="Line 304"/>
            <p:cNvSpPr>
              <a:spLocks noChangeShapeType="1"/>
            </p:cNvSpPr>
            <p:nvPr/>
          </p:nvSpPr>
          <p:spPr bwMode="auto">
            <a:xfrm>
              <a:off x="5181600" y="1357313"/>
              <a:ext cx="31750"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8" name="Freeform 267"/>
            <p:cNvSpPr>
              <a:spLocks/>
            </p:cNvSpPr>
            <p:nvPr/>
          </p:nvSpPr>
          <p:spPr bwMode="auto">
            <a:xfrm>
              <a:off x="5051425" y="1336675"/>
              <a:ext cx="96838" cy="9525"/>
            </a:xfrm>
            <a:custGeom>
              <a:avLst/>
              <a:gdLst/>
              <a:ahLst/>
              <a:cxnLst>
                <a:cxn ang="0">
                  <a:pos x="0" y="6"/>
                </a:cxn>
                <a:cxn ang="0">
                  <a:pos x="41" y="6"/>
                </a:cxn>
                <a:cxn ang="0">
                  <a:pos x="55" y="6"/>
                </a:cxn>
                <a:cxn ang="0">
                  <a:pos x="61" y="6"/>
                </a:cxn>
                <a:cxn ang="0">
                  <a:pos x="27" y="0"/>
                </a:cxn>
                <a:cxn ang="0">
                  <a:pos x="14" y="6"/>
                </a:cxn>
                <a:cxn ang="0">
                  <a:pos x="0" y="6"/>
                </a:cxn>
              </a:cxnLst>
              <a:rect l="0" t="0" r="r" b="b"/>
              <a:pathLst>
                <a:path w="61" h="6">
                  <a:moveTo>
                    <a:pt x="0" y="6"/>
                  </a:moveTo>
                  <a:lnTo>
                    <a:pt x="41" y="6"/>
                  </a:lnTo>
                  <a:lnTo>
                    <a:pt x="55" y="6"/>
                  </a:lnTo>
                  <a:lnTo>
                    <a:pt x="61" y="6"/>
                  </a:lnTo>
                  <a:lnTo>
                    <a:pt x="27" y="0"/>
                  </a:lnTo>
                  <a:lnTo>
                    <a:pt x="14"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69" name="Freeform 268"/>
            <p:cNvSpPr>
              <a:spLocks/>
            </p:cNvSpPr>
            <p:nvPr/>
          </p:nvSpPr>
          <p:spPr bwMode="auto">
            <a:xfrm>
              <a:off x="4556125" y="1346200"/>
              <a:ext cx="247650" cy="71438"/>
            </a:xfrm>
            <a:custGeom>
              <a:avLst/>
              <a:gdLst/>
              <a:ahLst/>
              <a:cxnLst>
                <a:cxn ang="0">
                  <a:pos x="0" y="7"/>
                </a:cxn>
                <a:cxn ang="0">
                  <a:pos x="7" y="20"/>
                </a:cxn>
                <a:cxn ang="0">
                  <a:pos x="14" y="26"/>
                </a:cxn>
                <a:cxn ang="0">
                  <a:pos x="27" y="26"/>
                </a:cxn>
                <a:cxn ang="0">
                  <a:pos x="27" y="39"/>
                </a:cxn>
                <a:cxn ang="0">
                  <a:pos x="55" y="45"/>
                </a:cxn>
                <a:cxn ang="0">
                  <a:pos x="68" y="26"/>
                </a:cxn>
                <a:cxn ang="0">
                  <a:pos x="88" y="26"/>
                </a:cxn>
                <a:cxn ang="0">
                  <a:pos x="88" y="39"/>
                </a:cxn>
                <a:cxn ang="0">
                  <a:pos x="136" y="39"/>
                </a:cxn>
                <a:cxn ang="0">
                  <a:pos x="68" y="20"/>
                </a:cxn>
                <a:cxn ang="0">
                  <a:pos x="68" y="7"/>
                </a:cxn>
                <a:cxn ang="0">
                  <a:pos x="116" y="20"/>
                </a:cxn>
                <a:cxn ang="0">
                  <a:pos x="156" y="7"/>
                </a:cxn>
                <a:cxn ang="0">
                  <a:pos x="143" y="0"/>
                </a:cxn>
                <a:cxn ang="0">
                  <a:pos x="82" y="0"/>
                </a:cxn>
                <a:cxn ang="0">
                  <a:pos x="41" y="7"/>
                </a:cxn>
                <a:cxn ang="0">
                  <a:pos x="21" y="7"/>
                </a:cxn>
                <a:cxn ang="0">
                  <a:pos x="0" y="7"/>
                </a:cxn>
              </a:cxnLst>
              <a:rect l="0" t="0" r="r" b="b"/>
              <a:pathLst>
                <a:path w="156" h="45">
                  <a:moveTo>
                    <a:pt x="0" y="7"/>
                  </a:moveTo>
                  <a:lnTo>
                    <a:pt x="7" y="20"/>
                  </a:lnTo>
                  <a:lnTo>
                    <a:pt x="14" y="26"/>
                  </a:lnTo>
                  <a:lnTo>
                    <a:pt x="27" y="26"/>
                  </a:lnTo>
                  <a:lnTo>
                    <a:pt x="27" y="39"/>
                  </a:lnTo>
                  <a:lnTo>
                    <a:pt x="55" y="45"/>
                  </a:lnTo>
                  <a:lnTo>
                    <a:pt x="68" y="26"/>
                  </a:lnTo>
                  <a:lnTo>
                    <a:pt x="88" y="26"/>
                  </a:lnTo>
                  <a:lnTo>
                    <a:pt x="88" y="39"/>
                  </a:lnTo>
                  <a:lnTo>
                    <a:pt x="136" y="39"/>
                  </a:lnTo>
                  <a:lnTo>
                    <a:pt x="68" y="20"/>
                  </a:lnTo>
                  <a:lnTo>
                    <a:pt x="68" y="7"/>
                  </a:lnTo>
                  <a:lnTo>
                    <a:pt x="116" y="20"/>
                  </a:lnTo>
                  <a:lnTo>
                    <a:pt x="156" y="7"/>
                  </a:lnTo>
                  <a:lnTo>
                    <a:pt x="143" y="0"/>
                  </a:lnTo>
                  <a:lnTo>
                    <a:pt x="82" y="0"/>
                  </a:lnTo>
                  <a:lnTo>
                    <a:pt x="41" y="7"/>
                  </a:lnTo>
                  <a:lnTo>
                    <a:pt x="21" y="7"/>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0" name="Line 307"/>
            <p:cNvSpPr>
              <a:spLocks noChangeShapeType="1"/>
            </p:cNvSpPr>
            <p:nvPr/>
          </p:nvSpPr>
          <p:spPr bwMode="auto">
            <a:xfrm>
              <a:off x="4200525" y="1746250"/>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1" name="Freeform 270"/>
            <p:cNvSpPr>
              <a:spLocks/>
            </p:cNvSpPr>
            <p:nvPr/>
          </p:nvSpPr>
          <p:spPr bwMode="auto">
            <a:xfrm>
              <a:off x="4297363" y="1776413"/>
              <a:ext cx="22225" cy="20638"/>
            </a:xfrm>
            <a:custGeom>
              <a:avLst/>
              <a:gdLst/>
              <a:ahLst/>
              <a:cxnLst>
                <a:cxn ang="0">
                  <a:pos x="0" y="0"/>
                </a:cxn>
                <a:cxn ang="0">
                  <a:pos x="14" y="0"/>
                </a:cxn>
                <a:cxn ang="0">
                  <a:pos x="0" y="13"/>
                </a:cxn>
                <a:cxn ang="0">
                  <a:pos x="0" y="7"/>
                </a:cxn>
                <a:cxn ang="0">
                  <a:pos x="0" y="0"/>
                </a:cxn>
              </a:cxnLst>
              <a:rect l="0" t="0" r="r" b="b"/>
              <a:pathLst>
                <a:path w="14" h="13">
                  <a:moveTo>
                    <a:pt x="0" y="0"/>
                  </a:moveTo>
                  <a:lnTo>
                    <a:pt x="14" y="0"/>
                  </a:lnTo>
                  <a:lnTo>
                    <a:pt x="0" y="13"/>
                  </a:lnTo>
                  <a:lnTo>
                    <a:pt x="0"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2" name="Line 309"/>
            <p:cNvSpPr>
              <a:spLocks noChangeShapeType="1"/>
            </p:cNvSpPr>
            <p:nvPr/>
          </p:nvSpPr>
          <p:spPr bwMode="auto">
            <a:xfrm>
              <a:off x="4276725" y="1817688"/>
              <a:ext cx="1588"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3" name="Freeform 272"/>
            <p:cNvSpPr>
              <a:spLocks/>
            </p:cNvSpPr>
            <p:nvPr/>
          </p:nvSpPr>
          <p:spPr bwMode="auto">
            <a:xfrm>
              <a:off x="4191000" y="1817688"/>
              <a:ext cx="20638" cy="30163"/>
            </a:xfrm>
            <a:custGeom>
              <a:avLst/>
              <a:gdLst/>
              <a:ahLst/>
              <a:cxnLst>
                <a:cxn ang="0">
                  <a:pos x="0" y="19"/>
                </a:cxn>
                <a:cxn ang="0">
                  <a:pos x="6" y="19"/>
                </a:cxn>
                <a:cxn ang="0">
                  <a:pos x="13" y="0"/>
                </a:cxn>
                <a:cxn ang="0">
                  <a:pos x="0" y="13"/>
                </a:cxn>
                <a:cxn ang="0">
                  <a:pos x="0" y="19"/>
                </a:cxn>
              </a:cxnLst>
              <a:rect l="0" t="0" r="r" b="b"/>
              <a:pathLst>
                <a:path w="13" h="19">
                  <a:moveTo>
                    <a:pt x="0" y="19"/>
                  </a:moveTo>
                  <a:lnTo>
                    <a:pt x="6" y="19"/>
                  </a:lnTo>
                  <a:lnTo>
                    <a:pt x="13" y="0"/>
                  </a:lnTo>
                  <a:lnTo>
                    <a:pt x="0" y="13"/>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4" name="Freeform 273"/>
            <p:cNvSpPr>
              <a:spLocks/>
            </p:cNvSpPr>
            <p:nvPr/>
          </p:nvSpPr>
          <p:spPr bwMode="auto">
            <a:xfrm>
              <a:off x="4695825" y="1838325"/>
              <a:ext cx="11113" cy="20638"/>
            </a:xfrm>
            <a:custGeom>
              <a:avLst/>
              <a:gdLst/>
              <a:ahLst/>
              <a:cxnLst>
                <a:cxn ang="0">
                  <a:pos x="0" y="6"/>
                </a:cxn>
                <a:cxn ang="0">
                  <a:pos x="0" y="13"/>
                </a:cxn>
                <a:cxn ang="0">
                  <a:pos x="0" y="6"/>
                </a:cxn>
                <a:cxn ang="0">
                  <a:pos x="7" y="0"/>
                </a:cxn>
                <a:cxn ang="0">
                  <a:pos x="0" y="6"/>
                </a:cxn>
              </a:cxnLst>
              <a:rect l="0" t="0" r="r" b="b"/>
              <a:pathLst>
                <a:path w="7" h="13">
                  <a:moveTo>
                    <a:pt x="0" y="6"/>
                  </a:moveTo>
                  <a:lnTo>
                    <a:pt x="0" y="13"/>
                  </a:lnTo>
                  <a:lnTo>
                    <a:pt x="0" y="6"/>
                  </a:lnTo>
                  <a:lnTo>
                    <a:pt x="7" y="0"/>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5" name="Freeform 274"/>
            <p:cNvSpPr>
              <a:spLocks/>
            </p:cNvSpPr>
            <p:nvPr/>
          </p:nvSpPr>
          <p:spPr bwMode="auto">
            <a:xfrm>
              <a:off x="4772025" y="1817688"/>
              <a:ext cx="11113" cy="20638"/>
            </a:xfrm>
            <a:custGeom>
              <a:avLst/>
              <a:gdLst/>
              <a:ahLst/>
              <a:cxnLst>
                <a:cxn ang="0">
                  <a:pos x="0" y="13"/>
                </a:cxn>
                <a:cxn ang="0">
                  <a:pos x="7" y="0"/>
                </a:cxn>
                <a:cxn ang="0">
                  <a:pos x="0" y="0"/>
                </a:cxn>
                <a:cxn ang="0">
                  <a:pos x="0" y="6"/>
                </a:cxn>
                <a:cxn ang="0">
                  <a:pos x="0" y="13"/>
                </a:cxn>
              </a:cxnLst>
              <a:rect l="0" t="0" r="r" b="b"/>
              <a:pathLst>
                <a:path w="7" h="13">
                  <a:moveTo>
                    <a:pt x="0" y="13"/>
                  </a:moveTo>
                  <a:lnTo>
                    <a:pt x="7" y="0"/>
                  </a:lnTo>
                  <a:lnTo>
                    <a:pt x="0" y="0"/>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6" name="Freeform 275"/>
            <p:cNvSpPr>
              <a:spLocks/>
            </p:cNvSpPr>
            <p:nvPr/>
          </p:nvSpPr>
          <p:spPr bwMode="auto">
            <a:xfrm>
              <a:off x="4772025" y="1806575"/>
              <a:ext cx="11113" cy="11113"/>
            </a:xfrm>
            <a:custGeom>
              <a:avLst/>
              <a:gdLst/>
              <a:ahLst/>
              <a:cxnLst>
                <a:cxn ang="0">
                  <a:pos x="0" y="7"/>
                </a:cxn>
                <a:cxn ang="0">
                  <a:pos x="7" y="7"/>
                </a:cxn>
                <a:cxn ang="0">
                  <a:pos x="0" y="0"/>
                </a:cxn>
                <a:cxn ang="0">
                  <a:pos x="0" y="7"/>
                </a:cxn>
              </a:cxnLst>
              <a:rect l="0" t="0" r="r" b="b"/>
              <a:pathLst>
                <a:path w="7" h="7">
                  <a:moveTo>
                    <a:pt x="0" y="7"/>
                  </a:moveTo>
                  <a:lnTo>
                    <a:pt x="7" y="7"/>
                  </a:lnTo>
                  <a:lnTo>
                    <a:pt x="0"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7" name="Freeform 276"/>
            <p:cNvSpPr>
              <a:spLocks/>
            </p:cNvSpPr>
            <p:nvPr/>
          </p:nvSpPr>
          <p:spPr bwMode="auto">
            <a:xfrm>
              <a:off x="4200525" y="1817688"/>
              <a:ext cx="161925" cy="214313"/>
            </a:xfrm>
            <a:custGeom>
              <a:avLst/>
              <a:gdLst/>
              <a:ahLst/>
              <a:cxnLst>
                <a:cxn ang="0">
                  <a:pos x="0" y="135"/>
                </a:cxn>
                <a:cxn ang="0">
                  <a:pos x="7" y="135"/>
                </a:cxn>
                <a:cxn ang="0">
                  <a:pos x="28" y="135"/>
                </a:cxn>
                <a:cxn ang="0">
                  <a:pos x="34" y="122"/>
                </a:cxn>
                <a:cxn ang="0">
                  <a:pos x="48" y="135"/>
                </a:cxn>
                <a:cxn ang="0">
                  <a:pos x="82" y="122"/>
                </a:cxn>
                <a:cxn ang="0">
                  <a:pos x="95" y="116"/>
                </a:cxn>
                <a:cxn ang="0">
                  <a:pos x="82" y="116"/>
                </a:cxn>
                <a:cxn ang="0">
                  <a:pos x="102" y="97"/>
                </a:cxn>
                <a:cxn ang="0">
                  <a:pos x="95" y="90"/>
                </a:cxn>
                <a:cxn ang="0">
                  <a:pos x="75" y="90"/>
                </a:cxn>
                <a:cxn ang="0">
                  <a:pos x="82" y="90"/>
                </a:cxn>
                <a:cxn ang="0">
                  <a:pos x="75" y="71"/>
                </a:cxn>
                <a:cxn ang="0">
                  <a:pos x="61" y="64"/>
                </a:cxn>
                <a:cxn ang="0">
                  <a:pos x="55" y="45"/>
                </a:cxn>
                <a:cxn ang="0">
                  <a:pos x="34" y="45"/>
                </a:cxn>
                <a:cxn ang="0">
                  <a:pos x="55" y="19"/>
                </a:cxn>
                <a:cxn ang="0">
                  <a:pos x="28" y="19"/>
                </a:cxn>
                <a:cxn ang="0">
                  <a:pos x="48" y="13"/>
                </a:cxn>
                <a:cxn ang="0">
                  <a:pos x="48" y="0"/>
                </a:cxn>
                <a:cxn ang="0">
                  <a:pos x="21" y="0"/>
                </a:cxn>
                <a:cxn ang="0">
                  <a:pos x="7" y="19"/>
                </a:cxn>
                <a:cxn ang="0">
                  <a:pos x="7" y="26"/>
                </a:cxn>
                <a:cxn ang="0">
                  <a:pos x="0" y="39"/>
                </a:cxn>
                <a:cxn ang="0">
                  <a:pos x="7" y="39"/>
                </a:cxn>
                <a:cxn ang="0">
                  <a:pos x="7" y="45"/>
                </a:cxn>
                <a:cxn ang="0">
                  <a:pos x="0" y="45"/>
                </a:cxn>
                <a:cxn ang="0">
                  <a:pos x="7" y="45"/>
                </a:cxn>
                <a:cxn ang="0">
                  <a:pos x="7" y="51"/>
                </a:cxn>
                <a:cxn ang="0">
                  <a:pos x="21" y="45"/>
                </a:cxn>
                <a:cxn ang="0">
                  <a:pos x="21" y="51"/>
                </a:cxn>
                <a:cxn ang="0">
                  <a:pos x="7" y="64"/>
                </a:cxn>
                <a:cxn ang="0">
                  <a:pos x="21" y="64"/>
                </a:cxn>
                <a:cxn ang="0">
                  <a:pos x="34" y="64"/>
                </a:cxn>
                <a:cxn ang="0">
                  <a:pos x="28" y="64"/>
                </a:cxn>
                <a:cxn ang="0">
                  <a:pos x="48" y="71"/>
                </a:cxn>
                <a:cxn ang="0">
                  <a:pos x="34" y="90"/>
                </a:cxn>
                <a:cxn ang="0">
                  <a:pos x="21" y="90"/>
                </a:cxn>
                <a:cxn ang="0">
                  <a:pos x="21" y="97"/>
                </a:cxn>
                <a:cxn ang="0">
                  <a:pos x="7" y="110"/>
                </a:cxn>
                <a:cxn ang="0">
                  <a:pos x="7" y="116"/>
                </a:cxn>
                <a:cxn ang="0">
                  <a:pos x="28" y="116"/>
                </a:cxn>
                <a:cxn ang="0">
                  <a:pos x="34" y="116"/>
                </a:cxn>
                <a:cxn ang="0">
                  <a:pos x="21" y="116"/>
                </a:cxn>
                <a:cxn ang="0">
                  <a:pos x="7" y="129"/>
                </a:cxn>
                <a:cxn ang="0">
                  <a:pos x="0" y="135"/>
                </a:cxn>
              </a:cxnLst>
              <a:rect l="0" t="0" r="r" b="b"/>
              <a:pathLst>
                <a:path w="102" h="135">
                  <a:moveTo>
                    <a:pt x="0" y="135"/>
                  </a:moveTo>
                  <a:lnTo>
                    <a:pt x="7" y="135"/>
                  </a:lnTo>
                  <a:lnTo>
                    <a:pt x="28" y="135"/>
                  </a:lnTo>
                  <a:lnTo>
                    <a:pt x="34" y="122"/>
                  </a:lnTo>
                  <a:lnTo>
                    <a:pt x="48" y="135"/>
                  </a:lnTo>
                  <a:lnTo>
                    <a:pt x="82" y="122"/>
                  </a:lnTo>
                  <a:lnTo>
                    <a:pt x="95" y="116"/>
                  </a:lnTo>
                  <a:lnTo>
                    <a:pt x="82" y="116"/>
                  </a:lnTo>
                  <a:lnTo>
                    <a:pt x="102" y="97"/>
                  </a:lnTo>
                  <a:lnTo>
                    <a:pt x="95" y="90"/>
                  </a:lnTo>
                  <a:lnTo>
                    <a:pt x="75" y="90"/>
                  </a:lnTo>
                  <a:lnTo>
                    <a:pt x="82" y="90"/>
                  </a:lnTo>
                  <a:lnTo>
                    <a:pt x="75" y="71"/>
                  </a:lnTo>
                  <a:lnTo>
                    <a:pt x="61" y="64"/>
                  </a:lnTo>
                  <a:lnTo>
                    <a:pt x="55" y="45"/>
                  </a:lnTo>
                  <a:lnTo>
                    <a:pt x="34" y="45"/>
                  </a:lnTo>
                  <a:lnTo>
                    <a:pt x="55" y="19"/>
                  </a:lnTo>
                  <a:lnTo>
                    <a:pt x="28" y="19"/>
                  </a:lnTo>
                  <a:lnTo>
                    <a:pt x="48" y="13"/>
                  </a:lnTo>
                  <a:lnTo>
                    <a:pt x="48" y="0"/>
                  </a:lnTo>
                  <a:lnTo>
                    <a:pt x="21" y="0"/>
                  </a:lnTo>
                  <a:lnTo>
                    <a:pt x="7" y="19"/>
                  </a:lnTo>
                  <a:lnTo>
                    <a:pt x="7" y="26"/>
                  </a:lnTo>
                  <a:lnTo>
                    <a:pt x="0" y="39"/>
                  </a:lnTo>
                  <a:lnTo>
                    <a:pt x="7" y="39"/>
                  </a:lnTo>
                  <a:lnTo>
                    <a:pt x="7" y="45"/>
                  </a:lnTo>
                  <a:lnTo>
                    <a:pt x="0" y="45"/>
                  </a:lnTo>
                  <a:lnTo>
                    <a:pt x="7" y="45"/>
                  </a:lnTo>
                  <a:lnTo>
                    <a:pt x="7" y="51"/>
                  </a:lnTo>
                  <a:lnTo>
                    <a:pt x="21" y="45"/>
                  </a:lnTo>
                  <a:lnTo>
                    <a:pt x="21" y="51"/>
                  </a:lnTo>
                  <a:lnTo>
                    <a:pt x="7" y="64"/>
                  </a:lnTo>
                  <a:lnTo>
                    <a:pt x="21" y="64"/>
                  </a:lnTo>
                  <a:lnTo>
                    <a:pt x="34" y="64"/>
                  </a:lnTo>
                  <a:lnTo>
                    <a:pt x="28" y="64"/>
                  </a:lnTo>
                  <a:lnTo>
                    <a:pt x="48" y="71"/>
                  </a:lnTo>
                  <a:lnTo>
                    <a:pt x="34" y="90"/>
                  </a:lnTo>
                  <a:lnTo>
                    <a:pt x="21" y="90"/>
                  </a:lnTo>
                  <a:lnTo>
                    <a:pt x="21" y="97"/>
                  </a:lnTo>
                  <a:lnTo>
                    <a:pt x="7" y="110"/>
                  </a:lnTo>
                  <a:lnTo>
                    <a:pt x="7" y="116"/>
                  </a:lnTo>
                  <a:lnTo>
                    <a:pt x="28" y="116"/>
                  </a:lnTo>
                  <a:lnTo>
                    <a:pt x="34" y="116"/>
                  </a:lnTo>
                  <a:lnTo>
                    <a:pt x="21" y="116"/>
                  </a:lnTo>
                  <a:lnTo>
                    <a:pt x="7" y="129"/>
                  </a:lnTo>
                  <a:lnTo>
                    <a:pt x="0" y="13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8" name="Freeform 277"/>
            <p:cNvSpPr>
              <a:spLocks/>
            </p:cNvSpPr>
            <p:nvPr/>
          </p:nvSpPr>
          <p:spPr bwMode="auto">
            <a:xfrm>
              <a:off x="4492625" y="2227263"/>
              <a:ext cx="9525" cy="41275"/>
            </a:xfrm>
            <a:custGeom>
              <a:avLst/>
              <a:gdLst/>
              <a:ahLst/>
              <a:cxnLst>
                <a:cxn ang="0">
                  <a:pos x="0" y="0"/>
                </a:cxn>
                <a:cxn ang="0">
                  <a:pos x="0" y="13"/>
                </a:cxn>
                <a:cxn ang="0">
                  <a:pos x="6" y="26"/>
                </a:cxn>
                <a:cxn ang="0">
                  <a:pos x="6" y="0"/>
                </a:cxn>
                <a:cxn ang="0">
                  <a:pos x="0" y="0"/>
                </a:cxn>
              </a:cxnLst>
              <a:rect l="0" t="0" r="r" b="b"/>
              <a:pathLst>
                <a:path w="6" h="26">
                  <a:moveTo>
                    <a:pt x="0" y="0"/>
                  </a:moveTo>
                  <a:lnTo>
                    <a:pt x="0" y="13"/>
                  </a:lnTo>
                  <a:lnTo>
                    <a:pt x="6" y="26"/>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79" name="Freeform 278"/>
            <p:cNvSpPr>
              <a:spLocks/>
            </p:cNvSpPr>
            <p:nvPr/>
          </p:nvSpPr>
          <p:spPr bwMode="auto">
            <a:xfrm>
              <a:off x="4481513" y="2268538"/>
              <a:ext cx="42863" cy="50800"/>
            </a:xfrm>
            <a:custGeom>
              <a:avLst/>
              <a:gdLst/>
              <a:ahLst/>
              <a:cxnLst>
                <a:cxn ang="0">
                  <a:pos x="0" y="0"/>
                </a:cxn>
                <a:cxn ang="0">
                  <a:pos x="7" y="32"/>
                </a:cxn>
                <a:cxn ang="0">
                  <a:pos x="27" y="32"/>
                </a:cxn>
                <a:cxn ang="0">
                  <a:pos x="27" y="6"/>
                </a:cxn>
                <a:cxn ang="0">
                  <a:pos x="13" y="0"/>
                </a:cxn>
                <a:cxn ang="0">
                  <a:pos x="7" y="0"/>
                </a:cxn>
                <a:cxn ang="0">
                  <a:pos x="0" y="0"/>
                </a:cxn>
              </a:cxnLst>
              <a:rect l="0" t="0" r="r" b="b"/>
              <a:pathLst>
                <a:path w="27" h="32">
                  <a:moveTo>
                    <a:pt x="0" y="0"/>
                  </a:moveTo>
                  <a:lnTo>
                    <a:pt x="7" y="32"/>
                  </a:lnTo>
                  <a:lnTo>
                    <a:pt x="27" y="32"/>
                  </a:lnTo>
                  <a:lnTo>
                    <a:pt x="27" y="6"/>
                  </a:lnTo>
                  <a:lnTo>
                    <a:pt x="13"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0" name="Freeform 279"/>
            <p:cNvSpPr>
              <a:spLocks/>
            </p:cNvSpPr>
            <p:nvPr/>
          </p:nvSpPr>
          <p:spPr bwMode="auto">
            <a:xfrm>
              <a:off x="4578350" y="2328863"/>
              <a:ext cx="74613" cy="41275"/>
            </a:xfrm>
            <a:custGeom>
              <a:avLst/>
              <a:gdLst/>
              <a:ahLst/>
              <a:cxnLst>
                <a:cxn ang="0">
                  <a:pos x="0" y="13"/>
                </a:cxn>
                <a:cxn ang="0">
                  <a:pos x="0" y="20"/>
                </a:cxn>
                <a:cxn ang="0">
                  <a:pos x="41" y="26"/>
                </a:cxn>
                <a:cxn ang="0">
                  <a:pos x="47" y="0"/>
                </a:cxn>
                <a:cxn ang="0">
                  <a:pos x="27" y="13"/>
                </a:cxn>
                <a:cxn ang="0">
                  <a:pos x="13" y="13"/>
                </a:cxn>
                <a:cxn ang="0">
                  <a:pos x="7" y="13"/>
                </a:cxn>
                <a:cxn ang="0">
                  <a:pos x="0" y="13"/>
                </a:cxn>
              </a:cxnLst>
              <a:rect l="0" t="0" r="r" b="b"/>
              <a:pathLst>
                <a:path w="47" h="26">
                  <a:moveTo>
                    <a:pt x="0" y="13"/>
                  </a:moveTo>
                  <a:lnTo>
                    <a:pt x="0" y="20"/>
                  </a:lnTo>
                  <a:lnTo>
                    <a:pt x="41" y="26"/>
                  </a:lnTo>
                  <a:lnTo>
                    <a:pt x="47" y="0"/>
                  </a:lnTo>
                  <a:lnTo>
                    <a:pt x="27" y="13"/>
                  </a:lnTo>
                  <a:lnTo>
                    <a:pt x="13" y="13"/>
                  </a:lnTo>
                  <a:lnTo>
                    <a:pt x="7" y="13"/>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1" name="Freeform 280"/>
            <p:cNvSpPr>
              <a:spLocks/>
            </p:cNvSpPr>
            <p:nvPr/>
          </p:nvSpPr>
          <p:spPr bwMode="auto">
            <a:xfrm>
              <a:off x="4783138" y="2328863"/>
              <a:ext cx="42863" cy="61913"/>
            </a:xfrm>
            <a:custGeom>
              <a:avLst/>
              <a:gdLst/>
              <a:ahLst/>
              <a:cxnLst>
                <a:cxn ang="0">
                  <a:pos x="0" y="13"/>
                </a:cxn>
                <a:cxn ang="0">
                  <a:pos x="0" y="20"/>
                </a:cxn>
                <a:cxn ang="0">
                  <a:pos x="13" y="26"/>
                </a:cxn>
                <a:cxn ang="0">
                  <a:pos x="20" y="39"/>
                </a:cxn>
                <a:cxn ang="0">
                  <a:pos x="20" y="26"/>
                </a:cxn>
                <a:cxn ang="0">
                  <a:pos x="27" y="39"/>
                </a:cxn>
                <a:cxn ang="0">
                  <a:pos x="20" y="20"/>
                </a:cxn>
                <a:cxn ang="0">
                  <a:pos x="27" y="20"/>
                </a:cxn>
                <a:cxn ang="0">
                  <a:pos x="20" y="13"/>
                </a:cxn>
                <a:cxn ang="0">
                  <a:pos x="13" y="0"/>
                </a:cxn>
                <a:cxn ang="0">
                  <a:pos x="6" y="7"/>
                </a:cxn>
                <a:cxn ang="0">
                  <a:pos x="0" y="13"/>
                </a:cxn>
              </a:cxnLst>
              <a:rect l="0" t="0" r="r" b="b"/>
              <a:pathLst>
                <a:path w="27" h="39">
                  <a:moveTo>
                    <a:pt x="0" y="13"/>
                  </a:moveTo>
                  <a:lnTo>
                    <a:pt x="0" y="20"/>
                  </a:lnTo>
                  <a:lnTo>
                    <a:pt x="13" y="26"/>
                  </a:lnTo>
                  <a:lnTo>
                    <a:pt x="20" y="39"/>
                  </a:lnTo>
                  <a:lnTo>
                    <a:pt x="20" y="26"/>
                  </a:lnTo>
                  <a:lnTo>
                    <a:pt x="27" y="39"/>
                  </a:lnTo>
                  <a:lnTo>
                    <a:pt x="20" y="20"/>
                  </a:lnTo>
                  <a:lnTo>
                    <a:pt x="27" y="20"/>
                  </a:lnTo>
                  <a:lnTo>
                    <a:pt x="20" y="13"/>
                  </a:lnTo>
                  <a:lnTo>
                    <a:pt x="13" y="0"/>
                  </a:lnTo>
                  <a:lnTo>
                    <a:pt x="6"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2" name="Freeform 281"/>
            <p:cNvSpPr>
              <a:spLocks/>
            </p:cNvSpPr>
            <p:nvPr/>
          </p:nvSpPr>
          <p:spPr bwMode="auto">
            <a:xfrm>
              <a:off x="4846638" y="2400300"/>
              <a:ext cx="53975" cy="31750"/>
            </a:xfrm>
            <a:custGeom>
              <a:avLst/>
              <a:gdLst/>
              <a:ahLst/>
              <a:cxnLst>
                <a:cxn ang="0">
                  <a:pos x="0" y="13"/>
                </a:cxn>
                <a:cxn ang="0">
                  <a:pos x="14" y="20"/>
                </a:cxn>
                <a:cxn ang="0">
                  <a:pos x="34" y="20"/>
                </a:cxn>
                <a:cxn ang="0">
                  <a:pos x="34" y="13"/>
                </a:cxn>
                <a:cxn ang="0">
                  <a:pos x="28" y="13"/>
                </a:cxn>
                <a:cxn ang="0">
                  <a:pos x="0" y="0"/>
                </a:cxn>
                <a:cxn ang="0">
                  <a:pos x="0" y="7"/>
                </a:cxn>
                <a:cxn ang="0">
                  <a:pos x="0" y="13"/>
                </a:cxn>
              </a:cxnLst>
              <a:rect l="0" t="0" r="r" b="b"/>
              <a:pathLst>
                <a:path w="34" h="20">
                  <a:moveTo>
                    <a:pt x="0" y="13"/>
                  </a:moveTo>
                  <a:lnTo>
                    <a:pt x="14" y="20"/>
                  </a:lnTo>
                  <a:lnTo>
                    <a:pt x="34" y="20"/>
                  </a:lnTo>
                  <a:lnTo>
                    <a:pt x="34" y="13"/>
                  </a:lnTo>
                  <a:lnTo>
                    <a:pt x="28" y="13"/>
                  </a:lnTo>
                  <a:lnTo>
                    <a:pt x="0"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3" name="Freeform 282"/>
            <p:cNvSpPr>
              <a:spLocks/>
            </p:cNvSpPr>
            <p:nvPr/>
          </p:nvSpPr>
          <p:spPr bwMode="auto">
            <a:xfrm>
              <a:off x="5030788" y="2400300"/>
              <a:ext cx="63500" cy="31750"/>
            </a:xfrm>
            <a:custGeom>
              <a:avLst/>
              <a:gdLst/>
              <a:ahLst/>
              <a:cxnLst>
                <a:cxn ang="0">
                  <a:pos x="0" y="20"/>
                </a:cxn>
                <a:cxn ang="0">
                  <a:pos x="13" y="20"/>
                </a:cxn>
                <a:cxn ang="0">
                  <a:pos x="20" y="20"/>
                </a:cxn>
                <a:cxn ang="0">
                  <a:pos x="27" y="20"/>
                </a:cxn>
                <a:cxn ang="0">
                  <a:pos x="27" y="13"/>
                </a:cxn>
                <a:cxn ang="0">
                  <a:pos x="40" y="0"/>
                </a:cxn>
                <a:cxn ang="0">
                  <a:pos x="20" y="13"/>
                </a:cxn>
                <a:cxn ang="0">
                  <a:pos x="0" y="20"/>
                </a:cxn>
              </a:cxnLst>
              <a:rect l="0" t="0" r="r" b="b"/>
              <a:pathLst>
                <a:path w="40" h="20">
                  <a:moveTo>
                    <a:pt x="0" y="20"/>
                  </a:moveTo>
                  <a:lnTo>
                    <a:pt x="13" y="20"/>
                  </a:lnTo>
                  <a:lnTo>
                    <a:pt x="20" y="20"/>
                  </a:lnTo>
                  <a:lnTo>
                    <a:pt x="27" y="20"/>
                  </a:lnTo>
                  <a:lnTo>
                    <a:pt x="27" y="13"/>
                  </a:lnTo>
                  <a:lnTo>
                    <a:pt x="40" y="0"/>
                  </a:lnTo>
                  <a:lnTo>
                    <a:pt x="20" y="13"/>
                  </a:lnTo>
                  <a:lnTo>
                    <a:pt x="0" y="2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4" name="Freeform 283"/>
            <p:cNvSpPr>
              <a:spLocks/>
            </p:cNvSpPr>
            <p:nvPr/>
          </p:nvSpPr>
          <p:spPr bwMode="auto">
            <a:xfrm>
              <a:off x="4351338" y="2289175"/>
              <a:ext cx="22225" cy="30163"/>
            </a:xfrm>
            <a:custGeom>
              <a:avLst/>
              <a:gdLst/>
              <a:ahLst/>
              <a:cxnLst>
                <a:cxn ang="0">
                  <a:pos x="0" y="12"/>
                </a:cxn>
                <a:cxn ang="0">
                  <a:pos x="14" y="19"/>
                </a:cxn>
                <a:cxn ang="0">
                  <a:pos x="14" y="12"/>
                </a:cxn>
                <a:cxn ang="0">
                  <a:pos x="7" y="0"/>
                </a:cxn>
                <a:cxn ang="0">
                  <a:pos x="0" y="6"/>
                </a:cxn>
                <a:cxn ang="0">
                  <a:pos x="0" y="12"/>
                </a:cxn>
              </a:cxnLst>
              <a:rect l="0" t="0" r="r" b="b"/>
              <a:pathLst>
                <a:path w="14" h="19">
                  <a:moveTo>
                    <a:pt x="0" y="12"/>
                  </a:moveTo>
                  <a:lnTo>
                    <a:pt x="14" y="19"/>
                  </a:lnTo>
                  <a:lnTo>
                    <a:pt x="14" y="12"/>
                  </a:lnTo>
                  <a:lnTo>
                    <a:pt x="7" y="0"/>
                  </a:lnTo>
                  <a:lnTo>
                    <a:pt x="0" y="6"/>
                  </a:lnTo>
                  <a:lnTo>
                    <a:pt x="0" y="1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5" name="Line 322"/>
            <p:cNvSpPr>
              <a:spLocks noChangeShapeType="1"/>
            </p:cNvSpPr>
            <p:nvPr/>
          </p:nvSpPr>
          <p:spPr bwMode="auto">
            <a:xfrm>
              <a:off x="3641725" y="2339975"/>
              <a:ext cx="20638"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6" name="Line 323"/>
            <p:cNvSpPr>
              <a:spLocks noChangeShapeType="1"/>
            </p:cNvSpPr>
            <p:nvPr/>
          </p:nvSpPr>
          <p:spPr bwMode="auto">
            <a:xfrm>
              <a:off x="3705225" y="2360613"/>
              <a:ext cx="33338"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7" name="Freeform 286"/>
            <p:cNvSpPr>
              <a:spLocks/>
            </p:cNvSpPr>
            <p:nvPr/>
          </p:nvSpPr>
          <p:spPr bwMode="auto">
            <a:xfrm>
              <a:off x="3889375" y="2595563"/>
              <a:ext cx="20638" cy="20638"/>
            </a:xfrm>
            <a:custGeom>
              <a:avLst/>
              <a:gdLst/>
              <a:ahLst/>
              <a:cxnLst>
                <a:cxn ang="0">
                  <a:pos x="0" y="0"/>
                </a:cxn>
                <a:cxn ang="0">
                  <a:pos x="0" y="13"/>
                </a:cxn>
                <a:cxn ang="0">
                  <a:pos x="13" y="0"/>
                </a:cxn>
                <a:cxn ang="0">
                  <a:pos x="7" y="0"/>
                </a:cxn>
                <a:cxn ang="0">
                  <a:pos x="0" y="0"/>
                </a:cxn>
              </a:cxnLst>
              <a:rect l="0" t="0" r="r" b="b"/>
              <a:pathLst>
                <a:path w="13" h="13">
                  <a:moveTo>
                    <a:pt x="0" y="0"/>
                  </a:moveTo>
                  <a:lnTo>
                    <a:pt x="0" y="13"/>
                  </a:lnTo>
                  <a:lnTo>
                    <a:pt x="13"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8" name="Freeform 287"/>
            <p:cNvSpPr>
              <a:spLocks/>
            </p:cNvSpPr>
            <p:nvPr/>
          </p:nvSpPr>
          <p:spPr bwMode="auto">
            <a:xfrm>
              <a:off x="3952875" y="2586038"/>
              <a:ext cx="33338" cy="30163"/>
            </a:xfrm>
            <a:custGeom>
              <a:avLst/>
              <a:gdLst/>
              <a:ahLst/>
              <a:cxnLst>
                <a:cxn ang="0">
                  <a:pos x="0" y="19"/>
                </a:cxn>
                <a:cxn ang="0">
                  <a:pos x="7" y="6"/>
                </a:cxn>
                <a:cxn ang="0">
                  <a:pos x="7" y="0"/>
                </a:cxn>
                <a:cxn ang="0">
                  <a:pos x="21" y="0"/>
                </a:cxn>
                <a:cxn ang="0">
                  <a:pos x="7" y="12"/>
                </a:cxn>
                <a:cxn ang="0">
                  <a:pos x="0" y="19"/>
                </a:cxn>
              </a:cxnLst>
              <a:rect l="0" t="0" r="r" b="b"/>
              <a:pathLst>
                <a:path w="21" h="19">
                  <a:moveTo>
                    <a:pt x="0" y="19"/>
                  </a:moveTo>
                  <a:lnTo>
                    <a:pt x="7" y="6"/>
                  </a:lnTo>
                  <a:lnTo>
                    <a:pt x="7" y="0"/>
                  </a:lnTo>
                  <a:lnTo>
                    <a:pt x="21" y="0"/>
                  </a:lnTo>
                  <a:lnTo>
                    <a:pt x="7" y="12"/>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89" name="Freeform 288"/>
            <p:cNvSpPr>
              <a:spLocks/>
            </p:cNvSpPr>
            <p:nvPr/>
          </p:nvSpPr>
          <p:spPr bwMode="auto">
            <a:xfrm>
              <a:off x="6958013" y="3629025"/>
              <a:ext cx="957263" cy="747713"/>
            </a:xfrm>
            <a:custGeom>
              <a:avLst/>
              <a:gdLst/>
              <a:ahLst/>
              <a:cxnLst>
                <a:cxn ang="0">
                  <a:pos x="13" y="400"/>
                </a:cxn>
                <a:cxn ang="0">
                  <a:pos x="74" y="381"/>
                </a:cxn>
                <a:cxn ang="0">
                  <a:pos x="129" y="368"/>
                </a:cxn>
                <a:cxn ang="0">
                  <a:pos x="251" y="349"/>
                </a:cxn>
                <a:cxn ang="0">
                  <a:pos x="285" y="400"/>
                </a:cxn>
                <a:cxn ang="0">
                  <a:pos x="332" y="374"/>
                </a:cxn>
                <a:cxn ang="0">
                  <a:pos x="332" y="394"/>
                </a:cxn>
                <a:cxn ang="0">
                  <a:pos x="325" y="407"/>
                </a:cxn>
                <a:cxn ang="0">
                  <a:pos x="332" y="419"/>
                </a:cxn>
                <a:cxn ang="0">
                  <a:pos x="332" y="432"/>
                </a:cxn>
                <a:cxn ang="0">
                  <a:pos x="373" y="458"/>
                </a:cxn>
                <a:cxn ang="0">
                  <a:pos x="400" y="458"/>
                </a:cxn>
                <a:cxn ang="0">
                  <a:pos x="407" y="458"/>
                </a:cxn>
                <a:cxn ang="0">
                  <a:pos x="474" y="445"/>
                </a:cxn>
                <a:cxn ang="0">
                  <a:pos x="569" y="336"/>
                </a:cxn>
                <a:cxn ang="0">
                  <a:pos x="603" y="252"/>
                </a:cxn>
                <a:cxn ang="0">
                  <a:pos x="583" y="207"/>
                </a:cxn>
                <a:cxn ang="0">
                  <a:pos x="569" y="187"/>
                </a:cxn>
                <a:cxn ang="0">
                  <a:pos x="542" y="149"/>
                </a:cxn>
                <a:cxn ang="0">
                  <a:pos x="536" y="110"/>
                </a:cxn>
                <a:cxn ang="0">
                  <a:pos x="529" y="65"/>
                </a:cxn>
                <a:cxn ang="0">
                  <a:pos x="508" y="58"/>
                </a:cxn>
                <a:cxn ang="0">
                  <a:pos x="488" y="0"/>
                </a:cxn>
                <a:cxn ang="0">
                  <a:pos x="474" y="84"/>
                </a:cxn>
                <a:cxn ang="0">
                  <a:pos x="441" y="110"/>
                </a:cxn>
                <a:cxn ang="0">
                  <a:pos x="427" y="103"/>
                </a:cxn>
                <a:cxn ang="0">
                  <a:pos x="386" y="84"/>
                </a:cxn>
                <a:cxn ang="0">
                  <a:pos x="380" y="65"/>
                </a:cxn>
                <a:cxn ang="0">
                  <a:pos x="386" y="39"/>
                </a:cxn>
                <a:cxn ang="0">
                  <a:pos x="407" y="26"/>
                </a:cxn>
                <a:cxn ang="0">
                  <a:pos x="386" y="33"/>
                </a:cxn>
                <a:cxn ang="0">
                  <a:pos x="380" y="26"/>
                </a:cxn>
                <a:cxn ang="0">
                  <a:pos x="346" y="13"/>
                </a:cxn>
                <a:cxn ang="0">
                  <a:pos x="312" y="26"/>
                </a:cxn>
                <a:cxn ang="0">
                  <a:pos x="305" y="52"/>
                </a:cxn>
                <a:cxn ang="0">
                  <a:pos x="285" y="58"/>
                </a:cxn>
                <a:cxn ang="0">
                  <a:pos x="285" y="78"/>
                </a:cxn>
                <a:cxn ang="0">
                  <a:pos x="271" y="78"/>
                </a:cxn>
                <a:cxn ang="0">
                  <a:pos x="257" y="52"/>
                </a:cxn>
                <a:cxn ang="0">
                  <a:pos x="230" y="65"/>
                </a:cxn>
                <a:cxn ang="0">
                  <a:pos x="203" y="91"/>
                </a:cxn>
                <a:cxn ang="0">
                  <a:pos x="196" y="103"/>
                </a:cxn>
                <a:cxn ang="0">
                  <a:pos x="183" y="91"/>
                </a:cxn>
                <a:cxn ang="0">
                  <a:pos x="169" y="123"/>
                </a:cxn>
                <a:cxn ang="0">
                  <a:pos x="68" y="162"/>
                </a:cxn>
                <a:cxn ang="0">
                  <a:pos x="40" y="181"/>
                </a:cxn>
                <a:cxn ang="0">
                  <a:pos x="27" y="207"/>
                </a:cxn>
                <a:cxn ang="0">
                  <a:pos x="20" y="258"/>
                </a:cxn>
                <a:cxn ang="0">
                  <a:pos x="13" y="258"/>
                </a:cxn>
                <a:cxn ang="0">
                  <a:pos x="20" y="349"/>
                </a:cxn>
                <a:cxn ang="0">
                  <a:pos x="0" y="374"/>
                </a:cxn>
                <a:cxn ang="0">
                  <a:pos x="0" y="394"/>
                </a:cxn>
              </a:cxnLst>
              <a:rect l="0" t="0" r="r" b="b"/>
              <a:pathLst>
                <a:path w="603" h="471">
                  <a:moveTo>
                    <a:pt x="0" y="394"/>
                  </a:moveTo>
                  <a:lnTo>
                    <a:pt x="13" y="400"/>
                  </a:lnTo>
                  <a:lnTo>
                    <a:pt x="40" y="400"/>
                  </a:lnTo>
                  <a:lnTo>
                    <a:pt x="74" y="381"/>
                  </a:lnTo>
                  <a:lnTo>
                    <a:pt x="122" y="381"/>
                  </a:lnTo>
                  <a:lnTo>
                    <a:pt x="129" y="368"/>
                  </a:lnTo>
                  <a:lnTo>
                    <a:pt x="169" y="355"/>
                  </a:lnTo>
                  <a:lnTo>
                    <a:pt x="251" y="349"/>
                  </a:lnTo>
                  <a:lnTo>
                    <a:pt x="285" y="368"/>
                  </a:lnTo>
                  <a:lnTo>
                    <a:pt x="285" y="400"/>
                  </a:lnTo>
                  <a:lnTo>
                    <a:pt x="332" y="368"/>
                  </a:lnTo>
                  <a:lnTo>
                    <a:pt x="332" y="374"/>
                  </a:lnTo>
                  <a:lnTo>
                    <a:pt x="305" y="407"/>
                  </a:lnTo>
                  <a:lnTo>
                    <a:pt x="332" y="394"/>
                  </a:lnTo>
                  <a:lnTo>
                    <a:pt x="332" y="400"/>
                  </a:lnTo>
                  <a:lnTo>
                    <a:pt x="325" y="407"/>
                  </a:lnTo>
                  <a:lnTo>
                    <a:pt x="332" y="407"/>
                  </a:lnTo>
                  <a:lnTo>
                    <a:pt x="332" y="419"/>
                  </a:lnTo>
                  <a:lnTo>
                    <a:pt x="346" y="426"/>
                  </a:lnTo>
                  <a:lnTo>
                    <a:pt x="332" y="432"/>
                  </a:lnTo>
                  <a:lnTo>
                    <a:pt x="346" y="458"/>
                  </a:lnTo>
                  <a:lnTo>
                    <a:pt x="373" y="458"/>
                  </a:lnTo>
                  <a:lnTo>
                    <a:pt x="400" y="445"/>
                  </a:lnTo>
                  <a:lnTo>
                    <a:pt x="400" y="458"/>
                  </a:lnTo>
                  <a:lnTo>
                    <a:pt x="407" y="452"/>
                  </a:lnTo>
                  <a:lnTo>
                    <a:pt x="407" y="458"/>
                  </a:lnTo>
                  <a:lnTo>
                    <a:pt x="407" y="471"/>
                  </a:lnTo>
                  <a:lnTo>
                    <a:pt x="474" y="445"/>
                  </a:lnTo>
                  <a:lnTo>
                    <a:pt x="502" y="419"/>
                  </a:lnTo>
                  <a:lnTo>
                    <a:pt x="569" y="336"/>
                  </a:lnTo>
                  <a:lnTo>
                    <a:pt x="603" y="297"/>
                  </a:lnTo>
                  <a:lnTo>
                    <a:pt x="603" y="252"/>
                  </a:lnTo>
                  <a:lnTo>
                    <a:pt x="590" y="213"/>
                  </a:lnTo>
                  <a:lnTo>
                    <a:pt x="583" y="207"/>
                  </a:lnTo>
                  <a:lnTo>
                    <a:pt x="583" y="200"/>
                  </a:lnTo>
                  <a:lnTo>
                    <a:pt x="569" y="187"/>
                  </a:lnTo>
                  <a:lnTo>
                    <a:pt x="563" y="155"/>
                  </a:lnTo>
                  <a:lnTo>
                    <a:pt x="542" y="149"/>
                  </a:lnTo>
                  <a:lnTo>
                    <a:pt x="536" y="136"/>
                  </a:lnTo>
                  <a:lnTo>
                    <a:pt x="536" y="110"/>
                  </a:lnTo>
                  <a:lnTo>
                    <a:pt x="529" y="91"/>
                  </a:lnTo>
                  <a:lnTo>
                    <a:pt x="529" y="65"/>
                  </a:lnTo>
                  <a:lnTo>
                    <a:pt x="515" y="58"/>
                  </a:lnTo>
                  <a:lnTo>
                    <a:pt x="508" y="58"/>
                  </a:lnTo>
                  <a:lnTo>
                    <a:pt x="502" y="7"/>
                  </a:lnTo>
                  <a:lnTo>
                    <a:pt x="488" y="0"/>
                  </a:lnTo>
                  <a:lnTo>
                    <a:pt x="488" y="7"/>
                  </a:lnTo>
                  <a:lnTo>
                    <a:pt x="474" y="84"/>
                  </a:lnTo>
                  <a:lnTo>
                    <a:pt x="454" y="110"/>
                  </a:lnTo>
                  <a:lnTo>
                    <a:pt x="441" y="110"/>
                  </a:lnTo>
                  <a:lnTo>
                    <a:pt x="434" y="123"/>
                  </a:lnTo>
                  <a:lnTo>
                    <a:pt x="427" y="103"/>
                  </a:lnTo>
                  <a:lnTo>
                    <a:pt x="407" y="84"/>
                  </a:lnTo>
                  <a:lnTo>
                    <a:pt x="386" y="84"/>
                  </a:lnTo>
                  <a:lnTo>
                    <a:pt x="386" y="78"/>
                  </a:lnTo>
                  <a:lnTo>
                    <a:pt x="380" y="65"/>
                  </a:lnTo>
                  <a:lnTo>
                    <a:pt x="386" y="58"/>
                  </a:lnTo>
                  <a:lnTo>
                    <a:pt x="386" y="39"/>
                  </a:lnTo>
                  <a:lnTo>
                    <a:pt x="400" y="39"/>
                  </a:lnTo>
                  <a:lnTo>
                    <a:pt x="407" y="26"/>
                  </a:lnTo>
                  <a:lnTo>
                    <a:pt x="400" y="26"/>
                  </a:lnTo>
                  <a:lnTo>
                    <a:pt x="386" y="33"/>
                  </a:lnTo>
                  <a:lnTo>
                    <a:pt x="386" y="26"/>
                  </a:lnTo>
                  <a:lnTo>
                    <a:pt x="380" y="26"/>
                  </a:lnTo>
                  <a:lnTo>
                    <a:pt x="346" y="7"/>
                  </a:lnTo>
                  <a:lnTo>
                    <a:pt x="346" y="13"/>
                  </a:lnTo>
                  <a:lnTo>
                    <a:pt x="332" y="26"/>
                  </a:lnTo>
                  <a:lnTo>
                    <a:pt x="312" y="26"/>
                  </a:lnTo>
                  <a:lnTo>
                    <a:pt x="305" y="33"/>
                  </a:lnTo>
                  <a:lnTo>
                    <a:pt x="305" y="52"/>
                  </a:lnTo>
                  <a:lnTo>
                    <a:pt x="298" y="52"/>
                  </a:lnTo>
                  <a:lnTo>
                    <a:pt x="285" y="58"/>
                  </a:lnTo>
                  <a:lnTo>
                    <a:pt x="298" y="65"/>
                  </a:lnTo>
                  <a:lnTo>
                    <a:pt x="285" y="78"/>
                  </a:lnTo>
                  <a:lnTo>
                    <a:pt x="278" y="65"/>
                  </a:lnTo>
                  <a:lnTo>
                    <a:pt x="271" y="78"/>
                  </a:lnTo>
                  <a:lnTo>
                    <a:pt x="257" y="58"/>
                  </a:lnTo>
                  <a:lnTo>
                    <a:pt x="257" y="52"/>
                  </a:lnTo>
                  <a:lnTo>
                    <a:pt x="251" y="52"/>
                  </a:lnTo>
                  <a:lnTo>
                    <a:pt x="230" y="65"/>
                  </a:lnTo>
                  <a:lnTo>
                    <a:pt x="224" y="65"/>
                  </a:lnTo>
                  <a:lnTo>
                    <a:pt x="203" y="91"/>
                  </a:lnTo>
                  <a:lnTo>
                    <a:pt x="196" y="84"/>
                  </a:lnTo>
                  <a:lnTo>
                    <a:pt x="196" y="103"/>
                  </a:lnTo>
                  <a:lnTo>
                    <a:pt x="183" y="110"/>
                  </a:lnTo>
                  <a:lnTo>
                    <a:pt x="183" y="91"/>
                  </a:lnTo>
                  <a:lnTo>
                    <a:pt x="169" y="110"/>
                  </a:lnTo>
                  <a:lnTo>
                    <a:pt x="169" y="123"/>
                  </a:lnTo>
                  <a:lnTo>
                    <a:pt x="142" y="149"/>
                  </a:lnTo>
                  <a:lnTo>
                    <a:pt x="68" y="162"/>
                  </a:lnTo>
                  <a:lnTo>
                    <a:pt x="40" y="187"/>
                  </a:lnTo>
                  <a:lnTo>
                    <a:pt x="40" y="181"/>
                  </a:lnTo>
                  <a:lnTo>
                    <a:pt x="27" y="200"/>
                  </a:lnTo>
                  <a:lnTo>
                    <a:pt x="27" y="207"/>
                  </a:lnTo>
                  <a:lnTo>
                    <a:pt x="20" y="213"/>
                  </a:lnTo>
                  <a:lnTo>
                    <a:pt x="20" y="258"/>
                  </a:lnTo>
                  <a:lnTo>
                    <a:pt x="13" y="245"/>
                  </a:lnTo>
                  <a:lnTo>
                    <a:pt x="13" y="258"/>
                  </a:lnTo>
                  <a:lnTo>
                    <a:pt x="20" y="303"/>
                  </a:lnTo>
                  <a:lnTo>
                    <a:pt x="20" y="349"/>
                  </a:lnTo>
                  <a:lnTo>
                    <a:pt x="13" y="374"/>
                  </a:lnTo>
                  <a:lnTo>
                    <a:pt x="0" y="374"/>
                  </a:lnTo>
                  <a:lnTo>
                    <a:pt x="0" y="387"/>
                  </a:lnTo>
                  <a:lnTo>
                    <a:pt x="0" y="39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0" name="Freeform 289"/>
            <p:cNvSpPr>
              <a:spLocks/>
            </p:cNvSpPr>
            <p:nvPr/>
          </p:nvSpPr>
          <p:spPr bwMode="auto">
            <a:xfrm>
              <a:off x="7431088" y="4275138"/>
              <a:ext cx="22225" cy="19050"/>
            </a:xfrm>
            <a:custGeom>
              <a:avLst/>
              <a:gdLst/>
              <a:ahLst/>
              <a:cxnLst>
                <a:cxn ang="0">
                  <a:pos x="0" y="12"/>
                </a:cxn>
                <a:cxn ang="0">
                  <a:pos x="7" y="12"/>
                </a:cxn>
                <a:cxn ang="0">
                  <a:pos x="14" y="12"/>
                </a:cxn>
                <a:cxn ang="0">
                  <a:pos x="14" y="0"/>
                </a:cxn>
                <a:cxn ang="0">
                  <a:pos x="7" y="6"/>
                </a:cxn>
                <a:cxn ang="0">
                  <a:pos x="0" y="12"/>
                </a:cxn>
              </a:cxnLst>
              <a:rect l="0" t="0" r="r" b="b"/>
              <a:pathLst>
                <a:path w="14" h="12">
                  <a:moveTo>
                    <a:pt x="0" y="12"/>
                  </a:moveTo>
                  <a:lnTo>
                    <a:pt x="7" y="12"/>
                  </a:lnTo>
                  <a:lnTo>
                    <a:pt x="14" y="12"/>
                  </a:lnTo>
                  <a:lnTo>
                    <a:pt x="14" y="0"/>
                  </a:lnTo>
                  <a:lnTo>
                    <a:pt x="7" y="6"/>
                  </a:lnTo>
                  <a:lnTo>
                    <a:pt x="0" y="1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1" name="Freeform 290"/>
            <p:cNvSpPr>
              <a:spLocks/>
            </p:cNvSpPr>
            <p:nvPr/>
          </p:nvSpPr>
          <p:spPr bwMode="auto">
            <a:xfrm>
              <a:off x="7527925" y="4418013"/>
              <a:ext cx="85725" cy="71438"/>
            </a:xfrm>
            <a:custGeom>
              <a:avLst/>
              <a:gdLst/>
              <a:ahLst/>
              <a:cxnLst>
                <a:cxn ang="0">
                  <a:pos x="14" y="0"/>
                </a:cxn>
                <a:cxn ang="0">
                  <a:pos x="0" y="32"/>
                </a:cxn>
                <a:cxn ang="0">
                  <a:pos x="0" y="45"/>
                </a:cxn>
                <a:cxn ang="0">
                  <a:pos x="14" y="45"/>
                </a:cxn>
                <a:cxn ang="0">
                  <a:pos x="27" y="32"/>
                </a:cxn>
                <a:cxn ang="0">
                  <a:pos x="54" y="0"/>
                </a:cxn>
                <a:cxn ang="0">
                  <a:pos x="27" y="6"/>
                </a:cxn>
                <a:cxn ang="0">
                  <a:pos x="21" y="6"/>
                </a:cxn>
                <a:cxn ang="0">
                  <a:pos x="14" y="0"/>
                </a:cxn>
              </a:cxnLst>
              <a:rect l="0" t="0" r="r" b="b"/>
              <a:pathLst>
                <a:path w="54" h="45">
                  <a:moveTo>
                    <a:pt x="14" y="0"/>
                  </a:moveTo>
                  <a:lnTo>
                    <a:pt x="0" y="32"/>
                  </a:lnTo>
                  <a:lnTo>
                    <a:pt x="0" y="45"/>
                  </a:lnTo>
                  <a:lnTo>
                    <a:pt x="14" y="45"/>
                  </a:lnTo>
                  <a:lnTo>
                    <a:pt x="27" y="32"/>
                  </a:lnTo>
                  <a:lnTo>
                    <a:pt x="54" y="0"/>
                  </a:lnTo>
                  <a:lnTo>
                    <a:pt x="27" y="6"/>
                  </a:lnTo>
                  <a:lnTo>
                    <a:pt x="21" y="6"/>
                  </a:lnTo>
                  <a:lnTo>
                    <a:pt x="14"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292" name="Freeform 291"/>
            <p:cNvSpPr>
              <a:spLocks/>
            </p:cNvSpPr>
            <p:nvPr/>
          </p:nvSpPr>
          <p:spPr bwMode="auto">
            <a:xfrm>
              <a:off x="8216900" y="4254500"/>
              <a:ext cx="150813" cy="173038"/>
            </a:xfrm>
            <a:custGeom>
              <a:avLst/>
              <a:gdLst/>
              <a:ahLst/>
              <a:cxnLst>
                <a:cxn ang="0">
                  <a:pos x="0" y="77"/>
                </a:cxn>
                <a:cxn ang="0">
                  <a:pos x="21" y="90"/>
                </a:cxn>
                <a:cxn ang="0">
                  <a:pos x="0" y="109"/>
                </a:cxn>
                <a:cxn ang="0">
                  <a:pos x="7" y="109"/>
                </a:cxn>
                <a:cxn ang="0">
                  <a:pos x="55" y="77"/>
                </a:cxn>
                <a:cxn ang="0">
                  <a:pos x="75" y="64"/>
                </a:cxn>
                <a:cxn ang="0">
                  <a:pos x="95" y="51"/>
                </a:cxn>
                <a:cxn ang="0">
                  <a:pos x="82" y="51"/>
                </a:cxn>
                <a:cxn ang="0">
                  <a:pos x="61" y="58"/>
                </a:cxn>
                <a:cxn ang="0">
                  <a:pos x="55" y="51"/>
                </a:cxn>
                <a:cxn ang="0">
                  <a:pos x="61" y="32"/>
                </a:cxn>
                <a:cxn ang="0">
                  <a:pos x="55" y="32"/>
                </a:cxn>
                <a:cxn ang="0">
                  <a:pos x="55" y="38"/>
                </a:cxn>
                <a:cxn ang="0">
                  <a:pos x="48" y="38"/>
                </a:cxn>
                <a:cxn ang="0">
                  <a:pos x="55" y="13"/>
                </a:cxn>
                <a:cxn ang="0">
                  <a:pos x="55" y="6"/>
                </a:cxn>
                <a:cxn ang="0">
                  <a:pos x="48" y="6"/>
                </a:cxn>
                <a:cxn ang="0">
                  <a:pos x="34" y="0"/>
                </a:cxn>
                <a:cxn ang="0">
                  <a:pos x="34" y="38"/>
                </a:cxn>
                <a:cxn ang="0">
                  <a:pos x="48" y="38"/>
                </a:cxn>
                <a:cxn ang="0">
                  <a:pos x="21" y="64"/>
                </a:cxn>
                <a:cxn ang="0">
                  <a:pos x="7" y="71"/>
                </a:cxn>
                <a:cxn ang="0">
                  <a:pos x="0" y="77"/>
                </a:cxn>
              </a:cxnLst>
              <a:rect l="0" t="0" r="r" b="b"/>
              <a:pathLst>
                <a:path w="95" h="109">
                  <a:moveTo>
                    <a:pt x="0" y="77"/>
                  </a:moveTo>
                  <a:lnTo>
                    <a:pt x="21" y="90"/>
                  </a:lnTo>
                  <a:lnTo>
                    <a:pt x="0" y="109"/>
                  </a:lnTo>
                  <a:lnTo>
                    <a:pt x="7" y="109"/>
                  </a:lnTo>
                  <a:lnTo>
                    <a:pt x="55" y="77"/>
                  </a:lnTo>
                  <a:lnTo>
                    <a:pt x="75" y="64"/>
                  </a:lnTo>
                  <a:lnTo>
                    <a:pt x="95" y="51"/>
                  </a:lnTo>
                  <a:lnTo>
                    <a:pt x="82" y="51"/>
                  </a:lnTo>
                  <a:lnTo>
                    <a:pt x="61" y="58"/>
                  </a:lnTo>
                  <a:lnTo>
                    <a:pt x="55" y="51"/>
                  </a:lnTo>
                  <a:lnTo>
                    <a:pt x="61" y="32"/>
                  </a:lnTo>
                  <a:lnTo>
                    <a:pt x="55" y="32"/>
                  </a:lnTo>
                  <a:lnTo>
                    <a:pt x="55" y="38"/>
                  </a:lnTo>
                  <a:lnTo>
                    <a:pt x="48" y="38"/>
                  </a:lnTo>
                  <a:lnTo>
                    <a:pt x="55" y="13"/>
                  </a:lnTo>
                  <a:lnTo>
                    <a:pt x="55" y="6"/>
                  </a:lnTo>
                  <a:lnTo>
                    <a:pt x="48" y="6"/>
                  </a:lnTo>
                  <a:lnTo>
                    <a:pt x="34" y="0"/>
                  </a:lnTo>
                  <a:lnTo>
                    <a:pt x="34" y="38"/>
                  </a:lnTo>
                  <a:lnTo>
                    <a:pt x="48" y="38"/>
                  </a:lnTo>
                  <a:lnTo>
                    <a:pt x="21" y="64"/>
                  </a:lnTo>
                  <a:lnTo>
                    <a:pt x="7" y="71"/>
                  </a:lnTo>
                  <a:lnTo>
                    <a:pt x="0" y="7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3" name="Freeform 292"/>
            <p:cNvSpPr>
              <a:spLocks/>
            </p:cNvSpPr>
            <p:nvPr/>
          </p:nvSpPr>
          <p:spPr bwMode="auto">
            <a:xfrm>
              <a:off x="7937500" y="4418013"/>
              <a:ext cx="268288" cy="153988"/>
            </a:xfrm>
            <a:custGeom>
              <a:avLst/>
              <a:gdLst/>
              <a:ahLst/>
              <a:cxnLst>
                <a:cxn ang="0">
                  <a:pos x="0" y="84"/>
                </a:cxn>
                <a:cxn ang="0">
                  <a:pos x="13" y="84"/>
                </a:cxn>
                <a:cxn ang="0">
                  <a:pos x="13" y="97"/>
                </a:cxn>
                <a:cxn ang="0">
                  <a:pos x="20" y="97"/>
                </a:cxn>
                <a:cxn ang="0">
                  <a:pos x="47" y="84"/>
                </a:cxn>
                <a:cxn ang="0">
                  <a:pos x="81" y="58"/>
                </a:cxn>
                <a:cxn ang="0">
                  <a:pos x="122" y="51"/>
                </a:cxn>
                <a:cxn ang="0">
                  <a:pos x="122" y="32"/>
                </a:cxn>
                <a:cxn ang="0">
                  <a:pos x="156" y="19"/>
                </a:cxn>
                <a:cxn ang="0">
                  <a:pos x="169" y="6"/>
                </a:cxn>
                <a:cxn ang="0">
                  <a:pos x="156" y="6"/>
                </a:cxn>
                <a:cxn ang="0">
                  <a:pos x="169" y="0"/>
                </a:cxn>
                <a:cxn ang="0">
                  <a:pos x="149" y="6"/>
                </a:cxn>
                <a:cxn ang="0">
                  <a:pos x="149" y="0"/>
                </a:cxn>
                <a:cxn ang="0">
                  <a:pos x="142" y="0"/>
                </a:cxn>
                <a:cxn ang="0">
                  <a:pos x="102" y="32"/>
                </a:cxn>
                <a:cxn ang="0">
                  <a:pos x="47" y="51"/>
                </a:cxn>
                <a:cxn ang="0">
                  <a:pos x="20" y="71"/>
                </a:cxn>
                <a:cxn ang="0">
                  <a:pos x="0" y="84"/>
                </a:cxn>
              </a:cxnLst>
              <a:rect l="0" t="0" r="r" b="b"/>
              <a:pathLst>
                <a:path w="169" h="97">
                  <a:moveTo>
                    <a:pt x="0" y="84"/>
                  </a:moveTo>
                  <a:lnTo>
                    <a:pt x="13" y="84"/>
                  </a:lnTo>
                  <a:lnTo>
                    <a:pt x="13" y="97"/>
                  </a:lnTo>
                  <a:lnTo>
                    <a:pt x="20" y="97"/>
                  </a:lnTo>
                  <a:lnTo>
                    <a:pt x="47" y="84"/>
                  </a:lnTo>
                  <a:lnTo>
                    <a:pt x="81" y="58"/>
                  </a:lnTo>
                  <a:lnTo>
                    <a:pt x="122" y="51"/>
                  </a:lnTo>
                  <a:lnTo>
                    <a:pt x="122" y="32"/>
                  </a:lnTo>
                  <a:lnTo>
                    <a:pt x="156" y="19"/>
                  </a:lnTo>
                  <a:lnTo>
                    <a:pt x="169" y="6"/>
                  </a:lnTo>
                  <a:lnTo>
                    <a:pt x="156" y="6"/>
                  </a:lnTo>
                  <a:lnTo>
                    <a:pt x="169" y="0"/>
                  </a:lnTo>
                  <a:lnTo>
                    <a:pt x="149" y="6"/>
                  </a:lnTo>
                  <a:lnTo>
                    <a:pt x="149" y="0"/>
                  </a:lnTo>
                  <a:lnTo>
                    <a:pt x="142" y="0"/>
                  </a:lnTo>
                  <a:lnTo>
                    <a:pt x="102" y="32"/>
                  </a:lnTo>
                  <a:lnTo>
                    <a:pt x="47" y="51"/>
                  </a:lnTo>
                  <a:lnTo>
                    <a:pt x="20" y="71"/>
                  </a:lnTo>
                  <a:lnTo>
                    <a:pt x="0" y="84"/>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294" name="Freeform 293"/>
            <p:cNvSpPr>
              <a:spLocks/>
            </p:cNvSpPr>
            <p:nvPr/>
          </p:nvSpPr>
          <p:spPr bwMode="auto">
            <a:xfrm>
              <a:off x="7926388" y="4572000"/>
              <a:ext cx="31750" cy="9525"/>
            </a:xfrm>
            <a:custGeom>
              <a:avLst/>
              <a:gdLst/>
              <a:ahLst/>
              <a:cxnLst>
                <a:cxn ang="0">
                  <a:pos x="0" y="6"/>
                </a:cxn>
                <a:cxn ang="0">
                  <a:pos x="20" y="6"/>
                </a:cxn>
                <a:cxn ang="0">
                  <a:pos x="20" y="0"/>
                </a:cxn>
                <a:cxn ang="0">
                  <a:pos x="7" y="6"/>
                </a:cxn>
                <a:cxn ang="0">
                  <a:pos x="0" y="6"/>
                </a:cxn>
              </a:cxnLst>
              <a:rect l="0" t="0" r="r" b="b"/>
              <a:pathLst>
                <a:path w="20" h="6">
                  <a:moveTo>
                    <a:pt x="0" y="6"/>
                  </a:moveTo>
                  <a:lnTo>
                    <a:pt x="20" y="6"/>
                  </a:lnTo>
                  <a:lnTo>
                    <a:pt x="20" y="0"/>
                  </a:lnTo>
                  <a:lnTo>
                    <a:pt x="7" y="6"/>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295" name="Freeform 294"/>
            <p:cNvSpPr>
              <a:spLocks/>
            </p:cNvSpPr>
            <p:nvPr/>
          </p:nvSpPr>
          <p:spPr bwMode="auto">
            <a:xfrm>
              <a:off x="6613525" y="3189288"/>
              <a:ext cx="257175" cy="306388"/>
            </a:xfrm>
            <a:custGeom>
              <a:avLst/>
              <a:gdLst/>
              <a:ahLst/>
              <a:cxnLst>
                <a:cxn ang="0">
                  <a:pos x="0" y="0"/>
                </a:cxn>
                <a:cxn ang="0">
                  <a:pos x="0" y="19"/>
                </a:cxn>
                <a:cxn ang="0">
                  <a:pos x="13" y="39"/>
                </a:cxn>
                <a:cxn ang="0">
                  <a:pos x="34" y="58"/>
                </a:cxn>
                <a:cxn ang="0">
                  <a:pos x="54" y="65"/>
                </a:cxn>
                <a:cxn ang="0">
                  <a:pos x="54" y="90"/>
                </a:cxn>
                <a:cxn ang="0">
                  <a:pos x="74" y="110"/>
                </a:cxn>
                <a:cxn ang="0">
                  <a:pos x="81" y="135"/>
                </a:cxn>
                <a:cxn ang="0">
                  <a:pos x="88" y="155"/>
                </a:cxn>
                <a:cxn ang="0">
                  <a:pos x="135" y="187"/>
                </a:cxn>
                <a:cxn ang="0">
                  <a:pos x="135" y="193"/>
                </a:cxn>
                <a:cxn ang="0">
                  <a:pos x="142" y="187"/>
                </a:cxn>
                <a:cxn ang="0">
                  <a:pos x="156" y="193"/>
                </a:cxn>
                <a:cxn ang="0">
                  <a:pos x="162" y="155"/>
                </a:cxn>
                <a:cxn ang="0">
                  <a:pos x="156" y="135"/>
                </a:cxn>
                <a:cxn ang="0">
                  <a:pos x="142" y="135"/>
                </a:cxn>
                <a:cxn ang="0">
                  <a:pos x="135" y="116"/>
                </a:cxn>
                <a:cxn ang="0">
                  <a:pos x="129" y="116"/>
                </a:cxn>
                <a:cxn ang="0">
                  <a:pos x="115" y="110"/>
                </a:cxn>
                <a:cxn ang="0">
                  <a:pos x="129" y="97"/>
                </a:cxn>
                <a:cxn ang="0">
                  <a:pos x="115" y="90"/>
                </a:cxn>
                <a:cxn ang="0">
                  <a:pos x="115" y="84"/>
                </a:cxn>
                <a:cxn ang="0">
                  <a:pos x="88" y="65"/>
                </a:cxn>
                <a:cxn ang="0">
                  <a:pos x="81" y="65"/>
                </a:cxn>
                <a:cxn ang="0">
                  <a:pos x="27" y="13"/>
                </a:cxn>
                <a:cxn ang="0">
                  <a:pos x="13" y="6"/>
                </a:cxn>
                <a:cxn ang="0">
                  <a:pos x="0" y="0"/>
                </a:cxn>
              </a:cxnLst>
              <a:rect l="0" t="0" r="r" b="b"/>
              <a:pathLst>
                <a:path w="162" h="193">
                  <a:moveTo>
                    <a:pt x="0" y="0"/>
                  </a:moveTo>
                  <a:lnTo>
                    <a:pt x="0" y="19"/>
                  </a:lnTo>
                  <a:lnTo>
                    <a:pt x="13" y="39"/>
                  </a:lnTo>
                  <a:lnTo>
                    <a:pt x="34" y="58"/>
                  </a:lnTo>
                  <a:lnTo>
                    <a:pt x="54" y="65"/>
                  </a:lnTo>
                  <a:lnTo>
                    <a:pt x="54" y="90"/>
                  </a:lnTo>
                  <a:lnTo>
                    <a:pt x="74" y="110"/>
                  </a:lnTo>
                  <a:lnTo>
                    <a:pt x="81" y="135"/>
                  </a:lnTo>
                  <a:lnTo>
                    <a:pt x="88" y="155"/>
                  </a:lnTo>
                  <a:lnTo>
                    <a:pt x="135" y="187"/>
                  </a:lnTo>
                  <a:lnTo>
                    <a:pt x="135" y="193"/>
                  </a:lnTo>
                  <a:lnTo>
                    <a:pt x="142" y="187"/>
                  </a:lnTo>
                  <a:lnTo>
                    <a:pt x="156" y="193"/>
                  </a:lnTo>
                  <a:lnTo>
                    <a:pt x="162" y="155"/>
                  </a:lnTo>
                  <a:lnTo>
                    <a:pt x="156" y="135"/>
                  </a:lnTo>
                  <a:lnTo>
                    <a:pt x="142" y="135"/>
                  </a:lnTo>
                  <a:lnTo>
                    <a:pt x="135" y="116"/>
                  </a:lnTo>
                  <a:lnTo>
                    <a:pt x="129" y="116"/>
                  </a:lnTo>
                  <a:lnTo>
                    <a:pt x="115" y="110"/>
                  </a:lnTo>
                  <a:lnTo>
                    <a:pt x="129" y="97"/>
                  </a:lnTo>
                  <a:lnTo>
                    <a:pt x="115" y="90"/>
                  </a:lnTo>
                  <a:lnTo>
                    <a:pt x="115" y="84"/>
                  </a:lnTo>
                  <a:lnTo>
                    <a:pt x="88" y="65"/>
                  </a:lnTo>
                  <a:lnTo>
                    <a:pt x="81" y="65"/>
                  </a:lnTo>
                  <a:lnTo>
                    <a:pt x="27" y="13"/>
                  </a:lnTo>
                  <a:lnTo>
                    <a:pt x="13" y="6"/>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6" name="Freeform 295"/>
            <p:cNvSpPr>
              <a:spLocks/>
            </p:cNvSpPr>
            <p:nvPr/>
          </p:nvSpPr>
          <p:spPr bwMode="auto">
            <a:xfrm>
              <a:off x="6838950" y="3495675"/>
              <a:ext cx="227013" cy="73025"/>
            </a:xfrm>
            <a:custGeom>
              <a:avLst/>
              <a:gdLst/>
              <a:ahLst/>
              <a:cxnLst>
                <a:cxn ang="0">
                  <a:pos x="0" y="13"/>
                </a:cxn>
                <a:cxn ang="0">
                  <a:pos x="48" y="26"/>
                </a:cxn>
                <a:cxn ang="0">
                  <a:pos x="68" y="26"/>
                </a:cxn>
                <a:cxn ang="0">
                  <a:pos x="115" y="46"/>
                </a:cxn>
                <a:cxn ang="0">
                  <a:pos x="122" y="39"/>
                </a:cxn>
                <a:cxn ang="0">
                  <a:pos x="143" y="46"/>
                </a:cxn>
                <a:cxn ang="0">
                  <a:pos x="143" y="26"/>
                </a:cxn>
                <a:cxn ang="0">
                  <a:pos x="122" y="26"/>
                </a:cxn>
                <a:cxn ang="0">
                  <a:pos x="115" y="20"/>
                </a:cxn>
                <a:cxn ang="0">
                  <a:pos x="88" y="13"/>
                </a:cxn>
                <a:cxn ang="0">
                  <a:pos x="88" y="20"/>
                </a:cxn>
                <a:cxn ang="0">
                  <a:pos x="61" y="20"/>
                </a:cxn>
                <a:cxn ang="0">
                  <a:pos x="41" y="0"/>
                </a:cxn>
                <a:cxn ang="0">
                  <a:pos x="20" y="0"/>
                </a:cxn>
                <a:cxn ang="0">
                  <a:pos x="7" y="7"/>
                </a:cxn>
                <a:cxn ang="0">
                  <a:pos x="0" y="13"/>
                </a:cxn>
              </a:cxnLst>
              <a:rect l="0" t="0" r="r" b="b"/>
              <a:pathLst>
                <a:path w="143" h="46">
                  <a:moveTo>
                    <a:pt x="0" y="13"/>
                  </a:moveTo>
                  <a:lnTo>
                    <a:pt x="48" y="26"/>
                  </a:lnTo>
                  <a:lnTo>
                    <a:pt x="68" y="26"/>
                  </a:lnTo>
                  <a:lnTo>
                    <a:pt x="115" y="46"/>
                  </a:lnTo>
                  <a:lnTo>
                    <a:pt x="122" y="39"/>
                  </a:lnTo>
                  <a:lnTo>
                    <a:pt x="143" y="46"/>
                  </a:lnTo>
                  <a:lnTo>
                    <a:pt x="143" y="26"/>
                  </a:lnTo>
                  <a:lnTo>
                    <a:pt x="122" y="26"/>
                  </a:lnTo>
                  <a:lnTo>
                    <a:pt x="115" y="20"/>
                  </a:lnTo>
                  <a:lnTo>
                    <a:pt x="88" y="13"/>
                  </a:lnTo>
                  <a:lnTo>
                    <a:pt x="88" y="20"/>
                  </a:lnTo>
                  <a:lnTo>
                    <a:pt x="61" y="20"/>
                  </a:lnTo>
                  <a:lnTo>
                    <a:pt x="41" y="0"/>
                  </a:lnTo>
                  <a:lnTo>
                    <a:pt x="20" y="0"/>
                  </a:lnTo>
                  <a:lnTo>
                    <a:pt x="7"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7" name="Freeform 296"/>
            <p:cNvSpPr>
              <a:spLocks/>
            </p:cNvSpPr>
            <p:nvPr/>
          </p:nvSpPr>
          <p:spPr bwMode="auto">
            <a:xfrm>
              <a:off x="7065963" y="3557588"/>
              <a:ext cx="31750" cy="11113"/>
            </a:xfrm>
            <a:custGeom>
              <a:avLst/>
              <a:gdLst/>
              <a:ahLst/>
              <a:cxnLst>
                <a:cxn ang="0">
                  <a:pos x="0" y="0"/>
                </a:cxn>
                <a:cxn ang="0">
                  <a:pos x="6" y="7"/>
                </a:cxn>
                <a:cxn ang="0">
                  <a:pos x="20" y="0"/>
                </a:cxn>
                <a:cxn ang="0">
                  <a:pos x="6" y="0"/>
                </a:cxn>
                <a:cxn ang="0">
                  <a:pos x="0" y="0"/>
                </a:cxn>
              </a:cxnLst>
              <a:rect l="0" t="0" r="r" b="b"/>
              <a:pathLst>
                <a:path w="20" h="7">
                  <a:moveTo>
                    <a:pt x="0" y="0"/>
                  </a:moveTo>
                  <a:lnTo>
                    <a:pt x="6" y="7"/>
                  </a:lnTo>
                  <a:lnTo>
                    <a:pt x="20" y="0"/>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8" name="Freeform 297"/>
            <p:cNvSpPr>
              <a:spLocks/>
            </p:cNvSpPr>
            <p:nvPr/>
          </p:nvSpPr>
          <p:spPr bwMode="auto">
            <a:xfrm>
              <a:off x="7108825" y="3557588"/>
              <a:ext cx="193675" cy="20638"/>
            </a:xfrm>
            <a:custGeom>
              <a:avLst/>
              <a:gdLst/>
              <a:ahLst/>
              <a:cxnLst>
                <a:cxn ang="0">
                  <a:pos x="0" y="13"/>
                </a:cxn>
                <a:cxn ang="0">
                  <a:pos x="20" y="13"/>
                </a:cxn>
                <a:cxn ang="0">
                  <a:pos x="54" y="7"/>
                </a:cxn>
                <a:cxn ang="0">
                  <a:pos x="88" y="13"/>
                </a:cxn>
                <a:cxn ang="0">
                  <a:pos x="122" y="7"/>
                </a:cxn>
                <a:cxn ang="0">
                  <a:pos x="101" y="0"/>
                </a:cxn>
                <a:cxn ang="0">
                  <a:pos x="88" y="7"/>
                </a:cxn>
                <a:cxn ang="0">
                  <a:pos x="61" y="0"/>
                </a:cxn>
                <a:cxn ang="0">
                  <a:pos x="54" y="7"/>
                </a:cxn>
                <a:cxn ang="0">
                  <a:pos x="27" y="0"/>
                </a:cxn>
                <a:cxn ang="0">
                  <a:pos x="27" y="7"/>
                </a:cxn>
                <a:cxn ang="0">
                  <a:pos x="6" y="0"/>
                </a:cxn>
                <a:cxn ang="0">
                  <a:pos x="0" y="7"/>
                </a:cxn>
                <a:cxn ang="0">
                  <a:pos x="0" y="13"/>
                </a:cxn>
              </a:cxnLst>
              <a:rect l="0" t="0" r="r" b="b"/>
              <a:pathLst>
                <a:path w="122" h="13">
                  <a:moveTo>
                    <a:pt x="0" y="13"/>
                  </a:moveTo>
                  <a:lnTo>
                    <a:pt x="20" y="13"/>
                  </a:lnTo>
                  <a:lnTo>
                    <a:pt x="54" y="7"/>
                  </a:lnTo>
                  <a:lnTo>
                    <a:pt x="88" y="13"/>
                  </a:lnTo>
                  <a:lnTo>
                    <a:pt x="122" y="7"/>
                  </a:lnTo>
                  <a:lnTo>
                    <a:pt x="101" y="0"/>
                  </a:lnTo>
                  <a:lnTo>
                    <a:pt x="88" y="7"/>
                  </a:lnTo>
                  <a:lnTo>
                    <a:pt x="61" y="0"/>
                  </a:lnTo>
                  <a:lnTo>
                    <a:pt x="54" y="7"/>
                  </a:lnTo>
                  <a:lnTo>
                    <a:pt x="27" y="0"/>
                  </a:lnTo>
                  <a:lnTo>
                    <a:pt x="27" y="7"/>
                  </a:lnTo>
                  <a:lnTo>
                    <a:pt x="6"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299" name="Freeform 298"/>
            <p:cNvSpPr>
              <a:spLocks/>
            </p:cNvSpPr>
            <p:nvPr/>
          </p:nvSpPr>
          <p:spPr bwMode="auto">
            <a:xfrm>
              <a:off x="7313613" y="3557588"/>
              <a:ext cx="9525" cy="11113"/>
            </a:xfrm>
            <a:custGeom>
              <a:avLst/>
              <a:gdLst/>
              <a:ahLst/>
              <a:cxnLst>
                <a:cxn ang="0">
                  <a:pos x="0" y="7"/>
                </a:cxn>
                <a:cxn ang="0">
                  <a:pos x="6" y="0"/>
                </a:cxn>
                <a:cxn ang="0">
                  <a:pos x="0" y="0"/>
                </a:cxn>
                <a:cxn ang="0">
                  <a:pos x="0" y="7"/>
                </a:cxn>
              </a:cxnLst>
              <a:rect l="0" t="0" r="r" b="b"/>
              <a:pathLst>
                <a:path w="6" h="7">
                  <a:moveTo>
                    <a:pt x="0" y="7"/>
                  </a:moveTo>
                  <a:lnTo>
                    <a:pt x="6" y="0"/>
                  </a:lnTo>
                  <a:lnTo>
                    <a:pt x="0"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0" name="Freeform 299"/>
            <p:cNvSpPr>
              <a:spLocks/>
            </p:cNvSpPr>
            <p:nvPr/>
          </p:nvSpPr>
          <p:spPr bwMode="auto">
            <a:xfrm>
              <a:off x="7345363" y="3536950"/>
              <a:ext cx="20638" cy="20638"/>
            </a:xfrm>
            <a:custGeom>
              <a:avLst/>
              <a:gdLst/>
              <a:ahLst/>
              <a:cxnLst>
                <a:cxn ang="0">
                  <a:pos x="0" y="13"/>
                </a:cxn>
                <a:cxn ang="0">
                  <a:pos x="7" y="13"/>
                </a:cxn>
                <a:cxn ang="0">
                  <a:pos x="13" y="0"/>
                </a:cxn>
                <a:cxn ang="0">
                  <a:pos x="7" y="0"/>
                </a:cxn>
                <a:cxn ang="0">
                  <a:pos x="0" y="7"/>
                </a:cxn>
                <a:cxn ang="0">
                  <a:pos x="0" y="13"/>
                </a:cxn>
              </a:cxnLst>
              <a:rect l="0" t="0" r="r" b="b"/>
              <a:pathLst>
                <a:path w="13" h="13">
                  <a:moveTo>
                    <a:pt x="0" y="13"/>
                  </a:moveTo>
                  <a:lnTo>
                    <a:pt x="7" y="13"/>
                  </a:lnTo>
                  <a:lnTo>
                    <a:pt x="13" y="0"/>
                  </a:lnTo>
                  <a:lnTo>
                    <a:pt x="7"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1" name="Freeform 300"/>
            <p:cNvSpPr>
              <a:spLocks/>
            </p:cNvSpPr>
            <p:nvPr/>
          </p:nvSpPr>
          <p:spPr bwMode="auto">
            <a:xfrm>
              <a:off x="7183438" y="3598863"/>
              <a:ext cx="42863" cy="9525"/>
            </a:xfrm>
            <a:custGeom>
              <a:avLst/>
              <a:gdLst/>
              <a:ahLst/>
              <a:cxnLst>
                <a:cxn ang="0">
                  <a:pos x="0" y="0"/>
                </a:cxn>
                <a:cxn ang="0">
                  <a:pos x="14" y="6"/>
                </a:cxn>
                <a:cxn ang="0">
                  <a:pos x="27" y="6"/>
                </a:cxn>
                <a:cxn ang="0">
                  <a:pos x="7" y="0"/>
                </a:cxn>
                <a:cxn ang="0">
                  <a:pos x="0" y="0"/>
                </a:cxn>
              </a:cxnLst>
              <a:rect l="0" t="0" r="r" b="b"/>
              <a:pathLst>
                <a:path w="27" h="6">
                  <a:moveTo>
                    <a:pt x="0" y="0"/>
                  </a:moveTo>
                  <a:lnTo>
                    <a:pt x="14" y="6"/>
                  </a:lnTo>
                  <a:lnTo>
                    <a:pt x="27" y="6"/>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2" name="Freeform 301"/>
            <p:cNvSpPr>
              <a:spLocks/>
            </p:cNvSpPr>
            <p:nvPr/>
          </p:nvSpPr>
          <p:spPr bwMode="auto">
            <a:xfrm>
              <a:off x="7473950" y="3527425"/>
              <a:ext cx="11113" cy="30163"/>
            </a:xfrm>
            <a:custGeom>
              <a:avLst/>
              <a:gdLst/>
              <a:ahLst/>
              <a:cxnLst>
                <a:cxn ang="0">
                  <a:pos x="0" y="19"/>
                </a:cxn>
                <a:cxn ang="0">
                  <a:pos x="7" y="6"/>
                </a:cxn>
                <a:cxn ang="0">
                  <a:pos x="7" y="0"/>
                </a:cxn>
                <a:cxn ang="0">
                  <a:pos x="0" y="13"/>
                </a:cxn>
                <a:cxn ang="0">
                  <a:pos x="0" y="19"/>
                </a:cxn>
              </a:cxnLst>
              <a:rect l="0" t="0" r="r" b="b"/>
              <a:pathLst>
                <a:path w="7" h="19">
                  <a:moveTo>
                    <a:pt x="0" y="19"/>
                  </a:moveTo>
                  <a:lnTo>
                    <a:pt x="7" y="6"/>
                  </a:lnTo>
                  <a:lnTo>
                    <a:pt x="7" y="0"/>
                  </a:lnTo>
                  <a:lnTo>
                    <a:pt x="0" y="13"/>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3" name="Freeform 302"/>
            <p:cNvSpPr>
              <a:spLocks/>
            </p:cNvSpPr>
            <p:nvPr/>
          </p:nvSpPr>
          <p:spPr bwMode="auto">
            <a:xfrm>
              <a:off x="7550150" y="3486150"/>
              <a:ext cx="11113" cy="41275"/>
            </a:xfrm>
            <a:custGeom>
              <a:avLst/>
              <a:gdLst/>
              <a:ahLst/>
              <a:cxnLst>
                <a:cxn ang="0">
                  <a:pos x="0" y="26"/>
                </a:cxn>
                <a:cxn ang="0">
                  <a:pos x="7" y="6"/>
                </a:cxn>
                <a:cxn ang="0">
                  <a:pos x="7" y="0"/>
                </a:cxn>
                <a:cxn ang="0">
                  <a:pos x="0" y="13"/>
                </a:cxn>
                <a:cxn ang="0">
                  <a:pos x="0" y="26"/>
                </a:cxn>
              </a:cxnLst>
              <a:rect l="0" t="0" r="r" b="b"/>
              <a:pathLst>
                <a:path w="7" h="26">
                  <a:moveTo>
                    <a:pt x="0" y="26"/>
                  </a:moveTo>
                  <a:lnTo>
                    <a:pt x="7" y="6"/>
                  </a:lnTo>
                  <a:lnTo>
                    <a:pt x="7" y="0"/>
                  </a:lnTo>
                  <a:lnTo>
                    <a:pt x="0" y="13"/>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4" name="Freeform 303"/>
            <p:cNvSpPr>
              <a:spLocks/>
            </p:cNvSpPr>
            <p:nvPr/>
          </p:nvSpPr>
          <p:spPr bwMode="auto">
            <a:xfrm>
              <a:off x="6838950" y="3384550"/>
              <a:ext cx="53975" cy="50800"/>
            </a:xfrm>
            <a:custGeom>
              <a:avLst/>
              <a:gdLst/>
              <a:ahLst/>
              <a:cxnLst>
                <a:cxn ang="0">
                  <a:pos x="0" y="0"/>
                </a:cxn>
                <a:cxn ang="0">
                  <a:pos x="14" y="12"/>
                </a:cxn>
                <a:cxn ang="0">
                  <a:pos x="14" y="19"/>
                </a:cxn>
                <a:cxn ang="0">
                  <a:pos x="34" y="32"/>
                </a:cxn>
                <a:cxn ang="0">
                  <a:pos x="34" y="19"/>
                </a:cxn>
                <a:cxn ang="0">
                  <a:pos x="20" y="12"/>
                </a:cxn>
                <a:cxn ang="0">
                  <a:pos x="20" y="0"/>
                </a:cxn>
                <a:cxn ang="0">
                  <a:pos x="7" y="0"/>
                </a:cxn>
                <a:cxn ang="0">
                  <a:pos x="0" y="0"/>
                </a:cxn>
              </a:cxnLst>
              <a:rect l="0" t="0" r="r" b="b"/>
              <a:pathLst>
                <a:path w="34" h="32">
                  <a:moveTo>
                    <a:pt x="0" y="0"/>
                  </a:moveTo>
                  <a:lnTo>
                    <a:pt x="14" y="12"/>
                  </a:lnTo>
                  <a:lnTo>
                    <a:pt x="14" y="19"/>
                  </a:lnTo>
                  <a:lnTo>
                    <a:pt x="34" y="32"/>
                  </a:lnTo>
                  <a:lnTo>
                    <a:pt x="34" y="19"/>
                  </a:lnTo>
                  <a:lnTo>
                    <a:pt x="20" y="12"/>
                  </a:lnTo>
                  <a:lnTo>
                    <a:pt x="20"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5" name="Freeform 304"/>
            <p:cNvSpPr>
              <a:spLocks/>
            </p:cNvSpPr>
            <p:nvPr/>
          </p:nvSpPr>
          <p:spPr bwMode="auto">
            <a:xfrm>
              <a:off x="6904038" y="3414713"/>
              <a:ext cx="11113" cy="20638"/>
            </a:xfrm>
            <a:custGeom>
              <a:avLst/>
              <a:gdLst/>
              <a:ahLst/>
              <a:cxnLst>
                <a:cxn ang="0">
                  <a:pos x="0" y="13"/>
                </a:cxn>
                <a:cxn ang="0">
                  <a:pos x="7" y="13"/>
                </a:cxn>
                <a:cxn ang="0">
                  <a:pos x="7" y="0"/>
                </a:cxn>
                <a:cxn ang="0">
                  <a:pos x="0" y="6"/>
                </a:cxn>
                <a:cxn ang="0">
                  <a:pos x="0" y="13"/>
                </a:cxn>
              </a:cxnLst>
              <a:rect l="0" t="0" r="r" b="b"/>
              <a:pathLst>
                <a:path w="7" h="13">
                  <a:moveTo>
                    <a:pt x="0" y="13"/>
                  </a:moveTo>
                  <a:lnTo>
                    <a:pt x="7" y="13"/>
                  </a:lnTo>
                  <a:lnTo>
                    <a:pt x="7" y="0"/>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6" name="Line 343"/>
            <p:cNvSpPr>
              <a:spLocks noChangeShapeType="1"/>
            </p:cNvSpPr>
            <p:nvPr/>
          </p:nvSpPr>
          <p:spPr bwMode="auto">
            <a:xfrm>
              <a:off x="7032625" y="3536950"/>
              <a:ext cx="33338"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7" name="Freeform 306"/>
            <p:cNvSpPr>
              <a:spLocks/>
            </p:cNvSpPr>
            <p:nvPr/>
          </p:nvSpPr>
          <p:spPr bwMode="auto">
            <a:xfrm>
              <a:off x="7183438" y="3302000"/>
              <a:ext cx="161925" cy="193675"/>
            </a:xfrm>
            <a:custGeom>
              <a:avLst/>
              <a:gdLst/>
              <a:ahLst/>
              <a:cxnLst>
                <a:cxn ang="0">
                  <a:pos x="0" y="71"/>
                </a:cxn>
                <a:cxn ang="0">
                  <a:pos x="0" y="84"/>
                </a:cxn>
                <a:cxn ang="0">
                  <a:pos x="7" y="84"/>
                </a:cxn>
                <a:cxn ang="0">
                  <a:pos x="7" y="90"/>
                </a:cxn>
                <a:cxn ang="0">
                  <a:pos x="7" y="116"/>
                </a:cxn>
                <a:cxn ang="0">
                  <a:pos x="14" y="116"/>
                </a:cxn>
                <a:cxn ang="0">
                  <a:pos x="14" y="84"/>
                </a:cxn>
                <a:cxn ang="0">
                  <a:pos x="27" y="71"/>
                </a:cxn>
                <a:cxn ang="0">
                  <a:pos x="34" y="71"/>
                </a:cxn>
                <a:cxn ang="0">
                  <a:pos x="27" y="84"/>
                </a:cxn>
                <a:cxn ang="0">
                  <a:pos x="41" y="97"/>
                </a:cxn>
                <a:cxn ang="0">
                  <a:pos x="41" y="110"/>
                </a:cxn>
                <a:cxn ang="0">
                  <a:pos x="54" y="110"/>
                </a:cxn>
                <a:cxn ang="0">
                  <a:pos x="54" y="116"/>
                </a:cxn>
                <a:cxn ang="0">
                  <a:pos x="54" y="122"/>
                </a:cxn>
                <a:cxn ang="0">
                  <a:pos x="61" y="116"/>
                </a:cxn>
                <a:cxn ang="0">
                  <a:pos x="61" y="110"/>
                </a:cxn>
                <a:cxn ang="0">
                  <a:pos x="41" y="84"/>
                </a:cxn>
                <a:cxn ang="0">
                  <a:pos x="54" y="84"/>
                </a:cxn>
                <a:cxn ang="0">
                  <a:pos x="41" y="52"/>
                </a:cxn>
                <a:cxn ang="0">
                  <a:pos x="61" y="45"/>
                </a:cxn>
                <a:cxn ang="0">
                  <a:pos x="75" y="45"/>
                </a:cxn>
                <a:cxn ang="0">
                  <a:pos x="61" y="39"/>
                </a:cxn>
                <a:cxn ang="0">
                  <a:pos x="27" y="45"/>
                </a:cxn>
                <a:cxn ang="0">
                  <a:pos x="14" y="39"/>
                </a:cxn>
                <a:cxn ang="0">
                  <a:pos x="14" y="26"/>
                </a:cxn>
                <a:cxn ang="0">
                  <a:pos x="27" y="19"/>
                </a:cxn>
                <a:cxn ang="0">
                  <a:pos x="75" y="19"/>
                </a:cxn>
                <a:cxn ang="0">
                  <a:pos x="88" y="19"/>
                </a:cxn>
                <a:cxn ang="0">
                  <a:pos x="102" y="0"/>
                </a:cxn>
                <a:cxn ang="0">
                  <a:pos x="88" y="0"/>
                </a:cxn>
                <a:cxn ang="0">
                  <a:pos x="82" y="13"/>
                </a:cxn>
                <a:cxn ang="0">
                  <a:pos x="61" y="13"/>
                </a:cxn>
                <a:cxn ang="0">
                  <a:pos x="34" y="0"/>
                </a:cxn>
                <a:cxn ang="0">
                  <a:pos x="27" y="13"/>
                </a:cxn>
                <a:cxn ang="0">
                  <a:pos x="14" y="13"/>
                </a:cxn>
                <a:cxn ang="0">
                  <a:pos x="14" y="39"/>
                </a:cxn>
                <a:cxn ang="0">
                  <a:pos x="7" y="58"/>
                </a:cxn>
                <a:cxn ang="0">
                  <a:pos x="0" y="71"/>
                </a:cxn>
              </a:cxnLst>
              <a:rect l="0" t="0" r="r" b="b"/>
              <a:pathLst>
                <a:path w="102" h="122">
                  <a:moveTo>
                    <a:pt x="0" y="71"/>
                  </a:moveTo>
                  <a:lnTo>
                    <a:pt x="0" y="84"/>
                  </a:lnTo>
                  <a:lnTo>
                    <a:pt x="7" y="84"/>
                  </a:lnTo>
                  <a:lnTo>
                    <a:pt x="7" y="90"/>
                  </a:lnTo>
                  <a:lnTo>
                    <a:pt x="7" y="116"/>
                  </a:lnTo>
                  <a:lnTo>
                    <a:pt x="14" y="116"/>
                  </a:lnTo>
                  <a:lnTo>
                    <a:pt x="14" y="84"/>
                  </a:lnTo>
                  <a:lnTo>
                    <a:pt x="27" y="71"/>
                  </a:lnTo>
                  <a:lnTo>
                    <a:pt x="34" y="71"/>
                  </a:lnTo>
                  <a:lnTo>
                    <a:pt x="27" y="84"/>
                  </a:lnTo>
                  <a:lnTo>
                    <a:pt x="41" y="97"/>
                  </a:lnTo>
                  <a:lnTo>
                    <a:pt x="41" y="110"/>
                  </a:lnTo>
                  <a:lnTo>
                    <a:pt x="54" y="110"/>
                  </a:lnTo>
                  <a:lnTo>
                    <a:pt x="54" y="116"/>
                  </a:lnTo>
                  <a:lnTo>
                    <a:pt x="54" y="122"/>
                  </a:lnTo>
                  <a:lnTo>
                    <a:pt x="61" y="116"/>
                  </a:lnTo>
                  <a:lnTo>
                    <a:pt x="61" y="110"/>
                  </a:lnTo>
                  <a:lnTo>
                    <a:pt x="41" y="84"/>
                  </a:lnTo>
                  <a:lnTo>
                    <a:pt x="54" y="84"/>
                  </a:lnTo>
                  <a:lnTo>
                    <a:pt x="41" y="52"/>
                  </a:lnTo>
                  <a:lnTo>
                    <a:pt x="61" y="45"/>
                  </a:lnTo>
                  <a:lnTo>
                    <a:pt x="75" y="45"/>
                  </a:lnTo>
                  <a:lnTo>
                    <a:pt x="61" y="39"/>
                  </a:lnTo>
                  <a:lnTo>
                    <a:pt x="27" y="45"/>
                  </a:lnTo>
                  <a:lnTo>
                    <a:pt x="14" y="39"/>
                  </a:lnTo>
                  <a:lnTo>
                    <a:pt x="14" y="26"/>
                  </a:lnTo>
                  <a:lnTo>
                    <a:pt x="27" y="19"/>
                  </a:lnTo>
                  <a:lnTo>
                    <a:pt x="75" y="19"/>
                  </a:lnTo>
                  <a:lnTo>
                    <a:pt x="88" y="19"/>
                  </a:lnTo>
                  <a:lnTo>
                    <a:pt x="102" y="0"/>
                  </a:lnTo>
                  <a:lnTo>
                    <a:pt x="88" y="0"/>
                  </a:lnTo>
                  <a:lnTo>
                    <a:pt x="82" y="13"/>
                  </a:lnTo>
                  <a:lnTo>
                    <a:pt x="61" y="13"/>
                  </a:lnTo>
                  <a:lnTo>
                    <a:pt x="34" y="0"/>
                  </a:lnTo>
                  <a:lnTo>
                    <a:pt x="27" y="13"/>
                  </a:lnTo>
                  <a:lnTo>
                    <a:pt x="14" y="13"/>
                  </a:lnTo>
                  <a:lnTo>
                    <a:pt x="14" y="39"/>
                  </a:lnTo>
                  <a:lnTo>
                    <a:pt x="7" y="58"/>
                  </a:lnTo>
                  <a:lnTo>
                    <a:pt x="0" y="71"/>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8" name="Freeform 307"/>
            <p:cNvSpPr>
              <a:spLocks/>
            </p:cNvSpPr>
            <p:nvPr/>
          </p:nvSpPr>
          <p:spPr bwMode="auto">
            <a:xfrm>
              <a:off x="7388225" y="3292475"/>
              <a:ext cx="42863" cy="80963"/>
            </a:xfrm>
            <a:custGeom>
              <a:avLst/>
              <a:gdLst/>
              <a:ahLst/>
              <a:cxnLst>
                <a:cxn ang="0">
                  <a:pos x="0" y="19"/>
                </a:cxn>
                <a:cxn ang="0">
                  <a:pos x="7" y="32"/>
                </a:cxn>
                <a:cxn ang="0">
                  <a:pos x="14" y="51"/>
                </a:cxn>
                <a:cxn ang="0">
                  <a:pos x="7" y="32"/>
                </a:cxn>
                <a:cxn ang="0">
                  <a:pos x="7" y="25"/>
                </a:cxn>
                <a:cxn ang="0">
                  <a:pos x="14" y="25"/>
                </a:cxn>
                <a:cxn ang="0">
                  <a:pos x="14" y="19"/>
                </a:cxn>
                <a:cxn ang="0">
                  <a:pos x="27" y="19"/>
                </a:cxn>
                <a:cxn ang="0">
                  <a:pos x="27" y="6"/>
                </a:cxn>
                <a:cxn ang="0">
                  <a:pos x="14" y="6"/>
                </a:cxn>
                <a:cxn ang="0">
                  <a:pos x="7" y="0"/>
                </a:cxn>
                <a:cxn ang="0">
                  <a:pos x="0" y="12"/>
                </a:cxn>
                <a:cxn ang="0">
                  <a:pos x="0" y="19"/>
                </a:cxn>
              </a:cxnLst>
              <a:rect l="0" t="0" r="r" b="b"/>
              <a:pathLst>
                <a:path w="27" h="51">
                  <a:moveTo>
                    <a:pt x="0" y="19"/>
                  </a:moveTo>
                  <a:lnTo>
                    <a:pt x="7" y="32"/>
                  </a:lnTo>
                  <a:lnTo>
                    <a:pt x="14" y="51"/>
                  </a:lnTo>
                  <a:lnTo>
                    <a:pt x="7" y="32"/>
                  </a:lnTo>
                  <a:lnTo>
                    <a:pt x="7" y="25"/>
                  </a:lnTo>
                  <a:lnTo>
                    <a:pt x="14" y="25"/>
                  </a:lnTo>
                  <a:lnTo>
                    <a:pt x="14" y="19"/>
                  </a:lnTo>
                  <a:lnTo>
                    <a:pt x="27" y="19"/>
                  </a:lnTo>
                  <a:lnTo>
                    <a:pt x="27" y="6"/>
                  </a:lnTo>
                  <a:lnTo>
                    <a:pt x="14" y="6"/>
                  </a:lnTo>
                  <a:lnTo>
                    <a:pt x="7" y="0"/>
                  </a:lnTo>
                  <a:lnTo>
                    <a:pt x="0" y="12"/>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09" name="Freeform 308"/>
            <p:cNvSpPr>
              <a:spLocks/>
            </p:cNvSpPr>
            <p:nvPr/>
          </p:nvSpPr>
          <p:spPr bwMode="auto">
            <a:xfrm>
              <a:off x="7356475" y="3435350"/>
              <a:ext cx="31750" cy="9525"/>
            </a:xfrm>
            <a:custGeom>
              <a:avLst/>
              <a:gdLst/>
              <a:ahLst/>
              <a:cxnLst>
                <a:cxn ang="0">
                  <a:pos x="0" y="0"/>
                </a:cxn>
                <a:cxn ang="0">
                  <a:pos x="6" y="6"/>
                </a:cxn>
                <a:cxn ang="0">
                  <a:pos x="20" y="6"/>
                </a:cxn>
                <a:cxn ang="0">
                  <a:pos x="20" y="0"/>
                </a:cxn>
                <a:cxn ang="0">
                  <a:pos x="6" y="0"/>
                </a:cxn>
                <a:cxn ang="0">
                  <a:pos x="0" y="0"/>
                </a:cxn>
              </a:cxnLst>
              <a:rect l="0" t="0" r="r" b="b"/>
              <a:pathLst>
                <a:path w="20" h="6">
                  <a:moveTo>
                    <a:pt x="0" y="0"/>
                  </a:moveTo>
                  <a:lnTo>
                    <a:pt x="6" y="6"/>
                  </a:lnTo>
                  <a:lnTo>
                    <a:pt x="20" y="6"/>
                  </a:lnTo>
                  <a:lnTo>
                    <a:pt x="20" y="0"/>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0" name="Freeform 309"/>
            <p:cNvSpPr>
              <a:spLocks/>
            </p:cNvSpPr>
            <p:nvPr/>
          </p:nvSpPr>
          <p:spPr bwMode="auto">
            <a:xfrm>
              <a:off x="7399338" y="3414713"/>
              <a:ext cx="74613" cy="30163"/>
            </a:xfrm>
            <a:custGeom>
              <a:avLst/>
              <a:gdLst/>
              <a:ahLst/>
              <a:cxnLst>
                <a:cxn ang="0">
                  <a:pos x="0" y="13"/>
                </a:cxn>
                <a:cxn ang="0">
                  <a:pos x="47" y="19"/>
                </a:cxn>
                <a:cxn ang="0">
                  <a:pos x="34" y="13"/>
                </a:cxn>
                <a:cxn ang="0">
                  <a:pos x="27" y="0"/>
                </a:cxn>
                <a:cxn ang="0">
                  <a:pos x="7" y="0"/>
                </a:cxn>
                <a:cxn ang="0">
                  <a:pos x="0" y="6"/>
                </a:cxn>
                <a:cxn ang="0">
                  <a:pos x="0" y="13"/>
                </a:cxn>
              </a:cxnLst>
              <a:rect l="0" t="0" r="r" b="b"/>
              <a:pathLst>
                <a:path w="47" h="19">
                  <a:moveTo>
                    <a:pt x="0" y="13"/>
                  </a:moveTo>
                  <a:lnTo>
                    <a:pt x="47" y="19"/>
                  </a:lnTo>
                  <a:lnTo>
                    <a:pt x="34" y="13"/>
                  </a:lnTo>
                  <a:lnTo>
                    <a:pt x="27" y="0"/>
                  </a:lnTo>
                  <a:lnTo>
                    <a:pt x="7" y="0"/>
                  </a:lnTo>
                  <a:lnTo>
                    <a:pt x="0" y="6"/>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1" name="Line 348"/>
            <p:cNvSpPr>
              <a:spLocks noChangeShapeType="1"/>
            </p:cNvSpPr>
            <p:nvPr/>
          </p:nvSpPr>
          <p:spPr bwMode="auto">
            <a:xfrm>
              <a:off x="7323138" y="3394075"/>
              <a:ext cx="22225"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2" name="Freeform 311"/>
            <p:cNvSpPr>
              <a:spLocks/>
            </p:cNvSpPr>
            <p:nvPr/>
          </p:nvSpPr>
          <p:spPr bwMode="auto">
            <a:xfrm>
              <a:off x="7388225" y="3373438"/>
              <a:ext cx="22225" cy="11113"/>
            </a:xfrm>
            <a:custGeom>
              <a:avLst/>
              <a:gdLst/>
              <a:ahLst/>
              <a:cxnLst>
                <a:cxn ang="0">
                  <a:pos x="0" y="7"/>
                </a:cxn>
                <a:cxn ang="0">
                  <a:pos x="14" y="7"/>
                </a:cxn>
                <a:cxn ang="0">
                  <a:pos x="7" y="0"/>
                </a:cxn>
                <a:cxn ang="0">
                  <a:pos x="0" y="7"/>
                </a:cxn>
              </a:cxnLst>
              <a:rect l="0" t="0" r="r" b="b"/>
              <a:pathLst>
                <a:path w="14" h="7">
                  <a:moveTo>
                    <a:pt x="0" y="7"/>
                  </a:moveTo>
                  <a:lnTo>
                    <a:pt x="14" y="7"/>
                  </a:lnTo>
                  <a:lnTo>
                    <a:pt x="7" y="0"/>
                  </a:lnTo>
                  <a:lnTo>
                    <a:pt x="0" y="7"/>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3" name="Freeform 312"/>
            <p:cNvSpPr>
              <a:spLocks/>
            </p:cNvSpPr>
            <p:nvPr/>
          </p:nvSpPr>
          <p:spPr bwMode="auto">
            <a:xfrm>
              <a:off x="7453313" y="3343275"/>
              <a:ext cx="31750" cy="20638"/>
            </a:xfrm>
            <a:custGeom>
              <a:avLst/>
              <a:gdLst/>
              <a:ahLst/>
              <a:cxnLst>
                <a:cxn ang="0">
                  <a:pos x="0" y="0"/>
                </a:cxn>
                <a:cxn ang="0">
                  <a:pos x="13" y="13"/>
                </a:cxn>
                <a:cxn ang="0">
                  <a:pos x="20" y="0"/>
                </a:cxn>
                <a:cxn ang="0">
                  <a:pos x="13" y="0"/>
                </a:cxn>
                <a:cxn ang="0">
                  <a:pos x="6" y="0"/>
                </a:cxn>
                <a:cxn ang="0">
                  <a:pos x="0" y="0"/>
                </a:cxn>
              </a:cxnLst>
              <a:rect l="0" t="0" r="r" b="b"/>
              <a:pathLst>
                <a:path w="20" h="13">
                  <a:moveTo>
                    <a:pt x="0" y="0"/>
                  </a:moveTo>
                  <a:lnTo>
                    <a:pt x="13" y="13"/>
                  </a:lnTo>
                  <a:lnTo>
                    <a:pt x="20" y="0"/>
                  </a:lnTo>
                  <a:lnTo>
                    <a:pt x="13" y="0"/>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4" name="Freeform 313"/>
            <p:cNvSpPr>
              <a:spLocks/>
            </p:cNvSpPr>
            <p:nvPr/>
          </p:nvSpPr>
          <p:spPr bwMode="auto">
            <a:xfrm>
              <a:off x="7593013" y="3363913"/>
              <a:ext cx="11113" cy="9525"/>
            </a:xfrm>
            <a:custGeom>
              <a:avLst/>
              <a:gdLst/>
              <a:ahLst/>
              <a:cxnLst>
                <a:cxn ang="0">
                  <a:pos x="0" y="0"/>
                </a:cxn>
                <a:cxn ang="0">
                  <a:pos x="7" y="6"/>
                </a:cxn>
                <a:cxn ang="0">
                  <a:pos x="7" y="0"/>
                </a:cxn>
                <a:cxn ang="0">
                  <a:pos x="0" y="0"/>
                </a:cxn>
              </a:cxnLst>
              <a:rect l="0" t="0" r="r" b="b"/>
              <a:pathLst>
                <a:path w="7" h="6">
                  <a:moveTo>
                    <a:pt x="0" y="0"/>
                  </a:moveTo>
                  <a:lnTo>
                    <a:pt x="7" y="6"/>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5" name="Freeform 314"/>
            <p:cNvSpPr>
              <a:spLocks/>
            </p:cNvSpPr>
            <p:nvPr/>
          </p:nvSpPr>
          <p:spPr bwMode="auto">
            <a:xfrm>
              <a:off x="7183438" y="2862263"/>
              <a:ext cx="119063" cy="142875"/>
            </a:xfrm>
            <a:custGeom>
              <a:avLst/>
              <a:gdLst/>
              <a:ahLst/>
              <a:cxnLst>
                <a:cxn ang="0">
                  <a:pos x="0" y="32"/>
                </a:cxn>
                <a:cxn ang="0">
                  <a:pos x="0" y="58"/>
                </a:cxn>
                <a:cxn ang="0">
                  <a:pos x="14" y="58"/>
                </a:cxn>
                <a:cxn ang="0">
                  <a:pos x="14" y="77"/>
                </a:cxn>
                <a:cxn ang="0">
                  <a:pos x="27" y="77"/>
                </a:cxn>
                <a:cxn ang="0">
                  <a:pos x="41" y="90"/>
                </a:cxn>
                <a:cxn ang="0">
                  <a:pos x="41" y="77"/>
                </a:cxn>
                <a:cxn ang="0">
                  <a:pos x="54" y="90"/>
                </a:cxn>
                <a:cxn ang="0">
                  <a:pos x="75" y="90"/>
                </a:cxn>
                <a:cxn ang="0">
                  <a:pos x="61" y="77"/>
                </a:cxn>
                <a:cxn ang="0">
                  <a:pos x="41" y="71"/>
                </a:cxn>
                <a:cxn ang="0">
                  <a:pos x="34" y="77"/>
                </a:cxn>
                <a:cxn ang="0">
                  <a:pos x="34" y="71"/>
                </a:cxn>
                <a:cxn ang="0">
                  <a:pos x="27" y="51"/>
                </a:cxn>
                <a:cxn ang="0">
                  <a:pos x="34" y="25"/>
                </a:cxn>
                <a:cxn ang="0">
                  <a:pos x="27" y="19"/>
                </a:cxn>
                <a:cxn ang="0">
                  <a:pos x="27" y="0"/>
                </a:cxn>
                <a:cxn ang="0">
                  <a:pos x="0" y="0"/>
                </a:cxn>
                <a:cxn ang="0">
                  <a:pos x="7" y="32"/>
                </a:cxn>
                <a:cxn ang="0">
                  <a:pos x="0" y="32"/>
                </a:cxn>
              </a:cxnLst>
              <a:rect l="0" t="0" r="r" b="b"/>
              <a:pathLst>
                <a:path w="75" h="90">
                  <a:moveTo>
                    <a:pt x="0" y="32"/>
                  </a:moveTo>
                  <a:lnTo>
                    <a:pt x="0" y="58"/>
                  </a:lnTo>
                  <a:lnTo>
                    <a:pt x="14" y="58"/>
                  </a:lnTo>
                  <a:lnTo>
                    <a:pt x="14" y="77"/>
                  </a:lnTo>
                  <a:lnTo>
                    <a:pt x="27" y="77"/>
                  </a:lnTo>
                  <a:lnTo>
                    <a:pt x="41" y="90"/>
                  </a:lnTo>
                  <a:lnTo>
                    <a:pt x="41" y="77"/>
                  </a:lnTo>
                  <a:lnTo>
                    <a:pt x="54" y="90"/>
                  </a:lnTo>
                  <a:lnTo>
                    <a:pt x="75" y="90"/>
                  </a:lnTo>
                  <a:lnTo>
                    <a:pt x="61" y="77"/>
                  </a:lnTo>
                  <a:lnTo>
                    <a:pt x="41" y="71"/>
                  </a:lnTo>
                  <a:lnTo>
                    <a:pt x="34" y="77"/>
                  </a:lnTo>
                  <a:lnTo>
                    <a:pt x="34" y="71"/>
                  </a:lnTo>
                  <a:lnTo>
                    <a:pt x="27" y="51"/>
                  </a:lnTo>
                  <a:lnTo>
                    <a:pt x="34" y="25"/>
                  </a:lnTo>
                  <a:lnTo>
                    <a:pt x="27" y="19"/>
                  </a:lnTo>
                  <a:lnTo>
                    <a:pt x="27" y="0"/>
                  </a:lnTo>
                  <a:lnTo>
                    <a:pt x="0" y="0"/>
                  </a:lnTo>
                  <a:lnTo>
                    <a:pt x="7" y="32"/>
                  </a:lnTo>
                  <a:lnTo>
                    <a:pt x="0" y="32"/>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6" name="Freeform 315"/>
            <p:cNvSpPr>
              <a:spLocks/>
            </p:cNvSpPr>
            <p:nvPr/>
          </p:nvSpPr>
          <p:spPr bwMode="auto">
            <a:xfrm>
              <a:off x="7140575" y="3055938"/>
              <a:ext cx="53975" cy="71438"/>
            </a:xfrm>
            <a:custGeom>
              <a:avLst/>
              <a:gdLst/>
              <a:ahLst/>
              <a:cxnLst>
                <a:cxn ang="0">
                  <a:pos x="0" y="45"/>
                </a:cxn>
                <a:cxn ang="0">
                  <a:pos x="34" y="7"/>
                </a:cxn>
                <a:cxn ang="0">
                  <a:pos x="27" y="0"/>
                </a:cxn>
                <a:cxn ang="0">
                  <a:pos x="27" y="7"/>
                </a:cxn>
                <a:cxn ang="0">
                  <a:pos x="14" y="26"/>
                </a:cxn>
                <a:cxn ang="0">
                  <a:pos x="0" y="39"/>
                </a:cxn>
                <a:cxn ang="0">
                  <a:pos x="0" y="45"/>
                </a:cxn>
              </a:cxnLst>
              <a:rect l="0" t="0" r="r" b="b"/>
              <a:pathLst>
                <a:path w="34" h="45">
                  <a:moveTo>
                    <a:pt x="0" y="45"/>
                  </a:moveTo>
                  <a:lnTo>
                    <a:pt x="34" y="7"/>
                  </a:lnTo>
                  <a:lnTo>
                    <a:pt x="27" y="0"/>
                  </a:lnTo>
                  <a:lnTo>
                    <a:pt x="27" y="7"/>
                  </a:lnTo>
                  <a:lnTo>
                    <a:pt x="14" y="26"/>
                  </a:lnTo>
                  <a:lnTo>
                    <a:pt x="0" y="39"/>
                  </a:lnTo>
                  <a:lnTo>
                    <a:pt x="0" y="4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7" name="Freeform 316"/>
            <p:cNvSpPr>
              <a:spLocks/>
            </p:cNvSpPr>
            <p:nvPr/>
          </p:nvSpPr>
          <p:spPr bwMode="auto">
            <a:xfrm>
              <a:off x="7194550" y="2984500"/>
              <a:ext cx="31750" cy="41275"/>
            </a:xfrm>
            <a:custGeom>
              <a:avLst/>
              <a:gdLst/>
              <a:ahLst/>
              <a:cxnLst>
                <a:cxn ang="0">
                  <a:pos x="0" y="0"/>
                </a:cxn>
                <a:cxn ang="0">
                  <a:pos x="20" y="26"/>
                </a:cxn>
                <a:cxn ang="0">
                  <a:pos x="20" y="19"/>
                </a:cxn>
                <a:cxn ang="0">
                  <a:pos x="20" y="13"/>
                </a:cxn>
                <a:cxn ang="0">
                  <a:pos x="7" y="6"/>
                </a:cxn>
                <a:cxn ang="0">
                  <a:pos x="0" y="0"/>
                </a:cxn>
              </a:cxnLst>
              <a:rect l="0" t="0" r="r" b="b"/>
              <a:pathLst>
                <a:path w="20" h="26">
                  <a:moveTo>
                    <a:pt x="0" y="0"/>
                  </a:moveTo>
                  <a:lnTo>
                    <a:pt x="20" y="26"/>
                  </a:lnTo>
                  <a:lnTo>
                    <a:pt x="20" y="19"/>
                  </a:lnTo>
                  <a:lnTo>
                    <a:pt x="20" y="13"/>
                  </a:lnTo>
                  <a:lnTo>
                    <a:pt x="7" y="6"/>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8" name="Freeform 317"/>
            <p:cNvSpPr>
              <a:spLocks/>
            </p:cNvSpPr>
            <p:nvPr/>
          </p:nvSpPr>
          <p:spPr bwMode="auto">
            <a:xfrm>
              <a:off x="7302500" y="3014663"/>
              <a:ext cx="20638" cy="73025"/>
            </a:xfrm>
            <a:custGeom>
              <a:avLst/>
              <a:gdLst/>
              <a:ahLst/>
              <a:cxnLst>
                <a:cxn ang="0">
                  <a:pos x="0" y="0"/>
                </a:cxn>
                <a:cxn ang="0">
                  <a:pos x="7" y="20"/>
                </a:cxn>
                <a:cxn ang="0">
                  <a:pos x="0" y="20"/>
                </a:cxn>
                <a:cxn ang="0">
                  <a:pos x="0" y="26"/>
                </a:cxn>
                <a:cxn ang="0">
                  <a:pos x="7" y="26"/>
                </a:cxn>
                <a:cxn ang="0">
                  <a:pos x="7" y="46"/>
                </a:cxn>
                <a:cxn ang="0">
                  <a:pos x="13" y="33"/>
                </a:cxn>
                <a:cxn ang="0">
                  <a:pos x="7" y="26"/>
                </a:cxn>
                <a:cxn ang="0">
                  <a:pos x="13" y="26"/>
                </a:cxn>
                <a:cxn ang="0">
                  <a:pos x="13" y="7"/>
                </a:cxn>
                <a:cxn ang="0">
                  <a:pos x="13" y="0"/>
                </a:cxn>
                <a:cxn ang="0">
                  <a:pos x="7" y="0"/>
                </a:cxn>
                <a:cxn ang="0">
                  <a:pos x="0" y="0"/>
                </a:cxn>
              </a:cxnLst>
              <a:rect l="0" t="0" r="r" b="b"/>
              <a:pathLst>
                <a:path w="13" h="46">
                  <a:moveTo>
                    <a:pt x="0" y="0"/>
                  </a:moveTo>
                  <a:lnTo>
                    <a:pt x="7" y="20"/>
                  </a:lnTo>
                  <a:lnTo>
                    <a:pt x="0" y="20"/>
                  </a:lnTo>
                  <a:lnTo>
                    <a:pt x="0" y="26"/>
                  </a:lnTo>
                  <a:lnTo>
                    <a:pt x="7" y="26"/>
                  </a:lnTo>
                  <a:lnTo>
                    <a:pt x="7" y="46"/>
                  </a:lnTo>
                  <a:lnTo>
                    <a:pt x="13" y="33"/>
                  </a:lnTo>
                  <a:lnTo>
                    <a:pt x="7" y="26"/>
                  </a:lnTo>
                  <a:lnTo>
                    <a:pt x="13" y="26"/>
                  </a:lnTo>
                  <a:lnTo>
                    <a:pt x="13" y="7"/>
                  </a:lnTo>
                  <a:lnTo>
                    <a:pt x="13"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19" name="Freeform 318"/>
            <p:cNvSpPr>
              <a:spLocks/>
            </p:cNvSpPr>
            <p:nvPr/>
          </p:nvSpPr>
          <p:spPr bwMode="auto">
            <a:xfrm>
              <a:off x="7237413" y="3025775"/>
              <a:ext cx="76200" cy="80963"/>
            </a:xfrm>
            <a:custGeom>
              <a:avLst/>
              <a:gdLst/>
              <a:ahLst/>
              <a:cxnLst>
                <a:cxn ang="0">
                  <a:pos x="0" y="26"/>
                </a:cxn>
                <a:cxn ang="0">
                  <a:pos x="20" y="26"/>
                </a:cxn>
                <a:cxn ang="0">
                  <a:pos x="20" y="39"/>
                </a:cxn>
                <a:cxn ang="0">
                  <a:pos x="7" y="39"/>
                </a:cxn>
                <a:cxn ang="0">
                  <a:pos x="20" y="51"/>
                </a:cxn>
                <a:cxn ang="0">
                  <a:pos x="27" y="45"/>
                </a:cxn>
                <a:cxn ang="0">
                  <a:pos x="27" y="39"/>
                </a:cxn>
                <a:cxn ang="0">
                  <a:pos x="27" y="45"/>
                </a:cxn>
                <a:cxn ang="0">
                  <a:pos x="41" y="39"/>
                </a:cxn>
                <a:cxn ang="0">
                  <a:pos x="41" y="45"/>
                </a:cxn>
                <a:cxn ang="0">
                  <a:pos x="48" y="45"/>
                </a:cxn>
                <a:cxn ang="0">
                  <a:pos x="48" y="39"/>
                </a:cxn>
                <a:cxn ang="0">
                  <a:pos x="41" y="39"/>
                </a:cxn>
                <a:cxn ang="0">
                  <a:pos x="41" y="19"/>
                </a:cxn>
                <a:cxn ang="0">
                  <a:pos x="27" y="26"/>
                </a:cxn>
                <a:cxn ang="0">
                  <a:pos x="20" y="13"/>
                </a:cxn>
                <a:cxn ang="0">
                  <a:pos x="7" y="13"/>
                </a:cxn>
                <a:cxn ang="0">
                  <a:pos x="0" y="0"/>
                </a:cxn>
                <a:cxn ang="0">
                  <a:pos x="0" y="13"/>
                </a:cxn>
                <a:cxn ang="0">
                  <a:pos x="0" y="26"/>
                </a:cxn>
              </a:cxnLst>
              <a:rect l="0" t="0" r="r" b="b"/>
              <a:pathLst>
                <a:path w="48" h="51">
                  <a:moveTo>
                    <a:pt x="0" y="26"/>
                  </a:moveTo>
                  <a:lnTo>
                    <a:pt x="20" y="26"/>
                  </a:lnTo>
                  <a:lnTo>
                    <a:pt x="20" y="39"/>
                  </a:lnTo>
                  <a:lnTo>
                    <a:pt x="7" y="39"/>
                  </a:lnTo>
                  <a:lnTo>
                    <a:pt x="20" y="51"/>
                  </a:lnTo>
                  <a:lnTo>
                    <a:pt x="27" y="45"/>
                  </a:lnTo>
                  <a:lnTo>
                    <a:pt x="27" y="39"/>
                  </a:lnTo>
                  <a:lnTo>
                    <a:pt x="27" y="45"/>
                  </a:lnTo>
                  <a:lnTo>
                    <a:pt x="41" y="39"/>
                  </a:lnTo>
                  <a:lnTo>
                    <a:pt x="41" y="45"/>
                  </a:lnTo>
                  <a:lnTo>
                    <a:pt x="48" y="45"/>
                  </a:lnTo>
                  <a:lnTo>
                    <a:pt x="48" y="39"/>
                  </a:lnTo>
                  <a:lnTo>
                    <a:pt x="41" y="39"/>
                  </a:lnTo>
                  <a:lnTo>
                    <a:pt x="41" y="19"/>
                  </a:lnTo>
                  <a:lnTo>
                    <a:pt x="27" y="26"/>
                  </a:lnTo>
                  <a:lnTo>
                    <a:pt x="20" y="13"/>
                  </a:lnTo>
                  <a:lnTo>
                    <a:pt x="7" y="13"/>
                  </a:lnTo>
                  <a:lnTo>
                    <a:pt x="0" y="0"/>
                  </a:lnTo>
                  <a:lnTo>
                    <a:pt x="0" y="13"/>
                  </a:lnTo>
                  <a:lnTo>
                    <a:pt x="0" y="2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0" name="Freeform 319"/>
            <p:cNvSpPr>
              <a:spLocks/>
            </p:cNvSpPr>
            <p:nvPr/>
          </p:nvSpPr>
          <p:spPr bwMode="auto">
            <a:xfrm>
              <a:off x="7248525" y="3087688"/>
              <a:ext cx="117475" cy="101600"/>
            </a:xfrm>
            <a:custGeom>
              <a:avLst/>
              <a:gdLst/>
              <a:ahLst/>
              <a:cxnLst>
                <a:cxn ang="0">
                  <a:pos x="0" y="38"/>
                </a:cxn>
                <a:cxn ang="0">
                  <a:pos x="0" y="51"/>
                </a:cxn>
                <a:cxn ang="0">
                  <a:pos x="13" y="32"/>
                </a:cxn>
                <a:cxn ang="0">
                  <a:pos x="13" y="38"/>
                </a:cxn>
                <a:cxn ang="0">
                  <a:pos x="34" y="32"/>
                </a:cxn>
                <a:cxn ang="0">
                  <a:pos x="41" y="38"/>
                </a:cxn>
                <a:cxn ang="0">
                  <a:pos x="34" y="58"/>
                </a:cxn>
                <a:cxn ang="0">
                  <a:pos x="61" y="64"/>
                </a:cxn>
                <a:cxn ang="0">
                  <a:pos x="61" y="58"/>
                </a:cxn>
                <a:cxn ang="0">
                  <a:pos x="61" y="51"/>
                </a:cxn>
                <a:cxn ang="0">
                  <a:pos x="61" y="38"/>
                </a:cxn>
                <a:cxn ang="0">
                  <a:pos x="68" y="58"/>
                </a:cxn>
                <a:cxn ang="0">
                  <a:pos x="74" y="38"/>
                </a:cxn>
                <a:cxn ang="0">
                  <a:pos x="68" y="12"/>
                </a:cxn>
                <a:cxn ang="0">
                  <a:pos x="47" y="0"/>
                </a:cxn>
                <a:cxn ang="0">
                  <a:pos x="61" y="12"/>
                </a:cxn>
                <a:cxn ang="0">
                  <a:pos x="47" y="12"/>
                </a:cxn>
                <a:cxn ang="0">
                  <a:pos x="41" y="12"/>
                </a:cxn>
                <a:cxn ang="0">
                  <a:pos x="41" y="25"/>
                </a:cxn>
                <a:cxn ang="0">
                  <a:pos x="34" y="32"/>
                </a:cxn>
                <a:cxn ang="0">
                  <a:pos x="34" y="25"/>
                </a:cxn>
                <a:cxn ang="0">
                  <a:pos x="20" y="25"/>
                </a:cxn>
                <a:cxn ang="0">
                  <a:pos x="0" y="32"/>
                </a:cxn>
                <a:cxn ang="0">
                  <a:pos x="0" y="38"/>
                </a:cxn>
              </a:cxnLst>
              <a:rect l="0" t="0" r="r" b="b"/>
              <a:pathLst>
                <a:path w="74" h="64">
                  <a:moveTo>
                    <a:pt x="0" y="38"/>
                  </a:moveTo>
                  <a:lnTo>
                    <a:pt x="0" y="51"/>
                  </a:lnTo>
                  <a:lnTo>
                    <a:pt x="13" y="32"/>
                  </a:lnTo>
                  <a:lnTo>
                    <a:pt x="13" y="38"/>
                  </a:lnTo>
                  <a:lnTo>
                    <a:pt x="34" y="32"/>
                  </a:lnTo>
                  <a:lnTo>
                    <a:pt x="41" y="38"/>
                  </a:lnTo>
                  <a:lnTo>
                    <a:pt x="34" y="58"/>
                  </a:lnTo>
                  <a:lnTo>
                    <a:pt x="61" y="64"/>
                  </a:lnTo>
                  <a:lnTo>
                    <a:pt x="61" y="58"/>
                  </a:lnTo>
                  <a:lnTo>
                    <a:pt x="61" y="51"/>
                  </a:lnTo>
                  <a:lnTo>
                    <a:pt x="61" y="38"/>
                  </a:lnTo>
                  <a:lnTo>
                    <a:pt x="68" y="58"/>
                  </a:lnTo>
                  <a:lnTo>
                    <a:pt x="74" y="38"/>
                  </a:lnTo>
                  <a:lnTo>
                    <a:pt x="68" y="12"/>
                  </a:lnTo>
                  <a:lnTo>
                    <a:pt x="47" y="0"/>
                  </a:lnTo>
                  <a:lnTo>
                    <a:pt x="61" y="12"/>
                  </a:lnTo>
                  <a:lnTo>
                    <a:pt x="47" y="12"/>
                  </a:lnTo>
                  <a:lnTo>
                    <a:pt x="41" y="12"/>
                  </a:lnTo>
                  <a:lnTo>
                    <a:pt x="41" y="25"/>
                  </a:lnTo>
                  <a:lnTo>
                    <a:pt x="34" y="32"/>
                  </a:lnTo>
                  <a:lnTo>
                    <a:pt x="34" y="25"/>
                  </a:lnTo>
                  <a:lnTo>
                    <a:pt x="20" y="25"/>
                  </a:lnTo>
                  <a:lnTo>
                    <a:pt x="0" y="32"/>
                  </a:lnTo>
                  <a:lnTo>
                    <a:pt x="0" y="38"/>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1" name="Freeform 320"/>
            <p:cNvSpPr>
              <a:spLocks/>
            </p:cNvSpPr>
            <p:nvPr/>
          </p:nvSpPr>
          <p:spPr bwMode="auto">
            <a:xfrm>
              <a:off x="7894638" y="3455988"/>
              <a:ext cx="107950" cy="60325"/>
            </a:xfrm>
            <a:custGeom>
              <a:avLst/>
              <a:gdLst/>
              <a:ahLst/>
              <a:cxnLst>
                <a:cxn ang="0">
                  <a:pos x="0" y="19"/>
                </a:cxn>
                <a:cxn ang="0">
                  <a:pos x="13" y="38"/>
                </a:cxn>
                <a:cxn ang="0">
                  <a:pos x="40" y="38"/>
                </a:cxn>
                <a:cxn ang="0">
                  <a:pos x="54" y="19"/>
                </a:cxn>
                <a:cxn ang="0">
                  <a:pos x="68" y="13"/>
                </a:cxn>
                <a:cxn ang="0">
                  <a:pos x="68" y="0"/>
                </a:cxn>
                <a:cxn ang="0">
                  <a:pos x="54" y="0"/>
                </a:cxn>
                <a:cxn ang="0">
                  <a:pos x="54" y="13"/>
                </a:cxn>
                <a:cxn ang="0">
                  <a:pos x="47" y="13"/>
                </a:cxn>
                <a:cxn ang="0">
                  <a:pos x="40" y="19"/>
                </a:cxn>
                <a:cxn ang="0">
                  <a:pos x="20" y="19"/>
                </a:cxn>
                <a:cxn ang="0">
                  <a:pos x="0" y="19"/>
                </a:cxn>
              </a:cxnLst>
              <a:rect l="0" t="0" r="r" b="b"/>
              <a:pathLst>
                <a:path w="68" h="38">
                  <a:moveTo>
                    <a:pt x="0" y="19"/>
                  </a:moveTo>
                  <a:lnTo>
                    <a:pt x="13" y="38"/>
                  </a:lnTo>
                  <a:lnTo>
                    <a:pt x="40" y="38"/>
                  </a:lnTo>
                  <a:lnTo>
                    <a:pt x="54" y="19"/>
                  </a:lnTo>
                  <a:lnTo>
                    <a:pt x="68" y="13"/>
                  </a:lnTo>
                  <a:lnTo>
                    <a:pt x="68" y="0"/>
                  </a:lnTo>
                  <a:lnTo>
                    <a:pt x="54" y="0"/>
                  </a:lnTo>
                  <a:lnTo>
                    <a:pt x="54" y="13"/>
                  </a:lnTo>
                  <a:lnTo>
                    <a:pt x="47" y="13"/>
                  </a:lnTo>
                  <a:lnTo>
                    <a:pt x="40" y="19"/>
                  </a:lnTo>
                  <a:lnTo>
                    <a:pt x="20" y="19"/>
                  </a:lnTo>
                  <a:lnTo>
                    <a:pt x="0"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2" name="Freeform 321"/>
            <p:cNvSpPr>
              <a:spLocks/>
            </p:cNvSpPr>
            <p:nvPr/>
          </p:nvSpPr>
          <p:spPr bwMode="auto">
            <a:xfrm>
              <a:off x="7969250" y="3414713"/>
              <a:ext cx="42863" cy="61913"/>
            </a:xfrm>
            <a:custGeom>
              <a:avLst/>
              <a:gdLst/>
              <a:ahLst/>
              <a:cxnLst>
                <a:cxn ang="0">
                  <a:pos x="0" y="0"/>
                </a:cxn>
                <a:cxn ang="0">
                  <a:pos x="21" y="19"/>
                </a:cxn>
                <a:cxn ang="0">
                  <a:pos x="27" y="39"/>
                </a:cxn>
                <a:cxn ang="0">
                  <a:pos x="27" y="19"/>
                </a:cxn>
                <a:cxn ang="0">
                  <a:pos x="7" y="0"/>
                </a:cxn>
                <a:cxn ang="0">
                  <a:pos x="0" y="0"/>
                </a:cxn>
              </a:cxnLst>
              <a:rect l="0" t="0" r="r" b="b"/>
              <a:pathLst>
                <a:path w="27" h="39">
                  <a:moveTo>
                    <a:pt x="0" y="0"/>
                  </a:moveTo>
                  <a:lnTo>
                    <a:pt x="21" y="19"/>
                  </a:lnTo>
                  <a:lnTo>
                    <a:pt x="27" y="39"/>
                  </a:lnTo>
                  <a:lnTo>
                    <a:pt x="27" y="19"/>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3" name="Freeform 322"/>
            <p:cNvSpPr>
              <a:spLocks/>
            </p:cNvSpPr>
            <p:nvPr/>
          </p:nvSpPr>
          <p:spPr bwMode="auto">
            <a:xfrm>
              <a:off x="8056563" y="3486150"/>
              <a:ext cx="31750" cy="41275"/>
            </a:xfrm>
            <a:custGeom>
              <a:avLst/>
              <a:gdLst/>
              <a:ahLst/>
              <a:cxnLst>
                <a:cxn ang="0">
                  <a:pos x="0" y="0"/>
                </a:cxn>
                <a:cxn ang="0">
                  <a:pos x="6" y="26"/>
                </a:cxn>
                <a:cxn ang="0">
                  <a:pos x="20" y="19"/>
                </a:cxn>
                <a:cxn ang="0">
                  <a:pos x="6" y="13"/>
                </a:cxn>
                <a:cxn ang="0">
                  <a:pos x="0" y="0"/>
                </a:cxn>
              </a:cxnLst>
              <a:rect l="0" t="0" r="r" b="b"/>
              <a:pathLst>
                <a:path w="20" h="26">
                  <a:moveTo>
                    <a:pt x="0" y="0"/>
                  </a:moveTo>
                  <a:lnTo>
                    <a:pt x="6" y="26"/>
                  </a:lnTo>
                  <a:lnTo>
                    <a:pt x="20" y="19"/>
                  </a:lnTo>
                  <a:lnTo>
                    <a:pt x="6" y="13"/>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4" name="Line 361"/>
            <p:cNvSpPr>
              <a:spLocks noChangeShapeType="1"/>
            </p:cNvSpPr>
            <p:nvPr/>
          </p:nvSpPr>
          <p:spPr bwMode="auto">
            <a:xfrm>
              <a:off x="8088313" y="3527425"/>
              <a:ext cx="31750"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5" name="Line 362"/>
            <p:cNvSpPr>
              <a:spLocks noChangeShapeType="1"/>
            </p:cNvSpPr>
            <p:nvPr/>
          </p:nvSpPr>
          <p:spPr bwMode="auto">
            <a:xfrm>
              <a:off x="8120063" y="3568700"/>
              <a:ext cx="1588"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6" name="Line 363"/>
            <p:cNvSpPr>
              <a:spLocks noChangeShapeType="1"/>
            </p:cNvSpPr>
            <p:nvPr/>
          </p:nvSpPr>
          <p:spPr bwMode="auto">
            <a:xfrm>
              <a:off x="8142288" y="3548063"/>
              <a:ext cx="31750" cy="3016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7" name="Line 364"/>
            <p:cNvSpPr>
              <a:spLocks noChangeShapeType="1"/>
            </p:cNvSpPr>
            <p:nvPr/>
          </p:nvSpPr>
          <p:spPr bwMode="auto">
            <a:xfrm>
              <a:off x="8185150" y="3578225"/>
              <a:ext cx="20638" cy="3016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8" name="Freeform 327"/>
            <p:cNvSpPr>
              <a:spLocks/>
            </p:cNvSpPr>
            <p:nvPr/>
          </p:nvSpPr>
          <p:spPr bwMode="auto">
            <a:xfrm>
              <a:off x="8162925" y="3578225"/>
              <a:ext cx="22225" cy="30163"/>
            </a:xfrm>
            <a:custGeom>
              <a:avLst/>
              <a:gdLst/>
              <a:ahLst/>
              <a:cxnLst>
                <a:cxn ang="0">
                  <a:pos x="0" y="0"/>
                </a:cxn>
                <a:cxn ang="0">
                  <a:pos x="0" y="13"/>
                </a:cxn>
                <a:cxn ang="0">
                  <a:pos x="14" y="19"/>
                </a:cxn>
                <a:cxn ang="0">
                  <a:pos x="14" y="13"/>
                </a:cxn>
                <a:cxn ang="0">
                  <a:pos x="7" y="7"/>
                </a:cxn>
                <a:cxn ang="0">
                  <a:pos x="0" y="0"/>
                </a:cxn>
              </a:cxnLst>
              <a:rect l="0" t="0" r="r" b="b"/>
              <a:pathLst>
                <a:path w="14" h="19">
                  <a:moveTo>
                    <a:pt x="0" y="0"/>
                  </a:moveTo>
                  <a:lnTo>
                    <a:pt x="0" y="13"/>
                  </a:lnTo>
                  <a:lnTo>
                    <a:pt x="14" y="19"/>
                  </a:lnTo>
                  <a:lnTo>
                    <a:pt x="14" y="13"/>
                  </a:lnTo>
                  <a:lnTo>
                    <a:pt x="7"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29" name="Freeform 328"/>
            <p:cNvSpPr>
              <a:spLocks/>
            </p:cNvSpPr>
            <p:nvPr/>
          </p:nvSpPr>
          <p:spPr bwMode="auto">
            <a:xfrm>
              <a:off x="8205788" y="3608388"/>
              <a:ext cx="22225" cy="20638"/>
            </a:xfrm>
            <a:custGeom>
              <a:avLst/>
              <a:gdLst/>
              <a:ahLst/>
              <a:cxnLst>
                <a:cxn ang="0">
                  <a:pos x="0" y="0"/>
                </a:cxn>
                <a:cxn ang="0">
                  <a:pos x="7" y="13"/>
                </a:cxn>
                <a:cxn ang="0">
                  <a:pos x="14" y="13"/>
                </a:cxn>
                <a:cxn ang="0">
                  <a:pos x="7" y="0"/>
                </a:cxn>
                <a:cxn ang="0">
                  <a:pos x="0" y="0"/>
                </a:cxn>
              </a:cxnLst>
              <a:rect l="0" t="0" r="r" b="b"/>
              <a:pathLst>
                <a:path w="14" h="13">
                  <a:moveTo>
                    <a:pt x="0" y="0"/>
                  </a:moveTo>
                  <a:lnTo>
                    <a:pt x="7" y="13"/>
                  </a:lnTo>
                  <a:lnTo>
                    <a:pt x="14" y="13"/>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0" name="Line 367"/>
            <p:cNvSpPr>
              <a:spLocks noChangeShapeType="1"/>
            </p:cNvSpPr>
            <p:nvPr/>
          </p:nvSpPr>
          <p:spPr bwMode="auto">
            <a:xfrm flipV="1">
              <a:off x="8313738" y="3741738"/>
              <a:ext cx="1588" cy="2063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1" name="Freeform 330"/>
            <p:cNvSpPr>
              <a:spLocks/>
            </p:cNvSpPr>
            <p:nvPr/>
          </p:nvSpPr>
          <p:spPr bwMode="auto">
            <a:xfrm>
              <a:off x="8313738" y="3762375"/>
              <a:ext cx="22225" cy="11113"/>
            </a:xfrm>
            <a:custGeom>
              <a:avLst/>
              <a:gdLst/>
              <a:ahLst/>
              <a:cxnLst>
                <a:cxn ang="0">
                  <a:pos x="0" y="0"/>
                </a:cxn>
                <a:cxn ang="0">
                  <a:pos x="0" y="7"/>
                </a:cxn>
                <a:cxn ang="0">
                  <a:pos x="14" y="7"/>
                </a:cxn>
                <a:cxn ang="0">
                  <a:pos x="7" y="7"/>
                </a:cxn>
                <a:cxn ang="0">
                  <a:pos x="0" y="0"/>
                </a:cxn>
              </a:cxnLst>
              <a:rect l="0" t="0" r="r" b="b"/>
              <a:pathLst>
                <a:path w="14" h="7">
                  <a:moveTo>
                    <a:pt x="0" y="0"/>
                  </a:moveTo>
                  <a:lnTo>
                    <a:pt x="0" y="7"/>
                  </a:lnTo>
                  <a:lnTo>
                    <a:pt x="14" y="7"/>
                  </a:lnTo>
                  <a:lnTo>
                    <a:pt x="7"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2" name="Freeform 331"/>
            <p:cNvSpPr>
              <a:spLocks/>
            </p:cNvSpPr>
            <p:nvPr/>
          </p:nvSpPr>
          <p:spPr bwMode="auto">
            <a:xfrm>
              <a:off x="8216900" y="3875088"/>
              <a:ext cx="53975" cy="50800"/>
            </a:xfrm>
            <a:custGeom>
              <a:avLst/>
              <a:gdLst/>
              <a:ahLst/>
              <a:cxnLst>
                <a:cxn ang="0">
                  <a:pos x="0" y="0"/>
                </a:cxn>
                <a:cxn ang="0">
                  <a:pos x="7" y="19"/>
                </a:cxn>
                <a:cxn ang="0">
                  <a:pos x="27" y="32"/>
                </a:cxn>
                <a:cxn ang="0">
                  <a:pos x="34" y="32"/>
                </a:cxn>
                <a:cxn ang="0">
                  <a:pos x="21" y="7"/>
                </a:cxn>
                <a:cxn ang="0">
                  <a:pos x="7" y="7"/>
                </a:cxn>
                <a:cxn ang="0">
                  <a:pos x="0" y="0"/>
                </a:cxn>
              </a:cxnLst>
              <a:rect l="0" t="0" r="r" b="b"/>
              <a:pathLst>
                <a:path w="34" h="32">
                  <a:moveTo>
                    <a:pt x="0" y="0"/>
                  </a:moveTo>
                  <a:lnTo>
                    <a:pt x="7" y="19"/>
                  </a:lnTo>
                  <a:lnTo>
                    <a:pt x="27" y="32"/>
                  </a:lnTo>
                  <a:lnTo>
                    <a:pt x="34" y="32"/>
                  </a:lnTo>
                  <a:lnTo>
                    <a:pt x="21" y="7"/>
                  </a:lnTo>
                  <a:lnTo>
                    <a:pt x="7" y="7"/>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3" name="Line 370"/>
            <p:cNvSpPr>
              <a:spLocks noChangeShapeType="1"/>
            </p:cNvSpPr>
            <p:nvPr/>
          </p:nvSpPr>
          <p:spPr bwMode="auto">
            <a:xfrm>
              <a:off x="8347075" y="4510088"/>
              <a:ext cx="20638"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0000"/>
                </a:solidFill>
              </a:endParaRPr>
            </a:p>
          </p:txBody>
        </p:sp>
        <p:sp>
          <p:nvSpPr>
            <p:cNvPr id="334" name="Freeform 333"/>
            <p:cNvSpPr>
              <a:spLocks/>
            </p:cNvSpPr>
            <p:nvPr/>
          </p:nvSpPr>
          <p:spPr bwMode="auto">
            <a:xfrm>
              <a:off x="2725738" y="1879600"/>
              <a:ext cx="11113" cy="9525"/>
            </a:xfrm>
            <a:custGeom>
              <a:avLst/>
              <a:gdLst/>
              <a:ahLst/>
              <a:cxnLst>
                <a:cxn ang="0">
                  <a:pos x="0" y="0"/>
                </a:cxn>
                <a:cxn ang="0">
                  <a:pos x="0" y="6"/>
                </a:cxn>
                <a:cxn ang="0">
                  <a:pos x="7" y="0"/>
                </a:cxn>
                <a:cxn ang="0">
                  <a:pos x="0" y="0"/>
                </a:cxn>
              </a:cxnLst>
              <a:rect l="0" t="0" r="r" b="b"/>
              <a:pathLst>
                <a:path w="7" h="6">
                  <a:moveTo>
                    <a:pt x="0" y="0"/>
                  </a:moveTo>
                  <a:lnTo>
                    <a:pt x="0" y="6"/>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5" name="Freeform 334"/>
            <p:cNvSpPr>
              <a:spLocks/>
            </p:cNvSpPr>
            <p:nvPr/>
          </p:nvSpPr>
          <p:spPr bwMode="auto">
            <a:xfrm>
              <a:off x="2617788" y="1960563"/>
              <a:ext cx="22225" cy="11113"/>
            </a:xfrm>
            <a:custGeom>
              <a:avLst/>
              <a:gdLst/>
              <a:ahLst/>
              <a:cxnLst>
                <a:cxn ang="0">
                  <a:pos x="0" y="0"/>
                </a:cxn>
                <a:cxn ang="0">
                  <a:pos x="14" y="7"/>
                </a:cxn>
                <a:cxn ang="0">
                  <a:pos x="14" y="0"/>
                </a:cxn>
                <a:cxn ang="0">
                  <a:pos x="7" y="0"/>
                </a:cxn>
                <a:cxn ang="0">
                  <a:pos x="0" y="0"/>
                </a:cxn>
              </a:cxnLst>
              <a:rect l="0" t="0" r="r" b="b"/>
              <a:pathLst>
                <a:path w="14" h="7">
                  <a:moveTo>
                    <a:pt x="0" y="0"/>
                  </a:moveTo>
                  <a:lnTo>
                    <a:pt x="14" y="7"/>
                  </a:lnTo>
                  <a:lnTo>
                    <a:pt x="14"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6" name="Freeform 335"/>
            <p:cNvSpPr>
              <a:spLocks/>
            </p:cNvSpPr>
            <p:nvPr/>
          </p:nvSpPr>
          <p:spPr bwMode="auto">
            <a:xfrm>
              <a:off x="7237413" y="1930400"/>
              <a:ext cx="193675" cy="204788"/>
            </a:xfrm>
            <a:custGeom>
              <a:avLst/>
              <a:gdLst/>
              <a:ahLst/>
              <a:cxnLst>
                <a:cxn ang="0">
                  <a:pos x="7" y="19"/>
                </a:cxn>
                <a:cxn ang="0">
                  <a:pos x="81" y="97"/>
                </a:cxn>
                <a:cxn ang="0">
                  <a:pos x="95" y="122"/>
                </a:cxn>
                <a:cxn ang="0">
                  <a:pos x="102" y="129"/>
                </a:cxn>
                <a:cxn ang="0">
                  <a:pos x="102" y="122"/>
                </a:cxn>
                <a:cxn ang="0">
                  <a:pos x="122" y="122"/>
                </a:cxn>
                <a:cxn ang="0">
                  <a:pos x="81" y="97"/>
                </a:cxn>
                <a:cxn ang="0">
                  <a:pos x="81" y="77"/>
                </a:cxn>
                <a:cxn ang="0">
                  <a:pos x="102" y="77"/>
                </a:cxn>
                <a:cxn ang="0">
                  <a:pos x="20" y="0"/>
                </a:cxn>
                <a:cxn ang="0">
                  <a:pos x="0" y="0"/>
                </a:cxn>
                <a:cxn ang="0">
                  <a:pos x="7" y="6"/>
                </a:cxn>
                <a:cxn ang="0">
                  <a:pos x="7" y="13"/>
                </a:cxn>
                <a:cxn ang="0">
                  <a:pos x="7" y="19"/>
                </a:cxn>
              </a:cxnLst>
              <a:rect l="0" t="0" r="r" b="b"/>
              <a:pathLst>
                <a:path w="122" h="129">
                  <a:moveTo>
                    <a:pt x="7" y="19"/>
                  </a:moveTo>
                  <a:lnTo>
                    <a:pt x="81" y="97"/>
                  </a:lnTo>
                  <a:lnTo>
                    <a:pt x="95" y="122"/>
                  </a:lnTo>
                  <a:lnTo>
                    <a:pt x="102" y="129"/>
                  </a:lnTo>
                  <a:lnTo>
                    <a:pt x="102" y="122"/>
                  </a:lnTo>
                  <a:lnTo>
                    <a:pt x="122" y="122"/>
                  </a:lnTo>
                  <a:lnTo>
                    <a:pt x="81" y="97"/>
                  </a:lnTo>
                  <a:lnTo>
                    <a:pt x="81" y="77"/>
                  </a:lnTo>
                  <a:lnTo>
                    <a:pt x="102" y="77"/>
                  </a:lnTo>
                  <a:lnTo>
                    <a:pt x="20" y="0"/>
                  </a:lnTo>
                  <a:lnTo>
                    <a:pt x="0" y="0"/>
                  </a:lnTo>
                  <a:lnTo>
                    <a:pt x="7" y="6"/>
                  </a:lnTo>
                  <a:lnTo>
                    <a:pt x="7" y="13"/>
                  </a:lnTo>
                  <a:lnTo>
                    <a:pt x="7" y="1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7" name="Freeform 336"/>
            <p:cNvSpPr>
              <a:spLocks/>
            </p:cNvSpPr>
            <p:nvPr/>
          </p:nvSpPr>
          <p:spPr bwMode="auto">
            <a:xfrm>
              <a:off x="4933950" y="2390775"/>
              <a:ext cx="9525" cy="9525"/>
            </a:xfrm>
            <a:custGeom>
              <a:avLst/>
              <a:gdLst/>
              <a:ahLst/>
              <a:cxnLst>
                <a:cxn ang="0">
                  <a:pos x="0" y="0"/>
                </a:cxn>
                <a:cxn ang="0">
                  <a:pos x="0" y="6"/>
                </a:cxn>
                <a:cxn ang="0">
                  <a:pos x="6" y="0"/>
                </a:cxn>
                <a:cxn ang="0">
                  <a:pos x="0" y="0"/>
                </a:cxn>
              </a:cxnLst>
              <a:rect l="0" t="0" r="r" b="b"/>
              <a:pathLst>
                <a:path w="6" h="6">
                  <a:moveTo>
                    <a:pt x="0" y="0"/>
                  </a:moveTo>
                  <a:lnTo>
                    <a:pt x="0" y="6"/>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8" name="Line 376"/>
            <p:cNvSpPr>
              <a:spLocks noChangeShapeType="1"/>
            </p:cNvSpPr>
            <p:nvPr/>
          </p:nvSpPr>
          <p:spPr bwMode="auto">
            <a:xfrm flipV="1">
              <a:off x="4492625" y="3260725"/>
              <a:ext cx="1588" cy="1111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39" name="Freeform 338"/>
            <p:cNvSpPr>
              <a:spLocks/>
            </p:cNvSpPr>
            <p:nvPr/>
          </p:nvSpPr>
          <p:spPr bwMode="auto">
            <a:xfrm>
              <a:off x="7442200" y="3640138"/>
              <a:ext cx="31750" cy="30163"/>
            </a:xfrm>
            <a:custGeom>
              <a:avLst/>
              <a:gdLst/>
              <a:ahLst/>
              <a:cxnLst>
                <a:cxn ang="0">
                  <a:pos x="0" y="6"/>
                </a:cxn>
                <a:cxn ang="0">
                  <a:pos x="7" y="19"/>
                </a:cxn>
                <a:cxn ang="0">
                  <a:pos x="20" y="6"/>
                </a:cxn>
                <a:cxn ang="0">
                  <a:pos x="20" y="0"/>
                </a:cxn>
                <a:cxn ang="0">
                  <a:pos x="0" y="0"/>
                </a:cxn>
                <a:cxn ang="0">
                  <a:pos x="0" y="6"/>
                </a:cxn>
              </a:cxnLst>
              <a:rect l="0" t="0" r="r" b="b"/>
              <a:pathLst>
                <a:path w="20" h="19">
                  <a:moveTo>
                    <a:pt x="0" y="6"/>
                  </a:moveTo>
                  <a:lnTo>
                    <a:pt x="7" y="19"/>
                  </a:lnTo>
                  <a:lnTo>
                    <a:pt x="20" y="6"/>
                  </a:lnTo>
                  <a:lnTo>
                    <a:pt x="20" y="0"/>
                  </a:lnTo>
                  <a:lnTo>
                    <a:pt x="0" y="0"/>
                  </a:lnTo>
                  <a:lnTo>
                    <a:pt x="0"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0" name="Freeform 339"/>
            <p:cNvSpPr>
              <a:spLocks/>
            </p:cNvSpPr>
            <p:nvPr/>
          </p:nvSpPr>
          <p:spPr bwMode="auto">
            <a:xfrm>
              <a:off x="7280275" y="3568700"/>
              <a:ext cx="107950" cy="39688"/>
            </a:xfrm>
            <a:custGeom>
              <a:avLst/>
              <a:gdLst/>
              <a:ahLst/>
              <a:cxnLst>
                <a:cxn ang="0">
                  <a:pos x="0" y="25"/>
                </a:cxn>
                <a:cxn ang="0">
                  <a:pos x="21" y="25"/>
                </a:cxn>
                <a:cxn ang="0">
                  <a:pos x="27" y="6"/>
                </a:cxn>
                <a:cxn ang="0">
                  <a:pos x="68" y="0"/>
                </a:cxn>
                <a:cxn ang="0">
                  <a:pos x="27" y="0"/>
                </a:cxn>
                <a:cxn ang="0">
                  <a:pos x="14" y="19"/>
                </a:cxn>
                <a:cxn ang="0">
                  <a:pos x="7" y="25"/>
                </a:cxn>
                <a:cxn ang="0">
                  <a:pos x="0" y="25"/>
                </a:cxn>
              </a:cxnLst>
              <a:rect l="0" t="0" r="r" b="b"/>
              <a:pathLst>
                <a:path w="68" h="25">
                  <a:moveTo>
                    <a:pt x="0" y="25"/>
                  </a:moveTo>
                  <a:lnTo>
                    <a:pt x="21" y="25"/>
                  </a:lnTo>
                  <a:lnTo>
                    <a:pt x="27" y="6"/>
                  </a:lnTo>
                  <a:lnTo>
                    <a:pt x="68" y="0"/>
                  </a:lnTo>
                  <a:lnTo>
                    <a:pt x="27" y="0"/>
                  </a:lnTo>
                  <a:lnTo>
                    <a:pt x="14" y="19"/>
                  </a:lnTo>
                  <a:lnTo>
                    <a:pt x="7" y="25"/>
                  </a:lnTo>
                  <a:lnTo>
                    <a:pt x="0" y="25"/>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1" name="Freeform 340"/>
            <p:cNvSpPr>
              <a:spLocks/>
            </p:cNvSpPr>
            <p:nvPr/>
          </p:nvSpPr>
          <p:spPr bwMode="auto">
            <a:xfrm>
              <a:off x="2511425" y="2135188"/>
              <a:ext cx="20638" cy="20638"/>
            </a:xfrm>
            <a:custGeom>
              <a:avLst/>
              <a:gdLst/>
              <a:ahLst/>
              <a:cxnLst>
                <a:cxn ang="0">
                  <a:pos x="0" y="0"/>
                </a:cxn>
                <a:cxn ang="0">
                  <a:pos x="6" y="13"/>
                </a:cxn>
                <a:cxn ang="0">
                  <a:pos x="13" y="0"/>
                </a:cxn>
                <a:cxn ang="0">
                  <a:pos x="6" y="0"/>
                </a:cxn>
                <a:cxn ang="0">
                  <a:pos x="0" y="0"/>
                </a:cxn>
              </a:cxnLst>
              <a:rect l="0" t="0" r="r" b="b"/>
              <a:pathLst>
                <a:path w="13" h="13">
                  <a:moveTo>
                    <a:pt x="0" y="0"/>
                  </a:moveTo>
                  <a:lnTo>
                    <a:pt x="6" y="13"/>
                  </a:lnTo>
                  <a:lnTo>
                    <a:pt x="13" y="0"/>
                  </a:lnTo>
                  <a:lnTo>
                    <a:pt x="6"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2" name="Freeform 341"/>
            <p:cNvSpPr>
              <a:spLocks/>
            </p:cNvSpPr>
            <p:nvPr/>
          </p:nvSpPr>
          <p:spPr bwMode="auto">
            <a:xfrm>
              <a:off x="7118350" y="1898650"/>
              <a:ext cx="22225" cy="20638"/>
            </a:xfrm>
            <a:custGeom>
              <a:avLst/>
              <a:gdLst/>
              <a:ahLst/>
              <a:cxnLst>
                <a:cxn ang="0">
                  <a:pos x="0" y="13"/>
                </a:cxn>
                <a:cxn ang="0">
                  <a:pos x="14" y="13"/>
                </a:cxn>
                <a:cxn ang="0">
                  <a:pos x="0" y="0"/>
                </a:cxn>
                <a:cxn ang="0">
                  <a:pos x="0" y="7"/>
                </a:cxn>
                <a:cxn ang="0">
                  <a:pos x="0" y="13"/>
                </a:cxn>
              </a:cxnLst>
              <a:rect l="0" t="0" r="r" b="b"/>
              <a:pathLst>
                <a:path w="14" h="13">
                  <a:moveTo>
                    <a:pt x="0" y="13"/>
                  </a:moveTo>
                  <a:lnTo>
                    <a:pt x="14" y="13"/>
                  </a:lnTo>
                  <a:lnTo>
                    <a:pt x="0" y="0"/>
                  </a:lnTo>
                  <a:lnTo>
                    <a:pt x="0" y="7"/>
                  </a:lnTo>
                  <a:lnTo>
                    <a:pt x="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3" name="Line 381"/>
            <p:cNvSpPr>
              <a:spLocks noChangeShapeType="1"/>
            </p:cNvSpPr>
            <p:nvPr/>
          </p:nvSpPr>
          <p:spPr bwMode="auto">
            <a:xfrm flipV="1">
              <a:off x="4535488" y="1898650"/>
              <a:ext cx="1588" cy="11113"/>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4" name="Freeform 343"/>
            <p:cNvSpPr>
              <a:spLocks/>
            </p:cNvSpPr>
            <p:nvPr/>
          </p:nvSpPr>
          <p:spPr bwMode="auto">
            <a:xfrm>
              <a:off x="4556125" y="1889125"/>
              <a:ext cx="22225" cy="9525"/>
            </a:xfrm>
            <a:custGeom>
              <a:avLst/>
              <a:gdLst/>
              <a:ahLst/>
              <a:cxnLst>
                <a:cxn ang="0">
                  <a:pos x="0" y="0"/>
                </a:cxn>
                <a:cxn ang="0">
                  <a:pos x="0" y="6"/>
                </a:cxn>
                <a:cxn ang="0">
                  <a:pos x="7" y="6"/>
                </a:cxn>
                <a:cxn ang="0">
                  <a:pos x="14" y="6"/>
                </a:cxn>
                <a:cxn ang="0">
                  <a:pos x="7" y="6"/>
                </a:cxn>
                <a:cxn ang="0">
                  <a:pos x="14" y="0"/>
                </a:cxn>
                <a:cxn ang="0">
                  <a:pos x="7" y="0"/>
                </a:cxn>
                <a:cxn ang="0">
                  <a:pos x="0" y="0"/>
                </a:cxn>
              </a:cxnLst>
              <a:rect l="0" t="0" r="r" b="b"/>
              <a:pathLst>
                <a:path w="14" h="6">
                  <a:moveTo>
                    <a:pt x="0" y="0"/>
                  </a:moveTo>
                  <a:lnTo>
                    <a:pt x="0" y="6"/>
                  </a:lnTo>
                  <a:lnTo>
                    <a:pt x="7" y="6"/>
                  </a:lnTo>
                  <a:lnTo>
                    <a:pt x="14" y="6"/>
                  </a:lnTo>
                  <a:lnTo>
                    <a:pt x="7" y="6"/>
                  </a:lnTo>
                  <a:lnTo>
                    <a:pt x="14" y="0"/>
                  </a:lnTo>
                  <a:lnTo>
                    <a:pt x="7" y="0"/>
                  </a:lnTo>
                  <a:lnTo>
                    <a:pt x="0" y="0"/>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5" name="Line 383"/>
            <p:cNvSpPr>
              <a:spLocks noChangeShapeType="1"/>
            </p:cNvSpPr>
            <p:nvPr/>
          </p:nvSpPr>
          <p:spPr bwMode="auto">
            <a:xfrm>
              <a:off x="4556125" y="1930400"/>
              <a:ext cx="11113"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6" name="Freeform 345"/>
            <p:cNvSpPr>
              <a:spLocks/>
            </p:cNvSpPr>
            <p:nvPr/>
          </p:nvSpPr>
          <p:spPr bwMode="auto">
            <a:xfrm>
              <a:off x="4933950" y="4100513"/>
              <a:ext cx="42863" cy="50800"/>
            </a:xfrm>
            <a:custGeom>
              <a:avLst/>
              <a:gdLst/>
              <a:ahLst/>
              <a:cxnLst>
                <a:cxn ang="0">
                  <a:pos x="27" y="6"/>
                </a:cxn>
                <a:cxn ang="0">
                  <a:pos x="27" y="13"/>
                </a:cxn>
                <a:cxn ang="0">
                  <a:pos x="6" y="32"/>
                </a:cxn>
                <a:cxn ang="0">
                  <a:pos x="0" y="13"/>
                </a:cxn>
                <a:cxn ang="0">
                  <a:pos x="13" y="0"/>
                </a:cxn>
                <a:cxn ang="0">
                  <a:pos x="27" y="0"/>
                </a:cxn>
                <a:cxn ang="0">
                  <a:pos x="27" y="6"/>
                </a:cxn>
              </a:cxnLst>
              <a:rect l="0" t="0" r="r" b="b"/>
              <a:pathLst>
                <a:path w="27" h="32">
                  <a:moveTo>
                    <a:pt x="27" y="6"/>
                  </a:moveTo>
                  <a:lnTo>
                    <a:pt x="27" y="13"/>
                  </a:lnTo>
                  <a:lnTo>
                    <a:pt x="6" y="32"/>
                  </a:lnTo>
                  <a:lnTo>
                    <a:pt x="0" y="13"/>
                  </a:lnTo>
                  <a:lnTo>
                    <a:pt x="13" y="0"/>
                  </a:lnTo>
                  <a:lnTo>
                    <a:pt x="27" y="0"/>
                  </a:lnTo>
                  <a:lnTo>
                    <a:pt x="27"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7" name="Line 385"/>
            <p:cNvSpPr>
              <a:spLocks noChangeShapeType="1"/>
            </p:cNvSpPr>
            <p:nvPr/>
          </p:nvSpPr>
          <p:spPr bwMode="auto">
            <a:xfrm flipV="1">
              <a:off x="2554288" y="2432050"/>
              <a:ext cx="11113" cy="9525"/>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8" name="Rectangle 347"/>
            <p:cNvSpPr>
              <a:spLocks noChangeArrowheads="1"/>
            </p:cNvSpPr>
            <p:nvPr/>
          </p:nvSpPr>
          <p:spPr bwMode="auto">
            <a:xfrm>
              <a:off x="7000875" y="2749550"/>
              <a:ext cx="20638" cy="9525"/>
            </a:xfrm>
            <a:prstGeom prst="rect">
              <a:avLst/>
            </a:prstGeom>
            <a:solidFill>
              <a:srgbClr val="E6E6E6"/>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49" name="Freeform 348"/>
            <p:cNvSpPr>
              <a:spLocks/>
            </p:cNvSpPr>
            <p:nvPr/>
          </p:nvSpPr>
          <p:spPr bwMode="auto">
            <a:xfrm>
              <a:off x="7000875" y="2749550"/>
              <a:ext cx="20638" cy="9525"/>
            </a:xfrm>
            <a:custGeom>
              <a:avLst/>
              <a:gdLst/>
              <a:ahLst/>
              <a:cxnLst>
                <a:cxn ang="0">
                  <a:pos x="0" y="0"/>
                </a:cxn>
                <a:cxn ang="0">
                  <a:pos x="0" y="6"/>
                </a:cxn>
                <a:cxn ang="0">
                  <a:pos x="13" y="6"/>
                </a:cxn>
                <a:cxn ang="0">
                  <a:pos x="13" y="0"/>
                </a:cxn>
              </a:cxnLst>
              <a:rect l="0" t="0" r="r" b="b"/>
              <a:pathLst>
                <a:path w="13" h="6">
                  <a:moveTo>
                    <a:pt x="0" y="0"/>
                  </a:moveTo>
                  <a:lnTo>
                    <a:pt x="0" y="6"/>
                  </a:lnTo>
                  <a:lnTo>
                    <a:pt x="13" y="6"/>
                  </a:lnTo>
                  <a:lnTo>
                    <a:pt x="13" y="0"/>
                  </a:lnTo>
                </a:path>
              </a:pathLst>
            </a:cu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0" name="Line 388"/>
            <p:cNvSpPr>
              <a:spLocks noChangeShapeType="1"/>
            </p:cNvSpPr>
            <p:nvPr/>
          </p:nvSpPr>
          <p:spPr bwMode="auto">
            <a:xfrm flipH="1">
              <a:off x="7000875" y="2759075"/>
              <a:ext cx="20638" cy="1588"/>
            </a:xfrm>
            <a:prstGeom prst="line">
              <a:avLst/>
            </a:prstGeom>
            <a:no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1" name="Freeform 350"/>
            <p:cNvSpPr>
              <a:spLocks/>
            </p:cNvSpPr>
            <p:nvPr/>
          </p:nvSpPr>
          <p:spPr bwMode="auto">
            <a:xfrm>
              <a:off x="4094163" y="1898650"/>
              <a:ext cx="106363" cy="103188"/>
            </a:xfrm>
            <a:custGeom>
              <a:avLst/>
              <a:gdLst/>
              <a:ahLst/>
              <a:cxnLst>
                <a:cxn ang="0">
                  <a:pos x="40" y="13"/>
                </a:cxn>
                <a:cxn ang="0">
                  <a:pos x="47" y="20"/>
                </a:cxn>
                <a:cxn ang="0">
                  <a:pos x="67" y="20"/>
                </a:cxn>
                <a:cxn ang="0">
                  <a:pos x="67" y="39"/>
                </a:cxn>
                <a:cxn ang="0">
                  <a:pos x="61" y="59"/>
                </a:cxn>
                <a:cxn ang="0">
                  <a:pos x="13" y="65"/>
                </a:cxn>
                <a:cxn ang="0">
                  <a:pos x="0" y="59"/>
                </a:cxn>
                <a:cxn ang="0">
                  <a:pos x="13" y="59"/>
                </a:cxn>
                <a:cxn ang="0">
                  <a:pos x="34" y="39"/>
                </a:cxn>
                <a:cxn ang="0">
                  <a:pos x="13" y="26"/>
                </a:cxn>
                <a:cxn ang="0">
                  <a:pos x="20" y="26"/>
                </a:cxn>
                <a:cxn ang="0">
                  <a:pos x="13" y="20"/>
                </a:cxn>
                <a:cxn ang="0">
                  <a:pos x="20" y="20"/>
                </a:cxn>
                <a:cxn ang="0">
                  <a:pos x="34" y="20"/>
                </a:cxn>
                <a:cxn ang="0">
                  <a:pos x="40" y="13"/>
                </a:cxn>
                <a:cxn ang="0">
                  <a:pos x="34" y="13"/>
                </a:cxn>
                <a:cxn ang="0">
                  <a:pos x="40" y="0"/>
                </a:cxn>
                <a:cxn ang="0">
                  <a:pos x="47" y="0"/>
                </a:cxn>
                <a:cxn ang="0">
                  <a:pos x="40" y="7"/>
                </a:cxn>
                <a:cxn ang="0">
                  <a:pos x="40" y="13"/>
                </a:cxn>
              </a:cxnLst>
              <a:rect l="0" t="0" r="r" b="b"/>
              <a:pathLst>
                <a:path w="67" h="65">
                  <a:moveTo>
                    <a:pt x="40" y="13"/>
                  </a:moveTo>
                  <a:lnTo>
                    <a:pt x="47" y="20"/>
                  </a:lnTo>
                  <a:lnTo>
                    <a:pt x="67" y="20"/>
                  </a:lnTo>
                  <a:lnTo>
                    <a:pt x="67" y="39"/>
                  </a:lnTo>
                  <a:lnTo>
                    <a:pt x="61" y="59"/>
                  </a:lnTo>
                  <a:lnTo>
                    <a:pt x="13" y="65"/>
                  </a:lnTo>
                  <a:lnTo>
                    <a:pt x="0" y="59"/>
                  </a:lnTo>
                  <a:lnTo>
                    <a:pt x="13" y="59"/>
                  </a:lnTo>
                  <a:lnTo>
                    <a:pt x="34" y="39"/>
                  </a:lnTo>
                  <a:lnTo>
                    <a:pt x="13" y="26"/>
                  </a:lnTo>
                  <a:lnTo>
                    <a:pt x="20" y="26"/>
                  </a:lnTo>
                  <a:lnTo>
                    <a:pt x="13" y="20"/>
                  </a:lnTo>
                  <a:lnTo>
                    <a:pt x="20" y="20"/>
                  </a:lnTo>
                  <a:lnTo>
                    <a:pt x="34" y="20"/>
                  </a:lnTo>
                  <a:lnTo>
                    <a:pt x="40" y="13"/>
                  </a:lnTo>
                  <a:lnTo>
                    <a:pt x="34" y="13"/>
                  </a:lnTo>
                  <a:lnTo>
                    <a:pt x="40" y="0"/>
                  </a:lnTo>
                  <a:lnTo>
                    <a:pt x="47" y="0"/>
                  </a:lnTo>
                  <a:lnTo>
                    <a:pt x="40" y="7"/>
                  </a:lnTo>
                  <a:lnTo>
                    <a:pt x="40" y="13"/>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2" name="Freeform 351"/>
            <p:cNvSpPr>
              <a:spLocks/>
            </p:cNvSpPr>
            <p:nvPr/>
          </p:nvSpPr>
          <p:spPr bwMode="auto">
            <a:xfrm>
              <a:off x="4395788" y="1939925"/>
              <a:ext cx="85725" cy="71438"/>
            </a:xfrm>
            <a:custGeom>
              <a:avLst/>
              <a:gdLst/>
              <a:ahLst/>
              <a:cxnLst>
                <a:cxn ang="0">
                  <a:pos x="0" y="39"/>
                </a:cxn>
                <a:cxn ang="0">
                  <a:pos x="13" y="13"/>
                </a:cxn>
                <a:cxn ang="0">
                  <a:pos x="13" y="20"/>
                </a:cxn>
                <a:cxn ang="0">
                  <a:pos x="27" y="20"/>
                </a:cxn>
                <a:cxn ang="0">
                  <a:pos x="33" y="20"/>
                </a:cxn>
                <a:cxn ang="0">
                  <a:pos x="27" y="13"/>
                </a:cxn>
                <a:cxn ang="0">
                  <a:pos x="54" y="0"/>
                </a:cxn>
                <a:cxn ang="0">
                  <a:pos x="40" y="20"/>
                </a:cxn>
                <a:cxn ang="0">
                  <a:pos x="33" y="33"/>
                </a:cxn>
                <a:cxn ang="0">
                  <a:pos x="33" y="45"/>
                </a:cxn>
                <a:cxn ang="0">
                  <a:pos x="13" y="39"/>
                </a:cxn>
                <a:cxn ang="0">
                  <a:pos x="6" y="39"/>
                </a:cxn>
                <a:cxn ang="0">
                  <a:pos x="0" y="39"/>
                </a:cxn>
              </a:cxnLst>
              <a:rect l="0" t="0" r="r" b="b"/>
              <a:pathLst>
                <a:path w="54" h="45">
                  <a:moveTo>
                    <a:pt x="0" y="39"/>
                  </a:moveTo>
                  <a:lnTo>
                    <a:pt x="13" y="13"/>
                  </a:lnTo>
                  <a:lnTo>
                    <a:pt x="13" y="20"/>
                  </a:lnTo>
                  <a:lnTo>
                    <a:pt x="27" y="20"/>
                  </a:lnTo>
                  <a:lnTo>
                    <a:pt x="33" y="20"/>
                  </a:lnTo>
                  <a:lnTo>
                    <a:pt x="27" y="13"/>
                  </a:lnTo>
                  <a:lnTo>
                    <a:pt x="54" y="0"/>
                  </a:lnTo>
                  <a:lnTo>
                    <a:pt x="40" y="20"/>
                  </a:lnTo>
                  <a:lnTo>
                    <a:pt x="33" y="33"/>
                  </a:lnTo>
                  <a:lnTo>
                    <a:pt x="33" y="45"/>
                  </a:lnTo>
                  <a:lnTo>
                    <a:pt x="13" y="39"/>
                  </a:lnTo>
                  <a:lnTo>
                    <a:pt x="6" y="39"/>
                  </a:lnTo>
                  <a:lnTo>
                    <a:pt x="0" y="39"/>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sp>
          <p:nvSpPr>
            <p:cNvPr id="353" name="Freeform 352"/>
            <p:cNvSpPr>
              <a:spLocks/>
            </p:cNvSpPr>
            <p:nvPr/>
          </p:nvSpPr>
          <p:spPr bwMode="auto">
            <a:xfrm>
              <a:off x="4567238" y="2001838"/>
              <a:ext cx="139700" cy="71438"/>
            </a:xfrm>
            <a:custGeom>
              <a:avLst/>
              <a:gdLst/>
              <a:ahLst/>
              <a:cxnLst>
                <a:cxn ang="0">
                  <a:pos x="34" y="6"/>
                </a:cxn>
                <a:cxn ang="0">
                  <a:pos x="34" y="0"/>
                </a:cxn>
                <a:cxn ang="0">
                  <a:pos x="0" y="19"/>
                </a:cxn>
                <a:cxn ang="0">
                  <a:pos x="7" y="26"/>
                </a:cxn>
                <a:cxn ang="0">
                  <a:pos x="27" y="45"/>
                </a:cxn>
                <a:cxn ang="0">
                  <a:pos x="34" y="45"/>
                </a:cxn>
                <a:cxn ang="0">
                  <a:pos x="48" y="32"/>
                </a:cxn>
                <a:cxn ang="0">
                  <a:pos x="61" y="45"/>
                </a:cxn>
                <a:cxn ang="0">
                  <a:pos x="88" y="26"/>
                </a:cxn>
                <a:cxn ang="0">
                  <a:pos x="75" y="19"/>
                </a:cxn>
                <a:cxn ang="0">
                  <a:pos x="61" y="19"/>
                </a:cxn>
                <a:cxn ang="0">
                  <a:pos x="54" y="6"/>
                </a:cxn>
                <a:cxn ang="0">
                  <a:pos x="41" y="6"/>
                </a:cxn>
                <a:cxn ang="0">
                  <a:pos x="34" y="6"/>
                </a:cxn>
              </a:cxnLst>
              <a:rect l="0" t="0" r="r" b="b"/>
              <a:pathLst>
                <a:path w="88" h="45">
                  <a:moveTo>
                    <a:pt x="34" y="6"/>
                  </a:moveTo>
                  <a:lnTo>
                    <a:pt x="34" y="0"/>
                  </a:lnTo>
                  <a:lnTo>
                    <a:pt x="0" y="19"/>
                  </a:lnTo>
                  <a:lnTo>
                    <a:pt x="7" y="26"/>
                  </a:lnTo>
                  <a:lnTo>
                    <a:pt x="27" y="45"/>
                  </a:lnTo>
                  <a:lnTo>
                    <a:pt x="34" y="45"/>
                  </a:lnTo>
                  <a:lnTo>
                    <a:pt x="48" y="32"/>
                  </a:lnTo>
                  <a:lnTo>
                    <a:pt x="61" y="45"/>
                  </a:lnTo>
                  <a:lnTo>
                    <a:pt x="88" y="26"/>
                  </a:lnTo>
                  <a:lnTo>
                    <a:pt x="75" y="19"/>
                  </a:lnTo>
                  <a:lnTo>
                    <a:pt x="61" y="19"/>
                  </a:lnTo>
                  <a:lnTo>
                    <a:pt x="54" y="6"/>
                  </a:lnTo>
                  <a:lnTo>
                    <a:pt x="41" y="6"/>
                  </a:lnTo>
                  <a:lnTo>
                    <a:pt x="34" y="6"/>
                  </a:lnTo>
                  <a:close/>
                </a:path>
              </a:pathLst>
            </a:custGeom>
            <a:solidFill>
              <a:srgbClr val="E6E6E6"/>
            </a:solidFill>
            <a:ln w="7">
              <a:solidFill>
                <a:srgbClr val="BFBFB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0000"/>
                </a:solidFill>
              </a:endParaRPr>
            </a:p>
          </p:txBody>
        </p:sp>
      </p:grpSp>
      <p:sp>
        <p:nvSpPr>
          <p:cNvPr id="374" name="Rectangular Callout 373"/>
          <p:cNvSpPr/>
          <p:nvPr/>
        </p:nvSpPr>
        <p:spPr bwMode="auto">
          <a:xfrm>
            <a:off x="1564291" y="1684418"/>
            <a:ext cx="3332469" cy="1240690"/>
          </a:xfrm>
          <a:prstGeom prst="wedgeRectCallout">
            <a:avLst>
              <a:gd name="adj1" fmla="val 8345"/>
              <a:gd name="adj2" fmla="val 61609"/>
            </a:avLst>
          </a:prstGeom>
          <a:solidFill>
            <a:srgbClr val="0070C0">
              <a:alpha val="90000"/>
            </a:srgbClr>
          </a:solidFill>
          <a:ln w="317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ts val="600"/>
              </a:spcBef>
              <a:spcAft>
                <a:spcPct val="0"/>
              </a:spcAft>
              <a:defRPr/>
            </a:pPr>
            <a:r>
              <a:rPr lang="en-US" sz="1400" b="1" kern="0" spc="-50" dirty="0" smtClean="0">
                <a:gradFill>
                  <a:gsLst>
                    <a:gs pos="0">
                      <a:srgbClr val="FFFFFF"/>
                    </a:gs>
                    <a:gs pos="100000">
                      <a:srgbClr val="FFFFFF"/>
                    </a:gs>
                  </a:gsLst>
                  <a:lin ang="5400000" scaled="0"/>
                </a:gradFill>
                <a:ea typeface="Segoe UI" pitchFamily="34" charset="0"/>
                <a:cs typeface="Segoe UI" pitchFamily="34" charset="0"/>
              </a:rPr>
              <a:t>United States: </a:t>
            </a:r>
          </a:p>
          <a:p>
            <a:pPr defTabSz="914099" fontAlgn="base">
              <a:spcBef>
                <a:spcPts val="600"/>
              </a:spcBef>
              <a:spcAft>
                <a:spcPct val="0"/>
              </a:spcAft>
              <a:defRPr/>
            </a:pPr>
            <a:r>
              <a:rPr lang="en-US" sz="1400" kern="0" spc="-50" dirty="0" smtClean="0">
                <a:gradFill>
                  <a:gsLst>
                    <a:gs pos="0">
                      <a:srgbClr val="FFFFFF"/>
                    </a:gs>
                    <a:gs pos="100000">
                      <a:srgbClr val="FFFFFF"/>
                    </a:gs>
                  </a:gsLst>
                  <a:lin ang="5400000" scaled="0"/>
                </a:gradFill>
                <a:ea typeface="Segoe UI" pitchFamily="34" charset="0"/>
                <a:cs typeface="Segoe UI" pitchFamily="34" charset="0"/>
              </a:rPr>
              <a:t>8 Focus Groups (4 IT Pros; 4 Users)</a:t>
            </a:r>
          </a:p>
          <a:p>
            <a:pPr defTabSz="914099" fontAlgn="base">
              <a:spcBef>
                <a:spcPts val="600"/>
              </a:spcBef>
              <a:spcAft>
                <a:spcPct val="0"/>
              </a:spcAft>
              <a:defRPr/>
            </a:pPr>
            <a:r>
              <a:rPr lang="en-US" sz="1400" kern="0" spc="-50" dirty="0" smtClean="0">
                <a:gradFill>
                  <a:gsLst>
                    <a:gs pos="0">
                      <a:srgbClr val="FFFFFF"/>
                    </a:gs>
                    <a:gs pos="100000">
                      <a:srgbClr val="FFFFFF"/>
                    </a:gs>
                  </a:gsLst>
                  <a:lin ang="5400000" scaled="0"/>
                </a:gradFill>
                <a:ea typeface="Segoe UI" pitchFamily="34" charset="0"/>
                <a:cs typeface="Segoe UI" pitchFamily="34" charset="0"/>
              </a:rPr>
              <a:t>6 Individual </a:t>
            </a:r>
            <a:r>
              <a:rPr lang="en-US" sz="1400" kern="0" spc="-50" dirty="0">
                <a:gradFill>
                  <a:gsLst>
                    <a:gs pos="0">
                      <a:srgbClr val="FFFFFF"/>
                    </a:gs>
                    <a:gs pos="100000">
                      <a:srgbClr val="FFFFFF"/>
                    </a:gs>
                  </a:gsLst>
                  <a:lin ang="5400000" scaled="0"/>
                </a:gradFill>
                <a:ea typeface="Segoe UI" pitchFamily="34" charset="0"/>
                <a:cs typeface="Segoe UI" pitchFamily="34" charset="0"/>
              </a:rPr>
              <a:t>Interviews (</a:t>
            </a:r>
            <a:r>
              <a:rPr lang="en-US" sz="1400" kern="0" spc="-50" dirty="0" smtClean="0">
                <a:gradFill>
                  <a:gsLst>
                    <a:gs pos="0">
                      <a:srgbClr val="FFFFFF"/>
                    </a:gs>
                    <a:gs pos="100000">
                      <a:srgbClr val="FFFFFF"/>
                    </a:gs>
                  </a:gsLst>
                  <a:lin ang="5400000" scaled="0"/>
                </a:gradFill>
                <a:ea typeface="Segoe UI" pitchFamily="34" charset="0"/>
                <a:cs typeface="Segoe UI" pitchFamily="34" charset="0"/>
              </a:rPr>
              <a:t>IDIs) (IT Pros)</a:t>
            </a:r>
          </a:p>
          <a:p>
            <a:pPr defTabSz="914099" fontAlgn="base">
              <a:spcBef>
                <a:spcPts val="600"/>
              </a:spcBef>
              <a:spcAft>
                <a:spcPct val="0"/>
              </a:spcAft>
              <a:defRPr/>
            </a:pPr>
            <a:r>
              <a:rPr lang="en-US" sz="1400" kern="0" spc="-50" dirty="0" smtClean="0">
                <a:gradFill>
                  <a:gsLst>
                    <a:gs pos="0">
                      <a:srgbClr val="FFFFFF"/>
                    </a:gs>
                    <a:gs pos="100000">
                      <a:srgbClr val="FFFFFF"/>
                    </a:gs>
                  </a:gsLst>
                  <a:lin ang="5400000" scaled="0"/>
                </a:gradFill>
                <a:ea typeface="Segoe UI" pitchFamily="34" charset="0"/>
                <a:cs typeface="Segoe UI" pitchFamily="34" charset="0"/>
              </a:rPr>
              <a:t>300 Respondents to Online Survey (users)</a:t>
            </a:r>
            <a:endParaRPr lang="en-US" sz="1400"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375" name="Rectangular Callout 374"/>
          <p:cNvSpPr/>
          <p:nvPr/>
        </p:nvSpPr>
        <p:spPr bwMode="auto">
          <a:xfrm>
            <a:off x="5706306" y="2160777"/>
            <a:ext cx="3275572" cy="638397"/>
          </a:xfrm>
          <a:prstGeom prst="wedgeRectCallout">
            <a:avLst>
              <a:gd name="adj1" fmla="val -33323"/>
              <a:gd name="adj2" fmla="val 65641"/>
            </a:avLst>
          </a:prstGeom>
          <a:solidFill>
            <a:schemeClr val="accent4">
              <a:alpha val="90000"/>
            </a:schemeClr>
          </a:solidFill>
          <a:ln w="317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ts val="600"/>
              </a:spcBef>
              <a:spcAft>
                <a:spcPct val="0"/>
              </a:spcAft>
              <a:defRPr/>
            </a:pPr>
            <a:r>
              <a:rPr lang="en-US" sz="1400" b="1" kern="0" spc="-50" dirty="0" smtClean="0">
                <a:gradFill>
                  <a:gsLst>
                    <a:gs pos="0">
                      <a:srgbClr val="FFFFFF"/>
                    </a:gs>
                    <a:gs pos="100000">
                      <a:srgbClr val="FFFFFF"/>
                    </a:gs>
                  </a:gsLst>
                  <a:lin ang="5400000" scaled="0"/>
                </a:gradFill>
                <a:ea typeface="Segoe UI" pitchFamily="34" charset="0"/>
                <a:cs typeface="Segoe UI" pitchFamily="34" charset="0"/>
              </a:rPr>
              <a:t>Germany:</a:t>
            </a:r>
            <a:endParaRPr lang="en-US" sz="1400" b="1" kern="0" spc="-50" dirty="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ts val="600"/>
              </a:spcBef>
              <a:spcAft>
                <a:spcPct val="0"/>
              </a:spcAft>
              <a:defRPr/>
            </a:pPr>
            <a:r>
              <a:rPr lang="en-US" sz="1400" kern="0" spc="-50" dirty="0" smtClean="0">
                <a:gradFill>
                  <a:gsLst>
                    <a:gs pos="0">
                      <a:srgbClr val="FFFFFF"/>
                    </a:gs>
                    <a:gs pos="100000">
                      <a:srgbClr val="FFFFFF"/>
                    </a:gs>
                  </a:gsLst>
                  <a:lin ang="5400000" scaled="0"/>
                </a:gradFill>
                <a:ea typeface="Segoe UI" pitchFamily="34" charset="0"/>
                <a:cs typeface="Segoe UI" pitchFamily="34" charset="0"/>
              </a:rPr>
              <a:t>300 </a:t>
            </a:r>
            <a:r>
              <a:rPr lang="en-US" sz="1400" kern="0" spc="-50" dirty="0">
                <a:gradFill>
                  <a:gsLst>
                    <a:gs pos="0">
                      <a:srgbClr val="FFFFFF"/>
                    </a:gs>
                    <a:gs pos="100000">
                      <a:srgbClr val="FFFFFF"/>
                    </a:gs>
                  </a:gsLst>
                  <a:lin ang="5400000" scaled="0"/>
                </a:gradFill>
                <a:ea typeface="Segoe UI" pitchFamily="34" charset="0"/>
                <a:cs typeface="Segoe UI" pitchFamily="34" charset="0"/>
              </a:rPr>
              <a:t>Respondents to Online Survey (users</a:t>
            </a:r>
            <a:r>
              <a:rPr lang="en-US" sz="1400" kern="0" spc="-50" dirty="0" smtClean="0">
                <a:gradFill>
                  <a:gsLst>
                    <a:gs pos="0">
                      <a:srgbClr val="FFFFFF"/>
                    </a:gs>
                    <a:gs pos="100000">
                      <a:srgbClr val="FFFFFF"/>
                    </a:gs>
                  </a:gsLst>
                  <a:lin ang="5400000" scaled="0"/>
                </a:gradFill>
                <a:ea typeface="Segoe UI" pitchFamily="34" charset="0"/>
                <a:cs typeface="Segoe UI" pitchFamily="34" charset="0"/>
              </a:rPr>
              <a:t>)</a:t>
            </a:r>
          </a:p>
        </p:txBody>
      </p:sp>
      <p:sp>
        <p:nvSpPr>
          <p:cNvPr id="376" name="Rectangular Callout 375"/>
          <p:cNvSpPr/>
          <p:nvPr/>
        </p:nvSpPr>
        <p:spPr bwMode="auto">
          <a:xfrm>
            <a:off x="8093869" y="3718716"/>
            <a:ext cx="3305967" cy="620542"/>
          </a:xfrm>
          <a:prstGeom prst="wedgeRectCallout">
            <a:avLst>
              <a:gd name="adj1" fmla="val -8403"/>
              <a:gd name="adj2" fmla="val -66313"/>
            </a:avLst>
          </a:prstGeom>
          <a:solidFill>
            <a:schemeClr val="accent1">
              <a:alpha val="90000"/>
            </a:schemeClr>
          </a:solidFill>
          <a:ln w="317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ts val="600"/>
              </a:spcBef>
              <a:spcAft>
                <a:spcPct val="0"/>
              </a:spcAft>
              <a:defRPr/>
            </a:pPr>
            <a:r>
              <a:rPr lang="en-US" sz="1400" b="1" kern="0" spc="-50" dirty="0" smtClean="0">
                <a:gradFill>
                  <a:gsLst>
                    <a:gs pos="0">
                      <a:srgbClr val="FFFFFF"/>
                    </a:gs>
                    <a:gs pos="100000">
                      <a:srgbClr val="FFFFFF"/>
                    </a:gs>
                  </a:gsLst>
                  <a:lin ang="5400000" scaled="0"/>
                </a:gradFill>
                <a:ea typeface="Segoe UI" pitchFamily="34" charset="0"/>
                <a:cs typeface="Segoe UI" pitchFamily="34" charset="0"/>
              </a:rPr>
              <a:t>Japan: </a:t>
            </a:r>
          </a:p>
          <a:p>
            <a:pPr defTabSz="914099" fontAlgn="base">
              <a:spcBef>
                <a:spcPts val="600"/>
              </a:spcBef>
              <a:spcAft>
                <a:spcPct val="0"/>
              </a:spcAft>
              <a:defRPr/>
            </a:pPr>
            <a:r>
              <a:rPr lang="en-US" sz="1400" kern="0" spc="-50" dirty="0" smtClean="0">
                <a:gradFill>
                  <a:gsLst>
                    <a:gs pos="0">
                      <a:srgbClr val="FFFFFF"/>
                    </a:gs>
                    <a:gs pos="100000">
                      <a:srgbClr val="FFFFFF"/>
                    </a:gs>
                  </a:gsLst>
                  <a:lin ang="5400000" scaled="0"/>
                </a:gradFill>
                <a:ea typeface="Segoe UI" pitchFamily="34" charset="0"/>
                <a:cs typeface="Segoe UI" pitchFamily="34" charset="0"/>
              </a:rPr>
              <a:t>200 </a:t>
            </a:r>
            <a:r>
              <a:rPr lang="en-US" sz="1400" kern="0" spc="-50" dirty="0">
                <a:gradFill>
                  <a:gsLst>
                    <a:gs pos="0">
                      <a:srgbClr val="FFFFFF"/>
                    </a:gs>
                    <a:gs pos="100000">
                      <a:srgbClr val="FFFFFF"/>
                    </a:gs>
                  </a:gsLst>
                  <a:lin ang="5400000" scaled="0"/>
                </a:gradFill>
                <a:ea typeface="Segoe UI" pitchFamily="34" charset="0"/>
                <a:cs typeface="Segoe UI" pitchFamily="34" charset="0"/>
              </a:rPr>
              <a:t>Respondents to Online </a:t>
            </a:r>
            <a:r>
              <a:rPr lang="en-US" sz="1400" kern="0" spc="-50" dirty="0" smtClean="0">
                <a:gradFill>
                  <a:gsLst>
                    <a:gs pos="0">
                      <a:srgbClr val="FFFFFF"/>
                    </a:gs>
                    <a:gs pos="100000">
                      <a:srgbClr val="FFFFFF"/>
                    </a:gs>
                  </a:gsLst>
                  <a:lin ang="5400000" scaled="0"/>
                </a:gradFill>
                <a:ea typeface="Segoe UI" pitchFamily="34" charset="0"/>
                <a:cs typeface="Segoe UI" pitchFamily="34" charset="0"/>
              </a:rPr>
              <a:t>Survey (users)</a:t>
            </a:r>
            <a:endParaRPr lang="en-US" sz="1400"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383" name="Rectangular Callout 382"/>
          <p:cNvSpPr/>
          <p:nvPr/>
        </p:nvSpPr>
        <p:spPr bwMode="auto">
          <a:xfrm>
            <a:off x="467307" y="5322687"/>
            <a:ext cx="4731311" cy="1211150"/>
          </a:xfrm>
          <a:prstGeom prst="wedgeRectCallout">
            <a:avLst>
              <a:gd name="adj1" fmla="val 13503"/>
              <a:gd name="adj2" fmla="val 49504"/>
            </a:avLst>
          </a:prstGeom>
          <a:solidFill>
            <a:srgbClr val="FFFFFF">
              <a:lumMod val="50000"/>
              <a:alpha val="80000"/>
            </a:srgbClr>
          </a:solidFill>
          <a:ln w="317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ts val="600"/>
              </a:spcBef>
              <a:spcAft>
                <a:spcPct val="0"/>
              </a:spcAft>
              <a:defRPr/>
            </a:pPr>
            <a:r>
              <a:rPr lang="en-US" sz="1400" b="1" kern="0" spc="-50" dirty="0"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rPr>
              <a:t>Global Approach - Summary</a:t>
            </a:r>
            <a:endParaRPr lang="en-US" sz="1400" b="1" i="1" kern="0" spc="-50" dirty="0"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graphicFrame>
        <p:nvGraphicFramePr>
          <p:cNvPr id="384" name="Table 383"/>
          <p:cNvGraphicFramePr>
            <a:graphicFrameLocks noGrp="1"/>
          </p:cNvGraphicFramePr>
          <p:nvPr>
            <p:extLst/>
          </p:nvPr>
        </p:nvGraphicFramePr>
        <p:xfrm>
          <a:off x="535558" y="5666150"/>
          <a:ext cx="4605260" cy="792480"/>
        </p:xfrm>
        <a:graphic>
          <a:graphicData uri="http://schemas.openxmlformats.org/drawingml/2006/table">
            <a:tbl>
              <a:tblPr>
                <a:effectLst/>
              </a:tblPr>
              <a:tblGrid>
                <a:gridCol w="1151315">
                  <a:extLst>
                    <a:ext uri="{9D8B030D-6E8A-4147-A177-3AD203B41FA5}">
                      <a16:colId xmlns:a16="http://schemas.microsoft.com/office/drawing/2014/main" xmlns="" val="256997216"/>
                    </a:ext>
                  </a:extLst>
                </a:gridCol>
                <a:gridCol w="1151315">
                  <a:extLst>
                    <a:ext uri="{9D8B030D-6E8A-4147-A177-3AD203B41FA5}">
                      <a16:colId xmlns:a16="http://schemas.microsoft.com/office/drawing/2014/main" xmlns="" val="47589703"/>
                    </a:ext>
                  </a:extLst>
                </a:gridCol>
                <a:gridCol w="1151315">
                  <a:extLst>
                    <a:ext uri="{9D8B030D-6E8A-4147-A177-3AD203B41FA5}">
                      <a16:colId xmlns:a16="http://schemas.microsoft.com/office/drawing/2014/main" xmlns="" val="3704263559"/>
                    </a:ext>
                  </a:extLst>
                </a:gridCol>
                <a:gridCol w="1151315">
                  <a:extLst>
                    <a:ext uri="{9D8B030D-6E8A-4147-A177-3AD203B41FA5}">
                      <a16:colId xmlns:a16="http://schemas.microsoft.com/office/drawing/2014/main" xmlns="" val="1795260637"/>
                    </a:ext>
                  </a:extLst>
                </a:gridCol>
              </a:tblGrid>
              <a:tr h="158266">
                <a:tc>
                  <a:txBody>
                    <a:bodyPr/>
                    <a:lstStyle>
                      <a:lvl1pPr marL="0" algn="l" defTabSz="914363" rtl="0" eaLnBrk="1" latinLnBrk="0" hangingPunct="1">
                        <a:defRPr sz="1800" kern="1200">
                          <a:solidFill>
                            <a:schemeClr val="dk1"/>
                          </a:solidFill>
                          <a:latin typeface="Segoe UI"/>
                        </a:defRPr>
                      </a:lvl1pPr>
                      <a:lvl2pPr marL="457182" algn="l" defTabSz="914363" rtl="0" eaLnBrk="1" latinLnBrk="0" hangingPunct="1">
                        <a:defRPr sz="1800" kern="1200">
                          <a:solidFill>
                            <a:schemeClr val="dk1"/>
                          </a:solidFill>
                          <a:latin typeface="Segoe UI"/>
                        </a:defRPr>
                      </a:lvl2pPr>
                      <a:lvl3pPr marL="914363" algn="l" defTabSz="914363" rtl="0" eaLnBrk="1" latinLnBrk="0" hangingPunct="1">
                        <a:defRPr sz="1800" kern="1200">
                          <a:solidFill>
                            <a:schemeClr val="dk1"/>
                          </a:solidFill>
                          <a:latin typeface="Segoe UI"/>
                        </a:defRPr>
                      </a:lvl3pPr>
                      <a:lvl4pPr marL="1371545" algn="l" defTabSz="914363" rtl="0" eaLnBrk="1" latinLnBrk="0" hangingPunct="1">
                        <a:defRPr sz="1800" kern="1200">
                          <a:solidFill>
                            <a:schemeClr val="dk1"/>
                          </a:solidFill>
                          <a:latin typeface="Segoe UI"/>
                        </a:defRPr>
                      </a:lvl4pPr>
                      <a:lvl5pPr marL="1828727" algn="l" defTabSz="914363" rtl="0" eaLnBrk="1" latinLnBrk="0" hangingPunct="1">
                        <a:defRPr sz="1800" kern="1200">
                          <a:solidFill>
                            <a:schemeClr val="dk1"/>
                          </a:solidFill>
                          <a:latin typeface="Segoe UI"/>
                        </a:defRPr>
                      </a:lvl5pPr>
                      <a:lvl6pPr marL="2285909" algn="l" defTabSz="914363" rtl="0" eaLnBrk="1" latinLnBrk="0" hangingPunct="1">
                        <a:defRPr sz="1800" kern="1200">
                          <a:solidFill>
                            <a:schemeClr val="dk1"/>
                          </a:solidFill>
                          <a:latin typeface="Segoe UI"/>
                        </a:defRPr>
                      </a:lvl6pPr>
                      <a:lvl7pPr marL="2743090" algn="l" defTabSz="914363" rtl="0" eaLnBrk="1" latinLnBrk="0" hangingPunct="1">
                        <a:defRPr sz="1800" kern="1200">
                          <a:solidFill>
                            <a:schemeClr val="dk1"/>
                          </a:solidFill>
                          <a:latin typeface="Segoe UI"/>
                        </a:defRPr>
                      </a:lvl7pPr>
                      <a:lvl8pPr marL="3200272" algn="l" defTabSz="914363" rtl="0" eaLnBrk="1" latinLnBrk="0" hangingPunct="1">
                        <a:defRPr sz="1800" kern="1200">
                          <a:solidFill>
                            <a:schemeClr val="dk1"/>
                          </a:solidFill>
                          <a:latin typeface="Segoe UI"/>
                        </a:defRPr>
                      </a:lvl8pPr>
                      <a:lvl9pPr marL="3657454" algn="l" defTabSz="914363" rtl="0" eaLnBrk="1" latinLnBrk="0" hangingPunct="1">
                        <a:defRPr sz="1800" kern="1200">
                          <a:solidFill>
                            <a:schemeClr val="dk1"/>
                          </a:solidFill>
                          <a:latin typeface="Segoe UI"/>
                        </a:defRPr>
                      </a:lvl9pPr>
                    </a:lstStyle>
                    <a:p>
                      <a:pPr marL="0" algn="ctr" defTabSz="914363" rtl="0" eaLnBrk="1" latinLnBrk="0" hangingPunct="1"/>
                      <a:r>
                        <a:rPr lang="en-US" sz="1600" b="0" kern="1200" dirty="0" smtClean="0">
                          <a:solidFill>
                            <a:schemeClr val="tx1"/>
                          </a:solidFill>
                          <a:latin typeface="Segoe UI Semibold" panose="020B0702040204020203" pitchFamily="34" charset="0"/>
                          <a:ea typeface="+mn-ea"/>
                          <a:cs typeface="Segoe UI Semibold" panose="020B0702040204020203" pitchFamily="34" charset="0"/>
                        </a:rPr>
                        <a:t>4</a:t>
                      </a:r>
                      <a:endParaRPr lang="en-US" sz="1600" b="0" kern="1200" dirty="0">
                        <a:solidFill>
                          <a:schemeClr val="tx1"/>
                        </a:solidFill>
                        <a:latin typeface="Segoe UI Semibold" panose="020B0702040204020203" pitchFamily="34" charset="0"/>
                        <a:ea typeface="+mn-ea"/>
                        <a:cs typeface="Segoe UI Semibold" panose="020B07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505050">
                          <a:lumMod val="60000"/>
                          <a:lumOff val="40000"/>
                        </a:srgbClr>
                      </a:solid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solidFill>
                        <a:srgbClr val="50505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c>
                  <a:txBody>
                    <a:bodyPr/>
                    <a:lstStyle>
                      <a:lvl1pPr marL="0" algn="l" defTabSz="932559" rtl="0" eaLnBrk="1" latinLnBrk="0" hangingPunct="1">
                        <a:defRPr sz="1836" kern="1200">
                          <a:solidFill>
                            <a:schemeClr val="tx1"/>
                          </a:solidFill>
                          <a:latin typeface="Segoe UI"/>
                        </a:defRPr>
                      </a:lvl1pPr>
                      <a:lvl2pPr marL="466280" algn="l" defTabSz="932559" rtl="0" eaLnBrk="1" latinLnBrk="0" hangingPunct="1">
                        <a:defRPr sz="1836" kern="1200">
                          <a:solidFill>
                            <a:schemeClr val="tx1"/>
                          </a:solidFill>
                          <a:latin typeface="Segoe UI"/>
                        </a:defRPr>
                      </a:lvl2pPr>
                      <a:lvl3pPr marL="932559" algn="l" defTabSz="932559" rtl="0" eaLnBrk="1" latinLnBrk="0" hangingPunct="1">
                        <a:defRPr sz="1836" kern="1200">
                          <a:solidFill>
                            <a:schemeClr val="tx1"/>
                          </a:solidFill>
                          <a:latin typeface="Segoe UI"/>
                        </a:defRPr>
                      </a:lvl3pPr>
                      <a:lvl4pPr marL="1398839" algn="l" defTabSz="932559" rtl="0" eaLnBrk="1" latinLnBrk="0" hangingPunct="1">
                        <a:defRPr sz="1836" kern="1200">
                          <a:solidFill>
                            <a:schemeClr val="tx1"/>
                          </a:solidFill>
                          <a:latin typeface="Segoe UI"/>
                        </a:defRPr>
                      </a:lvl4pPr>
                      <a:lvl5pPr marL="1865119" algn="l" defTabSz="932559" rtl="0" eaLnBrk="1" latinLnBrk="0" hangingPunct="1">
                        <a:defRPr sz="1836" kern="1200">
                          <a:solidFill>
                            <a:schemeClr val="tx1"/>
                          </a:solidFill>
                          <a:latin typeface="Segoe UI"/>
                        </a:defRPr>
                      </a:lvl5pPr>
                      <a:lvl6pPr marL="2331399" algn="l" defTabSz="932559" rtl="0" eaLnBrk="1" latinLnBrk="0" hangingPunct="1">
                        <a:defRPr sz="1836" kern="1200">
                          <a:solidFill>
                            <a:schemeClr val="tx1"/>
                          </a:solidFill>
                          <a:latin typeface="Segoe UI"/>
                        </a:defRPr>
                      </a:lvl6pPr>
                      <a:lvl7pPr marL="2797677" algn="l" defTabSz="932559" rtl="0" eaLnBrk="1" latinLnBrk="0" hangingPunct="1">
                        <a:defRPr sz="1836" kern="1200">
                          <a:solidFill>
                            <a:schemeClr val="tx1"/>
                          </a:solidFill>
                          <a:latin typeface="Segoe UI"/>
                        </a:defRPr>
                      </a:lvl7pPr>
                      <a:lvl8pPr marL="3263957" algn="l" defTabSz="932559" rtl="0" eaLnBrk="1" latinLnBrk="0" hangingPunct="1">
                        <a:defRPr sz="1836" kern="1200">
                          <a:solidFill>
                            <a:schemeClr val="tx1"/>
                          </a:solidFill>
                          <a:latin typeface="Segoe UI"/>
                        </a:defRPr>
                      </a:lvl8pPr>
                      <a:lvl9pPr marL="3730237" algn="l" defTabSz="932559" rtl="0" eaLnBrk="1" latinLnBrk="0" hangingPunct="1">
                        <a:defRPr sz="1836" kern="1200">
                          <a:solidFill>
                            <a:schemeClr val="tx1"/>
                          </a:solidFill>
                          <a:latin typeface="Segoe UI"/>
                        </a:defRPr>
                      </a:lvl9pPr>
                    </a:lstStyle>
                    <a:p>
                      <a:pPr marL="0" algn="ctr" defTabSz="914363" rtl="0" eaLnBrk="1" latinLnBrk="0" hangingPunct="1"/>
                      <a:r>
                        <a:rPr lang="en-US" sz="1600" b="0" kern="1200" dirty="0" smtClean="0">
                          <a:solidFill>
                            <a:schemeClr val="tx1"/>
                          </a:solidFill>
                          <a:latin typeface="Segoe UI Semibold" panose="020B0702040204020203" pitchFamily="34" charset="0"/>
                          <a:ea typeface="+mn-ea"/>
                          <a:cs typeface="Segoe UI Semibold" panose="020B0702040204020203" pitchFamily="34" charset="0"/>
                        </a:rPr>
                        <a:t>4</a:t>
                      </a:r>
                      <a:endParaRPr lang="en-US" sz="1600" b="0" kern="1200" dirty="0">
                        <a:solidFill>
                          <a:schemeClr val="tx1"/>
                        </a:solidFill>
                        <a:latin typeface="Segoe UI Semibold" panose="020B0702040204020203" pitchFamily="34" charset="0"/>
                        <a:ea typeface="+mn-ea"/>
                        <a:cs typeface="Segoe UI Semibold" panose="020B0702040204020203" pitchFamily="34" charset="0"/>
                      </a:endParaRPr>
                    </a:p>
                  </a:txBody>
                  <a:tcPr marL="0" marR="0" marT="0" marB="0" anchor="ctr">
                    <a:lnL w="12700" cap="flat" cmpd="sng" algn="ctr">
                      <a:solidFill>
                        <a:srgbClr val="505050">
                          <a:lumMod val="60000"/>
                          <a:lumOff val="40000"/>
                        </a:srgbClr>
                      </a:solidFill>
                      <a:prstDash val="solid"/>
                      <a:round/>
                      <a:headEnd type="none" w="med" len="med"/>
                      <a:tailEnd type="none" w="med" len="med"/>
                    </a:lnL>
                    <a:lnR w="12700" cap="flat" cmpd="sng" algn="ctr">
                      <a:solidFill>
                        <a:srgbClr val="505050">
                          <a:lumMod val="60000"/>
                          <a:lumOff val="40000"/>
                        </a:srgbClr>
                      </a:solid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solidFill>
                        <a:srgbClr val="50505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c>
                  <a:txBody>
                    <a:bodyPr/>
                    <a:lstStyle>
                      <a:lvl1pPr marL="0" algn="l" defTabSz="914363" rtl="0" eaLnBrk="1" latinLnBrk="0" hangingPunct="1">
                        <a:defRPr sz="1800" kern="1200">
                          <a:solidFill>
                            <a:schemeClr val="dk1"/>
                          </a:solidFill>
                          <a:latin typeface="Segoe UI"/>
                        </a:defRPr>
                      </a:lvl1pPr>
                      <a:lvl2pPr marL="457182" algn="l" defTabSz="914363" rtl="0" eaLnBrk="1" latinLnBrk="0" hangingPunct="1">
                        <a:defRPr sz="1800" kern="1200">
                          <a:solidFill>
                            <a:schemeClr val="dk1"/>
                          </a:solidFill>
                          <a:latin typeface="Segoe UI"/>
                        </a:defRPr>
                      </a:lvl2pPr>
                      <a:lvl3pPr marL="914363" algn="l" defTabSz="914363" rtl="0" eaLnBrk="1" latinLnBrk="0" hangingPunct="1">
                        <a:defRPr sz="1800" kern="1200">
                          <a:solidFill>
                            <a:schemeClr val="dk1"/>
                          </a:solidFill>
                          <a:latin typeface="Segoe UI"/>
                        </a:defRPr>
                      </a:lvl3pPr>
                      <a:lvl4pPr marL="1371545" algn="l" defTabSz="914363" rtl="0" eaLnBrk="1" latinLnBrk="0" hangingPunct="1">
                        <a:defRPr sz="1800" kern="1200">
                          <a:solidFill>
                            <a:schemeClr val="dk1"/>
                          </a:solidFill>
                          <a:latin typeface="Segoe UI"/>
                        </a:defRPr>
                      </a:lvl4pPr>
                      <a:lvl5pPr marL="1828727" algn="l" defTabSz="914363" rtl="0" eaLnBrk="1" latinLnBrk="0" hangingPunct="1">
                        <a:defRPr sz="1800" kern="1200">
                          <a:solidFill>
                            <a:schemeClr val="dk1"/>
                          </a:solidFill>
                          <a:latin typeface="Segoe UI"/>
                        </a:defRPr>
                      </a:lvl5pPr>
                      <a:lvl6pPr marL="2285909" algn="l" defTabSz="914363" rtl="0" eaLnBrk="1" latinLnBrk="0" hangingPunct="1">
                        <a:defRPr sz="1800" kern="1200">
                          <a:solidFill>
                            <a:schemeClr val="dk1"/>
                          </a:solidFill>
                          <a:latin typeface="Segoe UI"/>
                        </a:defRPr>
                      </a:lvl6pPr>
                      <a:lvl7pPr marL="2743090" algn="l" defTabSz="914363" rtl="0" eaLnBrk="1" latinLnBrk="0" hangingPunct="1">
                        <a:defRPr sz="1800" kern="1200">
                          <a:solidFill>
                            <a:schemeClr val="dk1"/>
                          </a:solidFill>
                          <a:latin typeface="Segoe UI"/>
                        </a:defRPr>
                      </a:lvl7pPr>
                      <a:lvl8pPr marL="3200272" algn="l" defTabSz="914363" rtl="0" eaLnBrk="1" latinLnBrk="0" hangingPunct="1">
                        <a:defRPr sz="1800" kern="1200">
                          <a:solidFill>
                            <a:schemeClr val="dk1"/>
                          </a:solidFill>
                          <a:latin typeface="Segoe UI"/>
                        </a:defRPr>
                      </a:lvl8pPr>
                      <a:lvl9pPr marL="3657454" algn="l" defTabSz="914363" rtl="0" eaLnBrk="1" latinLnBrk="0" hangingPunct="1">
                        <a:defRPr sz="1800" kern="1200">
                          <a:solidFill>
                            <a:schemeClr val="dk1"/>
                          </a:solidFill>
                          <a:latin typeface="Segoe UI"/>
                        </a:defRPr>
                      </a:lvl9pPr>
                    </a:lstStyle>
                    <a:p>
                      <a:pPr algn="ctr"/>
                      <a:r>
                        <a:rPr lang="en-US" sz="1600" b="0" dirty="0" smtClean="0">
                          <a:latin typeface="Segoe UI Semibold" panose="020B0702040204020203" pitchFamily="34" charset="0"/>
                          <a:cs typeface="Segoe UI Semibold" panose="020B0702040204020203" pitchFamily="34" charset="0"/>
                        </a:rPr>
                        <a:t>6</a:t>
                      </a:r>
                      <a:endParaRPr lang="en-US" sz="1600" b="0" dirty="0">
                        <a:latin typeface="Segoe UI Semibold" panose="020B0702040204020203" pitchFamily="34" charset="0"/>
                        <a:cs typeface="Segoe UI Semibold" panose="020B0702040204020203" pitchFamily="34" charset="0"/>
                      </a:endParaRPr>
                    </a:p>
                  </a:txBody>
                  <a:tcPr marL="0" marR="0" marT="0" marB="0" anchor="ctr">
                    <a:lnL w="12700" cap="flat" cmpd="sng" algn="ctr">
                      <a:solidFill>
                        <a:srgbClr val="505050">
                          <a:lumMod val="60000"/>
                          <a:lumOff val="40000"/>
                        </a:srgbClr>
                      </a:solidFill>
                      <a:prstDash val="solid"/>
                      <a:round/>
                      <a:headEnd type="none" w="med" len="med"/>
                      <a:tailEnd type="none" w="med" len="med"/>
                    </a:lnL>
                    <a:lnR w="12700" cap="flat" cmpd="sng" algn="ctr">
                      <a:solidFill>
                        <a:srgbClr val="505050">
                          <a:lumMod val="60000"/>
                          <a:lumOff val="40000"/>
                        </a:srgbClr>
                      </a:solid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solidFill>
                        <a:srgbClr val="50505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c>
                  <a:txBody>
                    <a:bodyPr/>
                    <a:lstStyle>
                      <a:lvl1pPr marL="0" algn="l" defTabSz="914363" rtl="0" eaLnBrk="1" latinLnBrk="0" hangingPunct="1">
                        <a:defRPr sz="1800" kern="1200">
                          <a:solidFill>
                            <a:schemeClr val="dk1"/>
                          </a:solidFill>
                          <a:latin typeface="Segoe UI"/>
                        </a:defRPr>
                      </a:lvl1pPr>
                      <a:lvl2pPr marL="457182" algn="l" defTabSz="914363" rtl="0" eaLnBrk="1" latinLnBrk="0" hangingPunct="1">
                        <a:defRPr sz="1800" kern="1200">
                          <a:solidFill>
                            <a:schemeClr val="dk1"/>
                          </a:solidFill>
                          <a:latin typeface="Segoe UI"/>
                        </a:defRPr>
                      </a:lvl2pPr>
                      <a:lvl3pPr marL="914363" algn="l" defTabSz="914363" rtl="0" eaLnBrk="1" latinLnBrk="0" hangingPunct="1">
                        <a:defRPr sz="1800" kern="1200">
                          <a:solidFill>
                            <a:schemeClr val="dk1"/>
                          </a:solidFill>
                          <a:latin typeface="Segoe UI"/>
                        </a:defRPr>
                      </a:lvl3pPr>
                      <a:lvl4pPr marL="1371545" algn="l" defTabSz="914363" rtl="0" eaLnBrk="1" latinLnBrk="0" hangingPunct="1">
                        <a:defRPr sz="1800" kern="1200">
                          <a:solidFill>
                            <a:schemeClr val="dk1"/>
                          </a:solidFill>
                          <a:latin typeface="Segoe UI"/>
                        </a:defRPr>
                      </a:lvl4pPr>
                      <a:lvl5pPr marL="1828727" algn="l" defTabSz="914363" rtl="0" eaLnBrk="1" latinLnBrk="0" hangingPunct="1">
                        <a:defRPr sz="1800" kern="1200">
                          <a:solidFill>
                            <a:schemeClr val="dk1"/>
                          </a:solidFill>
                          <a:latin typeface="Segoe UI"/>
                        </a:defRPr>
                      </a:lvl5pPr>
                      <a:lvl6pPr marL="2285909" algn="l" defTabSz="914363" rtl="0" eaLnBrk="1" latinLnBrk="0" hangingPunct="1">
                        <a:defRPr sz="1800" kern="1200">
                          <a:solidFill>
                            <a:schemeClr val="dk1"/>
                          </a:solidFill>
                          <a:latin typeface="Segoe UI"/>
                        </a:defRPr>
                      </a:lvl6pPr>
                      <a:lvl7pPr marL="2743090" algn="l" defTabSz="914363" rtl="0" eaLnBrk="1" latinLnBrk="0" hangingPunct="1">
                        <a:defRPr sz="1800" kern="1200">
                          <a:solidFill>
                            <a:schemeClr val="dk1"/>
                          </a:solidFill>
                          <a:latin typeface="Segoe UI"/>
                        </a:defRPr>
                      </a:lvl7pPr>
                      <a:lvl8pPr marL="3200272" algn="l" defTabSz="914363" rtl="0" eaLnBrk="1" latinLnBrk="0" hangingPunct="1">
                        <a:defRPr sz="1800" kern="1200">
                          <a:solidFill>
                            <a:schemeClr val="dk1"/>
                          </a:solidFill>
                          <a:latin typeface="Segoe UI"/>
                        </a:defRPr>
                      </a:lvl8pPr>
                      <a:lvl9pPr marL="3657454" algn="l" defTabSz="914363" rtl="0" eaLnBrk="1" latinLnBrk="0" hangingPunct="1">
                        <a:defRPr sz="1800" kern="1200">
                          <a:solidFill>
                            <a:schemeClr val="dk1"/>
                          </a:solidFill>
                          <a:latin typeface="Segoe UI"/>
                        </a:defRPr>
                      </a:lvl9pPr>
                    </a:lstStyle>
                    <a:p>
                      <a:pPr algn="ctr"/>
                      <a:r>
                        <a:rPr lang="en-US" sz="1600" b="0" dirty="0" smtClean="0">
                          <a:latin typeface="Segoe UI Semibold" panose="020B0702040204020203" pitchFamily="34" charset="0"/>
                          <a:cs typeface="Segoe UI Semibold" panose="020B0702040204020203" pitchFamily="34" charset="0"/>
                        </a:rPr>
                        <a:t>800</a:t>
                      </a:r>
                      <a:endParaRPr lang="en-US" sz="1600" b="0" dirty="0">
                        <a:latin typeface="Segoe UI Semibold" panose="020B0702040204020203" pitchFamily="34" charset="0"/>
                        <a:cs typeface="Segoe UI Semibold" panose="020B0702040204020203" pitchFamily="34" charset="0"/>
                      </a:endParaRPr>
                    </a:p>
                  </a:txBody>
                  <a:tcPr marL="0" marR="0" marT="0" marB="0" anchor="ctr">
                    <a:lnL w="12700" cap="flat" cmpd="sng" algn="ctr">
                      <a:solidFill>
                        <a:srgbClr val="505050">
                          <a:lumMod val="60000"/>
                          <a:lumOff val="4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solidFill>
                        <a:srgbClr val="50505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extLst>
                  <a:ext uri="{0D108BD9-81ED-4DB2-BD59-A6C34878D82A}">
                    <a16:rowId xmlns:a16="http://schemas.microsoft.com/office/drawing/2014/main" xmlns="" val="1565104099"/>
                  </a:ext>
                </a:extLst>
              </a:tr>
              <a:tr h="158266">
                <a:tc>
                  <a:txBody>
                    <a:bodyPr/>
                    <a:lstStyle>
                      <a:lvl1pPr marL="0" algn="l" defTabSz="914363" rtl="0" eaLnBrk="1" latinLnBrk="0" hangingPunct="1">
                        <a:defRPr sz="1800" kern="1200">
                          <a:solidFill>
                            <a:schemeClr val="dk1"/>
                          </a:solidFill>
                          <a:latin typeface="Segoe UI"/>
                        </a:defRPr>
                      </a:lvl1pPr>
                      <a:lvl2pPr marL="457182" algn="l" defTabSz="914363" rtl="0" eaLnBrk="1" latinLnBrk="0" hangingPunct="1">
                        <a:defRPr sz="1800" kern="1200">
                          <a:solidFill>
                            <a:schemeClr val="dk1"/>
                          </a:solidFill>
                          <a:latin typeface="Segoe UI"/>
                        </a:defRPr>
                      </a:lvl2pPr>
                      <a:lvl3pPr marL="914363" algn="l" defTabSz="914363" rtl="0" eaLnBrk="1" latinLnBrk="0" hangingPunct="1">
                        <a:defRPr sz="1800" kern="1200">
                          <a:solidFill>
                            <a:schemeClr val="dk1"/>
                          </a:solidFill>
                          <a:latin typeface="Segoe UI"/>
                        </a:defRPr>
                      </a:lvl3pPr>
                      <a:lvl4pPr marL="1371545" algn="l" defTabSz="914363" rtl="0" eaLnBrk="1" latinLnBrk="0" hangingPunct="1">
                        <a:defRPr sz="1800" kern="1200">
                          <a:solidFill>
                            <a:schemeClr val="dk1"/>
                          </a:solidFill>
                          <a:latin typeface="Segoe UI"/>
                        </a:defRPr>
                      </a:lvl4pPr>
                      <a:lvl5pPr marL="1828727" algn="l" defTabSz="914363" rtl="0" eaLnBrk="1" latinLnBrk="0" hangingPunct="1">
                        <a:defRPr sz="1800" kern="1200">
                          <a:solidFill>
                            <a:schemeClr val="dk1"/>
                          </a:solidFill>
                          <a:latin typeface="Segoe UI"/>
                        </a:defRPr>
                      </a:lvl5pPr>
                      <a:lvl6pPr marL="2285909" algn="l" defTabSz="914363" rtl="0" eaLnBrk="1" latinLnBrk="0" hangingPunct="1">
                        <a:defRPr sz="1800" kern="1200">
                          <a:solidFill>
                            <a:schemeClr val="dk1"/>
                          </a:solidFill>
                          <a:latin typeface="Segoe UI"/>
                        </a:defRPr>
                      </a:lvl6pPr>
                      <a:lvl7pPr marL="2743090" algn="l" defTabSz="914363" rtl="0" eaLnBrk="1" latinLnBrk="0" hangingPunct="1">
                        <a:defRPr sz="1800" kern="1200">
                          <a:solidFill>
                            <a:schemeClr val="dk1"/>
                          </a:solidFill>
                          <a:latin typeface="Segoe UI"/>
                        </a:defRPr>
                      </a:lvl7pPr>
                      <a:lvl8pPr marL="3200272" algn="l" defTabSz="914363" rtl="0" eaLnBrk="1" latinLnBrk="0" hangingPunct="1">
                        <a:defRPr sz="1800" kern="1200">
                          <a:solidFill>
                            <a:schemeClr val="dk1"/>
                          </a:solidFill>
                          <a:latin typeface="Segoe UI"/>
                        </a:defRPr>
                      </a:lvl8pPr>
                      <a:lvl9pPr marL="3657454" algn="l" defTabSz="914363" rtl="0" eaLnBrk="1" latinLnBrk="0" hangingPunct="1">
                        <a:defRPr sz="1800" kern="1200">
                          <a:solidFill>
                            <a:schemeClr val="dk1"/>
                          </a:solidFill>
                          <a:latin typeface="Segoe UI"/>
                        </a:defRPr>
                      </a:lvl9pPr>
                    </a:lstStyle>
                    <a:p>
                      <a:pPr algn="ctr"/>
                      <a:r>
                        <a:rPr lang="en-US" sz="1000" b="0" dirty="0" smtClean="0">
                          <a:latin typeface="Segoe UI Semibold" panose="020B0702040204020203" pitchFamily="34" charset="0"/>
                          <a:cs typeface="Segoe UI Semibold" panose="020B0702040204020203" pitchFamily="34" charset="0"/>
                        </a:rPr>
                        <a:t>End</a:t>
                      </a:r>
                      <a:r>
                        <a:rPr lang="en-US" sz="1000" b="0" baseline="0" dirty="0" smtClean="0">
                          <a:latin typeface="Segoe UI Semibold" panose="020B0702040204020203" pitchFamily="34" charset="0"/>
                          <a:cs typeface="Segoe UI Semibold" panose="020B0702040204020203" pitchFamily="34" charset="0"/>
                        </a:rPr>
                        <a:t> Users</a:t>
                      </a:r>
                      <a:r>
                        <a:rPr lang="en-US" sz="1000" b="0" dirty="0" smtClean="0">
                          <a:latin typeface="Segoe UI Semibold" panose="020B0702040204020203" pitchFamily="34" charset="0"/>
                          <a:cs typeface="Segoe UI Semibold" panose="020B0702040204020203" pitchFamily="34" charset="0"/>
                        </a:rPr>
                        <a:t/>
                      </a:r>
                      <a:br>
                        <a:rPr lang="en-US" sz="1000" b="0" dirty="0" smtClean="0">
                          <a:latin typeface="Segoe UI Semibold" panose="020B0702040204020203" pitchFamily="34" charset="0"/>
                          <a:cs typeface="Segoe UI Semibold" panose="020B0702040204020203" pitchFamily="34" charset="0"/>
                        </a:rPr>
                      </a:br>
                      <a:r>
                        <a:rPr lang="en-US" sz="1000" b="0" dirty="0" smtClean="0">
                          <a:latin typeface="Segoe UI Semibold" panose="020B0702040204020203" pitchFamily="34" charset="0"/>
                          <a:cs typeface="Segoe UI Semibold" panose="020B0702040204020203" pitchFamily="34" charset="0"/>
                        </a:rPr>
                        <a:t>Focus Groups </a:t>
                      </a:r>
                      <a:br>
                        <a:rPr lang="en-US" sz="1000" b="0" dirty="0" smtClean="0">
                          <a:latin typeface="Segoe UI Semibold" panose="020B0702040204020203" pitchFamily="34" charset="0"/>
                          <a:cs typeface="Segoe UI Semibold" panose="020B0702040204020203" pitchFamily="34" charset="0"/>
                        </a:rPr>
                      </a:br>
                      <a:r>
                        <a:rPr lang="en-US" sz="1000" b="0" dirty="0" smtClean="0">
                          <a:latin typeface="Segoe UI Semibold" panose="020B0702040204020203" pitchFamily="34" charset="0"/>
                          <a:cs typeface="Segoe UI Semibold" panose="020B0702040204020203" pitchFamily="34" charset="0"/>
                        </a:rPr>
                        <a:t>(8 people/each)</a:t>
                      </a:r>
                      <a:endParaRPr lang="en-US" sz="1000" b="0" dirty="0">
                        <a:latin typeface="Segoe UI Semibold" panose="020B0702040204020203" pitchFamily="34" charset="0"/>
                        <a:cs typeface="Segoe UI Semibold" panose="020B0702040204020203" pitchFamily="34" charset="0"/>
                      </a:endParaRPr>
                    </a:p>
                  </a:txBody>
                  <a:tcPr anchor="ctr">
                    <a:lnL w="12700" cap="flat" cmpd="sng" algn="ctr">
                      <a:noFill/>
                      <a:prstDash val="solid"/>
                      <a:round/>
                      <a:headEnd type="none" w="med" len="med"/>
                      <a:tailEnd type="none" w="med" len="med"/>
                    </a:lnL>
                    <a:lnR w="12700" cap="flat" cmpd="sng" algn="ctr">
                      <a:solidFill>
                        <a:srgbClr val="505050">
                          <a:lumMod val="60000"/>
                          <a:lumOff val="40000"/>
                        </a:srgbClr>
                      </a:solid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c>
                  <a:txBody>
                    <a:bodyPr/>
                    <a:lstStyle>
                      <a:lvl1pPr marL="0" algn="l" defTabSz="932559" rtl="0" eaLnBrk="1" latinLnBrk="0" hangingPunct="1">
                        <a:defRPr sz="1836" kern="1200">
                          <a:solidFill>
                            <a:schemeClr val="tx1"/>
                          </a:solidFill>
                          <a:latin typeface="Segoe UI"/>
                        </a:defRPr>
                      </a:lvl1pPr>
                      <a:lvl2pPr marL="466280" algn="l" defTabSz="932559" rtl="0" eaLnBrk="1" latinLnBrk="0" hangingPunct="1">
                        <a:defRPr sz="1836" kern="1200">
                          <a:solidFill>
                            <a:schemeClr val="tx1"/>
                          </a:solidFill>
                          <a:latin typeface="Segoe UI"/>
                        </a:defRPr>
                      </a:lvl2pPr>
                      <a:lvl3pPr marL="932559" algn="l" defTabSz="932559" rtl="0" eaLnBrk="1" latinLnBrk="0" hangingPunct="1">
                        <a:defRPr sz="1836" kern="1200">
                          <a:solidFill>
                            <a:schemeClr val="tx1"/>
                          </a:solidFill>
                          <a:latin typeface="Segoe UI"/>
                        </a:defRPr>
                      </a:lvl3pPr>
                      <a:lvl4pPr marL="1398839" algn="l" defTabSz="932559" rtl="0" eaLnBrk="1" latinLnBrk="0" hangingPunct="1">
                        <a:defRPr sz="1836" kern="1200">
                          <a:solidFill>
                            <a:schemeClr val="tx1"/>
                          </a:solidFill>
                          <a:latin typeface="Segoe UI"/>
                        </a:defRPr>
                      </a:lvl4pPr>
                      <a:lvl5pPr marL="1865119" algn="l" defTabSz="932559" rtl="0" eaLnBrk="1" latinLnBrk="0" hangingPunct="1">
                        <a:defRPr sz="1836" kern="1200">
                          <a:solidFill>
                            <a:schemeClr val="tx1"/>
                          </a:solidFill>
                          <a:latin typeface="Segoe UI"/>
                        </a:defRPr>
                      </a:lvl5pPr>
                      <a:lvl6pPr marL="2331399" algn="l" defTabSz="932559" rtl="0" eaLnBrk="1" latinLnBrk="0" hangingPunct="1">
                        <a:defRPr sz="1836" kern="1200">
                          <a:solidFill>
                            <a:schemeClr val="tx1"/>
                          </a:solidFill>
                          <a:latin typeface="Segoe UI"/>
                        </a:defRPr>
                      </a:lvl6pPr>
                      <a:lvl7pPr marL="2797677" algn="l" defTabSz="932559" rtl="0" eaLnBrk="1" latinLnBrk="0" hangingPunct="1">
                        <a:defRPr sz="1836" kern="1200">
                          <a:solidFill>
                            <a:schemeClr val="tx1"/>
                          </a:solidFill>
                          <a:latin typeface="Segoe UI"/>
                        </a:defRPr>
                      </a:lvl7pPr>
                      <a:lvl8pPr marL="3263957" algn="l" defTabSz="932559" rtl="0" eaLnBrk="1" latinLnBrk="0" hangingPunct="1">
                        <a:defRPr sz="1836" kern="1200">
                          <a:solidFill>
                            <a:schemeClr val="tx1"/>
                          </a:solidFill>
                          <a:latin typeface="Segoe UI"/>
                        </a:defRPr>
                      </a:lvl8pPr>
                      <a:lvl9pPr marL="3730237" algn="l" defTabSz="932559" rtl="0" eaLnBrk="1" latinLnBrk="0" hangingPunct="1">
                        <a:defRPr sz="1836" kern="1200">
                          <a:solidFill>
                            <a:schemeClr val="tx1"/>
                          </a:solidFill>
                          <a:latin typeface="Segoe UI"/>
                        </a:defRPr>
                      </a:lvl9pPr>
                    </a:lstStyle>
                    <a:p>
                      <a:pPr algn="ctr"/>
                      <a:r>
                        <a:rPr lang="en-US" sz="1000" b="0" baseline="0" dirty="0" smtClean="0">
                          <a:latin typeface="Segoe UI Semibold" panose="020B0702040204020203" pitchFamily="34" charset="0"/>
                          <a:cs typeface="Segoe UI Semibold" panose="020B0702040204020203" pitchFamily="34" charset="0"/>
                        </a:rPr>
                        <a:t>IT Pros </a:t>
                      </a:r>
                      <a:br>
                        <a:rPr lang="en-US" sz="1000" b="0" baseline="0" dirty="0" smtClean="0">
                          <a:latin typeface="Segoe UI Semibold" panose="020B0702040204020203" pitchFamily="34" charset="0"/>
                          <a:cs typeface="Segoe UI Semibold" panose="020B0702040204020203" pitchFamily="34" charset="0"/>
                        </a:rPr>
                      </a:br>
                      <a:r>
                        <a:rPr lang="en-US" sz="1000" b="0" baseline="0" dirty="0" smtClean="0">
                          <a:latin typeface="Segoe UI Semibold" panose="020B0702040204020203" pitchFamily="34" charset="0"/>
                          <a:cs typeface="Segoe UI Semibold" panose="020B0702040204020203" pitchFamily="34" charset="0"/>
                        </a:rPr>
                        <a:t>Focus Groups</a:t>
                      </a:r>
                    </a:p>
                    <a:p>
                      <a:pPr algn="ctr"/>
                      <a:r>
                        <a:rPr lang="en-US" sz="1000" b="0" dirty="0" smtClean="0">
                          <a:latin typeface="Segoe UI Semibold" panose="020B0702040204020203" pitchFamily="34" charset="0"/>
                          <a:cs typeface="Segoe UI Semibold" panose="020B0702040204020203" pitchFamily="34" charset="0"/>
                        </a:rPr>
                        <a:t>(8 people/each)</a:t>
                      </a:r>
                      <a:endParaRPr lang="en-US" sz="1000" b="0" dirty="0">
                        <a:latin typeface="Segoe UI Semibold" panose="020B0702040204020203" pitchFamily="34" charset="0"/>
                        <a:cs typeface="Segoe UI Semibold" panose="020B0702040204020203" pitchFamily="34" charset="0"/>
                      </a:endParaRPr>
                    </a:p>
                  </a:txBody>
                  <a:tcPr anchor="ctr">
                    <a:lnL w="12700" cap="flat" cmpd="sng" algn="ctr">
                      <a:solidFill>
                        <a:srgbClr val="505050">
                          <a:lumMod val="60000"/>
                          <a:lumOff val="40000"/>
                        </a:srgbClr>
                      </a:solidFill>
                      <a:prstDash val="solid"/>
                      <a:round/>
                      <a:headEnd type="none" w="med" len="med"/>
                      <a:tailEnd type="none" w="med" len="med"/>
                    </a:lnL>
                    <a:lnR w="12700" cap="flat" cmpd="sng" algn="ctr">
                      <a:solidFill>
                        <a:srgbClr val="505050">
                          <a:lumMod val="60000"/>
                          <a:lumOff val="40000"/>
                        </a:srgbClr>
                      </a:solid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c>
                  <a:txBody>
                    <a:bodyPr/>
                    <a:lstStyle>
                      <a:lvl1pPr marL="0" algn="l" defTabSz="914363" rtl="0" eaLnBrk="1" latinLnBrk="0" hangingPunct="1">
                        <a:defRPr sz="1800" kern="1200">
                          <a:solidFill>
                            <a:schemeClr val="dk1"/>
                          </a:solidFill>
                          <a:latin typeface="Segoe UI"/>
                        </a:defRPr>
                      </a:lvl1pPr>
                      <a:lvl2pPr marL="457182" algn="l" defTabSz="914363" rtl="0" eaLnBrk="1" latinLnBrk="0" hangingPunct="1">
                        <a:defRPr sz="1800" kern="1200">
                          <a:solidFill>
                            <a:schemeClr val="dk1"/>
                          </a:solidFill>
                          <a:latin typeface="Segoe UI"/>
                        </a:defRPr>
                      </a:lvl2pPr>
                      <a:lvl3pPr marL="914363" algn="l" defTabSz="914363" rtl="0" eaLnBrk="1" latinLnBrk="0" hangingPunct="1">
                        <a:defRPr sz="1800" kern="1200">
                          <a:solidFill>
                            <a:schemeClr val="dk1"/>
                          </a:solidFill>
                          <a:latin typeface="Segoe UI"/>
                        </a:defRPr>
                      </a:lvl3pPr>
                      <a:lvl4pPr marL="1371545" algn="l" defTabSz="914363" rtl="0" eaLnBrk="1" latinLnBrk="0" hangingPunct="1">
                        <a:defRPr sz="1800" kern="1200">
                          <a:solidFill>
                            <a:schemeClr val="dk1"/>
                          </a:solidFill>
                          <a:latin typeface="Segoe UI"/>
                        </a:defRPr>
                      </a:lvl4pPr>
                      <a:lvl5pPr marL="1828727" algn="l" defTabSz="914363" rtl="0" eaLnBrk="1" latinLnBrk="0" hangingPunct="1">
                        <a:defRPr sz="1800" kern="1200">
                          <a:solidFill>
                            <a:schemeClr val="dk1"/>
                          </a:solidFill>
                          <a:latin typeface="Segoe UI"/>
                        </a:defRPr>
                      </a:lvl5pPr>
                      <a:lvl6pPr marL="2285909" algn="l" defTabSz="914363" rtl="0" eaLnBrk="1" latinLnBrk="0" hangingPunct="1">
                        <a:defRPr sz="1800" kern="1200">
                          <a:solidFill>
                            <a:schemeClr val="dk1"/>
                          </a:solidFill>
                          <a:latin typeface="Segoe UI"/>
                        </a:defRPr>
                      </a:lvl6pPr>
                      <a:lvl7pPr marL="2743090" algn="l" defTabSz="914363" rtl="0" eaLnBrk="1" latinLnBrk="0" hangingPunct="1">
                        <a:defRPr sz="1800" kern="1200">
                          <a:solidFill>
                            <a:schemeClr val="dk1"/>
                          </a:solidFill>
                          <a:latin typeface="Segoe UI"/>
                        </a:defRPr>
                      </a:lvl7pPr>
                      <a:lvl8pPr marL="3200272" algn="l" defTabSz="914363" rtl="0" eaLnBrk="1" latinLnBrk="0" hangingPunct="1">
                        <a:defRPr sz="1800" kern="1200">
                          <a:solidFill>
                            <a:schemeClr val="dk1"/>
                          </a:solidFill>
                          <a:latin typeface="Segoe UI"/>
                        </a:defRPr>
                      </a:lvl8pPr>
                      <a:lvl9pPr marL="3657454" algn="l" defTabSz="914363" rtl="0" eaLnBrk="1" latinLnBrk="0" hangingPunct="1">
                        <a:defRPr sz="1800" kern="1200">
                          <a:solidFill>
                            <a:schemeClr val="dk1"/>
                          </a:solidFill>
                          <a:latin typeface="Segoe UI"/>
                        </a:defRPr>
                      </a:lvl9pPr>
                    </a:lstStyle>
                    <a:p>
                      <a:pPr algn="ctr"/>
                      <a:r>
                        <a:rPr lang="en-US" sz="1000" b="0" dirty="0" smtClean="0">
                          <a:latin typeface="Segoe UI Semibold" panose="020B0702040204020203" pitchFamily="34" charset="0"/>
                          <a:cs typeface="Segoe UI Semibold" panose="020B0702040204020203" pitchFamily="34" charset="0"/>
                        </a:rPr>
                        <a:t>IT Pros IDIs</a:t>
                      </a:r>
                    </a:p>
                    <a:p>
                      <a:pPr algn="ctr"/>
                      <a:r>
                        <a:rPr lang="en-US" sz="1000" b="0" dirty="0" smtClean="0">
                          <a:latin typeface="Segoe UI Semibold" panose="020B0702040204020203" pitchFamily="34" charset="0"/>
                          <a:cs typeface="Segoe UI Semibold" panose="020B0702040204020203" pitchFamily="34" charset="0"/>
                        </a:rPr>
                        <a:t>(1:1)</a:t>
                      </a:r>
                      <a:endParaRPr lang="en-US" sz="1000" b="0" dirty="0">
                        <a:latin typeface="Segoe UI Semibold" panose="020B0702040204020203" pitchFamily="34" charset="0"/>
                        <a:cs typeface="Segoe UI Semibold" panose="020B0702040204020203" pitchFamily="34" charset="0"/>
                      </a:endParaRPr>
                    </a:p>
                  </a:txBody>
                  <a:tcPr anchor="ctr">
                    <a:lnL w="12700" cap="flat" cmpd="sng" algn="ctr">
                      <a:solidFill>
                        <a:srgbClr val="505050">
                          <a:lumMod val="60000"/>
                          <a:lumOff val="40000"/>
                        </a:srgbClr>
                      </a:solidFill>
                      <a:prstDash val="solid"/>
                      <a:round/>
                      <a:headEnd type="none" w="med" len="med"/>
                      <a:tailEnd type="none" w="med" len="med"/>
                    </a:lnL>
                    <a:lnR w="12700" cap="flat" cmpd="sng" algn="ctr">
                      <a:solidFill>
                        <a:srgbClr val="505050">
                          <a:lumMod val="60000"/>
                          <a:lumOff val="40000"/>
                        </a:srgbClr>
                      </a:solid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c>
                  <a:txBody>
                    <a:bodyPr/>
                    <a:lstStyle>
                      <a:lvl1pPr marL="0" algn="l" defTabSz="914363" rtl="0" eaLnBrk="1" latinLnBrk="0" hangingPunct="1">
                        <a:defRPr sz="1800" kern="1200">
                          <a:solidFill>
                            <a:schemeClr val="dk1"/>
                          </a:solidFill>
                          <a:latin typeface="Segoe UI"/>
                        </a:defRPr>
                      </a:lvl1pPr>
                      <a:lvl2pPr marL="457182" algn="l" defTabSz="914363" rtl="0" eaLnBrk="1" latinLnBrk="0" hangingPunct="1">
                        <a:defRPr sz="1800" kern="1200">
                          <a:solidFill>
                            <a:schemeClr val="dk1"/>
                          </a:solidFill>
                          <a:latin typeface="Segoe UI"/>
                        </a:defRPr>
                      </a:lvl2pPr>
                      <a:lvl3pPr marL="914363" algn="l" defTabSz="914363" rtl="0" eaLnBrk="1" latinLnBrk="0" hangingPunct="1">
                        <a:defRPr sz="1800" kern="1200">
                          <a:solidFill>
                            <a:schemeClr val="dk1"/>
                          </a:solidFill>
                          <a:latin typeface="Segoe UI"/>
                        </a:defRPr>
                      </a:lvl3pPr>
                      <a:lvl4pPr marL="1371545" algn="l" defTabSz="914363" rtl="0" eaLnBrk="1" latinLnBrk="0" hangingPunct="1">
                        <a:defRPr sz="1800" kern="1200">
                          <a:solidFill>
                            <a:schemeClr val="dk1"/>
                          </a:solidFill>
                          <a:latin typeface="Segoe UI"/>
                        </a:defRPr>
                      </a:lvl4pPr>
                      <a:lvl5pPr marL="1828727" algn="l" defTabSz="914363" rtl="0" eaLnBrk="1" latinLnBrk="0" hangingPunct="1">
                        <a:defRPr sz="1800" kern="1200">
                          <a:solidFill>
                            <a:schemeClr val="dk1"/>
                          </a:solidFill>
                          <a:latin typeface="Segoe UI"/>
                        </a:defRPr>
                      </a:lvl5pPr>
                      <a:lvl6pPr marL="2285909" algn="l" defTabSz="914363" rtl="0" eaLnBrk="1" latinLnBrk="0" hangingPunct="1">
                        <a:defRPr sz="1800" kern="1200">
                          <a:solidFill>
                            <a:schemeClr val="dk1"/>
                          </a:solidFill>
                          <a:latin typeface="Segoe UI"/>
                        </a:defRPr>
                      </a:lvl6pPr>
                      <a:lvl7pPr marL="2743090" algn="l" defTabSz="914363" rtl="0" eaLnBrk="1" latinLnBrk="0" hangingPunct="1">
                        <a:defRPr sz="1800" kern="1200">
                          <a:solidFill>
                            <a:schemeClr val="dk1"/>
                          </a:solidFill>
                          <a:latin typeface="Segoe UI"/>
                        </a:defRPr>
                      </a:lvl7pPr>
                      <a:lvl8pPr marL="3200272" algn="l" defTabSz="914363" rtl="0" eaLnBrk="1" latinLnBrk="0" hangingPunct="1">
                        <a:defRPr sz="1800" kern="1200">
                          <a:solidFill>
                            <a:schemeClr val="dk1"/>
                          </a:solidFill>
                          <a:latin typeface="Segoe UI"/>
                        </a:defRPr>
                      </a:lvl8pPr>
                      <a:lvl9pPr marL="3657454" algn="l" defTabSz="914363" rtl="0" eaLnBrk="1" latinLnBrk="0" hangingPunct="1">
                        <a:defRPr sz="1800" kern="1200">
                          <a:solidFill>
                            <a:schemeClr val="dk1"/>
                          </a:solidFill>
                          <a:latin typeface="Segoe UI"/>
                        </a:defRPr>
                      </a:lvl9pPr>
                    </a:lstStyle>
                    <a:p>
                      <a:pPr algn="ctr"/>
                      <a:r>
                        <a:rPr lang="en-US" sz="1000" b="0" dirty="0" smtClean="0">
                          <a:latin typeface="Segoe UI Semibold" panose="020B0702040204020203" pitchFamily="34" charset="0"/>
                          <a:cs typeface="Segoe UI Semibold" panose="020B0702040204020203" pitchFamily="34" charset="0"/>
                        </a:rPr>
                        <a:t>Online Survey</a:t>
                      </a:r>
                    </a:p>
                    <a:p>
                      <a:pPr algn="ctr"/>
                      <a:r>
                        <a:rPr lang="en-US" sz="1000" b="0" dirty="0" smtClean="0">
                          <a:latin typeface="Segoe UI Semibold" panose="020B0702040204020203" pitchFamily="34" charset="0"/>
                          <a:cs typeface="Segoe UI Semibold" panose="020B0702040204020203" pitchFamily="34" charset="0"/>
                        </a:rPr>
                        <a:t>(users)</a:t>
                      </a:r>
                      <a:endParaRPr lang="en-US" sz="1000" b="0" dirty="0">
                        <a:latin typeface="Segoe UI Semibold" panose="020B0702040204020203" pitchFamily="34" charset="0"/>
                        <a:cs typeface="Segoe UI Semibold" panose="020B0702040204020203" pitchFamily="34" charset="0"/>
                      </a:endParaRPr>
                    </a:p>
                  </a:txBody>
                  <a:tcPr anchor="ctr">
                    <a:lnL w="12700" cap="flat" cmpd="sng" algn="ctr">
                      <a:solidFill>
                        <a:srgbClr val="505050">
                          <a:lumMod val="60000"/>
                          <a:lumOff val="4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05050">
                          <a:lumMod val="60000"/>
                          <a:lumOff val="4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alpha val="98000"/>
                      </a:srgbClr>
                    </a:solidFill>
                  </a:tcPr>
                </a:tc>
              </a:tr>
            </a:tbl>
          </a:graphicData>
        </a:graphic>
      </p:graphicFrame>
    </p:spTree>
    <p:extLst>
      <p:ext uri="{BB962C8B-B14F-4D97-AF65-F5344CB8AC3E}">
        <p14:creationId xmlns:p14="http://schemas.microsoft.com/office/powerpoint/2010/main" val="7799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4121" y="1619"/>
          <a:ext cx="1619" cy="1619"/>
        </p:xfrm>
        <a:graphic>
          <a:graphicData uri="http://schemas.openxmlformats.org/presentationml/2006/ole">
            <mc:AlternateContent xmlns:mc="http://schemas.openxmlformats.org/markup-compatibility/2006">
              <mc:Choice xmlns:v="urn:schemas-microsoft-com:vml" Requires="v">
                <p:oleObj spid="_x0000_s2053" name="think-cell Slide" r:id="rId6" imgW="360" imgH="360" progId="TCLayout.ActiveDocument.1">
                  <p:embed/>
                </p:oleObj>
              </mc:Choice>
              <mc:Fallback>
                <p:oleObj name="think-cell Slide" r:id="rId6" imgW="360" imgH="360" progId="TCLayout.ActiveDocument.1">
                  <p:embed/>
                  <p:pic>
                    <p:nvPicPr>
                      <p:cNvPr id="0" name=""/>
                      <p:cNvPicPr/>
                      <p:nvPr/>
                    </p:nvPicPr>
                    <p:blipFill>
                      <a:blip r:embed="rId7"/>
                      <a:stretch>
                        <a:fillRect/>
                      </a:stretch>
                    </p:blipFill>
                    <p:spPr>
                      <a:xfrm>
                        <a:off x="4121" y="1619"/>
                        <a:ext cx="1619" cy="1619"/>
                      </a:xfrm>
                      <a:prstGeom prst="rect">
                        <a:avLst/>
                      </a:prstGeom>
                    </p:spPr>
                  </p:pic>
                </p:oleObj>
              </mc:Fallback>
            </mc:AlternateContent>
          </a:graphicData>
        </a:graphic>
      </p:graphicFrame>
      <p:sp>
        <p:nvSpPr>
          <p:cNvPr id="2" name="Rectangle 1" hidden="1"/>
          <p:cNvSpPr/>
          <p:nvPr>
            <p:custDataLst>
              <p:tags r:id="rId3"/>
            </p:custDataLst>
          </p:nvPr>
        </p:nvSpPr>
        <p:spPr bwMode="auto">
          <a:xfrm>
            <a:off x="2501" y="0"/>
            <a:ext cx="161910" cy="1619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428" dirty="0" err="1">
              <a:gradFill>
                <a:gsLst>
                  <a:gs pos="0">
                    <a:srgbClr val="FFFFFF"/>
                  </a:gs>
                  <a:gs pos="100000">
                    <a:srgbClr val="FFFFFF"/>
                  </a:gs>
                </a:gsLst>
                <a:lin ang="5400000" scaled="0"/>
              </a:gradFill>
              <a:latin typeface="Segoe UI Light"/>
              <a:sym typeface="Segoe UI Light"/>
            </a:endParaRPr>
          </a:p>
        </p:txBody>
      </p:sp>
      <p:cxnSp>
        <p:nvCxnSpPr>
          <p:cNvPr id="93" name="Straight Connector 92"/>
          <p:cNvCxnSpPr/>
          <p:nvPr/>
        </p:nvCxnSpPr>
        <p:spPr>
          <a:xfrm flipV="1">
            <a:off x="1739247" y="1703540"/>
            <a:ext cx="7729493" cy="2775318"/>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377747" y="2125663"/>
            <a:ext cx="8605708" cy="3104759"/>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Top Benefits (800+ users)</a:t>
            </a:r>
            <a:br>
              <a:rPr lang="en-US" dirty="0" smtClean="0"/>
            </a:br>
            <a:endParaRPr lang="en-US" dirty="0"/>
          </a:p>
        </p:txBody>
      </p:sp>
      <p:sp>
        <p:nvSpPr>
          <p:cNvPr id="85" name="Down Arrow 84"/>
          <p:cNvSpPr/>
          <p:nvPr/>
        </p:nvSpPr>
        <p:spPr bwMode="auto">
          <a:xfrm rot="10800000">
            <a:off x="347750" y="1439862"/>
            <a:ext cx="644939" cy="4739844"/>
          </a:xfrm>
          <a:prstGeom prst="downArrow">
            <a:avLst>
              <a:gd name="adj1" fmla="val 63116"/>
              <a:gd name="adj2" fmla="val 42163"/>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93260" tIns="46630" rIns="46630" bIns="9326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290" fontAlgn="base">
              <a:spcBef>
                <a:spcPct val="0"/>
              </a:spcBef>
              <a:spcAft>
                <a:spcPct val="0"/>
              </a:spcAft>
            </a:pPr>
            <a:r>
              <a:rPr lang="en-US" sz="1428" u="sng" dirty="0">
                <a:solidFill>
                  <a:srgbClr val="0070C0"/>
                </a:solidFill>
                <a:latin typeface="Segoe UI Semibold" panose="020B0702040204020203" pitchFamily="34" charset="0"/>
                <a:ea typeface="Segoe UI" pitchFamily="34" charset="0"/>
                <a:cs typeface="Segoe UI Semibold" panose="020B0702040204020203" pitchFamily="34" charset="0"/>
              </a:rPr>
              <a:t>QUAL</a:t>
            </a:r>
            <a:r>
              <a:rPr lang="en-US" sz="1428" dirty="0">
                <a:solidFill>
                  <a:srgbClr val="0070C0"/>
                </a:solidFill>
                <a:latin typeface="Segoe UI Semibold" panose="020B0702040204020203" pitchFamily="34" charset="0"/>
                <a:ea typeface="Segoe UI" pitchFamily="34" charset="0"/>
                <a:cs typeface="Segoe UI Semibold" panose="020B0702040204020203" pitchFamily="34" charset="0"/>
              </a:rPr>
              <a:t>ITATIVE Importance Rating</a:t>
            </a:r>
          </a:p>
        </p:txBody>
      </p:sp>
      <p:graphicFrame>
        <p:nvGraphicFramePr>
          <p:cNvPr id="82" name="Chart 81"/>
          <p:cNvGraphicFramePr/>
          <p:nvPr>
            <p:extLst/>
          </p:nvPr>
        </p:nvGraphicFramePr>
        <p:xfrm>
          <a:off x="1053291" y="1439862"/>
          <a:ext cx="10651346" cy="4343401"/>
        </p:xfrm>
        <a:graphic>
          <a:graphicData uri="http://schemas.openxmlformats.org/drawingml/2006/chart">
            <c:chart xmlns:c="http://schemas.openxmlformats.org/drawingml/2006/chart" xmlns:r="http://schemas.openxmlformats.org/officeDocument/2006/relationships" r:id="rId8"/>
          </a:graphicData>
        </a:graphic>
      </p:graphicFrame>
      <p:sp>
        <p:nvSpPr>
          <p:cNvPr id="13" name="Down Arrow 12"/>
          <p:cNvSpPr/>
          <p:nvPr/>
        </p:nvSpPr>
        <p:spPr bwMode="auto">
          <a:xfrm rot="16200000">
            <a:off x="5762673" y="421495"/>
            <a:ext cx="644939" cy="11238992"/>
          </a:xfrm>
          <a:prstGeom prst="downArrow">
            <a:avLst>
              <a:gd name="adj1" fmla="val 63116"/>
              <a:gd name="adj2" fmla="val 42163"/>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93260" tIns="46630" rIns="46630" bIns="9326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290" fontAlgn="base">
              <a:spcBef>
                <a:spcPct val="0"/>
              </a:spcBef>
              <a:spcAft>
                <a:spcPct val="0"/>
              </a:spcAft>
            </a:pPr>
            <a:r>
              <a:rPr lang="en-US" sz="1428" u="sng" dirty="0">
                <a:solidFill>
                  <a:srgbClr val="0070C0"/>
                </a:solidFill>
                <a:latin typeface="Segoe UI Semibold" panose="020B0702040204020203" pitchFamily="34" charset="0"/>
                <a:ea typeface="Segoe UI" pitchFamily="34" charset="0"/>
                <a:cs typeface="Segoe UI Semibold" panose="020B0702040204020203" pitchFamily="34" charset="0"/>
              </a:rPr>
              <a:t>QUANTITATIVE Appeal Rating</a:t>
            </a:r>
          </a:p>
        </p:txBody>
      </p:sp>
      <p:sp>
        <p:nvSpPr>
          <p:cNvPr id="11" name="Rectangle 10"/>
          <p:cNvSpPr/>
          <p:nvPr/>
        </p:nvSpPr>
        <p:spPr bwMode="auto">
          <a:xfrm>
            <a:off x="164411" y="6360049"/>
            <a:ext cx="5977626" cy="41381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r>
              <a:rPr lang="en-US" sz="1400" i="1" dirty="0">
                <a:gradFill>
                  <a:gsLst>
                    <a:gs pos="0">
                      <a:srgbClr val="505050">
                        <a:lumMod val="75000"/>
                        <a:lumOff val="25000"/>
                      </a:srgbClr>
                    </a:gs>
                    <a:gs pos="100000">
                      <a:srgbClr val="505050">
                        <a:lumMod val="75000"/>
                        <a:lumOff val="25000"/>
                      </a:srgbClr>
                    </a:gs>
                  </a:gsLst>
                  <a:lin ang="5400000" scaled="0"/>
                </a:gradFill>
              </a:rPr>
              <a:t>Source: SharePoint End-User </a:t>
            </a:r>
            <a:r>
              <a:rPr lang="en-US" sz="1400" i="1" dirty="0" smtClean="0">
                <a:gradFill>
                  <a:gsLst>
                    <a:gs pos="0">
                      <a:srgbClr val="505050">
                        <a:lumMod val="75000"/>
                        <a:lumOff val="25000"/>
                      </a:srgbClr>
                    </a:gs>
                    <a:gs pos="100000">
                      <a:srgbClr val="505050">
                        <a:lumMod val="75000"/>
                        <a:lumOff val="25000"/>
                      </a:srgbClr>
                    </a:gs>
                  </a:gsLst>
                  <a:lin ang="5400000" scaled="0"/>
                </a:gradFill>
              </a:rPr>
              <a:t>Study, </a:t>
            </a:r>
            <a:r>
              <a:rPr lang="en-US" sz="1400" i="1" dirty="0">
                <a:gradFill>
                  <a:gsLst>
                    <a:gs pos="0">
                      <a:srgbClr val="505050">
                        <a:lumMod val="75000"/>
                        <a:lumOff val="25000"/>
                      </a:srgbClr>
                    </a:gs>
                    <a:gs pos="100000">
                      <a:srgbClr val="505050">
                        <a:lumMod val="75000"/>
                        <a:lumOff val="25000"/>
                      </a:srgbClr>
                    </a:gs>
                  </a:gsLst>
                  <a:lin ang="5400000" scaled="0"/>
                </a:gradFill>
              </a:rPr>
              <a:t>Apr 2013, Microsoft </a:t>
            </a:r>
            <a:r>
              <a:rPr lang="en-US" sz="1400" i="1" dirty="0" smtClean="0">
                <a:gradFill>
                  <a:gsLst>
                    <a:gs pos="0">
                      <a:srgbClr val="505050">
                        <a:lumMod val="75000"/>
                        <a:lumOff val="25000"/>
                      </a:srgbClr>
                    </a:gs>
                    <a:gs pos="100000">
                      <a:srgbClr val="505050">
                        <a:lumMod val="75000"/>
                        <a:lumOff val="25000"/>
                      </a:srgbClr>
                    </a:gs>
                  </a:gsLst>
                  <a:lin ang="5400000" scaled="0"/>
                </a:gradFill>
              </a:rPr>
              <a:t>Corporation</a:t>
            </a:r>
            <a:endParaRPr lang="en-US" sz="1400" i="1" dirty="0">
              <a:gradFill>
                <a:gsLst>
                  <a:gs pos="0">
                    <a:srgbClr val="505050">
                      <a:lumMod val="75000"/>
                      <a:lumOff val="25000"/>
                    </a:srgbClr>
                  </a:gs>
                  <a:gs pos="100000">
                    <a:srgbClr val="505050">
                      <a:lumMod val="75000"/>
                      <a:lumOff val="25000"/>
                    </a:srgbClr>
                  </a:gs>
                </a:gsLst>
                <a:lin ang="5400000" scaled="0"/>
              </a:gradFill>
            </a:endParaRPr>
          </a:p>
        </p:txBody>
      </p:sp>
    </p:spTree>
    <p:extLst>
      <p:ext uri="{BB962C8B-B14F-4D97-AF65-F5344CB8AC3E}">
        <p14:creationId xmlns:p14="http://schemas.microsoft.com/office/powerpoint/2010/main" val="102614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60" y="1587156"/>
            <a:ext cx="3694038" cy="20237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080" y="1587156"/>
            <a:ext cx="3694038" cy="20237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744" y="4117799"/>
            <a:ext cx="3727486" cy="20464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356" y="4117799"/>
            <a:ext cx="3727486" cy="204646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4968" y="4117799"/>
            <a:ext cx="3727486" cy="204646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0700" y="1587156"/>
            <a:ext cx="3694038" cy="2023796"/>
          </a:xfrm>
          <a:prstGeom prst="rect">
            <a:avLst/>
          </a:prstGeom>
        </p:spPr>
      </p:pic>
      <p:sp>
        <p:nvSpPr>
          <p:cNvPr id="3" name="Title 2"/>
          <p:cNvSpPr>
            <a:spLocks noGrp="1"/>
          </p:cNvSpPr>
          <p:nvPr>
            <p:ph type="title"/>
          </p:nvPr>
        </p:nvSpPr>
        <p:spPr/>
        <p:txBody>
          <a:bodyPr/>
          <a:lstStyle/>
          <a:p>
            <a:r>
              <a:rPr lang="en-US" dirty="0" smtClean="0"/>
              <a:t>Top Tasks &amp; Needs Differ by Functions</a:t>
            </a:r>
            <a:endParaRPr lang="en-US" dirty="0"/>
          </a:p>
        </p:txBody>
      </p:sp>
      <p:sp>
        <p:nvSpPr>
          <p:cNvPr id="29" name="Rectangle 28"/>
          <p:cNvSpPr/>
          <p:nvPr/>
        </p:nvSpPr>
        <p:spPr>
          <a:xfrm>
            <a:off x="487460" y="1199182"/>
            <a:ext cx="3739357" cy="338554"/>
          </a:xfrm>
          <a:prstGeom prst="rect">
            <a:avLst/>
          </a:prstGeom>
        </p:spPr>
        <p:txBody>
          <a:bodyPr wrap="square">
            <a:spAutoFit/>
          </a:bodyPr>
          <a:lstStyle/>
          <a:p>
            <a:r>
              <a:rPr lang="en-US" sz="1600" dirty="0">
                <a:solidFill>
                  <a:srgbClr val="0070C0"/>
                </a:solidFill>
                <a:latin typeface="Segoe UI Semibold" panose="020B0702040204020203" pitchFamily="34" charset="0"/>
                <a:cs typeface="Segoe UI Semibold" panose="020B0702040204020203" pitchFamily="34" charset="0"/>
              </a:rPr>
              <a:t>Engineering, Research &amp; Development</a:t>
            </a:r>
          </a:p>
        </p:txBody>
      </p:sp>
      <p:sp>
        <p:nvSpPr>
          <p:cNvPr id="30" name="Rectangle 29"/>
          <p:cNvSpPr/>
          <p:nvPr/>
        </p:nvSpPr>
        <p:spPr>
          <a:xfrm>
            <a:off x="4363088" y="1199182"/>
            <a:ext cx="3752950" cy="338554"/>
          </a:xfrm>
          <a:prstGeom prst="rect">
            <a:avLst/>
          </a:prstGeom>
        </p:spPr>
        <p:txBody>
          <a:bodyPr wrap="none">
            <a:spAutoFit/>
          </a:bodyPr>
          <a:lstStyle/>
          <a:p>
            <a:r>
              <a:rPr lang="en-US" sz="1600" dirty="0">
                <a:solidFill>
                  <a:srgbClr val="0070C0"/>
                </a:solidFill>
                <a:latin typeface="Segoe UI Semibold" panose="020B0702040204020203" pitchFamily="34" charset="0"/>
                <a:cs typeface="Segoe UI Semibold" panose="020B0702040204020203" pitchFamily="34" charset="0"/>
              </a:rPr>
              <a:t>Operations, Manufacturing &amp; Logistics</a:t>
            </a:r>
          </a:p>
        </p:txBody>
      </p:sp>
      <p:sp>
        <p:nvSpPr>
          <p:cNvPr id="31" name="Rectangle 30"/>
          <p:cNvSpPr/>
          <p:nvPr/>
        </p:nvSpPr>
        <p:spPr>
          <a:xfrm>
            <a:off x="8202684" y="1199182"/>
            <a:ext cx="3895234" cy="338554"/>
          </a:xfrm>
          <a:prstGeom prst="rect">
            <a:avLst/>
          </a:prstGeom>
        </p:spPr>
        <p:txBody>
          <a:bodyPr wrap="none">
            <a:spAutoFit/>
          </a:bodyPr>
          <a:lstStyle/>
          <a:p>
            <a:r>
              <a:rPr lang="en-US" sz="1600" dirty="0">
                <a:solidFill>
                  <a:srgbClr val="0070C0"/>
                </a:solidFill>
                <a:latin typeface="Segoe UI Semibold" panose="020B0702040204020203" pitchFamily="34" charset="0"/>
                <a:cs typeface="Segoe UI Semibold" panose="020B0702040204020203" pitchFamily="34" charset="0"/>
              </a:rPr>
              <a:t>Sales, Marketing, PR &amp; Communications</a:t>
            </a:r>
          </a:p>
        </p:txBody>
      </p:sp>
      <p:sp>
        <p:nvSpPr>
          <p:cNvPr id="32" name="Rectangle 31"/>
          <p:cNvSpPr/>
          <p:nvPr/>
        </p:nvSpPr>
        <p:spPr>
          <a:xfrm>
            <a:off x="487460" y="3742545"/>
            <a:ext cx="2028312" cy="338554"/>
          </a:xfrm>
          <a:prstGeom prst="rect">
            <a:avLst/>
          </a:prstGeom>
        </p:spPr>
        <p:txBody>
          <a:bodyPr wrap="none">
            <a:spAutoFit/>
          </a:bodyPr>
          <a:lstStyle/>
          <a:p>
            <a:r>
              <a:rPr lang="en-US" sz="1600" dirty="0" smtClean="0">
                <a:solidFill>
                  <a:srgbClr val="0070C0"/>
                </a:solidFill>
                <a:latin typeface="Segoe UI Semibold" panose="020B0702040204020203" pitchFamily="34" charset="0"/>
                <a:cs typeface="Segoe UI Semibold" panose="020B0702040204020203" pitchFamily="34" charset="0"/>
              </a:rPr>
              <a:t>HR </a:t>
            </a:r>
            <a:r>
              <a:rPr lang="en-US" sz="1600" dirty="0">
                <a:solidFill>
                  <a:srgbClr val="0070C0"/>
                </a:solidFill>
                <a:latin typeface="Segoe UI Semibold" panose="020B0702040204020203" pitchFamily="34" charset="0"/>
                <a:cs typeface="Segoe UI Semibold" panose="020B0702040204020203" pitchFamily="34" charset="0"/>
              </a:rPr>
              <a:t>&amp; Legal Services</a:t>
            </a:r>
          </a:p>
        </p:txBody>
      </p:sp>
      <p:sp>
        <p:nvSpPr>
          <p:cNvPr id="33" name="Rectangle 32"/>
          <p:cNvSpPr/>
          <p:nvPr/>
        </p:nvSpPr>
        <p:spPr>
          <a:xfrm>
            <a:off x="4363088" y="3742545"/>
            <a:ext cx="3520131" cy="338554"/>
          </a:xfrm>
          <a:prstGeom prst="rect">
            <a:avLst/>
          </a:prstGeom>
        </p:spPr>
        <p:txBody>
          <a:bodyPr wrap="none">
            <a:spAutoFit/>
          </a:bodyPr>
          <a:lstStyle/>
          <a:p>
            <a:r>
              <a:rPr lang="en-US" sz="1600" dirty="0">
                <a:solidFill>
                  <a:srgbClr val="0070C0"/>
                </a:solidFill>
                <a:latin typeface="Segoe UI Semibold" panose="020B0702040204020203" pitchFamily="34" charset="0"/>
                <a:cs typeface="Segoe UI Semibold" panose="020B0702040204020203" pitchFamily="34" charset="0"/>
              </a:rPr>
              <a:t>Accounting, Finance &amp; Procurement</a:t>
            </a:r>
          </a:p>
        </p:txBody>
      </p:sp>
      <p:sp>
        <p:nvSpPr>
          <p:cNvPr id="34" name="Rectangle 33"/>
          <p:cNvSpPr/>
          <p:nvPr/>
        </p:nvSpPr>
        <p:spPr>
          <a:xfrm>
            <a:off x="8202684" y="3742545"/>
            <a:ext cx="1566454" cy="338554"/>
          </a:xfrm>
          <a:prstGeom prst="rect">
            <a:avLst/>
          </a:prstGeom>
        </p:spPr>
        <p:txBody>
          <a:bodyPr wrap="none">
            <a:spAutoFit/>
          </a:bodyPr>
          <a:lstStyle/>
          <a:p>
            <a:r>
              <a:rPr lang="en-US" sz="1600" dirty="0" smtClean="0">
                <a:solidFill>
                  <a:srgbClr val="0070C0"/>
                </a:solidFill>
                <a:latin typeface="Segoe UI Semibold" panose="020B0702040204020203" pitchFamily="34" charset="0"/>
                <a:cs typeface="Segoe UI Semibold" panose="020B0702040204020203" pitchFamily="34" charset="0"/>
              </a:rPr>
              <a:t>Administration</a:t>
            </a:r>
            <a:endParaRPr lang="en-US" sz="1600" dirty="0">
              <a:solidFill>
                <a:srgbClr val="0070C0"/>
              </a:solidFill>
              <a:latin typeface="Segoe UI Semibold" panose="020B0702040204020203" pitchFamily="34" charset="0"/>
              <a:cs typeface="Segoe UI Semibold" panose="020B0702040204020203" pitchFamily="34" charset="0"/>
            </a:endParaRPr>
          </a:p>
        </p:txBody>
      </p:sp>
      <p:sp>
        <p:nvSpPr>
          <p:cNvPr id="35" name="Rectangle 34"/>
          <p:cNvSpPr/>
          <p:nvPr/>
        </p:nvSpPr>
        <p:spPr bwMode="auto">
          <a:xfrm>
            <a:off x="487461" y="3246879"/>
            <a:ext cx="3694038" cy="364984"/>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14363" fontAlgn="b"/>
            <a:r>
              <a:rPr lang="en-US" sz="1400" b="1" dirty="0">
                <a:solidFill>
                  <a:srgbClr val="FFFFFF"/>
                </a:solidFill>
                <a:cs typeface="Segoe UI Semibold" panose="020B0702040204020203" pitchFamily="34" charset="0"/>
              </a:rPr>
              <a:t>Share best practices across geographies</a:t>
            </a:r>
            <a:endParaRPr lang="en-US" sz="1400" b="1" dirty="0">
              <a:solidFill>
                <a:srgbClr val="000000"/>
              </a:solidFill>
              <a:cs typeface="Segoe UI Semibold" panose="020B0702040204020203" pitchFamily="34" charset="0"/>
            </a:endParaRPr>
          </a:p>
        </p:txBody>
      </p:sp>
      <p:sp>
        <p:nvSpPr>
          <p:cNvPr id="36" name="Rectangle 35"/>
          <p:cNvSpPr/>
          <p:nvPr/>
        </p:nvSpPr>
        <p:spPr bwMode="auto">
          <a:xfrm>
            <a:off x="487460" y="5799278"/>
            <a:ext cx="3732055" cy="364984"/>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14363" fontAlgn="b"/>
            <a:r>
              <a:rPr lang="en-US" sz="1400" b="1" dirty="0">
                <a:solidFill>
                  <a:srgbClr val="FFFFFF"/>
                </a:solidFill>
                <a:cs typeface="Segoe UI Semibold" panose="020B0702040204020203" pitchFamily="34" charset="0"/>
              </a:rPr>
              <a:t>Gather </a:t>
            </a:r>
            <a:r>
              <a:rPr lang="en-US" sz="1400" b="1" dirty="0" smtClean="0">
                <a:solidFill>
                  <a:srgbClr val="FFFFFF"/>
                </a:solidFill>
                <a:cs typeface="Segoe UI Semibold" panose="020B0702040204020203" pitchFamily="34" charset="0"/>
              </a:rPr>
              <a:t>&amp; process </a:t>
            </a:r>
            <a:r>
              <a:rPr lang="en-US" sz="1400" b="1" dirty="0">
                <a:solidFill>
                  <a:srgbClr val="FFFFFF"/>
                </a:solidFill>
                <a:cs typeface="Segoe UI Semibold" panose="020B0702040204020203" pitchFamily="34" charset="0"/>
              </a:rPr>
              <a:t>forms from employees</a:t>
            </a:r>
          </a:p>
        </p:txBody>
      </p:sp>
      <p:sp>
        <p:nvSpPr>
          <p:cNvPr id="37" name="Rectangle 36"/>
          <p:cNvSpPr/>
          <p:nvPr/>
        </p:nvSpPr>
        <p:spPr bwMode="auto">
          <a:xfrm>
            <a:off x="4389081" y="3246879"/>
            <a:ext cx="3694038" cy="364984"/>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14363" fontAlgn="b"/>
            <a:r>
              <a:rPr lang="en-US" sz="1400" b="1" dirty="0">
                <a:solidFill>
                  <a:srgbClr val="FFFFFF"/>
                </a:solidFill>
                <a:cs typeface="Segoe UI Semibold" panose="020B0702040204020203" pitchFamily="34" charset="0"/>
              </a:rPr>
              <a:t>Improve and monitor business processes</a:t>
            </a:r>
          </a:p>
        </p:txBody>
      </p:sp>
      <p:sp>
        <p:nvSpPr>
          <p:cNvPr id="38" name="Rectangle 37"/>
          <p:cNvSpPr/>
          <p:nvPr/>
        </p:nvSpPr>
        <p:spPr bwMode="auto">
          <a:xfrm>
            <a:off x="4370072" y="5799278"/>
            <a:ext cx="3731384" cy="364984"/>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14363" fontAlgn="b"/>
            <a:r>
              <a:rPr lang="en-US" sz="1400" b="1" dirty="0">
                <a:solidFill>
                  <a:srgbClr val="FFFFFF"/>
                </a:solidFill>
              </a:rPr>
              <a:t>Pull data and build financial reports</a:t>
            </a:r>
            <a:endParaRPr lang="en-US" sz="1400" b="1" dirty="0">
              <a:solidFill>
                <a:srgbClr val="000000"/>
              </a:solidFill>
            </a:endParaRPr>
          </a:p>
        </p:txBody>
      </p:sp>
      <p:sp>
        <p:nvSpPr>
          <p:cNvPr id="39" name="Rectangle 38"/>
          <p:cNvSpPr/>
          <p:nvPr/>
        </p:nvSpPr>
        <p:spPr bwMode="auto">
          <a:xfrm>
            <a:off x="8290700" y="3246879"/>
            <a:ext cx="3694038" cy="364984"/>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14363" fontAlgn="b"/>
            <a:r>
              <a:rPr lang="en-US" sz="1400" b="1" dirty="0">
                <a:solidFill>
                  <a:srgbClr val="FFFFFF"/>
                </a:solidFill>
                <a:cs typeface="Segoe UI Semibold" panose="020B0702040204020203" pitchFamily="34" charset="0"/>
              </a:rPr>
              <a:t>Align </a:t>
            </a:r>
            <a:r>
              <a:rPr lang="en-US" sz="1400" b="1" dirty="0" smtClean="0">
                <a:solidFill>
                  <a:srgbClr val="FFFFFF"/>
                </a:solidFill>
                <a:cs typeface="Segoe UI Semibold" panose="020B0702040204020203" pitchFamily="34" charset="0"/>
              </a:rPr>
              <a:t>Sales </a:t>
            </a:r>
            <a:r>
              <a:rPr lang="en-US" sz="1400" b="1" dirty="0">
                <a:solidFill>
                  <a:srgbClr val="FFFFFF"/>
                </a:solidFill>
                <a:cs typeface="Segoe UI Semibold" panose="020B0702040204020203" pitchFamily="34" charset="0"/>
              </a:rPr>
              <a:t>and Marketing teams</a:t>
            </a:r>
          </a:p>
        </p:txBody>
      </p:sp>
      <p:sp>
        <p:nvSpPr>
          <p:cNvPr id="40" name="Rectangle 39"/>
          <p:cNvSpPr/>
          <p:nvPr/>
        </p:nvSpPr>
        <p:spPr bwMode="auto">
          <a:xfrm>
            <a:off x="8252684" y="5799278"/>
            <a:ext cx="3732054" cy="364984"/>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14363" fontAlgn="b"/>
            <a:r>
              <a:rPr lang="en-US" sz="1400" b="1" dirty="0">
                <a:solidFill>
                  <a:srgbClr val="FFFFFF"/>
                </a:solidFill>
              </a:rPr>
              <a:t>Organize </a:t>
            </a:r>
            <a:r>
              <a:rPr lang="en-US" sz="1400" b="1" dirty="0" smtClean="0">
                <a:solidFill>
                  <a:srgbClr val="FFFFFF"/>
                </a:solidFill>
              </a:rPr>
              <a:t>teams </a:t>
            </a:r>
            <a:r>
              <a:rPr lang="en-US" sz="1400" b="1" dirty="0">
                <a:solidFill>
                  <a:srgbClr val="FFFFFF"/>
                </a:solidFill>
              </a:rPr>
              <a:t>and manage calendars </a:t>
            </a:r>
            <a:endParaRPr lang="en-US" sz="1400" b="1" dirty="0">
              <a:solidFill>
                <a:srgbClr val="000000"/>
              </a:solidFill>
            </a:endParaRPr>
          </a:p>
        </p:txBody>
      </p:sp>
      <p:sp>
        <p:nvSpPr>
          <p:cNvPr id="25" name="Rectangle 24"/>
          <p:cNvSpPr/>
          <p:nvPr/>
        </p:nvSpPr>
        <p:spPr bwMode="auto">
          <a:xfrm>
            <a:off x="164411" y="6360049"/>
            <a:ext cx="5977626" cy="41381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r>
              <a:rPr lang="en-US" sz="1400" i="1" dirty="0">
                <a:gradFill>
                  <a:gsLst>
                    <a:gs pos="0">
                      <a:srgbClr val="505050">
                        <a:lumMod val="75000"/>
                        <a:lumOff val="25000"/>
                      </a:srgbClr>
                    </a:gs>
                    <a:gs pos="100000">
                      <a:srgbClr val="505050">
                        <a:lumMod val="75000"/>
                        <a:lumOff val="25000"/>
                      </a:srgbClr>
                    </a:gs>
                  </a:gsLst>
                  <a:lin ang="5400000" scaled="0"/>
                </a:gradFill>
              </a:rPr>
              <a:t>Source: SharePoint End-User </a:t>
            </a:r>
            <a:r>
              <a:rPr lang="en-US" sz="1400" i="1" dirty="0" smtClean="0">
                <a:gradFill>
                  <a:gsLst>
                    <a:gs pos="0">
                      <a:srgbClr val="505050">
                        <a:lumMod val="75000"/>
                        <a:lumOff val="25000"/>
                      </a:srgbClr>
                    </a:gs>
                    <a:gs pos="100000">
                      <a:srgbClr val="505050">
                        <a:lumMod val="75000"/>
                        <a:lumOff val="25000"/>
                      </a:srgbClr>
                    </a:gs>
                  </a:gsLst>
                  <a:lin ang="5400000" scaled="0"/>
                </a:gradFill>
              </a:rPr>
              <a:t>Study, </a:t>
            </a:r>
            <a:r>
              <a:rPr lang="en-US" sz="1400" i="1" dirty="0">
                <a:gradFill>
                  <a:gsLst>
                    <a:gs pos="0">
                      <a:srgbClr val="505050">
                        <a:lumMod val="75000"/>
                        <a:lumOff val="25000"/>
                      </a:srgbClr>
                    </a:gs>
                    <a:gs pos="100000">
                      <a:srgbClr val="505050">
                        <a:lumMod val="75000"/>
                        <a:lumOff val="25000"/>
                      </a:srgbClr>
                    </a:gs>
                  </a:gsLst>
                  <a:lin ang="5400000" scaled="0"/>
                </a:gradFill>
              </a:rPr>
              <a:t>Apr 2013, Microsoft </a:t>
            </a:r>
            <a:r>
              <a:rPr lang="en-US" sz="1400" i="1" dirty="0" smtClean="0">
                <a:gradFill>
                  <a:gsLst>
                    <a:gs pos="0">
                      <a:srgbClr val="505050">
                        <a:lumMod val="75000"/>
                        <a:lumOff val="25000"/>
                      </a:srgbClr>
                    </a:gs>
                    <a:gs pos="100000">
                      <a:srgbClr val="505050">
                        <a:lumMod val="75000"/>
                        <a:lumOff val="25000"/>
                      </a:srgbClr>
                    </a:gs>
                  </a:gsLst>
                  <a:lin ang="5400000" scaled="0"/>
                </a:gradFill>
              </a:rPr>
              <a:t>Corporation</a:t>
            </a:r>
            <a:endParaRPr lang="en-US" sz="1400" i="1" dirty="0">
              <a:gradFill>
                <a:gsLst>
                  <a:gs pos="0">
                    <a:srgbClr val="505050">
                      <a:lumMod val="75000"/>
                      <a:lumOff val="25000"/>
                    </a:srgbClr>
                  </a:gs>
                  <a:gs pos="100000">
                    <a:srgbClr val="505050">
                      <a:lumMod val="75000"/>
                      <a:lumOff val="25000"/>
                    </a:srgbClr>
                  </a:gs>
                </a:gsLst>
                <a:lin ang="5400000" scaled="0"/>
              </a:gradFill>
            </a:endParaRPr>
          </a:p>
        </p:txBody>
      </p:sp>
    </p:spTree>
    <p:extLst>
      <p:ext uri="{BB962C8B-B14F-4D97-AF65-F5344CB8AC3E}">
        <p14:creationId xmlns:p14="http://schemas.microsoft.com/office/powerpoint/2010/main" val="35510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3" y="-11706"/>
            <a:ext cx="12466638" cy="7004482"/>
          </a:xfrm>
          <a:prstGeom prst="rect">
            <a:avLst/>
          </a:prstGeom>
        </p:spPr>
      </p:pic>
      <p:sp>
        <p:nvSpPr>
          <p:cNvPr id="24" name="Rectangle 23"/>
          <p:cNvSpPr/>
          <p:nvPr/>
        </p:nvSpPr>
        <p:spPr bwMode="auto">
          <a:xfrm>
            <a:off x="708590" y="1313982"/>
            <a:ext cx="11019295" cy="5078879"/>
          </a:xfrm>
          <a:prstGeom prst="rect">
            <a:avLst/>
          </a:prstGeom>
          <a:solidFill>
            <a:schemeClr val="bg2">
              <a:lumMod val="20000"/>
              <a:lumOff val="80000"/>
              <a:alpha val="9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290" fontAlgn="base">
              <a:spcBef>
                <a:spcPct val="0"/>
              </a:spcBef>
              <a:spcAft>
                <a:spcPct val="0"/>
              </a:spcAft>
            </a:pPr>
            <a:endParaRPr lang="en-US" sz="2346" dirty="0">
              <a:solidFill>
                <a:srgbClr val="000000"/>
              </a:solidFill>
              <a:latin typeface="Segoe UI Light"/>
              <a:ea typeface="Segoe UI" pitchFamily="34" charset="0"/>
              <a:cs typeface="Segoe UI" pitchFamily="34" charset="0"/>
            </a:endParaRPr>
          </a:p>
        </p:txBody>
      </p:sp>
      <p:sp>
        <p:nvSpPr>
          <p:cNvPr id="13" name="Rectangle 12"/>
          <p:cNvSpPr/>
          <p:nvPr/>
        </p:nvSpPr>
        <p:spPr bwMode="auto">
          <a:xfrm>
            <a:off x="6980237" y="5942834"/>
            <a:ext cx="4681101" cy="41381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ctr" anchorCtr="0" compatLnSpc="1">
            <a:prstTxWarp prst="textNoShape">
              <a:avLst/>
            </a:prstTxWarp>
          </a:bodyPr>
          <a:lstStyle/>
          <a:p>
            <a:r>
              <a:rPr lang="en-US" sz="1200" i="1" dirty="0">
                <a:gradFill>
                  <a:gsLst>
                    <a:gs pos="0">
                      <a:srgbClr val="505050">
                        <a:lumMod val="75000"/>
                        <a:lumOff val="25000"/>
                      </a:srgbClr>
                    </a:gs>
                    <a:gs pos="100000">
                      <a:srgbClr val="505050">
                        <a:lumMod val="75000"/>
                        <a:lumOff val="25000"/>
                      </a:srgbClr>
                    </a:gs>
                  </a:gsLst>
                  <a:lin ang="5400000" scaled="0"/>
                </a:gradFill>
              </a:rPr>
              <a:t>Source: SharePoint End-User </a:t>
            </a:r>
            <a:r>
              <a:rPr lang="en-US" sz="1200" i="1" dirty="0" smtClean="0">
                <a:gradFill>
                  <a:gsLst>
                    <a:gs pos="0">
                      <a:srgbClr val="505050">
                        <a:lumMod val="75000"/>
                        <a:lumOff val="25000"/>
                      </a:srgbClr>
                    </a:gs>
                    <a:gs pos="100000">
                      <a:srgbClr val="505050">
                        <a:lumMod val="75000"/>
                        <a:lumOff val="25000"/>
                      </a:srgbClr>
                    </a:gs>
                  </a:gsLst>
                  <a:lin ang="5400000" scaled="0"/>
                </a:gradFill>
              </a:rPr>
              <a:t>Study, </a:t>
            </a:r>
            <a:r>
              <a:rPr lang="en-US" sz="1200" i="1" dirty="0">
                <a:gradFill>
                  <a:gsLst>
                    <a:gs pos="0">
                      <a:srgbClr val="505050">
                        <a:lumMod val="75000"/>
                        <a:lumOff val="25000"/>
                      </a:srgbClr>
                    </a:gs>
                    <a:gs pos="100000">
                      <a:srgbClr val="505050">
                        <a:lumMod val="75000"/>
                        <a:lumOff val="25000"/>
                      </a:srgbClr>
                    </a:gs>
                  </a:gsLst>
                  <a:lin ang="5400000" scaled="0"/>
                </a:gradFill>
              </a:rPr>
              <a:t>Apr 2013, Microsoft </a:t>
            </a:r>
            <a:r>
              <a:rPr lang="en-US" sz="1200" i="1" dirty="0" smtClean="0">
                <a:gradFill>
                  <a:gsLst>
                    <a:gs pos="0">
                      <a:srgbClr val="505050">
                        <a:lumMod val="75000"/>
                        <a:lumOff val="25000"/>
                      </a:srgbClr>
                    </a:gs>
                    <a:gs pos="100000">
                      <a:srgbClr val="505050">
                        <a:lumMod val="75000"/>
                        <a:lumOff val="25000"/>
                      </a:srgbClr>
                    </a:gs>
                  </a:gsLst>
                  <a:lin ang="5400000" scaled="0"/>
                </a:gradFill>
              </a:rPr>
              <a:t>Corporation</a:t>
            </a:r>
            <a:endParaRPr lang="en-US" sz="1200" i="1" dirty="0">
              <a:gradFill>
                <a:gsLst>
                  <a:gs pos="0">
                    <a:srgbClr val="505050">
                      <a:lumMod val="75000"/>
                      <a:lumOff val="25000"/>
                    </a:srgbClr>
                  </a:gs>
                  <a:gs pos="100000">
                    <a:srgbClr val="505050">
                      <a:lumMod val="75000"/>
                      <a:lumOff val="25000"/>
                    </a:srgbClr>
                  </a:gs>
                </a:gsLst>
                <a:lin ang="5400000" scaled="0"/>
              </a:gradFill>
            </a:endParaRPr>
          </a:p>
        </p:txBody>
      </p:sp>
      <p:sp>
        <p:nvSpPr>
          <p:cNvPr id="14" name="Rectangle 13"/>
          <p:cNvSpPr/>
          <p:nvPr/>
        </p:nvSpPr>
        <p:spPr bwMode="auto">
          <a:xfrm>
            <a:off x="911805" y="2244863"/>
            <a:ext cx="3336855" cy="67214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defTabSz="932290" fontAlgn="base">
              <a:spcBef>
                <a:spcPct val="0"/>
              </a:spcBef>
              <a:spcAft>
                <a:spcPct val="0"/>
              </a:spcAft>
              <a:defRPr/>
            </a:pPr>
            <a:r>
              <a:rPr lang="en-US" sz="3200" kern="0" dirty="0" smtClean="0">
                <a:solidFill>
                  <a:srgbClr val="0072C6"/>
                </a:solidFill>
                <a:latin typeface="Segoe UI Light"/>
                <a:ea typeface="Segoe UI" pitchFamily="34" charset="0"/>
                <a:cs typeface="Segoe UI" pitchFamily="34" charset="0"/>
              </a:rPr>
              <a:t>Getting Started</a:t>
            </a:r>
          </a:p>
        </p:txBody>
      </p:sp>
      <p:sp>
        <p:nvSpPr>
          <p:cNvPr id="15" name="Pentagon 14"/>
          <p:cNvSpPr/>
          <p:nvPr/>
        </p:nvSpPr>
        <p:spPr bwMode="auto">
          <a:xfrm>
            <a:off x="4389438" y="2244862"/>
            <a:ext cx="4267200" cy="672147"/>
          </a:xfrm>
          <a:prstGeom prst="homePlate">
            <a:avLst/>
          </a:prstGeom>
          <a:noFill/>
          <a:ln w="9525" cap="flat" cmpd="sng" algn="ctr">
            <a:noFill/>
            <a:prstDash val="solid"/>
            <a:headEnd type="none" w="med" len="med"/>
            <a:tailEnd type="none" w="med" len="med"/>
          </a:ln>
          <a:effectLst/>
        </p:spPr>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defTabSz="932290" fontAlgn="base">
              <a:spcBef>
                <a:spcPct val="0"/>
              </a:spcBef>
              <a:spcAft>
                <a:spcPct val="0"/>
              </a:spcAft>
              <a:defRPr/>
            </a:pPr>
            <a:r>
              <a:rPr lang="en-US" sz="3200" kern="0" dirty="0" smtClean="0">
                <a:solidFill>
                  <a:srgbClr val="0072C6"/>
                </a:solidFill>
                <a:latin typeface="Segoe UI Light"/>
                <a:ea typeface="Segoe UI" pitchFamily="34" charset="0"/>
                <a:cs typeface="Segoe UI" pitchFamily="34" charset="0"/>
              </a:rPr>
              <a:t>Use cases by functions</a:t>
            </a:r>
          </a:p>
        </p:txBody>
      </p:sp>
      <p:sp>
        <p:nvSpPr>
          <p:cNvPr id="16" name="Rectangle 15"/>
          <p:cNvSpPr/>
          <p:nvPr/>
        </p:nvSpPr>
        <p:spPr>
          <a:xfrm>
            <a:off x="887726" y="2865743"/>
            <a:ext cx="10661022" cy="3527119"/>
          </a:xfrm>
          <a:prstGeom prst="rect">
            <a:avLst/>
          </a:prstGeom>
        </p:spPr>
        <p:txBody>
          <a:bodyPr wrap="square" numCol="3">
            <a:spAutoFit/>
          </a:bodyPr>
          <a:lstStyle/>
          <a:p>
            <a:pPr marL="0" lvl="1" indent="-274320" defTabSz="914400">
              <a:lnSpc>
                <a:spcPct val="90000"/>
              </a:lnSpc>
              <a:spcBef>
                <a:spcPct val="20000"/>
              </a:spcBef>
              <a:buClr>
                <a:srgbClr val="505050"/>
              </a:buClr>
              <a:buSzPct val="90000"/>
              <a:buFont typeface="+mj-lt"/>
              <a:buAutoNum type="arabicPeriod"/>
              <a:defRPr/>
            </a:pPr>
            <a:r>
              <a:rPr lang="en-US" sz="1600" kern="0" dirty="0" smtClean="0">
                <a:gradFill>
                  <a:gsLst>
                    <a:gs pos="1250">
                      <a:srgbClr val="505050"/>
                    </a:gs>
                    <a:gs pos="100000">
                      <a:srgbClr val="505050"/>
                    </a:gs>
                  </a:gsLst>
                  <a:lin ang="5400000" scaled="0"/>
                </a:gradFill>
                <a:latin typeface="Segoe UI Light"/>
              </a:rPr>
              <a:t>Store, sync and share your content</a:t>
            </a:r>
          </a:p>
          <a:p>
            <a:pPr marL="0" lvl="1" indent="-274320" defTabSz="914400">
              <a:lnSpc>
                <a:spcPct val="90000"/>
              </a:lnSpc>
              <a:spcBef>
                <a:spcPct val="20000"/>
              </a:spcBef>
              <a:buClr>
                <a:srgbClr val="505050"/>
              </a:buClr>
              <a:buSzPct val="90000"/>
              <a:buFont typeface="+mj-lt"/>
              <a:buAutoNum type="arabicPeriod"/>
              <a:defRPr/>
            </a:pPr>
            <a:r>
              <a:rPr lang="en-US" sz="1600" kern="0" dirty="0" smtClean="0">
                <a:gradFill>
                  <a:gsLst>
                    <a:gs pos="1250">
                      <a:srgbClr val="505050"/>
                    </a:gs>
                    <a:gs pos="100000">
                      <a:srgbClr val="505050"/>
                    </a:gs>
                  </a:gsLst>
                  <a:lin ang="5400000" scaled="0"/>
                </a:gradFill>
                <a:latin typeface="Segoe UI Light"/>
              </a:rPr>
              <a:t>Keep everyone on the same page</a:t>
            </a:r>
          </a:p>
          <a:p>
            <a:pPr marL="0" lvl="1" indent="-274320" defTabSz="914400">
              <a:lnSpc>
                <a:spcPct val="90000"/>
              </a:lnSpc>
              <a:spcBef>
                <a:spcPct val="20000"/>
              </a:spcBef>
              <a:buClr>
                <a:srgbClr val="505050"/>
              </a:buClr>
              <a:buSzPct val="90000"/>
              <a:buFont typeface="+mj-lt"/>
              <a:buAutoNum type="arabicPeriod"/>
              <a:defRPr/>
            </a:pPr>
            <a:r>
              <a:rPr lang="en-US" sz="1600" kern="0" dirty="0" smtClean="0">
                <a:gradFill>
                  <a:gsLst>
                    <a:gs pos="1250">
                      <a:srgbClr val="505050"/>
                    </a:gs>
                    <a:gs pos="100000">
                      <a:srgbClr val="505050"/>
                    </a:gs>
                  </a:gsLst>
                  <a:lin ang="5400000" scaled="0"/>
                </a:gradFill>
                <a:latin typeface="Segoe UI Light"/>
              </a:rPr>
              <a:t>Stay on track and deliver on time</a:t>
            </a:r>
          </a:p>
          <a:p>
            <a:pPr marL="0" lvl="1" indent="-274320" defTabSz="914400">
              <a:lnSpc>
                <a:spcPct val="90000"/>
              </a:lnSpc>
              <a:spcBef>
                <a:spcPct val="20000"/>
              </a:spcBef>
              <a:buClr>
                <a:srgbClr val="505050"/>
              </a:buClr>
              <a:buSzPct val="90000"/>
              <a:buFont typeface="+mj-lt"/>
              <a:buAutoNum type="arabicPeriod"/>
              <a:defRPr/>
            </a:pPr>
            <a:r>
              <a:rPr lang="en-US" sz="1600" kern="0" dirty="0" smtClean="0">
                <a:gradFill>
                  <a:gsLst>
                    <a:gs pos="1250">
                      <a:srgbClr val="505050"/>
                    </a:gs>
                    <a:gs pos="100000">
                      <a:srgbClr val="505050"/>
                    </a:gs>
                  </a:gsLst>
                  <a:lin ang="5400000" scaled="0"/>
                </a:gradFill>
                <a:latin typeface="Segoe UI Light"/>
              </a:rPr>
              <a:t>Find what you need</a:t>
            </a:r>
          </a:p>
          <a:p>
            <a:pPr marL="0" lvl="1" indent="-274320" defTabSz="914400">
              <a:lnSpc>
                <a:spcPct val="90000"/>
              </a:lnSpc>
              <a:spcBef>
                <a:spcPct val="20000"/>
              </a:spcBef>
              <a:buClr>
                <a:srgbClr val="505050"/>
              </a:buClr>
              <a:buSzPct val="90000"/>
              <a:buFont typeface="+mj-lt"/>
              <a:buAutoNum type="arabicPeriod"/>
              <a:defRPr/>
            </a:pPr>
            <a:r>
              <a:rPr lang="en-US" sz="1600" kern="0" dirty="0" smtClean="0">
                <a:gradFill>
                  <a:gsLst>
                    <a:gs pos="1250">
                      <a:srgbClr val="505050"/>
                    </a:gs>
                    <a:gs pos="100000">
                      <a:srgbClr val="505050"/>
                    </a:gs>
                  </a:gsLst>
                  <a:lin ang="5400000" scaled="0"/>
                </a:gradFill>
                <a:latin typeface="Segoe UI Light"/>
              </a:rPr>
              <a:t>Find the right people</a:t>
            </a:r>
          </a:p>
          <a:p>
            <a:pPr marL="0" lvl="1" indent="-274320" defTabSz="914400">
              <a:lnSpc>
                <a:spcPct val="90000"/>
              </a:lnSpc>
              <a:spcBef>
                <a:spcPct val="20000"/>
              </a:spcBef>
              <a:buClr>
                <a:srgbClr val="505050"/>
              </a:buClr>
              <a:buSzPct val="90000"/>
              <a:buFont typeface="+mj-lt"/>
              <a:buAutoNum type="arabicPeriod"/>
              <a:defRPr/>
            </a:pPr>
            <a:r>
              <a:rPr lang="en-US" sz="1600" kern="0" dirty="0" smtClean="0">
                <a:gradFill>
                  <a:gsLst>
                    <a:gs pos="1250">
                      <a:srgbClr val="505050"/>
                    </a:gs>
                    <a:gs pos="100000">
                      <a:srgbClr val="505050"/>
                    </a:gs>
                  </a:gsLst>
                  <a:lin ang="5400000" scaled="0"/>
                </a:gradFill>
                <a:latin typeface="Segoe UI Light"/>
              </a:rPr>
              <a:t>Make informed decisions</a:t>
            </a:r>
          </a:p>
          <a:p>
            <a:pPr defTabSz="914400">
              <a:spcBef>
                <a:spcPts val="1224"/>
              </a:spcBef>
              <a:defRPr/>
            </a:pPr>
            <a:endParaRPr lang="en-US" sz="1600" kern="0" dirty="0" smtClean="0">
              <a:gradFill>
                <a:gsLst>
                  <a:gs pos="1250">
                    <a:srgbClr val="0072C6"/>
                  </a:gs>
                  <a:gs pos="99000">
                    <a:srgbClr val="0072C6"/>
                  </a:gs>
                </a:gsLst>
                <a:lin ang="5400000" scaled="0"/>
              </a:gradFill>
            </a:endParaRPr>
          </a:p>
          <a:p>
            <a:pPr defTabSz="914400">
              <a:spcBef>
                <a:spcPts val="1224"/>
              </a:spcBef>
              <a:defRPr/>
            </a:pPr>
            <a:endParaRPr lang="en-US" sz="1600" kern="0" dirty="0" smtClean="0">
              <a:gradFill>
                <a:gsLst>
                  <a:gs pos="1250">
                    <a:srgbClr val="0072C6"/>
                  </a:gs>
                  <a:gs pos="99000">
                    <a:srgbClr val="0072C6"/>
                  </a:gs>
                </a:gsLst>
                <a:lin ang="5400000" scaled="0"/>
              </a:gradFill>
            </a:endParaRPr>
          </a:p>
          <a:p>
            <a:pPr defTabSz="914400">
              <a:spcBef>
                <a:spcPts val="1224"/>
              </a:spcBef>
              <a:defRPr/>
            </a:pPr>
            <a:endParaRPr lang="en-US" sz="1600" kern="0" dirty="0" smtClean="0">
              <a:gradFill>
                <a:gsLst>
                  <a:gs pos="1250">
                    <a:srgbClr val="0072C6"/>
                  </a:gs>
                  <a:gs pos="99000">
                    <a:srgbClr val="0072C6"/>
                  </a:gs>
                </a:gsLst>
                <a:lin ang="5400000" scaled="0"/>
              </a:gradFill>
            </a:endParaRPr>
          </a:p>
          <a:p>
            <a:pPr defTabSz="914400">
              <a:spcBef>
                <a:spcPts val="1224"/>
              </a:spcBef>
              <a:defRPr/>
            </a:pPr>
            <a:endParaRPr lang="en-US" sz="1600" kern="0" dirty="0" smtClean="0">
              <a:gradFill>
                <a:gsLst>
                  <a:gs pos="1250">
                    <a:srgbClr val="0072C6"/>
                  </a:gs>
                  <a:gs pos="99000">
                    <a:srgbClr val="0072C6"/>
                  </a:gs>
                </a:gsLst>
                <a:lin ang="5400000" scaled="0"/>
              </a:gradFill>
            </a:endParaRPr>
          </a:p>
          <a:p>
            <a:pPr defTabSz="914400">
              <a:spcBef>
                <a:spcPts val="1224"/>
              </a:spcBef>
              <a:defRPr/>
            </a:pPr>
            <a:r>
              <a:rPr lang="en-US" sz="1600" kern="0" dirty="0" smtClean="0">
                <a:gradFill>
                  <a:gsLst>
                    <a:gs pos="1250">
                      <a:srgbClr val="0072C6"/>
                    </a:gs>
                    <a:gs pos="99000">
                      <a:srgbClr val="0072C6"/>
                    </a:gs>
                  </a:gsLst>
                  <a:lin ang="5400000" scaled="0"/>
                </a:gradFill>
              </a:rPr>
              <a:t>HR</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Onboard new employees</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Keep everyone informed</a:t>
            </a:r>
          </a:p>
          <a:p>
            <a:pPr defTabSz="914400">
              <a:spcBef>
                <a:spcPts val="1224"/>
              </a:spcBef>
              <a:defRPr/>
            </a:pPr>
            <a:r>
              <a:rPr lang="en-US" sz="1600" kern="0" dirty="0" smtClean="0">
                <a:gradFill>
                  <a:gsLst>
                    <a:gs pos="1250">
                      <a:srgbClr val="0072C6"/>
                    </a:gs>
                    <a:gs pos="99000">
                      <a:srgbClr val="0072C6"/>
                    </a:gs>
                  </a:gsLst>
                  <a:lin ang="5400000" scaled="0"/>
                </a:gradFill>
              </a:rPr>
              <a:t>R&amp;D, Production &amp; Operations</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Share your knowledge</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Boost business processes</a:t>
            </a:r>
          </a:p>
          <a:p>
            <a:pPr defTabSz="914400">
              <a:spcBef>
                <a:spcPts val="1224"/>
              </a:spcBef>
              <a:defRPr/>
            </a:pPr>
            <a:r>
              <a:rPr lang="en-US" sz="1600" kern="0" dirty="0" smtClean="0">
                <a:gradFill>
                  <a:gsLst>
                    <a:gs pos="1250">
                      <a:srgbClr val="0072C6"/>
                    </a:gs>
                    <a:gs pos="99000">
                      <a:srgbClr val="0072C6"/>
                    </a:gs>
                  </a:gsLst>
                  <a:lin ang="5400000" scaled="0"/>
                </a:gradFill>
              </a:rPr>
              <a:t>Sales &amp; Marketing</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Make customers &amp; partners happy</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Engage your audience online</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Align your teams</a:t>
            </a:r>
          </a:p>
          <a:p>
            <a:pPr defTabSz="914400">
              <a:spcBef>
                <a:spcPts val="1224"/>
              </a:spcBef>
              <a:defRPr/>
            </a:pPr>
            <a:endParaRPr lang="en-US" sz="1600" kern="0" dirty="0" smtClean="0">
              <a:gradFill>
                <a:gsLst>
                  <a:gs pos="1250">
                    <a:srgbClr val="0072C6"/>
                  </a:gs>
                  <a:gs pos="99000">
                    <a:srgbClr val="0072C6"/>
                  </a:gs>
                </a:gsLst>
                <a:lin ang="5400000" scaled="0"/>
              </a:gradFill>
            </a:endParaRPr>
          </a:p>
          <a:p>
            <a:pPr defTabSz="914400">
              <a:spcBef>
                <a:spcPts val="1224"/>
              </a:spcBef>
              <a:defRPr/>
            </a:pPr>
            <a:r>
              <a:rPr lang="en-US" sz="1600" kern="0" dirty="0" smtClean="0">
                <a:gradFill>
                  <a:gsLst>
                    <a:gs pos="1250">
                      <a:srgbClr val="0072C6"/>
                    </a:gs>
                    <a:gs pos="99000">
                      <a:srgbClr val="0072C6"/>
                    </a:gs>
                  </a:gsLst>
                  <a:lin ang="5400000" scaled="0"/>
                </a:gradFill>
              </a:rPr>
              <a:t>Finance &amp; Accounting</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Crunch the numbers together</a:t>
            </a:r>
          </a:p>
          <a:p>
            <a:pPr marL="0" lvl="1" defTabSz="914400">
              <a:defRPr/>
            </a:pPr>
            <a:endParaRPr lang="en-US" sz="1600" kern="0" dirty="0" smtClean="0">
              <a:solidFill>
                <a:srgbClr val="505050"/>
              </a:solidFill>
            </a:endParaRPr>
          </a:p>
          <a:p>
            <a:pPr defTabSz="914400">
              <a:defRPr/>
            </a:pPr>
            <a:r>
              <a:rPr lang="en-US" sz="1600" kern="0" dirty="0" smtClean="0">
                <a:gradFill>
                  <a:gsLst>
                    <a:gs pos="1250">
                      <a:srgbClr val="0072C6"/>
                    </a:gs>
                    <a:gs pos="99000">
                      <a:srgbClr val="0072C6"/>
                    </a:gs>
                  </a:gsLst>
                  <a:lin ang="5400000" scaled="0"/>
                </a:gradFill>
              </a:rPr>
              <a:t>Legal</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Help meet compliance needs</a:t>
            </a:r>
          </a:p>
          <a:p>
            <a:pPr marL="0" lvl="1" defTabSz="914400">
              <a:defRPr/>
            </a:pPr>
            <a:endParaRPr lang="en-US" sz="1600" kern="0" dirty="0" smtClean="0">
              <a:solidFill>
                <a:srgbClr val="505050"/>
              </a:solidFill>
            </a:endParaRPr>
          </a:p>
          <a:p>
            <a:pPr defTabSz="914400">
              <a:defRPr/>
            </a:pPr>
            <a:r>
              <a:rPr lang="en-US" sz="1600" kern="0" dirty="0" smtClean="0">
                <a:gradFill>
                  <a:gsLst>
                    <a:gs pos="1250">
                      <a:srgbClr val="0072C6"/>
                    </a:gs>
                    <a:gs pos="99000">
                      <a:srgbClr val="0072C6"/>
                    </a:gs>
                  </a:gsLst>
                  <a:lin ang="5400000" scaled="0"/>
                </a:gradFill>
              </a:rPr>
              <a:t>Information Technology</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Provide the right support</a:t>
            </a:r>
          </a:p>
          <a:p>
            <a:pPr marL="0" lvl="1" defTabSz="914400">
              <a:lnSpc>
                <a:spcPct val="90000"/>
              </a:lnSpc>
              <a:spcBef>
                <a:spcPct val="20000"/>
              </a:spcBef>
              <a:buClr>
                <a:srgbClr val="505050"/>
              </a:buClr>
              <a:buSzPct val="90000"/>
              <a:defRPr/>
            </a:pPr>
            <a:r>
              <a:rPr lang="en-US" sz="1600" kern="0" dirty="0" smtClean="0">
                <a:gradFill>
                  <a:gsLst>
                    <a:gs pos="1250">
                      <a:srgbClr val="505050"/>
                    </a:gs>
                    <a:gs pos="100000">
                      <a:srgbClr val="505050"/>
                    </a:gs>
                  </a:gsLst>
                  <a:lin ang="5400000" scaled="0"/>
                </a:gradFill>
                <a:latin typeface="Segoe UI Light"/>
              </a:rPr>
              <a:t>Empower people and stay in control</a:t>
            </a:r>
          </a:p>
        </p:txBody>
      </p:sp>
      <p:sp>
        <p:nvSpPr>
          <p:cNvPr id="18" name="Title 4"/>
          <p:cNvSpPr txBox="1">
            <a:spLocks/>
          </p:cNvSpPr>
          <p:nvPr/>
        </p:nvSpPr>
        <p:spPr>
          <a:xfrm>
            <a:off x="808037" y="1406525"/>
            <a:ext cx="10531475" cy="7366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sz="4400">
                <a:solidFill>
                  <a:srgbClr val="505050"/>
                </a:solidFill>
              </a:rPr>
              <a:t>Proposed S</a:t>
            </a:r>
            <a:r>
              <a:rPr sz="4400" err="1">
                <a:solidFill>
                  <a:srgbClr val="505050"/>
                </a:solidFill>
              </a:rPr>
              <a:t>cenarios</a:t>
            </a:r>
            <a:endParaRPr sz="4400">
              <a:solidFill>
                <a:srgbClr val="505050"/>
              </a:solidFill>
            </a:endParaRPr>
          </a:p>
        </p:txBody>
      </p:sp>
    </p:spTree>
    <p:extLst>
      <p:ext uri="{BB962C8B-B14F-4D97-AF65-F5344CB8AC3E}">
        <p14:creationId xmlns:p14="http://schemas.microsoft.com/office/powerpoint/2010/main" val="247514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do you need to be successful?</a:t>
            </a:r>
            <a:endParaRPr lang="en-US" dirty="0"/>
          </a:p>
        </p:txBody>
      </p:sp>
      <p:sp>
        <p:nvSpPr>
          <p:cNvPr id="4" name="Text Placeholder 3"/>
          <p:cNvSpPr>
            <a:spLocks noGrp="1"/>
          </p:cNvSpPr>
          <p:nvPr>
            <p:ph type="body" sz="quarter" idx="4294967295"/>
          </p:nvPr>
        </p:nvSpPr>
        <p:spPr>
          <a:xfrm>
            <a:off x="269010" y="1212850"/>
            <a:ext cx="12167466" cy="803275"/>
          </a:xfrm>
        </p:spPr>
        <p:txBody>
          <a:bodyPr vert="horz" wrap="square" lIns="182880" tIns="146304" rIns="182880" bIns="146304" rtlCol="0">
            <a:spAutoFit/>
          </a:bodyPr>
          <a:lstStyle/>
          <a:p>
            <a:pPr marL="0" indent="0">
              <a:buNone/>
            </a:pPr>
            <a:r>
              <a:rPr lang="en-US" dirty="0" smtClean="0">
                <a:solidFill>
                  <a:schemeClr val="bg2"/>
                </a:solidFill>
              </a:rPr>
              <a:t>Common attributes to success</a:t>
            </a:r>
            <a:endParaRPr lang="en-US" dirty="0">
              <a:solidFill>
                <a:schemeClr val="bg2"/>
              </a:solidFill>
            </a:endParaRPr>
          </a:p>
        </p:txBody>
      </p:sp>
      <p:grpSp>
        <p:nvGrpSpPr>
          <p:cNvPr id="30" name="Group 29"/>
          <p:cNvGrpSpPr/>
          <p:nvPr/>
        </p:nvGrpSpPr>
        <p:grpSpPr>
          <a:xfrm>
            <a:off x="269009" y="2125663"/>
            <a:ext cx="2697480" cy="2744787"/>
            <a:chOff x="269009" y="2125663"/>
            <a:chExt cx="2697480" cy="2744787"/>
          </a:xfrm>
        </p:grpSpPr>
        <p:sp>
          <p:nvSpPr>
            <p:cNvPr id="28" name="Rectangle 27"/>
            <p:cNvSpPr/>
            <p:nvPr/>
          </p:nvSpPr>
          <p:spPr bwMode="auto">
            <a:xfrm>
              <a:off x="269009" y="2128596"/>
              <a:ext cx="183369" cy="186521"/>
            </a:xfrm>
            <a:prstGeom prst="rect">
              <a:avLst/>
            </a:prstGeom>
            <a:noFill/>
            <a:ln w="31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269009" y="2125663"/>
              <a:ext cx="2697480" cy="27447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1. </a:t>
              </a:r>
              <a:r>
                <a:rPr lang="en-US" sz="2800" dirty="0" smtClean="0">
                  <a:gradFill>
                    <a:gsLst>
                      <a:gs pos="0">
                        <a:srgbClr val="FFFFFF"/>
                      </a:gs>
                      <a:gs pos="100000">
                        <a:srgbClr val="FFFFFF"/>
                      </a:gs>
                    </a:gsLst>
                    <a:lin ang="5400000" scaled="0"/>
                  </a:gradFill>
                  <a:ea typeface="Segoe UI" pitchFamily="34" charset="0"/>
                  <a:cs typeface="Segoe UI" pitchFamily="34" charset="0"/>
                </a:rPr>
                <a:t>Listen</a:t>
              </a:r>
              <a:br>
                <a:rPr lang="en-US" sz="2800" dirty="0" smtClean="0">
                  <a:gradFill>
                    <a:gsLst>
                      <a:gs pos="0">
                        <a:srgbClr val="FFFFFF"/>
                      </a:gs>
                      <a:gs pos="100000">
                        <a:srgbClr val="FFFFFF"/>
                      </a:gs>
                    </a:gsLst>
                    <a:lin ang="5400000" scaled="0"/>
                  </a:gradFill>
                  <a:ea typeface="Segoe UI" pitchFamily="34" charset="0"/>
                  <a:cs typeface="Segoe UI" pitchFamily="34" charset="0"/>
                </a:rPr>
              </a:br>
              <a:r>
                <a:rPr lang="en-US" sz="2800" dirty="0" smtClean="0">
                  <a:gradFill>
                    <a:gsLst>
                      <a:gs pos="0">
                        <a:srgbClr val="FFFFFF"/>
                      </a:gs>
                      <a:gs pos="100000">
                        <a:srgbClr val="FFFFFF"/>
                      </a:gs>
                    </a:gsLst>
                    <a:lin ang="5400000" scaled="0"/>
                  </a:gradFill>
                  <a:ea typeface="Segoe UI" pitchFamily="34" charset="0"/>
                  <a:cs typeface="Segoe UI" pitchFamily="34" charset="0"/>
                </a:rPr>
                <a:t>&amp; Plan</a:t>
              </a:r>
              <a:endParaRPr lang="en-US" sz="28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deep understanding of the </a:t>
              </a:r>
              <a:r>
                <a:rPr lang="en-US" b="1" dirty="0" smtClean="0">
                  <a:gradFill>
                    <a:gsLst>
                      <a:gs pos="0">
                        <a:srgbClr val="FFFFFF"/>
                      </a:gs>
                      <a:gs pos="100000">
                        <a:srgbClr val="FFFFFF"/>
                      </a:gs>
                    </a:gsLst>
                    <a:lin ang="5400000" scaled="0"/>
                  </a:gradFill>
                  <a:ea typeface="Segoe UI" pitchFamily="34" charset="0"/>
                  <a:cs typeface="Segoe UI" pitchFamily="34" charset="0"/>
                </a:rPr>
                <a:t>business goals</a:t>
              </a:r>
              <a:r>
                <a:rPr lang="en-US" dirty="0" smtClean="0">
                  <a:gradFill>
                    <a:gsLst>
                      <a:gs pos="0">
                        <a:srgbClr val="FFFFFF"/>
                      </a:gs>
                      <a:gs pos="100000">
                        <a:srgbClr val="FFFFFF"/>
                      </a:gs>
                    </a:gsLst>
                    <a:lin ang="5400000" scaled="0"/>
                  </a:gradFill>
                  <a:ea typeface="Segoe UI" pitchFamily="34" charset="0"/>
                  <a:cs typeface="Segoe UI" pitchFamily="34" charset="0"/>
                </a:rPr>
                <a:t>, as well as people </a:t>
              </a:r>
              <a:r>
                <a:rPr lang="en-US" b="1" dirty="0" smtClean="0">
                  <a:gradFill>
                    <a:gsLst>
                      <a:gs pos="0">
                        <a:srgbClr val="FFFFFF"/>
                      </a:gs>
                      <a:gs pos="100000">
                        <a:srgbClr val="FFFFFF"/>
                      </a:gs>
                    </a:gsLst>
                    <a:lin ang="5400000" scaled="0"/>
                  </a:gradFill>
                  <a:ea typeface="Segoe UI" pitchFamily="34" charset="0"/>
                  <a:cs typeface="Segoe UI" pitchFamily="34" charset="0"/>
                </a:rPr>
                <a:t>challenges</a:t>
              </a:r>
              <a:r>
                <a:rPr lang="en-US" dirty="0" smtClean="0">
                  <a:gradFill>
                    <a:gsLst>
                      <a:gs pos="0">
                        <a:srgbClr val="FFFFFF"/>
                      </a:gs>
                      <a:gs pos="100000">
                        <a:srgbClr val="FFFFFF"/>
                      </a:gs>
                    </a:gsLst>
                    <a:lin ang="5400000" scaled="0"/>
                  </a:gradFill>
                  <a:ea typeface="Segoe UI" pitchFamily="34" charset="0"/>
                  <a:cs typeface="Segoe UI" pitchFamily="34" charset="0"/>
                </a:rPr>
                <a:t> and </a:t>
              </a:r>
              <a:r>
                <a:rPr lang="en-US" b="1" dirty="0" smtClean="0">
                  <a:gradFill>
                    <a:gsLst>
                      <a:gs pos="0">
                        <a:srgbClr val="FFFFFF"/>
                      </a:gs>
                      <a:gs pos="100000">
                        <a:srgbClr val="FFFFFF"/>
                      </a:gs>
                    </a:gsLst>
                    <a:lin ang="5400000" scaled="0"/>
                  </a:gradFill>
                  <a:ea typeface="Segoe UI" pitchFamily="34" charset="0"/>
                  <a:cs typeface="Segoe UI" pitchFamily="34" charset="0"/>
                </a:rPr>
                <a:t>needs </a:t>
              </a:r>
              <a:r>
                <a:rPr lang="en-US" dirty="0" smtClean="0">
                  <a:gradFill>
                    <a:gsLst>
                      <a:gs pos="0">
                        <a:srgbClr val="FFFFFF"/>
                      </a:gs>
                      <a:gs pos="100000">
                        <a:srgbClr val="FFFFFF"/>
                      </a:gs>
                    </a:gsLst>
                    <a:lin ang="5400000" scaled="0"/>
                  </a:gradFill>
                  <a:ea typeface="Segoe UI" pitchFamily="34" charset="0"/>
                  <a:cs typeface="Segoe UI" pitchFamily="34" charset="0"/>
                </a:rPr>
                <a:t>to achieve them.</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2313702" y="2279656"/>
              <a:ext cx="438635" cy="491647"/>
              <a:chOff x="2313702" y="2272551"/>
              <a:chExt cx="438635" cy="491647"/>
            </a:xfrm>
          </p:grpSpPr>
          <p:sp>
            <p:nvSpPr>
              <p:cNvPr id="10"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1"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grpSp>
      <p:sp>
        <p:nvSpPr>
          <p:cNvPr id="27" name="Rectangle 26"/>
          <p:cNvSpPr/>
          <p:nvPr/>
        </p:nvSpPr>
        <p:spPr bwMode="auto">
          <a:xfrm>
            <a:off x="3011966" y="2125663"/>
            <a:ext cx="2697480" cy="274478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2. Envision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Design</a:t>
            </a: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solution</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that </a:t>
            </a:r>
            <a:r>
              <a:rPr lang="en-US" dirty="0" smtClean="0">
                <a:gradFill>
                  <a:gsLst>
                    <a:gs pos="0">
                      <a:srgbClr val="FFFFFF"/>
                    </a:gs>
                    <a:gs pos="100000">
                      <a:srgbClr val="FFFFFF"/>
                    </a:gs>
                  </a:gsLst>
                  <a:lin ang="5400000" scaled="0"/>
                </a:gradFill>
                <a:ea typeface="Segoe UI" pitchFamily="34" charset="0"/>
                <a:cs typeface="Segoe UI" pitchFamily="34" charset="0"/>
              </a:rPr>
              <a:t>people love and that helps them achieve business goals and get </a:t>
            </a:r>
            <a:r>
              <a:rPr lang="en-US" dirty="0">
                <a:gradFill>
                  <a:gsLst>
                    <a:gs pos="0">
                      <a:srgbClr val="FFFFFF"/>
                    </a:gs>
                    <a:gs pos="100000">
                      <a:srgbClr val="FFFFFF"/>
                    </a:gs>
                  </a:gsLst>
                  <a:lin ang="5400000" scaled="0"/>
                </a:gradFill>
                <a:ea typeface="Segoe UI" pitchFamily="34" charset="0"/>
                <a:cs typeface="Segoe UI" pitchFamily="34" charset="0"/>
              </a:rPr>
              <a:t>things done </a:t>
            </a:r>
            <a:r>
              <a:rPr lang="en-US" dirty="0" smtClean="0">
                <a:gradFill>
                  <a:gsLst>
                    <a:gs pos="0">
                      <a:srgbClr val="FFFFFF"/>
                    </a:gs>
                    <a:gs pos="100000">
                      <a:srgbClr val="FFFFFF"/>
                    </a:gs>
                  </a:gsLst>
                  <a:lin ang="5400000" scaled="0"/>
                </a:gradFill>
                <a:ea typeface="Segoe UI" pitchFamily="34" charset="0"/>
                <a:cs typeface="Segoe UI" pitchFamily="34" charset="0"/>
              </a:rPr>
              <a:t>more effectively.</a:t>
            </a:r>
          </a:p>
        </p:txBody>
      </p:sp>
      <p:grpSp>
        <p:nvGrpSpPr>
          <p:cNvPr id="6" name="Group 5"/>
          <p:cNvGrpSpPr/>
          <p:nvPr/>
        </p:nvGrpSpPr>
        <p:grpSpPr>
          <a:xfrm>
            <a:off x="5122144" y="2272551"/>
            <a:ext cx="385697" cy="505857"/>
            <a:chOff x="5063874" y="2315117"/>
            <a:chExt cx="385697" cy="505857"/>
          </a:xfrm>
        </p:grpSpPr>
        <p:sp>
          <p:nvSpPr>
            <p:cNvPr id="12" name="Freeform 10"/>
            <p:cNvSpPr>
              <a:spLocks/>
            </p:cNvSpPr>
            <p:nvPr/>
          </p:nvSpPr>
          <p:spPr bwMode="auto">
            <a:xfrm>
              <a:off x="5063874" y="2470879"/>
              <a:ext cx="360479" cy="350095"/>
            </a:xfrm>
            <a:custGeom>
              <a:avLst/>
              <a:gdLst>
                <a:gd name="T0" fmla="*/ 194 w 203"/>
                <a:gd name="T1" fmla="*/ 159 h 198"/>
                <a:gd name="T2" fmla="*/ 67 w 203"/>
                <a:gd name="T3" fmla="*/ 44 h 198"/>
                <a:gd name="T4" fmla="*/ 111 w 203"/>
                <a:gd name="T5" fmla="*/ 24 h 198"/>
                <a:gd name="T6" fmla="*/ 113 w 203"/>
                <a:gd name="T7" fmla="*/ 20 h 198"/>
                <a:gd name="T8" fmla="*/ 65 w 203"/>
                <a:gd name="T9" fmla="*/ 14 h 198"/>
                <a:gd name="T10" fmla="*/ 30 w 203"/>
                <a:gd name="T11" fmla="*/ 43 h 198"/>
                <a:gd name="T12" fmla="*/ 26 w 203"/>
                <a:gd name="T13" fmla="*/ 51 h 198"/>
                <a:gd name="T14" fmla="*/ 8 w 203"/>
                <a:gd name="T15" fmla="*/ 56 h 198"/>
                <a:gd name="T16" fmla="*/ 0 w 203"/>
                <a:gd name="T17" fmla="*/ 64 h 198"/>
                <a:gd name="T18" fmla="*/ 24 w 203"/>
                <a:gd name="T19" fmla="*/ 88 h 198"/>
                <a:gd name="T20" fmla="*/ 40 w 203"/>
                <a:gd name="T21" fmla="*/ 78 h 198"/>
                <a:gd name="T22" fmla="*/ 41 w 203"/>
                <a:gd name="T23" fmla="*/ 68 h 198"/>
                <a:gd name="T24" fmla="*/ 53 w 203"/>
                <a:gd name="T25" fmla="*/ 58 h 198"/>
                <a:gd name="T26" fmla="*/ 168 w 203"/>
                <a:gd name="T27" fmla="*/ 188 h 198"/>
                <a:gd name="T28" fmla="*/ 187 w 203"/>
                <a:gd name="T29" fmla="*/ 183 h 198"/>
                <a:gd name="T30" fmla="*/ 196 w 203"/>
                <a:gd name="T31" fmla="*/ 175 h 198"/>
                <a:gd name="T32" fmla="*/ 194 w 203"/>
                <a:gd name="T33"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8">
                  <a:moveTo>
                    <a:pt x="194" y="159"/>
                  </a:moveTo>
                  <a:cubicBezTo>
                    <a:pt x="67" y="44"/>
                    <a:pt x="67" y="44"/>
                    <a:pt x="67" y="44"/>
                  </a:cubicBezTo>
                  <a:cubicBezTo>
                    <a:pt x="67" y="44"/>
                    <a:pt x="84" y="15"/>
                    <a:pt x="111" y="24"/>
                  </a:cubicBezTo>
                  <a:cubicBezTo>
                    <a:pt x="113" y="20"/>
                    <a:pt x="113" y="20"/>
                    <a:pt x="113" y="20"/>
                  </a:cubicBezTo>
                  <a:cubicBezTo>
                    <a:pt x="113" y="20"/>
                    <a:pt x="86" y="0"/>
                    <a:pt x="65" y="14"/>
                  </a:cubicBezTo>
                  <a:cubicBezTo>
                    <a:pt x="30" y="43"/>
                    <a:pt x="30" y="43"/>
                    <a:pt x="30" y="43"/>
                  </a:cubicBezTo>
                  <a:cubicBezTo>
                    <a:pt x="30" y="43"/>
                    <a:pt x="28" y="47"/>
                    <a:pt x="26" y="51"/>
                  </a:cubicBezTo>
                  <a:cubicBezTo>
                    <a:pt x="8" y="56"/>
                    <a:pt x="8" y="56"/>
                    <a:pt x="8" y="56"/>
                  </a:cubicBezTo>
                  <a:cubicBezTo>
                    <a:pt x="0" y="64"/>
                    <a:pt x="0" y="64"/>
                    <a:pt x="0" y="64"/>
                  </a:cubicBezTo>
                  <a:cubicBezTo>
                    <a:pt x="24" y="88"/>
                    <a:pt x="24" y="88"/>
                    <a:pt x="24" y="88"/>
                  </a:cubicBezTo>
                  <a:cubicBezTo>
                    <a:pt x="40" y="78"/>
                    <a:pt x="40" y="78"/>
                    <a:pt x="40" y="78"/>
                  </a:cubicBezTo>
                  <a:cubicBezTo>
                    <a:pt x="41" y="68"/>
                    <a:pt x="41" y="68"/>
                    <a:pt x="41" y="68"/>
                  </a:cubicBezTo>
                  <a:cubicBezTo>
                    <a:pt x="53" y="58"/>
                    <a:pt x="53" y="58"/>
                    <a:pt x="53" y="58"/>
                  </a:cubicBezTo>
                  <a:cubicBezTo>
                    <a:pt x="168" y="188"/>
                    <a:pt x="168" y="188"/>
                    <a:pt x="168" y="188"/>
                  </a:cubicBezTo>
                  <a:cubicBezTo>
                    <a:pt x="168" y="188"/>
                    <a:pt x="175" y="198"/>
                    <a:pt x="187" y="183"/>
                  </a:cubicBezTo>
                  <a:cubicBezTo>
                    <a:pt x="196" y="175"/>
                    <a:pt x="196" y="175"/>
                    <a:pt x="196" y="175"/>
                  </a:cubicBezTo>
                  <a:cubicBezTo>
                    <a:pt x="196" y="175"/>
                    <a:pt x="203" y="167"/>
                    <a:pt x="194" y="1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3" name="Freeform 11"/>
            <p:cNvSpPr>
              <a:spLocks/>
            </p:cNvSpPr>
            <p:nvPr/>
          </p:nvSpPr>
          <p:spPr bwMode="auto">
            <a:xfrm>
              <a:off x="5166974" y="2315117"/>
              <a:ext cx="282597" cy="390890"/>
            </a:xfrm>
            <a:custGeom>
              <a:avLst/>
              <a:gdLst>
                <a:gd name="T0" fmla="*/ 63 w 159"/>
                <a:gd name="T1" fmla="*/ 80 h 221"/>
                <a:gd name="T2" fmla="*/ 118 w 159"/>
                <a:gd name="T3" fmla="*/ 208 h 221"/>
                <a:gd name="T4" fmla="*/ 133 w 159"/>
                <a:gd name="T5" fmla="*/ 220 h 221"/>
                <a:gd name="T6" fmla="*/ 151 w 159"/>
                <a:gd name="T7" fmla="*/ 211 h 221"/>
                <a:gd name="T8" fmla="*/ 154 w 159"/>
                <a:gd name="T9" fmla="*/ 196 h 221"/>
                <a:gd name="T10" fmla="*/ 82 w 159"/>
                <a:gd name="T11" fmla="*/ 66 h 221"/>
                <a:gd name="T12" fmla="*/ 91 w 159"/>
                <a:gd name="T13" fmla="*/ 30 h 221"/>
                <a:gd name="T14" fmla="*/ 66 w 159"/>
                <a:gd name="T15" fmla="*/ 0 h 221"/>
                <a:gd name="T16" fmla="*/ 63 w 159"/>
                <a:gd name="T17" fmla="*/ 4 h 221"/>
                <a:gd name="T18" fmla="*/ 75 w 159"/>
                <a:gd name="T19" fmla="*/ 22 h 221"/>
                <a:gd name="T20" fmla="*/ 61 w 159"/>
                <a:gd name="T21" fmla="*/ 48 h 221"/>
                <a:gd name="T22" fmla="*/ 25 w 159"/>
                <a:gd name="T23" fmla="*/ 44 h 221"/>
                <a:gd name="T24" fmla="*/ 17 w 159"/>
                <a:gd name="T25" fmla="*/ 23 h 221"/>
                <a:gd name="T26" fmla="*/ 13 w 159"/>
                <a:gd name="T27" fmla="*/ 22 h 221"/>
                <a:gd name="T28" fmla="*/ 23 w 159"/>
                <a:gd name="T29" fmla="*/ 62 h 221"/>
                <a:gd name="T30" fmla="*/ 63 w 159"/>
                <a:gd name="T31"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1">
                  <a:moveTo>
                    <a:pt x="63" y="80"/>
                  </a:moveTo>
                  <a:cubicBezTo>
                    <a:pt x="118" y="208"/>
                    <a:pt x="118" y="208"/>
                    <a:pt x="118" y="208"/>
                  </a:cubicBezTo>
                  <a:cubicBezTo>
                    <a:pt x="118" y="208"/>
                    <a:pt x="122" y="221"/>
                    <a:pt x="133" y="220"/>
                  </a:cubicBezTo>
                  <a:cubicBezTo>
                    <a:pt x="151" y="211"/>
                    <a:pt x="151" y="211"/>
                    <a:pt x="151" y="211"/>
                  </a:cubicBezTo>
                  <a:cubicBezTo>
                    <a:pt x="151" y="211"/>
                    <a:pt x="159" y="209"/>
                    <a:pt x="154" y="196"/>
                  </a:cubicBezTo>
                  <a:cubicBezTo>
                    <a:pt x="149" y="184"/>
                    <a:pt x="82" y="66"/>
                    <a:pt x="82" y="66"/>
                  </a:cubicBezTo>
                  <a:cubicBezTo>
                    <a:pt x="91" y="30"/>
                    <a:pt x="91" y="30"/>
                    <a:pt x="91" y="30"/>
                  </a:cubicBezTo>
                  <a:cubicBezTo>
                    <a:pt x="91" y="30"/>
                    <a:pt x="87" y="4"/>
                    <a:pt x="66" y="0"/>
                  </a:cubicBezTo>
                  <a:cubicBezTo>
                    <a:pt x="63" y="4"/>
                    <a:pt x="63" y="4"/>
                    <a:pt x="63" y="4"/>
                  </a:cubicBezTo>
                  <a:cubicBezTo>
                    <a:pt x="75" y="22"/>
                    <a:pt x="75" y="22"/>
                    <a:pt x="75" y="22"/>
                  </a:cubicBezTo>
                  <a:cubicBezTo>
                    <a:pt x="61" y="48"/>
                    <a:pt x="61" y="48"/>
                    <a:pt x="61" y="48"/>
                  </a:cubicBezTo>
                  <a:cubicBezTo>
                    <a:pt x="25" y="44"/>
                    <a:pt x="25" y="44"/>
                    <a:pt x="25" y="44"/>
                  </a:cubicBezTo>
                  <a:cubicBezTo>
                    <a:pt x="17" y="23"/>
                    <a:pt x="17" y="23"/>
                    <a:pt x="17" y="23"/>
                  </a:cubicBezTo>
                  <a:cubicBezTo>
                    <a:pt x="13" y="22"/>
                    <a:pt x="13" y="22"/>
                    <a:pt x="13" y="22"/>
                  </a:cubicBezTo>
                  <a:cubicBezTo>
                    <a:pt x="13" y="22"/>
                    <a:pt x="0" y="43"/>
                    <a:pt x="23" y="62"/>
                  </a:cubicBezTo>
                  <a:lnTo>
                    <a:pt x="63"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
        <p:nvSpPr>
          <p:cNvPr id="31" name="Rectangle 30"/>
          <p:cNvSpPr/>
          <p:nvPr/>
        </p:nvSpPr>
        <p:spPr bwMode="auto">
          <a:xfrm>
            <a:off x="5754923" y="2125663"/>
            <a:ext cx="2697480" cy="27447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3. Drive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Engage</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strategy </a:t>
            </a:r>
            <a:r>
              <a:rPr lang="en-US" dirty="0" smtClean="0">
                <a:gradFill>
                  <a:gsLst>
                    <a:gs pos="0">
                      <a:srgbClr val="FFFFFF"/>
                    </a:gs>
                    <a:gs pos="100000">
                      <a:srgbClr val="FFFFFF"/>
                    </a:gs>
                  </a:gsLst>
                  <a:lin ang="5400000" scaled="0"/>
                </a:gradFill>
                <a:ea typeface="Segoe UI" pitchFamily="34" charset="0"/>
                <a:cs typeface="Segoe UI" pitchFamily="34" charset="0"/>
              </a:rPr>
              <a:t>to drive adoption including communications, readiness and community.</a:t>
            </a: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7877648" y="2277308"/>
            <a:ext cx="352761" cy="496342"/>
            <a:chOff x="4324767" y="2348195"/>
            <a:chExt cx="352761" cy="496342"/>
          </a:xfrm>
        </p:grpSpPr>
        <p:sp>
          <p:nvSpPr>
            <p:cNvPr id="14" name="Freeform 5"/>
            <p:cNvSpPr>
              <a:spLocks noEditPoints="1"/>
            </p:cNvSpPr>
            <p:nvPr/>
          </p:nvSpPr>
          <p:spPr bwMode="auto">
            <a:xfrm>
              <a:off x="4387448" y="2348195"/>
              <a:ext cx="228857" cy="107869"/>
            </a:xfrm>
            <a:custGeom>
              <a:avLst/>
              <a:gdLst>
                <a:gd name="T0" fmla="*/ 131 w 131"/>
                <a:gd name="T1" fmla="*/ 60 h 62"/>
                <a:gd name="T2" fmla="*/ 120 w 131"/>
                <a:gd name="T3" fmla="*/ 47 h 62"/>
                <a:gd name="T4" fmla="*/ 90 w 131"/>
                <a:gd name="T5" fmla="*/ 43 h 62"/>
                <a:gd name="T6" fmla="*/ 90 w 131"/>
                <a:gd name="T7" fmla="*/ 25 h 62"/>
                <a:gd name="T8" fmla="*/ 78 w 131"/>
                <a:gd name="T9" fmla="*/ 12 h 62"/>
                <a:gd name="T10" fmla="*/ 65 w 131"/>
                <a:gd name="T11" fmla="*/ 0 h 62"/>
                <a:gd name="T12" fmla="*/ 52 w 131"/>
                <a:gd name="T13" fmla="*/ 12 h 62"/>
                <a:gd name="T14" fmla="*/ 41 w 131"/>
                <a:gd name="T15" fmla="*/ 25 h 62"/>
                <a:gd name="T16" fmla="*/ 41 w 131"/>
                <a:gd name="T17" fmla="*/ 43 h 62"/>
                <a:gd name="T18" fmla="*/ 10 w 131"/>
                <a:gd name="T19" fmla="*/ 47 h 62"/>
                <a:gd name="T20" fmla="*/ 0 w 131"/>
                <a:gd name="T21" fmla="*/ 60 h 62"/>
                <a:gd name="T22" fmla="*/ 1 w 131"/>
                <a:gd name="T23" fmla="*/ 62 h 62"/>
                <a:gd name="T24" fmla="*/ 65 w 131"/>
                <a:gd name="T25" fmla="*/ 62 h 62"/>
                <a:gd name="T26" fmla="*/ 129 w 131"/>
                <a:gd name="T27" fmla="*/ 62 h 62"/>
                <a:gd name="T28" fmla="*/ 131 w 131"/>
                <a:gd name="T29" fmla="*/ 60 h 62"/>
                <a:gd name="T30" fmla="*/ 65 w 131"/>
                <a:gd name="T31" fmla="*/ 17 h 62"/>
                <a:gd name="T32" fmla="*/ 59 w 131"/>
                <a:gd name="T33" fmla="*/ 11 h 62"/>
                <a:gd name="T34" fmla="*/ 65 w 131"/>
                <a:gd name="T35" fmla="*/ 5 h 62"/>
                <a:gd name="T36" fmla="*/ 71 w 131"/>
                <a:gd name="T37" fmla="*/ 11 h 62"/>
                <a:gd name="T38" fmla="*/ 65 w 131"/>
                <a:gd name="T39"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62">
                  <a:moveTo>
                    <a:pt x="131" y="60"/>
                  </a:moveTo>
                  <a:cubicBezTo>
                    <a:pt x="131" y="54"/>
                    <a:pt x="125" y="48"/>
                    <a:pt x="120" y="47"/>
                  </a:cubicBezTo>
                  <a:cubicBezTo>
                    <a:pt x="116" y="46"/>
                    <a:pt x="90" y="43"/>
                    <a:pt x="90" y="43"/>
                  </a:cubicBezTo>
                  <a:cubicBezTo>
                    <a:pt x="90" y="25"/>
                    <a:pt x="90" y="25"/>
                    <a:pt x="90" y="25"/>
                  </a:cubicBezTo>
                  <a:cubicBezTo>
                    <a:pt x="78" y="21"/>
                    <a:pt x="78" y="12"/>
                    <a:pt x="78" y="12"/>
                  </a:cubicBezTo>
                  <a:cubicBezTo>
                    <a:pt x="78" y="5"/>
                    <a:pt x="72" y="0"/>
                    <a:pt x="65" y="0"/>
                  </a:cubicBezTo>
                  <a:cubicBezTo>
                    <a:pt x="58" y="0"/>
                    <a:pt x="52" y="5"/>
                    <a:pt x="52" y="12"/>
                  </a:cubicBezTo>
                  <a:cubicBezTo>
                    <a:pt x="52" y="12"/>
                    <a:pt x="52" y="21"/>
                    <a:pt x="41" y="25"/>
                  </a:cubicBezTo>
                  <a:cubicBezTo>
                    <a:pt x="41" y="43"/>
                    <a:pt x="41" y="43"/>
                    <a:pt x="41" y="43"/>
                  </a:cubicBezTo>
                  <a:cubicBezTo>
                    <a:pt x="41" y="43"/>
                    <a:pt x="14" y="46"/>
                    <a:pt x="10" y="47"/>
                  </a:cubicBezTo>
                  <a:cubicBezTo>
                    <a:pt x="6" y="48"/>
                    <a:pt x="0" y="54"/>
                    <a:pt x="0" y="60"/>
                  </a:cubicBezTo>
                  <a:cubicBezTo>
                    <a:pt x="0" y="60"/>
                    <a:pt x="0" y="62"/>
                    <a:pt x="1" y="62"/>
                  </a:cubicBezTo>
                  <a:cubicBezTo>
                    <a:pt x="3" y="62"/>
                    <a:pt x="65" y="62"/>
                    <a:pt x="65" y="62"/>
                  </a:cubicBezTo>
                  <a:cubicBezTo>
                    <a:pt x="65" y="62"/>
                    <a:pt x="127" y="62"/>
                    <a:pt x="129" y="62"/>
                  </a:cubicBezTo>
                  <a:cubicBezTo>
                    <a:pt x="131" y="62"/>
                    <a:pt x="131" y="60"/>
                    <a:pt x="131" y="60"/>
                  </a:cubicBezTo>
                  <a:close/>
                  <a:moveTo>
                    <a:pt x="65" y="17"/>
                  </a:moveTo>
                  <a:cubicBezTo>
                    <a:pt x="62" y="17"/>
                    <a:pt x="59" y="15"/>
                    <a:pt x="59" y="11"/>
                  </a:cubicBezTo>
                  <a:cubicBezTo>
                    <a:pt x="59" y="8"/>
                    <a:pt x="62" y="5"/>
                    <a:pt x="65" y="5"/>
                  </a:cubicBezTo>
                  <a:cubicBezTo>
                    <a:pt x="69" y="5"/>
                    <a:pt x="71" y="8"/>
                    <a:pt x="71" y="11"/>
                  </a:cubicBezTo>
                  <a:cubicBezTo>
                    <a:pt x="71" y="15"/>
                    <a:pt x="69" y="17"/>
                    <a:pt x="65"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5" name="Freeform 6"/>
            <p:cNvSpPr>
              <a:spLocks/>
            </p:cNvSpPr>
            <p:nvPr/>
          </p:nvSpPr>
          <p:spPr bwMode="auto">
            <a:xfrm>
              <a:off x="4324767" y="2381722"/>
              <a:ext cx="352761" cy="462815"/>
            </a:xfrm>
            <a:custGeom>
              <a:avLst/>
              <a:gdLst>
                <a:gd name="T0" fmla="*/ 187 w 202"/>
                <a:gd name="T1" fmla="*/ 0 h 266"/>
                <a:gd name="T2" fmla="*/ 122 w 202"/>
                <a:gd name="T3" fmla="*/ 0 h 266"/>
                <a:gd name="T4" fmla="*/ 127 w 202"/>
                <a:gd name="T5" fmla="*/ 2 h 266"/>
                <a:gd name="T6" fmla="*/ 129 w 202"/>
                <a:gd name="T7" fmla="*/ 3 h 266"/>
                <a:gd name="T8" fmla="*/ 129 w 202"/>
                <a:gd name="T9" fmla="*/ 20 h 266"/>
                <a:gd name="T10" fmla="*/ 189 w 202"/>
                <a:gd name="T11" fmla="*/ 20 h 266"/>
                <a:gd name="T12" fmla="*/ 189 w 202"/>
                <a:gd name="T13" fmla="*/ 242 h 266"/>
                <a:gd name="T14" fmla="*/ 13 w 202"/>
                <a:gd name="T15" fmla="*/ 242 h 266"/>
                <a:gd name="T16" fmla="*/ 13 w 202"/>
                <a:gd name="T17" fmla="*/ 20 h 266"/>
                <a:gd name="T18" fmla="*/ 73 w 202"/>
                <a:gd name="T19" fmla="*/ 20 h 266"/>
                <a:gd name="T20" fmla="*/ 73 w 202"/>
                <a:gd name="T21" fmla="*/ 3 h 266"/>
                <a:gd name="T22" fmla="*/ 76 w 202"/>
                <a:gd name="T23" fmla="*/ 2 h 266"/>
                <a:gd name="T24" fmla="*/ 80 w 202"/>
                <a:gd name="T25" fmla="*/ 0 h 266"/>
                <a:gd name="T26" fmla="*/ 15 w 202"/>
                <a:gd name="T27" fmla="*/ 0 h 266"/>
                <a:gd name="T28" fmla="*/ 0 w 202"/>
                <a:gd name="T29" fmla="*/ 15 h 266"/>
                <a:gd name="T30" fmla="*/ 0 w 202"/>
                <a:gd name="T31" fmla="*/ 251 h 266"/>
                <a:gd name="T32" fmla="*/ 15 w 202"/>
                <a:gd name="T33" fmla="*/ 266 h 266"/>
                <a:gd name="T34" fmla="*/ 187 w 202"/>
                <a:gd name="T35" fmla="*/ 266 h 266"/>
                <a:gd name="T36" fmla="*/ 202 w 202"/>
                <a:gd name="T37" fmla="*/ 251 h 266"/>
                <a:gd name="T38" fmla="*/ 202 w 202"/>
                <a:gd name="T39" fmla="*/ 15 h 266"/>
                <a:gd name="T40" fmla="*/ 187 w 202"/>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66">
                  <a:moveTo>
                    <a:pt x="187" y="0"/>
                  </a:moveTo>
                  <a:cubicBezTo>
                    <a:pt x="122" y="0"/>
                    <a:pt x="122" y="0"/>
                    <a:pt x="122" y="0"/>
                  </a:cubicBezTo>
                  <a:cubicBezTo>
                    <a:pt x="124" y="1"/>
                    <a:pt x="125" y="2"/>
                    <a:pt x="127" y="2"/>
                  </a:cubicBezTo>
                  <a:cubicBezTo>
                    <a:pt x="129" y="3"/>
                    <a:pt x="129" y="3"/>
                    <a:pt x="129" y="3"/>
                  </a:cubicBezTo>
                  <a:cubicBezTo>
                    <a:pt x="129" y="20"/>
                    <a:pt x="129" y="20"/>
                    <a:pt x="129" y="20"/>
                  </a:cubicBezTo>
                  <a:cubicBezTo>
                    <a:pt x="189" y="20"/>
                    <a:pt x="189" y="20"/>
                    <a:pt x="189" y="20"/>
                  </a:cubicBezTo>
                  <a:cubicBezTo>
                    <a:pt x="189" y="242"/>
                    <a:pt x="189" y="242"/>
                    <a:pt x="189" y="242"/>
                  </a:cubicBezTo>
                  <a:cubicBezTo>
                    <a:pt x="13" y="242"/>
                    <a:pt x="13" y="242"/>
                    <a:pt x="13" y="242"/>
                  </a:cubicBezTo>
                  <a:cubicBezTo>
                    <a:pt x="13" y="20"/>
                    <a:pt x="13" y="20"/>
                    <a:pt x="13" y="20"/>
                  </a:cubicBezTo>
                  <a:cubicBezTo>
                    <a:pt x="73" y="20"/>
                    <a:pt x="73" y="20"/>
                    <a:pt x="73" y="20"/>
                  </a:cubicBezTo>
                  <a:cubicBezTo>
                    <a:pt x="73" y="3"/>
                    <a:pt x="73" y="3"/>
                    <a:pt x="73" y="3"/>
                  </a:cubicBezTo>
                  <a:cubicBezTo>
                    <a:pt x="76" y="2"/>
                    <a:pt x="76" y="2"/>
                    <a:pt x="76" y="2"/>
                  </a:cubicBezTo>
                  <a:cubicBezTo>
                    <a:pt x="77" y="2"/>
                    <a:pt x="79" y="1"/>
                    <a:pt x="80" y="0"/>
                  </a:cubicBezTo>
                  <a:cubicBezTo>
                    <a:pt x="15" y="0"/>
                    <a:pt x="15" y="0"/>
                    <a:pt x="15" y="0"/>
                  </a:cubicBezTo>
                  <a:cubicBezTo>
                    <a:pt x="7" y="0"/>
                    <a:pt x="0" y="7"/>
                    <a:pt x="0" y="15"/>
                  </a:cubicBezTo>
                  <a:cubicBezTo>
                    <a:pt x="0" y="251"/>
                    <a:pt x="0" y="251"/>
                    <a:pt x="0" y="251"/>
                  </a:cubicBezTo>
                  <a:cubicBezTo>
                    <a:pt x="0" y="259"/>
                    <a:pt x="7" y="266"/>
                    <a:pt x="15" y="266"/>
                  </a:cubicBezTo>
                  <a:cubicBezTo>
                    <a:pt x="187" y="266"/>
                    <a:pt x="187" y="266"/>
                    <a:pt x="187" y="266"/>
                  </a:cubicBezTo>
                  <a:cubicBezTo>
                    <a:pt x="195" y="266"/>
                    <a:pt x="202" y="259"/>
                    <a:pt x="202" y="251"/>
                  </a:cubicBezTo>
                  <a:cubicBezTo>
                    <a:pt x="202" y="15"/>
                    <a:pt x="202" y="15"/>
                    <a:pt x="202" y="15"/>
                  </a:cubicBezTo>
                  <a:cubicBezTo>
                    <a:pt x="202" y="7"/>
                    <a:pt x="195" y="0"/>
                    <a:pt x="18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6" name="Freeform 7"/>
            <p:cNvSpPr>
              <a:spLocks/>
            </p:cNvSpPr>
            <p:nvPr/>
          </p:nvSpPr>
          <p:spPr bwMode="auto">
            <a:xfrm>
              <a:off x="4387448" y="2496150"/>
              <a:ext cx="87461" cy="78715"/>
            </a:xfrm>
            <a:custGeom>
              <a:avLst/>
              <a:gdLst>
                <a:gd name="T0" fmla="*/ 45 w 50"/>
                <a:gd name="T1" fmla="*/ 1 h 45"/>
                <a:gd name="T2" fmla="*/ 45 w 50"/>
                <a:gd name="T3" fmla="*/ 0 h 45"/>
                <a:gd name="T4" fmla="*/ 45 w 50"/>
                <a:gd name="T5" fmla="*/ 0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0 h 45"/>
                <a:gd name="T34" fmla="*/ 42 w 50"/>
                <a:gd name="T35" fmla="*/ 0 h 45"/>
                <a:gd name="T36" fmla="*/ 42 w 50"/>
                <a:gd name="T37" fmla="*/ 0 h 45"/>
                <a:gd name="T38" fmla="*/ 41 w 50"/>
                <a:gd name="T39" fmla="*/ 0 h 45"/>
                <a:gd name="T40" fmla="*/ 41 w 50"/>
                <a:gd name="T41" fmla="*/ 0 h 45"/>
                <a:gd name="T42" fmla="*/ 41 w 50"/>
                <a:gd name="T43" fmla="*/ 0 h 45"/>
                <a:gd name="T44" fmla="*/ 41 w 50"/>
                <a:gd name="T45" fmla="*/ 0 h 45"/>
                <a:gd name="T46" fmla="*/ 41 w 50"/>
                <a:gd name="T47" fmla="*/ 0 h 45"/>
                <a:gd name="T48" fmla="*/ 38 w 50"/>
                <a:gd name="T49" fmla="*/ 3 h 45"/>
                <a:gd name="T50" fmla="*/ 0 w 50"/>
                <a:gd name="T51" fmla="*/ 45 h 45"/>
                <a:gd name="T52" fmla="*/ 42 w 50"/>
                <a:gd name="T53" fmla="*/ 19 h 45"/>
                <a:gd name="T54" fmla="*/ 37 w 50"/>
                <a:gd name="T55" fmla="*/ 24 h 45"/>
                <a:gd name="T56" fmla="*/ 5 w 50"/>
                <a:gd name="T57" fmla="*/ 40 h 45"/>
                <a:gd name="T58" fmla="*/ 32 w 50"/>
                <a:gd name="T59" fmla="*/ 8 h 45"/>
                <a:gd name="T60" fmla="*/ 23 w 50"/>
                <a:gd name="T61" fmla="*/ 19 h 45"/>
                <a:gd name="T62" fmla="*/ 16 w 50"/>
                <a:gd name="T63" fmla="*/ 13 h 45"/>
                <a:gd name="T64" fmla="*/ 16 w 50"/>
                <a:gd name="T65" fmla="*/ 13 h 45"/>
                <a:gd name="T66" fmla="*/ 16 w 50"/>
                <a:gd name="T67" fmla="*/ 12 h 45"/>
                <a:gd name="T68" fmla="*/ 15 w 50"/>
                <a:gd name="T69" fmla="*/ 12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2 h 45"/>
                <a:gd name="T100" fmla="*/ 12 w 50"/>
                <a:gd name="T101" fmla="*/ 12 h 45"/>
                <a:gd name="T102" fmla="*/ 12 w 50"/>
                <a:gd name="T103" fmla="*/ 12 h 45"/>
                <a:gd name="T104" fmla="*/ 11 w 50"/>
                <a:gd name="T105" fmla="*/ 13 h 45"/>
                <a:gd name="T106" fmla="*/ 11 w 50"/>
                <a:gd name="T107" fmla="*/ 13 h 45"/>
                <a:gd name="T108" fmla="*/ 11 w 50"/>
                <a:gd name="T109" fmla="*/ 13 h 45"/>
                <a:gd name="T110" fmla="*/ 11 w 50"/>
                <a:gd name="T111" fmla="*/ 13 h 45"/>
                <a:gd name="T112" fmla="*/ 11 w 50"/>
                <a:gd name="T113" fmla="*/ 13 h 45"/>
                <a:gd name="T114" fmla="*/ 11 w 50"/>
                <a:gd name="T115" fmla="*/ 13 h 45"/>
                <a:gd name="T116" fmla="*/ 8 w 50"/>
                <a:gd name="T117" fmla="*/ 17 h 45"/>
                <a:gd name="T118" fmla="*/ 14 w 50"/>
                <a:gd name="T119" fmla="*/ 26 h 45"/>
                <a:gd name="T120" fmla="*/ 23 w 50"/>
                <a:gd name="T121" fmla="*/ 35 h 45"/>
                <a:gd name="T122" fmla="*/ 34 w 50"/>
                <a:gd name="T123" fmla="*/ 22 h 45"/>
                <a:gd name="T124" fmla="*/ 48 w 50"/>
                <a:gd name="T12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0"/>
                    <a:pt x="45" y="0"/>
                  </a:cubicBezTo>
                  <a:cubicBezTo>
                    <a:pt x="45" y="0"/>
                    <a:pt x="45" y="0"/>
                    <a:pt x="45" y="0"/>
                  </a:cubicBezTo>
                  <a:cubicBezTo>
                    <a:pt x="45" y="0"/>
                    <a:pt x="45" y="0"/>
                    <a:pt x="45" y="0"/>
                  </a:cubicBezTo>
                  <a:cubicBezTo>
                    <a:pt x="45" y="0"/>
                    <a:pt x="45" y="0"/>
                    <a:pt x="45" y="0"/>
                  </a:cubicBezTo>
                  <a:cubicBezTo>
                    <a:pt x="45" y="0"/>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1"/>
                    <a:pt x="41" y="1"/>
                    <a:pt x="41" y="1"/>
                  </a:cubicBezTo>
                  <a:cubicBezTo>
                    <a:pt x="41" y="1"/>
                    <a:pt x="40" y="1"/>
                    <a:pt x="38" y="3"/>
                  </a:cubicBezTo>
                  <a:cubicBezTo>
                    <a:pt x="0" y="3"/>
                    <a:pt x="0" y="3"/>
                    <a:pt x="0" y="3"/>
                  </a:cubicBezTo>
                  <a:cubicBezTo>
                    <a:pt x="0" y="45"/>
                    <a:pt x="0" y="45"/>
                    <a:pt x="0" y="45"/>
                  </a:cubicBezTo>
                  <a:cubicBezTo>
                    <a:pt x="42" y="45"/>
                    <a:pt x="42" y="45"/>
                    <a:pt x="42" y="45"/>
                  </a:cubicBezTo>
                  <a:cubicBezTo>
                    <a:pt x="42" y="19"/>
                    <a:pt x="42" y="19"/>
                    <a:pt x="42" y="19"/>
                  </a:cubicBezTo>
                  <a:cubicBezTo>
                    <a:pt x="40" y="20"/>
                    <a:pt x="39" y="22"/>
                    <a:pt x="38" y="23"/>
                  </a:cubicBezTo>
                  <a:cubicBezTo>
                    <a:pt x="37" y="24"/>
                    <a:pt x="37" y="24"/>
                    <a:pt x="37" y="24"/>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2"/>
                    <a:pt x="23" y="19"/>
                    <a:pt x="23" y="19"/>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2"/>
                    <a:pt x="16" y="12"/>
                  </a:cubicBezTo>
                  <a:cubicBezTo>
                    <a:pt x="16" y="12"/>
                    <a:pt x="16" y="12"/>
                    <a:pt x="16" y="12"/>
                  </a:cubicBezTo>
                  <a:cubicBezTo>
                    <a:pt x="16" y="12"/>
                    <a:pt x="16" y="12"/>
                    <a:pt x="16"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0" y="14"/>
                    <a:pt x="10" y="14"/>
                    <a:pt x="10" y="14"/>
                  </a:cubicBezTo>
                  <a:cubicBezTo>
                    <a:pt x="9" y="15"/>
                    <a:pt x="9" y="15"/>
                    <a:pt x="8" y="17"/>
                  </a:cubicBezTo>
                  <a:cubicBezTo>
                    <a:pt x="7" y="19"/>
                    <a:pt x="8" y="20"/>
                    <a:pt x="8" y="20"/>
                  </a:cubicBezTo>
                  <a:cubicBezTo>
                    <a:pt x="8" y="20"/>
                    <a:pt x="11" y="23"/>
                    <a:pt x="14" y="26"/>
                  </a:cubicBezTo>
                  <a:cubicBezTo>
                    <a:pt x="18" y="30"/>
                    <a:pt x="21" y="34"/>
                    <a:pt x="21" y="34"/>
                  </a:cubicBezTo>
                  <a:cubicBezTo>
                    <a:pt x="21" y="34"/>
                    <a:pt x="22" y="35"/>
                    <a:pt x="23" y="35"/>
                  </a:cubicBezTo>
                  <a:cubicBezTo>
                    <a:pt x="25" y="35"/>
                    <a:pt x="26" y="34"/>
                    <a:pt x="26" y="34"/>
                  </a:cubicBezTo>
                  <a:cubicBezTo>
                    <a:pt x="26" y="34"/>
                    <a:pt x="31" y="27"/>
                    <a:pt x="34" y="22"/>
                  </a:cubicBezTo>
                  <a:cubicBezTo>
                    <a:pt x="36" y="20"/>
                    <a:pt x="38" y="18"/>
                    <a:pt x="40" y="16"/>
                  </a:cubicBezTo>
                  <a:cubicBezTo>
                    <a:pt x="43" y="13"/>
                    <a:pt x="47" y="10"/>
                    <a:pt x="48" y="9"/>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7" name="Freeform 8"/>
            <p:cNvSpPr>
              <a:spLocks/>
            </p:cNvSpPr>
            <p:nvPr/>
          </p:nvSpPr>
          <p:spPr bwMode="auto">
            <a:xfrm>
              <a:off x="4387448" y="2590171"/>
              <a:ext cx="87461" cy="78715"/>
            </a:xfrm>
            <a:custGeom>
              <a:avLst/>
              <a:gdLst>
                <a:gd name="T0" fmla="*/ 45 w 50"/>
                <a:gd name="T1" fmla="*/ 1 h 45"/>
                <a:gd name="T2" fmla="*/ 45 w 50"/>
                <a:gd name="T3" fmla="*/ 1 h 45"/>
                <a:gd name="T4" fmla="*/ 45 w 50"/>
                <a:gd name="T5" fmla="*/ 1 h 45"/>
                <a:gd name="T6" fmla="*/ 44 w 50"/>
                <a:gd name="T7" fmla="*/ 1 h 45"/>
                <a:gd name="T8" fmla="*/ 44 w 50"/>
                <a:gd name="T9" fmla="*/ 1 h 45"/>
                <a:gd name="T10" fmla="*/ 44 w 50"/>
                <a:gd name="T11" fmla="*/ 1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1 h 45"/>
                <a:gd name="T26" fmla="*/ 42 w 50"/>
                <a:gd name="T27" fmla="*/ 1 h 45"/>
                <a:gd name="T28" fmla="*/ 42 w 50"/>
                <a:gd name="T29" fmla="*/ 1 h 45"/>
                <a:gd name="T30" fmla="*/ 42 w 50"/>
                <a:gd name="T31" fmla="*/ 1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3 h 45"/>
                <a:gd name="T72" fmla="*/ 15 w 50"/>
                <a:gd name="T73" fmla="*/ 13 h 45"/>
                <a:gd name="T74" fmla="*/ 15 w 50"/>
                <a:gd name="T75" fmla="*/ 13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3 h 45"/>
                <a:gd name="T92" fmla="*/ 13 w 50"/>
                <a:gd name="T93" fmla="*/ 13 h 45"/>
                <a:gd name="T94" fmla="*/ 12 w 50"/>
                <a:gd name="T95" fmla="*/ 13 h 45"/>
                <a:gd name="T96" fmla="*/ 12 w 50"/>
                <a:gd name="T97" fmla="*/ 13 h 45"/>
                <a:gd name="T98" fmla="*/ 12 w 50"/>
                <a:gd name="T99" fmla="*/ 13 h 45"/>
                <a:gd name="T100" fmla="*/ 12 w 50"/>
                <a:gd name="T101" fmla="*/ 13 h 45"/>
                <a:gd name="T102" fmla="*/ 12 w 50"/>
                <a:gd name="T103" fmla="*/ 13 h 45"/>
                <a:gd name="T104" fmla="*/ 11 w 50"/>
                <a:gd name="T105" fmla="*/ 13 h 45"/>
                <a:gd name="T106" fmla="*/ 11 w 50"/>
                <a:gd name="T107" fmla="*/ 14 h 45"/>
                <a:gd name="T108" fmla="*/ 11 w 50"/>
                <a:gd name="T109" fmla="*/ 14 h 45"/>
                <a:gd name="T110" fmla="*/ 11 w 50"/>
                <a:gd name="T111" fmla="*/ 14 h 45"/>
                <a:gd name="T112" fmla="*/ 11 w 50"/>
                <a:gd name="T113" fmla="*/ 14 h 45"/>
                <a:gd name="T114" fmla="*/ 11 w 50"/>
                <a:gd name="T115" fmla="*/ 14 h 45"/>
                <a:gd name="T116" fmla="*/ 8 w 50"/>
                <a:gd name="T117" fmla="*/ 18 h 45"/>
                <a:gd name="T118" fmla="*/ 14 w 50"/>
                <a:gd name="T119" fmla="*/ 27 h 45"/>
                <a:gd name="T120" fmla="*/ 23 w 50"/>
                <a:gd name="T121" fmla="*/ 36 h 45"/>
                <a:gd name="T122" fmla="*/ 34 w 50"/>
                <a:gd name="T123" fmla="*/ 23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1"/>
                  </a:cubicBezTo>
                  <a:cubicBezTo>
                    <a:pt x="44" y="1"/>
                    <a:pt x="44" y="1"/>
                    <a:pt x="44" y="1"/>
                  </a:cubicBezTo>
                  <a:cubicBezTo>
                    <a:pt x="44" y="1"/>
                    <a:pt x="44" y="1"/>
                    <a:pt x="44" y="1"/>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1"/>
                    <a:pt x="43" y="1"/>
                    <a:pt x="43" y="1"/>
                  </a:cubicBezTo>
                  <a:cubicBezTo>
                    <a:pt x="43"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3"/>
                    <a:pt x="38" y="24"/>
                  </a:cubicBezTo>
                  <a:cubicBezTo>
                    <a:pt x="37" y="24"/>
                    <a:pt x="37" y="25"/>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9"/>
                    <a:pt x="32" y="9"/>
                  </a:cubicBezTo>
                  <a:cubicBezTo>
                    <a:pt x="28" y="13"/>
                    <a:pt x="23" y="20"/>
                    <a:pt x="23" y="20"/>
                  </a:cubicBezTo>
                  <a:cubicBezTo>
                    <a:pt x="16" y="14"/>
                    <a:pt x="16" y="14"/>
                    <a:pt x="16" y="14"/>
                  </a:cubicBezTo>
                  <a:cubicBezTo>
                    <a:pt x="16" y="14"/>
                    <a:pt x="16" y="14"/>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6"/>
                    <a:pt x="9" y="16"/>
                    <a:pt x="8" y="18"/>
                  </a:cubicBezTo>
                  <a:cubicBezTo>
                    <a:pt x="7" y="19"/>
                    <a:pt x="8" y="21"/>
                    <a:pt x="8" y="21"/>
                  </a:cubicBezTo>
                  <a:cubicBezTo>
                    <a:pt x="8" y="21"/>
                    <a:pt x="11" y="24"/>
                    <a:pt x="14" y="27"/>
                  </a:cubicBezTo>
                  <a:cubicBezTo>
                    <a:pt x="18" y="31"/>
                    <a:pt x="21" y="35"/>
                    <a:pt x="21" y="35"/>
                  </a:cubicBezTo>
                  <a:cubicBezTo>
                    <a:pt x="21" y="35"/>
                    <a:pt x="22" y="36"/>
                    <a:pt x="23" y="36"/>
                  </a:cubicBezTo>
                  <a:cubicBezTo>
                    <a:pt x="25" y="36"/>
                    <a:pt x="26" y="35"/>
                    <a:pt x="26" y="35"/>
                  </a:cubicBezTo>
                  <a:cubicBezTo>
                    <a:pt x="26" y="35"/>
                    <a:pt x="31" y="27"/>
                    <a:pt x="34" y="23"/>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18" name="Freeform 9"/>
            <p:cNvSpPr>
              <a:spLocks/>
            </p:cNvSpPr>
            <p:nvPr/>
          </p:nvSpPr>
          <p:spPr bwMode="auto">
            <a:xfrm>
              <a:off x="4387448" y="2686378"/>
              <a:ext cx="87461" cy="77986"/>
            </a:xfrm>
            <a:custGeom>
              <a:avLst/>
              <a:gdLst>
                <a:gd name="T0" fmla="*/ 45 w 50"/>
                <a:gd name="T1" fmla="*/ 1 h 45"/>
                <a:gd name="T2" fmla="*/ 45 w 50"/>
                <a:gd name="T3" fmla="*/ 1 h 45"/>
                <a:gd name="T4" fmla="*/ 45 w 50"/>
                <a:gd name="T5" fmla="*/ 1 h 45"/>
                <a:gd name="T6" fmla="*/ 44 w 50"/>
                <a:gd name="T7" fmla="*/ 0 h 45"/>
                <a:gd name="T8" fmla="*/ 44 w 50"/>
                <a:gd name="T9" fmla="*/ 0 h 45"/>
                <a:gd name="T10" fmla="*/ 44 w 50"/>
                <a:gd name="T11" fmla="*/ 0 h 45"/>
                <a:gd name="T12" fmla="*/ 44 w 50"/>
                <a:gd name="T13" fmla="*/ 0 h 45"/>
                <a:gd name="T14" fmla="*/ 44 w 50"/>
                <a:gd name="T15" fmla="*/ 0 h 45"/>
                <a:gd name="T16" fmla="*/ 43 w 50"/>
                <a:gd name="T17" fmla="*/ 0 h 45"/>
                <a:gd name="T18" fmla="*/ 43 w 50"/>
                <a:gd name="T19" fmla="*/ 0 h 45"/>
                <a:gd name="T20" fmla="*/ 43 w 50"/>
                <a:gd name="T21" fmla="*/ 0 h 45"/>
                <a:gd name="T22" fmla="*/ 43 w 50"/>
                <a:gd name="T23" fmla="*/ 0 h 45"/>
                <a:gd name="T24" fmla="*/ 42 w 50"/>
                <a:gd name="T25" fmla="*/ 0 h 45"/>
                <a:gd name="T26" fmla="*/ 42 w 50"/>
                <a:gd name="T27" fmla="*/ 0 h 45"/>
                <a:gd name="T28" fmla="*/ 42 w 50"/>
                <a:gd name="T29" fmla="*/ 0 h 45"/>
                <a:gd name="T30" fmla="*/ 42 w 50"/>
                <a:gd name="T31" fmla="*/ 0 h 45"/>
                <a:gd name="T32" fmla="*/ 42 w 50"/>
                <a:gd name="T33" fmla="*/ 1 h 45"/>
                <a:gd name="T34" fmla="*/ 42 w 50"/>
                <a:gd name="T35" fmla="*/ 1 h 45"/>
                <a:gd name="T36" fmla="*/ 42 w 50"/>
                <a:gd name="T37" fmla="*/ 1 h 45"/>
                <a:gd name="T38" fmla="*/ 41 w 50"/>
                <a:gd name="T39" fmla="*/ 1 h 45"/>
                <a:gd name="T40" fmla="*/ 41 w 50"/>
                <a:gd name="T41" fmla="*/ 1 h 45"/>
                <a:gd name="T42" fmla="*/ 41 w 50"/>
                <a:gd name="T43" fmla="*/ 1 h 45"/>
                <a:gd name="T44" fmla="*/ 41 w 50"/>
                <a:gd name="T45" fmla="*/ 1 h 45"/>
                <a:gd name="T46" fmla="*/ 41 w 50"/>
                <a:gd name="T47" fmla="*/ 1 h 45"/>
                <a:gd name="T48" fmla="*/ 38 w 50"/>
                <a:gd name="T49" fmla="*/ 3 h 45"/>
                <a:gd name="T50" fmla="*/ 0 w 50"/>
                <a:gd name="T51" fmla="*/ 45 h 45"/>
                <a:gd name="T52" fmla="*/ 42 w 50"/>
                <a:gd name="T53" fmla="*/ 19 h 45"/>
                <a:gd name="T54" fmla="*/ 37 w 50"/>
                <a:gd name="T55" fmla="*/ 25 h 45"/>
                <a:gd name="T56" fmla="*/ 5 w 50"/>
                <a:gd name="T57" fmla="*/ 40 h 45"/>
                <a:gd name="T58" fmla="*/ 32 w 50"/>
                <a:gd name="T59" fmla="*/ 8 h 45"/>
                <a:gd name="T60" fmla="*/ 23 w 50"/>
                <a:gd name="T61" fmla="*/ 20 h 45"/>
                <a:gd name="T62" fmla="*/ 16 w 50"/>
                <a:gd name="T63" fmla="*/ 13 h 45"/>
                <a:gd name="T64" fmla="*/ 16 w 50"/>
                <a:gd name="T65" fmla="*/ 13 h 45"/>
                <a:gd name="T66" fmla="*/ 16 w 50"/>
                <a:gd name="T67" fmla="*/ 13 h 45"/>
                <a:gd name="T68" fmla="*/ 15 w 50"/>
                <a:gd name="T69" fmla="*/ 13 h 45"/>
                <a:gd name="T70" fmla="*/ 15 w 50"/>
                <a:gd name="T71" fmla="*/ 12 h 45"/>
                <a:gd name="T72" fmla="*/ 15 w 50"/>
                <a:gd name="T73" fmla="*/ 12 h 45"/>
                <a:gd name="T74" fmla="*/ 15 w 50"/>
                <a:gd name="T75" fmla="*/ 12 h 45"/>
                <a:gd name="T76" fmla="*/ 14 w 50"/>
                <a:gd name="T77" fmla="*/ 12 h 45"/>
                <a:gd name="T78" fmla="*/ 14 w 50"/>
                <a:gd name="T79" fmla="*/ 12 h 45"/>
                <a:gd name="T80" fmla="*/ 14 w 50"/>
                <a:gd name="T81" fmla="*/ 12 h 45"/>
                <a:gd name="T82" fmla="*/ 14 w 50"/>
                <a:gd name="T83" fmla="*/ 12 h 45"/>
                <a:gd name="T84" fmla="*/ 14 w 50"/>
                <a:gd name="T85" fmla="*/ 12 h 45"/>
                <a:gd name="T86" fmla="*/ 13 w 50"/>
                <a:gd name="T87" fmla="*/ 12 h 45"/>
                <a:gd name="T88" fmla="*/ 13 w 50"/>
                <a:gd name="T89" fmla="*/ 12 h 45"/>
                <a:gd name="T90" fmla="*/ 13 w 50"/>
                <a:gd name="T91" fmla="*/ 12 h 45"/>
                <a:gd name="T92" fmla="*/ 13 w 50"/>
                <a:gd name="T93" fmla="*/ 12 h 45"/>
                <a:gd name="T94" fmla="*/ 12 w 50"/>
                <a:gd name="T95" fmla="*/ 12 h 45"/>
                <a:gd name="T96" fmla="*/ 12 w 50"/>
                <a:gd name="T97" fmla="*/ 12 h 45"/>
                <a:gd name="T98" fmla="*/ 12 w 50"/>
                <a:gd name="T99" fmla="*/ 13 h 45"/>
                <a:gd name="T100" fmla="*/ 12 w 50"/>
                <a:gd name="T101" fmla="*/ 13 h 45"/>
                <a:gd name="T102" fmla="*/ 12 w 50"/>
                <a:gd name="T103" fmla="*/ 13 h 45"/>
                <a:gd name="T104" fmla="*/ 11 w 50"/>
                <a:gd name="T105" fmla="*/ 13 h 45"/>
                <a:gd name="T106" fmla="*/ 11 w 50"/>
                <a:gd name="T107" fmla="*/ 13 h 45"/>
                <a:gd name="T108" fmla="*/ 11 w 50"/>
                <a:gd name="T109" fmla="*/ 13 h 45"/>
                <a:gd name="T110" fmla="*/ 11 w 50"/>
                <a:gd name="T111" fmla="*/ 14 h 45"/>
                <a:gd name="T112" fmla="*/ 11 w 50"/>
                <a:gd name="T113" fmla="*/ 14 h 45"/>
                <a:gd name="T114" fmla="*/ 11 w 50"/>
                <a:gd name="T115" fmla="*/ 14 h 45"/>
                <a:gd name="T116" fmla="*/ 8 w 50"/>
                <a:gd name="T117" fmla="*/ 17 h 45"/>
                <a:gd name="T118" fmla="*/ 14 w 50"/>
                <a:gd name="T119" fmla="*/ 27 h 45"/>
                <a:gd name="T120" fmla="*/ 23 w 50"/>
                <a:gd name="T121" fmla="*/ 36 h 45"/>
                <a:gd name="T122" fmla="*/ 34 w 50"/>
                <a:gd name="T123" fmla="*/ 22 h 45"/>
                <a:gd name="T124" fmla="*/ 48 w 50"/>
                <a:gd name="T125"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45">
                  <a:moveTo>
                    <a:pt x="49" y="6"/>
                  </a:moveTo>
                  <a:cubicBezTo>
                    <a:pt x="49" y="6"/>
                    <a:pt x="47" y="3"/>
                    <a:pt x="45" y="1"/>
                  </a:cubicBezTo>
                  <a:cubicBezTo>
                    <a:pt x="45" y="1"/>
                    <a:pt x="45" y="1"/>
                    <a:pt x="45" y="1"/>
                  </a:cubicBezTo>
                  <a:cubicBezTo>
                    <a:pt x="45" y="1"/>
                    <a:pt x="45" y="1"/>
                    <a:pt x="45" y="1"/>
                  </a:cubicBezTo>
                  <a:cubicBezTo>
                    <a:pt x="45" y="1"/>
                    <a:pt x="45" y="1"/>
                    <a:pt x="45" y="1"/>
                  </a:cubicBezTo>
                  <a:cubicBezTo>
                    <a:pt x="45" y="1"/>
                    <a:pt x="45" y="1"/>
                    <a:pt x="45" y="1"/>
                  </a:cubicBezTo>
                  <a:cubicBezTo>
                    <a:pt x="45" y="1"/>
                    <a:pt x="45"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1"/>
                    <a:pt x="42" y="1"/>
                    <a:pt x="42" y="1"/>
                  </a:cubicBezTo>
                  <a:cubicBezTo>
                    <a:pt x="42" y="1"/>
                    <a:pt x="42" y="1"/>
                    <a:pt x="42" y="1"/>
                  </a:cubicBezTo>
                  <a:cubicBezTo>
                    <a:pt x="42" y="1"/>
                    <a:pt x="42" y="1"/>
                    <a:pt x="42" y="1"/>
                  </a:cubicBezTo>
                  <a:cubicBezTo>
                    <a:pt x="42" y="1"/>
                    <a:pt x="42" y="1"/>
                    <a:pt x="42" y="1"/>
                  </a:cubicBezTo>
                  <a:cubicBezTo>
                    <a:pt x="42" y="1"/>
                    <a:pt x="42" y="1"/>
                    <a:pt x="42" y="1"/>
                  </a:cubicBezTo>
                  <a:cubicBezTo>
                    <a:pt x="42"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1" y="1"/>
                    <a:pt x="41" y="1"/>
                  </a:cubicBezTo>
                  <a:cubicBezTo>
                    <a:pt x="41" y="1"/>
                    <a:pt x="40" y="2"/>
                    <a:pt x="38" y="3"/>
                  </a:cubicBezTo>
                  <a:cubicBezTo>
                    <a:pt x="0" y="3"/>
                    <a:pt x="0" y="3"/>
                    <a:pt x="0" y="3"/>
                  </a:cubicBezTo>
                  <a:cubicBezTo>
                    <a:pt x="0" y="45"/>
                    <a:pt x="0" y="45"/>
                    <a:pt x="0" y="45"/>
                  </a:cubicBezTo>
                  <a:cubicBezTo>
                    <a:pt x="42" y="45"/>
                    <a:pt x="42" y="45"/>
                    <a:pt x="42" y="45"/>
                  </a:cubicBezTo>
                  <a:cubicBezTo>
                    <a:pt x="42" y="19"/>
                    <a:pt x="42" y="19"/>
                    <a:pt x="42" y="19"/>
                  </a:cubicBezTo>
                  <a:cubicBezTo>
                    <a:pt x="40" y="21"/>
                    <a:pt x="39" y="22"/>
                    <a:pt x="38" y="24"/>
                  </a:cubicBezTo>
                  <a:cubicBezTo>
                    <a:pt x="37" y="24"/>
                    <a:pt x="37" y="24"/>
                    <a:pt x="37" y="25"/>
                  </a:cubicBezTo>
                  <a:cubicBezTo>
                    <a:pt x="37" y="40"/>
                    <a:pt x="37" y="40"/>
                    <a:pt x="37" y="40"/>
                  </a:cubicBezTo>
                  <a:cubicBezTo>
                    <a:pt x="5" y="40"/>
                    <a:pt x="5" y="40"/>
                    <a:pt x="5" y="40"/>
                  </a:cubicBezTo>
                  <a:cubicBezTo>
                    <a:pt x="5" y="8"/>
                    <a:pt x="5" y="8"/>
                    <a:pt x="5" y="8"/>
                  </a:cubicBezTo>
                  <a:cubicBezTo>
                    <a:pt x="32" y="8"/>
                    <a:pt x="32" y="8"/>
                    <a:pt x="32" y="8"/>
                  </a:cubicBezTo>
                  <a:cubicBezTo>
                    <a:pt x="32" y="8"/>
                    <a:pt x="32" y="8"/>
                    <a:pt x="32" y="8"/>
                  </a:cubicBezTo>
                  <a:cubicBezTo>
                    <a:pt x="28" y="13"/>
                    <a:pt x="23" y="20"/>
                    <a:pt x="23" y="20"/>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3" y="12"/>
                  </a:cubicBezTo>
                  <a:cubicBezTo>
                    <a:pt x="12" y="12"/>
                    <a:pt x="12" y="12"/>
                    <a:pt x="12" y="12"/>
                  </a:cubicBezTo>
                  <a:cubicBezTo>
                    <a:pt x="12" y="12"/>
                    <a:pt x="12" y="12"/>
                    <a:pt x="12" y="12"/>
                  </a:cubicBezTo>
                  <a:cubicBezTo>
                    <a:pt x="12" y="12"/>
                    <a:pt x="12" y="12"/>
                    <a:pt x="12" y="12"/>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3"/>
                    <a:pt x="11" y="13"/>
                  </a:cubicBezTo>
                  <a:cubicBezTo>
                    <a:pt x="11" y="13"/>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1" y="14"/>
                    <a:pt x="11" y="14"/>
                    <a:pt x="11" y="14"/>
                  </a:cubicBezTo>
                  <a:cubicBezTo>
                    <a:pt x="10" y="14"/>
                    <a:pt x="10" y="14"/>
                    <a:pt x="10" y="14"/>
                  </a:cubicBezTo>
                  <a:cubicBezTo>
                    <a:pt x="9" y="15"/>
                    <a:pt x="9" y="15"/>
                    <a:pt x="8" y="17"/>
                  </a:cubicBezTo>
                  <a:cubicBezTo>
                    <a:pt x="7" y="19"/>
                    <a:pt x="8" y="21"/>
                    <a:pt x="8" y="21"/>
                  </a:cubicBezTo>
                  <a:cubicBezTo>
                    <a:pt x="8" y="21"/>
                    <a:pt x="11" y="23"/>
                    <a:pt x="14" y="27"/>
                  </a:cubicBezTo>
                  <a:cubicBezTo>
                    <a:pt x="18" y="30"/>
                    <a:pt x="21" y="35"/>
                    <a:pt x="21" y="35"/>
                  </a:cubicBezTo>
                  <a:cubicBezTo>
                    <a:pt x="21" y="35"/>
                    <a:pt x="22" y="36"/>
                    <a:pt x="23" y="36"/>
                  </a:cubicBezTo>
                  <a:cubicBezTo>
                    <a:pt x="25" y="36"/>
                    <a:pt x="26" y="34"/>
                    <a:pt x="26" y="34"/>
                  </a:cubicBezTo>
                  <a:cubicBezTo>
                    <a:pt x="26" y="34"/>
                    <a:pt x="31" y="27"/>
                    <a:pt x="34" y="22"/>
                  </a:cubicBezTo>
                  <a:cubicBezTo>
                    <a:pt x="36" y="21"/>
                    <a:pt x="38" y="19"/>
                    <a:pt x="40" y="17"/>
                  </a:cubicBezTo>
                  <a:cubicBezTo>
                    <a:pt x="43" y="14"/>
                    <a:pt x="47" y="11"/>
                    <a:pt x="48" y="10"/>
                  </a:cubicBezTo>
                  <a:cubicBezTo>
                    <a:pt x="50" y="8"/>
                    <a:pt x="49" y="6"/>
                    <a:pt x="49"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
        <p:nvSpPr>
          <p:cNvPr id="29" name="Rectangle 28"/>
          <p:cNvSpPr/>
          <p:nvPr/>
        </p:nvSpPr>
        <p:spPr bwMode="auto">
          <a:xfrm>
            <a:off x="8497880" y="2125663"/>
            <a:ext cx="2743200" cy="274478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4. Measure </a:t>
            </a:r>
            <a:br>
              <a:rPr lang="en-US" sz="2800" dirty="0">
                <a:gradFill>
                  <a:gsLst>
                    <a:gs pos="0">
                      <a:srgbClr val="FFFFFF"/>
                    </a:gs>
                    <a:gs pos="100000">
                      <a:srgbClr val="FFFFFF"/>
                    </a:gs>
                  </a:gsLst>
                  <a:lin ang="5400000" scaled="0"/>
                </a:gradFill>
                <a:ea typeface="Segoe UI" pitchFamily="34" charset="0"/>
                <a:cs typeface="Segoe UI" pitchFamily="34" charset="0"/>
              </a:rPr>
            </a:br>
            <a:r>
              <a:rPr lang="en-US" sz="2800" dirty="0">
                <a:gradFill>
                  <a:gsLst>
                    <a:gs pos="0">
                      <a:srgbClr val="FFFFFF"/>
                    </a:gs>
                    <a:gs pos="100000">
                      <a:srgbClr val="FFFFFF"/>
                    </a:gs>
                  </a:gsLst>
                  <a:lin ang="5400000" scaled="0"/>
                </a:gradFill>
                <a:ea typeface="Segoe UI" pitchFamily="34" charset="0"/>
                <a:cs typeface="Segoe UI" pitchFamily="34" charset="0"/>
              </a:rPr>
              <a:t>&amp; Grow</a:t>
            </a:r>
            <a:endParaRPr lang="en-US" sz="36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 </a:t>
            </a:r>
            <a:r>
              <a:rPr lang="en-US" b="1" dirty="0" smtClean="0">
                <a:gradFill>
                  <a:gsLst>
                    <a:gs pos="0">
                      <a:srgbClr val="FFFFFF"/>
                    </a:gs>
                    <a:gs pos="100000">
                      <a:srgbClr val="FFFFFF"/>
                    </a:gs>
                  </a:gsLst>
                  <a:lin ang="5400000" scaled="0"/>
                </a:gradFill>
                <a:ea typeface="Segoe UI" pitchFamily="34" charset="0"/>
                <a:cs typeface="Segoe UI" pitchFamily="34" charset="0"/>
              </a:rPr>
              <a:t>benchmark</a:t>
            </a:r>
            <a:r>
              <a:rPr lang="en-US" dirty="0" smtClean="0">
                <a:gradFill>
                  <a:gsLst>
                    <a:gs pos="0">
                      <a:srgbClr val="FFFFFF"/>
                    </a:gs>
                    <a:gs pos="100000">
                      <a:srgbClr val="FFFFFF"/>
                    </a:gs>
                  </a:gsLst>
                  <a:lin ang="5400000" scaled="0"/>
                </a:gradFill>
                <a:ea typeface="Segoe UI" pitchFamily="34" charset="0"/>
                <a:cs typeface="Segoe UI" pitchFamily="34" charset="0"/>
              </a:rPr>
              <a:t>, </a:t>
            </a:r>
            <a:r>
              <a:rPr lang="en-US" b="1" dirty="0" smtClean="0">
                <a:gradFill>
                  <a:gsLst>
                    <a:gs pos="0">
                      <a:srgbClr val="FFFFFF"/>
                    </a:gs>
                    <a:gs pos="100000">
                      <a:srgbClr val="FFFFFF"/>
                    </a:gs>
                  </a:gsLst>
                  <a:lin ang="5400000" scaled="0"/>
                </a:gradFill>
                <a:ea typeface="Segoe UI" pitchFamily="34" charset="0"/>
                <a:cs typeface="Segoe UI" pitchFamily="34" charset="0"/>
              </a:rPr>
              <a:t>KPIs</a:t>
            </a:r>
            <a:r>
              <a:rPr lang="en-US" dirty="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and </a:t>
            </a:r>
            <a:r>
              <a:rPr lang="en-US" b="1" dirty="0" smtClean="0">
                <a:gradFill>
                  <a:gsLst>
                    <a:gs pos="0">
                      <a:srgbClr val="FFFFFF"/>
                    </a:gs>
                    <a:gs pos="100000">
                      <a:srgbClr val="FFFFFF"/>
                    </a:gs>
                  </a:gsLst>
                  <a:lin ang="5400000" scaled="0"/>
                </a:gradFill>
                <a:ea typeface="Segoe UI" pitchFamily="34" charset="0"/>
                <a:cs typeface="Segoe UI" pitchFamily="34" charset="0"/>
              </a:rPr>
              <a:t>success stories </a:t>
            </a:r>
            <a:r>
              <a:rPr lang="en-US" dirty="0" smtClean="0">
                <a:gradFill>
                  <a:gsLst>
                    <a:gs pos="0">
                      <a:srgbClr val="FFFFFF"/>
                    </a:gs>
                    <a:gs pos="100000">
                      <a:srgbClr val="FFFFFF"/>
                    </a:gs>
                  </a:gsLst>
                  <a:lin ang="5400000" scaled="0"/>
                </a:gradFill>
                <a:ea typeface="Segoe UI" pitchFamily="34" charset="0"/>
                <a:cs typeface="Segoe UI" pitchFamily="34" charset="0"/>
              </a:rPr>
              <a:t>to help demonstrate success internally, improve and expand.</a:t>
            </a: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10600215" y="2315296"/>
            <a:ext cx="373361" cy="420367"/>
            <a:chOff x="5705872" y="4662020"/>
            <a:chExt cx="373361" cy="420367"/>
          </a:xfrm>
        </p:grpSpPr>
        <p:sp>
          <p:nvSpPr>
            <p:cNvPr id="22" name="Freeform 15"/>
            <p:cNvSpPr>
              <a:spLocks/>
            </p:cNvSpPr>
            <p:nvPr/>
          </p:nvSpPr>
          <p:spPr bwMode="auto">
            <a:xfrm>
              <a:off x="5711503" y="4903309"/>
              <a:ext cx="106997" cy="179078"/>
            </a:xfrm>
            <a:custGeom>
              <a:avLst/>
              <a:gdLst>
                <a:gd name="T0" fmla="*/ 72 w 77"/>
                <a:gd name="T1" fmla="*/ 0 h 129"/>
                <a:gd name="T2" fmla="*/ 57 w 77"/>
                <a:gd name="T3" fmla="*/ 0 h 129"/>
                <a:gd name="T4" fmla="*/ 34 w 77"/>
                <a:gd name="T5" fmla="*/ 22 h 129"/>
                <a:gd name="T6" fmla="*/ 18 w 77"/>
                <a:gd name="T7" fmla="*/ 29 h 129"/>
                <a:gd name="T8" fmla="*/ 1 w 77"/>
                <a:gd name="T9" fmla="*/ 22 h 129"/>
                <a:gd name="T10" fmla="*/ 0 w 77"/>
                <a:gd name="T11" fmla="*/ 20 h 129"/>
                <a:gd name="T12" fmla="*/ 0 w 77"/>
                <a:gd name="T13" fmla="*/ 125 h 129"/>
                <a:gd name="T14" fmla="*/ 5 w 77"/>
                <a:gd name="T15" fmla="*/ 129 h 129"/>
                <a:gd name="T16" fmla="*/ 72 w 77"/>
                <a:gd name="T17" fmla="*/ 129 h 129"/>
                <a:gd name="T18" fmla="*/ 77 w 77"/>
                <a:gd name="T19" fmla="*/ 125 h 129"/>
                <a:gd name="T20" fmla="*/ 77 w 77"/>
                <a:gd name="T21" fmla="*/ 4 h 129"/>
                <a:gd name="T22" fmla="*/ 72 w 77"/>
                <a:gd name="T2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9">
                  <a:moveTo>
                    <a:pt x="72" y="0"/>
                  </a:moveTo>
                  <a:cubicBezTo>
                    <a:pt x="57" y="0"/>
                    <a:pt x="57" y="0"/>
                    <a:pt x="57" y="0"/>
                  </a:cubicBezTo>
                  <a:cubicBezTo>
                    <a:pt x="34" y="22"/>
                    <a:pt x="34" y="22"/>
                    <a:pt x="34" y="22"/>
                  </a:cubicBezTo>
                  <a:cubicBezTo>
                    <a:pt x="30" y="26"/>
                    <a:pt x="24" y="29"/>
                    <a:pt x="18" y="29"/>
                  </a:cubicBezTo>
                  <a:cubicBezTo>
                    <a:pt x="12" y="29"/>
                    <a:pt x="6" y="26"/>
                    <a:pt x="1" y="22"/>
                  </a:cubicBezTo>
                  <a:cubicBezTo>
                    <a:pt x="1" y="21"/>
                    <a:pt x="1" y="21"/>
                    <a:pt x="0" y="20"/>
                  </a:cubicBezTo>
                  <a:cubicBezTo>
                    <a:pt x="0" y="125"/>
                    <a:pt x="0" y="125"/>
                    <a:pt x="0" y="125"/>
                  </a:cubicBezTo>
                  <a:cubicBezTo>
                    <a:pt x="0" y="127"/>
                    <a:pt x="2" y="129"/>
                    <a:pt x="5" y="129"/>
                  </a:cubicBezTo>
                  <a:cubicBezTo>
                    <a:pt x="72" y="129"/>
                    <a:pt x="72" y="129"/>
                    <a:pt x="72" y="129"/>
                  </a:cubicBezTo>
                  <a:cubicBezTo>
                    <a:pt x="75" y="129"/>
                    <a:pt x="77" y="127"/>
                    <a:pt x="77" y="125"/>
                  </a:cubicBezTo>
                  <a:cubicBezTo>
                    <a:pt x="77" y="4"/>
                    <a:pt x="77" y="4"/>
                    <a:pt x="77" y="4"/>
                  </a:cubicBezTo>
                  <a:cubicBezTo>
                    <a:pt x="77" y="2"/>
                    <a:pt x="75" y="0"/>
                    <a:pt x="7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3" name="Freeform 16"/>
            <p:cNvSpPr>
              <a:spLocks/>
            </p:cNvSpPr>
            <p:nvPr/>
          </p:nvSpPr>
          <p:spPr bwMode="auto">
            <a:xfrm>
              <a:off x="5844404" y="4903309"/>
              <a:ext cx="106997" cy="179078"/>
            </a:xfrm>
            <a:custGeom>
              <a:avLst/>
              <a:gdLst>
                <a:gd name="T0" fmla="*/ 73 w 77"/>
                <a:gd name="T1" fmla="*/ 0 h 129"/>
                <a:gd name="T2" fmla="*/ 5 w 77"/>
                <a:gd name="T3" fmla="*/ 0 h 129"/>
                <a:gd name="T4" fmla="*/ 0 w 77"/>
                <a:gd name="T5" fmla="*/ 4 h 129"/>
                <a:gd name="T6" fmla="*/ 0 w 77"/>
                <a:gd name="T7" fmla="*/ 125 h 129"/>
                <a:gd name="T8" fmla="*/ 5 w 77"/>
                <a:gd name="T9" fmla="*/ 129 h 129"/>
                <a:gd name="T10" fmla="*/ 73 w 77"/>
                <a:gd name="T11" fmla="*/ 129 h 129"/>
                <a:gd name="T12" fmla="*/ 77 w 77"/>
                <a:gd name="T13" fmla="*/ 125 h 129"/>
                <a:gd name="T14" fmla="*/ 77 w 77"/>
                <a:gd name="T15" fmla="*/ 4 h 129"/>
                <a:gd name="T16" fmla="*/ 73 w 77"/>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9">
                  <a:moveTo>
                    <a:pt x="73" y="0"/>
                  </a:moveTo>
                  <a:cubicBezTo>
                    <a:pt x="5" y="0"/>
                    <a:pt x="5" y="0"/>
                    <a:pt x="5" y="0"/>
                  </a:cubicBezTo>
                  <a:cubicBezTo>
                    <a:pt x="2" y="0"/>
                    <a:pt x="0" y="2"/>
                    <a:pt x="0" y="4"/>
                  </a:cubicBezTo>
                  <a:cubicBezTo>
                    <a:pt x="0" y="125"/>
                    <a:pt x="0" y="125"/>
                    <a:pt x="0" y="125"/>
                  </a:cubicBezTo>
                  <a:cubicBezTo>
                    <a:pt x="0" y="127"/>
                    <a:pt x="2" y="129"/>
                    <a:pt x="5" y="129"/>
                  </a:cubicBezTo>
                  <a:cubicBezTo>
                    <a:pt x="73" y="129"/>
                    <a:pt x="73" y="129"/>
                    <a:pt x="73" y="129"/>
                  </a:cubicBezTo>
                  <a:cubicBezTo>
                    <a:pt x="75" y="129"/>
                    <a:pt x="77" y="127"/>
                    <a:pt x="77" y="125"/>
                  </a:cubicBezTo>
                  <a:cubicBezTo>
                    <a:pt x="77" y="4"/>
                    <a:pt x="77" y="4"/>
                    <a:pt x="77" y="4"/>
                  </a:cubicBezTo>
                  <a:cubicBezTo>
                    <a:pt x="77" y="2"/>
                    <a:pt x="75"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4" name="Freeform 17"/>
            <p:cNvSpPr>
              <a:spLocks/>
            </p:cNvSpPr>
            <p:nvPr/>
          </p:nvSpPr>
          <p:spPr bwMode="auto">
            <a:xfrm>
              <a:off x="5973363" y="4781671"/>
              <a:ext cx="105870" cy="299027"/>
            </a:xfrm>
            <a:custGeom>
              <a:avLst/>
              <a:gdLst>
                <a:gd name="T0" fmla="*/ 74 w 76"/>
                <a:gd name="T1" fmla="*/ 21 h 216"/>
                <a:gd name="T2" fmla="*/ 45 w 76"/>
                <a:gd name="T3" fmla="*/ 21 h 216"/>
                <a:gd name="T4" fmla="*/ 36 w 76"/>
                <a:gd name="T5" fmla="*/ 21 h 216"/>
                <a:gd name="T6" fmla="*/ 36 w 76"/>
                <a:gd name="T7" fmla="*/ 13 h 216"/>
                <a:gd name="T8" fmla="*/ 36 w 76"/>
                <a:gd name="T9" fmla="*/ 0 h 216"/>
                <a:gd name="T10" fmla="*/ 0 w 76"/>
                <a:gd name="T11" fmla="*/ 33 h 216"/>
                <a:gd name="T12" fmla="*/ 0 w 76"/>
                <a:gd name="T13" fmla="*/ 212 h 216"/>
                <a:gd name="T14" fmla="*/ 5 w 76"/>
                <a:gd name="T15" fmla="*/ 216 h 216"/>
                <a:gd name="T16" fmla="*/ 71 w 76"/>
                <a:gd name="T17" fmla="*/ 216 h 216"/>
                <a:gd name="T18" fmla="*/ 76 w 76"/>
                <a:gd name="T19" fmla="*/ 212 h 216"/>
                <a:gd name="T20" fmla="*/ 76 w 76"/>
                <a:gd name="T21" fmla="*/ 21 h 216"/>
                <a:gd name="T22" fmla="*/ 74 w 76"/>
                <a:gd name="T23"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16">
                  <a:moveTo>
                    <a:pt x="74" y="21"/>
                  </a:moveTo>
                  <a:cubicBezTo>
                    <a:pt x="45" y="21"/>
                    <a:pt x="45" y="21"/>
                    <a:pt x="45" y="21"/>
                  </a:cubicBezTo>
                  <a:cubicBezTo>
                    <a:pt x="36" y="21"/>
                    <a:pt x="36" y="21"/>
                    <a:pt x="36" y="21"/>
                  </a:cubicBezTo>
                  <a:cubicBezTo>
                    <a:pt x="36" y="13"/>
                    <a:pt x="36" y="13"/>
                    <a:pt x="36" y="13"/>
                  </a:cubicBezTo>
                  <a:cubicBezTo>
                    <a:pt x="36" y="0"/>
                    <a:pt x="36" y="0"/>
                    <a:pt x="36" y="0"/>
                  </a:cubicBezTo>
                  <a:cubicBezTo>
                    <a:pt x="0" y="33"/>
                    <a:pt x="0" y="33"/>
                    <a:pt x="0" y="33"/>
                  </a:cubicBezTo>
                  <a:cubicBezTo>
                    <a:pt x="0" y="212"/>
                    <a:pt x="0" y="212"/>
                    <a:pt x="0" y="212"/>
                  </a:cubicBezTo>
                  <a:cubicBezTo>
                    <a:pt x="0" y="214"/>
                    <a:pt x="2" y="216"/>
                    <a:pt x="5" y="216"/>
                  </a:cubicBezTo>
                  <a:cubicBezTo>
                    <a:pt x="71" y="216"/>
                    <a:pt x="71" y="216"/>
                    <a:pt x="71" y="216"/>
                  </a:cubicBezTo>
                  <a:cubicBezTo>
                    <a:pt x="74" y="216"/>
                    <a:pt x="76" y="214"/>
                    <a:pt x="76" y="212"/>
                  </a:cubicBezTo>
                  <a:cubicBezTo>
                    <a:pt x="76" y="21"/>
                    <a:pt x="76" y="21"/>
                    <a:pt x="76" y="21"/>
                  </a:cubicBezTo>
                  <a:lnTo>
                    <a:pt x="7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5" name="Freeform 18"/>
            <p:cNvSpPr>
              <a:spLocks/>
            </p:cNvSpPr>
            <p:nvPr/>
          </p:nvSpPr>
          <p:spPr bwMode="auto">
            <a:xfrm>
              <a:off x="5705872" y="4662020"/>
              <a:ext cx="370545" cy="246654"/>
            </a:xfrm>
            <a:custGeom>
              <a:avLst/>
              <a:gdLst>
                <a:gd name="T0" fmla="*/ 118 w 267"/>
                <a:gd name="T1" fmla="*/ 146 h 178"/>
                <a:gd name="T2" fmla="*/ 119 w 267"/>
                <a:gd name="T3" fmla="*/ 147 h 178"/>
                <a:gd name="T4" fmla="*/ 120 w 267"/>
                <a:gd name="T5" fmla="*/ 147 h 178"/>
                <a:gd name="T6" fmla="*/ 121 w 267"/>
                <a:gd name="T7" fmla="*/ 148 h 178"/>
                <a:gd name="T8" fmla="*/ 123 w 267"/>
                <a:gd name="T9" fmla="*/ 148 h 178"/>
                <a:gd name="T10" fmla="*/ 124 w 267"/>
                <a:gd name="T11" fmla="*/ 148 h 178"/>
                <a:gd name="T12" fmla="*/ 125 w 267"/>
                <a:gd name="T13" fmla="*/ 148 h 178"/>
                <a:gd name="T14" fmla="*/ 126 w 267"/>
                <a:gd name="T15" fmla="*/ 148 h 178"/>
                <a:gd name="T16" fmla="*/ 127 w 267"/>
                <a:gd name="T17" fmla="*/ 148 h 178"/>
                <a:gd name="T18" fmla="*/ 129 w 267"/>
                <a:gd name="T19" fmla="*/ 148 h 178"/>
                <a:gd name="T20" fmla="*/ 130 w 267"/>
                <a:gd name="T21" fmla="*/ 148 h 178"/>
                <a:gd name="T22" fmla="*/ 131 w 267"/>
                <a:gd name="T23" fmla="*/ 147 h 178"/>
                <a:gd name="T24" fmla="*/ 132 w 267"/>
                <a:gd name="T25" fmla="*/ 147 h 178"/>
                <a:gd name="T26" fmla="*/ 134 w 267"/>
                <a:gd name="T27" fmla="*/ 146 h 178"/>
                <a:gd name="T28" fmla="*/ 135 w 267"/>
                <a:gd name="T29" fmla="*/ 145 h 178"/>
                <a:gd name="T30" fmla="*/ 193 w 267"/>
                <a:gd name="T31" fmla="*/ 91 h 178"/>
                <a:gd name="T32" fmla="*/ 238 w 267"/>
                <a:gd name="T33" fmla="*/ 50 h 178"/>
                <a:gd name="T34" fmla="*/ 238 w 267"/>
                <a:gd name="T35" fmla="*/ 83 h 178"/>
                <a:gd name="T36" fmla="*/ 267 w 267"/>
                <a:gd name="T37" fmla="*/ 63 h 178"/>
                <a:gd name="T38" fmla="*/ 184 w 267"/>
                <a:gd name="T39" fmla="*/ 0 h 178"/>
                <a:gd name="T40" fmla="*/ 217 w 267"/>
                <a:gd name="T41" fmla="*/ 29 h 178"/>
                <a:gd name="T42" fmla="*/ 93 w 267"/>
                <a:gd name="T43" fmla="*/ 87 h 178"/>
                <a:gd name="T44" fmla="*/ 91 w 267"/>
                <a:gd name="T45" fmla="*/ 86 h 178"/>
                <a:gd name="T46" fmla="*/ 90 w 267"/>
                <a:gd name="T47" fmla="*/ 85 h 178"/>
                <a:gd name="T48" fmla="*/ 89 w 267"/>
                <a:gd name="T49" fmla="*/ 85 h 178"/>
                <a:gd name="T50" fmla="*/ 88 w 267"/>
                <a:gd name="T51" fmla="*/ 84 h 178"/>
                <a:gd name="T52" fmla="*/ 86 w 267"/>
                <a:gd name="T53" fmla="*/ 84 h 178"/>
                <a:gd name="T54" fmla="*/ 85 w 267"/>
                <a:gd name="T55" fmla="*/ 84 h 178"/>
                <a:gd name="T56" fmla="*/ 84 w 267"/>
                <a:gd name="T57" fmla="*/ 84 h 178"/>
                <a:gd name="T58" fmla="*/ 83 w 267"/>
                <a:gd name="T59" fmla="*/ 83 h 178"/>
                <a:gd name="T60" fmla="*/ 82 w 267"/>
                <a:gd name="T61" fmla="*/ 84 h 178"/>
                <a:gd name="T62" fmla="*/ 80 w 267"/>
                <a:gd name="T63" fmla="*/ 84 h 178"/>
                <a:gd name="T64" fmla="*/ 79 w 267"/>
                <a:gd name="T65" fmla="*/ 84 h 178"/>
                <a:gd name="T66" fmla="*/ 78 w 267"/>
                <a:gd name="T67" fmla="*/ 85 h 178"/>
                <a:gd name="T68" fmla="*/ 77 w 267"/>
                <a:gd name="T69" fmla="*/ 85 h 178"/>
                <a:gd name="T70" fmla="*/ 75 w 267"/>
                <a:gd name="T71" fmla="*/ 86 h 178"/>
                <a:gd name="T72" fmla="*/ 74 w 267"/>
                <a:gd name="T73" fmla="*/ 87 h 178"/>
                <a:gd name="T74" fmla="*/ 6 w 267"/>
                <a:gd name="T75" fmla="*/ 153 h 178"/>
                <a:gd name="T76" fmla="*/ 6 w 267"/>
                <a:gd name="T77" fmla="*/ 174 h 178"/>
                <a:gd name="T78" fmla="*/ 26 w 267"/>
                <a:gd name="T79" fmla="*/ 174 h 178"/>
                <a:gd name="T80" fmla="*/ 84 w 267"/>
                <a:gd name="T81" fmla="*/ 118 h 178"/>
                <a:gd name="T82" fmla="*/ 117 w 267"/>
                <a:gd name="T83"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178">
                  <a:moveTo>
                    <a:pt x="117" y="146"/>
                  </a:moveTo>
                  <a:cubicBezTo>
                    <a:pt x="118" y="146"/>
                    <a:pt x="118" y="146"/>
                    <a:pt x="118" y="146"/>
                  </a:cubicBezTo>
                  <a:cubicBezTo>
                    <a:pt x="118" y="146"/>
                    <a:pt x="118" y="146"/>
                    <a:pt x="119" y="146"/>
                  </a:cubicBezTo>
                  <a:cubicBezTo>
                    <a:pt x="119" y="147"/>
                    <a:pt x="119" y="147"/>
                    <a:pt x="119" y="147"/>
                  </a:cubicBezTo>
                  <a:cubicBezTo>
                    <a:pt x="119" y="147"/>
                    <a:pt x="120" y="147"/>
                    <a:pt x="120" y="147"/>
                  </a:cubicBezTo>
                  <a:cubicBezTo>
                    <a:pt x="120" y="147"/>
                    <a:pt x="120" y="147"/>
                    <a:pt x="120" y="147"/>
                  </a:cubicBezTo>
                  <a:cubicBezTo>
                    <a:pt x="120" y="147"/>
                    <a:pt x="121" y="147"/>
                    <a:pt x="121" y="148"/>
                  </a:cubicBezTo>
                  <a:cubicBezTo>
                    <a:pt x="121" y="148"/>
                    <a:pt x="121" y="148"/>
                    <a:pt x="121" y="148"/>
                  </a:cubicBezTo>
                  <a:cubicBezTo>
                    <a:pt x="122" y="148"/>
                    <a:pt x="122" y="148"/>
                    <a:pt x="122" y="148"/>
                  </a:cubicBezTo>
                  <a:cubicBezTo>
                    <a:pt x="122" y="148"/>
                    <a:pt x="123" y="148"/>
                    <a:pt x="123" y="148"/>
                  </a:cubicBezTo>
                  <a:cubicBezTo>
                    <a:pt x="123" y="148"/>
                    <a:pt x="123" y="148"/>
                    <a:pt x="123" y="148"/>
                  </a:cubicBezTo>
                  <a:cubicBezTo>
                    <a:pt x="124" y="148"/>
                    <a:pt x="124" y="148"/>
                    <a:pt x="124" y="148"/>
                  </a:cubicBezTo>
                  <a:cubicBezTo>
                    <a:pt x="124" y="148"/>
                    <a:pt x="124" y="148"/>
                    <a:pt x="125" y="148"/>
                  </a:cubicBezTo>
                  <a:cubicBezTo>
                    <a:pt x="125" y="148"/>
                    <a:pt x="125" y="148"/>
                    <a:pt x="125" y="148"/>
                  </a:cubicBezTo>
                  <a:cubicBezTo>
                    <a:pt x="125" y="148"/>
                    <a:pt x="126" y="148"/>
                    <a:pt x="126" y="148"/>
                  </a:cubicBezTo>
                  <a:cubicBezTo>
                    <a:pt x="126" y="148"/>
                    <a:pt x="126" y="148"/>
                    <a:pt x="126" y="148"/>
                  </a:cubicBezTo>
                  <a:cubicBezTo>
                    <a:pt x="126" y="148"/>
                    <a:pt x="126" y="148"/>
                    <a:pt x="127" y="148"/>
                  </a:cubicBezTo>
                  <a:cubicBezTo>
                    <a:pt x="127" y="148"/>
                    <a:pt x="127" y="148"/>
                    <a:pt x="127" y="148"/>
                  </a:cubicBezTo>
                  <a:cubicBezTo>
                    <a:pt x="128" y="148"/>
                    <a:pt x="128" y="148"/>
                    <a:pt x="128" y="148"/>
                  </a:cubicBezTo>
                  <a:cubicBezTo>
                    <a:pt x="128" y="148"/>
                    <a:pt x="128" y="148"/>
                    <a:pt x="129" y="148"/>
                  </a:cubicBezTo>
                  <a:cubicBezTo>
                    <a:pt x="129" y="148"/>
                    <a:pt x="129" y="148"/>
                    <a:pt x="129" y="148"/>
                  </a:cubicBezTo>
                  <a:cubicBezTo>
                    <a:pt x="129" y="148"/>
                    <a:pt x="130" y="148"/>
                    <a:pt x="130" y="148"/>
                  </a:cubicBezTo>
                  <a:cubicBezTo>
                    <a:pt x="130" y="148"/>
                    <a:pt x="130" y="148"/>
                    <a:pt x="131" y="148"/>
                  </a:cubicBezTo>
                  <a:cubicBezTo>
                    <a:pt x="131" y="147"/>
                    <a:pt x="131" y="147"/>
                    <a:pt x="131" y="147"/>
                  </a:cubicBezTo>
                  <a:cubicBezTo>
                    <a:pt x="131" y="147"/>
                    <a:pt x="132" y="147"/>
                    <a:pt x="132" y="147"/>
                  </a:cubicBezTo>
                  <a:cubicBezTo>
                    <a:pt x="132" y="147"/>
                    <a:pt x="132" y="147"/>
                    <a:pt x="132" y="147"/>
                  </a:cubicBezTo>
                  <a:cubicBezTo>
                    <a:pt x="133" y="147"/>
                    <a:pt x="133" y="147"/>
                    <a:pt x="133" y="146"/>
                  </a:cubicBezTo>
                  <a:cubicBezTo>
                    <a:pt x="133" y="146"/>
                    <a:pt x="133" y="146"/>
                    <a:pt x="134" y="146"/>
                  </a:cubicBezTo>
                  <a:cubicBezTo>
                    <a:pt x="134" y="146"/>
                    <a:pt x="134" y="146"/>
                    <a:pt x="134" y="146"/>
                  </a:cubicBezTo>
                  <a:cubicBezTo>
                    <a:pt x="134" y="146"/>
                    <a:pt x="135" y="145"/>
                    <a:pt x="135" y="145"/>
                  </a:cubicBezTo>
                  <a:cubicBezTo>
                    <a:pt x="135" y="145"/>
                    <a:pt x="135" y="145"/>
                    <a:pt x="136" y="144"/>
                  </a:cubicBezTo>
                  <a:cubicBezTo>
                    <a:pt x="193" y="91"/>
                    <a:pt x="193" y="91"/>
                    <a:pt x="193" y="91"/>
                  </a:cubicBezTo>
                  <a:cubicBezTo>
                    <a:pt x="225" y="62"/>
                    <a:pt x="225" y="62"/>
                    <a:pt x="225" y="62"/>
                  </a:cubicBezTo>
                  <a:cubicBezTo>
                    <a:pt x="238" y="50"/>
                    <a:pt x="238" y="50"/>
                    <a:pt x="238" y="50"/>
                  </a:cubicBezTo>
                  <a:cubicBezTo>
                    <a:pt x="238" y="62"/>
                    <a:pt x="238" y="62"/>
                    <a:pt x="238" y="62"/>
                  </a:cubicBezTo>
                  <a:cubicBezTo>
                    <a:pt x="238" y="83"/>
                    <a:pt x="238" y="83"/>
                    <a:pt x="238" y="83"/>
                  </a:cubicBezTo>
                  <a:cubicBezTo>
                    <a:pt x="267" y="83"/>
                    <a:pt x="267" y="83"/>
                    <a:pt x="267" y="83"/>
                  </a:cubicBezTo>
                  <a:cubicBezTo>
                    <a:pt x="267" y="63"/>
                    <a:pt x="267" y="63"/>
                    <a:pt x="267" y="63"/>
                  </a:cubicBezTo>
                  <a:cubicBezTo>
                    <a:pt x="267" y="0"/>
                    <a:pt x="267" y="0"/>
                    <a:pt x="267" y="0"/>
                  </a:cubicBezTo>
                  <a:cubicBezTo>
                    <a:pt x="184" y="0"/>
                    <a:pt x="184" y="0"/>
                    <a:pt x="184" y="0"/>
                  </a:cubicBezTo>
                  <a:cubicBezTo>
                    <a:pt x="184" y="29"/>
                    <a:pt x="184" y="29"/>
                    <a:pt x="184" y="29"/>
                  </a:cubicBezTo>
                  <a:cubicBezTo>
                    <a:pt x="217" y="29"/>
                    <a:pt x="217" y="29"/>
                    <a:pt x="217" y="29"/>
                  </a:cubicBezTo>
                  <a:cubicBezTo>
                    <a:pt x="125" y="114"/>
                    <a:pt x="125" y="114"/>
                    <a:pt x="125" y="114"/>
                  </a:cubicBezTo>
                  <a:cubicBezTo>
                    <a:pt x="93" y="87"/>
                    <a:pt x="93" y="87"/>
                    <a:pt x="93" y="87"/>
                  </a:cubicBezTo>
                  <a:cubicBezTo>
                    <a:pt x="92" y="87"/>
                    <a:pt x="92" y="86"/>
                    <a:pt x="92" y="86"/>
                  </a:cubicBezTo>
                  <a:cubicBezTo>
                    <a:pt x="92" y="86"/>
                    <a:pt x="91" y="86"/>
                    <a:pt x="91" y="86"/>
                  </a:cubicBezTo>
                  <a:cubicBezTo>
                    <a:pt x="91" y="86"/>
                    <a:pt x="91" y="86"/>
                    <a:pt x="91" y="85"/>
                  </a:cubicBezTo>
                  <a:cubicBezTo>
                    <a:pt x="90" y="85"/>
                    <a:pt x="90" y="85"/>
                    <a:pt x="90" y="85"/>
                  </a:cubicBezTo>
                  <a:cubicBezTo>
                    <a:pt x="90" y="85"/>
                    <a:pt x="90" y="85"/>
                    <a:pt x="89" y="85"/>
                  </a:cubicBezTo>
                  <a:cubicBezTo>
                    <a:pt x="89" y="85"/>
                    <a:pt x="89" y="85"/>
                    <a:pt x="89" y="85"/>
                  </a:cubicBezTo>
                  <a:cubicBezTo>
                    <a:pt x="89" y="84"/>
                    <a:pt x="88" y="84"/>
                    <a:pt x="88" y="84"/>
                  </a:cubicBezTo>
                  <a:cubicBezTo>
                    <a:pt x="88" y="84"/>
                    <a:pt x="88" y="84"/>
                    <a:pt x="88" y="84"/>
                  </a:cubicBezTo>
                  <a:cubicBezTo>
                    <a:pt x="87" y="84"/>
                    <a:pt x="87" y="84"/>
                    <a:pt x="87" y="84"/>
                  </a:cubicBezTo>
                  <a:cubicBezTo>
                    <a:pt x="87" y="84"/>
                    <a:pt x="87" y="84"/>
                    <a:pt x="86" y="84"/>
                  </a:cubicBezTo>
                  <a:cubicBezTo>
                    <a:pt x="86" y="84"/>
                    <a:pt x="86" y="84"/>
                    <a:pt x="86" y="84"/>
                  </a:cubicBezTo>
                  <a:cubicBezTo>
                    <a:pt x="85" y="84"/>
                    <a:pt x="85" y="84"/>
                    <a:pt x="85" y="84"/>
                  </a:cubicBezTo>
                  <a:cubicBezTo>
                    <a:pt x="85" y="84"/>
                    <a:pt x="85" y="84"/>
                    <a:pt x="84" y="84"/>
                  </a:cubicBezTo>
                  <a:cubicBezTo>
                    <a:pt x="84" y="84"/>
                    <a:pt x="84" y="84"/>
                    <a:pt x="84" y="84"/>
                  </a:cubicBezTo>
                  <a:cubicBezTo>
                    <a:pt x="84" y="83"/>
                    <a:pt x="83" y="83"/>
                    <a:pt x="83" y="83"/>
                  </a:cubicBezTo>
                  <a:cubicBezTo>
                    <a:pt x="83" y="83"/>
                    <a:pt x="83" y="83"/>
                    <a:pt x="83" y="83"/>
                  </a:cubicBezTo>
                  <a:cubicBezTo>
                    <a:pt x="83" y="83"/>
                    <a:pt x="83" y="84"/>
                    <a:pt x="82" y="84"/>
                  </a:cubicBezTo>
                  <a:cubicBezTo>
                    <a:pt x="82" y="84"/>
                    <a:pt x="82" y="84"/>
                    <a:pt x="82" y="84"/>
                  </a:cubicBezTo>
                  <a:cubicBezTo>
                    <a:pt x="82" y="84"/>
                    <a:pt x="81" y="84"/>
                    <a:pt x="81" y="84"/>
                  </a:cubicBezTo>
                  <a:cubicBezTo>
                    <a:pt x="81" y="84"/>
                    <a:pt x="81" y="84"/>
                    <a:pt x="80" y="84"/>
                  </a:cubicBezTo>
                  <a:cubicBezTo>
                    <a:pt x="80" y="84"/>
                    <a:pt x="80" y="84"/>
                    <a:pt x="80" y="84"/>
                  </a:cubicBezTo>
                  <a:cubicBezTo>
                    <a:pt x="79" y="84"/>
                    <a:pt x="79" y="84"/>
                    <a:pt x="79" y="84"/>
                  </a:cubicBezTo>
                  <a:cubicBezTo>
                    <a:pt x="79" y="84"/>
                    <a:pt x="79" y="84"/>
                    <a:pt x="78" y="84"/>
                  </a:cubicBezTo>
                  <a:cubicBezTo>
                    <a:pt x="78" y="84"/>
                    <a:pt x="78" y="84"/>
                    <a:pt x="78" y="85"/>
                  </a:cubicBezTo>
                  <a:cubicBezTo>
                    <a:pt x="78" y="85"/>
                    <a:pt x="77" y="85"/>
                    <a:pt x="77" y="85"/>
                  </a:cubicBezTo>
                  <a:cubicBezTo>
                    <a:pt x="77" y="85"/>
                    <a:pt x="77" y="85"/>
                    <a:pt x="77" y="85"/>
                  </a:cubicBezTo>
                  <a:cubicBezTo>
                    <a:pt x="76" y="85"/>
                    <a:pt x="76" y="85"/>
                    <a:pt x="76" y="86"/>
                  </a:cubicBezTo>
                  <a:cubicBezTo>
                    <a:pt x="76" y="86"/>
                    <a:pt x="76" y="86"/>
                    <a:pt x="75" y="86"/>
                  </a:cubicBezTo>
                  <a:cubicBezTo>
                    <a:pt x="75" y="86"/>
                    <a:pt x="75" y="86"/>
                    <a:pt x="75" y="86"/>
                  </a:cubicBezTo>
                  <a:cubicBezTo>
                    <a:pt x="74" y="86"/>
                    <a:pt x="74" y="87"/>
                    <a:pt x="74" y="87"/>
                  </a:cubicBezTo>
                  <a:cubicBezTo>
                    <a:pt x="74" y="87"/>
                    <a:pt x="74" y="87"/>
                    <a:pt x="73" y="88"/>
                  </a:cubicBezTo>
                  <a:cubicBezTo>
                    <a:pt x="6" y="153"/>
                    <a:pt x="6" y="153"/>
                    <a:pt x="6" y="153"/>
                  </a:cubicBezTo>
                  <a:cubicBezTo>
                    <a:pt x="4" y="154"/>
                    <a:pt x="3" y="156"/>
                    <a:pt x="2" y="158"/>
                  </a:cubicBezTo>
                  <a:cubicBezTo>
                    <a:pt x="0" y="163"/>
                    <a:pt x="1" y="169"/>
                    <a:pt x="6" y="174"/>
                  </a:cubicBezTo>
                  <a:cubicBezTo>
                    <a:pt x="8" y="177"/>
                    <a:pt x="12" y="178"/>
                    <a:pt x="16" y="178"/>
                  </a:cubicBezTo>
                  <a:cubicBezTo>
                    <a:pt x="20" y="178"/>
                    <a:pt x="23" y="177"/>
                    <a:pt x="26" y="174"/>
                  </a:cubicBezTo>
                  <a:cubicBezTo>
                    <a:pt x="43" y="158"/>
                    <a:pt x="43" y="158"/>
                    <a:pt x="43" y="158"/>
                  </a:cubicBezTo>
                  <a:cubicBezTo>
                    <a:pt x="84" y="118"/>
                    <a:pt x="84" y="118"/>
                    <a:pt x="84" y="118"/>
                  </a:cubicBezTo>
                  <a:cubicBezTo>
                    <a:pt x="116" y="145"/>
                    <a:pt x="116" y="145"/>
                    <a:pt x="116" y="145"/>
                  </a:cubicBezTo>
                  <a:cubicBezTo>
                    <a:pt x="117" y="145"/>
                    <a:pt x="117" y="146"/>
                    <a:pt x="117" y="1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317141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27"/>
                                        </p:tgtEl>
                                        <p:attrNameLst>
                                          <p:attrName>fillcolor</p:attrName>
                                        </p:attrNameLst>
                                      </p:cBhvr>
                                      <p:to>
                                        <a:srgbClr val="ACACAC"/>
                                      </p:to>
                                    </p:animClr>
                                    <p:set>
                                      <p:cBhvr>
                                        <p:cTn id="7" dur="500" fill="hold"/>
                                        <p:tgtEl>
                                          <p:spTgt spid="27"/>
                                        </p:tgtEl>
                                        <p:attrNameLst>
                                          <p:attrName>fill.type</p:attrName>
                                        </p:attrNameLst>
                                      </p:cBhvr>
                                      <p:to>
                                        <p:strVal val="solid"/>
                                      </p:to>
                                    </p:set>
                                    <p:set>
                                      <p:cBhvr>
                                        <p:cTn id="8" dur="500" fill="hold"/>
                                        <p:tgtEl>
                                          <p:spTgt spid="2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31"/>
                                        </p:tgtEl>
                                        <p:attrNameLst>
                                          <p:attrName>fillcolor</p:attrName>
                                        </p:attrNameLst>
                                      </p:cBhvr>
                                      <p:to>
                                        <a:srgbClr val="ACACAC"/>
                                      </p:to>
                                    </p:animClr>
                                    <p:set>
                                      <p:cBhvr>
                                        <p:cTn id="11" dur="500" fill="hold"/>
                                        <p:tgtEl>
                                          <p:spTgt spid="31"/>
                                        </p:tgtEl>
                                        <p:attrNameLst>
                                          <p:attrName>fill.type</p:attrName>
                                        </p:attrNameLst>
                                      </p:cBhvr>
                                      <p:to>
                                        <p:strVal val="solid"/>
                                      </p:to>
                                    </p:set>
                                    <p:set>
                                      <p:cBhvr>
                                        <p:cTn id="12" dur="500" fill="hold"/>
                                        <p:tgtEl>
                                          <p:spTgt spid="3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29"/>
                                        </p:tgtEl>
                                        <p:attrNameLst>
                                          <p:attrName>fillcolor</p:attrName>
                                        </p:attrNameLst>
                                      </p:cBhvr>
                                      <p:to>
                                        <a:srgbClr val="ACACAC"/>
                                      </p:to>
                                    </p:animClr>
                                    <p:set>
                                      <p:cBhvr>
                                        <p:cTn id="15" dur="500" fill="hold"/>
                                        <p:tgtEl>
                                          <p:spTgt spid="29"/>
                                        </p:tgtEl>
                                        <p:attrNameLst>
                                          <p:attrName>fill.type</p:attrName>
                                        </p:attrNameLst>
                                      </p:cBhvr>
                                      <p:to>
                                        <p:strVal val="solid"/>
                                      </p:to>
                                    </p:set>
                                    <p:set>
                                      <p:cBhvr>
                                        <p:cTn id="16" dur="5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72C6"/>
        </a:solidFill>
        <a:effectLst/>
      </p:bgPr>
    </p:bg>
    <p:spTree>
      <p:nvGrpSpPr>
        <p:cNvPr id="1" name=""/>
        <p:cNvGrpSpPr/>
        <p:nvPr/>
      </p:nvGrpSpPr>
      <p:grpSpPr>
        <a:xfrm>
          <a:off x="0" y="0"/>
          <a:ext cx="0" cy="0"/>
          <a:chOff x="0" y="0"/>
          <a:chExt cx="0" cy="0"/>
        </a:xfrm>
      </p:grpSpPr>
      <p:sp>
        <p:nvSpPr>
          <p:cNvPr id="11" name="Rectangle 10"/>
          <p:cNvSpPr/>
          <p:nvPr/>
        </p:nvSpPr>
        <p:spPr>
          <a:xfrm>
            <a:off x="3656096" y="4777275"/>
            <a:ext cx="5001193" cy="1150424"/>
          </a:xfrm>
          <a:prstGeom prst="rect">
            <a:avLst/>
          </a:prstGeom>
        </p:spPr>
        <p:txBody>
          <a:bodyPr wrap="square" lIns="93252" tIns="46625" rIns="93252" bIns="46625">
            <a:spAutoFit/>
          </a:bodyPr>
          <a:lstStyle/>
          <a:p>
            <a:pPr defTabSz="932079"/>
            <a:r>
              <a:rPr lang="en-US" sz="6731" b="1"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 </a:t>
            </a:r>
          </a:p>
        </p:txBody>
      </p:sp>
      <p:sp>
        <p:nvSpPr>
          <p:cNvPr id="14" name="TextBox 13"/>
          <p:cNvSpPr txBox="1"/>
          <p:nvPr/>
        </p:nvSpPr>
        <p:spPr>
          <a:xfrm>
            <a:off x="-1462371" y="1186691"/>
            <a:ext cx="5020141" cy="871640"/>
          </a:xfrm>
          <a:prstGeom prst="rect">
            <a:avLst/>
          </a:prstGeom>
          <a:noFill/>
        </p:spPr>
        <p:txBody>
          <a:bodyPr wrap="square" lIns="182810" tIns="146248" rIns="182810" bIns="146248" rtlCol="0" anchor="ctr">
            <a:spAutoFit/>
          </a:bodyPr>
          <a:lstStyle/>
          <a:p>
            <a:pPr algn="r" defTabSz="932079">
              <a:lnSpc>
                <a:spcPct val="90000"/>
              </a:lnSpc>
              <a:spcAft>
                <a:spcPts val="600"/>
              </a:spcAft>
            </a:pPr>
            <a:r>
              <a:rPr lang="en-US" sz="4080" dirty="0" smtClean="0">
                <a:solidFill>
                  <a:srgbClr val="FFFFFF"/>
                </a:solidFill>
                <a:latin typeface="Segoe UI Light"/>
              </a:rPr>
              <a:t>On-</a:t>
            </a:r>
            <a:r>
              <a:rPr lang="en-US" sz="4080" dirty="0" err="1" smtClean="0">
                <a:solidFill>
                  <a:srgbClr val="FFFFFF"/>
                </a:solidFill>
                <a:latin typeface="Segoe UI Light"/>
              </a:rPr>
              <a:t>Prem</a:t>
            </a:r>
            <a:endParaRPr lang="en-US" sz="4080" dirty="0">
              <a:solidFill>
                <a:srgbClr val="FFFFFF"/>
              </a:solidFill>
              <a:latin typeface="Segoe UI Light"/>
            </a:endParaRPr>
          </a:p>
        </p:txBody>
      </p:sp>
      <p:sp>
        <p:nvSpPr>
          <p:cNvPr id="15" name="TextBox 14"/>
          <p:cNvSpPr txBox="1"/>
          <p:nvPr/>
        </p:nvSpPr>
        <p:spPr>
          <a:xfrm>
            <a:off x="8479303" y="1186691"/>
            <a:ext cx="6124909" cy="871640"/>
          </a:xfrm>
          <a:prstGeom prst="rect">
            <a:avLst/>
          </a:prstGeom>
          <a:noFill/>
        </p:spPr>
        <p:txBody>
          <a:bodyPr wrap="square" lIns="182810" tIns="146248" rIns="182810" bIns="146248" rtlCol="0" anchor="ctr">
            <a:spAutoFit/>
          </a:bodyPr>
          <a:lstStyle>
            <a:defPPr>
              <a:defRPr lang="en-US"/>
            </a:defPPr>
            <a:lvl1pPr algn="r" defTabSz="914153">
              <a:lnSpc>
                <a:spcPct val="90000"/>
              </a:lnSpc>
              <a:spcAft>
                <a:spcPts val="588"/>
              </a:spcAft>
              <a:defRPr sz="4000" b="1">
                <a:solidFill>
                  <a:schemeClr val="accent1">
                    <a:lumMod val="75000"/>
                  </a:schemeClr>
                </a:solidFill>
                <a:latin typeface="Segoe UI Light"/>
              </a:defRPr>
            </a:lvl1pPr>
          </a:lstStyle>
          <a:p>
            <a:pPr algn="l"/>
            <a:r>
              <a:rPr lang="en-US" sz="4080" b="0" dirty="0" smtClean="0">
                <a:solidFill>
                  <a:srgbClr val="FFFFFF"/>
                </a:solidFill>
              </a:rPr>
              <a:t>Cloud</a:t>
            </a:r>
            <a:endParaRPr lang="en-US" sz="4080" b="0" dirty="0">
              <a:solidFill>
                <a:srgbClr val="FFFFFF"/>
              </a:solidFill>
            </a:endParaRPr>
          </a:p>
        </p:txBody>
      </p:sp>
      <p:grpSp>
        <p:nvGrpSpPr>
          <p:cNvPr id="23" name="Group 22"/>
          <p:cNvGrpSpPr>
            <a:grpSpLocks noChangeAspect="1"/>
          </p:cNvGrpSpPr>
          <p:nvPr/>
        </p:nvGrpSpPr>
        <p:grpSpPr>
          <a:xfrm>
            <a:off x="7559267" y="-990365"/>
            <a:ext cx="8347698" cy="8355149"/>
            <a:chOff x="-9678988" y="468172"/>
            <a:chExt cx="7110413" cy="7116762"/>
          </a:xfrm>
        </p:grpSpPr>
        <p:sp>
          <p:nvSpPr>
            <p:cNvPr id="24" name="Freeform 9"/>
            <p:cNvSpPr>
              <a:spLocks noEditPoints="1"/>
            </p:cNvSpPr>
            <p:nvPr/>
          </p:nvSpPr>
          <p:spPr bwMode="auto">
            <a:xfrm>
              <a:off x="-9678988" y="468172"/>
              <a:ext cx="7110413" cy="7116762"/>
            </a:xfrm>
            <a:custGeom>
              <a:avLst/>
              <a:gdLst>
                <a:gd name="T0" fmla="*/ 4872 w 9460"/>
                <a:gd name="T1" fmla="*/ 9460 h 9462"/>
                <a:gd name="T2" fmla="*/ 4308 w 9460"/>
                <a:gd name="T3" fmla="*/ 9444 h 9462"/>
                <a:gd name="T4" fmla="*/ 5344 w 9460"/>
                <a:gd name="T5" fmla="*/ 9423 h 9462"/>
                <a:gd name="T6" fmla="*/ 3872 w 9460"/>
                <a:gd name="T7" fmla="*/ 9356 h 9462"/>
                <a:gd name="T8" fmla="*/ 5776 w 9460"/>
                <a:gd name="T9" fmla="*/ 9317 h 9462"/>
                <a:gd name="T10" fmla="*/ 6035 w 9460"/>
                <a:gd name="T11" fmla="*/ 9251 h 9462"/>
                <a:gd name="T12" fmla="*/ 3159 w 9460"/>
                <a:gd name="T13" fmla="*/ 9165 h 9462"/>
                <a:gd name="T14" fmla="*/ 2858 w 9460"/>
                <a:gd name="T15" fmla="*/ 9047 h 9462"/>
                <a:gd name="T16" fmla="*/ 6735 w 9460"/>
                <a:gd name="T17" fmla="*/ 9017 h 9462"/>
                <a:gd name="T18" fmla="*/ 7010 w 9460"/>
                <a:gd name="T19" fmla="*/ 8845 h 9462"/>
                <a:gd name="T20" fmla="*/ 2230 w 9460"/>
                <a:gd name="T21" fmla="*/ 8715 h 9462"/>
                <a:gd name="T22" fmla="*/ 7386 w 9460"/>
                <a:gd name="T23" fmla="*/ 8613 h 9462"/>
                <a:gd name="T24" fmla="*/ 1849 w 9460"/>
                <a:gd name="T25" fmla="*/ 8484 h 9462"/>
                <a:gd name="T26" fmla="*/ 7738 w 9460"/>
                <a:gd name="T27" fmla="*/ 8346 h 9462"/>
                <a:gd name="T28" fmla="*/ 7938 w 9460"/>
                <a:gd name="T29" fmla="*/ 8169 h 9462"/>
                <a:gd name="T30" fmla="*/ 1298 w 9460"/>
                <a:gd name="T31" fmla="*/ 7987 h 9462"/>
                <a:gd name="T32" fmla="*/ 8266 w 9460"/>
                <a:gd name="T33" fmla="*/ 7832 h 9462"/>
                <a:gd name="T34" fmla="*/ 991 w 9460"/>
                <a:gd name="T35" fmla="*/ 7629 h 9462"/>
                <a:gd name="T36" fmla="*/ 8542 w 9460"/>
                <a:gd name="T37" fmla="*/ 7486 h 9462"/>
                <a:gd name="T38" fmla="*/ 8692 w 9460"/>
                <a:gd name="T39" fmla="*/ 7265 h 9462"/>
                <a:gd name="T40" fmla="*/ 8784 w 9460"/>
                <a:gd name="T41" fmla="*/ 7115 h 9462"/>
                <a:gd name="T42" fmla="*/ 8913 w 9460"/>
                <a:gd name="T43" fmla="*/ 6881 h 9462"/>
                <a:gd name="T44" fmla="*/ 425 w 9460"/>
                <a:gd name="T45" fmla="*/ 6626 h 9462"/>
                <a:gd name="T46" fmla="*/ 306 w 9460"/>
                <a:gd name="T47" fmla="*/ 6327 h 9462"/>
                <a:gd name="T48" fmla="*/ 9207 w 9460"/>
                <a:gd name="T49" fmla="*/ 6172 h 9462"/>
                <a:gd name="T50" fmla="*/ 182 w 9460"/>
                <a:gd name="T51" fmla="*/ 5931 h 9462"/>
                <a:gd name="T52" fmla="*/ 111 w 9460"/>
                <a:gd name="T53" fmla="*/ 5616 h 9462"/>
                <a:gd name="T54" fmla="*/ 9400 w 9460"/>
                <a:gd name="T55" fmla="*/ 5487 h 9462"/>
                <a:gd name="T56" fmla="*/ 49 w 9460"/>
                <a:gd name="T57" fmla="*/ 5178 h 9462"/>
                <a:gd name="T58" fmla="*/ 9422 w 9460"/>
                <a:gd name="T59" fmla="*/ 5043 h 9462"/>
                <a:gd name="T60" fmla="*/ 28 w 9460"/>
                <a:gd name="T61" fmla="*/ 4736 h 9462"/>
                <a:gd name="T62" fmla="*/ 9429 w 9460"/>
                <a:gd name="T63" fmla="*/ 4573 h 9462"/>
                <a:gd name="T64" fmla="*/ 48 w 9460"/>
                <a:gd name="T65" fmla="*/ 4294 h 9462"/>
                <a:gd name="T66" fmla="*/ 9422 w 9460"/>
                <a:gd name="T67" fmla="*/ 4128 h 9462"/>
                <a:gd name="T68" fmla="*/ 9348 w 9460"/>
                <a:gd name="T69" fmla="*/ 3840 h 9462"/>
                <a:gd name="T70" fmla="*/ 139 w 9460"/>
                <a:gd name="T71" fmla="*/ 3588 h 9462"/>
                <a:gd name="T72" fmla="*/ 204 w 9460"/>
                <a:gd name="T73" fmla="*/ 3452 h 9462"/>
                <a:gd name="T74" fmla="*/ 9227 w 9460"/>
                <a:gd name="T75" fmla="*/ 3261 h 9462"/>
                <a:gd name="T76" fmla="*/ 9100 w 9460"/>
                <a:gd name="T77" fmla="*/ 2992 h 9462"/>
                <a:gd name="T78" fmla="*/ 446 w 9460"/>
                <a:gd name="T79" fmla="*/ 2722 h 9462"/>
                <a:gd name="T80" fmla="*/ 8849 w 9460"/>
                <a:gd name="T81" fmla="*/ 2460 h 9462"/>
                <a:gd name="T82" fmla="*/ 8800 w 9460"/>
                <a:gd name="T83" fmla="*/ 2318 h 9462"/>
                <a:gd name="T84" fmla="*/ 798 w 9460"/>
                <a:gd name="T85" fmla="*/ 2100 h 9462"/>
                <a:gd name="T86" fmla="*/ 8555 w 9460"/>
                <a:gd name="T87" fmla="*/ 1947 h 9462"/>
                <a:gd name="T88" fmla="*/ 8352 w 9460"/>
                <a:gd name="T89" fmla="*/ 1731 h 9462"/>
                <a:gd name="T90" fmla="*/ 1298 w 9460"/>
                <a:gd name="T91" fmla="*/ 1517 h 9462"/>
                <a:gd name="T92" fmla="*/ 1486 w 9460"/>
                <a:gd name="T93" fmla="*/ 1327 h 9462"/>
                <a:gd name="T94" fmla="*/ 1615 w 9460"/>
                <a:gd name="T95" fmla="*/ 1208 h 9462"/>
                <a:gd name="T96" fmla="*/ 1802 w 9460"/>
                <a:gd name="T97" fmla="*/ 1015 h 9462"/>
                <a:gd name="T98" fmla="*/ 7532 w 9460"/>
                <a:gd name="T99" fmla="*/ 919 h 9462"/>
                <a:gd name="T100" fmla="*/ 2202 w 9460"/>
                <a:gd name="T101" fmla="*/ 765 h 9462"/>
                <a:gd name="T102" fmla="*/ 2313 w 9460"/>
                <a:gd name="T103" fmla="*/ 663 h 9462"/>
                <a:gd name="T104" fmla="*/ 7033 w 9460"/>
                <a:gd name="T105" fmla="*/ 598 h 9462"/>
                <a:gd name="T106" fmla="*/ 2717 w 9460"/>
                <a:gd name="T107" fmla="*/ 480 h 9462"/>
                <a:gd name="T108" fmla="*/ 2976 w 9460"/>
                <a:gd name="T109" fmla="*/ 336 h 9462"/>
                <a:gd name="T110" fmla="*/ 6358 w 9460"/>
                <a:gd name="T111" fmla="*/ 288 h 9462"/>
                <a:gd name="T112" fmla="*/ 6048 w 9460"/>
                <a:gd name="T113" fmla="*/ 186 h 9462"/>
                <a:gd name="T114" fmla="*/ 5932 w 9460"/>
                <a:gd name="T115" fmla="*/ 154 h 9462"/>
                <a:gd name="T116" fmla="*/ 3807 w 9460"/>
                <a:gd name="T117" fmla="*/ 119 h 9462"/>
                <a:gd name="T118" fmla="*/ 5465 w 9460"/>
                <a:gd name="T119" fmla="*/ 85 h 9462"/>
                <a:gd name="T120" fmla="*/ 4539 w 9460"/>
                <a:gd name="T121" fmla="*/ 32 h 9462"/>
                <a:gd name="T122" fmla="*/ 4418 w 9460"/>
                <a:gd name="T123" fmla="*/ 10 h 9462"/>
                <a:gd name="T124" fmla="*/ 4905 w 9460"/>
                <a:gd name="T125" fmla="*/ 31 h 9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60" h="9462">
                  <a:moveTo>
                    <a:pt x="4752" y="9434"/>
                  </a:moveTo>
                  <a:cubicBezTo>
                    <a:pt x="4745" y="9434"/>
                    <a:pt x="4737" y="9434"/>
                    <a:pt x="4730" y="9434"/>
                  </a:cubicBezTo>
                  <a:cubicBezTo>
                    <a:pt x="4728" y="9434"/>
                    <a:pt x="4726" y="9434"/>
                    <a:pt x="4724" y="9434"/>
                  </a:cubicBezTo>
                  <a:cubicBezTo>
                    <a:pt x="4724" y="9462"/>
                    <a:pt x="4724" y="9462"/>
                    <a:pt x="4724" y="9462"/>
                  </a:cubicBezTo>
                  <a:cubicBezTo>
                    <a:pt x="4726" y="9462"/>
                    <a:pt x="4728" y="9462"/>
                    <a:pt x="4730" y="9462"/>
                  </a:cubicBezTo>
                  <a:cubicBezTo>
                    <a:pt x="4737" y="9462"/>
                    <a:pt x="4745" y="9462"/>
                    <a:pt x="4752" y="9462"/>
                  </a:cubicBezTo>
                  <a:cubicBezTo>
                    <a:pt x="4752" y="9434"/>
                    <a:pt x="4752" y="9434"/>
                    <a:pt x="4752" y="9434"/>
                  </a:cubicBezTo>
                  <a:cubicBezTo>
                    <a:pt x="4752" y="9434"/>
                    <a:pt x="4752" y="9434"/>
                    <a:pt x="4752" y="9434"/>
                  </a:cubicBezTo>
                  <a:moveTo>
                    <a:pt x="4577" y="9432"/>
                  </a:moveTo>
                  <a:cubicBezTo>
                    <a:pt x="4576" y="9460"/>
                    <a:pt x="4576" y="9460"/>
                    <a:pt x="4576" y="9460"/>
                  </a:cubicBezTo>
                  <a:cubicBezTo>
                    <a:pt x="4585" y="9460"/>
                    <a:pt x="4594" y="9460"/>
                    <a:pt x="4604" y="9461"/>
                  </a:cubicBezTo>
                  <a:cubicBezTo>
                    <a:pt x="4605" y="9433"/>
                    <a:pt x="4605" y="9433"/>
                    <a:pt x="4605" y="9433"/>
                  </a:cubicBezTo>
                  <a:cubicBezTo>
                    <a:pt x="4605" y="9433"/>
                    <a:pt x="4605" y="9433"/>
                    <a:pt x="4605" y="9433"/>
                  </a:cubicBezTo>
                  <a:cubicBezTo>
                    <a:pt x="4595" y="9432"/>
                    <a:pt x="4586" y="9432"/>
                    <a:pt x="4577" y="9432"/>
                  </a:cubicBezTo>
                  <a:moveTo>
                    <a:pt x="4899" y="9431"/>
                  </a:moveTo>
                  <a:cubicBezTo>
                    <a:pt x="4899" y="9431"/>
                    <a:pt x="4899" y="9431"/>
                    <a:pt x="4899" y="9431"/>
                  </a:cubicBezTo>
                  <a:cubicBezTo>
                    <a:pt x="4890" y="9432"/>
                    <a:pt x="4881" y="9432"/>
                    <a:pt x="4872" y="9432"/>
                  </a:cubicBezTo>
                  <a:cubicBezTo>
                    <a:pt x="4872" y="9460"/>
                    <a:pt x="4872" y="9460"/>
                    <a:pt x="4872" y="9460"/>
                  </a:cubicBezTo>
                  <a:cubicBezTo>
                    <a:pt x="4882" y="9460"/>
                    <a:pt x="4891" y="9460"/>
                    <a:pt x="4900" y="9459"/>
                  </a:cubicBezTo>
                  <a:cubicBezTo>
                    <a:pt x="4899" y="9431"/>
                    <a:pt x="4899" y="9431"/>
                    <a:pt x="4899" y="9431"/>
                  </a:cubicBezTo>
                  <a:moveTo>
                    <a:pt x="4429" y="9425"/>
                  </a:moveTo>
                  <a:cubicBezTo>
                    <a:pt x="4428" y="9453"/>
                    <a:pt x="4428" y="9453"/>
                    <a:pt x="4428" y="9453"/>
                  </a:cubicBezTo>
                  <a:cubicBezTo>
                    <a:pt x="4428" y="9453"/>
                    <a:pt x="4428" y="9453"/>
                    <a:pt x="4428" y="9453"/>
                  </a:cubicBezTo>
                  <a:cubicBezTo>
                    <a:pt x="4437" y="9453"/>
                    <a:pt x="4446" y="9454"/>
                    <a:pt x="4456" y="9454"/>
                  </a:cubicBezTo>
                  <a:cubicBezTo>
                    <a:pt x="4457" y="9426"/>
                    <a:pt x="4457" y="9426"/>
                    <a:pt x="4457" y="9426"/>
                  </a:cubicBezTo>
                  <a:cubicBezTo>
                    <a:pt x="4448" y="9426"/>
                    <a:pt x="4439" y="9425"/>
                    <a:pt x="4429" y="9425"/>
                  </a:cubicBezTo>
                  <a:moveTo>
                    <a:pt x="5047" y="9424"/>
                  </a:moveTo>
                  <a:cubicBezTo>
                    <a:pt x="5038" y="9424"/>
                    <a:pt x="5028" y="9425"/>
                    <a:pt x="5019" y="9425"/>
                  </a:cubicBezTo>
                  <a:cubicBezTo>
                    <a:pt x="5021" y="9453"/>
                    <a:pt x="5021" y="9453"/>
                    <a:pt x="5021" y="9453"/>
                  </a:cubicBezTo>
                  <a:cubicBezTo>
                    <a:pt x="5030" y="9453"/>
                    <a:pt x="5039" y="9452"/>
                    <a:pt x="5049" y="9452"/>
                  </a:cubicBezTo>
                  <a:cubicBezTo>
                    <a:pt x="5047" y="9424"/>
                    <a:pt x="5047" y="9424"/>
                    <a:pt x="5047" y="9424"/>
                  </a:cubicBezTo>
                  <a:cubicBezTo>
                    <a:pt x="5047" y="9424"/>
                    <a:pt x="5047" y="9424"/>
                    <a:pt x="5047" y="9424"/>
                  </a:cubicBezTo>
                  <a:moveTo>
                    <a:pt x="4282" y="9413"/>
                  </a:moveTo>
                  <a:cubicBezTo>
                    <a:pt x="4280" y="9441"/>
                    <a:pt x="4280" y="9441"/>
                    <a:pt x="4280" y="9441"/>
                  </a:cubicBezTo>
                  <a:cubicBezTo>
                    <a:pt x="4280" y="9441"/>
                    <a:pt x="4280" y="9441"/>
                    <a:pt x="4280" y="9441"/>
                  </a:cubicBezTo>
                  <a:cubicBezTo>
                    <a:pt x="4289" y="9442"/>
                    <a:pt x="4298" y="9443"/>
                    <a:pt x="4308" y="9444"/>
                  </a:cubicBezTo>
                  <a:cubicBezTo>
                    <a:pt x="4310" y="9416"/>
                    <a:pt x="4310" y="9416"/>
                    <a:pt x="4310" y="9416"/>
                  </a:cubicBezTo>
                  <a:cubicBezTo>
                    <a:pt x="4301" y="9415"/>
                    <a:pt x="4291" y="9414"/>
                    <a:pt x="4282" y="9413"/>
                  </a:cubicBezTo>
                  <a:moveTo>
                    <a:pt x="5194" y="9412"/>
                  </a:moveTo>
                  <a:cubicBezTo>
                    <a:pt x="5185" y="9413"/>
                    <a:pt x="5175" y="9413"/>
                    <a:pt x="5166" y="9414"/>
                  </a:cubicBezTo>
                  <a:cubicBezTo>
                    <a:pt x="5169" y="9442"/>
                    <a:pt x="5169" y="9442"/>
                    <a:pt x="5169" y="9442"/>
                  </a:cubicBezTo>
                  <a:cubicBezTo>
                    <a:pt x="5178" y="9441"/>
                    <a:pt x="5187" y="9440"/>
                    <a:pt x="5197" y="9440"/>
                  </a:cubicBezTo>
                  <a:cubicBezTo>
                    <a:pt x="5194" y="9412"/>
                    <a:pt x="5194" y="9412"/>
                    <a:pt x="5194" y="9412"/>
                  </a:cubicBezTo>
                  <a:moveTo>
                    <a:pt x="4136" y="9397"/>
                  </a:moveTo>
                  <a:cubicBezTo>
                    <a:pt x="4132" y="9425"/>
                    <a:pt x="4132" y="9425"/>
                    <a:pt x="4132" y="9425"/>
                  </a:cubicBezTo>
                  <a:cubicBezTo>
                    <a:pt x="4132" y="9425"/>
                    <a:pt x="4132" y="9425"/>
                    <a:pt x="4132" y="9425"/>
                  </a:cubicBezTo>
                  <a:cubicBezTo>
                    <a:pt x="4141" y="9426"/>
                    <a:pt x="4151" y="9427"/>
                    <a:pt x="4160" y="9428"/>
                  </a:cubicBezTo>
                  <a:cubicBezTo>
                    <a:pt x="4163" y="9400"/>
                    <a:pt x="4163" y="9400"/>
                    <a:pt x="4163" y="9400"/>
                  </a:cubicBezTo>
                  <a:cubicBezTo>
                    <a:pt x="4163" y="9400"/>
                    <a:pt x="4163" y="9400"/>
                    <a:pt x="4163" y="9400"/>
                  </a:cubicBezTo>
                  <a:cubicBezTo>
                    <a:pt x="4154" y="9399"/>
                    <a:pt x="4145" y="9398"/>
                    <a:pt x="4136" y="9397"/>
                  </a:cubicBezTo>
                  <a:moveTo>
                    <a:pt x="5340" y="9395"/>
                  </a:moveTo>
                  <a:cubicBezTo>
                    <a:pt x="5331" y="9396"/>
                    <a:pt x="5322" y="9397"/>
                    <a:pt x="5313" y="9398"/>
                  </a:cubicBezTo>
                  <a:cubicBezTo>
                    <a:pt x="5316" y="9426"/>
                    <a:pt x="5316" y="9426"/>
                    <a:pt x="5316" y="9426"/>
                  </a:cubicBezTo>
                  <a:cubicBezTo>
                    <a:pt x="5325" y="9425"/>
                    <a:pt x="5335" y="9424"/>
                    <a:pt x="5344" y="9423"/>
                  </a:cubicBezTo>
                  <a:cubicBezTo>
                    <a:pt x="5340" y="9395"/>
                    <a:pt x="5340" y="9395"/>
                    <a:pt x="5340" y="9395"/>
                  </a:cubicBezTo>
                  <a:moveTo>
                    <a:pt x="3990" y="9376"/>
                  </a:moveTo>
                  <a:cubicBezTo>
                    <a:pt x="3985" y="9404"/>
                    <a:pt x="3985" y="9404"/>
                    <a:pt x="3985" y="9404"/>
                  </a:cubicBezTo>
                  <a:cubicBezTo>
                    <a:pt x="3985" y="9404"/>
                    <a:pt x="3985" y="9404"/>
                    <a:pt x="3985" y="9404"/>
                  </a:cubicBezTo>
                  <a:cubicBezTo>
                    <a:pt x="3994" y="9405"/>
                    <a:pt x="4004" y="9407"/>
                    <a:pt x="4013" y="9408"/>
                  </a:cubicBezTo>
                  <a:cubicBezTo>
                    <a:pt x="4017" y="9381"/>
                    <a:pt x="4017" y="9381"/>
                    <a:pt x="4017" y="9381"/>
                  </a:cubicBezTo>
                  <a:cubicBezTo>
                    <a:pt x="4008" y="9379"/>
                    <a:pt x="3999" y="9378"/>
                    <a:pt x="3990" y="9376"/>
                  </a:cubicBezTo>
                  <a:moveTo>
                    <a:pt x="5486" y="9374"/>
                  </a:moveTo>
                  <a:cubicBezTo>
                    <a:pt x="5477" y="9375"/>
                    <a:pt x="5468" y="9377"/>
                    <a:pt x="5459" y="9378"/>
                  </a:cubicBezTo>
                  <a:cubicBezTo>
                    <a:pt x="5463" y="9406"/>
                    <a:pt x="5463" y="9406"/>
                    <a:pt x="5463" y="9406"/>
                  </a:cubicBezTo>
                  <a:cubicBezTo>
                    <a:pt x="5472" y="9404"/>
                    <a:pt x="5482" y="9403"/>
                    <a:pt x="5491" y="9401"/>
                  </a:cubicBezTo>
                  <a:cubicBezTo>
                    <a:pt x="5486" y="9374"/>
                    <a:pt x="5486" y="9374"/>
                    <a:pt x="5486" y="9374"/>
                  </a:cubicBezTo>
                  <a:cubicBezTo>
                    <a:pt x="5486" y="9374"/>
                    <a:pt x="5486" y="9374"/>
                    <a:pt x="5486" y="9374"/>
                  </a:cubicBezTo>
                  <a:moveTo>
                    <a:pt x="3844" y="9351"/>
                  </a:moveTo>
                  <a:cubicBezTo>
                    <a:pt x="3839" y="9378"/>
                    <a:pt x="3839" y="9378"/>
                    <a:pt x="3839" y="9378"/>
                  </a:cubicBezTo>
                  <a:cubicBezTo>
                    <a:pt x="3848" y="9380"/>
                    <a:pt x="3857" y="9382"/>
                    <a:pt x="3867" y="9384"/>
                  </a:cubicBezTo>
                  <a:cubicBezTo>
                    <a:pt x="3872" y="9356"/>
                    <a:pt x="3872" y="9356"/>
                    <a:pt x="3872" y="9356"/>
                  </a:cubicBezTo>
                  <a:cubicBezTo>
                    <a:pt x="3872" y="9356"/>
                    <a:pt x="3872" y="9356"/>
                    <a:pt x="3872" y="9356"/>
                  </a:cubicBezTo>
                  <a:cubicBezTo>
                    <a:pt x="3862" y="9354"/>
                    <a:pt x="3853" y="9353"/>
                    <a:pt x="3844" y="9351"/>
                  </a:cubicBezTo>
                  <a:moveTo>
                    <a:pt x="5632" y="9348"/>
                  </a:moveTo>
                  <a:cubicBezTo>
                    <a:pt x="5632" y="9348"/>
                    <a:pt x="5632" y="9348"/>
                    <a:pt x="5632" y="9348"/>
                  </a:cubicBezTo>
                  <a:cubicBezTo>
                    <a:pt x="5622" y="9350"/>
                    <a:pt x="5613" y="9351"/>
                    <a:pt x="5604" y="9353"/>
                  </a:cubicBezTo>
                  <a:cubicBezTo>
                    <a:pt x="5609" y="9381"/>
                    <a:pt x="5609" y="9381"/>
                    <a:pt x="5609" y="9381"/>
                  </a:cubicBezTo>
                  <a:cubicBezTo>
                    <a:pt x="5619" y="9379"/>
                    <a:pt x="5628" y="9377"/>
                    <a:pt x="5637" y="9375"/>
                  </a:cubicBezTo>
                  <a:cubicBezTo>
                    <a:pt x="5632" y="9348"/>
                    <a:pt x="5632" y="9348"/>
                    <a:pt x="5632" y="9348"/>
                  </a:cubicBezTo>
                  <a:moveTo>
                    <a:pt x="3700" y="9321"/>
                  </a:moveTo>
                  <a:cubicBezTo>
                    <a:pt x="3694" y="9348"/>
                    <a:pt x="3694" y="9348"/>
                    <a:pt x="3694" y="9348"/>
                  </a:cubicBezTo>
                  <a:cubicBezTo>
                    <a:pt x="3703" y="9350"/>
                    <a:pt x="3712" y="9352"/>
                    <a:pt x="3721" y="9354"/>
                  </a:cubicBezTo>
                  <a:cubicBezTo>
                    <a:pt x="3727" y="9327"/>
                    <a:pt x="3727" y="9327"/>
                    <a:pt x="3727" y="9327"/>
                  </a:cubicBezTo>
                  <a:cubicBezTo>
                    <a:pt x="3718" y="9325"/>
                    <a:pt x="3709" y="9323"/>
                    <a:pt x="3700" y="9321"/>
                  </a:cubicBezTo>
                  <a:moveTo>
                    <a:pt x="5776" y="9317"/>
                  </a:moveTo>
                  <a:cubicBezTo>
                    <a:pt x="5767" y="9320"/>
                    <a:pt x="5758" y="9322"/>
                    <a:pt x="5749" y="9324"/>
                  </a:cubicBezTo>
                  <a:cubicBezTo>
                    <a:pt x="5755" y="9351"/>
                    <a:pt x="5755" y="9351"/>
                    <a:pt x="5755" y="9351"/>
                  </a:cubicBezTo>
                  <a:cubicBezTo>
                    <a:pt x="5764" y="9349"/>
                    <a:pt x="5773" y="9347"/>
                    <a:pt x="5782" y="9345"/>
                  </a:cubicBezTo>
                  <a:cubicBezTo>
                    <a:pt x="5776" y="9317"/>
                    <a:pt x="5776" y="9317"/>
                    <a:pt x="5776" y="9317"/>
                  </a:cubicBezTo>
                  <a:cubicBezTo>
                    <a:pt x="5776" y="9317"/>
                    <a:pt x="5776" y="9317"/>
                    <a:pt x="5776" y="9317"/>
                  </a:cubicBezTo>
                  <a:moveTo>
                    <a:pt x="3556" y="9287"/>
                  </a:moveTo>
                  <a:cubicBezTo>
                    <a:pt x="3549" y="9314"/>
                    <a:pt x="3549" y="9314"/>
                    <a:pt x="3549" y="9314"/>
                  </a:cubicBezTo>
                  <a:cubicBezTo>
                    <a:pt x="3558" y="9316"/>
                    <a:pt x="3567" y="9318"/>
                    <a:pt x="3577" y="9321"/>
                  </a:cubicBezTo>
                  <a:cubicBezTo>
                    <a:pt x="3583" y="9293"/>
                    <a:pt x="3583" y="9293"/>
                    <a:pt x="3583" y="9293"/>
                  </a:cubicBezTo>
                  <a:cubicBezTo>
                    <a:pt x="3574" y="9291"/>
                    <a:pt x="3565" y="9289"/>
                    <a:pt x="3556" y="9287"/>
                  </a:cubicBezTo>
                  <a:moveTo>
                    <a:pt x="5919" y="9283"/>
                  </a:moveTo>
                  <a:cubicBezTo>
                    <a:pt x="5910" y="9285"/>
                    <a:pt x="5901" y="9287"/>
                    <a:pt x="5892" y="9289"/>
                  </a:cubicBezTo>
                  <a:cubicBezTo>
                    <a:pt x="5899" y="9317"/>
                    <a:pt x="5899" y="9317"/>
                    <a:pt x="5899" y="9317"/>
                  </a:cubicBezTo>
                  <a:cubicBezTo>
                    <a:pt x="5908" y="9314"/>
                    <a:pt x="5917" y="9312"/>
                    <a:pt x="5926" y="9310"/>
                  </a:cubicBezTo>
                  <a:cubicBezTo>
                    <a:pt x="5919" y="9283"/>
                    <a:pt x="5919" y="9283"/>
                    <a:pt x="5919" y="9283"/>
                  </a:cubicBezTo>
                  <a:moveTo>
                    <a:pt x="3414" y="9248"/>
                  </a:moveTo>
                  <a:cubicBezTo>
                    <a:pt x="3406" y="9274"/>
                    <a:pt x="3406" y="9274"/>
                    <a:pt x="3406" y="9274"/>
                  </a:cubicBezTo>
                  <a:cubicBezTo>
                    <a:pt x="3415" y="9277"/>
                    <a:pt x="3424" y="9280"/>
                    <a:pt x="3433" y="9282"/>
                  </a:cubicBezTo>
                  <a:cubicBezTo>
                    <a:pt x="3441" y="9255"/>
                    <a:pt x="3441" y="9255"/>
                    <a:pt x="3441" y="9255"/>
                  </a:cubicBezTo>
                  <a:cubicBezTo>
                    <a:pt x="3441" y="9255"/>
                    <a:pt x="3441" y="9255"/>
                    <a:pt x="3441" y="9255"/>
                  </a:cubicBezTo>
                  <a:cubicBezTo>
                    <a:pt x="3432" y="9253"/>
                    <a:pt x="3423" y="9250"/>
                    <a:pt x="3414" y="9248"/>
                  </a:cubicBezTo>
                  <a:moveTo>
                    <a:pt x="6061" y="9243"/>
                  </a:moveTo>
                  <a:cubicBezTo>
                    <a:pt x="6053" y="9246"/>
                    <a:pt x="6044" y="9248"/>
                    <a:pt x="6035" y="9251"/>
                  </a:cubicBezTo>
                  <a:cubicBezTo>
                    <a:pt x="6042" y="9278"/>
                    <a:pt x="6042" y="9278"/>
                    <a:pt x="6042" y="9278"/>
                  </a:cubicBezTo>
                  <a:cubicBezTo>
                    <a:pt x="6051" y="9275"/>
                    <a:pt x="6060" y="9273"/>
                    <a:pt x="6069" y="9270"/>
                  </a:cubicBezTo>
                  <a:cubicBezTo>
                    <a:pt x="6061" y="9243"/>
                    <a:pt x="6061" y="9243"/>
                    <a:pt x="6061" y="9243"/>
                  </a:cubicBezTo>
                  <a:moveTo>
                    <a:pt x="3273" y="9204"/>
                  </a:moveTo>
                  <a:cubicBezTo>
                    <a:pt x="3264" y="9231"/>
                    <a:pt x="3264" y="9231"/>
                    <a:pt x="3264" y="9231"/>
                  </a:cubicBezTo>
                  <a:cubicBezTo>
                    <a:pt x="3273" y="9234"/>
                    <a:pt x="3282" y="9236"/>
                    <a:pt x="3291" y="9239"/>
                  </a:cubicBezTo>
                  <a:cubicBezTo>
                    <a:pt x="3300" y="9213"/>
                    <a:pt x="3300" y="9213"/>
                    <a:pt x="3300" y="9213"/>
                  </a:cubicBezTo>
                  <a:cubicBezTo>
                    <a:pt x="3291" y="9210"/>
                    <a:pt x="3282" y="9207"/>
                    <a:pt x="3273" y="9204"/>
                  </a:cubicBezTo>
                  <a:moveTo>
                    <a:pt x="6202" y="9199"/>
                  </a:moveTo>
                  <a:cubicBezTo>
                    <a:pt x="6193" y="9202"/>
                    <a:pt x="6185" y="9205"/>
                    <a:pt x="6176" y="9208"/>
                  </a:cubicBezTo>
                  <a:cubicBezTo>
                    <a:pt x="6184" y="9234"/>
                    <a:pt x="6184" y="9234"/>
                    <a:pt x="6184" y="9234"/>
                  </a:cubicBezTo>
                  <a:cubicBezTo>
                    <a:pt x="6193" y="9232"/>
                    <a:pt x="6202" y="9229"/>
                    <a:pt x="6211" y="9226"/>
                  </a:cubicBezTo>
                  <a:cubicBezTo>
                    <a:pt x="6202" y="9199"/>
                    <a:pt x="6202" y="9199"/>
                    <a:pt x="6202" y="9199"/>
                  </a:cubicBezTo>
                  <a:moveTo>
                    <a:pt x="3133" y="9156"/>
                  </a:moveTo>
                  <a:cubicBezTo>
                    <a:pt x="3123" y="9182"/>
                    <a:pt x="3123" y="9182"/>
                    <a:pt x="3123" y="9182"/>
                  </a:cubicBezTo>
                  <a:cubicBezTo>
                    <a:pt x="3132" y="9185"/>
                    <a:pt x="3141" y="9189"/>
                    <a:pt x="3150" y="9192"/>
                  </a:cubicBezTo>
                  <a:cubicBezTo>
                    <a:pt x="3159" y="9165"/>
                    <a:pt x="3159" y="9165"/>
                    <a:pt x="3159" y="9165"/>
                  </a:cubicBezTo>
                  <a:cubicBezTo>
                    <a:pt x="3159" y="9165"/>
                    <a:pt x="3159" y="9165"/>
                    <a:pt x="3159" y="9165"/>
                  </a:cubicBezTo>
                  <a:cubicBezTo>
                    <a:pt x="3150" y="9162"/>
                    <a:pt x="3142" y="9159"/>
                    <a:pt x="3133" y="9156"/>
                  </a:cubicBezTo>
                  <a:moveTo>
                    <a:pt x="6342" y="9151"/>
                  </a:moveTo>
                  <a:cubicBezTo>
                    <a:pt x="6333" y="9154"/>
                    <a:pt x="6324" y="9157"/>
                    <a:pt x="6315" y="9160"/>
                  </a:cubicBezTo>
                  <a:cubicBezTo>
                    <a:pt x="6325" y="9187"/>
                    <a:pt x="6325" y="9187"/>
                    <a:pt x="6325" y="9187"/>
                  </a:cubicBezTo>
                  <a:cubicBezTo>
                    <a:pt x="6334" y="9183"/>
                    <a:pt x="6342" y="9180"/>
                    <a:pt x="6351" y="9177"/>
                  </a:cubicBezTo>
                  <a:cubicBezTo>
                    <a:pt x="6342" y="9151"/>
                    <a:pt x="6342" y="9151"/>
                    <a:pt x="6342" y="9151"/>
                  </a:cubicBezTo>
                  <a:moveTo>
                    <a:pt x="2994" y="9103"/>
                  </a:moveTo>
                  <a:cubicBezTo>
                    <a:pt x="2984" y="9129"/>
                    <a:pt x="2984" y="9129"/>
                    <a:pt x="2984" y="9129"/>
                  </a:cubicBezTo>
                  <a:cubicBezTo>
                    <a:pt x="2993" y="9133"/>
                    <a:pt x="3002" y="9136"/>
                    <a:pt x="3010" y="9140"/>
                  </a:cubicBezTo>
                  <a:cubicBezTo>
                    <a:pt x="3021" y="9114"/>
                    <a:pt x="3021" y="9114"/>
                    <a:pt x="3021" y="9114"/>
                  </a:cubicBezTo>
                  <a:cubicBezTo>
                    <a:pt x="3021" y="9114"/>
                    <a:pt x="3021" y="9114"/>
                    <a:pt x="3021" y="9114"/>
                  </a:cubicBezTo>
                  <a:cubicBezTo>
                    <a:pt x="3012" y="9110"/>
                    <a:pt x="3003" y="9107"/>
                    <a:pt x="2994" y="9103"/>
                  </a:cubicBezTo>
                  <a:moveTo>
                    <a:pt x="6479" y="9098"/>
                  </a:moveTo>
                  <a:cubicBezTo>
                    <a:pt x="6471" y="9101"/>
                    <a:pt x="6462" y="9105"/>
                    <a:pt x="6453" y="9108"/>
                  </a:cubicBezTo>
                  <a:cubicBezTo>
                    <a:pt x="6464" y="9134"/>
                    <a:pt x="6464" y="9134"/>
                    <a:pt x="6464" y="9134"/>
                  </a:cubicBezTo>
                  <a:cubicBezTo>
                    <a:pt x="6472" y="9131"/>
                    <a:pt x="6481" y="9127"/>
                    <a:pt x="6490" y="9124"/>
                  </a:cubicBezTo>
                  <a:cubicBezTo>
                    <a:pt x="6479" y="9098"/>
                    <a:pt x="6479" y="9098"/>
                    <a:pt x="6479" y="9098"/>
                  </a:cubicBezTo>
                  <a:moveTo>
                    <a:pt x="2858" y="9047"/>
                  </a:moveTo>
                  <a:cubicBezTo>
                    <a:pt x="2847" y="9072"/>
                    <a:pt x="2847" y="9072"/>
                    <a:pt x="2847" y="9072"/>
                  </a:cubicBezTo>
                  <a:cubicBezTo>
                    <a:pt x="2855" y="9076"/>
                    <a:pt x="2864" y="9080"/>
                    <a:pt x="2873" y="9083"/>
                  </a:cubicBezTo>
                  <a:cubicBezTo>
                    <a:pt x="2884" y="9058"/>
                    <a:pt x="2884" y="9058"/>
                    <a:pt x="2884" y="9058"/>
                  </a:cubicBezTo>
                  <a:cubicBezTo>
                    <a:pt x="2875" y="9054"/>
                    <a:pt x="2866" y="9050"/>
                    <a:pt x="2858" y="9047"/>
                  </a:cubicBezTo>
                  <a:moveTo>
                    <a:pt x="6615" y="9041"/>
                  </a:moveTo>
                  <a:cubicBezTo>
                    <a:pt x="6606" y="9045"/>
                    <a:pt x="6598" y="9049"/>
                    <a:pt x="6589" y="9052"/>
                  </a:cubicBezTo>
                  <a:cubicBezTo>
                    <a:pt x="6601" y="9078"/>
                    <a:pt x="6601" y="9078"/>
                    <a:pt x="6601" y="9078"/>
                  </a:cubicBezTo>
                  <a:cubicBezTo>
                    <a:pt x="6609" y="9074"/>
                    <a:pt x="6618" y="9070"/>
                    <a:pt x="6626" y="9067"/>
                  </a:cubicBezTo>
                  <a:cubicBezTo>
                    <a:pt x="6615" y="9041"/>
                    <a:pt x="6615" y="9041"/>
                    <a:pt x="6615" y="9041"/>
                  </a:cubicBezTo>
                  <a:moveTo>
                    <a:pt x="2723" y="8986"/>
                  </a:moveTo>
                  <a:cubicBezTo>
                    <a:pt x="2711" y="9011"/>
                    <a:pt x="2711" y="9011"/>
                    <a:pt x="2711" y="9011"/>
                  </a:cubicBezTo>
                  <a:cubicBezTo>
                    <a:pt x="2720" y="9015"/>
                    <a:pt x="2728" y="9019"/>
                    <a:pt x="2737" y="9023"/>
                  </a:cubicBezTo>
                  <a:cubicBezTo>
                    <a:pt x="2748" y="8997"/>
                    <a:pt x="2748" y="8997"/>
                    <a:pt x="2748" y="8997"/>
                  </a:cubicBezTo>
                  <a:cubicBezTo>
                    <a:pt x="2748" y="8997"/>
                    <a:pt x="2748" y="8997"/>
                    <a:pt x="2748" y="8997"/>
                  </a:cubicBezTo>
                  <a:cubicBezTo>
                    <a:pt x="2740" y="8993"/>
                    <a:pt x="2732" y="8990"/>
                    <a:pt x="2723" y="8986"/>
                  </a:cubicBezTo>
                  <a:moveTo>
                    <a:pt x="6749" y="8980"/>
                  </a:moveTo>
                  <a:cubicBezTo>
                    <a:pt x="6740" y="8984"/>
                    <a:pt x="6732" y="8988"/>
                    <a:pt x="6724" y="8992"/>
                  </a:cubicBezTo>
                  <a:cubicBezTo>
                    <a:pt x="6735" y="9017"/>
                    <a:pt x="6735" y="9017"/>
                    <a:pt x="6735" y="9017"/>
                  </a:cubicBezTo>
                  <a:cubicBezTo>
                    <a:pt x="6744" y="9013"/>
                    <a:pt x="6752" y="9009"/>
                    <a:pt x="6761" y="9005"/>
                  </a:cubicBezTo>
                  <a:cubicBezTo>
                    <a:pt x="6749" y="8980"/>
                    <a:pt x="6749" y="8980"/>
                    <a:pt x="6749" y="8980"/>
                  </a:cubicBezTo>
                  <a:moveTo>
                    <a:pt x="2590" y="8920"/>
                  </a:moveTo>
                  <a:cubicBezTo>
                    <a:pt x="2578" y="8945"/>
                    <a:pt x="2578" y="8945"/>
                    <a:pt x="2578" y="8945"/>
                  </a:cubicBezTo>
                  <a:cubicBezTo>
                    <a:pt x="2586" y="8949"/>
                    <a:pt x="2594" y="8954"/>
                    <a:pt x="2603" y="8958"/>
                  </a:cubicBezTo>
                  <a:cubicBezTo>
                    <a:pt x="2615" y="8933"/>
                    <a:pt x="2615" y="8933"/>
                    <a:pt x="2615" y="8933"/>
                  </a:cubicBezTo>
                  <a:cubicBezTo>
                    <a:pt x="2607" y="8929"/>
                    <a:pt x="2599" y="8924"/>
                    <a:pt x="2590" y="8920"/>
                  </a:cubicBezTo>
                  <a:moveTo>
                    <a:pt x="6880" y="8915"/>
                  </a:moveTo>
                  <a:cubicBezTo>
                    <a:pt x="6872" y="8919"/>
                    <a:pt x="6864" y="8923"/>
                    <a:pt x="6856" y="8927"/>
                  </a:cubicBezTo>
                  <a:cubicBezTo>
                    <a:pt x="6868" y="8952"/>
                    <a:pt x="6868" y="8952"/>
                    <a:pt x="6868" y="8952"/>
                  </a:cubicBezTo>
                  <a:cubicBezTo>
                    <a:pt x="6877" y="8948"/>
                    <a:pt x="6885" y="8944"/>
                    <a:pt x="6893" y="8940"/>
                  </a:cubicBezTo>
                  <a:cubicBezTo>
                    <a:pt x="6880" y="8915"/>
                    <a:pt x="6880" y="8915"/>
                    <a:pt x="6880" y="8915"/>
                  </a:cubicBezTo>
                  <a:moveTo>
                    <a:pt x="2460" y="8851"/>
                  </a:moveTo>
                  <a:cubicBezTo>
                    <a:pt x="2446" y="8875"/>
                    <a:pt x="2446" y="8875"/>
                    <a:pt x="2446" y="8875"/>
                  </a:cubicBezTo>
                  <a:cubicBezTo>
                    <a:pt x="2455" y="8880"/>
                    <a:pt x="2463" y="8884"/>
                    <a:pt x="2471" y="8889"/>
                  </a:cubicBezTo>
                  <a:cubicBezTo>
                    <a:pt x="2485" y="8864"/>
                    <a:pt x="2485" y="8864"/>
                    <a:pt x="2485" y="8864"/>
                  </a:cubicBezTo>
                  <a:cubicBezTo>
                    <a:pt x="2476" y="8860"/>
                    <a:pt x="2468" y="8855"/>
                    <a:pt x="2460" y="8851"/>
                  </a:cubicBezTo>
                  <a:moveTo>
                    <a:pt x="7010" y="8845"/>
                  </a:moveTo>
                  <a:cubicBezTo>
                    <a:pt x="7002" y="8850"/>
                    <a:pt x="6994" y="8854"/>
                    <a:pt x="6986" y="8859"/>
                  </a:cubicBezTo>
                  <a:cubicBezTo>
                    <a:pt x="6999" y="8883"/>
                    <a:pt x="6999" y="8883"/>
                    <a:pt x="6999" y="8883"/>
                  </a:cubicBezTo>
                  <a:cubicBezTo>
                    <a:pt x="7007" y="8879"/>
                    <a:pt x="7016" y="8874"/>
                    <a:pt x="7024" y="8870"/>
                  </a:cubicBezTo>
                  <a:cubicBezTo>
                    <a:pt x="7010" y="8845"/>
                    <a:pt x="7010" y="8845"/>
                    <a:pt x="7010" y="8845"/>
                  </a:cubicBezTo>
                  <a:moveTo>
                    <a:pt x="2332" y="8777"/>
                  </a:moveTo>
                  <a:cubicBezTo>
                    <a:pt x="2317" y="8801"/>
                    <a:pt x="2317" y="8801"/>
                    <a:pt x="2317" y="8801"/>
                  </a:cubicBezTo>
                  <a:cubicBezTo>
                    <a:pt x="2326" y="8806"/>
                    <a:pt x="2334" y="8811"/>
                    <a:pt x="2342" y="8816"/>
                  </a:cubicBezTo>
                  <a:cubicBezTo>
                    <a:pt x="2356" y="8792"/>
                    <a:pt x="2356" y="8792"/>
                    <a:pt x="2356" y="8792"/>
                  </a:cubicBezTo>
                  <a:cubicBezTo>
                    <a:pt x="2348" y="8787"/>
                    <a:pt x="2340" y="8782"/>
                    <a:pt x="2332" y="8777"/>
                  </a:cubicBezTo>
                  <a:moveTo>
                    <a:pt x="7138" y="8772"/>
                  </a:moveTo>
                  <a:cubicBezTo>
                    <a:pt x="7130" y="8776"/>
                    <a:pt x="7122" y="8781"/>
                    <a:pt x="7114" y="8786"/>
                  </a:cubicBezTo>
                  <a:cubicBezTo>
                    <a:pt x="7128" y="8810"/>
                    <a:pt x="7128" y="8810"/>
                    <a:pt x="7128" y="8810"/>
                  </a:cubicBezTo>
                  <a:cubicBezTo>
                    <a:pt x="7136" y="8805"/>
                    <a:pt x="7144" y="8801"/>
                    <a:pt x="7152" y="8796"/>
                  </a:cubicBezTo>
                  <a:cubicBezTo>
                    <a:pt x="7138" y="8772"/>
                    <a:pt x="7138" y="8772"/>
                    <a:pt x="7138" y="8772"/>
                  </a:cubicBezTo>
                  <a:moveTo>
                    <a:pt x="2206" y="8700"/>
                  </a:moveTo>
                  <a:cubicBezTo>
                    <a:pt x="2191" y="8723"/>
                    <a:pt x="2191" y="8723"/>
                    <a:pt x="2191" y="8723"/>
                  </a:cubicBezTo>
                  <a:cubicBezTo>
                    <a:pt x="2199" y="8728"/>
                    <a:pt x="2207" y="8734"/>
                    <a:pt x="2215" y="8738"/>
                  </a:cubicBezTo>
                  <a:cubicBezTo>
                    <a:pt x="2230" y="8715"/>
                    <a:pt x="2230" y="8715"/>
                    <a:pt x="2230" y="8715"/>
                  </a:cubicBezTo>
                  <a:cubicBezTo>
                    <a:pt x="2230" y="8715"/>
                    <a:pt x="2230" y="8715"/>
                    <a:pt x="2230" y="8715"/>
                  </a:cubicBezTo>
                  <a:cubicBezTo>
                    <a:pt x="2222" y="8710"/>
                    <a:pt x="2214" y="8705"/>
                    <a:pt x="2206" y="8700"/>
                  </a:cubicBezTo>
                  <a:moveTo>
                    <a:pt x="7263" y="8694"/>
                  </a:moveTo>
                  <a:cubicBezTo>
                    <a:pt x="7255" y="8699"/>
                    <a:pt x="7247" y="8704"/>
                    <a:pt x="7239" y="8709"/>
                  </a:cubicBezTo>
                  <a:cubicBezTo>
                    <a:pt x="7254" y="8733"/>
                    <a:pt x="7254" y="8733"/>
                    <a:pt x="7254" y="8733"/>
                  </a:cubicBezTo>
                  <a:cubicBezTo>
                    <a:pt x="7262" y="8728"/>
                    <a:pt x="7270" y="8723"/>
                    <a:pt x="7278" y="8718"/>
                  </a:cubicBezTo>
                  <a:cubicBezTo>
                    <a:pt x="7263" y="8694"/>
                    <a:pt x="7263" y="8694"/>
                    <a:pt x="7263" y="8694"/>
                  </a:cubicBezTo>
                  <a:cubicBezTo>
                    <a:pt x="7263" y="8694"/>
                    <a:pt x="7263" y="8694"/>
                    <a:pt x="7263" y="8694"/>
                  </a:cubicBezTo>
                  <a:moveTo>
                    <a:pt x="2106" y="8634"/>
                  </a:moveTo>
                  <a:cubicBezTo>
                    <a:pt x="2106" y="8634"/>
                    <a:pt x="2106" y="8634"/>
                    <a:pt x="2106" y="8634"/>
                  </a:cubicBezTo>
                  <a:cubicBezTo>
                    <a:pt x="2106" y="8634"/>
                    <a:pt x="2106" y="8634"/>
                    <a:pt x="2106" y="8634"/>
                  </a:cubicBezTo>
                  <a:cubicBezTo>
                    <a:pt x="2106" y="8634"/>
                    <a:pt x="2106" y="8634"/>
                    <a:pt x="2106" y="8634"/>
                  </a:cubicBezTo>
                  <a:moveTo>
                    <a:pt x="2083" y="8618"/>
                  </a:moveTo>
                  <a:cubicBezTo>
                    <a:pt x="2067" y="8642"/>
                    <a:pt x="2067" y="8642"/>
                    <a:pt x="2067" y="8642"/>
                  </a:cubicBezTo>
                  <a:cubicBezTo>
                    <a:pt x="2075" y="8647"/>
                    <a:pt x="2082" y="8652"/>
                    <a:pt x="2090" y="8657"/>
                  </a:cubicBezTo>
                  <a:cubicBezTo>
                    <a:pt x="2106" y="8634"/>
                    <a:pt x="2106" y="8634"/>
                    <a:pt x="2106" y="8634"/>
                  </a:cubicBezTo>
                  <a:cubicBezTo>
                    <a:pt x="2098" y="8629"/>
                    <a:pt x="2090" y="8624"/>
                    <a:pt x="2083" y="8618"/>
                  </a:cubicBezTo>
                  <a:moveTo>
                    <a:pt x="7386" y="8613"/>
                  </a:moveTo>
                  <a:cubicBezTo>
                    <a:pt x="7378" y="8618"/>
                    <a:pt x="7370" y="8623"/>
                    <a:pt x="7363" y="8629"/>
                  </a:cubicBezTo>
                  <a:cubicBezTo>
                    <a:pt x="7378" y="8652"/>
                    <a:pt x="7378" y="8652"/>
                    <a:pt x="7378" y="8652"/>
                  </a:cubicBezTo>
                  <a:cubicBezTo>
                    <a:pt x="7386" y="8646"/>
                    <a:pt x="7394" y="8641"/>
                    <a:pt x="7402" y="8636"/>
                  </a:cubicBezTo>
                  <a:cubicBezTo>
                    <a:pt x="7386" y="8613"/>
                    <a:pt x="7386" y="8613"/>
                    <a:pt x="7386" y="8613"/>
                  </a:cubicBezTo>
                  <a:moveTo>
                    <a:pt x="1962" y="8533"/>
                  </a:moveTo>
                  <a:cubicBezTo>
                    <a:pt x="1946" y="8556"/>
                    <a:pt x="1946" y="8556"/>
                    <a:pt x="1946" y="8556"/>
                  </a:cubicBezTo>
                  <a:cubicBezTo>
                    <a:pt x="1953" y="8561"/>
                    <a:pt x="1961" y="8567"/>
                    <a:pt x="1968" y="8572"/>
                  </a:cubicBezTo>
                  <a:cubicBezTo>
                    <a:pt x="1985" y="8550"/>
                    <a:pt x="1985" y="8550"/>
                    <a:pt x="1985" y="8550"/>
                  </a:cubicBezTo>
                  <a:cubicBezTo>
                    <a:pt x="1985" y="8550"/>
                    <a:pt x="1985" y="8550"/>
                    <a:pt x="1985" y="8550"/>
                  </a:cubicBezTo>
                  <a:cubicBezTo>
                    <a:pt x="1977" y="8544"/>
                    <a:pt x="1970" y="8539"/>
                    <a:pt x="1962" y="8533"/>
                  </a:cubicBezTo>
                  <a:moveTo>
                    <a:pt x="7506" y="8528"/>
                  </a:moveTo>
                  <a:cubicBezTo>
                    <a:pt x="7498" y="8533"/>
                    <a:pt x="7491" y="8539"/>
                    <a:pt x="7483" y="8544"/>
                  </a:cubicBezTo>
                  <a:cubicBezTo>
                    <a:pt x="7500" y="8567"/>
                    <a:pt x="7500" y="8567"/>
                    <a:pt x="7500" y="8567"/>
                  </a:cubicBezTo>
                  <a:cubicBezTo>
                    <a:pt x="7507" y="8561"/>
                    <a:pt x="7515" y="8556"/>
                    <a:pt x="7522" y="8550"/>
                  </a:cubicBezTo>
                  <a:cubicBezTo>
                    <a:pt x="7506" y="8528"/>
                    <a:pt x="7506" y="8528"/>
                    <a:pt x="7506" y="8528"/>
                  </a:cubicBezTo>
                  <a:moveTo>
                    <a:pt x="1844" y="8444"/>
                  </a:moveTo>
                  <a:cubicBezTo>
                    <a:pt x="1827" y="8467"/>
                    <a:pt x="1827" y="8467"/>
                    <a:pt x="1827" y="8467"/>
                  </a:cubicBezTo>
                  <a:cubicBezTo>
                    <a:pt x="1834" y="8472"/>
                    <a:pt x="1842" y="8478"/>
                    <a:pt x="1849" y="8484"/>
                  </a:cubicBezTo>
                  <a:cubicBezTo>
                    <a:pt x="1866" y="8462"/>
                    <a:pt x="1866" y="8462"/>
                    <a:pt x="1866" y="8462"/>
                  </a:cubicBezTo>
                  <a:cubicBezTo>
                    <a:pt x="1859" y="8456"/>
                    <a:pt x="1851" y="8450"/>
                    <a:pt x="1844" y="8444"/>
                  </a:cubicBezTo>
                  <a:moveTo>
                    <a:pt x="7623" y="8439"/>
                  </a:moveTo>
                  <a:cubicBezTo>
                    <a:pt x="7616" y="8444"/>
                    <a:pt x="7609" y="8450"/>
                    <a:pt x="7601" y="8456"/>
                  </a:cubicBezTo>
                  <a:cubicBezTo>
                    <a:pt x="7618" y="8478"/>
                    <a:pt x="7618" y="8478"/>
                    <a:pt x="7618" y="8478"/>
                  </a:cubicBezTo>
                  <a:cubicBezTo>
                    <a:pt x="7626" y="8472"/>
                    <a:pt x="7633" y="8467"/>
                    <a:pt x="7641" y="8461"/>
                  </a:cubicBezTo>
                  <a:cubicBezTo>
                    <a:pt x="7623" y="8439"/>
                    <a:pt x="7623" y="8439"/>
                    <a:pt x="7623" y="8439"/>
                  </a:cubicBezTo>
                  <a:moveTo>
                    <a:pt x="1729" y="8352"/>
                  </a:moveTo>
                  <a:cubicBezTo>
                    <a:pt x="1711" y="8373"/>
                    <a:pt x="1711" y="8373"/>
                    <a:pt x="1711" y="8373"/>
                  </a:cubicBezTo>
                  <a:cubicBezTo>
                    <a:pt x="1718" y="8379"/>
                    <a:pt x="1726" y="8385"/>
                    <a:pt x="1733" y="8391"/>
                  </a:cubicBezTo>
                  <a:cubicBezTo>
                    <a:pt x="1751" y="8370"/>
                    <a:pt x="1751" y="8370"/>
                    <a:pt x="1751" y="8370"/>
                  </a:cubicBezTo>
                  <a:cubicBezTo>
                    <a:pt x="1751" y="8370"/>
                    <a:pt x="1751" y="8370"/>
                    <a:pt x="1751" y="8370"/>
                  </a:cubicBezTo>
                  <a:cubicBezTo>
                    <a:pt x="1743" y="8364"/>
                    <a:pt x="1736" y="8358"/>
                    <a:pt x="1729" y="8352"/>
                  </a:cubicBezTo>
                  <a:moveTo>
                    <a:pt x="7738" y="8346"/>
                  </a:moveTo>
                  <a:cubicBezTo>
                    <a:pt x="7731" y="8352"/>
                    <a:pt x="7724" y="8358"/>
                    <a:pt x="7717" y="8364"/>
                  </a:cubicBezTo>
                  <a:cubicBezTo>
                    <a:pt x="7734" y="8386"/>
                    <a:pt x="7734" y="8386"/>
                    <a:pt x="7734" y="8386"/>
                  </a:cubicBezTo>
                  <a:cubicBezTo>
                    <a:pt x="7742" y="8380"/>
                    <a:pt x="7749" y="8374"/>
                    <a:pt x="7756" y="8368"/>
                  </a:cubicBezTo>
                  <a:cubicBezTo>
                    <a:pt x="7738" y="8346"/>
                    <a:pt x="7738" y="8346"/>
                    <a:pt x="7738" y="8346"/>
                  </a:cubicBezTo>
                  <a:moveTo>
                    <a:pt x="1617" y="8256"/>
                  </a:moveTo>
                  <a:cubicBezTo>
                    <a:pt x="1598" y="8277"/>
                    <a:pt x="1598" y="8277"/>
                    <a:pt x="1598" y="8277"/>
                  </a:cubicBezTo>
                  <a:cubicBezTo>
                    <a:pt x="1605" y="8283"/>
                    <a:pt x="1613" y="8289"/>
                    <a:pt x="1620" y="8295"/>
                  </a:cubicBezTo>
                  <a:cubicBezTo>
                    <a:pt x="1638" y="8274"/>
                    <a:pt x="1638" y="8274"/>
                    <a:pt x="1638" y="8274"/>
                  </a:cubicBezTo>
                  <a:cubicBezTo>
                    <a:pt x="1638" y="8274"/>
                    <a:pt x="1638" y="8274"/>
                    <a:pt x="1638" y="8274"/>
                  </a:cubicBezTo>
                  <a:cubicBezTo>
                    <a:pt x="1631" y="8268"/>
                    <a:pt x="1624" y="8262"/>
                    <a:pt x="1617" y="8256"/>
                  </a:cubicBezTo>
                  <a:moveTo>
                    <a:pt x="7850" y="8250"/>
                  </a:moveTo>
                  <a:cubicBezTo>
                    <a:pt x="7843" y="8256"/>
                    <a:pt x="7836" y="8262"/>
                    <a:pt x="7829" y="8268"/>
                  </a:cubicBezTo>
                  <a:cubicBezTo>
                    <a:pt x="7847" y="8289"/>
                    <a:pt x="7847" y="8289"/>
                    <a:pt x="7847" y="8289"/>
                  </a:cubicBezTo>
                  <a:cubicBezTo>
                    <a:pt x="7854" y="8283"/>
                    <a:pt x="7861" y="8277"/>
                    <a:pt x="7868" y="8271"/>
                  </a:cubicBezTo>
                  <a:cubicBezTo>
                    <a:pt x="7850" y="8250"/>
                    <a:pt x="7850" y="8250"/>
                    <a:pt x="7850" y="8250"/>
                  </a:cubicBezTo>
                  <a:moveTo>
                    <a:pt x="1508" y="8156"/>
                  </a:moveTo>
                  <a:cubicBezTo>
                    <a:pt x="1489" y="8177"/>
                    <a:pt x="1489" y="8177"/>
                    <a:pt x="1489" y="8177"/>
                  </a:cubicBezTo>
                  <a:cubicBezTo>
                    <a:pt x="1496" y="8183"/>
                    <a:pt x="1502" y="8190"/>
                    <a:pt x="1509" y="8196"/>
                  </a:cubicBezTo>
                  <a:cubicBezTo>
                    <a:pt x="1528" y="8176"/>
                    <a:pt x="1528" y="8176"/>
                    <a:pt x="1528" y="8176"/>
                  </a:cubicBezTo>
                  <a:cubicBezTo>
                    <a:pt x="1522" y="8169"/>
                    <a:pt x="1515" y="8163"/>
                    <a:pt x="1508" y="8156"/>
                  </a:cubicBezTo>
                  <a:moveTo>
                    <a:pt x="7959" y="8150"/>
                  </a:moveTo>
                  <a:cubicBezTo>
                    <a:pt x="7952" y="8157"/>
                    <a:pt x="7945" y="8163"/>
                    <a:pt x="7938" y="8169"/>
                  </a:cubicBezTo>
                  <a:cubicBezTo>
                    <a:pt x="7957" y="8190"/>
                    <a:pt x="7957" y="8190"/>
                    <a:pt x="7957" y="8190"/>
                  </a:cubicBezTo>
                  <a:cubicBezTo>
                    <a:pt x="7964" y="8184"/>
                    <a:pt x="7971" y="8177"/>
                    <a:pt x="7978" y="8171"/>
                  </a:cubicBezTo>
                  <a:cubicBezTo>
                    <a:pt x="7959" y="8150"/>
                    <a:pt x="7959" y="8150"/>
                    <a:pt x="7959" y="8150"/>
                  </a:cubicBezTo>
                  <a:cubicBezTo>
                    <a:pt x="7959" y="8150"/>
                    <a:pt x="7959" y="8150"/>
                    <a:pt x="7959" y="8150"/>
                  </a:cubicBezTo>
                  <a:moveTo>
                    <a:pt x="1402" y="8054"/>
                  </a:moveTo>
                  <a:cubicBezTo>
                    <a:pt x="1382" y="8073"/>
                    <a:pt x="1382" y="8073"/>
                    <a:pt x="1382" y="8073"/>
                  </a:cubicBezTo>
                  <a:cubicBezTo>
                    <a:pt x="1389" y="8080"/>
                    <a:pt x="1396" y="8087"/>
                    <a:pt x="1402" y="8093"/>
                  </a:cubicBezTo>
                  <a:cubicBezTo>
                    <a:pt x="1422" y="8073"/>
                    <a:pt x="1422" y="8073"/>
                    <a:pt x="1422" y="8073"/>
                  </a:cubicBezTo>
                  <a:cubicBezTo>
                    <a:pt x="1415" y="8067"/>
                    <a:pt x="1409" y="8060"/>
                    <a:pt x="1402" y="8054"/>
                  </a:cubicBezTo>
                  <a:moveTo>
                    <a:pt x="8064" y="8047"/>
                  </a:moveTo>
                  <a:cubicBezTo>
                    <a:pt x="8058" y="8054"/>
                    <a:pt x="8051" y="8061"/>
                    <a:pt x="8044" y="8067"/>
                  </a:cubicBezTo>
                  <a:cubicBezTo>
                    <a:pt x="8064" y="8087"/>
                    <a:pt x="8064" y="8087"/>
                    <a:pt x="8064" y="8087"/>
                  </a:cubicBezTo>
                  <a:cubicBezTo>
                    <a:pt x="8071" y="8080"/>
                    <a:pt x="8077" y="8074"/>
                    <a:pt x="8084" y="8067"/>
                  </a:cubicBezTo>
                  <a:cubicBezTo>
                    <a:pt x="8064" y="8047"/>
                    <a:pt x="8064" y="8047"/>
                    <a:pt x="8064" y="8047"/>
                  </a:cubicBezTo>
                  <a:cubicBezTo>
                    <a:pt x="8064" y="8047"/>
                    <a:pt x="8064" y="8047"/>
                    <a:pt x="8064" y="8047"/>
                  </a:cubicBezTo>
                  <a:moveTo>
                    <a:pt x="1300" y="7948"/>
                  </a:moveTo>
                  <a:cubicBezTo>
                    <a:pt x="1279" y="7967"/>
                    <a:pt x="1279" y="7967"/>
                    <a:pt x="1279" y="7967"/>
                  </a:cubicBezTo>
                  <a:cubicBezTo>
                    <a:pt x="1286" y="7974"/>
                    <a:pt x="1292" y="7980"/>
                    <a:pt x="1298" y="7987"/>
                  </a:cubicBezTo>
                  <a:cubicBezTo>
                    <a:pt x="1319" y="7968"/>
                    <a:pt x="1319" y="7968"/>
                    <a:pt x="1319" y="7968"/>
                  </a:cubicBezTo>
                  <a:cubicBezTo>
                    <a:pt x="1312" y="7961"/>
                    <a:pt x="1306" y="7954"/>
                    <a:pt x="1300" y="7948"/>
                  </a:cubicBezTo>
                  <a:moveTo>
                    <a:pt x="8167" y="7941"/>
                  </a:moveTo>
                  <a:cubicBezTo>
                    <a:pt x="8160" y="7948"/>
                    <a:pt x="8154" y="7955"/>
                    <a:pt x="8147" y="7962"/>
                  </a:cubicBezTo>
                  <a:cubicBezTo>
                    <a:pt x="8168" y="7981"/>
                    <a:pt x="8168" y="7981"/>
                    <a:pt x="8168" y="7981"/>
                  </a:cubicBezTo>
                  <a:cubicBezTo>
                    <a:pt x="8174" y="7974"/>
                    <a:pt x="8181" y="7967"/>
                    <a:pt x="8187" y="7960"/>
                  </a:cubicBezTo>
                  <a:cubicBezTo>
                    <a:pt x="8167" y="7941"/>
                    <a:pt x="8167" y="7941"/>
                    <a:pt x="8167" y="7941"/>
                  </a:cubicBezTo>
                  <a:cubicBezTo>
                    <a:pt x="8167" y="7941"/>
                    <a:pt x="8167" y="7941"/>
                    <a:pt x="8167" y="7941"/>
                  </a:cubicBezTo>
                  <a:moveTo>
                    <a:pt x="1200" y="7839"/>
                  </a:moveTo>
                  <a:cubicBezTo>
                    <a:pt x="1179" y="7857"/>
                    <a:pt x="1179" y="7857"/>
                    <a:pt x="1179" y="7857"/>
                  </a:cubicBezTo>
                  <a:cubicBezTo>
                    <a:pt x="1186" y="7864"/>
                    <a:pt x="1192" y="7871"/>
                    <a:pt x="1198" y="7878"/>
                  </a:cubicBezTo>
                  <a:cubicBezTo>
                    <a:pt x="1219" y="7859"/>
                    <a:pt x="1219" y="7859"/>
                    <a:pt x="1219" y="7859"/>
                  </a:cubicBezTo>
                  <a:cubicBezTo>
                    <a:pt x="1213" y="7852"/>
                    <a:pt x="1207" y="7846"/>
                    <a:pt x="1200" y="7839"/>
                  </a:cubicBezTo>
                  <a:moveTo>
                    <a:pt x="8266" y="7832"/>
                  </a:moveTo>
                  <a:cubicBezTo>
                    <a:pt x="8259" y="7839"/>
                    <a:pt x="8253" y="7846"/>
                    <a:pt x="8247" y="7853"/>
                  </a:cubicBezTo>
                  <a:cubicBezTo>
                    <a:pt x="8268" y="7871"/>
                    <a:pt x="8268" y="7871"/>
                    <a:pt x="8268" y="7871"/>
                  </a:cubicBezTo>
                  <a:cubicBezTo>
                    <a:pt x="8274" y="7864"/>
                    <a:pt x="8280" y="7857"/>
                    <a:pt x="8287" y="7850"/>
                  </a:cubicBezTo>
                  <a:cubicBezTo>
                    <a:pt x="8266" y="7832"/>
                    <a:pt x="8266" y="7832"/>
                    <a:pt x="8266" y="7832"/>
                  </a:cubicBezTo>
                  <a:cubicBezTo>
                    <a:pt x="8266" y="7832"/>
                    <a:pt x="8266" y="7832"/>
                    <a:pt x="8266" y="7832"/>
                  </a:cubicBezTo>
                  <a:moveTo>
                    <a:pt x="1123" y="7748"/>
                  </a:moveTo>
                  <a:cubicBezTo>
                    <a:pt x="1123" y="7748"/>
                    <a:pt x="1123" y="7748"/>
                    <a:pt x="1123" y="7748"/>
                  </a:cubicBezTo>
                  <a:cubicBezTo>
                    <a:pt x="1123" y="7748"/>
                    <a:pt x="1123" y="7748"/>
                    <a:pt x="1123" y="7748"/>
                  </a:cubicBezTo>
                  <a:cubicBezTo>
                    <a:pt x="1123" y="7748"/>
                    <a:pt x="1123" y="7748"/>
                    <a:pt x="1123" y="7748"/>
                  </a:cubicBezTo>
                  <a:moveTo>
                    <a:pt x="1105" y="7726"/>
                  </a:moveTo>
                  <a:cubicBezTo>
                    <a:pt x="1083" y="7744"/>
                    <a:pt x="1083" y="7744"/>
                    <a:pt x="1083" y="7744"/>
                  </a:cubicBezTo>
                  <a:cubicBezTo>
                    <a:pt x="1089" y="7751"/>
                    <a:pt x="1095" y="7759"/>
                    <a:pt x="1101" y="7766"/>
                  </a:cubicBezTo>
                  <a:cubicBezTo>
                    <a:pt x="1123" y="7748"/>
                    <a:pt x="1123" y="7748"/>
                    <a:pt x="1123" y="7748"/>
                  </a:cubicBezTo>
                  <a:cubicBezTo>
                    <a:pt x="1117" y="7741"/>
                    <a:pt x="1111" y="7734"/>
                    <a:pt x="1105" y="7726"/>
                  </a:cubicBezTo>
                  <a:moveTo>
                    <a:pt x="8361" y="7719"/>
                  </a:moveTo>
                  <a:cubicBezTo>
                    <a:pt x="8361" y="7719"/>
                    <a:pt x="8361" y="7719"/>
                    <a:pt x="8361" y="7719"/>
                  </a:cubicBezTo>
                  <a:cubicBezTo>
                    <a:pt x="8355" y="7727"/>
                    <a:pt x="8349" y="7734"/>
                    <a:pt x="8343" y="7741"/>
                  </a:cubicBezTo>
                  <a:cubicBezTo>
                    <a:pt x="8365" y="7759"/>
                    <a:pt x="8365" y="7759"/>
                    <a:pt x="8365" y="7759"/>
                  </a:cubicBezTo>
                  <a:cubicBezTo>
                    <a:pt x="8371" y="7752"/>
                    <a:pt x="8377" y="7744"/>
                    <a:pt x="8383" y="7737"/>
                  </a:cubicBezTo>
                  <a:cubicBezTo>
                    <a:pt x="8361" y="7719"/>
                    <a:pt x="8361" y="7719"/>
                    <a:pt x="8361" y="7719"/>
                  </a:cubicBezTo>
                  <a:moveTo>
                    <a:pt x="1013" y="7611"/>
                  </a:moveTo>
                  <a:cubicBezTo>
                    <a:pt x="991" y="7629"/>
                    <a:pt x="991" y="7629"/>
                    <a:pt x="991" y="7629"/>
                  </a:cubicBezTo>
                  <a:cubicBezTo>
                    <a:pt x="996" y="7636"/>
                    <a:pt x="1002" y="7643"/>
                    <a:pt x="1008" y="7651"/>
                  </a:cubicBezTo>
                  <a:cubicBezTo>
                    <a:pt x="1030" y="7633"/>
                    <a:pt x="1030" y="7633"/>
                    <a:pt x="1030" y="7633"/>
                  </a:cubicBezTo>
                  <a:cubicBezTo>
                    <a:pt x="1024" y="7626"/>
                    <a:pt x="1018" y="7619"/>
                    <a:pt x="1013" y="7611"/>
                  </a:cubicBezTo>
                  <a:moveTo>
                    <a:pt x="8453" y="7604"/>
                  </a:moveTo>
                  <a:cubicBezTo>
                    <a:pt x="8448" y="7611"/>
                    <a:pt x="8442" y="7619"/>
                    <a:pt x="8436" y="7626"/>
                  </a:cubicBezTo>
                  <a:cubicBezTo>
                    <a:pt x="8458" y="7643"/>
                    <a:pt x="8458" y="7643"/>
                    <a:pt x="8458" y="7643"/>
                  </a:cubicBezTo>
                  <a:cubicBezTo>
                    <a:pt x="8464" y="7636"/>
                    <a:pt x="8470" y="7628"/>
                    <a:pt x="8475" y="7621"/>
                  </a:cubicBezTo>
                  <a:cubicBezTo>
                    <a:pt x="8453" y="7604"/>
                    <a:pt x="8453" y="7604"/>
                    <a:pt x="8453" y="7604"/>
                  </a:cubicBezTo>
                  <a:moveTo>
                    <a:pt x="924" y="7494"/>
                  </a:moveTo>
                  <a:cubicBezTo>
                    <a:pt x="902" y="7510"/>
                    <a:pt x="902" y="7510"/>
                    <a:pt x="902" y="7510"/>
                  </a:cubicBezTo>
                  <a:cubicBezTo>
                    <a:pt x="907" y="7518"/>
                    <a:pt x="913" y="7525"/>
                    <a:pt x="918" y="7533"/>
                  </a:cubicBezTo>
                  <a:cubicBezTo>
                    <a:pt x="941" y="7516"/>
                    <a:pt x="941" y="7516"/>
                    <a:pt x="941" y="7516"/>
                  </a:cubicBezTo>
                  <a:cubicBezTo>
                    <a:pt x="935" y="7509"/>
                    <a:pt x="930" y="7501"/>
                    <a:pt x="924" y="7494"/>
                  </a:cubicBezTo>
                  <a:moveTo>
                    <a:pt x="8542" y="7486"/>
                  </a:moveTo>
                  <a:cubicBezTo>
                    <a:pt x="8536" y="7493"/>
                    <a:pt x="8531" y="7501"/>
                    <a:pt x="8525" y="7508"/>
                  </a:cubicBezTo>
                  <a:cubicBezTo>
                    <a:pt x="8548" y="7525"/>
                    <a:pt x="8548" y="7525"/>
                    <a:pt x="8548" y="7525"/>
                  </a:cubicBezTo>
                  <a:cubicBezTo>
                    <a:pt x="8553" y="7517"/>
                    <a:pt x="8559" y="7510"/>
                    <a:pt x="8564" y="7502"/>
                  </a:cubicBezTo>
                  <a:cubicBezTo>
                    <a:pt x="8542" y="7486"/>
                    <a:pt x="8542" y="7486"/>
                    <a:pt x="8542" y="7486"/>
                  </a:cubicBezTo>
                  <a:moveTo>
                    <a:pt x="839" y="7373"/>
                  </a:moveTo>
                  <a:cubicBezTo>
                    <a:pt x="816" y="7389"/>
                    <a:pt x="816" y="7389"/>
                    <a:pt x="816" y="7389"/>
                  </a:cubicBezTo>
                  <a:cubicBezTo>
                    <a:pt x="822" y="7396"/>
                    <a:pt x="827" y="7404"/>
                    <a:pt x="832" y="7412"/>
                  </a:cubicBezTo>
                  <a:cubicBezTo>
                    <a:pt x="855" y="7396"/>
                    <a:pt x="855" y="7396"/>
                    <a:pt x="855" y="7396"/>
                  </a:cubicBezTo>
                  <a:cubicBezTo>
                    <a:pt x="850" y="7388"/>
                    <a:pt x="845" y="7381"/>
                    <a:pt x="839" y="7373"/>
                  </a:cubicBezTo>
                  <a:moveTo>
                    <a:pt x="8626" y="7365"/>
                  </a:moveTo>
                  <a:cubicBezTo>
                    <a:pt x="8621" y="7372"/>
                    <a:pt x="8616" y="7380"/>
                    <a:pt x="8611" y="7388"/>
                  </a:cubicBezTo>
                  <a:cubicBezTo>
                    <a:pt x="8634" y="7404"/>
                    <a:pt x="8634" y="7404"/>
                    <a:pt x="8634" y="7404"/>
                  </a:cubicBezTo>
                  <a:cubicBezTo>
                    <a:pt x="8639" y="7396"/>
                    <a:pt x="8644" y="7388"/>
                    <a:pt x="8650" y="7380"/>
                  </a:cubicBezTo>
                  <a:cubicBezTo>
                    <a:pt x="8626" y="7365"/>
                    <a:pt x="8626" y="7365"/>
                    <a:pt x="8626" y="7365"/>
                  </a:cubicBezTo>
                  <a:cubicBezTo>
                    <a:pt x="8626" y="7365"/>
                    <a:pt x="8626" y="7365"/>
                    <a:pt x="8626" y="7365"/>
                  </a:cubicBezTo>
                  <a:moveTo>
                    <a:pt x="759" y="7250"/>
                  </a:moveTo>
                  <a:cubicBezTo>
                    <a:pt x="735" y="7265"/>
                    <a:pt x="735" y="7265"/>
                    <a:pt x="735" y="7265"/>
                  </a:cubicBezTo>
                  <a:cubicBezTo>
                    <a:pt x="740" y="7273"/>
                    <a:pt x="745" y="7281"/>
                    <a:pt x="750" y="7289"/>
                  </a:cubicBezTo>
                  <a:cubicBezTo>
                    <a:pt x="774" y="7273"/>
                    <a:pt x="774" y="7273"/>
                    <a:pt x="774" y="7273"/>
                  </a:cubicBezTo>
                  <a:cubicBezTo>
                    <a:pt x="769" y="7266"/>
                    <a:pt x="764" y="7258"/>
                    <a:pt x="759" y="7250"/>
                  </a:cubicBezTo>
                  <a:moveTo>
                    <a:pt x="8707" y="7241"/>
                  </a:moveTo>
                  <a:cubicBezTo>
                    <a:pt x="8702" y="7249"/>
                    <a:pt x="8697" y="7257"/>
                    <a:pt x="8692" y="7265"/>
                  </a:cubicBezTo>
                  <a:cubicBezTo>
                    <a:pt x="8716" y="7280"/>
                    <a:pt x="8716" y="7280"/>
                    <a:pt x="8716" y="7280"/>
                  </a:cubicBezTo>
                  <a:cubicBezTo>
                    <a:pt x="8721" y="7272"/>
                    <a:pt x="8726" y="7264"/>
                    <a:pt x="8731" y="7256"/>
                  </a:cubicBezTo>
                  <a:cubicBezTo>
                    <a:pt x="8707" y="7241"/>
                    <a:pt x="8707" y="7241"/>
                    <a:pt x="8707" y="7241"/>
                  </a:cubicBezTo>
                  <a:moveTo>
                    <a:pt x="682" y="7124"/>
                  </a:moveTo>
                  <a:cubicBezTo>
                    <a:pt x="657" y="7139"/>
                    <a:pt x="657" y="7139"/>
                    <a:pt x="657" y="7139"/>
                  </a:cubicBezTo>
                  <a:cubicBezTo>
                    <a:pt x="662" y="7147"/>
                    <a:pt x="667" y="7155"/>
                    <a:pt x="672" y="7163"/>
                  </a:cubicBezTo>
                  <a:cubicBezTo>
                    <a:pt x="696" y="7148"/>
                    <a:pt x="696" y="7148"/>
                    <a:pt x="696" y="7148"/>
                  </a:cubicBezTo>
                  <a:cubicBezTo>
                    <a:pt x="696" y="7148"/>
                    <a:pt x="696" y="7148"/>
                    <a:pt x="696" y="7148"/>
                  </a:cubicBezTo>
                  <a:cubicBezTo>
                    <a:pt x="691" y="7140"/>
                    <a:pt x="686" y="7132"/>
                    <a:pt x="682" y="7124"/>
                  </a:cubicBezTo>
                  <a:moveTo>
                    <a:pt x="8784" y="7115"/>
                  </a:moveTo>
                  <a:cubicBezTo>
                    <a:pt x="8779" y="7123"/>
                    <a:pt x="8775" y="7131"/>
                    <a:pt x="8770" y="7139"/>
                  </a:cubicBezTo>
                  <a:cubicBezTo>
                    <a:pt x="8794" y="7153"/>
                    <a:pt x="8794" y="7153"/>
                    <a:pt x="8794" y="7153"/>
                  </a:cubicBezTo>
                  <a:cubicBezTo>
                    <a:pt x="8799" y="7145"/>
                    <a:pt x="8804" y="7137"/>
                    <a:pt x="8808" y="7129"/>
                  </a:cubicBezTo>
                  <a:cubicBezTo>
                    <a:pt x="8784" y="7115"/>
                    <a:pt x="8784" y="7115"/>
                    <a:pt x="8784" y="7115"/>
                  </a:cubicBezTo>
                  <a:moveTo>
                    <a:pt x="8784" y="7115"/>
                  </a:moveTo>
                  <a:cubicBezTo>
                    <a:pt x="8784" y="7115"/>
                    <a:pt x="8784" y="7115"/>
                    <a:pt x="8784" y="7115"/>
                  </a:cubicBezTo>
                  <a:cubicBezTo>
                    <a:pt x="8784" y="7115"/>
                    <a:pt x="8784" y="7115"/>
                    <a:pt x="8784" y="7115"/>
                  </a:cubicBezTo>
                  <a:cubicBezTo>
                    <a:pt x="8784" y="7115"/>
                    <a:pt x="8784" y="7115"/>
                    <a:pt x="8784" y="7115"/>
                  </a:cubicBezTo>
                  <a:moveTo>
                    <a:pt x="609" y="6997"/>
                  </a:moveTo>
                  <a:cubicBezTo>
                    <a:pt x="584" y="7010"/>
                    <a:pt x="584" y="7010"/>
                    <a:pt x="584" y="7010"/>
                  </a:cubicBezTo>
                  <a:cubicBezTo>
                    <a:pt x="589" y="7018"/>
                    <a:pt x="593" y="7026"/>
                    <a:pt x="598" y="7035"/>
                  </a:cubicBezTo>
                  <a:cubicBezTo>
                    <a:pt x="622" y="7021"/>
                    <a:pt x="622" y="7021"/>
                    <a:pt x="622" y="7021"/>
                  </a:cubicBezTo>
                  <a:cubicBezTo>
                    <a:pt x="618" y="7013"/>
                    <a:pt x="613" y="7005"/>
                    <a:pt x="609" y="6997"/>
                  </a:cubicBezTo>
                  <a:moveTo>
                    <a:pt x="8857" y="6986"/>
                  </a:moveTo>
                  <a:cubicBezTo>
                    <a:pt x="8853" y="6995"/>
                    <a:pt x="8848" y="7003"/>
                    <a:pt x="8844" y="7011"/>
                  </a:cubicBezTo>
                  <a:cubicBezTo>
                    <a:pt x="8868" y="7025"/>
                    <a:pt x="8868" y="7025"/>
                    <a:pt x="8868" y="7025"/>
                  </a:cubicBezTo>
                  <a:cubicBezTo>
                    <a:pt x="8873" y="7016"/>
                    <a:pt x="8877" y="7008"/>
                    <a:pt x="8882" y="7000"/>
                  </a:cubicBezTo>
                  <a:cubicBezTo>
                    <a:pt x="8857" y="6986"/>
                    <a:pt x="8857" y="6986"/>
                    <a:pt x="8857" y="6986"/>
                  </a:cubicBezTo>
                  <a:moveTo>
                    <a:pt x="540" y="6867"/>
                  </a:moveTo>
                  <a:cubicBezTo>
                    <a:pt x="515" y="6879"/>
                    <a:pt x="515" y="6879"/>
                    <a:pt x="515" y="6879"/>
                  </a:cubicBezTo>
                  <a:cubicBezTo>
                    <a:pt x="519" y="6888"/>
                    <a:pt x="523" y="6896"/>
                    <a:pt x="527" y="6904"/>
                  </a:cubicBezTo>
                  <a:cubicBezTo>
                    <a:pt x="552" y="6891"/>
                    <a:pt x="552" y="6891"/>
                    <a:pt x="552" y="6891"/>
                  </a:cubicBezTo>
                  <a:cubicBezTo>
                    <a:pt x="552" y="6891"/>
                    <a:pt x="552" y="6891"/>
                    <a:pt x="552" y="6891"/>
                  </a:cubicBezTo>
                  <a:cubicBezTo>
                    <a:pt x="548" y="6883"/>
                    <a:pt x="544" y="6875"/>
                    <a:pt x="540" y="6867"/>
                  </a:cubicBezTo>
                  <a:moveTo>
                    <a:pt x="8926" y="6856"/>
                  </a:moveTo>
                  <a:cubicBezTo>
                    <a:pt x="8922" y="6864"/>
                    <a:pt x="8918" y="6872"/>
                    <a:pt x="8913" y="6881"/>
                  </a:cubicBezTo>
                  <a:cubicBezTo>
                    <a:pt x="8938" y="6893"/>
                    <a:pt x="8938" y="6893"/>
                    <a:pt x="8938" y="6893"/>
                  </a:cubicBezTo>
                  <a:cubicBezTo>
                    <a:pt x="8943" y="6885"/>
                    <a:pt x="8947" y="6877"/>
                    <a:pt x="8951" y="6868"/>
                  </a:cubicBezTo>
                  <a:cubicBezTo>
                    <a:pt x="8926" y="6856"/>
                    <a:pt x="8926" y="6856"/>
                    <a:pt x="8926" y="6856"/>
                  </a:cubicBezTo>
                  <a:moveTo>
                    <a:pt x="475" y="6735"/>
                  </a:moveTo>
                  <a:cubicBezTo>
                    <a:pt x="449" y="6747"/>
                    <a:pt x="449" y="6747"/>
                    <a:pt x="449" y="6747"/>
                  </a:cubicBezTo>
                  <a:cubicBezTo>
                    <a:pt x="453" y="6755"/>
                    <a:pt x="457" y="6763"/>
                    <a:pt x="461" y="6772"/>
                  </a:cubicBezTo>
                  <a:cubicBezTo>
                    <a:pt x="487" y="6760"/>
                    <a:pt x="487" y="6760"/>
                    <a:pt x="487" y="6760"/>
                  </a:cubicBezTo>
                  <a:cubicBezTo>
                    <a:pt x="487" y="6760"/>
                    <a:pt x="487" y="6760"/>
                    <a:pt x="487" y="6760"/>
                  </a:cubicBezTo>
                  <a:cubicBezTo>
                    <a:pt x="483" y="6751"/>
                    <a:pt x="479" y="6743"/>
                    <a:pt x="475" y="6735"/>
                  </a:cubicBezTo>
                  <a:moveTo>
                    <a:pt x="8991" y="6723"/>
                  </a:moveTo>
                  <a:cubicBezTo>
                    <a:pt x="8987" y="6731"/>
                    <a:pt x="8983" y="6740"/>
                    <a:pt x="8979" y="6748"/>
                  </a:cubicBezTo>
                  <a:cubicBezTo>
                    <a:pt x="9004" y="6760"/>
                    <a:pt x="9004" y="6760"/>
                    <a:pt x="9004" y="6760"/>
                  </a:cubicBezTo>
                  <a:cubicBezTo>
                    <a:pt x="9008" y="6752"/>
                    <a:pt x="9012" y="6743"/>
                    <a:pt x="9016" y="6735"/>
                  </a:cubicBezTo>
                  <a:cubicBezTo>
                    <a:pt x="8991" y="6723"/>
                    <a:pt x="8991" y="6723"/>
                    <a:pt x="8991" y="6723"/>
                  </a:cubicBezTo>
                  <a:moveTo>
                    <a:pt x="414" y="6601"/>
                  </a:moveTo>
                  <a:cubicBezTo>
                    <a:pt x="389" y="6612"/>
                    <a:pt x="389" y="6612"/>
                    <a:pt x="389" y="6612"/>
                  </a:cubicBezTo>
                  <a:cubicBezTo>
                    <a:pt x="392" y="6620"/>
                    <a:pt x="396" y="6629"/>
                    <a:pt x="400" y="6637"/>
                  </a:cubicBezTo>
                  <a:cubicBezTo>
                    <a:pt x="425" y="6626"/>
                    <a:pt x="425" y="6626"/>
                    <a:pt x="425" y="6626"/>
                  </a:cubicBezTo>
                  <a:cubicBezTo>
                    <a:pt x="425" y="6626"/>
                    <a:pt x="425" y="6626"/>
                    <a:pt x="425" y="6626"/>
                  </a:cubicBezTo>
                  <a:cubicBezTo>
                    <a:pt x="422" y="6618"/>
                    <a:pt x="418" y="6609"/>
                    <a:pt x="414" y="6601"/>
                  </a:cubicBezTo>
                  <a:moveTo>
                    <a:pt x="9051" y="6588"/>
                  </a:moveTo>
                  <a:cubicBezTo>
                    <a:pt x="9048" y="6596"/>
                    <a:pt x="9044" y="6605"/>
                    <a:pt x="9040" y="6613"/>
                  </a:cubicBezTo>
                  <a:cubicBezTo>
                    <a:pt x="9066" y="6625"/>
                    <a:pt x="9066" y="6625"/>
                    <a:pt x="9066" y="6625"/>
                  </a:cubicBezTo>
                  <a:cubicBezTo>
                    <a:pt x="9070" y="6616"/>
                    <a:pt x="9073" y="6607"/>
                    <a:pt x="9077" y="6599"/>
                  </a:cubicBezTo>
                  <a:cubicBezTo>
                    <a:pt x="9051" y="6588"/>
                    <a:pt x="9051" y="6588"/>
                    <a:pt x="9051" y="6588"/>
                  </a:cubicBezTo>
                  <a:moveTo>
                    <a:pt x="358" y="6465"/>
                  </a:moveTo>
                  <a:cubicBezTo>
                    <a:pt x="332" y="6475"/>
                    <a:pt x="332" y="6475"/>
                    <a:pt x="332" y="6475"/>
                  </a:cubicBezTo>
                  <a:cubicBezTo>
                    <a:pt x="335" y="6484"/>
                    <a:pt x="339" y="6493"/>
                    <a:pt x="342" y="6501"/>
                  </a:cubicBezTo>
                  <a:cubicBezTo>
                    <a:pt x="368" y="6491"/>
                    <a:pt x="368" y="6491"/>
                    <a:pt x="368" y="6491"/>
                  </a:cubicBezTo>
                  <a:cubicBezTo>
                    <a:pt x="365" y="6482"/>
                    <a:pt x="361" y="6473"/>
                    <a:pt x="358" y="6465"/>
                  </a:cubicBezTo>
                  <a:moveTo>
                    <a:pt x="9108" y="6451"/>
                  </a:moveTo>
                  <a:cubicBezTo>
                    <a:pt x="9104" y="6460"/>
                    <a:pt x="9101" y="6468"/>
                    <a:pt x="9097" y="6477"/>
                  </a:cubicBezTo>
                  <a:cubicBezTo>
                    <a:pt x="9123" y="6487"/>
                    <a:pt x="9123" y="6487"/>
                    <a:pt x="9123" y="6487"/>
                  </a:cubicBezTo>
                  <a:cubicBezTo>
                    <a:pt x="9127" y="6479"/>
                    <a:pt x="9130" y="6470"/>
                    <a:pt x="9134" y="6461"/>
                  </a:cubicBezTo>
                  <a:cubicBezTo>
                    <a:pt x="9108" y="6451"/>
                    <a:pt x="9108" y="6451"/>
                    <a:pt x="9108" y="6451"/>
                  </a:cubicBezTo>
                  <a:moveTo>
                    <a:pt x="306" y="6327"/>
                  </a:moveTo>
                  <a:cubicBezTo>
                    <a:pt x="279" y="6336"/>
                    <a:pt x="279" y="6336"/>
                    <a:pt x="279" y="6336"/>
                  </a:cubicBezTo>
                  <a:cubicBezTo>
                    <a:pt x="282" y="6345"/>
                    <a:pt x="286" y="6354"/>
                    <a:pt x="289" y="6363"/>
                  </a:cubicBezTo>
                  <a:cubicBezTo>
                    <a:pt x="315" y="6353"/>
                    <a:pt x="315" y="6353"/>
                    <a:pt x="315" y="6353"/>
                  </a:cubicBezTo>
                  <a:cubicBezTo>
                    <a:pt x="315" y="6353"/>
                    <a:pt x="315" y="6353"/>
                    <a:pt x="315" y="6353"/>
                  </a:cubicBezTo>
                  <a:cubicBezTo>
                    <a:pt x="312" y="6344"/>
                    <a:pt x="309" y="6336"/>
                    <a:pt x="306" y="6327"/>
                  </a:cubicBezTo>
                  <a:moveTo>
                    <a:pt x="9160" y="6312"/>
                  </a:moveTo>
                  <a:cubicBezTo>
                    <a:pt x="9157" y="6321"/>
                    <a:pt x="9153" y="6330"/>
                    <a:pt x="9150" y="6339"/>
                  </a:cubicBezTo>
                  <a:cubicBezTo>
                    <a:pt x="9177" y="6348"/>
                    <a:pt x="9177" y="6348"/>
                    <a:pt x="9177" y="6348"/>
                  </a:cubicBezTo>
                  <a:cubicBezTo>
                    <a:pt x="9180" y="6339"/>
                    <a:pt x="9183" y="6331"/>
                    <a:pt x="9186" y="6322"/>
                  </a:cubicBezTo>
                  <a:cubicBezTo>
                    <a:pt x="9160" y="6312"/>
                    <a:pt x="9160" y="6312"/>
                    <a:pt x="9160" y="6312"/>
                  </a:cubicBezTo>
                  <a:cubicBezTo>
                    <a:pt x="9160" y="6312"/>
                    <a:pt x="9160" y="6312"/>
                    <a:pt x="9160" y="6312"/>
                  </a:cubicBezTo>
                  <a:moveTo>
                    <a:pt x="258" y="6187"/>
                  </a:moveTo>
                  <a:cubicBezTo>
                    <a:pt x="231" y="6196"/>
                    <a:pt x="231" y="6196"/>
                    <a:pt x="231" y="6196"/>
                  </a:cubicBezTo>
                  <a:cubicBezTo>
                    <a:pt x="234" y="6205"/>
                    <a:pt x="237" y="6214"/>
                    <a:pt x="240" y="6223"/>
                  </a:cubicBezTo>
                  <a:cubicBezTo>
                    <a:pt x="266" y="6214"/>
                    <a:pt x="266" y="6214"/>
                    <a:pt x="266" y="6214"/>
                  </a:cubicBezTo>
                  <a:cubicBezTo>
                    <a:pt x="266" y="6214"/>
                    <a:pt x="266" y="6214"/>
                    <a:pt x="266" y="6214"/>
                  </a:cubicBezTo>
                  <a:cubicBezTo>
                    <a:pt x="264" y="6205"/>
                    <a:pt x="261" y="6196"/>
                    <a:pt x="258" y="6187"/>
                  </a:cubicBezTo>
                  <a:moveTo>
                    <a:pt x="9207" y="6172"/>
                  </a:moveTo>
                  <a:cubicBezTo>
                    <a:pt x="9204" y="6181"/>
                    <a:pt x="9201" y="6190"/>
                    <a:pt x="9199" y="6199"/>
                  </a:cubicBezTo>
                  <a:cubicBezTo>
                    <a:pt x="9225" y="6208"/>
                    <a:pt x="9225" y="6208"/>
                    <a:pt x="9225" y="6208"/>
                  </a:cubicBezTo>
                  <a:cubicBezTo>
                    <a:pt x="9228" y="6199"/>
                    <a:pt x="9231" y="6190"/>
                    <a:pt x="9234" y="6181"/>
                  </a:cubicBezTo>
                  <a:cubicBezTo>
                    <a:pt x="9207" y="6172"/>
                    <a:pt x="9207" y="6172"/>
                    <a:pt x="9207" y="6172"/>
                  </a:cubicBezTo>
                  <a:moveTo>
                    <a:pt x="214" y="6046"/>
                  </a:moveTo>
                  <a:cubicBezTo>
                    <a:pt x="187" y="6054"/>
                    <a:pt x="187" y="6054"/>
                    <a:pt x="187" y="6054"/>
                  </a:cubicBezTo>
                  <a:cubicBezTo>
                    <a:pt x="190" y="6063"/>
                    <a:pt x="193" y="6072"/>
                    <a:pt x="195" y="6081"/>
                  </a:cubicBezTo>
                  <a:cubicBezTo>
                    <a:pt x="222" y="6073"/>
                    <a:pt x="222" y="6073"/>
                    <a:pt x="222" y="6073"/>
                  </a:cubicBezTo>
                  <a:cubicBezTo>
                    <a:pt x="220" y="6064"/>
                    <a:pt x="217" y="6055"/>
                    <a:pt x="214" y="6046"/>
                  </a:cubicBezTo>
                  <a:moveTo>
                    <a:pt x="9250" y="6031"/>
                  </a:moveTo>
                  <a:cubicBezTo>
                    <a:pt x="9248" y="6040"/>
                    <a:pt x="9245" y="6049"/>
                    <a:pt x="9242" y="6058"/>
                  </a:cubicBezTo>
                  <a:cubicBezTo>
                    <a:pt x="9269" y="6066"/>
                    <a:pt x="9269" y="6066"/>
                    <a:pt x="9269" y="6066"/>
                  </a:cubicBezTo>
                  <a:cubicBezTo>
                    <a:pt x="9272" y="6057"/>
                    <a:pt x="9274" y="6048"/>
                    <a:pt x="9277" y="6039"/>
                  </a:cubicBezTo>
                  <a:cubicBezTo>
                    <a:pt x="9250" y="6031"/>
                    <a:pt x="9250" y="6031"/>
                    <a:pt x="9250" y="6031"/>
                  </a:cubicBezTo>
                  <a:moveTo>
                    <a:pt x="175" y="5904"/>
                  </a:moveTo>
                  <a:cubicBezTo>
                    <a:pt x="148" y="5911"/>
                    <a:pt x="148" y="5911"/>
                    <a:pt x="148" y="5911"/>
                  </a:cubicBezTo>
                  <a:cubicBezTo>
                    <a:pt x="151" y="5920"/>
                    <a:pt x="153" y="5929"/>
                    <a:pt x="155" y="5938"/>
                  </a:cubicBezTo>
                  <a:cubicBezTo>
                    <a:pt x="182" y="5931"/>
                    <a:pt x="182" y="5931"/>
                    <a:pt x="182" y="5931"/>
                  </a:cubicBezTo>
                  <a:cubicBezTo>
                    <a:pt x="180" y="5922"/>
                    <a:pt x="178" y="5913"/>
                    <a:pt x="175" y="5904"/>
                  </a:cubicBezTo>
                  <a:moveTo>
                    <a:pt x="9289" y="5889"/>
                  </a:moveTo>
                  <a:cubicBezTo>
                    <a:pt x="9286" y="5898"/>
                    <a:pt x="9284" y="5907"/>
                    <a:pt x="9282" y="5916"/>
                  </a:cubicBezTo>
                  <a:cubicBezTo>
                    <a:pt x="9309" y="5923"/>
                    <a:pt x="9309" y="5923"/>
                    <a:pt x="9309" y="5923"/>
                  </a:cubicBezTo>
                  <a:cubicBezTo>
                    <a:pt x="9311" y="5914"/>
                    <a:pt x="9313" y="5904"/>
                    <a:pt x="9316" y="5895"/>
                  </a:cubicBezTo>
                  <a:cubicBezTo>
                    <a:pt x="9289" y="5889"/>
                    <a:pt x="9289" y="5889"/>
                    <a:pt x="9289" y="5889"/>
                  </a:cubicBezTo>
                  <a:moveTo>
                    <a:pt x="141" y="5761"/>
                  </a:moveTo>
                  <a:cubicBezTo>
                    <a:pt x="114" y="5767"/>
                    <a:pt x="114" y="5767"/>
                    <a:pt x="114" y="5767"/>
                  </a:cubicBezTo>
                  <a:cubicBezTo>
                    <a:pt x="116" y="5776"/>
                    <a:pt x="118" y="5785"/>
                    <a:pt x="120" y="5794"/>
                  </a:cubicBezTo>
                  <a:cubicBezTo>
                    <a:pt x="147" y="5788"/>
                    <a:pt x="147" y="5788"/>
                    <a:pt x="147" y="5788"/>
                  </a:cubicBezTo>
                  <a:cubicBezTo>
                    <a:pt x="147" y="5788"/>
                    <a:pt x="147" y="5788"/>
                    <a:pt x="147" y="5788"/>
                  </a:cubicBezTo>
                  <a:cubicBezTo>
                    <a:pt x="145" y="5779"/>
                    <a:pt x="143" y="5770"/>
                    <a:pt x="141" y="5761"/>
                  </a:cubicBezTo>
                  <a:moveTo>
                    <a:pt x="9323" y="5745"/>
                  </a:moveTo>
                  <a:cubicBezTo>
                    <a:pt x="9321" y="5754"/>
                    <a:pt x="9318" y="5763"/>
                    <a:pt x="9316" y="5772"/>
                  </a:cubicBezTo>
                  <a:cubicBezTo>
                    <a:pt x="9344" y="5778"/>
                    <a:pt x="9344" y="5778"/>
                    <a:pt x="9344" y="5778"/>
                  </a:cubicBezTo>
                  <a:cubicBezTo>
                    <a:pt x="9346" y="5769"/>
                    <a:pt x="9348" y="5760"/>
                    <a:pt x="9350" y="5751"/>
                  </a:cubicBezTo>
                  <a:cubicBezTo>
                    <a:pt x="9323" y="5745"/>
                    <a:pt x="9323" y="5745"/>
                    <a:pt x="9323" y="5745"/>
                  </a:cubicBezTo>
                  <a:moveTo>
                    <a:pt x="111" y="5616"/>
                  </a:moveTo>
                  <a:cubicBezTo>
                    <a:pt x="84" y="5621"/>
                    <a:pt x="84" y="5621"/>
                    <a:pt x="84" y="5621"/>
                  </a:cubicBezTo>
                  <a:cubicBezTo>
                    <a:pt x="85" y="5630"/>
                    <a:pt x="87" y="5640"/>
                    <a:pt x="89" y="5649"/>
                  </a:cubicBezTo>
                  <a:cubicBezTo>
                    <a:pt x="116" y="5643"/>
                    <a:pt x="116" y="5643"/>
                    <a:pt x="116" y="5643"/>
                  </a:cubicBezTo>
                  <a:cubicBezTo>
                    <a:pt x="116" y="5643"/>
                    <a:pt x="116" y="5643"/>
                    <a:pt x="116" y="5643"/>
                  </a:cubicBezTo>
                  <a:cubicBezTo>
                    <a:pt x="115" y="5634"/>
                    <a:pt x="113" y="5625"/>
                    <a:pt x="111" y="5616"/>
                  </a:cubicBezTo>
                  <a:moveTo>
                    <a:pt x="9352" y="5600"/>
                  </a:moveTo>
                  <a:cubicBezTo>
                    <a:pt x="9350" y="5610"/>
                    <a:pt x="9348" y="5619"/>
                    <a:pt x="9347" y="5628"/>
                  </a:cubicBezTo>
                  <a:cubicBezTo>
                    <a:pt x="9374" y="5633"/>
                    <a:pt x="9374" y="5633"/>
                    <a:pt x="9374" y="5633"/>
                  </a:cubicBezTo>
                  <a:cubicBezTo>
                    <a:pt x="9376" y="5624"/>
                    <a:pt x="9378" y="5615"/>
                    <a:pt x="9379" y="5606"/>
                  </a:cubicBezTo>
                  <a:cubicBezTo>
                    <a:pt x="9352" y="5600"/>
                    <a:pt x="9352" y="5600"/>
                    <a:pt x="9352" y="5600"/>
                  </a:cubicBezTo>
                  <a:moveTo>
                    <a:pt x="86" y="5471"/>
                  </a:moveTo>
                  <a:cubicBezTo>
                    <a:pt x="58" y="5475"/>
                    <a:pt x="58" y="5475"/>
                    <a:pt x="58" y="5475"/>
                  </a:cubicBezTo>
                  <a:cubicBezTo>
                    <a:pt x="60" y="5484"/>
                    <a:pt x="61" y="5494"/>
                    <a:pt x="63" y="5503"/>
                  </a:cubicBezTo>
                  <a:cubicBezTo>
                    <a:pt x="90" y="5498"/>
                    <a:pt x="90" y="5498"/>
                    <a:pt x="90" y="5498"/>
                  </a:cubicBezTo>
                  <a:cubicBezTo>
                    <a:pt x="89" y="5489"/>
                    <a:pt x="87" y="5480"/>
                    <a:pt x="86" y="5471"/>
                  </a:cubicBezTo>
                  <a:moveTo>
                    <a:pt x="9377" y="5455"/>
                  </a:moveTo>
                  <a:cubicBezTo>
                    <a:pt x="9375" y="5464"/>
                    <a:pt x="9374" y="5473"/>
                    <a:pt x="9372" y="5483"/>
                  </a:cubicBezTo>
                  <a:cubicBezTo>
                    <a:pt x="9400" y="5487"/>
                    <a:pt x="9400" y="5487"/>
                    <a:pt x="9400" y="5487"/>
                  </a:cubicBezTo>
                  <a:cubicBezTo>
                    <a:pt x="9401" y="5478"/>
                    <a:pt x="9403" y="5468"/>
                    <a:pt x="9404" y="5459"/>
                  </a:cubicBezTo>
                  <a:cubicBezTo>
                    <a:pt x="9377" y="5455"/>
                    <a:pt x="9377" y="5455"/>
                    <a:pt x="9377" y="5455"/>
                  </a:cubicBezTo>
                  <a:moveTo>
                    <a:pt x="9377" y="5455"/>
                  </a:moveTo>
                  <a:cubicBezTo>
                    <a:pt x="9377" y="5455"/>
                    <a:pt x="9377" y="5455"/>
                    <a:pt x="9377" y="5455"/>
                  </a:cubicBezTo>
                  <a:cubicBezTo>
                    <a:pt x="9377" y="5455"/>
                    <a:pt x="9377" y="5455"/>
                    <a:pt x="9377" y="5455"/>
                  </a:cubicBezTo>
                  <a:cubicBezTo>
                    <a:pt x="9377" y="5455"/>
                    <a:pt x="9377" y="5455"/>
                    <a:pt x="9377" y="5455"/>
                  </a:cubicBezTo>
                  <a:moveTo>
                    <a:pt x="65" y="5325"/>
                  </a:moveTo>
                  <a:cubicBezTo>
                    <a:pt x="37" y="5328"/>
                    <a:pt x="37" y="5328"/>
                    <a:pt x="37" y="5328"/>
                  </a:cubicBezTo>
                  <a:cubicBezTo>
                    <a:pt x="39" y="5337"/>
                    <a:pt x="40" y="5347"/>
                    <a:pt x="41" y="5356"/>
                  </a:cubicBezTo>
                  <a:cubicBezTo>
                    <a:pt x="69" y="5352"/>
                    <a:pt x="69" y="5352"/>
                    <a:pt x="69" y="5352"/>
                  </a:cubicBezTo>
                  <a:cubicBezTo>
                    <a:pt x="69" y="5352"/>
                    <a:pt x="69" y="5352"/>
                    <a:pt x="69" y="5352"/>
                  </a:cubicBezTo>
                  <a:cubicBezTo>
                    <a:pt x="68" y="5343"/>
                    <a:pt x="66" y="5334"/>
                    <a:pt x="65" y="5325"/>
                  </a:cubicBezTo>
                  <a:moveTo>
                    <a:pt x="9397" y="5309"/>
                  </a:moveTo>
                  <a:cubicBezTo>
                    <a:pt x="9396" y="5318"/>
                    <a:pt x="9395" y="5327"/>
                    <a:pt x="9393" y="5337"/>
                  </a:cubicBezTo>
                  <a:cubicBezTo>
                    <a:pt x="9421" y="5340"/>
                    <a:pt x="9421" y="5340"/>
                    <a:pt x="9421" y="5340"/>
                  </a:cubicBezTo>
                  <a:cubicBezTo>
                    <a:pt x="9422" y="5331"/>
                    <a:pt x="9424" y="5322"/>
                    <a:pt x="9425" y="5312"/>
                  </a:cubicBezTo>
                  <a:cubicBezTo>
                    <a:pt x="9397" y="5309"/>
                    <a:pt x="9397" y="5309"/>
                    <a:pt x="9397" y="5309"/>
                  </a:cubicBezTo>
                  <a:moveTo>
                    <a:pt x="49" y="5178"/>
                  </a:moveTo>
                  <a:cubicBezTo>
                    <a:pt x="21" y="5181"/>
                    <a:pt x="21" y="5181"/>
                    <a:pt x="21" y="5181"/>
                  </a:cubicBezTo>
                  <a:cubicBezTo>
                    <a:pt x="22" y="5190"/>
                    <a:pt x="23" y="5199"/>
                    <a:pt x="24" y="5209"/>
                  </a:cubicBezTo>
                  <a:cubicBezTo>
                    <a:pt x="52" y="5206"/>
                    <a:pt x="52" y="5206"/>
                    <a:pt x="52" y="5206"/>
                  </a:cubicBezTo>
                  <a:cubicBezTo>
                    <a:pt x="52" y="5206"/>
                    <a:pt x="52" y="5206"/>
                    <a:pt x="52" y="5206"/>
                  </a:cubicBezTo>
                  <a:cubicBezTo>
                    <a:pt x="51" y="5197"/>
                    <a:pt x="50" y="5187"/>
                    <a:pt x="49" y="5178"/>
                  </a:cubicBezTo>
                  <a:moveTo>
                    <a:pt x="9413" y="5162"/>
                  </a:moveTo>
                  <a:cubicBezTo>
                    <a:pt x="9413" y="5162"/>
                    <a:pt x="9413" y="5162"/>
                    <a:pt x="9413" y="5162"/>
                  </a:cubicBezTo>
                  <a:cubicBezTo>
                    <a:pt x="9412" y="5171"/>
                    <a:pt x="9411" y="5181"/>
                    <a:pt x="9410" y="5190"/>
                  </a:cubicBezTo>
                  <a:cubicBezTo>
                    <a:pt x="9438" y="5193"/>
                    <a:pt x="9438" y="5193"/>
                    <a:pt x="9438" y="5193"/>
                  </a:cubicBezTo>
                  <a:cubicBezTo>
                    <a:pt x="9439" y="5183"/>
                    <a:pt x="9440" y="5174"/>
                    <a:pt x="9440" y="5165"/>
                  </a:cubicBezTo>
                  <a:cubicBezTo>
                    <a:pt x="9413" y="5162"/>
                    <a:pt x="9413" y="5162"/>
                    <a:pt x="9413" y="5162"/>
                  </a:cubicBezTo>
                  <a:moveTo>
                    <a:pt x="37" y="5031"/>
                  </a:moveTo>
                  <a:cubicBezTo>
                    <a:pt x="10" y="5033"/>
                    <a:pt x="10" y="5033"/>
                    <a:pt x="10" y="5033"/>
                  </a:cubicBezTo>
                  <a:cubicBezTo>
                    <a:pt x="10" y="5042"/>
                    <a:pt x="11" y="5051"/>
                    <a:pt x="11" y="5061"/>
                  </a:cubicBezTo>
                  <a:cubicBezTo>
                    <a:pt x="39" y="5059"/>
                    <a:pt x="39" y="5059"/>
                    <a:pt x="39" y="5059"/>
                  </a:cubicBezTo>
                  <a:cubicBezTo>
                    <a:pt x="39" y="5050"/>
                    <a:pt x="38" y="5040"/>
                    <a:pt x="37" y="5031"/>
                  </a:cubicBezTo>
                  <a:moveTo>
                    <a:pt x="9424" y="5015"/>
                  </a:moveTo>
                  <a:cubicBezTo>
                    <a:pt x="9423" y="5024"/>
                    <a:pt x="9422" y="5034"/>
                    <a:pt x="9422" y="5043"/>
                  </a:cubicBezTo>
                  <a:cubicBezTo>
                    <a:pt x="9450" y="5045"/>
                    <a:pt x="9450" y="5045"/>
                    <a:pt x="9450" y="5045"/>
                  </a:cubicBezTo>
                  <a:cubicBezTo>
                    <a:pt x="9450" y="5035"/>
                    <a:pt x="9451" y="5026"/>
                    <a:pt x="9452" y="5017"/>
                  </a:cubicBezTo>
                  <a:cubicBezTo>
                    <a:pt x="9424" y="5015"/>
                    <a:pt x="9424" y="5015"/>
                    <a:pt x="9424" y="5015"/>
                  </a:cubicBezTo>
                  <a:moveTo>
                    <a:pt x="30" y="4884"/>
                  </a:moveTo>
                  <a:cubicBezTo>
                    <a:pt x="3" y="4885"/>
                    <a:pt x="3" y="4885"/>
                    <a:pt x="3" y="4885"/>
                  </a:cubicBezTo>
                  <a:cubicBezTo>
                    <a:pt x="3" y="4894"/>
                    <a:pt x="3" y="4903"/>
                    <a:pt x="3" y="4913"/>
                  </a:cubicBezTo>
                  <a:cubicBezTo>
                    <a:pt x="31" y="4911"/>
                    <a:pt x="31" y="4911"/>
                    <a:pt x="31" y="4911"/>
                  </a:cubicBezTo>
                  <a:cubicBezTo>
                    <a:pt x="31" y="4902"/>
                    <a:pt x="31" y="4893"/>
                    <a:pt x="30" y="4884"/>
                  </a:cubicBezTo>
                  <a:moveTo>
                    <a:pt x="9430" y="4868"/>
                  </a:moveTo>
                  <a:cubicBezTo>
                    <a:pt x="9430" y="4877"/>
                    <a:pt x="9430" y="4886"/>
                    <a:pt x="9429" y="4896"/>
                  </a:cubicBezTo>
                  <a:cubicBezTo>
                    <a:pt x="9457" y="4896"/>
                    <a:pt x="9457" y="4896"/>
                    <a:pt x="9457" y="4896"/>
                  </a:cubicBezTo>
                  <a:cubicBezTo>
                    <a:pt x="9458" y="4887"/>
                    <a:pt x="9458" y="4878"/>
                    <a:pt x="9458" y="4868"/>
                  </a:cubicBezTo>
                  <a:cubicBezTo>
                    <a:pt x="9430" y="4868"/>
                    <a:pt x="9430" y="4868"/>
                    <a:pt x="9430" y="4868"/>
                  </a:cubicBezTo>
                  <a:moveTo>
                    <a:pt x="28" y="4736"/>
                  </a:moveTo>
                  <a:cubicBezTo>
                    <a:pt x="0" y="4736"/>
                    <a:pt x="0" y="4736"/>
                    <a:pt x="0" y="4736"/>
                  </a:cubicBezTo>
                  <a:cubicBezTo>
                    <a:pt x="0" y="4746"/>
                    <a:pt x="0" y="4755"/>
                    <a:pt x="0" y="4764"/>
                  </a:cubicBezTo>
                  <a:cubicBezTo>
                    <a:pt x="28" y="4764"/>
                    <a:pt x="28" y="4764"/>
                    <a:pt x="28" y="4764"/>
                  </a:cubicBezTo>
                  <a:cubicBezTo>
                    <a:pt x="28" y="4755"/>
                    <a:pt x="28" y="4746"/>
                    <a:pt x="28" y="4736"/>
                  </a:cubicBezTo>
                  <a:moveTo>
                    <a:pt x="9432" y="4720"/>
                  </a:moveTo>
                  <a:cubicBezTo>
                    <a:pt x="9432" y="4720"/>
                    <a:pt x="9432" y="4720"/>
                    <a:pt x="9432" y="4720"/>
                  </a:cubicBezTo>
                  <a:cubicBezTo>
                    <a:pt x="9432" y="4720"/>
                    <a:pt x="9432" y="4720"/>
                    <a:pt x="9432" y="4720"/>
                  </a:cubicBezTo>
                  <a:moveTo>
                    <a:pt x="9460" y="4720"/>
                  </a:moveTo>
                  <a:cubicBezTo>
                    <a:pt x="9432" y="4720"/>
                    <a:pt x="9432" y="4720"/>
                    <a:pt x="9432" y="4720"/>
                  </a:cubicBezTo>
                  <a:cubicBezTo>
                    <a:pt x="9432" y="4724"/>
                    <a:pt x="9432" y="4727"/>
                    <a:pt x="9432" y="4731"/>
                  </a:cubicBezTo>
                  <a:cubicBezTo>
                    <a:pt x="9432" y="4737"/>
                    <a:pt x="9432" y="4742"/>
                    <a:pt x="9432" y="4748"/>
                  </a:cubicBezTo>
                  <a:cubicBezTo>
                    <a:pt x="9460" y="4748"/>
                    <a:pt x="9460" y="4748"/>
                    <a:pt x="9460" y="4748"/>
                  </a:cubicBezTo>
                  <a:cubicBezTo>
                    <a:pt x="9460" y="4742"/>
                    <a:pt x="9460" y="4737"/>
                    <a:pt x="9460" y="4731"/>
                  </a:cubicBezTo>
                  <a:cubicBezTo>
                    <a:pt x="9460" y="4727"/>
                    <a:pt x="9460" y="4724"/>
                    <a:pt x="9460" y="4720"/>
                  </a:cubicBezTo>
                  <a:moveTo>
                    <a:pt x="2" y="4588"/>
                  </a:moveTo>
                  <a:cubicBezTo>
                    <a:pt x="2" y="4597"/>
                    <a:pt x="2" y="4607"/>
                    <a:pt x="1" y="4616"/>
                  </a:cubicBezTo>
                  <a:cubicBezTo>
                    <a:pt x="29" y="4617"/>
                    <a:pt x="29" y="4617"/>
                    <a:pt x="29" y="4617"/>
                  </a:cubicBezTo>
                  <a:cubicBezTo>
                    <a:pt x="30" y="4607"/>
                    <a:pt x="30" y="4598"/>
                    <a:pt x="30" y="4589"/>
                  </a:cubicBezTo>
                  <a:cubicBezTo>
                    <a:pt x="2" y="4588"/>
                    <a:pt x="2" y="4588"/>
                    <a:pt x="2" y="4588"/>
                  </a:cubicBezTo>
                  <a:moveTo>
                    <a:pt x="9457" y="4572"/>
                  </a:moveTo>
                  <a:cubicBezTo>
                    <a:pt x="9429" y="4573"/>
                    <a:pt x="9429" y="4573"/>
                    <a:pt x="9429" y="4573"/>
                  </a:cubicBezTo>
                  <a:cubicBezTo>
                    <a:pt x="9429" y="4573"/>
                    <a:pt x="9429" y="4573"/>
                    <a:pt x="9429" y="4573"/>
                  </a:cubicBezTo>
                  <a:cubicBezTo>
                    <a:pt x="9430" y="4582"/>
                    <a:pt x="9430" y="4591"/>
                    <a:pt x="9430" y="4600"/>
                  </a:cubicBezTo>
                  <a:cubicBezTo>
                    <a:pt x="9458" y="4600"/>
                    <a:pt x="9458" y="4600"/>
                    <a:pt x="9458" y="4600"/>
                  </a:cubicBezTo>
                  <a:cubicBezTo>
                    <a:pt x="9458" y="4590"/>
                    <a:pt x="9458" y="4581"/>
                    <a:pt x="9457" y="4572"/>
                  </a:cubicBezTo>
                  <a:moveTo>
                    <a:pt x="9" y="4440"/>
                  </a:moveTo>
                  <a:cubicBezTo>
                    <a:pt x="8" y="4449"/>
                    <a:pt x="8" y="4458"/>
                    <a:pt x="7" y="4468"/>
                  </a:cubicBezTo>
                  <a:cubicBezTo>
                    <a:pt x="35" y="4469"/>
                    <a:pt x="35" y="4469"/>
                    <a:pt x="35" y="4469"/>
                  </a:cubicBezTo>
                  <a:cubicBezTo>
                    <a:pt x="36" y="4460"/>
                    <a:pt x="36" y="4451"/>
                    <a:pt x="37" y="4441"/>
                  </a:cubicBezTo>
                  <a:cubicBezTo>
                    <a:pt x="9" y="4440"/>
                    <a:pt x="9" y="4440"/>
                    <a:pt x="9" y="4440"/>
                  </a:cubicBezTo>
                  <a:moveTo>
                    <a:pt x="9450" y="4424"/>
                  </a:moveTo>
                  <a:cubicBezTo>
                    <a:pt x="9422" y="4425"/>
                    <a:pt x="9422" y="4425"/>
                    <a:pt x="9422" y="4425"/>
                  </a:cubicBezTo>
                  <a:cubicBezTo>
                    <a:pt x="9422" y="4425"/>
                    <a:pt x="9422" y="4425"/>
                    <a:pt x="9422" y="4425"/>
                  </a:cubicBezTo>
                  <a:cubicBezTo>
                    <a:pt x="9423" y="4435"/>
                    <a:pt x="9423" y="4444"/>
                    <a:pt x="9424" y="4453"/>
                  </a:cubicBezTo>
                  <a:cubicBezTo>
                    <a:pt x="9452" y="4452"/>
                    <a:pt x="9452" y="4452"/>
                    <a:pt x="9452" y="4452"/>
                  </a:cubicBezTo>
                  <a:cubicBezTo>
                    <a:pt x="9451" y="4442"/>
                    <a:pt x="9451" y="4433"/>
                    <a:pt x="9450" y="4424"/>
                  </a:cubicBezTo>
                  <a:moveTo>
                    <a:pt x="20" y="4292"/>
                  </a:moveTo>
                  <a:cubicBezTo>
                    <a:pt x="19" y="4301"/>
                    <a:pt x="19" y="4310"/>
                    <a:pt x="18" y="4320"/>
                  </a:cubicBezTo>
                  <a:cubicBezTo>
                    <a:pt x="46" y="4322"/>
                    <a:pt x="46" y="4322"/>
                    <a:pt x="46" y="4322"/>
                  </a:cubicBezTo>
                  <a:cubicBezTo>
                    <a:pt x="46" y="4313"/>
                    <a:pt x="47" y="4304"/>
                    <a:pt x="48" y="4294"/>
                  </a:cubicBezTo>
                  <a:cubicBezTo>
                    <a:pt x="20" y="4292"/>
                    <a:pt x="20" y="4292"/>
                    <a:pt x="20" y="4292"/>
                  </a:cubicBezTo>
                  <a:moveTo>
                    <a:pt x="9438" y="4276"/>
                  </a:moveTo>
                  <a:cubicBezTo>
                    <a:pt x="9411" y="4278"/>
                    <a:pt x="9411" y="4278"/>
                    <a:pt x="9411" y="4278"/>
                  </a:cubicBezTo>
                  <a:cubicBezTo>
                    <a:pt x="9411" y="4278"/>
                    <a:pt x="9411" y="4278"/>
                    <a:pt x="9411" y="4278"/>
                  </a:cubicBezTo>
                  <a:cubicBezTo>
                    <a:pt x="9411" y="4288"/>
                    <a:pt x="9412" y="4297"/>
                    <a:pt x="9413" y="4306"/>
                  </a:cubicBezTo>
                  <a:cubicBezTo>
                    <a:pt x="9441" y="4304"/>
                    <a:pt x="9441" y="4304"/>
                    <a:pt x="9441" y="4304"/>
                  </a:cubicBezTo>
                  <a:cubicBezTo>
                    <a:pt x="9440" y="4294"/>
                    <a:pt x="9439" y="4285"/>
                    <a:pt x="9438" y="4276"/>
                  </a:cubicBezTo>
                  <a:moveTo>
                    <a:pt x="36" y="4144"/>
                  </a:moveTo>
                  <a:cubicBezTo>
                    <a:pt x="35" y="4153"/>
                    <a:pt x="34" y="4163"/>
                    <a:pt x="33" y="4172"/>
                  </a:cubicBezTo>
                  <a:cubicBezTo>
                    <a:pt x="61" y="4175"/>
                    <a:pt x="61" y="4175"/>
                    <a:pt x="61" y="4175"/>
                  </a:cubicBezTo>
                  <a:cubicBezTo>
                    <a:pt x="62" y="4166"/>
                    <a:pt x="63" y="4157"/>
                    <a:pt x="64" y="4148"/>
                  </a:cubicBezTo>
                  <a:cubicBezTo>
                    <a:pt x="36" y="4144"/>
                    <a:pt x="36" y="4144"/>
                    <a:pt x="36" y="4144"/>
                  </a:cubicBezTo>
                  <a:moveTo>
                    <a:pt x="9422" y="4128"/>
                  </a:moveTo>
                  <a:cubicBezTo>
                    <a:pt x="9394" y="4132"/>
                    <a:pt x="9394" y="4132"/>
                    <a:pt x="9394" y="4132"/>
                  </a:cubicBezTo>
                  <a:cubicBezTo>
                    <a:pt x="9394" y="4132"/>
                    <a:pt x="9394" y="4132"/>
                    <a:pt x="9394" y="4132"/>
                  </a:cubicBezTo>
                  <a:cubicBezTo>
                    <a:pt x="9395" y="4141"/>
                    <a:pt x="9397" y="4150"/>
                    <a:pt x="9398" y="4159"/>
                  </a:cubicBezTo>
                  <a:cubicBezTo>
                    <a:pt x="9425" y="4156"/>
                    <a:pt x="9425" y="4156"/>
                    <a:pt x="9425" y="4156"/>
                  </a:cubicBezTo>
                  <a:cubicBezTo>
                    <a:pt x="9424" y="4147"/>
                    <a:pt x="9423" y="4137"/>
                    <a:pt x="9422" y="4128"/>
                  </a:cubicBezTo>
                  <a:moveTo>
                    <a:pt x="57" y="3997"/>
                  </a:moveTo>
                  <a:cubicBezTo>
                    <a:pt x="55" y="4006"/>
                    <a:pt x="54" y="4016"/>
                    <a:pt x="52" y="4025"/>
                  </a:cubicBezTo>
                  <a:cubicBezTo>
                    <a:pt x="80" y="4029"/>
                    <a:pt x="80" y="4029"/>
                    <a:pt x="80" y="4029"/>
                  </a:cubicBezTo>
                  <a:cubicBezTo>
                    <a:pt x="81" y="4020"/>
                    <a:pt x="83" y="4011"/>
                    <a:pt x="84" y="4001"/>
                  </a:cubicBezTo>
                  <a:cubicBezTo>
                    <a:pt x="57" y="3997"/>
                    <a:pt x="57" y="3997"/>
                    <a:pt x="57" y="3997"/>
                  </a:cubicBezTo>
                  <a:moveTo>
                    <a:pt x="9401" y="3981"/>
                  </a:moveTo>
                  <a:cubicBezTo>
                    <a:pt x="9373" y="3986"/>
                    <a:pt x="9373" y="3986"/>
                    <a:pt x="9373" y="3986"/>
                  </a:cubicBezTo>
                  <a:cubicBezTo>
                    <a:pt x="9373" y="3986"/>
                    <a:pt x="9373" y="3986"/>
                    <a:pt x="9373" y="3986"/>
                  </a:cubicBezTo>
                  <a:cubicBezTo>
                    <a:pt x="9375" y="3995"/>
                    <a:pt x="9376" y="4004"/>
                    <a:pt x="9378" y="4013"/>
                  </a:cubicBezTo>
                  <a:cubicBezTo>
                    <a:pt x="9405" y="4009"/>
                    <a:pt x="9405" y="4009"/>
                    <a:pt x="9405" y="4009"/>
                  </a:cubicBezTo>
                  <a:cubicBezTo>
                    <a:pt x="9404" y="4000"/>
                    <a:pt x="9402" y="3990"/>
                    <a:pt x="9401" y="3981"/>
                  </a:cubicBezTo>
                  <a:moveTo>
                    <a:pt x="82" y="3851"/>
                  </a:moveTo>
                  <a:cubicBezTo>
                    <a:pt x="80" y="3860"/>
                    <a:pt x="78" y="3869"/>
                    <a:pt x="77" y="3879"/>
                  </a:cubicBezTo>
                  <a:cubicBezTo>
                    <a:pt x="104" y="3884"/>
                    <a:pt x="104" y="3884"/>
                    <a:pt x="104" y="3884"/>
                  </a:cubicBezTo>
                  <a:cubicBezTo>
                    <a:pt x="106" y="3874"/>
                    <a:pt x="108" y="3865"/>
                    <a:pt x="109" y="3856"/>
                  </a:cubicBezTo>
                  <a:cubicBezTo>
                    <a:pt x="82" y="3851"/>
                    <a:pt x="82" y="3851"/>
                    <a:pt x="82" y="3851"/>
                  </a:cubicBezTo>
                  <a:moveTo>
                    <a:pt x="9348" y="3840"/>
                  </a:moveTo>
                  <a:cubicBezTo>
                    <a:pt x="9348" y="3840"/>
                    <a:pt x="9348" y="3840"/>
                    <a:pt x="9348" y="3840"/>
                  </a:cubicBezTo>
                  <a:cubicBezTo>
                    <a:pt x="9348" y="3840"/>
                    <a:pt x="9348" y="3840"/>
                    <a:pt x="9348" y="3840"/>
                  </a:cubicBezTo>
                  <a:moveTo>
                    <a:pt x="9375" y="3835"/>
                  </a:moveTo>
                  <a:cubicBezTo>
                    <a:pt x="9348" y="3840"/>
                    <a:pt x="9348" y="3840"/>
                    <a:pt x="9348" y="3840"/>
                  </a:cubicBezTo>
                  <a:cubicBezTo>
                    <a:pt x="9350" y="3849"/>
                    <a:pt x="9351" y="3859"/>
                    <a:pt x="9353" y="3868"/>
                  </a:cubicBezTo>
                  <a:cubicBezTo>
                    <a:pt x="9381" y="3863"/>
                    <a:pt x="9381" y="3863"/>
                    <a:pt x="9381" y="3863"/>
                  </a:cubicBezTo>
                  <a:cubicBezTo>
                    <a:pt x="9379" y="3853"/>
                    <a:pt x="9377" y="3844"/>
                    <a:pt x="9375" y="3835"/>
                  </a:cubicBezTo>
                  <a:moveTo>
                    <a:pt x="112" y="3705"/>
                  </a:moveTo>
                  <a:cubicBezTo>
                    <a:pt x="110" y="3715"/>
                    <a:pt x="108" y="3724"/>
                    <a:pt x="106" y="3733"/>
                  </a:cubicBezTo>
                  <a:cubicBezTo>
                    <a:pt x="133" y="3739"/>
                    <a:pt x="133" y="3739"/>
                    <a:pt x="133" y="3739"/>
                  </a:cubicBezTo>
                  <a:cubicBezTo>
                    <a:pt x="135" y="3730"/>
                    <a:pt x="137" y="3721"/>
                    <a:pt x="139" y="3712"/>
                  </a:cubicBezTo>
                  <a:cubicBezTo>
                    <a:pt x="112" y="3705"/>
                    <a:pt x="112" y="3705"/>
                    <a:pt x="112" y="3705"/>
                  </a:cubicBezTo>
                  <a:moveTo>
                    <a:pt x="9345" y="3690"/>
                  </a:moveTo>
                  <a:cubicBezTo>
                    <a:pt x="9318" y="3696"/>
                    <a:pt x="9318" y="3696"/>
                    <a:pt x="9318" y="3696"/>
                  </a:cubicBezTo>
                  <a:cubicBezTo>
                    <a:pt x="9320" y="3705"/>
                    <a:pt x="9322" y="3714"/>
                    <a:pt x="9324" y="3723"/>
                  </a:cubicBezTo>
                  <a:cubicBezTo>
                    <a:pt x="9351" y="3717"/>
                    <a:pt x="9351" y="3717"/>
                    <a:pt x="9351" y="3717"/>
                  </a:cubicBezTo>
                  <a:cubicBezTo>
                    <a:pt x="9349" y="3708"/>
                    <a:pt x="9347" y="3699"/>
                    <a:pt x="9345" y="3690"/>
                  </a:cubicBezTo>
                  <a:moveTo>
                    <a:pt x="146" y="3561"/>
                  </a:moveTo>
                  <a:cubicBezTo>
                    <a:pt x="144" y="3570"/>
                    <a:pt x="141" y="3579"/>
                    <a:pt x="139" y="3588"/>
                  </a:cubicBezTo>
                  <a:cubicBezTo>
                    <a:pt x="166" y="3595"/>
                    <a:pt x="166" y="3595"/>
                    <a:pt x="166" y="3595"/>
                  </a:cubicBezTo>
                  <a:cubicBezTo>
                    <a:pt x="166" y="3595"/>
                    <a:pt x="166" y="3595"/>
                    <a:pt x="166" y="3595"/>
                  </a:cubicBezTo>
                  <a:cubicBezTo>
                    <a:pt x="168" y="3586"/>
                    <a:pt x="171" y="3577"/>
                    <a:pt x="173" y="3568"/>
                  </a:cubicBezTo>
                  <a:cubicBezTo>
                    <a:pt x="146" y="3561"/>
                    <a:pt x="146" y="3561"/>
                    <a:pt x="146" y="3561"/>
                  </a:cubicBezTo>
                  <a:cubicBezTo>
                    <a:pt x="146" y="3561"/>
                    <a:pt x="146" y="3561"/>
                    <a:pt x="146" y="3561"/>
                  </a:cubicBezTo>
                  <a:moveTo>
                    <a:pt x="9310" y="3545"/>
                  </a:moveTo>
                  <a:cubicBezTo>
                    <a:pt x="9283" y="3552"/>
                    <a:pt x="9283" y="3552"/>
                    <a:pt x="9283" y="3552"/>
                  </a:cubicBezTo>
                  <a:cubicBezTo>
                    <a:pt x="9285" y="3561"/>
                    <a:pt x="9288" y="3570"/>
                    <a:pt x="9290" y="3580"/>
                  </a:cubicBezTo>
                  <a:cubicBezTo>
                    <a:pt x="9317" y="3573"/>
                    <a:pt x="9317" y="3573"/>
                    <a:pt x="9317" y="3573"/>
                  </a:cubicBezTo>
                  <a:cubicBezTo>
                    <a:pt x="9315" y="3564"/>
                    <a:pt x="9313" y="3555"/>
                    <a:pt x="9310" y="3545"/>
                  </a:cubicBezTo>
                  <a:moveTo>
                    <a:pt x="9279" y="3429"/>
                  </a:moveTo>
                  <a:cubicBezTo>
                    <a:pt x="9279" y="3429"/>
                    <a:pt x="9279" y="3429"/>
                    <a:pt x="9279" y="3429"/>
                  </a:cubicBezTo>
                  <a:cubicBezTo>
                    <a:pt x="9279" y="3429"/>
                    <a:pt x="9279" y="3429"/>
                    <a:pt x="9279" y="3429"/>
                  </a:cubicBezTo>
                  <a:cubicBezTo>
                    <a:pt x="9279" y="3429"/>
                    <a:pt x="9279" y="3429"/>
                    <a:pt x="9279" y="3429"/>
                  </a:cubicBezTo>
                  <a:moveTo>
                    <a:pt x="185" y="3418"/>
                  </a:moveTo>
                  <a:cubicBezTo>
                    <a:pt x="185" y="3418"/>
                    <a:pt x="185" y="3418"/>
                    <a:pt x="185" y="3418"/>
                  </a:cubicBezTo>
                  <a:cubicBezTo>
                    <a:pt x="182" y="3427"/>
                    <a:pt x="180" y="3436"/>
                    <a:pt x="177" y="3445"/>
                  </a:cubicBezTo>
                  <a:cubicBezTo>
                    <a:pt x="204" y="3452"/>
                    <a:pt x="204" y="3452"/>
                    <a:pt x="204" y="3452"/>
                  </a:cubicBezTo>
                  <a:cubicBezTo>
                    <a:pt x="206" y="3443"/>
                    <a:pt x="209" y="3435"/>
                    <a:pt x="212" y="3426"/>
                  </a:cubicBezTo>
                  <a:cubicBezTo>
                    <a:pt x="185" y="3418"/>
                    <a:pt x="185" y="3418"/>
                    <a:pt x="185" y="3418"/>
                  </a:cubicBezTo>
                  <a:moveTo>
                    <a:pt x="9271" y="3402"/>
                  </a:moveTo>
                  <a:cubicBezTo>
                    <a:pt x="9244" y="3410"/>
                    <a:pt x="9244" y="3410"/>
                    <a:pt x="9244" y="3410"/>
                  </a:cubicBezTo>
                  <a:cubicBezTo>
                    <a:pt x="9244" y="3410"/>
                    <a:pt x="9244" y="3410"/>
                    <a:pt x="9244" y="3410"/>
                  </a:cubicBezTo>
                  <a:cubicBezTo>
                    <a:pt x="9247" y="3419"/>
                    <a:pt x="9249" y="3428"/>
                    <a:pt x="9252" y="3437"/>
                  </a:cubicBezTo>
                  <a:cubicBezTo>
                    <a:pt x="9279" y="3429"/>
                    <a:pt x="9279" y="3429"/>
                    <a:pt x="9279" y="3429"/>
                  </a:cubicBezTo>
                  <a:cubicBezTo>
                    <a:pt x="9276" y="3420"/>
                    <a:pt x="9274" y="3411"/>
                    <a:pt x="9271" y="3402"/>
                  </a:cubicBezTo>
                  <a:moveTo>
                    <a:pt x="228" y="3276"/>
                  </a:moveTo>
                  <a:cubicBezTo>
                    <a:pt x="225" y="3285"/>
                    <a:pt x="222" y="3294"/>
                    <a:pt x="220" y="3303"/>
                  </a:cubicBezTo>
                  <a:cubicBezTo>
                    <a:pt x="246" y="3311"/>
                    <a:pt x="246" y="3311"/>
                    <a:pt x="246" y="3311"/>
                  </a:cubicBezTo>
                  <a:cubicBezTo>
                    <a:pt x="249" y="3302"/>
                    <a:pt x="252" y="3293"/>
                    <a:pt x="255" y="3284"/>
                  </a:cubicBezTo>
                  <a:cubicBezTo>
                    <a:pt x="228" y="3276"/>
                    <a:pt x="228" y="3276"/>
                    <a:pt x="228" y="3276"/>
                  </a:cubicBezTo>
                  <a:moveTo>
                    <a:pt x="9227" y="3261"/>
                  </a:moveTo>
                  <a:cubicBezTo>
                    <a:pt x="9200" y="3269"/>
                    <a:pt x="9200" y="3269"/>
                    <a:pt x="9200" y="3269"/>
                  </a:cubicBezTo>
                  <a:cubicBezTo>
                    <a:pt x="9203" y="3278"/>
                    <a:pt x="9206" y="3287"/>
                    <a:pt x="9209" y="3296"/>
                  </a:cubicBezTo>
                  <a:cubicBezTo>
                    <a:pt x="9236" y="3287"/>
                    <a:pt x="9236" y="3287"/>
                    <a:pt x="9236" y="3287"/>
                  </a:cubicBezTo>
                  <a:cubicBezTo>
                    <a:pt x="9233" y="3278"/>
                    <a:pt x="9230" y="3269"/>
                    <a:pt x="9227" y="3261"/>
                  </a:cubicBezTo>
                  <a:moveTo>
                    <a:pt x="276" y="3135"/>
                  </a:moveTo>
                  <a:cubicBezTo>
                    <a:pt x="273" y="3144"/>
                    <a:pt x="270" y="3152"/>
                    <a:pt x="267" y="3161"/>
                  </a:cubicBezTo>
                  <a:cubicBezTo>
                    <a:pt x="293" y="3171"/>
                    <a:pt x="293" y="3171"/>
                    <a:pt x="293" y="3171"/>
                  </a:cubicBezTo>
                  <a:cubicBezTo>
                    <a:pt x="293" y="3171"/>
                    <a:pt x="293" y="3171"/>
                    <a:pt x="293" y="3171"/>
                  </a:cubicBezTo>
                  <a:cubicBezTo>
                    <a:pt x="296" y="3162"/>
                    <a:pt x="299" y="3153"/>
                    <a:pt x="302" y="3144"/>
                  </a:cubicBezTo>
                  <a:cubicBezTo>
                    <a:pt x="276" y="3135"/>
                    <a:pt x="276" y="3135"/>
                    <a:pt x="276" y="3135"/>
                  </a:cubicBezTo>
                  <a:moveTo>
                    <a:pt x="9179" y="3120"/>
                  </a:moveTo>
                  <a:cubicBezTo>
                    <a:pt x="9152" y="3130"/>
                    <a:pt x="9152" y="3130"/>
                    <a:pt x="9152" y="3130"/>
                  </a:cubicBezTo>
                  <a:cubicBezTo>
                    <a:pt x="9156" y="3139"/>
                    <a:pt x="9159" y="3147"/>
                    <a:pt x="9162" y="3156"/>
                  </a:cubicBezTo>
                  <a:cubicBezTo>
                    <a:pt x="9188" y="3147"/>
                    <a:pt x="9188" y="3147"/>
                    <a:pt x="9188" y="3147"/>
                  </a:cubicBezTo>
                  <a:cubicBezTo>
                    <a:pt x="9185" y="3138"/>
                    <a:pt x="9182" y="3129"/>
                    <a:pt x="9179" y="3120"/>
                  </a:cubicBezTo>
                  <a:moveTo>
                    <a:pt x="329" y="2995"/>
                  </a:moveTo>
                  <a:cubicBezTo>
                    <a:pt x="325" y="3004"/>
                    <a:pt x="322" y="3013"/>
                    <a:pt x="318" y="3022"/>
                  </a:cubicBezTo>
                  <a:cubicBezTo>
                    <a:pt x="344" y="3032"/>
                    <a:pt x="344" y="3032"/>
                    <a:pt x="344" y="3032"/>
                  </a:cubicBezTo>
                  <a:cubicBezTo>
                    <a:pt x="348" y="3023"/>
                    <a:pt x="351" y="3014"/>
                    <a:pt x="355" y="3006"/>
                  </a:cubicBezTo>
                  <a:cubicBezTo>
                    <a:pt x="329" y="2995"/>
                    <a:pt x="329" y="2995"/>
                    <a:pt x="329" y="2995"/>
                  </a:cubicBezTo>
                  <a:moveTo>
                    <a:pt x="9126" y="2982"/>
                  </a:moveTo>
                  <a:cubicBezTo>
                    <a:pt x="9100" y="2992"/>
                    <a:pt x="9100" y="2992"/>
                    <a:pt x="9100" y="2992"/>
                  </a:cubicBezTo>
                  <a:cubicBezTo>
                    <a:pt x="9103" y="3001"/>
                    <a:pt x="9107" y="3009"/>
                    <a:pt x="9110" y="3018"/>
                  </a:cubicBezTo>
                  <a:cubicBezTo>
                    <a:pt x="9136" y="3008"/>
                    <a:pt x="9136" y="3008"/>
                    <a:pt x="9136" y="3008"/>
                  </a:cubicBezTo>
                  <a:cubicBezTo>
                    <a:pt x="9133" y="2999"/>
                    <a:pt x="9130" y="2990"/>
                    <a:pt x="9126" y="2982"/>
                  </a:cubicBezTo>
                  <a:moveTo>
                    <a:pt x="385" y="2858"/>
                  </a:moveTo>
                  <a:cubicBezTo>
                    <a:pt x="382" y="2866"/>
                    <a:pt x="378" y="2875"/>
                    <a:pt x="374" y="2884"/>
                  </a:cubicBezTo>
                  <a:cubicBezTo>
                    <a:pt x="400" y="2895"/>
                    <a:pt x="400" y="2895"/>
                    <a:pt x="400" y="2895"/>
                  </a:cubicBezTo>
                  <a:cubicBezTo>
                    <a:pt x="404" y="2886"/>
                    <a:pt x="407" y="2878"/>
                    <a:pt x="411" y="2869"/>
                  </a:cubicBezTo>
                  <a:cubicBezTo>
                    <a:pt x="385" y="2858"/>
                    <a:pt x="385" y="2858"/>
                    <a:pt x="385" y="2858"/>
                  </a:cubicBezTo>
                  <a:moveTo>
                    <a:pt x="9069" y="2845"/>
                  </a:moveTo>
                  <a:cubicBezTo>
                    <a:pt x="9044" y="2856"/>
                    <a:pt x="9044" y="2856"/>
                    <a:pt x="9044" y="2856"/>
                  </a:cubicBezTo>
                  <a:cubicBezTo>
                    <a:pt x="9047" y="2865"/>
                    <a:pt x="9051" y="2873"/>
                    <a:pt x="9055" y="2882"/>
                  </a:cubicBezTo>
                  <a:cubicBezTo>
                    <a:pt x="9080" y="2871"/>
                    <a:pt x="9080" y="2871"/>
                    <a:pt x="9080" y="2871"/>
                  </a:cubicBezTo>
                  <a:cubicBezTo>
                    <a:pt x="9077" y="2862"/>
                    <a:pt x="9073" y="2854"/>
                    <a:pt x="9069" y="2845"/>
                  </a:cubicBezTo>
                  <a:moveTo>
                    <a:pt x="446" y="2722"/>
                  </a:moveTo>
                  <a:cubicBezTo>
                    <a:pt x="442" y="2731"/>
                    <a:pt x="439" y="2739"/>
                    <a:pt x="435" y="2748"/>
                  </a:cubicBezTo>
                  <a:cubicBezTo>
                    <a:pt x="460" y="2759"/>
                    <a:pt x="460" y="2759"/>
                    <a:pt x="460" y="2759"/>
                  </a:cubicBezTo>
                  <a:cubicBezTo>
                    <a:pt x="464" y="2751"/>
                    <a:pt x="468" y="2743"/>
                    <a:pt x="472" y="2734"/>
                  </a:cubicBezTo>
                  <a:cubicBezTo>
                    <a:pt x="446" y="2722"/>
                    <a:pt x="446" y="2722"/>
                    <a:pt x="446" y="2722"/>
                  </a:cubicBezTo>
                  <a:moveTo>
                    <a:pt x="9008" y="2710"/>
                  </a:moveTo>
                  <a:cubicBezTo>
                    <a:pt x="8983" y="2722"/>
                    <a:pt x="8983" y="2722"/>
                    <a:pt x="8983" y="2722"/>
                  </a:cubicBezTo>
                  <a:cubicBezTo>
                    <a:pt x="8983" y="2722"/>
                    <a:pt x="8983" y="2722"/>
                    <a:pt x="8983" y="2722"/>
                  </a:cubicBezTo>
                  <a:cubicBezTo>
                    <a:pt x="8987" y="2731"/>
                    <a:pt x="8991" y="2739"/>
                    <a:pt x="8995" y="2747"/>
                  </a:cubicBezTo>
                  <a:cubicBezTo>
                    <a:pt x="9020" y="2736"/>
                    <a:pt x="9020" y="2736"/>
                    <a:pt x="9020" y="2736"/>
                  </a:cubicBezTo>
                  <a:cubicBezTo>
                    <a:pt x="9016" y="2727"/>
                    <a:pt x="9012" y="2719"/>
                    <a:pt x="9008" y="2710"/>
                  </a:cubicBezTo>
                  <a:moveTo>
                    <a:pt x="512" y="2589"/>
                  </a:moveTo>
                  <a:cubicBezTo>
                    <a:pt x="508" y="2597"/>
                    <a:pt x="503" y="2605"/>
                    <a:pt x="499" y="2614"/>
                  </a:cubicBezTo>
                  <a:cubicBezTo>
                    <a:pt x="524" y="2626"/>
                    <a:pt x="524" y="2626"/>
                    <a:pt x="524" y="2626"/>
                  </a:cubicBezTo>
                  <a:cubicBezTo>
                    <a:pt x="528" y="2618"/>
                    <a:pt x="533" y="2610"/>
                    <a:pt x="537" y="2601"/>
                  </a:cubicBezTo>
                  <a:cubicBezTo>
                    <a:pt x="512" y="2589"/>
                    <a:pt x="512" y="2589"/>
                    <a:pt x="512" y="2589"/>
                  </a:cubicBezTo>
                  <a:moveTo>
                    <a:pt x="8943" y="2578"/>
                  </a:moveTo>
                  <a:cubicBezTo>
                    <a:pt x="8918" y="2590"/>
                    <a:pt x="8918" y="2590"/>
                    <a:pt x="8918" y="2590"/>
                  </a:cubicBezTo>
                  <a:cubicBezTo>
                    <a:pt x="8918" y="2590"/>
                    <a:pt x="8918" y="2590"/>
                    <a:pt x="8918" y="2590"/>
                  </a:cubicBezTo>
                  <a:cubicBezTo>
                    <a:pt x="8922" y="2599"/>
                    <a:pt x="8926" y="2607"/>
                    <a:pt x="8930" y="2615"/>
                  </a:cubicBezTo>
                  <a:cubicBezTo>
                    <a:pt x="8955" y="2603"/>
                    <a:pt x="8955" y="2603"/>
                    <a:pt x="8955" y="2603"/>
                  </a:cubicBezTo>
                  <a:cubicBezTo>
                    <a:pt x="8951" y="2594"/>
                    <a:pt x="8947" y="2586"/>
                    <a:pt x="8943" y="2578"/>
                  </a:cubicBezTo>
                  <a:moveTo>
                    <a:pt x="8849" y="2460"/>
                  </a:moveTo>
                  <a:cubicBezTo>
                    <a:pt x="8849" y="2460"/>
                    <a:pt x="8849" y="2460"/>
                    <a:pt x="8849" y="2460"/>
                  </a:cubicBezTo>
                  <a:cubicBezTo>
                    <a:pt x="8849" y="2460"/>
                    <a:pt x="8849" y="2460"/>
                    <a:pt x="8849" y="2460"/>
                  </a:cubicBezTo>
                  <a:moveTo>
                    <a:pt x="581" y="2457"/>
                  </a:moveTo>
                  <a:cubicBezTo>
                    <a:pt x="577" y="2465"/>
                    <a:pt x="572" y="2474"/>
                    <a:pt x="568" y="2482"/>
                  </a:cubicBezTo>
                  <a:cubicBezTo>
                    <a:pt x="592" y="2495"/>
                    <a:pt x="592" y="2495"/>
                    <a:pt x="592" y="2495"/>
                  </a:cubicBezTo>
                  <a:cubicBezTo>
                    <a:pt x="597" y="2487"/>
                    <a:pt x="601" y="2479"/>
                    <a:pt x="606" y="2471"/>
                  </a:cubicBezTo>
                  <a:cubicBezTo>
                    <a:pt x="581" y="2457"/>
                    <a:pt x="581" y="2457"/>
                    <a:pt x="581" y="2457"/>
                  </a:cubicBezTo>
                  <a:moveTo>
                    <a:pt x="8873" y="2447"/>
                  </a:moveTo>
                  <a:cubicBezTo>
                    <a:pt x="8849" y="2460"/>
                    <a:pt x="8849" y="2460"/>
                    <a:pt x="8849" y="2460"/>
                  </a:cubicBezTo>
                  <a:cubicBezTo>
                    <a:pt x="8853" y="2469"/>
                    <a:pt x="8858" y="2477"/>
                    <a:pt x="8862" y="2485"/>
                  </a:cubicBezTo>
                  <a:cubicBezTo>
                    <a:pt x="8887" y="2471"/>
                    <a:pt x="8887" y="2471"/>
                    <a:pt x="8887" y="2471"/>
                  </a:cubicBezTo>
                  <a:cubicBezTo>
                    <a:pt x="8882" y="2463"/>
                    <a:pt x="8878" y="2455"/>
                    <a:pt x="8873" y="2447"/>
                  </a:cubicBezTo>
                  <a:moveTo>
                    <a:pt x="655" y="2328"/>
                  </a:moveTo>
                  <a:cubicBezTo>
                    <a:pt x="650" y="2336"/>
                    <a:pt x="645" y="2344"/>
                    <a:pt x="641" y="2352"/>
                  </a:cubicBezTo>
                  <a:cubicBezTo>
                    <a:pt x="665" y="2366"/>
                    <a:pt x="665" y="2366"/>
                    <a:pt x="665" y="2366"/>
                  </a:cubicBezTo>
                  <a:cubicBezTo>
                    <a:pt x="670" y="2358"/>
                    <a:pt x="674" y="2350"/>
                    <a:pt x="679" y="2342"/>
                  </a:cubicBezTo>
                  <a:cubicBezTo>
                    <a:pt x="655" y="2328"/>
                    <a:pt x="655" y="2328"/>
                    <a:pt x="655" y="2328"/>
                  </a:cubicBezTo>
                  <a:moveTo>
                    <a:pt x="8800" y="2318"/>
                  </a:moveTo>
                  <a:cubicBezTo>
                    <a:pt x="8776" y="2333"/>
                    <a:pt x="8776" y="2333"/>
                    <a:pt x="8776" y="2333"/>
                  </a:cubicBezTo>
                  <a:cubicBezTo>
                    <a:pt x="8776" y="2333"/>
                    <a:pt x="8776" y="2333"/>
                    <a:pt x="8776" y="2333"/>
                  </a:cubicBezTo>
                  <a:cubicBezTo>
                    <a:pt x="8780" y="2341"/>
                    <a:pt x="8785" y="2349"/>
                    <a:pt x="8790" y="2357"/>
                  </a:cubicBezTo>
                  <a:cubicBezTo>
                    <a:pt x="8814" y="2343"/>
                    <a:pt x="8814" y="2343"/>
                    <a:pt x="8814" y="2343"/>
                  </a:cubicBezTo>
                  <a:cubicBezTo>
                    <a:pt x="8809" y="2335"/>
                    <a:pt x="8804" y="2326"/>
                    <a:pt x="8800" y="2318"/>
                  </a:cubicBezTo>
                  <a:moveTo>
                    <a:pt x="733" y="2201"/>
                  </a:moveTo>
                  <a:cubicBezTo>
                    <a:pt x="727" y="2209"/>
                    <a:pt x="722" y="2217"/>
                    <a:pt x="718" y="2225"/>
                  </a:cubicBezTo>
                  <a:cubicBezTo>
                    <a:pt x="741" y="2240"/>
                    <a:pt x="741" y="2240"/>
                    <a:pt x="741" y="2240"/>
                  </a:cubicBezTo>
                  <a:cubicBezTo>
                    <a:pt x="746" y="2232"/>
                    <a:pt x="751" y="2224"/>
                    <a:pt x="756" y="2216"/>
                  </a:cubicBezTo>
                  <a:cubicBezTo>
                    <a:pt x="733" y="2201"/>
                    <a:pt x="733" y="2201"/>
                    <a:pt x="733" y="2201"/>
                  </a:cubicBezTo>
                  <a:moveTo>
                    <a:pt x="8722" y="2192"/>
                  </a:moveTo>
                  <a:cubicBezTo>
                    <a:pt x="8698" y="2207"/>
                    <a:pt x="8698" y="2207"/>
                    <a:pt x="8698" y="2207"/>
                  </a:cubicBezTo>
                  <a:cubicBezTo>
                    <a:pt x="8698" y="2207"/>
                    <a:pt x="8698" y="2207"/>
                    <a:pt x="8698" y="2207"/>
                  </a:cubicBezTo>
                  <a:cubicBezTo>
                    <a:pt x="8703" y="2215"/>
                    <a:pt x="8708" y="2223"/>
                    <a:pt x="8713" y="2231"/>
                  </a:cubicBezTo>
                  <a:cubicBezTo>
                    <a:pt x="8737" y="2216"/>
                    <a:pt x="8737" y="2216"/>
                    <a:pt x="8737" y="2216"/>
                  </a:cubicBezTo>
                  <a:cubicBezTo>
                    <a:pt x="8732" y="2208"/>
                    <a:pt x="8727" y="2200"/>
                    <a:pt x="8722" y="2192"/>
                  </a:cubicBezTo>
                  <a:moveTo>
                    <a:pt x="814" y="2077"/>
                  </a:moveTo>
                  <a:cubicBezTo>
                    <a:pt x="809" y="2085"/>
                    <a:pt x="804" y="2092"/>
                    <a:pt x="798" y="2100"/>
                  </a:cubicBezTo>
                  <a:cubicBezTo>
                    <a:pt x="822" y="2116"/>
                    <a:pt x="822" y="2116"/>
                    <a:pt x="822" y="2116"/>
                  </a:cubicBezTo>
                  <a:cubicBezTo>
                    <a:pt x="827" y="2108"/>
                    <a:pt x="832" y="2100"/>
                    <a:pt x="837" y="2093"/>
                  </a:cubicBezTo>
                  <a:cubicBezTo>
                    <a:pt x="814" y="2077"/>
                    <a:pt x="814" y="2077"/>
                    <a:pt x="814" y="2077"/>
                  </a:cubicBezTo>
                  <a:moveTo>
                    <a:pt x="8640" y="2069"/>
                  </a:moveTo>
                  <a:cubicBezTo>
                    <a:pt x="8617" y="2084"/>
                    <a:pt x="8617" y="2084"/>
                    <a:pt x="8617" y="2084"/>
                  </a:cubicBezTo>
                  <a:cubicBezTo>
                    <a:pt x="8623" y="2092"/>
                    <a:pt x="8628" y="2100"/>
                    <a:pt x="8633" y="2107"/>
                  </a:cubicBezTo>
                  <a:cubicBezTo>
                    <a:pt x="8656" y="2092"/>
                    <a:pt x="8656" y="2092"/>
                    <a:pt x="8656" y="2092"/>
                  </a:cubicBezTo>
                  <a:cubicBezTo>
                    <a:pt x="8651" y="2084"/>
                    <a:pt x="8646" y="2076"/>
                    <a:pt x="8640" y="2069"/>
                  </a:cubicBezTo>
                  <a:moveTo>
                    <a:pt x="899" y="1955"/>
                  </a:moveTo>
                  <a:cubicBezTo>
                    <a:pt x="894" y="1963"/>
                    <a:pt x="888" y="1970"/>
                    <a:pt x="883" y="1978"/>
                  </a:cubicBezTo>
                  <a:cubicBezTo>
                    <a:pt x="906" y="1994"/>
                    <a:pt x="906" y="1994"/>
                    <a:pt x="906" y="1994"/>
                  </a:cubicBezTo>
                  <a:cubicBezTo>
                    <a:pt x="911" y="1987"/>
                    <a:pt x="917" y="1979"/>
                    <a:pt x="922" y="1972"/>
                  </a:cubicBezTo>
                  <a:cubicBezTo>
                    <a:pt x="899" y="1955"/>
                    <a:pt x="899" y="1955"/>
                    <a:pt x="899" y="1955"/>
                  </a:cubicBezTo>
                  <a:moveTo>
                    <a:pt x="8555" y="1947"/>
                  </a:moveTo>
                  <a:cubicBezTo>
                    <a:pt x="8532" y="1964"/>
                    <a:pt x="8532" y="1964"/>
                    <a:pt x="8532" y="1964"/>
                  </a:cubicBezTo>
                  <a:cubicBezTo>
                    <a:pt x="8538" y="1971"/>
                    <a:pt x="8543" y="1979"/>
                    <a:pt x="8549" y="1987"/>
                  </a:cubicBezTo>
                  <a:cubicBezTo>
                    <a:pt x="8571" y="1970"/>
                    <a:pt x="8571" y="1970"/>
                    <a:pt x="8571" y="1970"/>
                  </a:cubicBezTo>
                  <a:cubicBezTo>
                    <a:pt x="8566" y="1963"/>
                    <a:pt x="8561" y="1955"/>
                    <a:pt x="8555" y="1947"/>
                  </a:cubicBezTo>
                  <a:moveTo>
                    <a:pt x="988" y="1836"/>
                  </a:moveTo>
                  <a:cubicBezTo>
                    <a:pt x="983" y="1844"/>
                    <a:pt x="977" y="1851"/>
                    <a:pt x="971" y="1859"/>
                  </a:cubicBezTo>
                  <a:cubicBezTo>
                    <a:pt x="994" y="1876"/>
                    <a:pt x="994" y="1876"/>
                    <a:pt x="994" y="1876"/>
                  </a:cubicBezTo>
                  <a:cubicBezTo>
                    <a:pt x="999" y="1868"/>
                    <a:pt x="1005" y="1861"/>
                    <a:pt x="1011" y="1854"/>
                  </a:cubicBezTo>
                  <a:cubicBezTo>
                    <a:pt x="988" y="1836"/>
                    <a:pt x="988" y="1836"/>
                    <a:pt x="988" y="1836"/>
                  </a:cubicBezTo>
                  <a:moveTo>
                    <a:pt x="8466" y="1829"/>
                  </a:moveTo>
                  <a:cubicBezTo>
                    <a:pt x="8444" y="1846"/>
                    <a:pt x="8444" y="1846"/>
                    <a:pt x="8444" y="1846"/>
                  </a:cubicBezTo>
                  <a:cubicBezTo>
                    <a:pt x="8450" y="1854"/>
                    <a:pt x="8455" y="1861"/>
                    <a:pt x="8461" y="1868"/>
                  </a:cubicBezTo>
                  <a:cubicBezTo>
                    <a:pt x="8483" y="1851"/>
                    <a:pt x="8483" y="1851"/>
                    <a:pt x="8483" y="1851"/>
                  </a:cubicBezTo>
                  <a:cubicBezTo>
                    <a:pt x="8477" y="1844"/>
                    <a:pt x="8472" y="1836"/>
                    <a:pt x="8466" y="1829"/>
                  </a:cubicBezTo>
                  <a:moveTo>
                    <a:pt x="1081" y="1720"/>
                  </a:moveTo>
                  <a:cubicBezTo>
                    <a:pt x="1075" y="1728"/>
                    <a:pt x="1069" y="1735"/>
                    <a:pt x="1063" y="1742"/>
                  </a:cubicBezTo>
                  <a:cubicBezTo>
                    <a:pt x="1085" y="1760"/>
                    <a:pt x="1085" y="1760"/>
                    <a:pt x="1085" y="1760"/>
                  </a:cubicBezTo>
                  <a:cubicBezTo>
                    <a:pt x="1091" y="1753"/>
                    <a:pt x="1097" y="1745"/>
                    <a:pt x="1103" y="1738"/>
                  </a:cubicBezTo>
                  <a:cubicBezTo>
                    <a:pt x="1081" y="1720"/>
                    <a:pt x="1081" y="1720"/>
                    <a:pt x="1081" y="1720"/>
                  </a:cubicBezTo>
                  <a:moveTo>
                    <a:pt x="8373" y="1713"/>
                  </a:moveTo>
                  <a:cubicBezTo>
                    <a:pt x="8352" y="1731"/>
                    <a:pt x="8352" y="1731"/>
                    <a:pt x="8352" y="1731"/>
                  </a:cubicBezTo>
                  <a:cubicBezTo>
                    <a:pt x="8352" y="1731"/>
                    <a:pt x="8352" y="1731"/>
                    <a:pt x="8352" y="1731"/>
                  </a:cubicBezTo>
                  <a:cubicBezTo>
                    <a:pt x="8357" y="1738"/>
                    <a:pt x="8363" y="1746"/>
                    <a:pt x="8369" y="1753"/>
                  </a:cubicBezTo>
                  <a:cubicBezTo>
                    <a:pt x="8391" y="1735"/>
                    <a:pt x="8391" y="1735"/>
                    <a:pt x="8391" y="1735"/>
                  </a:cubicBezTo>
                  <a:cubicBezTo>
                    <a:pt x="8385" y="1728"/>
                    <a:pt x="8379" y="1721"/>
                    <a:pt x="8373" y="1713"/>
                  </a:cubicBezTo>
                  <a:moveTo>
                    <a:pt x="1178" y="1607"/>
                  </a:moveTo>
                  <a:cubicBezTo>
                    <a:pt x="1171" y="1615"/>
                    <a:pt x="1165" y="1622"/>
                    <a:pt x="1159" y="1629"/>
                  </a:cubicBezTo>
                  <a:cubicBezTo>
                    <a:pt x="1180" y="1647"/>
                    <a:pt x="1180" y="1647"/>
                    <a:pt x="1180" y="1647"/>
                  </a:cubicBezTo>
                  <a:cubicBezTo>
                    <a:pt x="1186" y="1640"/>
                    <a:pt x="1192" y="1633"/>
                    <a:pt x="1199" y="1626"/>
                  </a:cubicBezTo>
                  <a:cubicBezTo>
                    <a:pt x="1178" y="1607"/>
                    <a:pt x="1178" y="1607"/>
                    <a:pt x="1178" y="1607"/>
                  </a:cubicBezTo>
                  <a:moveTo>
                    <a:pt x="8277" y="1601"/>
                  </a:moveTo>
                  <a:cubicBezTo>
                    <a:pt x="8256" y="1619"/>
                    <a:pt x="8256" y="1619"/>
                    <a:pt x="8256" y="1619"/>
                  </a:cubicBezTo>
                  <a:cubicBezTo>
                    <a:pt x="8256" y="1619"/>
                    <a:pt x="8256" y="1619"/>
                    <a:pt x="8256" y="1619"/>
                  </a:cubicBezTo>
                  <a:cubicBezTo>
                    <a:pt x="8262" y="1626"/>
                    <a:pt x="8268" y="1633"/>
                    <a:pt x="8274" y="1640"/>
                  </a:cubicBezTo>
                  <a:cubicBezTo>
                    <a:pt x="8295" y="1622"/>
                    <a:pt x="8295" y="1622"/>
                    <a:pt x="8295" y="1622"/>
                  </a:cubicBezTo>
                  <a:cubicBezTo>
                    <a:pt x="8289" y="1615"/>
                    <a:pt x="8283" y="1608"/>
                    <a:pt x="8277" y="1601"/>
                  </a:cubicBezTo>
                  <a:moveTo>
                    <a:pt x="1277" y="1498"/>
                  </a:moveTo>
                  <a:cubicBezTo>
                    <a:pt x="1271" y="1504"/>
                    <a:pt x="1265" y="1511"/>
                    <a:pt x="1258" y="1518"/>
                  </a:cubicBezTo>
                  <a:cubicBezTo>
                    <a:pt x="1279" y="1537"/>
                    <a:pt x="1279" y="1537"/>
                    <a:pt x="1279" y="1537"/>
                  </a:cubicBezTo>
                  <a:cubicBezTo>
                    <a:pt x="1285" y="1530"/>
                    <a:pt x="1291" y="1524"/>
                    <a:pt x="1298" y="1517"/>
                  </a:cubicBezTo>
                  <a:cubicBezTo>
                    <a:pt x="1277" y="1498"/>
                    <a:pt x="1277" y="1498"/>
                    <a:pt x="1277" y="1498"/>
                  </a:cubicBezTo>
                  <a:moveTo>
                    <a:pt x="8177" y="1491"/>
                  </a:moveTo>
                  <a:cubicBezTo>
                    <a:pt x="8156" y="1510"/>
                    <a:pt x="8156" y="1510"/>
                    <a:pt x="8156" y="1510"/>
                  </a:cubicBezTo>
                  <a:cubicBezTo>
                    <a:pt x="8163" y="1517"/>
                    <a:pt x="8169" y="1524"/>
                    <a:pt x="8175" y="1531"/>
                  </a:cubicBezTo>
                  <a:cubicBezTo>
                    <a:pt x="8196" y="1512"/>
                    <a:pt x="8196" y="1512"/>
                    <a:pt x="8196" y="1512"/>
                  </a:cubicBezTo>
                  <a:cubicBezTo>
                    <a:pt x="8190" y="1505"/>
                    <a:pt x="8183" y="1498"/>
                    <a:pt x="8177" y="1491"/>
                  </a:cubicBezTo>
                  <a:moveTo>
                    <a:pt x="1380" y="1391"/>
                  </a:moveTo>
                  <a:cubicBezTo>
                    <a:pt x="1374" y="1397"/>
                    <a:pt x="1367" y="1404"/>
                    <a:pt x="1361" y="1411"/>
                  </a:cubicBezTo>
                  <a:cubicBezTo>
                    <a:pt x="1381" y="1430"/>
                    <a:pt x="1381" y="1430"/>
                    <a:pt x="1381" y="1430"/>
                  </a:cubicBezTo>
                  <a:cubicBezTo>
                    <a:pt x="1381" y="1430"/>
                    <a:pt x="1381" y="1430"/>
                    <a:pt x="1381" y="1430"/>
                  </a:cubicBezTo>
                  <a:cubicBezTo>
                    <a:pt x="1387" y="1424"/>
                    <a:pt x="1394" y="1417"/>
                    <a:pt x="1400" y="1411"/>
                  </a:cubicBezTo>
                  <a:cubicBezTo>
                    <a:pt x="1380" y="1391"/>
                    <a:pt x="1380" y="1391"/>
                    <a:pt x="1380" y="1391"/>
                  </a:cubicBezTo>
                  <a:moveTo>
                    <a:pt x="8073" y="1385"/>
                  </a:moveTo>
                  <a:cubicBezTo>
                    <a:pt x="8054" y="1404"/>
                    <a:pt x="8054" y="1404"/>
                    <a:pt x="8054" y="1404"/>
                  </a:cubicBezTo>
                  <a:cubicBezTo>
                    <a:pt x="8060" y="1411"/>
                    <a:pt x="8067" y="1418"/>
                    <a:pt x="8073" y="1424"/>
                  </a:cubicBezTo>
                  <a:cubicBezTo>
                    <a:pt x="8093" y="1405"/>
                    <a:pt x="8093" y="1405"/>
                    <a:pt x="8093" y="1405"/>
                  </a:cubicBezTo>
                  <a:cubicBezTo>
                    <a:pt x="8087" y="1398"/>
                    <a:pt x="8080" y="1391"/>
                    <a:pt x="8073" y="1385"/>
                  </a:cubicBezTo>
                  <a:moveTo>
                    <a:pt x="1486" y="1327"/>
                  </a:moveTo>
                  <a:cubicBezTo>
                    <a:pt x="1486" y="1327"/>
                    <a:pt x="1486" y="1327"/>
                    <a:pt x="1486" y="1327"/>
                  </a:cubicBezTo>
                  <a:cubicBezTo>
                    <a:pt x="1486" y="1327"/>
                    <a:pt x="1486" y="1327"/>
                    <a:pt x="1486" y="1327"/>
                  </a:cubicBezTo>
                  <a:cubicBezTo>
                    <a:pt x="1486" y="1327"/>
                    <a:pt x="1486" y="1327"/>
                    <a:pt x="1486" y="1327"/>
                  </a:cubicBezTo>
                  <a:moveTo>
                    <a:pt x="1487" y="1287"/>
                  </a:moveTo>
                  <a:cubicBezTo>
                    <a:pt x="1480" y="1294"/>
                    <a:pt x="1473" y="1300"/>
                    <a:pt x="1466" y="1307"/>
                  </a:cubicBezTo>
                  <a:cubicBezTo>
                    <a:pt x="1486" y="1327"/>
                    <a:pt x="1486" y="1327"/>
                    <a:pt x="1486" y="1327"/>
                  </a:cubicBezTo>
                  <a:cubicBezTo>
                    <a:pt x="1492" y="1321"/>
                    <a:pt x="1499" y="1314"/>
                    <a:pt x="1506" y="1308"/>
                  </a:cubicBezTo>
                  <a:cubicBezTo>
                    <a:pt x="1487" y="1287"/>
                    <a:pt x="1487" y="1287"/>
                    <a:pt x="1487" y="1287"/>
                  </a:cubicBezTo>
                  <a:moveTo>
                    <a:pt x="7967" y="1281"/>
                  </a:moveTo>
                  <a:cubicBezTo>
                    <a:pt x="7948" y="1302"/>
                    <a:pt x="7948" y="1302"/>
                    <a:pt x="7948" y="1302"/>
                  </a:cubicBezTo>
                  <a:cubicBezTo>
                    <a:pt x="7948" y="1302"/>
                    <a:pt x="7948" y="1302"/>
                    <a:pt x="7948" y="1302"/>
                  </a:cubicBezTo>
                  <a:cubicBezTo>
                    <a:pt x="7955" y="1308"/>
                    <a:pt x="7961" y="1315"/>
                    <a:pt x="7968" y="1321"/>
                  </a:cubicBezTo>
                  <a:cubicBezTo>
                    <a:pt x="7987" y="1301"/>
                    <a:pt x="7987" y="1301"/>
                    <a:pt x="7987" y="1301"/>
                  </a:cubicBezTo>
                  <a:cubicBezTo>
                    <a:pt x="7981" y="1294"/>
                    <a:pt x="7974" y="1288"/>
                    <a:pt x="7967" y="1281"/>
                  </a:cubicBezTo>
                  <a:moveTo>
                    <a:pt x="1596" y="1187"/>
                  </a:moveTo>
                  <a:cubicBezTo>
                    <a:pt x="1589" y="1194"/>
                    <a:pt x="1582" y="1200"/>
                    <a:pt x="1575" y="1206"/>
                  </a:cubicBezTo>
                  <a:cubicBezTo>
                    <a:pt x="1594" y="1227"/>
                    <a:pt x="1594" y="1227"/>
                    <a:pt x="1594" y="1227"/>
                  </a:cubicBezTo>
                  <a:cubicBezTo>
                    <a:pt x="1601" y="1221"/>
                    <a:pt x="1608" y="1214"/>
                    <a:pt x="1615" y="1208"/>
                  </a:cubicBezTo>
                  <a:cubicBezTo>
                    <a:pt x="1596" y="1187"/>
                    <a:pt x="1596" y="1187"/>
                    <a:pt x="1596" y="1187"/>
                  </a:cubicBezTo>
                  <a:moveTo>
                    <a:pt x="7857" y="1181"/>
                  </a:moveTo>
                  <a:cubicBezTo>
                    <a:pt x="7839" y="1202"/>
                    <a:pt x="7839" y="1202"/>
                    <a:pt x="7839" y="1202"/>
                  </a:cubicBezTo>
                  <a:cubicBezTo>
                    <a:pt x="7846" y="1209"/>
                    <a:pt x="7853" y="1215"/>
                    <a:pt x="7860" y="1221"/>
                  </a:cubicBezTo>
                  <a:cubicBezTo>
                    <a:pt x="7878" y="1200"/>
                    <a:pt x="7878" y="1200"/>
                    <a:pt x="7878" y="1200"/>
                  </a:cubicBezTo>
                  <a:cubicBezTo>
                    <a:pt x="7871" y="1194"/>
                    <a:pt x="7864" y="1188"/>
                    <a:pt x="7857" y="1181"/>
                  </a:cubicBezTo>
                  <a:moveTo>
                    <a:pt x="1709" y="1091"/>
                  </a:moveTo>
                  <a:cubicBezTo>
                    <a:pt x="1702" y="1097"/>
                    <a:pt x="1694" y="1103"/>
                    <a:pt x="1687" y="1109"/>
                  </a:cubicBezTo>
                  <a:cubicBezTo>
                    <a:pt x="1705" y="1130"/>
                    <a:pt x="1705" y="1130"/>
                    <a:pt x="1705" y="1130"/>
                  </a:cubicBezTo>
                  <a:cubicBezTo>
                    <a:pt x="1712" y="1124"/>
                    <a:pt x="1720" y="1118"/>
                    <a:pt x="1727" y="1112"/>
                  </a:cubicBezTo>
                  <a:cubicBezTo>
                    <a:pt x="1709" y="1091"/>
                    <a:pt x="1709" y="1091"/>
                    <a:pt x="1709" y="1091"/>
                  </a:cubicBezTo>
                  <a:moveTo>
                    <a:pt x="7744" y="1085"/>
                  </a:moveTo>
                  <a:cubicBezTo>
                    <a:pt x="7726" y="1107"/>
                    <a:pt x="7726" y="1107"/>
                    <a:pt x="7726" y="1107"/>
                  </a:cubicBezTo>
                  <a:cubicBezTo>
                    <a:pt x="7734" y="1113"/>
                    <a:pt x="7741" y="1118"/>
                    <a:pt x="7748" y="1124"/>
                  </a:cubicBezTo>
                  <a:cubicBezTo>
                    <a:pt x="7766" y="1103"/>
                    <a:pt x="7766" y="1103"/>
                    <a:pt x="7766" y="1103"/>
                  </a:cubicBezTo>
                  <a:cubicBezTo>
                    <a:pt x="7759" y="1097"/>
                    <a:pt x="7752" y="1091"/>
                    <a:pt x="7744" y="1085"/>
                  </a:cubicBezTo>
                  <a:moveTo>
                    <a:pt x="1824" y="998"/>
                  </a:moveTo>
                  <a:cubicBezTo>
                    <a:pt x="1817" y="1004"/>
                    <a:pt x="1810" y="1009"/>
                    <a:pt x="1802" y="1015"/>
                  </a:cubicBezTo>
                  <a:cubicBezTo>
                    <a:pt x="1820" y="1037"/>
                    <a:pt x="1820" y="1037"/>
                    <a:pt x="1820" y="1037"/>
                  </a:cubicBezTo>
                  <a:cubicBezTo>
                    <a:pt x="1827" y="1031"/>
                    <a:pt x="1834" y="1026"/>
                    <a:pt x="1842" y="1020"/>
                  </a:cubicBezTo>
                  <a:cubicBezTo>
                    <a:pt x="1824" y="998"/>
                    <a:pt x="1824" y="998"/>
                    <a:pt x="1824" y="998"/>
                  </a:cubicBezTo>
                  <a:moveTo>
                    <a:pt x="7628" y="992"/>
                  </a:moveTo>
                  <a:cubicBezTo>
                    <a:pt x="7611" y="1014"/>
                    <a:pt x="7611" y="1014"/>
                    <a:pt x="7611" y="1014"/>
                  </a:cubicBezTo>
                  <a:cubicBezTo>
                    <a:pt x="7611" y="1014"/>
                    <a:pt x="7611" y="1014"/>
                    <a:pt x="7611" y="1014"/>
                  </a:cubicBezTo>
                  <a:cubicBezTo>
                    <a:pt x="7619" y="1020"/>
                    <a:pt x="7626" y="1026"/>
                    <a:pt x="7633" y="1031"/>
                  </a:cubicBezTo>
                  <a:cubicBezTo>
                    <a:pt x="7651" y="1009"/>
                    <a:pt x="7651" y="1009"/>
                    <a:pt x="7651" y="1009"/>
                  </a:cubicBezTo>
                  <a:cubicBezTo>
                    <a:pt x="7643" y="1004"/>
                    <a:pt x="7636" y="998"/>
                    <a:pt x="7628" y="992"/>
                  </a:cubicBezTo>
                  <a:moveTo>
                    <a:pt x="1943" y="909"/>
                  </a:moveTo>
                  <a:cubicBezTo>
                    <a:pt x="1935" y="914"/>
                    <a:pt x="1928" y="920"/>
                    <a:pt x="1920" y="925"/>
                  </a:cubicBezTo>
                  <a:cubicBezTo>
                    <a:pt x="1937" y="948"/>
                    <a:pt x="1937" y="948"/>
                    <a:pt x="1937" y="948"/>
                  </a:cubicBezTo>
                  <a:cubicBezTo>
                    <a:pt x="1944" y="942"/>
                    <a:pt x="1952" y="937"/>
                    <a:pt x="1959" y="931"/>
                  </a:cubicBezTo>
                  <a:cubicBezTo>
                    <a:pt x="1943" y="909"/>
                    <a:pt x="1943" y="909"/>
                    <a:pt x="1943" y="909"/>
                  </a:cubicBezTo>
                  <a:moveTo>
                    <a:pt x="7510" y="903"/>
                  </a:moveTo>
                  <a:cubicBezTo>
                    <a:pt x="7493" y="925"/>
                    <a:pt x="7493" y="925"/>
                    <a:pt x="7493" y="925"/>
                  </a:cubicBezTo>
                  <a:cubicBezTo>
                    <a:pt x="7501" y="931"/>
                    <a:pt x="7508" y="936"/>
                    <a:pt x="7516" y="942"/>
                  </a:cubicBezTo>
                  <a:cubicBezTo>
                    <a:pt x="7532" y="919"/>
                    <a:pt x="7532" y="919"/>
                    <a:pt x="7532" y="919"/>
                  </a:cubicBezTo>
                  <a:cubicBezTo>
                    <a:pt x="7525" y="914"/>
                    <a:pt x="7517" y="908"/>
                    <a:pt x="7510" y="903"/>
                  </a:cubicBezTo>
                  <a:moveTo>
                    <a:pt x="2064" y="823"/>
                  </a:moveTo>
                  <a:cubicBezTo>
                    <a:pt x="2056" y="828"/>
                    <a:pt x="2048" y="834"/>
                    <a:pt x="2041" y="839"/>
                  </a:cubicBezTo>
                  <a:cubicBezTo>
                    <a:pt x="2056" y="862"/>
                    <a:pt x="2056" y="862"/>
                    <a:pt x="2056" y="862"/>
                  </a:cubicBezTo>
                  <a:cubicBezTo>
                    <a:pt x="2064" y="857"/>
                    <a:pt x="2072" y="851"/>
                    <a:pt x="2079" y="846"/>
                  </a:cubicBezTo>
                  <a:cubicBezTo>
                    <a:pt x="2064" y="823"/>
                    <a:pt x="2064" y="823"/>
                    <a:pt x="2064" y="823"/>
                  </a:cubicBezTo>
                  <a:moveTo>
                    <a:pt x="7388" y="817"/>
                  </a:moveTo>
                  <a:cubicBezTo>
                    <a:pt x="7372" y="840"/>
                    <a:pt x="7372" y="840"/>
                    <a:pt x="7372" y="840"/>
                  </a:cubicBezTo>
                  <a:cubicBezTo>
                    <a:pt x="7380" y="846"/>
                    <a:pt x="7388" y="851"/>
                    <a:pt x="7396" y="856"/>
                  </a:cubicBezTo>
                  <a:cubicBezTo>
                    <a:pt x="7411" y="833"/>
                    <a:pt x="7411" y="833"/>
                    <a:pt x="7411" y="833"/>
                  </a:cubicBezTo>
                  <a:cubicBezTo>
                    <a:pt x="7404" y="828"/>
                    <a:pt x="7396" y="823"/>
                    <a:pt x="7388" y="817"/>
                  </a:cubicBezTo>
                  <a:moveTo>
                    <a:pt x="7249" y="759"/>
                  </a:moveTo>
                  <a:cubicBezTo>
                    <a:pt x="7249" y="759"/>
                    <a:pt x="7249" y="759"/>
                    <a:pt x="7249" y="759"/>
                  </a:cubicBezTo>
                  <a:cubicBezTo>
                    <a:pt x="7249" y="759"/>
                    <a:pt x="7249" y="759"/>
                    <a:pt x="7249" y="759"/>
                  </a:cubicBezTo>
                  <a:moveTo>
                    <a:pt x="2187" y="741"/>
                  </a:moveTo>
                  <a:cubicBezTo>
                    <a:pt x="2179" y="746"/>
                    <a:pt x="2171" y="751"/>
                    <a:pt x="2164" y="756"/>
                  </a:cubicBezTo>
                  <a:cubicBezTo>
                    <a:pt x="2179" y="780"/>
                    <a:pt x="2179" y="780"/>
                    <a:pt x="2179" y="780"/>
                  </a:cubicBezTo>
                  <a:cubicBezTo>
                    <a:pt x="2187" y="775"/>
                    <a:pt x="2194" y="770"/>
                    <a:pt x="2202" y="765"/>
                  </a:cubicBezTo>
                  <a:cubicBezTo>
                    <a:pt x="2187" y="741"/>
                    <a:pt x="2187" y="741"/>
                    <a:pt x="2187" y="741"/>
                  </a:cubicBezTo>
                  <a:moveTo>
                    <a:pt x="7264" y="736"/>
                  </a:moveTo>
                  <a:cubicBezTo>
                    <a:pt x="7249" y="759"/>
                    <a:pt x="7249" y="759"/>
                    <a:pt x="7249" y="759"/>
                  </a:cubicBezTo>
                  <a:cubicBezTo>
                    <a:pt x="7257" y="764"/>
                    <a:pt x="7265" y="769"/>
                    <a:pt x="7273" y="774"/>
                  </a:cubicBezTo>
                  <a:cubicBezTo>
                    <a:pt x="7288" y="751"/>
                    <a:pt x="7288" y="751"/>
                    <a:pt x="7288" y="751"/>
                  </a:cubicBezTo>
                  <a:cubicBezTo>
                    <a:pt x="7280" y="746"/>
                    <a:pt x="7272" y="741"/>
                    <a:pt x="7264" y="736"/>
                  </a:cubicBezTo>
                  <a:moveTo>
                    <a:pt x="2304" y="702"/>
                  </a:moveTo>
                  <a:cubicBezTo>
                    <a:pt x="2304" y="702"/>
                    <a:pt x="2304" y="702"/>
                    <a:pt x="2304" y="702"/>
                  </a:cubicBezTo>
                  <a:cubicBezTo>
                    <a:pt x="2304" y="702"/>
                    <a:pt x="2304" y="702"/>
                    <a:pt x="2304" y="702"/>
                  </a:cubicBezTo>
                  <a:moveTo>
                    <a:pt x="7123" y="682"/>
                  </a:moveTo>
                  <a:cubicBezTo>
                    <a:pt x="7123" y="682"/>
                    <a:pt x="7123" y="682"/>
                    <a:pt x="7123" y="682"/>
                  </a:cubicBezTo>
                  <a:cubicBezTo>
                    <a:pt x="7123" y="682"/>
                    <a:pt x="7123" y="682"/>
                    <a:pt x="7123" y="682"/>
                  </a:cubicBezTo>
                  <a:cubicBezTo>
                    <a:pt x="7123" y="682"/>
                    <a:pt x="7123" y="682"/>
                    <a:pt x="7123" y="682"/>
                  </a:cubicBezTo>
                  <a:moveTo>
                    <a:pt x="2313" y="663"/>
                  </a:moveTo>
                  <a:cubicBezTo>
                    <a:pt x="2305" y="668"/>
                    <a:pt x="2297" y="673"/>
                    <a:pt x="2289" y="678"/>
                  </a:cubicBezTo>
                  <a:cubicBezTo>
                    <a:pt x="2304" y="702"/>
                    <a:pt x="2304" y="702"/>
                    <a:pt x="2304" y="702"/>
                  </a:cubicBezTo>
                  <a:cubicBezTo>
                    <a:pt x="2312" y="697"/>
                    <a:pt x="2320" y="692"/>
                    <a:pt x="2328" y="688"/>
                  </a:cubicBezTo>
                  <a:cubicBezTo>
                    <a:pt x="2313" y="663"/>
                    <a:pt x="2313" y="663"/>
                    <a:pt x="2313" y="663"/>
                  </a:cubicBezTo>
                  <a:moveTo>
                    <a:pt x="7137" y="658"/>
                  </a:moveTo>
                  <a:cubicBezTo>
                    <a:pt x="7123" y="682"/>
                    <a:pt x="7123" y="682"/>
                    <a:pt x="7123" y="682"/>
                  </a:cubicBezTo>
                  <a:cubicBezTo>
                    <a:pt x="7131" y="687"/>
                    <a:pt x="7139" y="691"/>
                    <a:pt x="7147" y="696"/>
                  </a:cubicBezTo>
                  <a:cubicBezTo>
                    <a:pt x="7162" y="672"/>
                    <a:pt x="7162" y="672"/>
                    <a:pt x="7162" y="672"/>
                  </a:cubicBezTo>
                  <a:cubicBezTo>
                    <a:pt x="7154" y="667"/>
                    <a:pt x="7146" y="663"/>
                    <a:pt x="7137" y="658"/>
                  </a:cubicBezTo>
                  <a:moveTo>
                    <a:pt x="2431" y="628"/>
                  </a:moveTo>
                  <a:cubicBezTo>
                    <a:pt x="2431" y="628"/>
                    <a:pt x="2431" y="628"/>
                    <a:pt x="2431" y="628"/>
                  </a:cubicBezTo>
                  <a:cubicBezTo>
                    <a:pt x="2431" y="628"/>
                    <a:pt x="2431" y="628"/>
                    <a:pt x="2431" y="628"/>
                  </a:cubicBezTo>
                  <a:moveTo>
                    <a:pt x="2442" y="590"/>
                  </a:moveTo>
                  <a:cubicBezTo>
                    <a:pt x="2433" y="594"/>
                    <a:pt x="2425" y="599"/>
                    <a:pt x="2417" y="603"/>
                  </a:cubicBezTo>
                  <a:cubicBezTo>
                    <a:pt x="2431" y="628"/>
                    <a:pt x="2431" y="628"/>
                    <a:pt x="2431" y="628"/>
                  </a:cubicBezTo>
                  <a:cubicBezTo>
                    <a:pt x="2439" y="623"/>
                    <a:pt x="2447" y="619"/>
                    <a:pt x="2455" y="614"/>
                  </a:cubicBezTo>
                  <a:cubicBezTo>
                    <a:pt x="2442" y="590"/>
                    <a:pt x="2442" y="590"/>
                    <a:pt x="2442" y="590"/>
                  </a:cubicBezTo>
                  <a:moveTo>
                    <a:pt x="7008" y="584"/>
                  </a:moveTo>
                  <a:cubicBezTo>
                    <a:pt x="6995" y="609"/>
                    <a:pt x="6995" y="609"/>
                    <a:pt x="6995" y="609"/>
                  </a:cubicBezTo>
                  <a:cubicBezTo>
                    <a:pt x="6995" y="609"/>
                    <a:pt x="6995" y="609"/>
                    <a:pt x="6995" y="609"/>
                  </a:cubicBezTo>
                  <a:cubicBezTo>
                    <a:pt x="7003" y="613"/>
                    <a:pt x="7011" y="618"/>
                    <a:pt x="7019" y="622"/>
                  </a:cubicBezTo>
                  <a:cubicBezTo>
                    <a:pt x="7033" y="598"/>
                    <a:pt x="7033" y="598"/>
                    <a:pt x="7033" y="598"/>
                  </a:cubicBezTo>
                  <a:cubicBezTo>
                    <a:pt x="7025" y="593"/>
                    <a:pt x="7017" y="589"/>
                    <a:pt x="7008" y="584"/>
                  </a:cubicBezTo>
                  <a:moveTo>
                    <a:pt x="2572" y="520"/>
                  </a:moveTo>
                  <a:cubicBezTo>
                    <a:pt x="2564" y="524"/>
                    <a:pt x="2556" y="529"/>
                    <a:pt x="2547" y="533"/>
                  </a:cubicBezTo>
                  <a:cubicBezTo>
                    <a:pt x="2560" y="558"/>
                    <a:pt x="2560" y="558"/>
                    <a:pt x="2560" y="558"/>
                  </a:cubicBezTo>
                  <a:cubicBezTo>
                    <a:pt x="2569" y="553"/>
                    <a:pt x="2577" y="549"/>
                    <a:pt x="2585" y="545"/>
                  </a:cubicBezTo>
                  <a:cubicBezTo>
                    <a:pt x="2572" y="520"/>
                    <a:pt x="2572" y="520"/>
                    <a:pt x="2572" y="520"/>
                  </a:cubicBezTo>
                  <a:moveTo>
                    <a:pt x="6877" y="514"/>
                  </a:moveTo>
                  <a:cubicBezTo>
                    <a:pt x="6864" y="539"/>
                    <a:pt x="6864" y="539"/>
                    <a:pt x="6864" y="539"/>
                  </a:cubicBezTo>
                  <a:cubicBezTo>
                    <a:pt x="6873" y="544"/>
                    <a:pt x="6881" y="548"/>
                    <a:pt x="6889" y="552"/>
                  </a:cubicBezTo>
                  <a:cubicBezTo>
                    <a:pt x="6902" y="527"/>
                    <a:pt x="6902" y="527"/>
                    <a:pt x="6902" y="527"/>
                  </a:cubicBezTo>
                  <a:cubicBezTo>
                    <a:pt x="6894" y="523"/>
                    <a:pt x="6885" y="519"/>
                    <a:pt x="6877" y="514"/>
                  </a:cubicBezTo>
                  <a:moveTo>
                    <a:pt x="2692" y="492"/>
                  </a:moveTo>
                  <a:cubicBezTo>
                    <a:pt x="2692" y="492"/>
                    <a:pt x="2692" y="492"/>
                    <a:pt x="2692" y="492"/>
                  </a:cubicBezTo>
                  <a:cubicBezTo>
                    <a:pt x="2692" y="492"/>
                    <a:pt x="2692" y="492"/>
                    <a:pt x="2692" y="492"/>
                  </a:cubicBezTo>
                  <a:moveTo>
                    <a:pt x="2705" y="454"/>
                  </a:moveTo>
                  <a:cubicBezTo>
                    <a:pt x="2696" y="458"/>
                    <a:pt x="2688" y="462"/>
                    <a:pt x="2680" y="467"/>
                  </a:cubicBezTo>
                  <a:cubicBezTo>
                    <a:pt x="2692" y="492"/>
                    <a:pt x="2692" y="492"/>
                    <a:pt x="2692" y="492"/>
                  </a:cubicBezTo>
                  <a:cubicBezTo>
                    <a:pt x="2700" y="488"/>
                    <a:pt x="2708" y="484"/>
                    <a:pt x="2717" y="480"/>
                  </a:cubicBezTo>
                  <a:cubicBezTo>
                    <a:pt x="2705" y="454"/>
                    <a:pt x="2705" y="454"/>
                    <a:pt x="2705" y="454"/>
                  </a:cubicBezTo>
                  <a:moveTo>
                    <a:pt x="6743" y="449"/>
                  </a:moveTo>
                  <a:cubicBezTo>
                    <a:pt x="6732" y="474"/>
                    <a:pt x="6732" y="474"/>
                    <a:pt x="6732" y="474"/>
                  </a:cubicBezTo>
                  <a:cubicBezTo>
                    <a:pt x="6732" y="474"/>
                    <a:pt x="6732" y="474"/>
                    <a:pt x="6732" y="474"/>
                  </a:cubicBezTo>
                  <a:cubicBezTo>
                    <a:pt x="6740" y="478"/>
                    <a:pt x="6748" y="482"/>
                    <a:pt x="6757" y="486"/>
                  </a:cubicBezTo>
                  <a:cubicBezTo>
                    <a:pt x="6769" y="461"/>
                    <a:pt x="6769" y="461"/>
                    <a:pt x="6769" y="461"/>
                  </a:cubicBezTo>
                  <a:cubicBezTo>
                    <a:pt x="6760" y="457"/>
                    <a:pt x="6752" y="453"/>
                    <a:pt x="6743" y="449"/>
                  </a:cubicBezTo>
                  <a:moveTo>
                    <a:pt x="2839" y="393"/>
                  </a:moveTo>
                  <a:cubicBezTo>
                    <a:pt x="2831" y="397"/>
                    <a:pt x="2822" y="401"/>
                    <a:pt x="2814" y="404"/>
                  </a:cubicBezTo>
                  <a:cubicBezTo>
                    <a:pt x="2825" y="430"/>
                    <a:pt x="2825" y="430"/>
                    <a:pt x="2825" y="430"/>
                  </a:cubicBezTo>
                  <a:cubicBezTo>
                    <a:pt x="2834" y="426"/>
                    <a:pt x="2842" y="423"/>
                    <a:pt x="2851" y="419"/>
                  </a:cubicBezTo>
                  <a:cubicBezTo>
                    <a:pt x="2839" y="393"/>
                    <a:pt x="2839" y="393"/>
                    <a:pt x="2839" y="393"/>
                  </a:cubicBezTo>
                  <a:moveTo>
                    <a:pt x="6608" y="388"/>
                  </a:moveTo>
                  <a:cubicBezTo>
                    <a:pt x="6597" y="413"/>
                    <a:pt x="6597" y="413"/>
                    <a:pt x="6597" y="413"/>
                  </a:cubicBezTo>
                  <a:cubicBezTo>
                    <a:pt x="6605" y="417"/>
                    <a:pt x="6614" y="421"/>
                    <a:pt x="6622" y="424"/>
                  </a:cubicBezTo>
                  <a:cubicBezTo>
                    <a:pt x="6634" y="399"/>
                    <a:pt x="6634" y="399"/>
                    <a:pt x="6634" y="399"/>
                  </a:cubicBezTo>
                  <a:cubicBezTo>
                    <a:pt x="6625" y="395"/>
                    <a:pt x="6617" y="391"/>
                    <a:pt x="6608" y="388"/>
                  </a:cubicBezTo>
                  <a:moveTo>
                    <a:pt x="2976" y="336"/>
                  </a:moveTo>
                  <a:cubicBezTo>
                    <a:pt x="2967" y="340"/>
                    <a:pt x="2959" y="343"/>
                    <a:pt x="2950" y="347"/>
                  </a:cubicBezTo>
                  <a:cubicBezTo>
                    <a:pt x="2961" y="372"/>
                    <a:pt x="2961" y="372"/>
                    <a:pt x="2961" y="372"/>
                  </a:cubicBezTo>
                  <a:cubicBezTo>
                    <a:pt x="2969" y="369"/>
                    <a:pt x="2978" y="366"/>
                    <a:pt x="2986" y="362"/>
                  </a:cubicBezTo>
                  <a:cubicBezTo>
                    <a:pt x="2976" y="336"/>
                    <a:pt x="2976" y="336"/>
                    <a:pt x="2976" y="336"/>
                  </a:cubicBezTo>
                  <a:moveTo>
                    <a:pt x="6470" y="331"/>
                  </a:moveTo>
                  <a:cubicBezTo>
                    <a:pt x="6460" y="357"/>
                    <a:pt x="6460" y="357"/>
                    <a:pt x="6460" y="357"/>
                  </a:cubicBezTo>
                  <a:cubicBezTo>
                    <a:pt x="6469" y="360"/>
                    <a:pt x="6477" y="364"/>
                    <a:pt x="6486" y="367"/>
                  </a:cubicBezTo>
                  <a:cubicBezTo>
                    <a:pt x="6497" y="341"/>
                    <a:pt x="6497" y="341"/>
                    <a:pt x="6497" y="341"/>
                  </a:cubicBezTo>
                  <a:cubicBezTo>
                    <a:pt x="6488" y="338"/>
                    <a:pt x="6479" y="334"/>
                    <a:pt x="6470" y="331"/>
                  </a:cubicBezTo>
                  <a:moveTo>
                    <a:pt x="3115" y="283"/>
                  </a:moveTo>
                  <a:cubicBezTo>
                    <a:pt x="3106" y="286"/>
                    <a:pt x="3097" y="290"/>
                    <a:pt x="3088" y="293"/>
                  </a:cubicBezTo>
                  <a:cubicBezTo>
                    <a:pt x="3098" y="319"/>
                    <a:pt x="3098" y="319"/>
                    <a:pt x="3098" y="319"/>
                  </a:cubicBezTo>
                  <a:cubicBezTo>
                    <a:pt x="3107" y="316"/>
                    <a:pt x="3116" y="313"/>
                    <a:pt x="3124" y="309"/>
                  </a:cubicBezTo>
                  <a:cubicBezTo>
                    <a:pt x="3115" y="283"/>
                    <a:pt x="3115" y="283"/>
                    <a:pt x="3115" y="283"/>
                  </a:cubicBezTo>
                  <a:moveTo>
                    <a:pt x="6331" y="278"/>
                  </a:moveTo>
                  <a:cubicBezTo>
                    <a:pt x="6322" y="304"/>
                    <a:pt x="6322" y="304"/>
                    <a:pt x="6322" y="304"/>
                  </a:cubicBezTo>
                  <a:cubicBezTo>
                    <a:pt x="6330" y="308"/>
                    <a:pt x="6339" y="311"/>
                    <a:pt x="6348" y="314"/>
                  </a:cubicBezTo>
                  <a:cubicBezTo>
                    <a:pt x="6358" y="288"/>
                    <a:pt x="6358" y="288"/>
                    <a:pt x="6358" y="288"/>
                  </a:cubicBezTo>
                  <a:cubicBezTo>
                    <a:pt x="6349" y="284"/>
                    <a:pt x="6340" y="281"/>
                    <a:pt x="6331" y="278"/>
                  </a:cubicBezTo>
                  <a:moveTo>
                    <a:pt x="3255" y="235"/>
                  </a:moveTo>
                  <a:cubicBezTo>
                    <a:pt x="3246" y="238"/>
                    <a:pt x="3237" y="241"/>
                    <a:pt x="3228" y="244"/>
                  </a:cubicBezTo>
                  <a:cubicBezTo>
                    <a:pt x="3237" y="270"/>
                    <a:pt x="3237" y="270"/>
                    <a:pt x="3237" y="270"/>
                  </a:cubicBezTo>
                  <a:cubicBezTo>
                    <a:pt x="3246" y="267"/>
                    <a:pt x="3255" y="264"/>
                    <a:pt x="3264" y="261"/>
                  </a:cubicBezTo>
                  <a:cubicBezTo>
                    <a:pt x="3255" y="235"/>
                    <a:pt x="3255" y="235"/>
                    <a:pt x="3255" y="235"/>
                  </a:cubicBezTo>
                  <a:moveTo>
                    <a:pt x="6190" y="230"/>
                  </a:moveTo>
                  <a:cubicBezTo>
                    <a:pt x="6182" y="256"/>
                    <a:pt x="6182" y="256"/>
                    <a:pt x="6182" y="256"/>
                  </a:cubicBezTo>
                  <a:cubicBezTo>
                    <a:pt x="6190" y="259"/>
                    <a:pt x="6199" y="262"/>
                    <a:pt x="6208" y="265"/>
                  </a:cubicBezTo>
                  <a:cubicBezTo>
                    <a:pt x="6217" y="239"/>
                    <a:pt x="6217" y="239"/>
                    <a:pt x="6217" y="239"/>
                  </a:cubicBezTo>
                  <a:cubicBezTo>
                    <a:pt x="6208" y="236"/>
                    <a:pt x="6199" y="233"/>
                    <a:pt x="6190" y="230"/>
                  </a:cubicBezTo>
                  <a:moveTo>
                    <a:pt x="3397" y="191"/>
                  </a:moveTo>
                  <a:cubicBezTo>
                    <a:pt x="3388" y="193"/>
                    <a:pt x="3379" y="196"/>
                    <a:pt x="3370" y="199"/>
                  </a:cubicBezTo>
                  <a:cubicBezTo>
                    <a:pt x="3378" y="225"/>
                    <a:pt x="3378" y="225"/>
                    <a:pt x="3378" y="225"/>
                  </a:cubicBezTo>
                  <a:cubicBezTo>
                    <a:pt x="3378" y="225"/>
                    <a:pt x="3378" y="225"/>
                    <a:pt x="3378" y="225"/>
                  </a:cubicBezTo>
                  <a:cubicBezTo>
                    <a:pt x="3387" y="223"/>
                    <a:pt x="3396" y="220"/>
                    <a:pt x="3405" y="218"/>
                  </a:cubicBezTo>
                  <a:cubicBezTo>
                    <a:pt x="3397" y="191"/>
                    <a:pt x="3397" y="191"/>
                    <a:pt x="3397" y="191"/>
                  </a:cubicBezTo>
                  <a:moveTo>
                    <a:pt x="6048" y="186"/>
                  </a:moveTo>
                  <a:cubicBezTo>
                    <a:pt x="6040" y="213"/>
                    <a:pt x="6040" y="213"/>
                    <a:pt x="6040" y="213"/>
                  </a:cubicBezTo>
                  <a:cubicBezTo>
                    <a:pt x="6049" y="216"/>
                    <a:pt x="6058" y="218"/>
                    <a:pt x="6067" y="221"/>
                  </a:cubicBezTo>
                  <a:cubicBezTo>
                    <a:pt x="6075" y="194"/>
                    <a:pt x="6075" y="194"/>
                    <a:pt x="6075" y="194"/>
                  </a:cubicBezTo>
                  <a:cubicBezTo>
                    <a:pt x="6066" y="191"/>
                    <a:pt x="6057" y="189"/>
                    <a:pt x="6048" y="186"/>
                  </a:cubicBezTo>
                  <a:moveTo>
                    <a:pt x="3520" y="185"/>
                  </a:moveTo>
                  <a:cubicBezTo>
                    <a:pt x="3520" y="185"/>
                    <a:pt x="3520" y="185"/>
                    <a:pt x="3520" y="185"/>
                  </a:cubicBezTo>
                  <a:cubicBezTo>
                    <a:pt x="3520" y="185"/>
                    <a:pt x="3520" y="185"/>
                    <a:pt x="3520" y="185"/>
                  </a:cubicBezTo>
                  <a:cubicBezTo>
                    <a:pt x="3520" y="185"/>
                    <a:pt x="3520" y="185"/>
                    <a:pt x="3520" y="185"/>
                  </a:cubicBezTo>
                  <a:moveTo>
                    <a:pt x="3540" y="151"/>
                  </a:moveTo>
                  <a:cubicBezTo>
                    <a:pt x="3531" y="154"/>
                    <a:pt x="3522" y="156"/>
                    <a:pt x="3513" y="158"/>
                  </a:cubicBezTo>
                  <a:cubicBezTo>
                    <a:pt x="3520" y="185"/>
                    <a:pt x="3520" y="185"/>
                    <a:pt x="3520" y="185"/>
                  </a:cubicBezTo>
                  <a:cubicBezTo>
                    <a:pt x="3529" y="183"/>
                    <a:pt x="3538" y="181"/>
                    <a:pt x="3547" y="178"/>
                  </a:cubicBezTo>
                  <a:cubicBezTo>
                    <a:pt x="3540" y="151"/>
                    <a:pt x="3540" y="151"/>
                    <a:pt x="3540" y="151"/>
                  </a:cubicBezTo>
                  <a:moveTo>
                    <a:pt x="5905" y="147"/>
                  </a:moveTo>
                  <a:cubicBezTo>
                    <a:pt x="5898" y="174"/>
                    <a:pt x="5898" y="174"/>
                    <a:pt x="5898" y="174"/>
                  </a:cubicBezTo>
                  <a:cubicBezTo>
                    <a:pt x="5898" y="174"/>
                    <a:pt x="5898" y="174"/>
                    <a:pt x="5898" y="174"/>
                  </a:cubicBezTo>
                  <a:cubicBezTo>
                    <a:pt x="5907" y="177"/>
                    <a:pt x="5916" y="179"/>
                    <a:pt x="5925" y="181"/>
                  </a:cubicBezTo>
                  <a:cubicBezTo>
                    <a:pt x="5932" y="154"/>
                    <a:pt x="5932" y="154"/>
                    <a:pt x="5932" y="154"/>
                  </a:cubicBezTo>
                  <a:cubicBezTo>
                    <a:pt x="5923" y="152"/>
                    <a:pt x="5914" y="150"/>
                    <a:pt x="5905" y="147"/>
                  </a:cubicBezTo>
                  <a:moveTo>
                    <a:pt x="3807" y="119"/>
                  </a:moveTo>
                  <a:cubicBezTo>
                    <a:pt x="3807" y="119"/>
                    <a:pt x="3807" y="119"/>
                    <a:pt x="3807" y="119"/>
                  </a:cubicBezTo>
                  <a:cubicBezTo>
                    <a:pt x="3807" y="119"/>
                    <a:pt x="3807" y="119"/>
                    <a:pt x="3807" y="119"/>
                  </a:cubicBezTo>
                  <a:moveTo>
                    <a:pt x="3684" y="116"/>
                  </a:moveTo>
                  <a:cubicBezTo>
                    <a:pt x="3675" y="118"/>
                    <a:pt x="3666" y="120"/>
                    <a:pt x="3657" y="122"/>
                  </a:cubicBezTo>
                  <a:cubicBezTo>
                    <a:pt x="3663" y="150"/>
                    <a:pt x="3663" y="150"/>
                    <a:pt x="3663" y="150"/>
                  </a:cubicBezTo>
                  <a:cubicBezTo>
                    <a:pt x="3663" y="150"/>
                    <a:pt x="3663" y="150"/>
                    <a:pt x="3663" y="150"/>
                  </a:cubicBezTo>
                  <a:cubicBezTo>
                    <a:pt x="3672" y="148"/>
                    <a:pt x="3681" y="146"/>
                    <a:pt x="3690" y="144"/>
                  </a:cubicBezTo>
                  <a:cubicBezTo>
                    <a:pt x="3684" y="116"/>
                    <a:pt x="3684" y="116"/>
                    <a:pt x="3684" y="116"/>
                  </a:cubicBezTo>
                  <a:moveTo>
                    <a:pt x="5761" y="113"/>
                  </a:moveTo>
                  <a:cubicBezTo>
                    <a:pt x="5755" y="140"/>
                    <a:pt x="5755" y="140"/>
                    <a:pt x="5755" y="140"/>
                  </a:cubicBezTo>
                  <a:cubicBezTo>
                    <a:pt x="5764" y="142"/>
                    <a:pt x="5773" y="144"/>
                    <a:pt x="5782" y="146"/>
                  </a:cubicBezTo>
                  <a:cubicBezTo>
                    <a:pt x="5788" y="119"/>
                    <a:pt x="5788" y="119"/>
                    <a:pt x="5788" y="119"/>
                  </a:cubicBezTo>
                  <a:cubicBezTo>
                    <a:pt x="5779" y="117"/>
                    <a:pt x="5770" y="115"/>
                    <a:pt x="5761" y="113"/>
                  </a:cubicBezTo>
                  <a:moveTo>
                    <a:pt x="3829" y="86"/>
                  </a:moveTo>
                  <a:cubicBezTo>
                    <a:pt x="3820" y="88"/>
                    <a:pt x="3811" y="89"/>
                    <a:pt x="3802" y="91"/>
                  </a:cubicBezTo>
                  <a:cubicBezTo>
                    <a:pt x="3807" y="119"/>
                    <a:pt x="3807" y="119"/>
                    <a:pt x="3807" y="119"/>
                  </a:cubicBezTo>
                  <a:cubicBezTo>
                    <a:pt x="3816" y="117"/>
                    <a:pt x="3825" y="115"/>
                    <a:pt x="3835" y="113"/>
                  </a:cubicBezTo>
                  <a:cubicBezTo>
                    <a:pt x="3829" y="86"/>
                    <a:pt x="3829" y="86"/>
                    <a:pt x="3829" y="86"/>
                  </a:cubicBezTo>
                  <a:moveTo>
                    <a:pt x="5615" y="83"/>
                  </a:moveTo>
                  <a:cubicBezTo>
                    <a:pt x="5610" y="110"/>
                    <a:pt x="5610" y="110"/>
                    <a:pt x="5610" y="110"/>
                  </a:cubicBezTo>
                  <a:cubicBezTo>
                    <a:pt x="5619" y="112"/>
                    <a:pt x="5628" y="114"/>
                    <a:pt x="5638" y="116"/>
                  </a:cubicBezTo>
                  <a:cubicBezTo>
                    <a:pt x="5643" y="88"/>
                    <a:pt x="5643" y="88"/>
                    <a:pt x="5643" y="88"/>
                  </a:cubicBezTo>
                  <a:cubicBezTo>
                    <a:pt x="5634" y="86"/>
                    <a:pt x="5625" y="85"/>
                    <a:pt x="5615" y="83"/>
                  </a:cubicBezTo>
                  <a:moveTo>
                    <a:pt x="4098" y="70"/>
                  </a:moveTo>
                  <a:cubicBezTo>
                    <a:pt x="4098" y="70"/>
                    <a:pt x="4098" y="70"/>
                    <a:pt x="4098" y="70"/>
                  </a:cubicBezTo>
                  <a:cubicBezTo>
                    <a:pt x="4098" y="70"/>
                    <a:pt x="4098" y="70"/>
                    <a:pt x="4098" y="70"/>
                  </a:cubicBezTo>
                  <a:cubicBezTo>
                    <a:pt x="4098" y="70"/>
                    <a:pt x="4098" y="70"/>
                    <a:pt x="4098" y="70"/>
                  </a:cubicBezTo>
                  <a:moveTo>
                    <a:pt x="3975" y="60"/>
                  </a:moveTo>
                  <a:cubicBezTo>
                    <a:pt x="3966" y="61"/>
                    <a:pt x="3957" y="63"/>
                    <a:pt x="3948" y="65"/>
                  </a:cubicBezTo>
                  <a:cubicBezTo>
                    <a:pt x="3952" y="92"/>
                    <a:pt x="3952" y="92"/>
                    <a:pt x="3952" y="92"/>
                  </a:cubicBezTo>
                  <a:cubicBezTo>
                    <a:pt x="3961" y="91"/>
                    <a:pt x="3971" y="89"/>
                    <a:pt x="3980" y="88"/>
                  </a:cubicBezTo>
                  <a:cubicBezTo>
                    <a:pt x="3975" y="60"/>
                    <a:pt x="3975" y="60"/>
                    <a:pt x="3975" y="60"/>
                  </a:cubicBezTo>
                  <a:moveTo>
                    <a:pt x="5469" y="58"/>
                  </a:moveTo>
                  <a:cubicBezTo>
                    <a:pt x="5465" y="85"/>
                    <a:pt x="5465" y="85"/>
                    <a:pt x="5465" y="85"/>
                  </a:cubicBezTo>
                  <a:cubicBezTo>
                    <a:pt x="5474" y="87"/>
                    <a:pt x="5483" y="88"/>
                    <a:pt x="5492" y="90"/>
                  </a:cubicBezTo>
                  <a:cubicBezTo>
                    <a:pt x="5497" y="62"/>
                    <a:pt x="5497" y="62"/>
                    <a:pt x="5497" y="62"/>
                  </a:cubicBezTo>
                  <a:cubicBezTo>
                    <a:pt x="5488" y="60"/>
                    <a:pt x="5478" y="59"/>
                    <a:pt x="5469" y="58"/>
                  </a:cubicBezTo>
                  <a:moveTo>
                    <a:pt x="4122" y="39"/>
                  </a:moveTo>
                  <a:cubicBezTo>
                    <a:pt x="4113" y="40"/>
                    <a:pt x="4104" y="41"/>
                    <a:pt x="4094" y="42"/>
                  </a:cubicBezTo>
                  <a:cubicBezTo>
                    <a:pt x="4098" y="70"/>
                    <a:pt x="4098" y="70"/>
                    <a:pt x="4098" y="70"/>
                  </a:cubicBezTo>
                  <a:cubicBezTo>
                    <a:pt x="4107" y="69"/>
                    <a:pt x="4117" y="68"/>
                    <a:pt x="4126" y="67"/>
                  </a:cubicBezTo>
                  <a:cubicBezTo>
                    <a:pt x="4122" y="39"/>
                    <a:pt x="4122" y="39"/>
                    <a:pt x="4122" y="39"/>
                  </a:cubicBezTo>
                  <a:moveTo>
                    <a:pt x="5025" y="37"/>
                  </a:moveTo>
                  <a:cubicBezTo>
                    <a:pt x="5025" y="37"/>
                    <a:pt x="5025" y="37"/>
                    <a:pt x="5025" y="37"/>
                  </a:cubicBezTo>
                  <a:cubicBezTo>
                    <a:pt x="5025" y="37"/>
                    <a:pt x="5025" y="37"/>
                    <a:pt x="5025" y="37"/>
                  </a:cubicBezTo>
                  <a:cubicBezTo>
                    <a:pt x="5025" y="37"/>
                    <a:pt x="5025" y="37"/>
                    <a:pt x="5025" y="37"/>
                  </a:cubicBezTo>
                  <a:moveTo>
                    <a:pt x="5322" y="37"/>
                  </a:moveTo>
                  <a:cubicBezTo>
                    <a:pt x="5319" y="65"/>
                    <a:pt x="5319" y="65"/>
                    <a:pt x="5319" y="65"/>
                  </a:cubicBezTo>
                  <a:cubicBezTo>
                    <a:pt x="5328" y="66"/>
                    <a:pt x="5337" y="67"/>
                    <a:pt x="5346" y="68"/>
                  </a:cubicBezTo>
                  <a:cubicBezTo>
                    <a:pt x="5350" y="40"/>
                    <a:pt x="5350" y="40"/>
                    <a:pt x="5350" y="40"/>
                  </a:cubicBezTo>
                  <a:cubicBezTo>
                    <a:pt x="5341" y="39"/>
                    <a:pt x="5331" y="38"/>
                    <a:pt x="5322" y="37"/>
                  </a:cubicBezTo>
                  <a:moveTo>
                    <a:pt x="4539" y="32"/>
                  </a:moveTo>
                  <a:cubicBezTo>
                    <a:pt x="4539" y="32"/>
                    <a:pt x="4539" y="32"/>
                    <a:pt x="4539" y="32"/>
                  </a:cubicBezTo>
                  <a:cubicBezTo>
                    <a:pt x="4539" y="32"/>
                    <a:pt x="4539" y="32"/>
                    <a:pt x="4539" y="32"/>
                  </a:cubicBezTo>
                  <a:moveTo>
                    <a:pt x="4270" y="22"/>
                  </a:moveTo>
                  <a:cubicBezTo>
                    <a:pt x="4260" y="23"/>
                    <a:pt x="4251" y="24"/>
                    <a:pt x="4242" y="25"/>
                  </a:cubicBezTo>
                  <a:cubicBezTo>
                    <a:pt x="4245" y="53"/>
                    <a:pt x="4245" y="53"/>
                    <a:pt x="4245" y="53"/>
                  </a:cubicBezTo>
                  <a:cubicBezTo>
                    <a:pt x="4245" y="53"/>
                    <a:pt x="4245" y="53"/>
                    <a:pt x="4245" y="53"/>
                  </a:cubicBezTo>
                  <a:cubicBezTo>
                    <a:pt x="4254" y="52"/>
                    <a:pt x="4263" y="51"/>
                    <a:pt x="4272" y="50"/>
                  </a:cubicBezTo>
                  <a:cubicBezTo>
                    <a:pt x="4270" y="22"/>
                    <a:pt x="4270" y="22"/>
                    <a:pt x="4270" y="22"/>
                  </a:cubicBezTo>
                  <a:moveTo>
                    <a:pt x="4270" y="22"/>
                  </a:moveTo>
                  <a:cubicBezTo>
                    <a:pt x="4270" y="22"/>
                    <a:pt x="4270" y="22"/>
                    <a:pt x="4270" y="22"/>
                  </a:cubicBezTo>
                  <a:cubicBezTo>
                    <a:pt x="4270" y="22"/>
                    <a:pt x="4270" y="22"/>
                    <a:pt x="4270" y="22"/>
                  </a:cubicBezTo>
                  <a:moveTo>
                    <a:pt x="5175" y="21"/>
                  </a:moveTo>
                  <a:cubicBezTo>
                    <a:pt x="5172" y="49"/>
                    <a:pt x="5172" y="49"/>
                    <a:pt x="5172" y="49"/>
                  </a:cubicBezTo>
                  <a:cubicBezTo>
                    <a:pt x="5172" y="49"/>
                    <a:pt x="5172" y="49"/>
                    <a:pt x="5172" y="49"/>
                  </a:cubicBezTo>
                  <a:cubicBezTo>
                    <a:pt x="5181" y="49"/>
                    <a:pt x="5191" y="50"/>
                    <a:pt x="5200" y="51"/>
                  </a:cubicBezTo>
                  <a:cubicBezTo>
                    <a:pt x="5203" y="23"/>
                    <a:pt x="5203" y="23"/>
                    <a:pt x="5203" y="23"/>
                  </a:cubicBezTo>
                  <a:cubicBezTo>
                    <a:pt x="5193" y="22"/>
                    <a:pt x="5184" y="22"/>
                    <a:pt x="5175" y="21"/>
                  </a:cubicBezTo>
                  <a:moveTo>
                    <a:pt x="4418" y="10"/>
                  </a:moveTo>
                  <a:cubicBezTo>
                    <a:pt x="4408" y="11"/>
                    <a:pt x="4399" y="11"/>
                    <a:pt x="4390" y="12"/>
                  </a:cubicBezTo>
                  <a:cubicBezTo>
                    <a:pt x="4392" y="40"/>
                    <a:pt x="4392" y="40"/>
                    <a:pt x="4392" y="40"/>
                  </a:cubicBezTo>
                  <a:cubicBezTo>
                    <a:pt x="4401" y="39"/>
                    <a:pt x="4410" y="39"/>
                    <a:pt x="4419" y="38"/>
                  </a:cubicBezTo>
                  <a:cubicBezTo>
                    <a:pt x="4418" y="10"/>
                    <a:pt x="4418" y="10"/>
                    <a:pt x="4418" y="10"/>
                  </a:cubicBezTo>
                  <a:moveTo>
                    <a:pt x="5027" y="9"/>
                  </a:moveTo>
                  <a:cubicBezTo>
                    <a:pt x="5025" y="37"/>
                    <a:pt x="5025" y="37"/>
                    <a:pt x="5025" y="37"/>
                  </a:cubicBezTo>
                  <a:cubicBezTo>
                    <a:pt x="5034" y="38"/>
                    <a:pt x="5044" y="38"/>
                    <a:pt x="5053" y="39"/>
                  </a:cubicBezTo>
                  <a:cubicBezTo>
                    <a:pt x="5055" y="11"/>
                    <a:pt x="5055" y="11"/>
                    <a:pt x="5055" y="11"/>
                  </a:cubicBezTo>
                  <a:cubicBezTo>
                    <a:pt x="5045" y="10"/>
                    <a:pt x="5036" y="10"/>
                    <a:pt x="5027" y="9"/>
                  </a:cubicBezTo>
                  <a:moveTo>
                    <a:pt x="4566" y="3"/>
                  </a:moveTo>
                  <a:cubicBezTo>
                    <a:pt x="4556" y="3"/>
                    <a:pt x="4547" y="4"/>
                    <a:pt x="4538" y="4"/>
                  </a:cubicBezTo>
                  <a:cubicBezTo>
                    <a:pt x="4539" y="32"/>
                    <a:pt x="4539" y="32"/>
                    <a:pt x="4539" y="32"/>
                  </a:cubicBezTo>
                  <a:cubicBezTo>
                    <a:pt x="4548" y="32"/>
                    <a:pt x="4557" y="31"/>
                    <a:pt x="4567" y="31"/>
                  </a:cubicBezTo>
                  <a:cubicBezTo>
                    <a:pt x="4566" y="3"/>
                    <a:pt x="4566" y="3"/>
                    <a:pt x="4566" y="3"/>
                  </a:cubicBezTo>
                  <a:moveTo>
                    <a:pt x="4878" y="2"/>
                  </a:moveTo>
                  <a:cubicBezTo>
                    <a:pt x="4878" y="30"/>
                    <a:pt x="4878" y="30"/>
                    <a:pt x="4878" y="30"/>
                  </a:cubicBezTo>
                  <a:cubicBezTo>
                    <a:pt x="4878" y="30"/>
                    <a:pt x="4878" y="30"/>
                    <a:pt x="4878" y="30"/>
                  </a:cubicBezTo>
                  <a:cubicBezTo>
                    <a:pt x="4887" y="31"/>
                    <a:pt x="4896" y="31"/>
                    <a:pt x="4905" y="31"/>
                  </a:cubicBezTo>
                  <a:cubicBezTo>
                    <a:pt x="4906" y="3"/>
                    <a:pt x="4906" y="3"/>
                    <a:pt x="4906" y="3"/>
                  </a:cubicBezTo>
                  <a:cubicBezTo>
                    <a:pt x="4897" y="3"/>
                    <a:pt x="4888" y="3"/>
                    <a:pt x="4878" y="2"/>
                  </a:cubicBezTo>
                  <a:moveTo>
                    <a:pt x="4714" y="0"/>
                  </a:moveTo>
                  <a:cubicBezTo>
                    <a:pt x="4705" y="0"/>
                    <a:pt x="4695" y="0"/>
                    <a:pt x="4686" y="0"/>
                  </a:cubicBezTo>
                  <a:cubicBezTo>
                    <a:pt x="4686" y="28"/>
                    <a:pt x="4686" y="28"/>
                    <a:pt x="4686" y="28"/>
                  </a:cubicBezTo>
                  <a:cubicBezTo>
                    <a:pt x="4695" y="28"/>
                    <a:pt x="4705" y="28"/>
                    <a:pt x="4714" y="28"/>
                  </a:cubicBezTo>
                  <a:cubicBezTo>
                    <a:pt x="4714" y="0"/>
                    <a:pt x="4714" y="0"/>
                    <a:pt x="4714" y="0"/>
                  </a:cubicBezTo>
                  <a:moveTo>
                    <a:pt x="4731" y="0"/>
                  </a:moveTo>
                  <a:cubicBezTo>
                    <a:pt x="4731" y="0"/>
                    <a:pt x="4730" y="0"/>
                    <a:pt x="4730" y="0"/>
                  </a:cubicBezTo>
                  <a:cubicBezTo>
                    <a:pt x="4730" y="28"/>
                    <a:pt x="4730" y="28"/>
                    <a:pt x="4730" y="28"/>
                  </a:cubicBezTo>
                  <a:cubicBezTo>
                    <a:pt x="4730" y="28"/>
                    <a:pt x="4731" y="28"/>
                    <a:pt x="4731" y="28"/>
                  </a:cubicBezTo>
                  <a:cubicBezTo>
                    <a:pt x="4740" y="28"/>
                    <a:pt x="4749" y="28"/>
                    <a:pt x="4758" y="28"/>
                  </a:cubicBezTo>
                  <a:cubicBezTo>
                    <a:pt x="4758" y="0"/>
                    <a:pt x="4758" y="0"/>
                    <a:pt x="4758" y="0"/>
                  </a:cubicBezTo>
                  <a:cubicBezTo>
                    <a:pt x="4749" y="0"/>
                    <a:pt x="4740" y="0"/>
                    <a:pt x="4731" y="0"/>
                  </a:cubicBezTo>
                </a:path>
              </a:pathLst>
            </a:custGeom>
            <a:solidFill>
              <a:srgbClr val="FFFFFF">
                <a:alpha val="15000"/>
              </a:srgbClr>
            </a:solidFill>
            <a:ln>
              <a:solidFill>
                <a:schemeClr val="accent2">
                  <a:alpha val="50000"/>
                </a:schemeClr>
              </a:solidFill>
            </a:ln>
          </p:spPr>
          <p:txBody>
            <a:bodyPr vert="horz" wrap="square" lIns="91414" tIns="45706" rIns="91414" bIns="45706" numCol="1" anchor="t" anchorCtr="0" compatLnSpc="1">
              <a:prstTxWarp prst="textNoShape">
                <a:avLst/>
              </a:prstTxWarp>
            </a:bodyPr>
            <a:lstStyle/>
            <a:p>
              <a:pPr defTabSz="932079"/>
              <a:endParaRPr lang="en-US" sz="1836" dirty="0">
                <a:solidFill>
                  <a:srgbClr val="FFFFFF"/>
                </a:solidFill>
                <a:latin typeface="Segoe UI Light" pitchFamily="34" charset="0"/>
              </a:endParaRPr>
            </a:p>
          </p:txBody>
        </p:sp>
        <p:sp>
          <p:nvSpPr>
            <p:cNvPr id="25" name="Freeform 10"/>
            <p:cNvSpPr>
              <a:spLocks noChangeAspect="1" noEditPoints="1"/>
            </p:cNvSpPr>
            <p:nvPr/>
          </p:nvSpPr>
          <p:spPr bwMode="auto">
            <a:xfrm>
              <a:off x="-9506635" y="643590"/>
              <a:ext cx="6765705" cy="6765925"/>
            </a:xfrm>
            <a:custGeom>
              <a:avLst/>
              <a:gdLst>
                <a:gd name="T0" fmla="*/ 4496 w 8992"/>
                <a:gd name="T1" fmla="*/ 8978 h 8994"/>
                <a:gd name="T2" fmla="*/ 1328 w 8992"/>
                <a:gd name="T3" fmla="*/ 7666 h 8994"/>
                <a:gd name="T4" fmla="*/ 16 w 8992"/>
                <a:gd name="T5" fmla="*/ 4497 h 8994"/>
                <a:gd name="T6" fmla="*/ 1328 w 8992"/>
                <a:gd name="T7" fmla="*/ 1328 h 8994"/>
                <a:gd name="T8" fmla="*/ 4496 w 8992"/>
                <a:gd name="T9" fmla="*/ 16 h 8994"/>
                <a:gd name="T10" fmla="*/ 4496 w 8992"/>
                <a:gd name="T11" fmla="*/ 16 h 8994"/>
                <a:gd name="T12" fmla="*/ 7664 w 8992"/>
                <a:gd name="T13" fmla="*/ 1328 h 8994"/>
                <a:gd name="T14" fmla="*/ 8976 w 8992"/>
                <a:gd name="T15" fmla="*/ 4497 h 8994"/>
                <a:gd name="T16" fmla="*/ 7664 w 8992"/>
                <a:gd name="T17" fmla="*/ 7666 h 8994"/>
                <a:gd name="T18" fmla="*/ 4496 w 8992"/>
                <a:gd name="T19" fmla="*/ 8978 h 8994"/>
                <a:gd name="T20" fmla="*/ 4496 w 8992"/>
                <a:gd name="T21" fmla="*/ 0 h 8994"/>
                <a:gd name="T22" fmla="*/ 4496 w 8992"/>
                <a:gd name="T23" fmla="*/ 0 h 8994"/>
                <a:gd name="T24" fmla="*/ 0 w 8992"/>
                <a:gd name="T25" fmla="*/ 4497 h 8994"/>
                <a:gd name="T26" fmla="*/ 4496 w 8992"/>
                <a:gd name="T27" fmla="*/ 8994 h 8994"/>
                <a:gd name="T28" fmla="*/ 8992 w 8992"/>
                <a:gd name="T29" fmla="*/ 4497 h 8994"/>
                <a:gd name="T30" fmla="*/ 4496 w 8992"/>
                <a:gd name="T31" fmla="*/ 0 h 8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92" h="8994">
                  <a:moveTo>
                    <a:pt x="4496" y="8978"/>
                  </a:moveTo>
                  <a:cubicBezTo>
                    <a:pt x="3259" y="8978"/>
                    <a:pt x="2139" y="8477"/>
                    <a:pt x="1328" y="7666"/>
                  </a:cubicBezTo>
                  <a:cubicBezTo>
                    <a:pt x="517" y="6855"/>
                    <a:pt x="16" y="5735"/>
                    <a:pt x="16" y="4497"/>
                  </a:cubicBezTo>
                  <a:cubicBezTo>
                    <a:pt x="16" y="3260"/>
                    <a:pt x="517" y="2139"/>
                    <a:pt x="1328" y="1328"/>
                  </a:cubicBezTo>
                  <a:cubicBezTo>
                    <a:pt x="2139" y="517"/>
                    <a:pt x="3259" y="16"/>
                    <a:pt x="4496" y="16"/>
                  </a:cubicBezTo>
                  <a:cubicBezTo>
                    <a:pt x="4496" y="16"/>
                    <a:pt x="4496" y="16"/>
                    <a:pt x="4496" y="16"/>
                  </a:cubicBezTo>
                  <a:cubicBezTo>
                    <a:pt x="5733" y="16"/>
                    <a:pt x="6853" y="517"/>
                    <a:pt x="7664" y="1328"/>
                  </a:cubicBezTo>
                  <a:cubicBezTo>
                    <a:pt x="8475" y="2139"/>
                    <a:pt x="8976" y="3260"/>
                    <a:pt x="8976" y="4497"/>
                  </a:cubicBezTo>
                  <a:cubicBezTo>
                    <a:pt x="8976" y="5735"/>
                    <a:pt x="8475" y="6855"/>
                    <a:pt x="7664" y="7666"/>
                  </a:cubicBezTo>
                  <a:cubicBezTo>
                    <a:pt x="6853" y="8477"/>
                    <a:pt x="5733" y="8978"/>
                    <a:pt x="4496" y="8978"/>
                  </a:cubicBezTo>
                  <a:moveTo>
                    <a:pt x="4496" y="0"/>
                  </a:moveTo>
                  <a:cubicBezTo>
                    <a:pt x="4496" y="0"/>
                    <a:pt x="4496" y="0"/>
                    <a:pt x="4496" y="0"/>
                  </a:cubicBezTo>
                  <a:cubicBezTo>
                    <a:pt x="2013" y="0"/>
                    <a:pt x="0" y="2013"/>
                    <a:pt x="0" y="4497"/>
                  </a:cubicBezTo>
                  <a:cubicBezTo>
                    <a:pt x="0" y="6981"/>
                    <a:pt x="2013" y="8994"/>
                    <a:pt x="4496" y="8994"/>
                  </a:cubicBezTo>
                  <a:cubicBezTo>
                    <a:pt x="6979" y="8994"/>
                    <a:pt x="8992" y="6981"/>
                    <a:pt x="8992" y="4497"/>
                  </a:cubicBezTo>
                  <a:cubicBezTo>
                    <a:pt x="8992" y="2013"/>
                    <a:pt x="6979" y="0"/>
                    <a:pt x="4496" y="0"/>
                  </a:cubicBezTo>
                </a:path>
              </a:pathLst>
            </a:custGeom>
            <a:solidFill>
              <a:srgbClr val="FFFFFF">
                <a:alpha val="10196"/>
              </a:srgbClr>
            </a:solidFill>
            <a:ln>
              <a:solidFill>
                <a:schemeClr val="accent2">
                  <a:alpha val="50000"/>
                </a:schemeClr>
              </a:solidFill>
            </a:ln>
          </p:spPr>
          <p:txBody>
            <a:bodyPr vert="horz" wrap="square" lIns="91414" tIns="45706" rIns="91414" bIns="45706" numCol="1" anchor="t" anchorCtr="0" compatLnSpc="1">
              <a:prstTxWarp prst="textNoShape">
                <a:avLst/>
              </a:prstTxWarp>
            </a:bodyPr>
            <a:lstStyle/>
            <a:p>
              <a:pPr defTabSz="932079"/>
              <a:endParaRPr lang="en-US" sz="1836" dirty="0">
                <a:solidFill>
                  <a:srgbClr val="FFFFFF"/>
                </a:solidFill>
                <a:latin typeface="Segoe UI Light" pitchFamily="34" charset="0"/>
              </a:endParaRPr>
            </a:p>
          </p:txBody>
        </p:sp>
      </p:grpSp>
      <p:grpSp>
        <p:nvGrpSpPr>
          <p:cNvPr id="26" name="Group 25"/>
          <p:cNvGrpSpPr>
            <a:grpSpLocks noChangeAspect="1"/>
          </p:cNvGrpSpPr>
          <p:nvPr/>
        </p:nvGrpSpPr>
        <p:grpSpPr>
          <a:xfrm>
            <a:off x="-3680532" y="-794731"/>
            <a:ext cx="8347698" cy="8355149"/>
            <a:chOff x="-9678988" y="468172"/>
            <a:chExt cx="7110413" cy="7116762"/>
          </a:xfrm>
        </p:grpSpPr>
        <p:sp>
          <p:nvSpPr>
            <p:cNvPr id="27" name="Freeform 9"/>
            <p:cNvSpPr>
              <a:spLocks noEditPoints="1"/>
            </p:cNvSpPr>
            <p:nvPr/>
          </p:nvSpPr>
          <p:spPr bwMode="auto">
            <a:xfrm>
              <a:off x="-9678988" y="468172"/>
              <a:ext cx="7110413" cy="7116762"/>
            </a:xfrm>
            <a:custGeom>
              <a:avLst/>
              <a:gdLst>
                <a:gd name="T0" fmla="*/ 4872 w 9460"/>
                <a:gd name="T1" fmla="*/ 9460 h 9462"/>
                <a:gd name="T2" fmla="*/ 4308 w 9460"/>
                <a:gd name="T3" fmla="*/ 9444 h 9462"/>
                <a:gd name="T4" fmla="*/ 5344 w 9460"/>
                <a:gd name="T5" fmla="*/ 9423 h 9462"/>
                <a:gd name="T6" fmla="*/ 3872 w 9460"/>
                <a:gd name="T7" fmla="*/ 9356 h 9462"/>
                <a:gd name="T8" fmla="*/ 5776 w 9460"/>
                <a:gd name="T9" fmla="*/ 9317 h 9462"/>
                <a:gd name="T10" fmla="*/ 6035 w 9460"/>
                <a:gd name="T11" fmla="*/ 9251 h 9462"/>
                <a:gd name="T12" fmla="*/ 3159 w 9460"/>
                <a:gd name="T13" fmla="*/ 9165 h 9462"/>
                <a:gd name="T14" fmla="*/ 2858 w 9460"/>
                <a:gd name="T15" fmla="*/ 9047 h 9462"/>
                <a:gd name="T16" fmla="*/ 6735 w 9460"/>
                <a:gd name="T17" fmla="*/ 9017 h 9462"/>
                <a:gd name="T18" fmla="*/ 7010 w 9460"/>
                <a:gd name="T19" fmla="*/ 8845 h 9462"/>
                <a:gd name="T20" fmla="*/ 2230 w 9460"/>
                <a:gd name="T21" fmla="*/ 8715 h 9462"/>
                <a:gd name="T22" fmla="*/ 7386 w 9460"/>
                <a:gd name="T23" fmla="*/ 8613 h 9462"/>
                <a:gd name="T24" fmla="*/ 1849 w 9460"/>
                <a:gd name="T25" fmla="*/ 8484 h 9462"/>
                <a:gd name="T26" fmla="*/ 7738 w 9460"/>
                <a:gd name="T27" fmla="*/ 8346 h 9462"/>
                <a:gd name="T28" fmla="*/ 7938 w 9460"/>
                <a:gd name="T29" fmla="*/ 8169 h 9462"/>
                <a:gd name="T30" fmla="*/ 1298 w 9460"/>
                <a:gd name="T31" fmla="*/ 7987 h 9462"/>
                <a:gd name="T32" fmla="*/ 8266 w 9460"/>
                <a:gd name="T33" fmla="*/ 7832 h 9462"/>
                <a:gd name="T34" fmla="*/ 991 w 9460"/>
                <a:gd name="T35" fmla="*/ 7629 h 9462"/>
                <a:gd name="T36" fmla="*/ 8542 w 9460"/>
                <a:gd name="T37" fmla="*/ 7486 h 9462"/>
                <a:gd name="T38" fmla="*/ 8692 w 9460"/>
                <a:gd name="T39" fmla="*/ 7265 h 9462"/>
                <a:gd name="T40" fmla="*/ 8784 w 9460"/>
                <a:gd name="T41" fmla="*/ 7115 h 9462"/>
                <a:gd name="T42" fmla="*/ 8913 w 9460"/>
                <a:gd name="T43" fmla="*/ 6881 h 9462"/>
                <a:gd name="T44" fmla="*/ 425 w 9460"/>
                <a:gd name="T45" fmla="*/ 6626 h 9462"/>
                <a:gd name="T46" fmla="*/ 306 w 9460"/>
                <a:gd name="T47" fmla="*/ 6327 h 9462"/>
                <a:gd name="T48" fmla="*/ 9207 w 9460"/>
                <a:gd name="T49" fmla="*/ 6172 h 9462"/>
                <a:gd name="T50" fmla="*/ 182 w 9460"/>
                <a:gd name="T51" fmla="*/ 5931 h 9462"/>
                <a:gd name="T52" fmla="*/ 111 w 9460"/>
                <a:gd name="T53" fmla="*/ 5616 h 9462"/>
                <a:gd name="T54" fmla="*/ 9400 w 9460"/>
                <a:gd name="T55" fmla="*/ 5487 h 9462"/>
                <a:gd name="T56" fmla="*/ 49 w 9460"/>
                <a:gd name="T57" fmla="*/ 5178 h 9462"/>
                <a:gd name="T58" fmla="*/ 9422 w 9460"/>
                <a:gd name="T59" fmla="*/ 5043 h 9462"/>
                <a:gd name="T60" fmla="*/ 28 w 9460"/>
                <a:gd name="T61" fmla="*/ 4736 h 9462"/>
                <a:gd name="T62" fmla="*/ 9429 w 9460"/>
                <a:gd name="T63" fmla="*/ 4573 h 9462"/>
                <a:gd name="T64" fmla="*/ 48 w 9460"/>
                <a:gd name="T65" fmla="*/ 4294 h 9462"/>
                <a:gd name="T66" fmla="*/ 9422 w 9460"/>
                <a:gd name="T67" fmla="*/ 4128 h 9462"/>
                <a:gd name="T68" fmla="*/ 9348 w 9460"/>
                <a:gd name="T69" fmla="*/ 3840 h 9462"/>
                <a:gd name="T70" fmla="*/ 139 w 9460"/>
                <a:gd name="T71" fmla="*/ 3588 h 9462"/>
                <a:gd name="T72" fmla="*/ 204 w 9460"/>
                <a:gd name="T73" fmla="*/ 3452 h 9462"/>
                <a:gd name="T74" fmla="*/ 9227 w 9460"/>
                <a:gd name="T75" fmla="*/ 3261 h 9462"/>
                <a:gd name="T76" fmla="*/ 9100 w 9460"/>
                <a:gd name="T77" fmla="*/ 2992 h 9462"/>
                <a:gd name="T78" fmla="*/ 446 w 9460"/>
                <a:gd name="T79" fmla="*/ 2722 h 9462"/>
                <a:gd name="T80" fmla="*/ 8849 w 9460"/>
                <a:gd name="T81" fmla="*/ 2460 h 9462"/>
                <a:gd name="T82" fmla="*/ 8800 w 9460"/>
                <a:gd name="T83" fmla="*/ 2318 h 9462"/>
                <a:gd name="T84" fmla="*/ 798 w 9460"/>
                <a:gd name="T85" fmla="*/ 2100 h 9462"/>
                <a:gd name="T86" fmla="*/ 8555 w 9460"/>
                <a:gd name="T87" fmla="*/ 1947 h 9462"/>
                <a:gd name="T88" fmla="*/ 8352 w 9460"/>
                <a:gd name="T89" fmla="*/ 1731 h 9462"/>
                <a:gd name="T90" fmla="*/ 1298 w 9460"/>
                <a:gd name="T91" fmla="*/ 1517 h 9462"/>
                <a:gd name="T92" fmla="*/ 1486 w 9460"/>
                <a:gd name="T93" fmla="*/ 1327 h 9462"/>
                <a:gd name="T94" fmla="*/ 1615 w 9460"/>
                <a:gd name="T95" fmla="*/ 1208 h 9462"/>
                <a:gd name="T96" fmla="*/ 1802 w 9460"/>
                <a:gd name="T97" fmla="*/ 1015 h 9462"/>
                <a:gd name="T98" fmla="*/ 7532 w 9460"/>
                <a:gd name="T99" fmla="*/ 919 h 9462"/>
                <a:gd name="T100" fmla="*/ 2202 w 9460"/>
                <a:gd name="T101" fmla="*/ 765 h 9462"/>
                <a:gd name="T102" fmla="*/ 2313 w 9460"/>
                <a:gd name="T103" fmla="*/ 663 h 9462"/>
                <a:gd name="T104" fmla="*/ 7033 w 9460"/>
                <a:gd name="T105" fmla="*/ 598 h 9462"/>
                <a:gd name="T106" fmla="*/ 2717 w 9460"/>
                <a:gd name="T107" fmla="*/ 480 h 9462"/>
                <a:gd name="T108" fmla="*/ 2976 w 9460"/>
                <a:gd name="T109" fmla="*/ 336 h 9462"/>
                <a:gd name="T110" fmla="*/ 6358 w 9460"/>
                <a:gd name="T111" fmla="*/ 288 h 9462"/>
                <a:gd name="T112" fmla="*/ 6048 w 9460"/>
                <a:gd name="T113" fmla="*/ 186 h 9462"/>
                <a:gd name="T114" fmla="*/ 5932 w 9460"/>
                <a:gd name="T115" fmla="*/ 154 h 9462"/>
                <a:gd name="T116" fmla="*/ 3807 w 9460"/>
                <a:gd name="T117" fmla="*/ 119 h 9462"/>
                <a:gd name="T118" fmla="*/ 5465 w 9460"/>
                <a:gd name="T119" fmla="*/ 85 h 9462"/>
                <a:gd name="T120" fmla="*/ 4539 w 9460"/>
                <a:gd name="T121" fmla="*/ 32 h 9462"/>
                <a:gd name="T122" fmla="*/ 4418 w 9460"/>
                <a:gd name="T123" fmla="*/ 10 h 9462"/>
                <a:gd name="T124" fmla="*/ 4905 w 9460"/>
                <a:gd name="T125" fmla="*/ 31 h 9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60" h="9462">
                  <a:moveTo>
                    <a:pt x="4752" y="9434"/>
                  </a:moveTo>
                  <a:cubicBezTo>
                    <a:pt x="4745" y="9434"/>
                    <a:pt x="4737" y="9434"/>
                    <a:pt x="4730" y="9434"/>
                  </a:cubicBezTo>
                  <a:cubicBezTo>
                    <a:pt x="4728" y="9434"/>
                    <a:pt x="4726" y="9434"/>
                    <a:pt x="4724" y="9434"/>
                  </a:cubicBezTo>
                  <a:cubicBezTo>
                    <a:pt x="4724" y="9462"/>
                    <a:pt x="4724" y="9462"/>
                    <a:pt x="4724" y="9462"/>
                  </a:cubicBezTo>
                  <a:cubicBezTo>
                    <a:pt x="4726" y="9462"/>
                    <a:pt x="4728" y="9462"/>
                    <a:pt x="4730" y="9462"/>
                  </a:cubicBezTo>
                  <a:cubicBezTo>
                    <a:pt x="4737" y="9462"/>
                    <a:pt x="4745" y="9462"/>
                    <a:pt x="4752" y="9462"/>
                  </a:cubicBezTo>
                  <a:cubicBezTo>
                    <a:pt x="4752" y="9434"/>
                    <a:pt x="4752" y="9434"/>
                    <a:pt x="4752" y="9434"/>
                  </a:cubicBezTo>
                  <a:cubicBezTo>
                    <a:pt x="4752" y="9434"/>
                    <a:pt x="4752" y="9434"/>
                    <a:pt x="4752" y="9434"/>
                  </a:cubicBezTo>
                  <a:moveTo>
                    <a:pt x="4577" y="9432"/>
                  </a:moveTo>
                  <a:cubicBezTo>
                    <a:pt x="4576" y="9460"/>
                    <a:pt x="4576" y="9460"/>
                    <a:pt x="4576" y="9460"/>
                  </a:cubicBezTo>
                  <a:cubicBezTo>
                    <a:pt x="4585" y="9460"/>
                    <a:pt x="4594" y="9460"/>
                    <a:pt x="4604" y="9461"/>
                  </a:cubicBezTo>
                  <a:cubicBezTo>
                    <a:pt x="4605" y="9433"/>
                    <a:pt x="4605" y="9433"/>
                    <a:pt x="4605" y="9433"/>
                  </a:cubicBezTo>
                  <a:cubicBezTo>
                    <a:pt x="4605" y="9433"/>
                    <a:pt x="4605" y="9433"/>
                    <a:pt x="4605" y="9433"/>
                  </a:cubicBezTo>
                  <a:cubicBezTo>
                    <a:pt x="4595" y="9432"/>
                    <a:pt x="4586" y="9432"/>
                    <a:pt x="4577" y="9432"/>
                  </a:cubicBezTo>
                  <a:moveTo>
                    <a:pt x="4899" y="9431"/>
                  </a:moveTo>
                  <a:cubicBezTo>
                    <a:pt x="4899" y="9431"/>
                    <a:pt x="4899" y="9431"/>
                    <a:pt x="4899" y="9431"/>
                  </a:cubicBezTo>
                  <a:cubicBezTo>
                    <a:pt x="4890" y="9432"/>
                    <a:pt x="4881" y="9432"/>
                    <a:pt x="4872" y="9432"/>
                  </a:cubicBezTo>
                  <a:cubicBezTo>
                    <a:pt x="4872" y="9460"/>
                    <a:pt x="4872" y="9460"/>
                    <a:pt x="4872" y="9460"/>
                  </a:cubicBezTo>
                  <a:cubicBezTo>
                    <a:pt x="4882" y="9460"/>
                    <a:pt x="4891" y="9460"/>
                    <a:pt x="4900" y="9459"/>
                  </a:cubicBezTo>
                  <a:cubicBezTo>
                    <a:pt x="4899" y="9431"/>
                    <a:pt x="4899" y="9431"/>
                    <a:pt x="4899" y="9431"/>
                  </a:cubicBezTo>
                  <a:moveTo>
                    <a:pt x="4429" y="9425"/>
                  </a:moveTo>
                  <a:cubicBezTo>
                    <a:pt x="4428" y="9453"/>
                    <a:pt x="4428" y="9453"/>
                    <a:pt x="4428" y="9453"/>
                  </a:cubicBezTo>
                  <a:cubicBezTo>
                    <a:pt x="4428" y="9453"/>
                    <a:pt x="4428" y="9453"/>
                    <a:pt x="4428" y="9453"/>
                  </a:cubicBezTo>
                  <a:cubicBezTo>
                    <a:pt x="4437" y="9453"/>
                    <a:pt x="4446" y="9454"/>
                    <a:pt x="4456" y="9454"/>
                  </a:cubicBezTo>
                  <a:cubicBezTo>
                    <a:pt x="4457" y="9426"/>
                    <a:pt x="4457" y="9426"/>
                    <a:pt x="4457" y="9426"/>
                  </a:cubicBezTo>
                  <a:cubicBezTo>
                    <a:pt x="4448" y="9426"/>
                    <a:pt x="4439" y="9425"/>
                    <a:pt x="4429" y="9425"/>
                  </a:cubicBezTo>
                  <a:moveTo>
                    <a:pt x="5047" y="9424"/>
                  </a:moveTo>
                  <a:cubicBezTo>
                    <a:pt x="5038" y="9424"/>
                    <a:pt x="5028" y="9425"/>
                    <a:pt x="5019" y="9425"/>
                  </a:cubicBezTo>
                  <a:cubicBezTo>
                    <a:pt x="5021" y="9453"/>
                    <a:pt x="5021" y="9453"/>
                    <a:pt x="5021" y="9453"/>
                  </a:cubicBezTo>
                  <a:cubicBezTo>
                    <a:pt x="5030" y="9453"/>
                    <a:pt x="5039" y="9452"/>
                    <a:pt x="5049" y="9452"/>
                  </a:cubicBezTo>
                  <a:cubicBezTo>
                    <a:pt x="5047" y="9424"/>
                    <a:pt x="5047" y="9424"/>
                    <a:pt x="5047" y="9424"/>
                  </a:cubicBezTo>
                  <a:cubicBezTo>
                    <a:pt x="5047" y="9424"/>
                    <a:pt x="5047" y="9424"/>
                    <a:pt x="5047" y="9424"/>
                  </a:cubicBezTo>
                  <a:moveTo>
                    <a:pt x="4282" y="9413"/>
                  </a:moveTo>
                  <a:cubicBezTo>
                    <a:pt x="4280" y="9441"/>
                    <a:pt x="4280" y="9441"/>
                    <a:pt x="4280" y="9441"/>
                  </a:cubicBezTo>
                  <a:cubicBezTo>
                    <a:pt x="4280" y="9441"/>
                    <a:pt x="4280" y="9441"/>
                    <a:pt x="4280" y="9441"/>
                  </a:cubicBezTo>
                  <a:cubicBezTo>
                    <a:pt x="4289" y="9442"/>
                    <a:pt x="4298" y="9443"/>
                    <a:pt x="4308" y="9444"/>
                  </a:cubicBezTo>
                  <a:cubicBezTo>
                    <a:pt x="4310" y="9416"/>
                    <a:pt x="4310" y="9416"/>
                    <a:pt x="4310" y="9416"/>
                  </a:cubicBezTo>
                  <a:cubicBezTo>
                    <a:pt x="4301" y="9415"/>
                    <a:pt x="4291" y="9414"/>
                    <a:pt x="4282" y="9413"/>
                  </a:cubicBezTo>
                  <a:moveTo>
                    <a:pt x="5194" y="9412"/>
                  </a:moveTo>
                  <a:cubicBezTo>
                    <a:pt x="5185" y="9413"/>
                    <a:pt x="5175" y="9413"/>
                    <a:pt x="5166" y="9414"/>
                  </a:cubicBezTo>
                  <a:cubicBezTo>
                    <a:pt x="5169" y="9442"/>
                    <a:pt x="5169" y="9442"/>
                    <a:pt x="5169" y="9442"/>
                  </a:cubicBezTo>
                  <a:cubicBezTo>
                    <a:pt x="5178" y="9441"/>
                    <a:pt x="5187" y="9440"/>
                    <a:pt x="5197" y="9440"/>
                  </a:cubicBezTo>
                  <a:cubicBezTo>
                    <a:pt x="5194" y="9412"/>
                    <a:pt x="5194" y="9412"/>
                    <a:pt x="5194" y="9412"/>
                  </a:cubicBezTo>
                  <a:moveTo>
                    <a:pt x="4136" y="9397"/>
                  </a:moveTo>
                  <a:cubicBezTo>
                    <a:pt x="4132" y="9425"/>
                    <a:pt x="4132" y="9425"/>
                    <a:pt x="4132" y="9425"/>
                  </a:cubicBezTo>
                  <a:cubicBezTo>
                    <a:pt x="4132" y="9425"/>
                    <a:pt x="4132" y="9425"/>
                    <a:pt x="4132" y="9425"/>
                  </a:cubicBezTo>
                  <a:cubicBezTo>
                    <a:pt x="4141" y="9426"/>
                    <a:pt x="4151" y="9427"/>
                    <a:pt x="4160" y="9428"/>
                  </a:cubicBezTo>
                  <a:cubicBezTo>
                    <a:pt x="4163" y="9400"/>
                    <a:pt x="4163" y="9400"/>
                    <a:pt x="4163" y="9400"/>
                  </a:cubicBezTo>
                  <a:cubicBezTo>
                    <a:pt x="4163" y="9400"/>
                    <a:pt x="4163" y="9400"/>
                    <a:pt x="4163" y="9400"/>
                  </a:cubicBezTo>
                  <a:cubicBezTo>
                    <a:pt x="4154" y="9399"/>
                    <a:pt x="4145" y="9398"/>
                    <a:pt x="4136" y="9397"/>
                  </a:cubicBezTo>
                  <a:moveTo>
                    <a:pt x="5340" y="9395"/>
                  </a:moveTo>
                  <a:cubicBezTo>
                    <a:pt x="5331" y="9396"/>
                    <a:pt x="5322" y="9397"/>
                    <a:pt x="5313" y="9398"/>
                  </a:cubicBezTo>
                  <a:cubicBezTo>
                    <a:pt x="5316" y="9426"/>
                    <a:pt x="5316" y="9426"/>
                    <a:pt x="5316" y="9426"/>
                  </a:cubicBezTo>
                  <a:cubicBezTo>
                    <a:pt x="5325" y="9425"/>
                    <a:pt x="5335" y="9424"/>
                    <a:pt x="5344" y="9423"/>
                  </a:cubicBezTo>
                  <a:cubicBezTo>
                    <a:pt x="5340" y="9395"/>
                    <a:pt x="5340" y="9395"/>
                    <a:pt x="5340" y="9395"/>
                  </a:cubicBezTo>
                  <a:moveTo>
                    <a:pt x="3990" y="9376"/>
                  </a:moveTo>
                  <a:cubicBezTo>
                    <a:pt x="3985" y="9404"/>
                    <a:pt x="3985" y="9404"/>
                    <a:pt x="3985" y="9404"/>
                  </a:cubicBezTo>
                  <a:cubicBezTo>
                    <a:pt x="3985" y="9404"/>
                    <a:pt x="3985" y="9404"/>
                    <a:pt x="3985" y="9404"/>
                  </a:cubicBezTo>
                  <a:cubicBezTo>
                    <a:pt x="3994" y="9405"/>
                    <a:pt x="4004" y="9407"/>
                    <a:pt x="4013" y="9408"/>
                  </a:cubicBezTo>
                  <a:cubicBezTo>
                    <a:pt x="4017" y="9381"/>
                    <a:pt x="4017" y="9381"/>
                    <a:pt x="4017" y="9381"/>
                  </a:cubicBezTo>
                  <a:cubicBezTo>
                    <a:pt x="4008" y="9379"/>
                    <a:pt x="3999" y="9378"/>
                    <a:pt x="3990" y="9376"/>
                  </a:cubicBezTo>
                  <a:moveTo>
                    <a:pt x="5486" y="9374"/>
                  </a:moveTo>
                  <a:cubicBezTo>
                    <a:pt x="5477" y="9375"/>
                    <a:pt x="5468" y="9377"/>
                    <a:pt x="5459" y="9378"/>
                  </a:cubicBezTo>
                  <a:cubicBezTo>
                    <a:pt x="5463" y="9406"/>
                    <a:pt x="5463" y="9406"/>
                    <a:pt x="5463" y="9406"/>
                  </a:cubicBezTo>
                  <a:cubicBezTo>
                    <a:pt x="5472" y="9404"/>
                    <a:pt x="5482" y="9403"/>
                    <a:pt x="5491" y="9401"/>
                  </a:cubicBezTo>
                  <a:cubicBezTo>
                    <a:pt x="5486" y="9374"/>
                    <a:pt x="5486" y="9374"/>
                    <a:pt x="5486" y="9374"/>
                  </a:cubicBezTo>
                  <a:cubicBezTo>
                    <a:pt x="5486" y="9374"/>
                    <a:pt x="5486" y="9374"/>
                    <a:pt x="5486" y="9374"/>
                  </a:cubicBezTo>
                  <a:moveTo>
                    <a:pt x="3844" y="9351"/>
                  </a:moveTo>
                  <a:cubicBezTo>
                    <a:pt x="3839" y="9378"/>
                    <a:pt x="3839" y="9378"/>
                    <a:pt x="3839" y="9378"/>
                  </a:cubicBezTo>
                  <a:cubicBezTo>
                    <a:pt x="3848" y="9380"/>
                    <a:pt x="3857" y="9382"/>
                    <a:pt x="3867" y="9384"/>
                  </a:cubicBezTo>
                  <a:cubicBezTo>
                    <a:pt x="3872" y="9356"/>
                    <a:pt x="3872" y="9356"/>
                    <a:pt x="3872" y="9356"/>
                  </a:cubicBezTo>
                  <a:cubicBezTo>
                    <a:pt x="3872" y="9356"/>
                    <a:pt x="3872" y="9356"/>
                    <a:pt x="3872" y="9356"/>
                  </a:cubicBezTo>
                  <a:cubicBezTo>
                    <a:pt x="3862" y="9354"/>
                    <a:pt x="3853" y="9353"/>
                    <a:pt x="3844" y="9351"/>
                  </a:cubicBezTo>
                  <a:moveTo>
                    <a:pt x="5632" y="9348"/>
                  </a:moveTo>
                  <a:cubicBezTo>
                    <a:pt x="5632" y="9348"/>
                    <a:pt x="5632" y="9348"/>
                    <a:pt x="5632" y="9348"/>
                  </a:cubicBezTo>
                  <a:cubicBezTo>
                    <a:pt x="5622" y="9350"/>
                    <a:pt x="5613" y="9351"/>
                    <a:pt x="5604" y="9353"/>
                  </a:cubicBezTo>
                  <a:cubicBezTo>
                    <a:pt x="5609" y="9381"/>
                    <a:pt x="5609" y="9381"/>
                    <a:pt x="5609" y="9381"/>
                  </a:cubicBezTo>
                  <a:cubicBezTo>
                    <a:pt x="5619" y="9379"/>
                    <a:pt x="5628" y="9377"/>
                    <a:pt x="5637" y="9375"/>
                  </a:cubicBezTo>
                  <a:cubicBezTo>
                    <a:pt x="5632" y="9348"/>
                    <a:pt x="5632" y="9348"/>
                    <a:pt x="5632" y="9348"/>
                  </a:cubicBezTo>
                  <a:moveTo>
                    <a:pt x="3700" y="9321"/>
                  </a:moveTo>
                  <a:cubicBezTo>
                    <a:pt x="3694" y="9348"/>
                    <a:pt x="3694" y="9348"/>
                    <a:pt x="3694" y="9348"/>
                  </a:cubicBezTo>
                  <a:cubicBezTo>
                    <a:pt x="3703" y="9350"/>
                    <a:pt x="3712" y="9352"/>
                    <a:pt x="3721" y="9354"/>
                  </a:cubicBezTo>
                  <a:cubicBezTo>
                    <a:pt x="3727" y="9327"/>
                    <a:pt x="3727" y="9327"/>
                    <a:pt x="3727" y="9327"/>
                  </a:cubicBezTo>
                  <a:cubicBezTo>
                    <a:pt x="3718" y="9325"/>
                    <a:pt x="3709" y="9323"/>
                    <a:pt x="3700" y="9321"/>
                  </a:cubicBezTo>
                  <a:moveTo>
                    <a:pt x="5776" y="9317"/>
                  </a:moveTo>
                  <a:cubicBezTo>
                    <a:pt x="5767" y="9320"/>
                    <a:pt x="5758" y="9322"/>
                    <a:pt x="5749" y="9324"/>
                  </a:cubicBezTo>
                  <a:cubicBezTo>
                    <a:pt x="5755" y="9351"/>
                    <a:pt x="5755" y="9351"/>
                    <a:pt x="5755" y="9351"/>
                  </a:cubicBezTo>
                  <a:cubicBezTo>
                    <a:pt x="5764" y="9349"/>
                    <a:pt x="5773" y="9347"/>
                    <a:pt x="5782" y="9345"/>
                  </a:cubicBezTo>
                  <a:cubicBezTo>
                    <a:pt x="5776" y="9317"/>
                    <a:pt x="5776" y="9317"/>
                    <a:pt x="5776" y="9317"/>
                  </a:cubicBezTo>
                  <a:cubicBezTo>
                    <a:pt x="5776" y="9317"/>
                    <a:pt x="5776" y="9317"/>
                    <a:pt x="5776" y="9317"/>
                  </a:cubicBezTo>
                  <a:moveTo>
                    <a:pt x="3556" y="9287"/>
                  </a:moveTo>
                  <a:cubicBezTo>
                    <a:pt x="3549" y="9314"/>
                    <a:pt x="3549" y="9314"/>
                    <a:pt x="3549" y="9314"/>
                  </a:cubicBezTo>
                  <a:cubicBezTo>
                    <a:pt x="3558" y="9316"/>
                    <a:pt x="3567" y="9318"/>
                    <a:pt x="3577" y="9321"/>
                  </a:cubicBezTo>
                  <a:cubicBezTo>
                    <a:pt x="3583" y="9293"/>
                    <a:pt x="3583" y="9293"/>
                    <a:pt x="3583" y="9293"/>
                  </a:cubicBezTo>
                  <a:cubicBezTo>
                    <a:pt x="3574" y="9291"/>
                    <a:pt x="3565" y="9289"/>
                    <a:pt x="3556" y="9287"/>
                  </a:cubicBezTo>
                  <a:moveTo>
                    <a:pt x="5919" y="9283"/>
                  </a:moveTo>
                  <a:cubicBezTo>
                    <a:pt x="5910" y="9285"/>
                    <a:pt x="5901" y="9287"/>
                    <a:pt x="5892" y="9289"/>
                  </a:cubicBezTo>
                  <a:cubicBezTo>
                    <a:pt x="5899" y="9317"/>
                    <a:pt x="5899" y="9317"/>
                    <a:pt x="5899" y="9317"/>
                  </a:cubicBezTo>
                  <a:cubicBezTo>
                    <a:pt x="5908" y="9314"/>
                    <a:pt x="5917" y="9312"/>
                    <a:pt x="5926" y="9310"/>
                  </a:cubicBezTo>
                  <a:cubicBezTo>
                    <a:pt x="5919" y="9283"/>
                    <a:pt x="5919" y="9283"/>
                    <a:pt x="5919" y="9283"/>
                  </a:cubicBezTo>
                  <a:moveTo>
                    <a:pt x="3414" y="9248"/>
                  </a:moveTo>
                  <a:cubicBezTo>
                    <a:pt x="3406" y="9274"/>
                    <a:pt x="3406" y="9274"/>
                    <a:pt x="3406" y="9274"/>
                  </a:cubicBezTo>
                  <a:cubicBezTo>
                    <a:pt x="3415" y="9277"/>
                    <a:pt x="3424" y="9280"/>
                    <a:pt x="3433" y="9282"/>
                  </a:cubicBezTo>
                  <a:cubicBezTo>
                    <a:pt x="3441" y="9255"/>
                    <a:pt x="3441" y="9255"/>
                    <a:pt x="3441" y="9255"/>
                  </a:cubicBezTo>
                  <a:cubicBezTo>
                    <a:pt x="3441" y="9255"/>
                    <a:pt x="3441" y="9255"/>
                    <a:pt x="3441" y="9255"/>
                  </a:cubicBezTo>
                  <a:cubicBezTo>
                    <a:pt x="3432" y="9253"/>
                    <a:pt x="3423" y="9250"/>
                    <a:pt x="3414" y="9248"/>
                  </a:cubicBezTo>
                  <a:moveTo>
                    <a:pt x="6061" y="9243"/>
                  </a:moveTo>
                  <a:cubicBezTo>
                    <a:pt x="6053" y="9246"/>
                    <a:pt x="6044" y="9248"/>
                    <a:pt x="6035" y="9251"/>
                  </a:cubicBezTo>
                  <a:cubicBezTo>
                    <a:pt x="6042" y="9278"/>
                    <a:pt x="6042" y="9278"/>
                    <a:pt x="6042" y="9278"/>
                  </a:cubicBezTo>
                  <a:cubicBezTo>
                    <a:pt x="6051" y="9275"/>
                    <a:pt x="6060" y="9273"/>
                    <a:pt x="6069" y="9270"/>
                  </a:cubicBezTo>
                  <a:cubicBezTo>
                    <a:pt x="6061" y="9243"/>
                    <a:pt x="6061" y="9243"/>
                    <a:pt x="6061" y="9243"/>
                  </a:cubicBezTo>
                  <a:moveTo>
                    <a:pt x="3273" y="9204"/>
                  </a:moveTo>
                  <a:cubicBezTo>
                    <a:pt x="3264" y="9231"/>
                    <a:pt x="3264" y="9231"/>
                    <a:pt x="3264" y="9231"/>
                  </a:cubicBezTo>
                  <a:cubicBezTo>
                    <a:pt x="3273" y="9234"/>
                    <a:pt x="3282" y="9236"/>
                    <a:pt x="3291" y="9239"/>
                  </a:cubicBezTo>
                  <a:cubicBezTo>
                    <a:pt x="3300" y="9213"/>
                    <a:pt x="3300" y="9213"/>
                    <a:pt x="3300" y="9213"/>
                  </a:cubicBezTo>
                  <a:cubicBezTo>
                    <a:pt x="3291" y="9210"/>
                    <a:pt x="3282" y="9207"/>
                    <a:pt x="3273" y="9204"/>
                  </a:cubicBezTo>
                  <a:moveTo>
                    <a:pt x="6202" y="9199"/>
                  </a:moveTo>
                  <a:cubicBezTo>
                    <a:pt x="6193" y="9202"/>
                    <a:pt x="6185" y="9205"/>
                    <a:pt x="6176" y="9208"/>
                  </a:cubicBezTo>
                  <a:cubicBezTo>
                    <a:pt x="6184" y="9234"/>
                    <a:pt x="6184" y="9234"/>
                    <a:pt x="6184" y="9234"/>
                  </a:cubicBezTo>
                  <a:cubicBezTo>
                    <a:pt x="6193" y="9232"/>
                    <a:pt x="6202" y="9229"/>
                    <a:pt x="6211" y="9226"/>
                  </a:cubicBezTo>
                  <a:cubicBezTo>
                    <a:pt x="6202" y="9199"/>
                    <a:pt x="6202" y="9199"/>
                    <a:pt x="6202" y="9199"/>
                  </a:cubicBezTo>
                  <a:moveTo>
                    <a:pt x="3133" y="9156"/>
                  </a:moveTo>
                  <a:cubicBezTo>
                    <a:pt x="3123" y="9182"/>
                    <a:pt x="3123" y="9182"/>
                    <a:pt x="3123" y="9182"/>
                  </a:cubicBezTo>
                  <a:cubicBezTo>
                    <a:pt x="3132" y="9185"/>
                    <a:pt x="3141" y="9189"/>
                    <a:pt x="3150" y="9192"/>
                  </a:cubicBezTo>
                  <a:cubicBezTo>
                    <a:pt x="3159" y="9165"/>
                    <a:pt x="3159" y="9165"/>
                    <a:pt x="3159" y="9165"/>
                  </a:cubicBezTo>
                  <a:cubicBezTo>
                    <a:pt x="3159" y="9165"/>
                    <a:pt x="3159" y="9165"/>
                    <a:pt x="3159" y="9165"/>
                  </a:cubicBezTo>
                  <a:cubicBezTo>
                    <a:pt x="3150" y="9162"/>
                    <a:pt x="3142" y="9159"/>
                    <a:pt x="3133" y="9156"/>
                  </a:cubicBezTo>
                  <a:moveTo>
                    <a:pt x="6342" y="9151"/>
                  </a:moveTo>
                  <a:cubicBezTo>
                    <a:pt x="6333" y="9154"/>
                    <a:pt x="6324" y="9157"/>
                    <a:pt x="6315" y="9160"/>
                  </a:cubicBezTo>
                  <a:cubicBezTo>
                    <a:pt x="6325" y="9187"/>
                    <a:pt x="6325" y="9187"/>
                    <a:pt x="6325" y="9187"/>
                  </a:cubicBezTo>
                  <a:cubicBezTo>
                    <a:pt x="6334" y="9183"/>
                    <a:pt x="6342" y="9180"/>
                    <a:pt x="6351" y="9177"/>
                  </a:cubicBezTo>
                  <a:cubicBezTo>
                    <a:pt x="6342" y="9151"/>
                    <a:pt x="6342" y="9151"/>
                    <a:pt x="6342" y="9151"/>
                  </a:cubicBezTo>
                  <a:moveTo>
                    <a:pt x="2994" y="9103"/>
                  </a:moveTo>
                  <a:cubicBezTo>
                    <a:pt x="2984" y="9129"/>
                    <a:pt x="2984" y="9129"/>
                    <a:pt x="2984" y="9129"/>
                  </a:cubicBezTo>
                  <a:cubicBezTo>
                    <a:pt x="2993" y="9133"/>
                    <a:pt x="3002" y="9136"/>
                    <a:pt x="3010" y="9140"/>
                  </a:cubicBezTo>
                  <a:cubicBezTo>
                    <a:pt x="3021" y="9114"/>
                    <a:pt x="3021" y="9114"/>
                    <a:pt x="3021" y="9114"/>
                  </a:cubicBezTo>
                  <a:cubicBezTo>
                    <a:pt x="3021" y="9114"/>
                    <a:pt x="3021" y="9114"/>
                    <a:pt x="3021" y="9114"/>
                  </a:cubicBezTo>
                  <a:cubicBezTo>
                    <a:pt x="3012" y="9110"/>
                    <a:pt x="3003" y="9107"/>
                    <a:pt x="2994" y="9103"/>
                  </a:cubicBezTo>
                  <a:moveTo>
                    <a:pt x="6479" y="9098"/>
                  </a:moveTo>
                  <a:cubicBezTo>
                    <a:pt x="6471" y="9101"/>
                    <a:pt x="6462" y="9105"/>
                    <a:pt x="6453" y="9108"/>
                  </a:cubicBezTo>
                  <a:cubicBezTo>
                    <a:pt x="6464" y="9134"/>
                    <a:pt x="6464" y="9134"/>
                    <a:pt x="6464" y="9134"/>
                  </a:cubicBezTo>
                  <a:cubicBezTo>
                    <a:pt x="6472" y="9131"/>
                    <a:pt x="6481" y="9127"/>
                    <a:pt x="6490" y="9124"/>
                  </a:cubicBezTo>
                  <a:cubicBezTo>
                    <a:pt x="6479" y="9098"/>
                    <a:pt x="6479" y="9098"/>
                    <a:pt x="6479" y="9098"/>
                  </a:cubicBezTo>
                  <a:moveTo>
                    <a:pt x="2858" y="9047"/>
                  </a:moveTo>
                  <a:cubicBezTo>
                    <a:pt x="2847" y="9072"/>
                    <a:pt x="2847" y="9072"/>
                    <a:pt x="2847" y="9072"/>
                  </a:cubicBezTo>
                  <a:cubicBezTo>
                    <a:pt x="2855" y="9076"/>
                    <a:pt x="2864" y="9080"/>
                    <a:pt x="2873" y="9083"/>
                  </a:cubicBezTo>
                  <a:cubicBezTo>
                    <a:pt x="2884" y="9058"/>
                    <a:pt x="2884" y="9058"/>
                    <a:pt x="2884" y="9058"/>
                  </a:cubicBezTo>
                  <a:cubicBezTo>
                    <a:pt x="2875" y="9054"/>
                    <a:pt x="2866" y="9050"/>
                    <a:pt x="2858" y="9047"/>
                  </a:cubicBezTo>
                  <a:moveTo>
                    <a:pt x="6615" y="9041"/>
                  </a:moveTo>
                  <a:cubicBezTo>
                    <a:pt x="6606" y="9045"/>
                    <a:pt x="6598" y="9049"/>
                    <a:pt x="6589" y="9052"/>
                  </a:cubicBezTo>
                  <a:cubicBezTo>
                    <a:pt x="6601" y="9078"/>
                    <a:pt x="6601" y="9078"/>
                    <a:pt x="6601" y="9078"/>
                  </a:cubicBezTo>
                  <a:cubicBezTo>
                    <a:pt x="6609" y="9074"/>
                    <a:pt x="6618" y="9070"/>
                    <a:pt x="6626" y="9067"/>
                  </a:cubicBezTo>
                  <a:cubicBezTo>
                    <a:pt x="6615" y="9041"/>
                    <a:pt x="6615" y="9041"/>
                    <a:pt x="6615" y="9041"/>
                  </a:cubicBezTo>
                  <a:moveTo>
                    <a:pt x="2723" y="8986"/>
                  </a:moveTo>
                  <a:cubicBezTo>
                    <a:pt x="2711" y="9011"/>
                    <a:pt x="2711" y="9011"/>
                    <a:pt x="2711" y="9011"/>
                  </a:cubicBezTo>
                  <a:cubicBezTo>
                    <a:pt x="2720" y="9015"/>
                    <a:pt x="2728" y="9019"/>
                    <a:pt x="2737" y="9023"/>
                  </a:cubicBezTo>
                  <a:cubicBezTo>
                    <a:pt x="2748" y="8997"/>
                    <a:pt x="2748" y="8997"/>
                    <a:pt x="2748" y="8997"/>
                  </a:cubicBezTo>
                  <a:cubicBezTo>
                    <a:pt x="2748" y="8997"/>
                    <a:pt x="2748" y="8997"/>
                    <a:pt x="2748" y="8997"/>
                  </a:cubicBezTo>
                  <a:cubicBezTo>
                    <a:pt x="2740" y="8993"/>
                    <a:pt x="2732" y="8990"/>
                    <a:pt x="2723" y="8986"/>
                  </a:cubicBezTo>
                  <a:moveTo>
                    <a:pt x="6749" y="8980"/>
                  </a:moveTo>
                  <a:cubicBezTo>
                    <a:pt x="6740" y="8984"/>
                    <a:pt x="6732" y="8988"/>
                    <a:pt x="6724" y="8992"/>
                  </a:cubicBezTo>
                  <a:cubicBezTo>
                    <a:pt x="6735" y="9017"/>
                    <a:pt x="6735" y="9017"/>
                    <a:pt x="6735" y="9017"/>
                  </a:cubicBezTo>
                  <a:cubicBezTo>
                    <a:pt x="6744" y="9013"/>
                    <a:pt x="6752" y="9009"/>
                    <a:pt x="6761" y="9005"/>
                  </a:cubicBezTo>
                  <a:cubicBezTo>
                    <a:pt x="6749" y="8980"/>
                    <a:pt x="6749" y="8980"/>
                    <a:pt x="6749" y="8980"/>
                  </a:cubicBezTo>
                  <a:moveTo>
                    <a:pt x="2590" y="8920"/>
                  </a:moveTo>
                  <a:cubicBezTo>
                    <a:pt x="2578" y="8945"/>
                    <a:pt x="2578" y="8945"/>
                    <a:pt x="2578" y="8945"/>
                  </a:cubicBezTo>
                  <a:cubicBezTo>
                    <a:pt x="2586" y="8949"/>
                    <a:pt x="2594" y="8954"/>
                    <a:pt x="2603" y="8958"/>
                  </a:cubicBezTo>
                  <a:cubicBezTo>
                    <a:pt x="2615" y="8933"/>
                    <a:pt x="2615" y="8933"/>
                    <a:pt x="2615" y="8933"/>
                  </a:cubicBezTo>
                  <a:cubicBezTo>
                    <a:pt x="2607" y="8929"/>
                    <a:pt x="2599" y="8924"/>
                    <a:pt x="2590" y="8920"/>
                  </a:cubicBezTo>
                  <a:moveTo>
                    <a:pt x="6880" y="8915"/>
                  </a:moveTo>
                  <a:cubicBezTo>
                    <a:pt x="6872" y="8919"/>
                    <a:pt x="6864" y="8923"/>
                    <a:pt x="6856" y="8927"/>
                  </a:cubicBezTo>
                  <a:cubicBezTo>
                    <a:pt x="6868" y="8952"/>
                    <a:pt x="6868" y="8952"/>
                    <a:pt x="6868" y="8952"/>
                  </a:cubicBezTo>
                  <a:cubicBezTo>
                    <a:pt x="6877" y="8948"/>
                    <a:pt x="6885" y="8944"/>
                    <a:pt x="6893" y="8940"/>
                  </a:cubicBezTo>
                  <a:cubicBezTo>
                    <a:pt x="6880" y="8915"/>
                    <a:pt x="6880" y="8915"/>
                    <a:pt x="6880" y="8915"/>
                  </a:cubicBezTo>
                  <a:moveTo>
                    <a:pt x="2460" y="8851"/>
                  </a:moveTo>
                  <a:cubicBezTo>
                    <a:pt x="2446" y="8875"/>
                    <a:pt x="2446" y="8875"/>
                    <a:pt x="2446" y="8875"/>
                  </a:cubicBezTo>
                  <a:cubicBezTo>
                    <a:pt x="2455" y="8880"/>
                    <a:pt x="2463" y="8884"/>
                    <a:pt x="2471" y="8889"/>
                  </a:cubicBezTo>
                  <a:cubicBezTo>
                    <a:pt x="2485" y="8864"/>
                    <a:pt x="2485" y="8864"/>
                    <a:pt x="2485" y="8864"/>
                  </a:cubicBezTo>
                  <a:cubicBezTo>
                    <a:pt x="2476" y="8860"/>
                    <a:pt x="2468" y="8855"/>
                    <a:pt x="2460" y="8851"/>
                  </a:cubicBezTo>
                  <a:moveTo>
                    <a:pt x="7010" y="8845"/>
                  </a:moveTo>
                  <a:cubicBezTo>
                    <a:pt x="7002" y="8850"/>
                    <a:pt x="6994" y="8854"/>
                    <a:pt x="6986" y="8859"/>
                  </a:cubicBezTo>
                  <a:cubicBezTo>
                    <a:pt x="6999" y="8883"/>
                    <a:pt x="6999" y="8883"/>
                    <a:pt x="6999" y="8883"/>
                  </a:cubicBezTo>
                  <a:cubicBezTo>
                    <a:pt x="7007" y="8879"/>
                    <a:pt x="7016" y="8874"/>
                    <a:pt x="7024" y="8870"/>
                  </a:cubicBezTo>
                  <a:cubicBezTo>
                    <a:pt x="7010" y="8845"/>
                    <a:pt x="7010" y="8845"/>
                    <a:pt x="7010" y="8845"/>
                  </a:cubicBezTo>
                  <a:moveTo>
                    <a:pt x="2332" y="8777"/>
                  </a:moveTo>
                  <a:cubicBezTo>
                    <a:pt x="2317" y="8801"/>
                    <a:pt x="2317" y="8801"/>
                    <a:pt x="2317" y="8801"/>
                  </a:cubicBezTo>
                  <a:cubicBezTo>
                    <a:pt x="2326" y="8806"/>
                    <a:pt x="2334" y="8811"/>
                    <a:pt x="2342" y="8816"/>
                  </a:cubicBezTo>
                  <a:cubicBezTo>
                    <a:pt x="2356" y="8792"/>
                    <a:pt x="2356" y="8792"/>
                    <a:pt x="2356" y="8792"/>
                  </a:cubicBezTo>
                  <a:cubicBezTo>
                    <a:pt x="2348" y="8787"/>
                    <a:pt x="2340" y="8782"/>
                    <a:pt x="2332" y="8777"/>
                  </a:cubicBezTo>
                  <a:moveTo>
                    <a:pt x="7138" y="8772"/>
                  </a:moveTo>
                  <a:cubicBezTo>
                    <a:pt x="7130" y="8776"/>
                    <a:pt x="7122" y="8781"/>
                    <a:pt x="7114" y="8786"/>
                  </a:cubicBezTo>
                  <a:cubicBezTo>
                    <a:pt x="7128" y="8810"/>
                    <a:pt x="7128" y="8810"/>
                    <a:pt x="7128" y="8810"/>
                  </a:cubicBezTo>
                  <a:cubicBezTo>
                    <a:pt x="7136" y="8805"/>
                    <a:pt x="7144" y="8801"/>
                    <a:pt x="7152" y="8796"/>
                  </a:cubicBezTo>
                  <a:cubicBezTo>
                    <a:pt x="7138" y="8772"/>
                    <a:pt x="7138" y="8772"/>
                    <a:pt x="7138" y="8772"/>
                  </a:cubicBezTo>
                  <a:moveTo>
                    <a:pt x="2206" y="8700"/>
                  </a:moveTo>
                  <a:cubicBezTo>
                    <a:pt x="2191" y="8723"/>
                    <a:pt x="2191" y="8723"/>
                    <a:pt x="2191" y="8723"/>
                  </a:cubicBezTo>
                  <a:cubicBezTo>
                    <a:pt x="2199" y="8728"/>
                    <a:pt x="2207" y="8734"/>
                    <a:pt x="2215" y="8738"/>
                  </a:cubicBezTo>
                  <a:cubicBezTo>
                    <a:pt x="2230" y="8715"/>
                    <a:pt x="2230" y="8715"/>
                    <a:pt x="2230" y="8715"/>
                  </a:cubicBezTo>
                  <a:cubicBezTo>
                    <a:pt x="2230" y="8715"/>
                    <a:pt x="2230" y="8715"/>
                    <a:pt x="2230" y="8715"/>
                  </a:cubicBezTo>
                  <a:cubicBezTo>
                    <a:pt x="2222" y="8710"/>
                    <a:pt x="2214" y="8705"/>
                    <a:pt x="2206" y="8700"/>
                  </a:cubicBezTo>
                  <a:moveTo>
                    <a:pt x="7263" y="8694"/>
                  </a:moveTo>
                  <a:cubicBezTo>
                    <a:pt x="7255" y="8699"/>
                    <a:pt x="7247" y="8704"/>
                    <a:pt x="7239" y="8709"/>
                  </a:cubicBezTo>
                  <a:cubicBezTo>
                    <a:pt x="7254" y="8733"/>
                    <a:pt x="7254" y="8733"/>
                    <a:pt x="7254" y="8733"/>
                  </a:cubicBezTo>
                  <a:cubicBezTo>
                    <a:pt x="7262" y="8728"/>
                    <a:pt x="7270" y="8723"/>
                    <a:pt x="7278" y="8718"/>
                  </a:cubicBezTo>
                  <a:cubicBezTo>
                    <a:pt x="7263" y="8694"/>
                    <a:pt x="7263" y="8694"/>
                    <a:pt x="7263" y="8694"/>
                  </a:cubicBezTo>
                  <a:cubicBezTo>
                    <a:pt x="7263" y="8694"/>
                    <a:pt x="7263" y="8694"/>
                    <a:pt x="7263" y="8694"/>
                  </a:cubicBezTo>
                  <a:moveTo>
                    <a:pt x="2106" y="8634"/>
                  </a:moveTo>
                  <a:cubicBezTo>
                    <a:pt x="2106" y="8634"/>
                    <a:pt x="2106" y="8634"/>
                    <a:pt x="2106" y="8634"/>
                  </a:cubicBezTo>
                  <a:cubicBezTo>
                    <a:pt x="2106" y="8634"/>
                    <a:pt x="2106" y="8634"/>
                    <a:pt x="2106" y="8634"/>
                  </a:cubicBezTo>
                  <a:cubicBezTo>
                    <a:pt x="2106" y="8634"/>
                    <a:pt x="2106" y="8634"/>
                    <a:pt x="2106" y="8634"/>
                  </a:cubicBezTo>
                  <a:moveTo>
                    <a:pt x="2083" y="8618"/>
                  </a:moveTo>
                  <a:cubicBezTo>
                    <a:pt x="2067" y="8642"/>
                    <a:pt x="2067" y="8642"/>
                    <a:pt x="2067" y="8642"/>
                  </a:cubicBezTo>
                  <a:cubicBezTo>
                    <a:pt x="2075" y="8647"/>
                    <a:pt x="2082" y="8652"/>
                    <a:pt x="2090" y="8657"/>
                  </a:cubicBezTo>
                  <a:cubicBezTo>
                    <a:pt x="2106" y="8634"/>
                    <a:pt x="2106" y="8634"/>
                    <a:pt x="2106" y="8634"/>
                  </a:cubicBezTo>
                  <a:cubicBezTo>
                    <a:pt x="2098" y="8629"/>
                    <a:pt x="2090" y="8624"/>
                    <a:pt x="2083" y="8618"/>
                  </a:cubicBezTo>
                  <a:moveTo>
                    <a:pt x="7386" y="8613"/>
                  </a:moveTo>
                  <a:cubicBezTo>
                    <a:pt x="7378" y="8618"/>
                    <a:pt x="7370" y="8623"/>
                    <a:pt x="7363" y="8629"/>
                  </a:cubicBezTo>
                  <a:cubicBezTo>
                    <a:pt x="7378" y="8652"/>
                    <a:pt x="7378" y="8652"/>
                    <a:pt x="7378" y="8652"/>
                  </a:cubicBezTo>
                  <a:cubicBezTo>
                    <a:pt x="7386" y="8646"/>
                    <a:pt x="7394" y="8641"/>
                    <a:pt x="7402" y="8636"/>
                  </a:cubicBezTo>
                  <a:cubicBezTo>
                    <a:pt x="7386" y="8613"/>
                    <a:pt x="7386" y="8613"/>
                    <a:pt x="7386" y="8613"/>
                  </a:cubicBezTo>
                  <a:moveTo>
                    <a:pt x="1962" y="8533"/>
                  </a:moveTo>
                  <a:cubicBezTo>
                    <a:pt x="1946" y="8556"/>
                    <a:pt x="1946" y="8556"/>
                    <a:pt x="1946" y="8556"/>
                  </a:cubicBezTo>
                  <a:cubicBezTo>
                    <a:pt x="1953" y="8561"/>
                    <a:pt x="1961" y="8567"/>
                    <a:pt x="1968" y="8572"/>
                  </a:cubicBezTo>
                  <a:cubicBezTo>
                    <a:pt x="1985" y="8550"/>
                    <a:pt x="1985" y="8550"/>
                    <a:pt x="1985" y="8550"/>
                  </a:cubicBezTo>
                  <a:cubicBezTo>
                    <a:pt x="1985" y="8550"/>
                    <a:pt x="1985" y="8550"/>
                    <a:pt x="1985" y="8550"/>
                  </a:cubicBezTo>
                  <a:cubicBezTo>
                    <a:pt x="1977" y="8544"/>
                    <a:pt x="1970" y="8539"/>
                    <a:pt x="1962" y="8533"/>
                  </a:cubicBezTo>
                  <a:moveTo>
                    <a:pt x="7506" y="8528"/>
                  </a:moveTo>
                  <a:cubicBezTo>
                    <a:pt x="7498" y="8533"/>
                    <a:pt x="7491" y="8539"/>
                    <a:pt x="7483" y="8544"/>
                  </a:cubicBezTo>
                  <a:cubicBezTo>
                    <a:pt x="7500" y="8567"/>
                    <a:pt x="7500" y="8567"/>
                    <a:pt x="7500" y="8567"/>
                  </a:cubicBezTo>
                  <a:cubicBezTo>
                    <a:pt x="7507" y="8561"/>
                    <a:pt x="7515" y="8556"/>
                    <a:pt x="7522" y="8550"/>
                  </a:cubicBezTo>
                  <a:cubicBezTo>
                    <a:pt x="7506" y="8528"/>
                    <a:pt x="7506" y="8528"/>
                    <a:pt x="7506" y="8528"/>
                  </a:cubicBezTo>
                  <a:moveTo>
                    <a:pt x="1844" y="8444"/>
                  </a:moveTo>
                  <a:cubicBezTo>
                    <a:pt x="1827" y="8467"/>
                    <a:pt x="1827" y="8467"/>
                    <a:pt x="1827" y="8467"/>
                  </a:cubicBezTo>
                  <a:cubicBezTo>
                    <a:pt x="1834" y="8472"/>
                    <a:pt x="1842" y="8478"/>
                    <a:pt x="1849" y="8484"/>
                  </a:cubicBezTo>
                  <a:cubicBezTo>
                    <a:pt x="1866" y="8462"/>
                    <a:pt x="1866" y="8462"/>
                    <a:pt x="1866" y="8462"/>
                  </a:cubicBezTo>
                  <a:cubicBezTo>
                    <a:pt x="1859" y="8456"/>
                    <a:pt x="1851" y="8450"/>
                    <a:pt x="1844" y="8444"/>
                  </a:cubicBezTo>
                  <a:moveTo>
                    <a:pt x="7623" y="8439"/>
                  </a:moveTo>
                  <a:cubicBezTo>
                    <a:pt x="7616" y="8444"/>
                    <a:pt x="7609" y="8450"/>
                    <a:pt x="7601" y="8456"/>
                  </a:cubicBezTo>
                  <a:cubicBezTo>
                    <a:pt x="7618" y="8478"/>
                    <a:pt x="7618" y="8478"/>
                    <a:pt x="7618" y="8478"/>
                  </a:cubicBezTo>
                  <a:cubicBezTo>
                    <a:pt x="7626" y="8472"/>
                    <a:pt x="7633" y="8467"/>
                    <a:pt x="7641" y="8461"/>
                  </a:cubicBezTo>
                  <a:cubicBezTo>
                    <a:pt x="7623" y="8439"/>
                    <a:pt x="7623" y="8439"/>
                    <a:pt x="7623" y="8439"/>
                  </a:cubicBezTo>
                  <a:moveTo>
                    <a:pt x="1729" y="8352"/>
                  </a:moveTo>
                  <a:cubicBezTo>
                    <a:pt x="1711" y="8373"/>
                    <a:pt x="1711" y="8373"/>
                    <a:pt x="1711" y="8373"/>
                  </a:cubicBezTo>
                  <a:cubicBezTo>
                    <a:pt x="1718" y="8379"/>
                    <a:pt x="1726" y="8385"/>
                    <a:pt x="1733" y="8391"/>
                  </a:cubicBezTo>
                  <a:cubicBezTo>
                    <a:pt x="1751" y="8370"/>
                    <a:pt x="1751" y="8370"/>
                    <a:pt x="1751" y="8370"/>
                  </a:cubicBezTo>
                  <a:cubicBezTo>
                    <a:pt x="1751" y="8370"/>
                    <a:pt x="1751" y="8370"/>
                    <a:pt x="1751" y="8370"/>
                  </a:cubicBezTo>
                  <a:cubicBezTo>
                    <a:pt x="1743" y="8364"/>
                    <a:pt x="1736" y="8358"/>
                    <a:pt x="1729" y="8352"/>
                  </a:cubicBezTo>
                  <a:moveTo>
                    <a:pt x="7738" y="8346"/>
                  </a:moveTo>
                  <a:cubicBezTo>
                    <a:pt x="7731" y="8352"/>
                    <a:pt x="7724" y="8358"/>
                    <a:pt x="7717" y="8364"/>
                  </a:cubicBezTo>
                  <a:cubicBezTo>
                    <a:pt x="7734" y="8386"/>
                    <a:pt x="7734" y="8386"/>
                    <a:pt x="7734" y="8386"/>
                  </a:cubicBezTo>
                  <a:cubicBezTo>
                    <a:pt x="7742" y="8380"/>
                    <a:pt x="7749" y="8374"/>
                    <a:pt x="7756" y="8368"/>
                  </a:cubicBezTo>
                  <a:cubicBezTo>
                    <a:pt x="7738" y="8346"/>
                    <a:pt x="7738" y="8346"/>
                    <a:pt x="7738" y="8346"/>
                  </a:cubicBezTo>
                  <a:moveTo>
                    <a:pt x="1617" y="8256"/>
                  </a:moveTo>
                  <a:cubicBezTo>
                    <a:pt x="1598" y="8277"/>
                    <a:pt x="1598" y="8277"/>
                    <a:pt x="1598" y="8277"/>
                  </a:cubicBezTo>
                  <a:cubicBezTo>
                    <a:pt x="1605" y="8283"/>
                    <a:pt x="1613" y="8289"/>
                    <a:pt x="1620" y="8295"/>
                  </a:cubicBezTo>
                  <a:cubicBezTo>
                    <a:pt x="1638" y="8274"/>
                    <a:pt x="1638" y="8274"/>
                    <a:pt x="1638" y="8274"/>
                  </a:cubicBezTo>
                  <a:cubicBezTo>
                    <a:pt x="1638" y="8274"/>
                    <a:pt x="1638" y="8274"/>
                    <a:pt x="1638" y="8274"/>
                  </a:cubicBezTo>
                  <a:cubicBezTo>
                    <a:pt x="1631" y="8268"/>
                    <a:pt x="1624" y="8262"/>
                    <a:pt x="1617" y="8256"/>
                  </a:cubicBezTo>
                  <a:moveTo>
                    <a:pt x="7850" y="8250"/>
                  </a:moveTo>
                  <a:cubicBezTo>
                    <a:pt x="7843" y="8256"/>
                    <a:pt x="7836" y="8262"/>
                    <a:pt x="7829" y="8268"/>
                  </a:cubicBezTo>
                  <a:cubicBezTo>
                    <a:pt x="7847" y="8289"/>
                    <a:pt x="7847" y="8289"/>
                    <a:pt x="7847" y="8289"/>
                  </a:cubicBezTo>
                  <a:cubicBezTo>
                    <a:pt x="7854" y="8283"/>
                    <a:pt x="7861" y="8277"/>
                    <a:pt x="7868" y="8271"/>
                  </a:cubicBezTo>
                  <a:cubicBezTo>
                    <a:pt x="7850" y="8250"/>
                    <a:pt x="7850" y="8250"/>
                    <a:pt x="7850" y="8250"/>
                  </a:cubicBezTo>
                  <a:moveTo>
                    <a:pt x="1508" y="8156"/>
                  </a:moveTo>
                  <a:cubicBezTo>
                    <a:pt x="1489" y="8177"/>
                    <a:pt x="1489" y="8177"/>
                    <a:pt x="1489" y="8177"/>
                  </a:cubicBezTo>
                  <a:cubicBezTo>
                    <a:pt x="1496" y="8183"/>
                    <a:pt x="1502" y="8190"/>
                    <a:pt x="1509" y="8196"/>
                  </a:cubicBezTo>
                  <a:cubicBezTo>
                    <a:pt x="1528" y="8176"/>
                    <a:pt x="1528" y="8176"/>
                    <a:pt x="1528" y="8176"/>
                  </a:cubicBezTo>
                  <a:cubicBezTo>
                    <a:pt x="1522" y="8169"/>
                    <a:pt x="1515" y="8163"/>
                    <a:pt x="1508" y="8156"/>
                  </a:cubicBezTo>
                  <a:moveTo>
                    <a:pt x="7959" y="8150"/>
                  </a:moveTo>
                  <a:cubicBezTo>
                    <a:pt x="7952" y="8157"/>
                    <a:pt x="7945" y="8163"/>
                    <a:pt x="7938" y="8169"/>
                  </a:cubicBezTo>
                  <a:cubicBezTo>
                    <a:pt x="7957" y="8190"/>
                    <a:pt x="7957" y="8190"/>
                    <a:pt x="7957" y="8190"/>
                  </a:cubicBezTo>
                  <a:cubicBezTo>
                    <a:pt x="7964" y="8184"/>
                    <a:pt x="7971" y="8177"/>
                    <a:pt x="7978" y="8171"/>
                  </a:cubicBezTo>
                  <a:cubicBezTo>
                    <a:pt x="7959" y="8150"/>
                    <a:pt x="7959" y="8150"/>
                    <a:pt x="7959" y="8150"/>
                  </a:cubicBezTo>
                  <a:cubicBezTo>
                    <a:pt x="7959" y="8150"/>
                    <a:pt x="7959" y="8150"/>
                    <a:pt x="7959" y="8150"/>
                  </a:cubicBezTo>
                  <a:moveTo>
                    <a:pt x="1402" y="8054"/>
                  </a:moveTo>
                  <a:cubicBezTo>
                    <a:pt x="1382" y="8073"/>
                    <a:pt x="1382" y="8073"/>
                    <a:pt x="1382" y="8073"/>
                  </a:cubicBezTo>
                  <a:cubicBezTo>
                    <a:pt x="1389" y="8080"/>
                    <a:pt x="1396" y="8087"/>
                    <a:pt x="1402" y="8093"/>
                  </a:cubicBezTo>
                  <a:cubicBezTo>
                    <a:pt x="1422" y="8073"/>
                    <a:pt x="1422" y="8073"/>
                    <a:pt x="1422" y="8073"/>
                  </a:cubicBezTo>
                  <a:cubicBezTo>
                    <a:pt x="1415" y="8067"/>
                    <a:pt x="1409" y="8060"/>
                    <a:pt x="1402" y="8054"/>
                  </a:cubicBezTo>
                  <a:moveTo>
                    <a:pt x="8064" y="8047"/>
                  </a:moveTo>
                  <a:cubicBezTo>
                    <a:pt x="8058" y="8054"/>
                    <a:pt x="8051" y="8061"/>
                    <a:pt x="8044" y="8067"/>
                  </a:cubicBezTo>
                  <a:cubicBezTo>
                    <a:pt x="8064" y="8087"/>
                    <a:pt x="8064" y="8087"/>
                    <a:pt x="8064" y="8087"/>
                  </a:cubicBezTo>
                  <a:cubicBezTo>
                    <a:pt x="8071" y="8080"/>
                    <a:pt x="8077" y="8074"/>
                    <a:pt x="8084" y="8067"/>
                  </a:cubicBezTo>
                  <a:cubicBezTo>
                    <a:pt x="8064" y="8047"/>
                    <a:pt x="8064" y="8047"/>
                    <a:pt x="8064" y="8047"/>
                  </a:cubicBezTo>
                  <a:cubicBezTo>
                    <a:pt x="8064" y="8047"/>
                    <a:pt x="8064" y="8047"/>
                    <a:pt x="8064" y="8047"/>
                  </a:cubicBezTo>
                  <a:moveTo>
                    <a:pt x="1300" y="7948"/>
                  </a:moveTo>
                  <a:cubicBezTo>
                    <a:pt x="1279" y="7967"/>
                    <a:pt x="1279" y="7967"/>
                    <a:pt x="1279" y="7967"/>
                  </a:cubicBezTo>
                  <a:cubicBezTo>
                    <a:pt x="1286" y="7974"/>
                    <a:pt x="1292" y="7980"/>
                    <a:pt x="1298" y="7987"/>
                  </a:cubicBezTo>
                  <a:cubicBezTo>
                    <a:pt x="1319" y="7968"/>
                    <a:pt x="1319" y="7968"/>
                    <a:pt x="1319" y="7968"/>
                  </a:cubicBezTo>
                  <a:cubicBezTo>
                    <a:pt x="1312" y="7961"/>
                    <a:pt x="1306" y="7954"/>
                    <a:pt x="1300" y="7948"/>
                  </a:cubicBezTo>
                  <a:moveTo>
                    <a:pt x="8167" y="7941"/>
                  </a:moveTo>
                  <a:cubicBezTo>
                    <a:pt x="8160" y="7948"/>
                    <a:pt x="8154" y="7955"/>
                    <a:pt x="8147" y="7962"/>
                  </a:cubicBezTo>
                  <a:cubicBezTo>
                    <a:pt x="8168" y="7981"/>
                    <a:pt x="8168" y="7981"/>
                    <a:pt x="8168" y="7981"/>
                  </a:cubicBezTo>
                  <a:cubicBezTo>
                    <a:pt x="8174" y="7974"/>
                    <a:pt x="8181" y="7967"/>
                    <a:pt x="8187" y="7960"/>
                  </a:cubicBezTo>
                  <a:cubicBezTo>
                    <a:pt x="8167" y="7941"/>
                    <a:pt x="8167" y="7941"/>
                    <a:pt x="8167" y="7941"/>
                  </a:cubicBezTo>
                  <a:cubicBezTo>
                    <a:pt x="8167" y="7941"/>
                    <a:pt x="8167" y="7941"/>
                    <a:pt x="8167" y="7941"/>
                  </a:cubicBezTo>
                  <a:moveTo>
                    <a:pt x="1200" y="7839"/>
                  </a:moveTo>
                  <a:cubicBezTo>
                    <a:pt x="1179" y="7857"/>
                    <a:pt x="1179" y="7857"/>
                    <a:pt x="1179" y="7857"/>
                  </a:cubicBezTo>
                  <a:cubicBezTo>
                    <a:pt x="1186" y="7864"/>
                    <a:pt x="1192" y="7871"/>
                    <a:pt x="1198" y="7878"/>
                  </a:cubicBezTo>
                  <a:cubicBezTo>
                    <a:pt x="1219" y="7859"/>
                    <a:pt x="1219" y="7859"/>
                    <a:pt x="1219" y="7859"/>
                  </a:cubicBezTo>
                  <a:cubicBezTo>
                    <a:pt x="1213" y="7852"/>
                    <a:pt x="1207" y="7846"/>
                    <a:pt x="1200" y="7839"/>
                  </a:cubicBezTo>
                  <a:moveTo>
                    <a:pt x="8266" y="7832"/>
                  </a:moveTo>
                  <a:cubicBezTo>
                    <a:pt x="8259" y="7839"/>
                    <a:pt x="8253" y="7846"/>
                    <a:pt x="8247" y="7853"/>
                  </a:cubicBezTo>
                  <a:cubicBezTo>
                    <a:pt x="8268" y="7871"/>
                    <a:pt x="8268" y="7871"/>
                    <a:pt x="8268" y="7871"/>
                  </a:cubicBezTo>
                  <a:cubicBezTo>
                    <a:pt x="8274" y="7864"/>
                    <a:pt x="8280" y="7857"/>
                    <a:pt x="8287" y="7850"/>
                  </a:cubicBezTo>
                  <a:cubicBezTo>
                    <a:pt x="8266" y="7832"/>
                    <a:pt x="8266" y="7832"/>
                    <a:pt x="8266" y="7832"/>
                  </a:cubicBezTo>
                  <a:cubicBezTo>
                    <a:pt x="8266" y="7832"/>
                    <a:pt x="8266" y="7832"/>
                    <a:pt x="8266" y="7832"/>
                  </a:cubicBezTo>
                  <a:moveTo>
                    <a:pt x="1123" y="7748"/>
                  </a:moveTo>
                  <a:cubicBezTo>
                    <a:pt x="1123" y="7748"/>
                    <a:pt x="1123" y="7748"/>
                    <a:pt x="1123" y="7748"/>
                  </a:cubicBezTo>
                  <a:cubicBezTo>
                    <a:pt x="1123" y="7748"/>
                    <a:pt x="1123" y="7748"/>
                    <a:pt x="1123" y="7748"/>
                  </a:cubicBezTo>
                  <a:cubicBezTo>
                    <a:pt x="1123" y="7748"/>
                    <a:pt x="1123" y="7748"/>
                    <a:pt x="1123" y="7748"/>
                  </a:cubicBezTo>
                  <a:moveTo>
                    <a:pt x="1105" y="7726"/>
                  </a:moveTo>
                  <a:cubicBezTo>
                    <a:pt x="1083" y="7744"/>
                    <a:pt x="1083" y="7744"/>
                    <a:pt x="1083" y="7744"/>
                  </a:cubicBezTo>
                  <a:cubicBezTo>
                    <a:pt x="1089" y="7751"/>
                    <a:pt x="1095" y="7759"/>
                    <a:pt x="1101" y="7766"/>
                  </a:cubicBezTo>
                  <a:cubicBezTo>
                    <a:pt x="1123" y="7748"/>
                    <a:pt x="1123" y="7748"/>
                    <a:pt x="1123" y="7748"/>
                  </a:cubicBezTo>
                  <a:cubicBezTo>
                    <a:pt x="1117" y="7741"/>
                    <a:pt x="1111" y="7734"/>
                    <a:pt x="1105" y="7726"/>
                  </a:cubicBezTo>
                  <a:moveTo>
                    <a:pt x="8361" y="7719"/>
                  </a:moveTo>
                  <a:cubicBezTo>
                    <a:pt x="8361" y="7719"/>
                    <a:pt x="8361" y="7719"/>
                    <a:pt x="8361" y="7719"/>
                  </a:cubicBezTo>
                  <a:cubicBezTo>
                    <a:pt x="8355" y="7727"/>
                    <a:pt x="8349" y="7734"/>
                    <a:pt x="8343" y="7741"/>
                  </a:cubicBezTo>
                  <a:cubicBezTo>
                    <a:pt x="8365" y="7759"/>
                    <a:pt x="8365" y="7759"/>
                    <a:pt x="8365" y="7759"/>
                  </a:cubicBezTo>
                  <a:cubicBezTo>
                    <a:pt x="8371" y="7752"/>
                    <a:pt x="8377" y="7744"/>
                    <a:pt x="8383" y="7737"/>
                  </a:cubicBezTo>
                  <a:cubicBezTo>
                    <a:pt x="8361" y="7719"/>
                    <a:pt x="8361" y="7719"/>
                    <a:pt x="8361" y="7719"/>
                  </a:cubicBezTo>
                  <a:moveTo>
                    <a:pt x="1013" y="7611"/>
                  </a:moveTo>
                  <a:cubicBezTo>
                    <a:pt x="991" y="7629"/>
                    <a:pt x="991" y="7629"/>
                    <a:pt x="991" y="7629"/>
                  </a:cubicBezTo>
                  <a:cubicBezTo>
                    <a:pt x="996" y="7636"/>
                    <a:pt x="1002" y="7643"/>
                    <a:pt x="1008" y="7651"/>
                  </a:cubicBezTo>
                  <a:cubicBezTo>
                    <a:pt x="1030" y="7633"/>
                    <a:pt x="1030" y="7633"/>
                    <a:pt x="1030" y="7633"/>
                  </a:cubicBezTo>
                  <a:cubicBezTo>
                    <a:pt x="1024" y="7626"/>
                    <a:pt x="1018" y="7619"/>
                    <a:pt x="1013" y="7611"/>
                  </a:cubicBezTo>
                  <a:moveTo>
                    <a:pt x="8453" y="7604"/>
                  </a:moveTo>
                  <a:cubicBezTo>
                    <a:pt x="8448" y="7611"/>
                    <a:pt x="8442" y="7619"/>
                    <a:pt x="8436" y="7626"/>
                  </a:cubicBezTo>
                  <a:cubicBezTo>
                    <a:pt x="8458" y="7643"/>
                    <a:pt x="8458" y="7643"/>
                    <a:pt x="8458" y="7643"/>
                  </a:cubicBezTo>
                  <a:cubicBezTo>
                    <a:pt x="8464" y="7636"/>
                    <a:pt x="8470" y="7628"/>
                    <a:pt x="8475" y="7621"/>
                  </a:cubicBezTo>
                  <a:cubicBezTo>
                    <a:pt x="8453" y="7604"/>
                    <a:pt x="8453" y="7604"/>
                    <a:pt x="8453" y="7604"/>
                  </a:cubicBezTo>
                  <a:moveTo>
                    <a:pt x="924" y="7494"/>
                  </a:moveTo>
                  <a:cubicBezTo>
                    <a:pt x="902" y="7510"/>
                    <a:pt x="902" y="7510"/>
                    <a:pt x="902" y="7510"/>
                  </a:cubicBezTo>
                  <a:cubicBezTo>
                    <a:pt x="907" y="7518"/>
                    <a:pt x="913" y="7525"/>
                    <a:pt x="918" y="7533"/>
                  </a:cubicBezTo>
                  <a:cubicBezTo>
                    <a:pt x="941" y="7516"/>
                    <a:pt x="941" y="7516"/>
                    <a:pt x="941" y="7516"/>
                  </a:cubicBezTo>
                  <a:cubicBezTo>
                    <a:pt x="935" y="7509"/>
                    <a:pt x="930" y="7501"/>
                    <a:pt x="924" y="7494"/>
                  </a:cubicBezTo>
                  <a:moveTo>
                    <a:pt x="8542" y="7486"/>
                  </a:moveTo>
                  <a:cubicBezTo>
                    <a:pt x="8536" y="7493"/>
                    <a:pt x="8531" y="7501"/>
                    <a:pt x="8525" y="7508"/>
                  </a:cubicBezTo>
                  <a:cubicBezTo>
                    <a:pt x="8548" y="7525"/>
                    <a:pt x="8548" y="7525"/>
                    <a:pt x="8548" y="7525"/>
                  </a:cubicBezTo>
                  <a:cubicBezTo>
                    <a:pt x="8553" y="7517"/>
                    <a:pt x="8559" y="7510"/>
                    <a:pt x="8564" y="7502"/>
                  </a:cubicBezTo>
                  <a:cubicBezTo>
                    <a:pt x="8542" y="7486"/>
                    <a:pt x="8542" y="7486"/>
                    <a:pt x="8542" y="7486"/>
                  </a:cubicBezTo>
                  <a:moveTo>
                    <a:pt x="839" y="7373"/>
                  </a:moveTo>
                  <a:cubicBezTo>
                    <a:pt x="816" y="7389"/>
                    <a:pt x="816" y="7389"/>
                    <a:pt x="816" y="7389"/>
                  </a:cubicBezTo>
                  <a:cubicBezTo>
                    <a:pt x="822" y="7396"/>
                    <a:pt x="827" y="7404"/>
                    <a:pt x="832" y="7412"/>
                  </a:cubicBezTo>
                  <a:cubicBezTo>
                    <a:pt x="855" y="7396"/>
                    <a:pt x="855" y="7396"/>
                    <a:pt x="855" y="7396"/>
                  </a:cubicBezTo>
                  <a:cubicBezTo>
                    <a:pt x="850" y="7388"/>
                    <a:pt x="845" y="7381"/>
                    <a:pt x="839" y="7373"/>
                  </a:cubicBezTo>
                  <a:moveTo>
                    <a:pt x="8626" y="7365"/>
                  </a:moveTo>
                  <a:cubicBezTo>
                    <a:pt x="8621" y="7372"/>
                    <a:pt x="8616" y="7380"/>
                    <a:pt x="8611" y="7388"/>
                  </a:cubicBezTo>
                  <a:cubicBezTo>
                    <a:pt x="8634" y="7404"/>
                    <a:pt x="8634" y="7404"/>
                    <a:pt x="8634" y="7404"/>
                  </a:cubicBezTo>
                  <a:cubicBezTo>
                    <a:pt x="8639" y="7396"/>
                    <a:pt x="8644" y="7388"/>
                    <a:pt x="8650" y="7380"/>
                  </a:cubicBezTo>
                  <a:cubicBezTo>
                    <a:pt x="8626" y="7365"/>
                    <a:pt x="8626" y="7365"/>
                    <a:pt x="8626" y="7365"/>
                  </a:cubicBezTo>
                  <a:cubicBezTo>
                    <a:pt x="8626" y="7365"/>
                    <a:pt x="8626" y="7365"/>
                    <a:pt x="8626" y="7365"/>
                  </a:cubicBezTo>
                  <a:moveTo>
                    <a:pt x="759" y="7250"/>
                  </a:moveTo>
                  <a:cubicBezTo>
                    <a:pt x="735" y="7265"/>
                    <a:pt x="735" y="7265"/>
                    <a:pt x="735" y="7265"/>
                  </a:cubicBezTo>
                  <a:cubicBezTo>
                    <a:pt x="740" y="7273"/>
                    <a:pt x="745" y="7281"/>
                    <a:pt x="750" y="7289"/>
                  </a:cubicBezTo>
                  <a:cubicBezTo>
                    <a:pt x="774" y="7273"/>
                    <a:pt x="774" y="7273"/>
                    <a:pt x="774" y="7273"/>
                  </a:cubicBezTo>
                  <a:cubicBezTo>
                    <a:pt x="769" y="7266"/>
                    <a:pt x="764" y="7258"/>
                    <a:pt x="759" y="7250"/>
                  </a:cubicBezTo>
                  <a:moveTo>
                    <a:pt x="8707" y="7241"/>
                  </a:moveTo>
                  <a:cubicBezTo>
                    <a:pt x="8702" y="7249"/>
                    <a:pt x="8697" y="7257"/>
                    <a:pt x="8692" y="7265"/>
                  </a:cubicBezTo>
                  <a:cubicBezTo>
                    <a:pt x="8716" y="7280"/>
                    <a:pt x="8716" y="7280"/>
                    <a:pt x="8716" y="7280"/>
                  </a:cubicBezTo>
                  <a:cubicBezTo>
                    <a:pt x="8721" y="7272"/>
                    <a:pt x="8726" y="7264"/>
                    <a:pt x="8731" y="7256"/>
                  </a:cubicBezTo>
                  <a:cubicBezTo>
                    <a:pt x="8707" y="7241"/>
                    <a:pt x="8707" y="7241"/>
                    <a:pt x="8707" y="7241"/>
                  </a:cubicBezTo>
                  <a:moveTo>
                    <a:pt x="682" y="7124"/>
                  </a:moveTo>
                  <a:cubicBezTo>
                    <a:pt x="657" y="7139"/>
                    <a:pt x="657" y="7139"/>
                    <a:pt x="657" y="7139"/>
                  </a:cubicBezTo>
                  <a:cubicBezTo>
                    <a:pt x="662" y="7147"/>
                    <a:pt x="667" y="7155"/>
                    <a:pt x="672" y="7163"/>
                  </a:cubicBezTo>
                  <a:cubicBezTo>
                    <a:pt x="696" y="7148"/>
                    <a:pt x="696" y="7148"/>
                    <a:pt x="696" y="7148"/>
                  </a:cubicBezTo>
                  <a:cubicBezTo>
                    <a:pt x="696" y="7148"/>
                    <a:pt x="696" y="7148"/>
                    <a:pt x="696" y="7148"/>
                  </a:cubicBezTo>
                  <a:cubicBezTo>
                    <a:pt x="691" y="7140"/>
                    <a:pt x="686" y="7132"/>
                    <a:pt x="682" y="7124"/>
                  </a:cubicBezTo>
                  <a:moveTo>
                    <a:pt x="8784" y="7115"/>
                  </a:moveTo>
                  <a:cubicBezTo>
                    <a:pt x="8779" y="7123"/>
                    <a:pt x="8775" y="7131"/>
                    <a:pt x="8770" y="7139"/>
                  </a:cubicBezTo>
                  <a:cubicBezTo>
                    <a:pt x="8794" y="7153"/>
                    <a:pt x="8794" y="7153"/>
                    <a:pt x="8794" y="7153"/>
                  </a:cubicBezTo>
                  <a:cubicBezTo>
                    <a:pt x="8799" y="7145"/>
                    <a:pt x="8804" y="7137"/>
                    <a:pt x="8808" y="7129"/>
                  </a:cubicBezTo>
                  <a:cubicBezTo>
                    <a:pt x="8784" y="7115"/>
                    <a:pt x="8784" y="7115"/>
                    <a:pt x="8784" y="7115"/>
                  </a:cubicBezTo>
                  <a:moveTo>
                    <a:pt x="8784" y="7115"/>
                  </a:moveTo>
                  <a:cubicBezTo>
                    <a:pt x="8784" y="7115"/>
                    <a:pt x="8784" y="7115"/>
                    <a:pt x="8784" y="7115"/>
                  </a:cubicBezTo>
                  <a:cubicBezTo>
                    <a:pt x="8784" y="7115"/>
                    <a:pt x="8784" y="7115"/>
                    <a:pt x="8784" y="7115"/>
                  </a:cubicBezTo>
                  <a:cubicBezTo>
                    <a:pt x="8784" y="7115"/>
                    <a:pt x="8784" y="7115"/>
                    <a:pt x="8784" y="7115"/>
                  </a:cubicBezTo>
                  <a:moveTo>
                    <a:pt x="609" y="6997"/>
                  </a:moveTo>
                  <a:cubicBezTo>
                    <a:pt x="584" y="7010"/>
                    <a:pt x="584" y="7010"/>
                    <a:pt x="584" y="7010"/>
                  </a:cubicBezTo>
                  <a:cubicBezTo>
                    <a:pt x="589" y="7018"/>
                    <a:pt x="593" y="7026"/>
                    <a:pt x="598" y="7035"/>
                  </a:cubicBezTo>
                  <a:cubicBezTo>
                    <a:pt x="622" y="7021"/>
                    <a:pt x="622" y="7021"/>
                    <a:pt x="622" y="7021"/>
                  </a:cubicBezTo>
                  <a:cubicBezTo>
                    <a:pt x="618" y="7013"/>
                    <a:pt x="613" y="7005"/>
                    <a:pt x="609" y="6997"/>
                  </a:cubicBezTo>
                  <a:moveTo>
                    <a:pt x="8857" y="6986"/>
                  </a:moveTo>
                  <a:cubicBezTo>
                    <a:pt x="8853" y="6995"/>
                    <a:pt x="8848" y="7003"/>
                    <a:pt x="8844" y="7011"/>
                  </a:cubicBezTo>
                  <a:cubicBezTo>
                    <a:pt x="8868" y="7025"/>
                    <a:pt x="8868" y="7025"/>
                    <a:pt x="8868" y="7025"/>
                  </a:cubicBezTo>
                  <a:cubicBezTo>
                    <a:pt x="8873" y="7016"/>
                    <a:pt x="8877" y="7008"/>
                    <a:pt x="8882" y="7000"/>
                  </a:cubicBezTo>
                  <a:cubicBezTo>
                    <a:pt x="8857" y="6986"/>
                    <a:pt x="8857" y="6986"/>
                    <a:pt x="8857" y="6986"/>
                  </a:cubicBezTo>
                  <a:moveTo>
                    <a:pt x="540" y="6867"/>
                  </a:moveTo>
                  <a:cubicBezTo>
                    <a:pt x="515" y="6879"/>
                    <a:pt x="515" y="6879"/>
                    <a:pt x="515" y="6879"/>
                  </a:cubicBezTo>
                  <a:cubicBezTo>
                    <a:pt x="519" y="6888"/>
                    <a:pt x="523" y="6896"/>
                    <a:pt x="527" y="6904"/>
                  </a:cubicBezTo>
                  <a:cubicBezTo>
                    <a:pt x="552" y="6891"/>
                    <a:pt x="552" y="6891"/>
                    <a:pt x="552" y="6891"/>
                  </a:cubicBezTo>
                  <a:cubicBezTo>
                    <a:pt x="552" y="6891"/>
                    <a:pt x="552" y="6891"/>
                    <a:pt x="552" y="6891"/>
                  </a:cubicBezTo>
                  <a:cubicBezTo>
                    <a:pt x="548" y="6883"/>
                    <a:pt x="544" y="6875"/>
                    <a:pt x="540" y="6867"/>
                  </a:cubicBezTo>
                  <a:moveTo>
                    <a:pt x="8926" y="6856"/>
                  </a:moveTo>
                  <a:cubicBezTo>
                    <a:pt x="8922" y="6864"/>
                    <a:pt x="8918" y="6872"/>
                    <a:pt x="8913" y="6881"/>
                  </a:cubicBezTo>
                  <a:cubicBezTo>
                    <a:pt x="8938" y="6893"/>
                    <a:pt x="8938" y="6893"/>
                    <a:pt x="8938" y="6893"/>
                  </a:cubicBezTo>
                  <a:cubicBezTo>
                    <a:pt x="8943" y="6885"/>
                    <a:pt x="8947" y="6877"/>
                    <a:pt x="8951" y="6868"/>
                  </a:cubicBezTo>
                  <a:cubicBezTo>
                    <a:pt x="8926" y="6856"/>
                    <a:pt x="8926" y="6856"/>
                    <a:pt x="8926" y="6856"/>
                  </a:cubicBezTo>
                  <a:moveTo>
                    <a:pt x="475" y="6735"/>
                  </a:moveTo>
                  <a:cubicBezTo>
                    <a:pt x="449" y="6747"/>
                    <a:pt x="449" y="6747"/>
                    <a:pt x="449" y="6747"/>
                  </a:cubicBezTo>
                  <a:cubicBezTo>
                    <a:pt x="453" y="6755"/>
                    <a:pt x="457" y="6763"/>
                    <a:pt x="461" y="6772"/>
                  </a:cubicBezTo>
                  <a:cubicBezTo>
                    <a:pt x="487" y="6760"/>
                    <a:pt x="487" y="6760"/>
                    <a:pt x="487" y="6760"/>
                  </a:cubicBezTo>
                  <a:cubicBezTo>
                    <a:pt x="487" y="6760"/>
                    <a:pt x="487" y="6760"/>
                    <a:pt x="487" y="6760"/>
                  </a:cubicBezTo>
                  <a:cubicBezTo>
                    <a:pt x="483" y="6751"/>
                    <a:pt x="479" y="6743"/>
                    <a:pt x="475" y="6735"/>
                  </a:cubicBezTo>
                  <a:moveTo>
                    <a:pt x="8991" y="6723"/>
                  </a:moveTo>
                  <a:cubicBezTo>
                    <a:pt x="8987" y="6731"/>
                    <a:pt x="8983" y="6740"/>
                    <a:pt x="8979" y="6748"/>
                  </a:cubicBezTo>
                  <a:cubicBezTo>
                    <a:pt x="9004" y="6760"/>
                    <a:pt x="9004" y="6760"/>
                    <a:pt x="9004" y="6760"/>
                  </a:cubicBezTo>
                  <a:cubicBezTo>
                    <a:pt x="9008" y="6752"/>
                    <a:pt x="9012" y="6743"/>
                    <a:pt x="9016" y="6735"/>
                  </a:cubicBezTo>
                  <a:cubicBezTo>
                    <a:pt x="8991" y="6723"/>
                    <a:pt x="8991" y="6723"/>
                    <a:pt x="8991" y="6723"/>
                  </a:cubicBezTo>
                  <a:moveTo>
                    <a:pt x="414" y="6601"/>
                  </a:moveTo>
                  <a:cubicBezTo>
                    <a:pt x="389" y="6612"/>
                    <a:pt x="389" y="6612"/>
                    <a:pt x="389" y="6612"/>
                  </a:cubicBezTo>
                  <a:cubicBezTo>
                    <a:pt x="392" y="6620"/>
                    <a:pt x="396" y="6629"/>
                    <a:pt x="400" y="6637"/>
                  </a:cubicBezTo>
                  <a:cubicBezTo>
                    <a:pt x="425" y="6626"/>
                    <a:pt x="425" y="6626"/>
                    <a:pt x="425" y="6626"/>
                  </a:cubicBezTo>
                  <a:cubicBezTo>
                    <a:pt x="425" y="6626"/>
                    <a:pt x="425" y="6626"/>
                    <a:pt x="425" y="6626"/>
                  </a:cubicBezTo>
                  <a:cubicBezTo>
                    <a:pt x="422" y="6618"/>
                    <a:pt x="418" y="6609"/>
                    <a:pt x="414" y="6601"/>
                  </a:cubicBezTo>
                  <a:moveTo>
                    <a:pt x="9051" y="6588"/>
                  </a:moveTo>
                  <a:cubicBezTo>
                    <a:pt x="9048" y="6596"/>
                    <a:pt x="9044" y="6605"/>
                    <a:pt x="9040" y="6613"/>
                  </a:cubicBezTo>
                  <a:cubicBezTo>
                    <a:pt x="9066" y="6625"/>
                    <a:pt x="9066" y="6625"/>
                    <a:pt x="9066" y="6625"/>
                  </a:cubicBezTo>
                  <a:cubicBezTo>
                    <a:pt x="9070" y="6616"/>
                    <a:pt x="9073" y="6607"/>
                    <a:pt x="9077" y="6599"/>
                  </a:cubicBezTo>
                  <a:cubicBezTo>
                    <a:pt x="9051" y="6588"/>
                    <a:pt x="9051" y="6588"/>
                    <a:pt x="9051" y="6588"/>
                  </a:cubicBezTo>
                  <a:moveTo>
                    <a:pt x="358" y="6465"/>
                  </a:moveTo>
                  <a:cubicBezTo>
                    <a:pt x="332" y="6475"/>
                    <a:pt x="332" y="6475"/>
                    <a:pt x="332" y="6475"/>
                  </a:cubicBezTo>
                  <a:cubicBezTo>
                    <a:pt x="335" y="6484"/>
                    <a:pt x="339" y="6493"/>
                    <a:pt x="342" y="6501"/>
                  </a:cubicBezTo>
                  <a:cubicBezTo>
                    <a:pt x="368" y="6491"/>
                    <a:pt x="368" y="6491"/>
                    <a:pt x="368" y="6491"/>
                  </a:cubicBezTo>
                  <a:cubicBezTo>
                    <a:pt x="365" y="6482"/>
                    <a:pt x="361" y="6473"/>
                    <a:pt x="358" y="6465"/>
                  </a:cubicBezTo>
                  <a:moveTo>
                    <a:pt x="9108" y="6451"/>
                  </a:moveTo>
                  <a:cubicBezTo>
                    <a:pt x="9104" y="6460"/>
                    <a:pt x="9101" y="6468"/>
                    <a:pt x="9097" y="6477"/>
                  </a:cubicBezTo>
                  <a:cubicBezTo>
                    <a:pt x="9123" y="6487"/>
                    <a:pt x="9123" y="6487"/>
                    <a:pt x="9123" y="6487"/>
                  </a:cubicBezTo>
                  <a:cubicBezTo>
                    <a:pt x="9127" y="6479"/>
                    <a:pt x="9130" y="6470"/>
                    <a:pt x="9134" y="6461"/>
                  </a:cubicBezTo>
                  <a:cubicBezTo>
                    <a:pt x="9108" y="6451"/>
                    <a:pt x="9108" y="6451"/>
                    <a:pt x="9108" y="6451"/>
                  </a:cubicBezTo>
                  <a:moveTo>
                    <a:pt x="306" y="6327"/>
                  </a:moveTo>
                  <a:cubicBezTo>
                    <a:pt x="279" y="6336"/>
                    <a:pt x="279" y="6336"/>
                    <a:pt x="279" y="6336"/>
                  </a:cubicBezTo>
                  <a:cubicBezTo>
                    <a:pt x="282" y="6345"/>
                    <a:pt x="286" y="6354"/>
                    <a:pt x="289" y="6363"/>
                  </a:cubicBezTo>
                  <a:cubicBezTo>
                    <a:pt x="315" y="6353"/>
                    <a:pt x="315" y="6353"/>
                    <a:pt x="315" y="6353"/>
                  </a:cubicBezTo>
                  <a:cubicBezTo>
                    <a:pt x="315" y="6353"/>
                    <a:pt x="315" y="6353"/>
                    <a:pt x="315" y="6353"/>
                  </a:cubicBezTo>
                  <a:cubicBezTo>
                    <a:pt x="312" y="6344"/>
                    <a:pt x="309" y="6336"/>
                    <a:pt x="306" y="6327"/>
                  </a:cubicBezTo>
                  <a:moveTo>
                    <a:pt x="9160" y="6312"/>
                  </a:moveTo>
                  <a:cubicBezTo>
                    <a:pt x="9157" y="6321"/>
                    <a:pt x="9153" y="6330"/>
                    <a:pt x="9150" y="6339"/>
                  </a:cubicBezTo>
                  <a:cubicBezTo>
                    <a:pt x="9177" y="6348"/>
                    <a:pt x="9177" y="6348"/>
                    <a:pt x="9177" y="6348"/>
                  </a:cubicBezTo>
                  <a:cubicBezTo>
                    <a:pt x="9180" y="6339"/>
                    <a:pt x="9183" y="6331"/>
                    <a:pt x="9186" y="6322"/>
                  </a:cubicBezTo>
                  <a:cubicBezTo>
                    <a:pt x="9160" y="6312"/>
                    <a:pt x="9160" y="6312"/>
                    <a:pt x="9160" y="6312"/>
                  </a:cubicBezTo>
                  <a:cubicBezTo>
                    <a:pt x="9160" y="6312"/>
                    <a:pt x="9160" y="6312"/>
                    <a:pt x="9160" y="6312"/>
                  </a:cubicBezTo>
                  <a:moveTo>
                    <a:pt x="258" y="6187"/>
                  </a:moveTo>
                  <a:cubicBezTo>
                    <a:pt x="231" y="6196"/>
                    <a:pt x="231" y="6196"/>
                    <a:pt x="231" y="6196"/>
                  </a:cubicBezTo>
                  <a:cubicBezTo>
                    <a:pt x="234" y="6205"/>
                    <a:pt x="237" y="6214"/>
                    <a:pt x="240" y="6223"/>
                  </a:cubicBezTo>
                  <a:cubicBezTo>
                    <a:pt x="266" y="6214"/>
                    <a:pt x="266" y="6214"/>
                    <a:pt x="266" y="6214"/>
                  </a:cubicBezTo>
                  <a:cubicBezTo>
                    <a:pt x="266" y="6214"/>
                    <a:pt x="266" y="6214"/>
                    <a:pt x="266" y="6214"/>
                  </a:cubicBezTo>
                  <a:cubicBezTo>
                    <a:pt x="264" y="6205"/>
                    <a:pt x="261" y="6196"/>
                    <a:pt x="258" y="6187"/>
                  </a:cubicBezTo>
                  <a:moveTo>
                    <a:pt x="9207" y="6172"/>
                  </a:moveTo>
                  <a:cubicBezTo>
                    <a:pt x="9204" y="6181"/>
                    <a:pt x="9201" y="6190"/>
                    <a:pt x="9199" y="6199"/>
                  </a:cubicBezTo>
                  <a:cubicBezTo>
                    <a:pt x="9225" y="6208"/>
                    <a:pt x="9225" y="6208"/>
                    <a:pt x="9225" y="6208"/>
                  </a:cubicBezTo>
                  <a:cubicBezTo>
                    <a:pt x="9228" y="6199"/>
                    <a:pt x="9231" y="6190"/>
                    <a:pt x="9234" y="6181"/>
                  </a:cubicBezTo>
                  <a:cubicBezTo>
                    <a:pt x="9207" y="6172"/>
                    <a:pt x="9207" y="6172"/>
                    <a:pt x="9207" y="6172"/>
                  </a:cubicBezTo>
                  <a:moveTo>
                    <a:pt x="214" y="6046"/>
                  </a:moveTo>
                  <a:cubicBezTo>
                    <a:pt x="187" y="6054"/>
                    <a:pt x="187" y="6054"/>
                    <a:pt x="187" y="6054"/>
                  </a:cubicBezTo>
                  <a:cubicBezTo>
                    <a:pt x="190" y="6063"/>
                    <a:pt x="193" y="6072"/>
                    <a:pt x="195" y="6081"/>
                  </a:cubicBezTo>
                  <a:cubicBezTo>
                    <a:pt x="222" y="6073"/>
                    <a:pt x="222" y="6073"/>
                    <a:pt x="222" y="6073"/>
                  </a:cubicBezTo>
                  <a:cubicBezTo>
                    <a:pt x="220" y="6064"/>
                    <a:pt x="217" y="6055"/>
                    <a:pt x="214" y="6046"/>
                  </a:cubicBezTo>
                  <a:moveTo>
                    <a:pt x="9250" y="6031"/>
                  </a:moveTo>
                  <a:cubicBezTo>
                    <a:pt x="9248" y="6040"/>
                    <a:pt x="9245" y="6049"/>
                    <a:pt x="9242" y="6058"/>
                  </a:cubicBezTo>
                  <a:cubicBezTo>
                    <a:pt x="9269" y="6066"/>
                    <a:pt x="9269" y="6066"/>
                    <a:pt x="9269" y="6066"/>
                  </a:cubicBezTo>
                  <a:cubicBezTo>
                    <a:pt x="9272" y="6057"/>
                    <a:pt x="9274" y="6048"/>
                    <a:pt x="9277" y="6039"/>
                  </a:cubicBezTo>
                  <a:cubicBezTo>
                    <a:pt x="9250" y="6031"/>
                    <a:pt x="9250" y="6031"/>
                    <a:pt x="9250" y="6031"/>
                  </a:cubicBezTo>
                  <a:moveTo>
                    <a:pt x="175" y="5904"/>
                  </a:moveTo>
                  <a:cubicBezTo>
                    <a:pt x="148" y="5911"/>
                    <a:pt x="148" y="5911"/>
                    <a:pt x="148" y="5911"/>
                  </a:cubicBezTo>
                  <a:cubicBezTo>
                    <a:pt x="151" y="5920"/>
                    <a:pt x="153" y="5929"/>
                    <a:pt x="155" y="5938"/>
                  </a:cubicBezTo>
                  <a:cubicBezTo>
                    <a:pt x="182" y="5931"/>
                    <a:pt x="182" y="5931"/>
                    <a:pt x="182" y="5931"/>
                  </a:cubicBezTo>
                  <a:cubicBezTo>
                    <a:pt x="180" y="5922"/>
                    <a:pt x="178" y="5913"/>
                    <a:pt x="175" y="5904"/>
                  </a:cubicBezTo>
                  <a:moveTo>
                    <a:pt x="9289" y="5889"/>
                  </a:moveTo>
                  <a:cubicBezTo>
                    <a:pt x="9286" y="5898"/>
                    <a:pt x="9284" y="5907"/>
                    <a:pt x="9282" y="5916"/>
                  </a:cubicBezTo>
                  <a:cubicBezTo>
                    <a:pt x="9309" y="5923"/>
                    <a:pt x="9309" y="5923"/>
                    <a:pt x="9309" y="5923"/>
                  </a:cubicBezTo>
                  <a:cubicBezTo>
                    <a:pt x="9311" y="5914"/>
                    <a:pt x="9313" y="5904"/>
                    <a:pt x="9316" y="5895"/>
                  </a:cubicBezTo>
                  <a:cubicBezTo>
                    <a:pt x="9289" y="5889"/>
                    <a:pt x="9289" y="5889"/>
                    <a:pt x="9289" y="5889"/>
                  </a:cubicBezTo>
                  <a:moveTo>
                    <a:pt x="141" y="5761"/>
                  </a:moveTo>
                  <a:cubicBezTo>
                    <a:pt x="114" y="5767"/>
                    <a:pt x="114" y="5767"/>
                    <a:pt x="114" y="5767"/>
                  </a:cubicBezTo>
                  <a:cubicBezTo>
                    <a:pt x="116" y="5776"/>
                    <a:pt x="118" y="5785"/>
                    <a:pt x="120" y="5794"/>
                  </a:cubicBezTo>
                  <a:cubicBezTo>
                    <a:pt x="147" y="5788"/>
                    <a:pt x="147" y="5788"/>
                    <a:pt x="147" y="5788"/>
                  </a:cubicBezTo>
                  <a:cubicBezTo>
                    <a:pt x="147" y="5788"/>
                    <a:pt x="147" y="5788"/>
                    <a:pt x="147" y="5788"/>
                  </a:cubicBezTo>
                  <a:cubicBezTo>
                    <a:pt x="145" y="5779"/>
                    <a:pt x="143" y="5770"/>
                    <a:pt x="141" y="5761"/>
                  </a:cubicBezTo>
                  <a:moveTo>
                    <a:pt x="9323" y="5745"/>
                  </a:moveTo>
                  <a:cubicBezTo>
                    <a:pt x="9321" y="5754"/>
                    <a:pt x="9318" y="5763"/>
                    <a:pt x="9316" y="5772"/>
                  </a:cubicBezTo>
                  <a:cubicBezTo>
                    <a:pt x="9344" y="5778"/>
                    <a:pt x="9344" y="5778"/>
                    <a:pt x="9344" y="5778"/>
                  </a:cubicBezTo>
                  <a:cubicBezTo>
                    <a:pt x="9346" y="5769"/>
                    <a:pt x="9348" y="5760"/>
                    <a:pt x="9350" y="5751"/>
                  </a:cubicBezTo>
                  <a:cubicBezTo>
                    <a:pt x="9323" y="5745"/>
                    <a:pt x="9323" y="5745"/>
                    <a:pt x="9323" y="5745"/>
                  </a:cubicBezTo>
                  <a:moveTo>
                    <a:pt x="111" y="5616"/>
                  </a:moveTo>
                  <a:cubicBezTo>
                    <a:pt x="84" y="5621"/>
                    <a:pt x="84" y="5621"/>
                    <a:pt x="84" y="5621"/>
                  </a:cubicBezTo>
                  <a:cubicBezTo>
                    <a:pt x="85" y="5630"/>
                    <a:pt x="87" y="5640"/>
                    <a:pt x="89" y="5649"/>
                  </a:cubicBezTo>
                  <a:cubicBezTo>
                    <a:pt x="116" y="5643"/>
                    <a:pt x="116" y="5643"/>
                    <a:pt x="116" y="5643"/>
                  </a:cubicBezTo>
                  <a:cubicBezTo>
                    <a:pt x="116" y="5643"/>
                    <a:pt x="116" y="5643"/>
                    <a:pt x="116" y="5643"/>
                  </a:cubicBezTo>
                  <a:cubicBezTo>
                    <a:pt x="115" y="5634"/>
                    <a:pt x="113" y="5625"/>
                    <a:pt x="111" y="5616"/>
                  </a:cubicBezTo>
                  <a:moveTo>
                    <a:pt x="9352" y="5600"/>
                  </a:moveTo>
                  <a:cubicBezTo>
                    <a:pt x="9350" y="5610"/>
                    <a:pt x="9348" y="5619"/>
                    <a:pt x="9347" y="5628"/>
                  </a:cubicBezTo>
                  <a:cubicBezTo>
                    <a:pt x="9374" y="5633"/>
                    <a:pt x="9374" y="5633"/>
                    <a:pt x="9374" y="5633"/>
                  </a:cubicBezTo>
                  <a:cubicBezTo>
                    <a:pt x="9376" y="5624"/>
                    <a:pt x="9378" y="5615"/>
                    <a:pt x="9379" y="5606"/>
                  </a:cubicBezTo>
                  <a:cubicBezTo>
                    <a:pt x="9352" y="5600"/>
                    <a:pt x="9352" y="5600"/>
                    <a:pt x="9352" y="5600"/>
                  </a:cubicBezTo>
                  <a:moveTo>
                    <a:pt x="86" y="5471"/>
                  </a:moveTo>
                  <a:cubicBezTo>
                    <a:pt x="58" y="5475"/>
                    <a:pt x="58" y="5475"/>
                    <a:pt x="58" y="5475"/>
                  </a:cubicBezTo>
                  <a:cubicBezTo>
                    <a:pt x="60" y="5484"/>
                    <a:pt x="61" y="5494"/>
                    <a:pt x="63" y="5503"/>
                  </a:cubicBezTo>
                  <a:cubicBezTo>
                    <a:pt x="90" y="5498"/>
                    <a:pt x="90" y="5498"/>
                    <a:pt x="90" y="5498"/>
                  </a:cubicBezTo>
                  <a:cubicBezTo>
                    <a:pt x="89" y="5489"/>
                    <a:pt x="87" y="5480"/>
                    <a:pt x="86" y="5471"/>
                  </a:cubicBezTo>
                  <a:moveTo>
                    <a:pt x="9377" y="5455"/>
                  </a:moveTo>
                  <a:cubicBezTo>
                    <a:pt x="9375" y="5464"/>
                    <a:pt x="9374" y="5473"/>
                    <a:pt x="9372" y="5483"/>
                  </a:cubicBezTo>
                  <a:cubicBezTo>
                    <a:pt x="9400" y="5487"/>
                    <a:pt x="9400" y="5487"/>
                    <a:pt x="9400" y="5487"/>
                  </a:cubicBezTo>
                  <a:cubicBezTo>
                    <a:pt x="9401" y="5478"/>
                    <a:pt x="9403" y="5468"/>
                    <a:pt x="9404" y="5459"/>
                  </a:cubicBezTo>
                  <a:cubicBezTo>
                    <a:pt x="9377" y="5455"/>
                    <a:pt x="9377" y="5455"/>
                    <a:pt x="9377" y="5455"/>
                  </a:cubicBezTo>
                  <a:moveTo>
                    <a:pt x="9377" y="5455"/>
                  </a:moveTo>
                  <a:cubicBezTo>
                    <a:pt x="9377" y="5455"/>
                    <a:pt x="9377" y="5455"/>
                    <a:pt x="9377" y="5455"/>
                  </a:cubicBezTo>
                  <a:cubicBezTo>
                    <a:pt x="9377" y="5455"/>
                    <a:pt x="9377" y="5455"/>
                    <a:pt x="9377" y="5455"/>
                  </a:cubicBezTo>
                  <a:cubicBezTo>
                    <a:pt x="9377" y="5455"/>
                    <a:pt x="9377" y="5455"/>
                    <a:pt x="9377" y="5455"/>
                  </a:cubicBezTo>
                  <a:moveTo>
                    <a:pt x="65" y="5325"/>
                  </a:moveTo>
                  <a:cubicBezTo>
                    <a:pt x="37" y="5328"/>
                    <a:pt x="37" y="5328"/>
                    <a:pt x="37" y="5328"/>
                  </a:cubicBezTo>
                  <a:cubicBezTo>
                    <a:pt x="39" y="5337"/>
                    <a:pt x="40" y="5347"/>
                    <a:pt x="41" y="5356"/>
                  </a:cubicBezTo>
                  <a:cubicBezTo>
                    <a:pt x="69" y="5352"/>
                    <a:pt x="69" y="5352"/>
                    <a:pt x="69" y="5352"/>
                  </a:cubicBezTo>
                  <a:cubicBezTo>
                    <a:pt x="69" y="5352"/>
                    <a:pt x="69" y="5352"/>
                    <a:pt x="69" y="5352"/>
                  </a:cubicBezTo>
                  <a:cubicBezTo>
                    <a:pt x="68" y="5343"/>
                    <a:pt x="66" y="5334"/>
                    <a:pt x="65" y="5325"/>
                  </a:cubicBezTo>
                  <a:moveTo>
                    <a:pt x="9397" y="5309"/>
                  </a:moveTo>
                  <a:cubicBezTo>
                    <a:pt x="9396" y="5318"/>
                    <a:pt x="9395" y="5327"/>
                    <a:pt x="9393" y="5337"/>
                  </a:cubicBezTo>
                  <a:cubicBezTo>
                    <a:pt x="9421" y="5340"/>
                    <a:pt x="9421" y="5340"/>
                    <a:pt x="9421" y="5340"/>
                  </a:cubicBezTo>
                  <a:cubicBezTo>
                    <a:pt x="9422" y="5331"/>
                    <a:pt x="9424" y="5322"/>
                    <a:pt x="9425" y="5312"/>
                  </a:cubicBezTo>
                  <a:cubicBezTo>
                    <a:pt x="9397" y="5309"/>
                    <a:pt x="9397" y="5309"/>
                    <a:pt x="9397" y="5309"/>
                  </a:cubicBezTo>
                  <a:moveTo>
                    <a:pt x="49" y="5178"/>
                  </a:moveTo>
                  <a:cubicBezTo>
                    <a:pt x="21" y="5181"/>
                    <a:pt x="21" y="5181"/>
                    <a:pt x="21" y="5181"/>
                  </a:cubicBezTo>
                  <a:cubicBezTo>
                    <a:pt x="22" y="5190"/>
                    <a:pt x="23" y="5199"/>
                    <a:pt x="24" y="5209"/>
                  </a:cubicBezTo>
                  <a:cubicBezTo>
                    <a:pt x="52" y="5206"/>
                    <a:pt x="52" y="5206"/>
                    <a:pt x="52" y="5206"/>
                  </a:cubicBezTo>
                  <a:cubicBezTo>
                    <a:pt x="52" y="5206"/>
                    <a:pt x="52" y="5206"/>
                    <a:pt x="52" y="5206"/>
                  </a:cubicBezTo>
                  <a:cubicBezTo>
                    <a:pt x="51" y="5197"/>
                    <a:pt x="50" y="5187"/>
                    <a:pt x="49" y="5178"/>
                  </a:cubicBezTo>
                  <a:moveTo>
                    <a:pt x="9413" y="5162"/>
                  </a:moveTo>
                  <a:cubicBezTo>
                    <a:pt x="9413" y="5162"/>
                    <a:pt x="9413" y="5162"/>
                    <a:pt x="9413" y="5162"/>
                  </a:cubicBezTo>
                  <a:cubicBezTo>
                    <a:pt x="9412" y="5171"/>
                    <a:pt x="9411" y="5181"/>
                    <a:pt x="9410" y="5190"/>
                  </a:cubicBezTo>
                  <a:cubicBezTo>
                    <a:pt x="9438" y="5193"/>
                    <a:pt x="9438" y="5193"/>
                    <a:pt x="9438" y="5193"/>
                  </a:cubicBezTo>
                  <a:cubicBezTo>
                    <a:pt x="9439" y="5183"/>
                    <a:pt x="9440" y="5174"/>
                    <a:pt x="9440" y="5165"/>
                  </a:cubicBezTo>
                  <a:cubicBezTo>
                    <a:pt x="9413" y="5162"/>
                    <a:pt x="9413" y="5162"/>
                    <a:pt x="9413" y="5162"/>
                  </a:cubicBezTo>
                  <a:moveTo>
                    <a:pt x="37" y="5031"/>
                  </a:moveTo>
                  <a:cubicBezTo>
                    <a:pt x="10" y="5033"/>
                    <a:pt x="10" y="5033"/>
                    <a:pt x="10" y="5033"/>
                  </a:cubicBezTo>
                  <a:cubicBezTo>
                    <a:pt x="10" y="5042"/>
                    <a:pt x="11" y="5051"/>
                    <a:pt x="11" y="5061"/>
                  </a:cubicBezTo>
                  <a:cubicBezTo>
                    <a:pt x="39" y="5059"/>
                    <a:pt x="39" y="5059"/>
                    <a:pt x="39" y="5059"/>
                  </a:cubicBezTo>
                  <a:cubicBezTo>
                    <a:pt x="39" y="5050"/>
                    <a:pt x="38" y="5040"/>
                    <a:pt x="37" y="5031"/>
                  </a:cubicBezTo>
                  <a:moveTo>
                    <a:pt x="9424" y="5015"/>
                  </a:moveTo>
                  <a:cubicBezTo>
                    <a:pt x="9423" y="5024"/>
                    <a:pt x="9422" y="5034"/>
                    <a:pt x="9422" y="5043"/>
                  </a:cubicBezTo>
                  <a:cubicBezTo>
                    <a:pt x="9450" y="5045"/>
                    <a:pt x="9450" y="5045"/>
                    <a:pt x="9450" y="5045"/>
                  </a:cubicBezTo>
                  <a:cubicBezTo>
                    <a:pt x="9450" y="5035"/>
                    <a:pt x="9451" y="5026"/>
                    <a:pt x="9452" y="5017"/>
                  </a:cubicBezTo>
                  <a:cubicBezTo>
                    <a:pt x="9424" y="5015"/>
                    <a:pt x="9424" y="5015"/>
                    <a:pt x="9424" y="5015"/>
                  </a:cubicBezTo>
                  <a:moveTo>
                    <a:pt x="30" y="4884"/>
                  </a:moveTo>
                  <a:cubicBezTo>
                    <a:pt x="3" y="4885"/>
                    <a:pt x="3" y="4885"/>
                    <a:pt x="3" y="4885"/>
                  </a:cubicBezTo>
                  <a:cubicBezTo>
                    <a:pt x="3" y="4894"/>
                    <a:pt x="3" y="4903"/>
                    <a:pt x="3" y="4913"/>
                  </a:cubicBezTo>
                  <a:cubicBezTo>
                    <a:pt x="31" y="4911"/>
                    <a:pt x="31" y="4911"/>
                    <a:pt x="31" y="4911"/>
                  </a:cubicBezTo>
                  <a:cubicBezTo>
                    <a:pt x="31" y="4902"/>
                    <a:pt x="31" y="4893"/>
                    <a:pt x="30" y="4884"/>
                  </a:cubicBezTo>
                  <a:moveTo>
                    <a:pt x="9430" y="4868"/>
                  </a:moveTo>
                  <a:cubicBezTo>
                    <a:pt x="9430" y="4877"/>
                    <a:pt x="9430" y="4886"/>
                    <a:pt x="9429" y="4896"/>
                  </a:cubicBezTo>
                  <a:cubicBezTo>
                    <a:pt x="9457" y="4896"/>
                    <a:pt x="9457" y="4896"/>
                    <a:pt x="9457" y="4896"/>
                  </a:cubicBezTo>
                  <a:cubicBezTo>
                    <a:pt x="9458" y="4887"/>
                    <a:pt x="9458" y="4878"/>
                    <a:pt x="9458" y="4868"/>
                  </a:cubicBezTo>
                  <a:cubicBezTo>
                    <a:pt x="9430" y="4868"/>
                    <a:pt x="9430" y="4868"/>
                    <a:pt x="9430" y="4868"/>
                  </a:cubicBezTo>
                  <a:moveTo>
                    <a:pt x="28" y="4736"/>
                  </a:moveTo>
                  <a:cubicBezTo>
                    <a:pt x="0" y="4736"/>
                    <a:pt x="0" y="4736"/>
                    <a:pt x="0" y="4736"/>
                  </a:cubicBezTo>
                  <a:cubicBezTo>
                    <a:pt x="0" y="4746"/>
                    <a:pt x="0" y="4755"/>
                    <a:pt x="0" y="4764"/>
                  </a:cubicBezTo>
                  <a:cubicBezTo>
                    <a:pt x="28" y="4764"/>
                    <a:pt x="28" y="4764"/>
                    <a:pt x="28" y="4764"/>
                  </a:cubicBezTo>
                  <a:cubicBezTo>
                    <a:pt x="28" y="4755"/>
                    <a:pt x="28" y="4746"/>
                    <a:pt x="28" y="4736"/>
                  </a:cubicBezTo>
                  <a:moveTo>
                    <a:pt x="9432" y="4720"/>
                  </a:moveTo>
                  <a:cubicBezTo>
                    <a:pt x="9432" y="4720"/>
                    <a:pt x="9432" y="4720"/>
                    <a:pt x="9432" y="4720"/>
                  </a:cubicBezTo>
                  <a:cubicBezTo>
                    <a:pt x="9432" y="4720"/>
                    <a:pt x="9432" y="4720"/>
                    <a:pt x="9432" y="4720"/>
                  </a:cubicBezTo>
                  <a:moveTo>
                    <a:pt x="9460" y="4720"/>
                  </a:moveTo>
                  <a:cubicBezTo>
                    <a:pt x="9432" y="4720"/>
                    <a:pt x="9432" y="4720"/>
                    <a:pt x="9432" y="4720"/>
                  </a:cubicBezTo>
                  <a:cubicBezTo>
                    <a:pt x="9432" y="4724"/>
                    <a:pt x="9432" y="4727"/>
                    <a:pt x="9432" y="4731"/>
                  </a:cubicBezTo>
                  <a:cubicBezTo>
                    <a:pt x="9432" y="4737"/>
                    <a:pt x="9432" y="4742"/>
                    <a:pt x="9432" y="4748"/>
                  </a:cubicBezTo>
                  <a:cubicBezTo>
                    <a:pt x="9460" y="4748"/>
                    <a:pt x="9460" y="4748"/>
                    <a:pt x="9460" y="4748"/>
                  </a:cubicBezTo>
                  <a:cubicBezTo>
                    <a:pt x="9460" y="4742"/>
                    <a:pt x="9460" y="4737"/>
                    <a:pt x="9460" y="4731"/>
                  </a:cubicBezTo>
                  <a:cubicBezTo>
                    <a:pt x="9460" y="4727"/>
                    <a:pt x="9460" y="4724"/>
                    <a:pt x="9460" y="4720"/>
                  </a:cubicBezTo>
                  <a:moveTo>
                    <a:pt x="2" y="4588"/>
                  </a:moveTo>
                  <a:cubicBezTo>
                    <a:pt x="2" y="4597"/>
                    <a:pt x="2" y="4607"/>
                    <a:pt x="1" y="4616"/>
                  </a:cubicBezTo>
                  <a:cubicBezTo>
                    <a:pt x="29" y="4617"/>
                    <a:pt x="29" y="4617"/>
                    <a:pt x="29" y="4617"/>
                  </a:cubicBezTo>
                  <a:cubicBezTo>
                    <a:pt x="30" y="4607"/>
                    <a:pt x="30" y="4598"/>
                    <a:pt x="30" y="4589"/>
                  </a:cubicBezTo>
                  <a:cubicBezTo>
                    <a:pt x="2" y="4588"/>
                    <a:pt x="2" y="4588"/>
                    <a:pt x="2" y="4588"/>
                  </a:cubicBezTo>
                  <a:moveTo>
                    <a:pt x="9457" y="4572"/>
                  </a:moveTo>
                  <a:cubicBezTo>
                    <a:pt x="9429" y="4573"/>
                    <a:pt x="9429" y="4573"/>
                    <a:pt x="9429" y="4573"/>
                  </a:cubicBezTo>
                  <a:cubicBezTo>
                    <a:pt x="9429" y="4573"/>
                    <a:pt x="9429" y="4573"/>
                    <a:pt x="9429" y="4573"/>
                  </a:cubicBezTo>
                  <a:cubicBezTo>
                    <a:pt x="9430" y="4582"/>
                    <a:pt x="9430" y="4591"/>
                    <a:pt x="9430" y="4600"/>
                  </a:cubicBezTo>
                  <a:cubicBezTo>
                    <a:pt x="9458" y="4600"/>
                    <a:pt x="9458" y="4600"/>
                    <a:pt x="9458" y="4600"/>
                  </a:cubicBezTo>
                  <a:cubicBezTo>
                    <a:pt x="9458" y="4590"/>
                    <a:pt x="9458" y="4581"/>
                    <a:pt x="9457" y="4572"/>
                  </a:cubicBezTo>
                  <a:moveTo>
                    <a:pt x="9" y="4440"/>
                  </a:moveTo>
                  <a:cubicBezTo>
                    <a:pt x="8" y="4449"/>
                    <a:pt x="8" y="4458"/>
                    <a:pt x="7" y="4468"/>
                  </a:cubicBezTo>
                  <a:cubicBezTo>
                    <a:pt x="35" y="4469"/>
                    <a:pt x="35" y="4469"/>
                    <a:pt x="35" y="4469"/>
                  </a:cubicBezTo>
                  <a:cubicBezTo>
                    <a:pt x="36" y="4460"/>
                    <a:pt x="36" y="4451"/>
                    <a:pt x="37" y="4441"/>
                  </a:cubicBezTo>
                  <a:cubicBezTo>
                    <a:pt x="9" y="4440"/>
                    <a:pt x="9" y="4440"/>
                    <a:pt x="9" y="4440"/>
                  </a:cubicBezTo>
                  <a:moveTo>
                    <a:pt x="9450" y="4424"/>
                  </a:moveTo>
                  <a:cubicBezTo>
                    <a:pt x="9422" y="4425"/>
                    <a:pt x="9422" y="4425"/>
                    <a:pt x="9422" y="4425"/>
                  </a:cubicBezTo>
                  <a:cubicBezTo>
                    <a:pt x="9422" y="4425"/>
                    <a:pt x="9422" y="4425"/>
                    <a:pt x="9422" y="4425"/>
                  </a:cubicBezTo>
                  <a:cubicBezTo>
                    <a:pt x="9423" y="4435"/>
                    <a:pt x="9423" y="4444"/>
                    <a:pt x="9424" y="4453"/>
                  </a:cubicBezTo>
                  <a:cubicBezTo>
                    <a:pt x="9452" y="4452"/>
                    <a:pt x="9452" y="4452"/>
                    <a:pt x="9452" y="4452"/>
                  </a:cubicBezTo>
                  <a:cubicBezTo>
                    <a:pt x="9451" y="4442"/>
                    <a:pt x="9451" y="4433"/>
                    <a:pt x="9450" y="4424"/>
                  </a:cubicBezTo>
                  <a:moveTo>
                    <a:pt x="20" y="4292"/>
                  </a:moveTo>
                  <a:cubicBezTo>
                    <a:pt x="19" y="4301"/>
                    <a:pt x="19" y="4310"/>
                    <a:pt x="18" y="4320"/>
                  </a:cubicBezTo>
                  <a:cubicBezTo>
                    <a:pt x="46" y="4322"/>
                    <a:pt x="46" y="4322"/>
                    <a:pt x="46" y="4322"/>
                  </a:cubicBezTo>
                  <a:cubicBezTo>
                    <a:pt x="46" y="4313"/>
                    <a:pt x="47" y="4304"/>
                    <a:pt x="48" y="4294"/>
                  </a:cubicBezTo>
                  <a:cubicBezTo>
                    <a:pt x="20" y="4292"/>
                    <a:pt x="20" y="4292"/>
                    <a:pt x="20" y="4292"/>
                  </a:cubicBezTo>
                  <a:moveTo>
                    <a:pt x="9438" y="4276"/>
                  </a:moveTo>
                  <a:cubicBezTo>
                    <a:pt x="9411" y="4278"/>
                    <a:pt x="9411" y="4278"/>
                    <a:pt x="9411" y="4278"/>
                  </a:cubicBezTo>
                  <a:cubicBezTo>
                    <a:pt x="9411" y="4278"/>
                    <a:pt x="9411" y="4278"/>
                    <a:pt x="9411" y="4278"/>
                  </a:cubicBezTo>
                  <a:cubicBezTo>
                    <a:pt x="9411" y="4288"/>
                    <a:pt x="9412" y="4297"/>
                    <a:pt x="9413" y="4306"/>
                  </a:cubicBezTo>
                  <a:cubicBezTo>
                    <a:pt x="9441" y="4304"/>
                    <a:pt x="9441" y="4304"/>
                    <a:pt x="9441" y="4304"/>
                  </a:cubicBezTo>
                  <a:cubicBezTo>
                    <a:pt x="9440" y="4294"/>
                    <a:pt x="9439" y="4285"/>
                    <a:pt x="9438" y="4276"/>
                  </a:cubicBezTo>
                  <a:moveTo>
                    <a:pt x="36" y="4144"/>
                  </a:moveTo>
                  <a:cubicBezTo>
                    <a:pt x="35" y="4153"/>
                    <a:pt x="34" y="4163"/>
                    <a:pt x="33" y="4172"/>
                  </a:cubicBezTo>
                  <a:cubicBezTo>
                    <a:pt x="61" y="4175"/>
                    <a:pt x="61" y="4175"/>
                    <a:pt x="61" y="4175"/>
                  </a:cubicBezTo>
                  <a:cubicBezTo>
                    <a:pt x="62" y="4166"/>
                    <a:pt x="63" y="4157"/>
                    <a:pt x="64" y="4148"/>
                  </a:cubicBezTo>
                  <a:cubicBezTo>
                    <a:pt x="36" y="4144"/>
                    <a:pt x="36" y="4144"/>
                    <a:pt x="36" y="4144"/>
                  </a:cubicBezTo>
                  <a:moveTo>
                    <a:pt x="9422" y="4128"/>
                  </a:moveTo>
                  <a:cubicBezTo>
                    <a:pt x="9394" y="4132"/>
                    <a:pt x="9394" y="4132"/>
                    <a:pt x="9394" y="4132"/>
                  </a:cubicBezTo>
                  <a:cubicBezTo>
                    <a:pt x="9394" y="4132"/>
                    <a:pt x="9394" y="4132"/>
                    <a:pt x="9394" y="4132"/>
                  </a:cubicBezTo>
                  <a:cubicBezTo>
                    <a:pt x="9395" y="4141"/>
                    <a:pt x="9397" y="4150"/>
                    <a:pt x="9398" y="4159"/>
                  </a:cubicBezTo>
                  <a:cubicBezTo>
                    <a:pt x="9425" y="4156"/>
                    <a:pt x="9425" y="4156"/>
                    <a:pt x="9425" y="4156"/>
                  </a:cubicBezTo>
                  <a:cubicBezTo>
                    <a:pt x="9424" y="4147"/>
                    <a:pt x="9423" y="4137"/>
                    <a:pt x="9422" y="4128"/>
                  </a:cubicBezTo>
                  <a:moveTo>
                    <a:pt x="57" y="3997"/>
                  </a:moveTo>
                  <a:cubicBezTo>
                    <a:pt x="55" y="4006"/>
                    <a:pt x="54" y="4016"/>
                    <a:pt x="52" y="4025"/>
                  </a:cubicBezTo>
                  <a:cubicBezTo>
                    <a:pt x="80" y="4029"/>
                    <a:pt x="80" y="4029"/>
                    <a:pt x="80" y="4029"/>
                  </a:cubicBezTo>
                  <a:cubicBezTo>
                    <a:pt x="81" y="4020"/>
                    <a:pt x="83" y="4011"/>
                    <a:pt x="84" y="4001"/>
                  </a:cubicBezTo>
                  <a:cubicBezTo>
                    <a:pt x="57" y="3997"/>
                    <a:pt x="57" y="3997"/>
                    <a:pt x="57" y="3997"/>
                  </a:cubicBezTo>
                  <a:moveTo>
                    <a:pt x="9401" y="3981"/>
                  </a:moveTo>
                  <a:cubicBezTo>
                    <a:pt x="9373" y="3986"/>
                    <a:pt x="9373" y="3986"/>
                    <a:pt x="9373" y="3986"/>
                  </a:cubicBezTo>
                  <a:cubicBezTo>
                    <a:pt x="9373" y="3986"/>
                    <a:pt x="9373" y="3986"/>
                    <a:pt x="9373" y="3986"/>
                  </a:cubicBezTo>
                  <a:cubicBezTo>
                    <a:pt x="9375" y="3995"/>
                    <a:pt x="9376" y="4004"/>
                    <a:pt x="9378" y="4013"/>
                  </a:cubicBezTo>
                  <a:cubicBezTo>
                    <a:pt x="9405" y="4009"/>
                    <a:pt x="9405" y="4009"/>
                    <a:pt x="9405" y="4009"/>
                  </a:cubicBezTo>
                  <a:cubicBezTo>
                    <a:pt x="9404" y="4000"/>
                    <a:pt x="9402" y="3990"/>
                    <a:pt x="9401" y="3981"/>
                  </a:cubicBezTo>
                  <a:moveTo>
                    <a:pt x="82" y="3851"/>
                  </a:moveTo>
                  <a:cubicBezTo>
                    <a:pt x="80" y="3860"/>
                    <a:pt x="78" y="3869"/>
                    <a:pt x="77" y="3879"/>
                  </a:cubicBezTo>
                  <a:cubicBezTo>
                    <a:pt x="104" y="3884"/>
                    <a:pt x="104" y="3884"/>
                    <a:pt x="104" y="3884"/>
                  </a:cubicBezTo>
                  <a:cubicBezTo>
                    <a:pt x="106" y="3874"/>
                    <a:pt x="108" y="3865"/>
                    <a:pt x="109" y="3856"/>
                  </a:cubicBezTo>
                  <a:cubicBezTo>
                    <a:pt x="82" y="3851"/>
                    <a:pt x="82" y="3851"/>
                    <a:pt x="82" y="3851"/>
                  </a:cubicBezTo>
                  <a:moveTo>
                    <a:pt x="9348" y="3840"/>
                  </a:moveTo>
                  <a:cubicBezTo>
                    <a:pt x="9348" y="3840"/>
                    <a:pt x="9348" y="3840"/>
                    <a:pt x="9348" y="3840"/>
                  </a:cubicBezTo>
                  <a:cubicBezTo>
                    <a:pt x="9348" y="3840"/>
                    <a:pt x="9348" y="3840"/>
                    <a:pt x="9348" y="3840"/>
                  </a:cubicBezTo>
                  <a:moveTo>
                    <a:pt x="9375" y="3835"/>
                  </a:moveTo>
                  <a:cubicBezTo>
                    <a:pt x="9348" y="3840"/>
                    <a:pt x="9348" y="3840"/>
                    <a:pt x="9348" y="3840"/>
                  </a:cubicBezTo>
                  <a:cubicBezTo>
                    <a:pt x="9350" y="3849"/>
                    <a:pt x="9351" y="3859"/>
                    <a:pt x="9353" y="3868"/>
                  </a:cubicBezTo>
                  <a:cubicBezTo>
                    <a:pt x="9381" y="3863"/>
                    <a:pt x="9381" y="3863"/>
                    <a:pt x="9381" y="3863"/>
                  </a:cubicBezTo>
                  <a:cubicBezTo>
                    <a:pt x="9379" y="3853"/>
                    <a:pt x="9377" y="3844"/>
                    <a:pt x="9375" y="3835"/>
                  </a:cubicBezTo>
                  <a:moveTo>
                    <a:pt x="112" y="3705"/>
                  </a:moveTo>
                  <a:cubicBezTo>
                    <a:pt x="110" y="3715"/>
                    <a:pt x="108" y="3724"/>
                    <a:pt x="106" y="3733"/>
                  </a:cubicBezTo>
                  <a:cubicBezTo>
                    <a:pt x="133" y="3739"/>
                    <a:pt x="133" y="3739"/>
                    <a:pt x="133" y="3739"/>
                  </a:cubicBezTo>
                  <a:cubicBezTo>
                    <a:pt x="135" y="3730"/>
                    <a:pt x="137" y="3721"/>
                    <a:pt x="139" y="3712"/>
                  </a:cubicBezTo>
                  <a:cubicBezTo>
                    <a:pt x="112" y="3705"/>
                    <a:pt x="112" y="3705"/>
                    <a:pt x="112" y="3705"/>
                  </a:cubicBezTo>
                  <a:moveTo>
                    <a:pt x="9345" y="3690"/>
                  </a:moveTo>
                  <a:cubicBezTo>
                    <a:pt x="9318" y="3696"/>
                    <a:pt x="9318" y="3696"/>
                    <a:pt x="9318" y="3696"/>
                  </a:cubicBezTo>
                  <a:cubicBezTo>
                    <a:pt x="9320" y="3705"/>
                    <a:pt x="9322" y="3714"/>
                    <a:pt x="9324" y="3723"/>
                  </a:cubicBezTo>
                  <a:cubicBezTo>
                    <a:pt x="9351" y="3717"/>
                    <a:pt x="9351" y="3717"/>
                    <a:pt x="9351" y="3717"/>
                  </a:cubicBezTo>
                  <a:cubicBezTo>
                    <a:pt x="9349" y="3708"/>
                    <a:pt x="9347" y="3699"/>
                    <a:pt x="9345" y="3690"/>
                  </a:cubicBezTo>
                  <a:moveTo>
                    <a:pt x="146" y="3561"/>
                  </a:moveTo>
                  <a:cubicBezTo>
                    <a:pt x="144" y="3570"/>
                    <a:pt x="141" y="3579"/>
                    <a:pt x="139" y="3588"/>
                  </a:cubicBezTo>
                  <a:cubicBezTo>
                    <a:pt x="166" y="3595"/>
                    <a:pt x="166" y="3595"/>
                    <a:pt x="166" y="3595"/>
                  </a:cubicBezTo>
                  <a:cubicBezTo>
                    <a:pt x="166" y="3595"/>
                    <a:pt x="166" y="3595"/>
                    <a:pt x="166" y="3595"/>
                  </a:cubicBezTo>
                  <a:cubicBezTo>
                    <a:pt x="168" y="3586"/>
                    <a:pt x="171" y="3577"/>
                    <a:pt x="173" y="3568"/>
                  </a:cubicBezTo>
                  <a:cubicBezTo>
                    <a:pt x="146" y="3561"/>
                    <a:pt x="146" y="3561"/>
                    <a:pt x="146" y="3561"/>
                  </a:cubicBezTo>
                  <a:cubicBezTo>
                    <a:pt x="146" y="3561"/>
                    <a:pt x="146" y="3561"/>
                    <a:pt x="146" y="3561"/>
                  </a:cubicBezTo>
                  <a:moveTo>
                    <a:pt x="9310" y="3545"/>
                  </a:moveTo>
                  <a:cubicBezTo>
                    <a:pt x="9283" y="3552"/>
                    <a:pt x="9283" y="3552"/>
                    <a:pt x="9283" y="3552"/>
                  </a:cubicBezTo>
                  <a:cubicBezTo>
                    <a:pt x="9285" y="3561"/>
                    <a:pt x="9288" y="3570"/>
                    <a:pt x="9290" y="3580"/>
                  </a:cubicBezTo>
                  <a:cubicBezTo>
                    <a:pt x="9317" y="3573"/>
                    <a:pt x="9317" y="3573"/>
                    <a:pt x="9317" y="3573"/>
                  </a:cubicBezTo>
                  <a:cubicBezTo>
                    <a:pt x="9315" y="3564"/>
                    <a:pt x="9313" y="3555"/>
                    <a:pt x="9310" y="3545"/>
                  </a:cubicBezTo>
                  <a:moveTo>
                    <a:pt x="9279" y="3429"/>
                  </a:moveTo>
                  <a:cubicBezTo>
                    <a:pt x="9279" y="3429"/>
                    <a:pt x="9279" y="3429"/>
                    <a:pt x="9279" y="3429"/>
                  </a:cubicBezTo>
                  <a:cubicBezTo>
                    <a:pt x="9279" y="3429"/>
                    <a:pt x="9279" y="3429"/>
                    <a:pt x="9279" y="3429"/>
                  </a:cubicBezTo>
                  <a:cubicBezTo>
                    <a:pt x="9279" y="3429"/>
                    <a:pt x="9279" y="3429"/>
                    <a:pt x="9279" y="3429"/>
                  </a:cubicBezTo>
                  <a:moveTo>
                    <a:pt x="185" y="3418"/>
                  </a:moveTo>
                  <a:cubicBezTo>
                    <a:pt x="185" y="3418"/>
                    <a:pt x="185" y="3418"/>
                    <a:pt x="185" y="3418"/>
                  </a:cubicBezTo>
                  <a:cubicBezTo>
                    <a:pt x="182" y="3427"/>
                    <a:pt x="180" y="3436"/>
                    <a:pt x="177" y="3445"/>
                  </a:cubicBezTo>
                  <a:cubicBezTo>
                    <a:pt x="204" y="3452"/>
                    <a:pt x="204" y="3452"/>
                    <a:pt x="204" y="3452"/>
                  </a:cubicBezTo>
                  <a:cubicBezTo>
                    <a:pt x="206" y="3443"/>
                    <a:pt x="209" y="3435"/>
                    <a:pt x="212" y="3426"/>
                  </a:cubicBezTo>
                  <a:cubicBezTo>
                    <a:pt x="185" y="3418"/>
                    <a:pt x="185" y="3418"/>
                    <a:pt x="185" y="3418"/>
                  </a:cubicBezTo>
                  <a:moveTo>
                    <a:pt x="9271" y="3402"/>
                  </a:moveTo>
                  <a:cubicBezTo>
                    <a:pt x="9244" y="3410"/>
                    <a:pt x="9244" y="3410"/>
                    <a:pt x="9244" y="3410"/>
                  </a:cubicBezTo>
                  <a:cubicBezTo>
                    <a:pt x="9244" y="3410"/>
                    <a:pt x="9244" y="3410"/>
                    <a:pt x="9244" y="3410"/>
                  </a:cubicBezTo>
                  <a:cubicBezTo>
                    <a:pt x="9247" y="3419"/>
                    <a:pt x="9249" y="3428"/>
                    <a:pt x="9252" y="3437"/>
                  </a:cubicBezTo>
                  <a:cubicBezTo>
                    <a:pt x="9279" y="3429"/>
                    <a:pt x="9279" y="3429"/>
                    <a:pt x="9279" y="3429"/>
                  </a:cubicBezTo>
                  <a:cubicBezTo>
                    <a:pt x="9276" y="3420"/>
                    <a:pt x="9274" y="3411"/>
                    <a:pt x="9271" y="3402"/>
                  </a:cubicBezTo>
                  <a:moveTo>
                    <a:pt x="228" y="3276"/>
                  </a:moveTo>
                  <a:cubicBezTo>
                    <a:pt x="225" y="3285"/>
                    <a:pt x="222" y="3294"/>
                    <a:pt x="220" y="3303"/>
                  </a:cubicBezTo>
                  <a:cubicBezTo>
                    <a:pt x="246" y="3311"/>
                    <a:pt x="246" y="3311"/>
                    <a:pt x="246" y="3311"/>
                  </a:cubicBezTo>
                  <a:cubicBezTo>
                    <a:pt x="249" y="3302"/>
                    <a:pt x="252" y="3293"/>
                    <a:pt x="255" y="3284"/>
                  </a:cubicBezTo>
                  <a:cubicBezTo>
                    <a:pt x="228" y="3276"/>
                    <a:pt x="228" y="3276"/>
                    <a:pt x="228" y="3276"/>
                  </a:cubicBezTo>
                  <a:moveTo>
                    <a:pt x="9227" y="3261"/>
                  </a:moveTo>
                  <a:cubicBezTo>
                    <a:pt x="9200" y="3269"/>
                    <a:pt x="9200" y="3269"/>
                    <a:pt x="9200" y="3269"/>
                  </a:cubicBezTo>
                  <a:cubicBezTo>
                    <a:pt x="9203" y="3278"/>
                    <a:pt x="9206" y="3287"/>
                    <a:pt x="9209" y="3296"/>
                  </a:cubicBezTo>
                  <a:cubicBezTo>
                    <a:pt x="9236" y="3287"/>
                    <a:pt x="9236" y="3287"/>
                    <a:pt x="9236" y="3287"/>
                  </a:cubicBezTo>
                  <a:cubicBezTo>
                    <a:pt x="9233" y="3278"/>
                    <a:pt x="9230" y="3269"/>
                    <a:pt x="9227" y="3261"/>
                  </a:cubicBezTo>
                  <a:moveTo>
                    <a:pt x="276" y="3135"/>
                  </a:moveTo>
                  <a:cubicBezTo>
                    <a:pt x="273" y="3144"/>
                    <a:pt x="270" y="3152"/>
                    <a:pt x="267" y="3161"/>
                  </a:cubicBezTo>
                  <a:cubicBezTo>
                    <a:pt x="293" y="3171"/>
                    <a:pt x="293" y="3171"/>
                    <a:pt x="293" y="3171"/>
                  </a:cubicBezTo>
                  <a:cubicBezTo>
                    <a:pt x="293" y="3171"/>
                    <a:pt x="293" y="3171"/>
                    <a:pt x="293" y="3171"/>
                  </a:cubicBezTo>
                  <a:cubicBezTo>
                    <a:pt x="296" y="3162"/>
                    <a:pt x="299" y="3153"/>
                    <a:pt x="302" y="3144"/>
                  </a:cubicBezTo>
                  <a:cubicBezTo>
                    <a:pt x="276" y="3135"/>
                    <a:pt x="276" y="3135"/>
                    <a:pt x="276" y="3135"/>
                  </a:cubicBezTo>
                  <a:moveTo>
                    <a:pt x="9179" y="3120"/>
                  </a:moveTo>
                  <a:cubicBezTo>
                    <a:pt x="9152" y="3130"/>
                    <a:pt x="9152" y="3130"/>
                    <a:pt x="9152" y="3130"/>
                  </a:cubicBezTo>
                  <a:cubicBezTo>
                    <a:pt x="9156" y="3139"/>
                    <a:pt x="9159" y="3147"/>
                    <a:pt x="9162" y="3156"/>
                  </a:cubicBezTo>
                  <a:cubicBezTo>
                    <a:pt x="9188" y="3147"/>
                    <a:pt x="9188" y="3147"/>
                    <a:pt x="9188" y="3147"/>
                  </a:cubicBezTo>
                  <a:cubicBezTo>
                    <a:pt x="9185" y="3138"/>
                    <a:pt x="9182" y="3129"/>
                    <a:pt x="9179" y="3120"/>
                  </a:cubicBezTo>
                  <a:moveTo>
                    <a:pt x="329" y="2995"/>
                  </a:moveTo>
                  <a:cubicBezTo>
                    <a:pt x="325" y="3004"/>
                    <a:pt x="322" y="3013"/>
                    <a:pt x="318" y="3022"/>
                  </a:cubicBezTo>
                  <a:cubicBezTo>
                    <a:pt x="344" y="3032"/>
                    <a:pt x="344" y="3032"/>
                    <a:pt x="344" y="3032"/>
                  </a:cubicBezTo>
                  <a:cubicBezTo>
                    <a:pt x="348" y="3023"/>
                    <a:pt x="351" y="3014"/>
                    <a:pt x="355" y="3006"/>
                  </a:cubicBezTo>
                  <a:cubicBezTo>
                    <a:pt x="329" y="2995"/>
                    <a:pt x="329" y="2995"/>
                    <a:pt x="329" y="2995"/>
                  </a:cubicBezTo>
                  <a:moveTo>
                    <a:pt x="9126" y="2982"/>
                  </a:moveTo>
                  <a:cubicBezTo>
                    <a:pt x="9100" y="2992"/>
                    <a:pt x="9100" y="2992"/>
                    <a:pt x="9100" y="2992"/>
                  </a:cubicBezTo>
                  <a:cubicBezTo>
                    <a:pt x="9103" y="3001"/>
                    <a:pt x="9107" y="3009"/>
                    <a:pt x="9110" y="3018"/>
                  </a:cubicBezTo>
                  <a:cubicBezTo>
                    <a:pt x="9136" y="3008"/>
                    <a:pt x="9136" y="3008"/>
                    <a:pt x="9136" y="3008"/>
                  </a:cubicBezTo>
                  <a:cubicBezTo>
                    <a:pt x="9133" y="2999"/>
                    <a:pt x="9130" y="2990"/>
                    <a:pt x="9126" y="2982"/>
                  </a:cubicBezTo>
                  <a:moveTo>
                    <a:pt x="385" y="2858"/>
                  </a:moveTo>
                  <a:cubicBezTo>
                    <a:pt x="382" y="2866"/>
                    <a:pt x="378" y="2875"/>
                    <a:pt x="374" y="2884"/>
                  </a:cubicBezTo>
                  <a:cubicBezTo>
                    <a:pt x="400" y="2895"/>
                    <a:pt x="400" y="2895"/>
                    <a:pt x="400" y="2895"/>
                  </a:cubicBezTo>
                  <a:cubicBezTo>
                    <a:pt x="404" y="2886"/>
                    <a:pt x="407" y="2878"/>
                    <a:pt x="411" y="2869"/>
                  </a:cubicBezTo>
                  <a:cubicBezTo>
                    <a:pt x="385" y="2858"/>
                    <a:pt x="385" y="2858"/>
                    <a:pt x="385" y="2858"/>
                  </a:cubicBezTo>
                  <a:moveTo>
                    <a:pt x="9069" y="2845"/>
                  </a:moveTo>
                  <a:cubicBezTo>
                    <a:pt x="9044" y="2856"/>
                    <a:pt x="9044" y="2856"/>
                    <a:pt x="9044" y="2856"/>
                  </a:cubicBezTo>
                  <a:cubicBezTo>
                    <a:pt x="9047" y="2865"/>
                    <a:pt x="9051" y="2873"/>
                    <a:pt x="9055" y="2882"/>
                  </a:cubicBezTo>
                  <a:cubicBezTo>
                    <a:pt x="9080" y="2871"/>
                    <a:pt x="9080" y="2871"/>
                    <a:pt x="9080" y="2871"/>
                  </a:cubicBezTo>
                  <a:cubicBezTo>
                    <a:pt x="9077" y="2862"/>
                    <a:pt x="9073" y="2854"/>
                    <a:pt x="9069" y="2845"/>
                  </a:cubicBezTo>
                  <a:moveTo>
                    <a:pt x="446" y="2722"/>
                  </a:moveTo>
                  <a:cubicBezTo>
                    <a:pt x="442" y="2731"/>
                    <a:pt x="439" y="2739"/>
                    <a:pt x="435" y="2748"/>
                  </a:cubicBezTo>
                  <a:cubicBezTo>
                    <a:pt x="460" y="2759"/>
                    <a:pt x="460" y="2759"/>
                    <a:pt x="460" y="2759"/>
                  </a:cubicBezTo>
                  <a:cubicBezTo>
                    <a:pt x="464" y="2751"/>
                    <a:pt x="468" y="2743"/>
                    <a:pt x="472" y="2734"/>
                  </a:cubicBezTo>
                  <a:cubicBezTo>
                    <a:pt x="446" y="2722"/>
                    <a:pt x="446" y="2722"/>
                    <a:pt x="446" y="2722"/>
                  </a:cubicBezTo>
                  <a:moveTo>
                    <a:pt x="9008" y="2710"/>
                  </a:moveTo>
                  <a:cubicBezTo>
                    <a:pt x="8983" y="2722"/>
                    <a:pt x="8983" y="2722"/>
                    <a:pt x="8983" y="2722"/>
                  </a:cubicBezTo>
                  <a:cubicBezTo>
                    <a:pt x="8983" y="2722"/>
                    <a:pt x="8983" y="2722"/>
                    <a:pt x="8983" y="2722"/>
                  </a:cubicBezTo>
                  <a:cubicBezTo>
                    <a:pt x="8987" y="2731"/>
                    <a:pt x="8991" y="2739"/>
                    <a:pt x="8995" y="2747"/>
                  </a:cubicBezTo>
                  <a:cubicBezTo>
                    <a:pt x="9020" y="2736"/>
                    <a:pt x="9020" y="2736"/>
                    <a:pt x="9020" y="2736"/>
                  </a:cubicBezTo>
                  <a:cubicBezTo>
                    <a:pt x="9016" y="2727"/>
                    <a:pt x="9012" y="2719"/>
                    <a:pt x="9008" y="2710"/>
                  </a:cubicBezTo>
                  <a:moveTo>
                    <a:pt x="512" y="2589"/>
                  </a:moveTo>
                  <a:cubicBezTo>
                    <a:pt x="508" y="2597"/>
                    <a:pt x="503" y="2605"/>
                    <a:pt x="499" y="2614"/>
                  </a:cubicBezTo>
                  <a:cubicBezTo>
                    <a:pt x="524" y="2626"/>
                    <a:pt x="524" y="2626"/>
                    <a:pt x="524" y="2626"/>
                  </a:cubicBezTo>
                  <a:cubicBezTo>
                    <a:pt x="528" y="2618"/>
                    <a:pt x="533" y="2610"/>
                    <a:pt x="537" y="2601"/>
                  </a:cubicBezTo>
                  <a:cubicBezTo>
                    <a:pt x="512" y="2589"/>
                    <a:pt x="512" y="2589"/>
                    <a:pt x="512" y="2589"/>
                  </a:cubicBezTo>
                  <a:moveTo>
                    <a:pt x="8943" y="2578"/>
                  </a:moveTo>
                  <a:cubicBezTo>
                    <a:pt x="8918" y="2590"/>
                    <a:pt x="8918" y="2590"/>
                    <a:pt x="8918" y="2590"/>
                  </a:cubicBezTo>
                  <a:cubicBezTo>
                    <a:pt x="8918" y="2590"/>
                    <a:pt x="8918" y="2590"/>
                    <a:pt x="8918" y="2590"/>
                  </a:cubicBezTo>
                  <a:cubicBezTo>
                    <a:pt x="8922" y="2599"/>
                    <a:pt x="8926" y="2607"/>
                    <a:pt x="8930" y="2615"/>
                  </a:cubicBezTo>
                  <a:cubicBezTo>
                    <a:pt x="8955" y="2603"/>
                    <a:pt x="8955" y="2603"/>
                    <a:pt x="8955" y="2603"/>
                  </a:cubicBezTo>
                  <a:cubicBezTo>
                    <a:pt x="8951" y="2594"/>
                    <a:pt x="8947" y="2586"/>
                    <a:pt x="8943" y="2578"/>
                  </a:cubicBezTo>
                  <a:moveTo>
                    <a:pt x="8849" y="2460"/>
                  </a:moveTo>
                  <a:cubicBezTo>
                    <a:pt x="8849" y="2460"/>
                    <a:pt x="8849" y="2460"/>
                    <a:pt x="8849" y="2460"/>
                  </a:cubicBezTo>
                  <a:cubicBezTo>
                    <a:pt x="8849" y="2460"/>
                    <a:pt x="8849" y="2460"/>
                    <a:pt x="8849" y="2460"/>
                  </a:cubicBezTo>
                  <a:moveTo>
                    <a:pt x="581" y="2457"/>
                  </a:moveTo>
                  <a:cubicBezTo>
                    <a:pt x="577" y="2465"/>
                    <a:pt x="572" y="2474"/>
                    <a:pt x="568" y="2482"/>
                  </a:cubicBezTo>
                  <a:cubicBezTo>
                    <a:pt x="592" y="2495"/>
                    <a:pt x="592" y="2495"/>
                    <a:pt x="592" y="2495"/>
                  </a:cubicBezTo>
                  <a:cubicBezTo>
                    <a:pt x="597" y="2487"/>
                    <a:pt x="601" y="2479"/>
                    <a:pt x="606" y="2471"/>
                  </a:cubicBezTo>
                  <a:cubicBezTo>
                    <a:pt x="581" y="2457"/>
                    <a:pt x="581" y="2457"/>
                    <a:pt x="581" y="2457"/>
                  </a:cubicBezTo>
                  <a:moveTo>
                    <a:pt x="8873" y="2447"/>
                  </a:moveTo>
                  <a:cubicBezTo>
                    <a:pt x="8849" y="2460"/>
                    <a:pt x="8849" y="2460"/>
                    <a:pt x="8849" y="2460"/>
                  </a:cubicBezTo>
                  <a:cubicBezTo>
                    <a:pt x="8853" y="2469"/>
                    <a:pt x="8858" y="2477"/>
                    <a:pt x="8862" y="2485"/>
                  </a:cubicBezTo>
                  <a:cubicBezTo>
                    <a:pt x="8887" y="2471"/>
                    <a:pt x="8887" y="2471"/>
                    <a:pt x="8887" y="2471"/>
                  </a:cubicBezTo>
                  <a:cubicBezTo>
                    <a:pt x="8882" y="2463"/>
                    <a:pt x="8878" y="2455"/>
                    <a:pt x="8873" y="2447"/>
                  </a:cubicBezTo>
                  <a:moveTo>
                    <a:pt x="655" y="2328"/>
                  </a:moveTo>
                  <a:cubicBezTo>
                    <a:pt x="650" y="2336"/>
                    <a:pt x="645" y="2344"/>
                    <a:pt x="641" y="2352"/>
                  </a:cubicBezTo>
                  <a:cubicBezTo>
                    <a:pt x="665" y="2366"/>
                    <a:pt x="665" y="2366"/>
                    <a:pt x="665" y="2366"/>
                  </a:cubicBezTo>
                  <a:cubicBezTo>
                    <a:pt x="670" y="2358"/>
                    <a:pt x="674" y="2350"/>
                    <a:pt x="679" y="2342"/>
                  </a:cubicBezTo>
                  <a:cubicBezTo>
                    <a:pt x="655" y="2328"/>
                    <a:pt x="655" y="2328"/>
                    <a:pt x="655" y="2328"/>
                  </a:cubicBezTo>
                  <a:moveTo>
                    <a:pt x="8800" y="2318"/>
                  </a:moveTo>
                  <a:cubicBezTo>
                    <a:pt x="8776" y="2333"/>
                    <a:pt x="8776" y="2333"/>
                    <a:pt x="8776" y="2333"/>
                  </a:cubicBezTo>
                  <a:cubicBezTo>
                    <a:pt x="8776" y="2333"/>
                    <a:pt x="8776" y="2333"/>
                    <a:pt x="8776" y="2333"/>
                  </a:cubicBezTo>
                  <a:cubicBezTo>
                    <a:pt x="8780" y="2341"/>
                    <a:pt x="8785" y="2349"/>
                    <a:pt x="8790" y="2357"/>
                  </a:cubicBezTo>
                  <a:cubicBezTo>
                    <a:pt x="8814" y="2343"/>
                    <a:pt x="8814" y="2343"/>
                    <a:pt x="8814" y="2343"/>
                  </a:cubicBezTo>
                  <a:cubicBezTo>
                    <a:pt x="8809" y="2335"/>
                    <a:pt x="8804" y="2326"/>
                    <a:pt x="8800" y="2318"/>
                  </a:cubicBezTo>
                  <a:moveTo>
                    <a:pt x="733" y="2201"/>
                  </a:moveTo>
                  <a:cubicBezTo>
                    <a:pt x="727" y="2209"/>
                    <a:pt x="722" y="2217"/>
                    <a:pt x="718" y="2225"/>
                  </a:cubicBezTo>
                  <a:cubicBezTo>
                    <a:pt x="741" y="2240"/>
                    <a:pt x="741" y="2240"/>
                    <a:pt x="741" y="2240"/>
                  </a:cubicBezTo>
                  <a:cubicBezTo>
                    <a:pt x="746" y="2232"/>
                    <a:pt x="751" y="2224"/>
                    <a:pt x="756" y="2216"/>
                  </a:cubicBezTo>
                  <a:cubicBezTo>
                    <a:pt x="733" y="2201"/>
                    <a:pt x="733" y="2201"/>
                    <a:pt x="733" y="2201"/>
                  </a:cubicBezTo>
                  <a:moveTo>
                    <a:pt x="8722" y="2192"/>
                  </a:moveTo>
                  <a:cubicBezTo>
                    <a:pt x="8698" y="2207"/>
                    <a:pt x="8698" y="2207"/>
                    <a:pt x="8698" y="2207"/>
                  </a:cubicBezTo>
                  <a:cubicBezTo>
                    <a:pt x="8698" y="2207"/>
                    <a:pt x="8698" y="2207"/>
                    <a:pt x="8698" y="2207"/>
                  </a:cubicBezTo>
                  <a:cubicBezTo>
                    <a:pt x="8703" y="2215"/>
                    <a:pt x="8708" y="2223"/>
                    <a:pt x="8713" y="2231"/>
                  </a:cubicBezTo>
                  <a:cubicBezTo>
                    <a:pt x="8737" y="2216"/>
                    <a:pt x="8737" y="2216"/>
                    <a:pt x="8737" y="2216"/>
                  </a:cubicBezTo>
                  <a:cubicBezTo>
                    <a:pt x="8732" y="2208"/>
                    <a:pt x="8727" y="2200"/>
                    <a:pt x="8722" y="2192"/>
                  </a:cubicBezTo>
                  <a:moveTo>
                    <a:pt x="814" y="2077"/>
                  </a:moveTo>
                  <a:cubicBezTo>
                    <a:pt x="809" y="2085"/>
                    <a:pt x="804" y="2092"/>
                    <a:pt x="798" y="2100"/>
                  </a:cubicBezTo>
                  <a:cubicBezTo>
                    <a:pt x="822" y="2116"/>
                    <a:pt x="822" y="2116"/>
                    <a:pt x="822" y="2116"/>
                  </a:cubicBezTo>
                  <a:cubicBezTo>
                    <a:pt x="827" y="2108"/>
                    <a:pt x="832" y="2100"/>
                    <a:pt x="837" y="2093"/>
                  </a:cubicBezTo>
                  <a:cubicBezTo>
                    <a:pt x="814" y="2077"/>
                    <a:pt x="814" y="2077"/>
                    <a:pt x="814" y="2077"/>
                  </a:cubicBezTo>
                  <a:moveTo>
                    <a:pt x="8640" y="2069"/>
                  </a:moveTo>
                  <a:cubicBezTo>
                    <a:pt x="8617" y="2084"/>
                    <a:pt x="8617" y="2084"/>
                    <a:pt x="8617" y="2084"/>
                  </a:cubicBezTo>
                  <a:cubicBezTo>
                    <a:pt x="8623" y="2092"/>
                    <a:pt x="8628" y="2100"/>
                    <a:pt x="8633" y="2107"/>
                  </a:cubicBezTo>
                  <a:cubicBezTo>
                    <a:pt x="8656" y="2092"/>
                    <a:pt x="8656" y="2092"/>
                    <a:pt x="8656" y="2092"/>
                  </a:cubicBezTo>
                  <a:cubicBezTo>
                    <a:pt x="8651" y="2084"/>
                    <a:pt x="8646" y="2076"/>
                    <a:pt x="8640" y="2069"/>
                  </a:cubicBezTo>
                  <a:moveTo>
                    <a:pt x="899" y="1955"/>
                  </a:moveTo>
                  <a:cubicBezTo>
                    <a:pt x="894" y="1963"/>
                    <a:pt x="888" y="1970"/>
                    <a:pt x="883" y="1978"/>
                  </a:cubicBezTo>
                  <a:cubicBezTo>
                    <a:pt x="906" y="1994"/>
                    <a:pt x="906" y="1994"/>
                    <a:pt x="906" y="1994"/>
                  </a:cubicBezTo>
                  <a:cubicBezTo>
                    <a:pt x="911" y="1987"/>
                    <a:pt x="917" y="1979"/>
                    <a:pt x="922" y="1972"/>
                  </a:cubicBezTo>
                  <a:cubicBezTo>
                    <a:pt x="899" y="1955"/>
                    <a:pt x="899" y="1955"/>
                    <a:pt x="899" y="1955"/>
                  </a:cubicBezTo>
                  <a:moveTo>
                    <a:pt x="8555" y="1947"/>
                  </a:moveTo>
                  <a:cubicBezTo>
                    <a:pt x="8532" y="1964"/>
                    <a:pt x="8532" y="1964"/>
                    <a:pt x="8532" y="1964"/>
                  </a:cubicBezTo>
                  <a:cubicBezTo>
                    <a:pt x="8538" y="1971"/>
                    <a:pt x="8543" y="1979"/>
                    <a:pt x="8549" y="1987"/>
                  </a:cubicBezTo>
                  <a:cubicBezTo>
                    <a:pt x="8571" y="1970"/>
                    <a:pt x="8571" y="1970"/>
                    <a:pt x="8571" y="1970"/>
                  </a:cubicBezTo>
                  <a:cubicBezTo>
                    <a:pt x="8566" y="1963"/>
                    <a:pt x="8561" y="1955"/>
                    <a:pt x="8555" y="1947"/>
                  </a:cubicBezTo>
                  <a:moveTo>
                    <a:pt x="988" y="1836"/>
                  </a:moveTo>
                  <a:cubicBezTo>
                    <a:pt x="983" y="1844"/>
                    <a:pt x="977" y="1851"/>
                    <a:pt x="971" y="1859"/>
                  </a:cubicBezTo>
                  <a:cubicBezTo>
                    <a:pt x="994" y="1876"/>
                    <a:pt x="994" y="1876"/>
                    <a:pt x="994" y="1876"/>
                  </a:cubicBezTo>
                  <a:cubicBezTo>
                    <a:pt x="999" y="1868"/>
                    <a:pt x="1005" y="1861"/>
                    <a:pt x="1011" y="1854"/>
                  </a:cubicBezTo>
                  <a:cubicBezTo>
                    <a:pt x="988" y="1836"/>
                    <a:pt x="988" y="1836"/>
                    <a:pt x="988" y="1836"/>
                  </a:cubicBezTo>
                  <a:moveTo>
                    <a:pt x="8466" y="1829"/>
                  </a:moveTo>
                  <a:cubicBezTo>
                    <a:pt x="8444" y="1846"/>
                    <a:pt x="8444" y="1846"/>
                    <a:pt x="8444" y="1846"/>
                  </a:cubicBezTo>
                  <a:cubicBezTo>
                    <a:pt x="8450" y="1854"/>
                    <a:pt x="8455" y="1861"/>
                    <a:pt x="8461" y="1868"/>
                  </a:cubicBezTo>
                  <a:cubicBezTo>
                    <a:pt x="8483" y="1851"/>
                    <a:pt x="8483" y="1851"/>
                    <a:pt x="8483" y="1851"/>
                  </a:cubicBezTo>
                  <a:cubicBezTo>
                    <a:pt x="8477" y="1844"/>
                    <a:pt x="8472" y="1836"/>
                    <a:pt x="8466" y="1829"/>
                  </a:cubicBezTo>
                  <a:moveTo>
                    <a:pt x="1081" y="1720"/>
                  </a:moveTo>
                  <a:cubicBezTo>
                    <a:pt x="1075" y="1728"/>
                    <a:pt x="1069" y="1735"/>
                    <a:pt x="1063" y="1742"/>
                  </a:cubicBezTo>
                  <a:cubicBezTo>
                    <a:pt x="1085" y="1760"/>
                    <a:pt x="1085" y="1760"/>
                    <a:pt x="1085" y="1760"/>
                  </a:cubicBezTo>
                  <a:cubicBezTo>
                    <a:pt x="1091" y="1753"/>
                    <a:pt x="1097" y="1745"/>
                    <a:pt x="1103" y="1738"/>
                  </a:cubicBezTo>
                  <a:cubicBezTo>
                    <a:pt x="1081" y="1720"/>
                    <a:pt x="1081" y="1720"/>
                    <a:pt x="1081" y="1720"/>
                  </a:cubicBezTo>
                  <a:moveTo>
                    <a:pt x="8373" y="1713"/>
                  </a:moveTo>
                  <a:cubicBezTo>
                    <a:pt x="8352" y="1731"/>
                    <a:pt x="8352" y="1731"/>
                    <a:pt x="8352" y="1731"/>
                  </a:cubicBezTo>
                  <a:cubicBezTo>
                    <a:pt x="8352" y="1731"/>
                    <a:pt x="8352" y="1731"/>
                    <a:pt x="8352" y="1731"/>
                  </a:cubicBezTo>
                  <a:cubicBezTo>
                    <a:pt x="8357" y="1738"/>
                    <a:pt x="8363" y="1746"/>
                    <a:pt x="8369" y="1753"/>
                  </a:cubicBezTo>
                  <a:cubicBezTo>
                    <a:pt x="8391" y="1735"/>
                    <a:pt x="8391" y="1735"/>
                    <a:pt x="8391" y="1735"/>
                  </a:cubicBezTo>
                  <a:cubicBezTo>
                    <a:pt x="8385" y="1728"/>
                    <a:pt x="8379" y="1721"/>
                    <a:pt x="8373" y="1713"/>
                  </a:cubicBezTo>
                  <a:moveTo>
                    <a:pt x="1178" y="1607"/>
                  </a:moveTo>
                  <a:cubicBezTo>
                    <a:pt x="1171" y="1615"/>
                    <a:pt x="1165" y="1622"/>
                    <a:pt x="1159" y="1629"/>
                  </a:cubicBezTo>
                  <a:cubicBezTo>
                    <a:pt x="1180" y="1647"/>
                    <a:pt x="1180" y="1647"/>
                    <a:pt x="1180" y="1647"/>
                  </a:cubicBezTo>
                  <a:cubicBezTo>
                    <a:pt x="1186" y="1640"/>
                    <a:pt x="1192" y="1633"/>
                    <a:pt x="1199" y="1626"/>
                  </a:cubicBezTo>
                  <a:cubicBezTo>
                    <a:pt x="1178" y="1607"/>
                    <a:pt x="1178" y="1607"/>
                    <a:pt x="1178" y="1607"/>
                  </a:cubicBezTo>
                  <a:moveTo>
                    <a:pt x="8277" y="1601"/>
                  </a:moveTo>
                  <a:cubicBezTo>
                    <a:pt x="8256" y="1619"/>
                    <a:pt x="8256" y="1619"/>
                    <a:pt x="8256" y="1619"/>
                  </a:cubicBezTo>
                  <a:cubicBezTo>
                    <a:pt x="8256" y="1619"/>
                    <a:pt x="8256" y="1619"/>
                    <a:pt x="8256" y="1619"/>
                  </a:cubicBezTo>
                  <a:cubicBezTo>
                    <a:pt x="8262" y="1626"/>
                    <a:pt x="8268" y="1633"/>
                    <a:pt x="8274" y="1640"/>
                  </a:cubicBezTo>
                  <a:cubicBezTo>
                    <a:pt x="8295" y="1622"/>
                    <a:pt x="8295" y="1622"/>
                    <a:pt x="8295" y="1622"/>
                  </a:cubicBezTo>
                  <a:cubicBezTo>
                    <a:pt x="8289" y="1615"/>
                    <a:pt x="8283" y="1608"/>
                    <a:pt x="8277" y="1601"/>
                  </a:cubicBezTo>
                  <a:moveTo>
                    <a:pt x="1277" y="1498"/>
                  </a:moveTo>
                  <a:cubicBezTo>
                    <a:pt x="1271" y="1504"/>
                    <a:pt x="1265" y="1511"/>
                    <a:pt x="1258" y="1518"/>
                  </a:cubicBezTo>
                  <a:cubicBezTo>
                    <a:pt x="1279" y="1537"/>
                    <a:pt x="1279" y="1537"/>
                    <a:pt x="1279" y="1537"/>
                  </a:cubicBezTo>
                  <a:cubicBezTo>
                    <a:pt x="1285" y="1530"/>
                    <a:pt x="1291" y="1524"/>
                    <a:pt x="1298" y="1517"/>
                  </a:cubicBezTo>
                  <a:cubicBezTo>
                    <a:pt x="1277" y="1498"/>
                    <a:pt x="1277" y="1498"/>
                    <a:pt x="1277" y="1498"/>
                  </a:cubicBezTo>
                  <a:moveTo>
                    <a:pt x="8177" y="1491"/>
                  </a:moveTo>
                  <a:cubicBezTo>
                    <a:pt x="8156" y="1510"/>
                    <a:pt x="8156" y="1510"/>
                    <a:pt x="8156" y="1510"/>
                  </a:cubicBezTo>
                  <a:cubicBezTo>
                    <a:pt x="8163" y="1517"/>
                    <a:pt x="8169" y="1524"/>
                    <a:pt x="8175" y="1531"/>
                  </a:cubicBezTo>
                  <a:cubicBezTo>
                    <a:pt x="8196" y="1512"/>
                    <a:pt x="8196" y="1512"/>
                    <a:pt x="8196" y="1512"/>
                  </a:cubicBezTo>
                  <a:cubicBezTo>
                    <a:pt x="8190" y="1505"/>
                    <a:pt x="8183" y="1498"/>
                    <a:pt x="8177" y="1491"/>
                  </a:cubicBezTo>
                  <a:moveTo>
                    <a:pt x="1380" y="1391"/>
                  </a:moveTo>
                  <a:cubicBezTo>
                    <a:pt x="1374" y="1397"/>
                    <a:pt x="1367" y="1404"/>
                    <a:pt x="1361" y="1411"/>
                  </a:cubicBezTo>
                  <a:cubicBezTo>
                    <a:pt x="1381" y="1430"/>
                    <a:pt x="1381" y="1430"/>
                    <a:pt x="1381" y="1430"/>
                  </a:cubicBezTo>
                  <a:cubicBezTo>
                    <a:pt x="1381" y="1430"/>
                    <a:pt x="1381" y="1430"/>
                    <a:pt x="1381" y="1430"/>
                  </a:cubicBezTo>
                  <a:cubicBezTo>
                    <a:pt x="1387" y="1424"/>
                    <a:pt x="1394" y="1417"/>
                    <a:pt x="1400" y="1411"/>
                  </a:cubicBezTo>
                  <a:cubicBezTo>
                    <a:pt x="1380" y="1391"/>
                    <a:pt x="1380" y="1391"/>
                    <a:pt x="1380" y="1391"/>
                  </a:cubicBezTo>
                  <a:moveTo>
                    <a:pt x="8073" y="1385"/>
                  </a:moveTo>
                  <a:cubicBezTo>
                    <a:pt x="8054" y="1404"/>
                    <a:pt x="8054" y="1404"/>
                    <a:pt x="8054" y="1404"/>
                  </a:cubicBezTo>
                  <a:cubicBezTo>
                    <a:pt x="8060" y="1411"/>
                    <a:pt x="8067" y="1418"/>
                    <a:pt x="8073" y="1424"/>
                  </a:cubicBezTo>
                  <a:cubicBezTo>
                    <a:pt x="8093" y="1405"/>
                    <a:pt x="8093" y="1405"/>
                    <a:pt x="8093" y="1405"/>
                  </a:cubicBezTo>
                  <a:cubicBezTo>
                    <a:pt x="8087" y="1398"/>
                    <a:pt x="8080" y="1391"/>
                    <a:pt x="8073" y="1385"/>
                  </a:cubicBezTo>
                  <a:moveTo>
                    <a:pt x="1486" y="1327"/>
                  </a:moveTo>
                  <a:cubicBezTo>
                    <a:pt x="1486" y="1327"/>
                    <a:pt x="1486" y="1327"/>
                    <a:pt x="1486" y="1327"/>
                  </a:cubicBezTo>
                  <a:cubicBezTo>
                    <a:pt x="1486" y="1327"/>
                    <a:pt x="1486" y="1327"/>
                    <a:pt x="1486" y="1327"/>
                  </a:cubicBezTo>
                  <a:cubicBezTo>
                    <a:pt x="1486" y="1327"/>
                    <a:pt x="1486" y="1327"/>
                    <a:pt x="1486" y="1327"/>
                  </a:cubicBezTo>
                  <a:moveTo>
                    <a:pt x="1487" y="1287"/>
                  </a:moveTo>
                  <a:cubicBezTo>
                    <a:pt x="1480" y="1294"/>
                    <a:pt x="1473" y="1300"/>
                    <a:pt x="1466" y="1307"/>
                  </a:cubicBezTo>
                  <a:cubicBezTo>
                    <a:pt x="1486" y="1327"/>
                    <a:pt x="1486" y="1327"/>
                    <a:pt x="1486" y="1327"/>
                  </a:cubicBezTo>
                  <a:cubicBezTo>
                    <a:pt x="1492" y="1321"/>
                    <a:pt x="1499" y="1314"/>
                    <a:pt x="1506" y="1308"/>
                  </a:cubicBezTo>
                  <a:cubicBezTo>
                    <a:pt x="1487" y="1287"/>
                    <a:pt x="1487" y="1287"/>
                    <a:pt x="1487" y="1287"/>
                  </a:cubicBezTo>
                  <a:moveTo>
                    <a:pt x="7967" y="1281"/>
                  </a:moveTo>
                  <a:cubicBezTo>
                    <a:pt x="7948" y="1302"/>
                    <a:pt x="7948" y="1302"/>
                    <a:pt x="7948" y="1302"/>
                  </a:cubicBezTo>
                  <a:cubicBezTo>
                    <a:pt x="7948" y="1302"/>
                    <a:pt x="7948" y="1302"/>
                    <a:pt x="7948" y="1302"/>
                  </a:cubicBezTo>
                  <a:cubicBezTo>
                    <a:pt x="7955" y="1308"/>
                    <a:pt x="7961" y="1315"/>
                    <a:pt x="7968" y="1321"/>
                  </a:cubicBezTo>
                  <a:cubicBezTo>
                    <a:pt x="7987" y="1301"/>
                    <a:pt x="7987" y="1301"/>
                    <a:pt x="7987" y="1301"/>
                  </a:cubicBezTo>
                  <a:cubicBezTo>
                    <a:pt x="7981" y="1294"/>
                    <a:pt x="7974" y="1288"/>
                    <a:pt x="7967" y="1281"/>
                  </a:cubicBezTo>
                  <a:moveTo>
                    <a:pt x="1596" y="1187"/>
                  </a:moveTo>
                  <a:cubicBezTo>
                    <a:pt x="1589" y="1194"/>
                    <a:pt x="1582" y="1200"/>
                    <a:pt x="1575" y="1206"/>
                  </a:cubicBezTo>
                  <a:cubicBezTo>
                    <a:pt x="1594" y="1227"/>
                    <a:pt x="1594" y="1227"/>
                    <a:pt x="1594" y="1227"/>
                  </a:cubicBezTo>
                  <a:cubicBezTo>
                    <a:pt x="1601" y="1221"/>
                    <a:pt x="1608" y="1214"/>
                    <a:pt x="1615" y="1208"/>
                  </a:cubicBezTo>
                  <a:cubicBezTo>
                    <a:pt x="1596" y="1187"/>
                    <a:pt x="1596" y="1187"/>
                    <a:pt x="1596" y="1187"/>
                  </a:cubicBezTo>
                  <a:moveTo>
                    <a:pt x="7857" y="1181"/>
                  </a:moveTo>
                  <a:cubicBezTo>
                    <a:pt x="7839" y="1202"/>
                    <a:pt x="7839" y="1202"/>
                    <a:pt x="7839" y="1202"/>
                  </a:cubicBezTo>
                  <a:cubicBezTo>
                    <a:pt x="7846" y="1209"/>
                    <a:pt x="7853" y="1215"/>
                    <a:pt x="7860" y="1221"/>
                  </a:cubicBezTo>
                  <a:cubicBezTo>
                    <a:pt x="7878" y="1200"/>
                    <a:pt x="7878" y="1200"/>
                    <a:pt x="7878" y="1200"/>
                  </a:cubicBezTo>
                  <a:cubicBezTo>
                    <a:pt x="7871" y="1194"/>
                    <a:pt x="7864" y="1188"/>
                    <a:pt x="7857" y="1181"/>
                  </a:cubicBezTo>
                  <a:moveTo>
                    <a:pt x="1709" y="1091"/>
                  </a:moveTo>
                  <a:cubicBezTo>
                    <a:pt x="1702" y="1097"/>
                    <a:pt x="1694" y="1103"/>
                    <a:pt x="1687" y="1109"/>
                  </a:cubicBezTo>
                  <a:cubicBezTo>
                    <a:pt x="1705" y="1130"/>
                    <a:pt x="1705" y="1130"/>
                    <a:pt x="1705" y="1130"/>
                  </a:cubicBezTo>
                  <a:cubicBezTo>
                    <a:pt x="1712" y="1124"/>
                    <a:pt x="1720" y="1118"/>
                    <a:pt x="1727" y="1112"/>
                  </a:cubicBezTo>
                  <a:cubicBezTo>
                    <a:pt x="1709" y="1091"/>
                    <a:pt x="1709" y="1091"/>
                    <a:pt x="1709" y="1091"/>
                  </a:cubicBezTo>
                  <a:moveTo>
                    <a:pt x="7744" y="1085"/>
                  </a:moveTo>
                  <a:cubicBezTo>
                    <a:pt x="7726" y="1107"/>
                    <a:pt x="7726" y="1107"/>
                    <a:pt x="7726" y="1107"/>
                  </a:cubicBezTo>
                  <a:cubicBezTo>
                    <a:pt x="7734" y="1113"/>
                    <a:pt x="7741" y="1118"/>
                    <a:pt x="7748" y="1124"/>
                  </a:cubicBezTo>
                  <a:cubicBezTo>
                    <a:pt x="7766" y="1103"/>
                    <a:pt x="7766" y="1103"/>
                    <a:pt x="7766" y="1103"/>
                  </a:cubicBezTo>
                  <a:cubicBezTo>
                    <a:pt x="7759" y="1097"/>
                    <a:pt x="7752" y="1091"/>
                    <a:pt x="7744" y="1085"/>
                  </a:cubicBezTo>
                  <a:moveTo>
                    <a:pt x="1824" y="998"/>
                  </a:moveTo>
                  <a:cubicBezTo>
                    <a:pt x="1817" y="1004"/>
                    <a:pt x="1810" y="1009"/>
                    <a:pt x="1802" y="1015"/>
                  </a:cubicBezTo>
                  <a:cubicBezTo>
                    <a:pt x="1820" y="1037"/>
                    <a:pt x="1820" y="1037"/>
                    <a:pt x="1820" y="1037"/>
                  </a:cubicBezTo>
                  <a:cubicBezTo>
                    <a:pt x="1827" y="1031"/>
                    <a:pt x="1834" y="1026"/>
                    <a:pt x="1842" y="1020"/>
                  </a:cubicBezTo>
                  <a:cubicBezTo>
                    <a:pt x="1824" y="998"/>
                    <a:pt x="1824" y="998"/>
                    <a:pt x="1824" y="998"/>
                  </a:cubicBezTo>
                  <a:moveTo>
                    <a:pt x="7628" y="992"/>
                  </a:moveTo>
                  <a:cubicBezTo>
                    <a:pt x="7611" y="1014"/>
                    <a:pt x="7611" y="1014"/>
                    <a:pt x="7611" y="1014"/>
                  </a:cubicBezTo>
                  <a:cubicBezTo>
                    <a:pt x="7611" y="1014"/>
                    <a:pt x="7611" y="1014"/>
                    <a:pt x="7611" y="1014"/>
                  </a:cubicBezTo>
                  <a:cubicBezTo>
                    <a:pt x="7619" y="1020"/>
                    <a:pt x="7626" y="1026"/>
                    <a:pt x="7633" y="1031"/>
                  </a:cubicBezTo>
                  <a:cubicBezTo>
                    <a:pt x="7651" y="1009"/>
                    <a:pt x="7651" y="1009"/>
                    <a:pt x="7651" y="1009"/>
                  </a:cubicBezTo>
                  <a:cubicBezTo>
                    <a:pt x="7643" y="1004"/>
                    <a:pt x="7636" y="998"/>
                    <a:pt x="7628" y="992"/>
                  </a:cubicBezTo>
                  <a:moveTo>
                    <a:pt x="1943" y="909"/>
                  </a:moveTo>
                  <a:cubicBezTo>
                    <a:pt x="1935" y="914"/>
                    <a:pt x="1928" y="920"/>
                    <a:pt x="1920" y="925"/>
                  </a:cubicBezTo>
                  <a:cubicBezTo>
                    <a:pt x="1937" y="948"/>
                    <a:pt x="1937" y="948"/>
                    <a:pt x="1937" y="948"/>
                  </a:cubicBezTo>
                  <a:cubicBezTo>
                    <a:pt x="1944" y="942"/>
                    <a:pt x="1952" y="937"/>
                    <a:pt x="1959" y="931"/>
                  </a:cubicBezTo>
                  <a:cubicBezTo>
                    <a:pt x="1943" y="909"/>
                    <a:pt x="1943" y="909"/>
                    <a:pt x="1943" y="909"/>
                  </a:cubicBezTo>
                  <a:moveTo>
                    <a:pt x="7510" y="903"/>
                  </a:moveTo>
                  <a:cubicBezTo>
                    <a:pt x="7493" y="925"/>
                    <a:pt x="7493" y="925"/>
                    <a:pt x="7493" y="925"/>
                  </a:cubicBezTo>
                  <a:cubicBezTo>
                    <a:pt x="7501" y="931"/>
                    <a:pt x="7508" y="936"/>
                    <a:pt x="7516" y="942"/>
                  </a:cubicBezTo>
                  <a:cubicBezTo>
                    <a:pt x="7532" y="919"/>
                    <a:pt x="7532" y="919"/>
                    <a:pt x="7532" y="919"/>
                  </a:cubicBezTo>
                  <a:cubicBezTo>
                    <a:pt x="7525" y="914"/>
                    <a:pt x="7517" y="908"/>
                    <a:pt x="7510" y="903"/>
                  </a:cubicBezTo>
                  <a:moveTo>
                    <a:pt x="2064" y="823"/>
                  </a:moveTo>
                  <a:cubicBezTo>
                    <a:pt x="2056" y="828"/>
                    <a:pt x="2048" y="834"/>
                    <a:pt x="2041" y="839"/>
                  </a:cubicBezTo>
                  <a:cubicBezTo>
                    <a:pt x="2056" y="862"/>
                    <a:pt x="2056" y="862"/>
                    <a:pt x="2056" y="862"/>
                  </a:cubicBezTo>
                  <a:cubicBezTo>
                    <a:pt x="2064" y="857"/>
                    <a:pt x="2072" y="851"/>
                    <a:pt x="2079" y="846"/>
                  </a:cubicBezTo>
                  <a:cubicBezTo>
                    <a:pt x="2064" y="823"/>
                    <a:pt x="2064" y="823"/>
                    <a:pt x="2064" y="823"/>
                  </a:cubicBezTo>
                  <a:moveTo>
                    <a:pt x="7388" y="817"/>
                  </a:moveTo>
                  <a:cubicBezTo>
                    <a:pt x="7372" y="840"/>
                    <a:pt x="7372" y="840"/>
                    <a:pt x="7372" y="840"/>
                  </a:cubicBezTo>
                  <a:cubicBezTo>
                    <a:pt x="7380" y="846"/>
                    <a:pt x="7388" y="851"/>
                    <a:pt x="7396" y="856"/>
                  </a:cubicBezTo>
                  <a:cubicBezTo>
                    <a:pt x="7411" y="833"/>
                    <a:pt x="7411" y="833"/>
                    <a:pt x="7411" y="833"/>
                  </a:cubicBezTo>
                  <a:cubicBezTo>
                    <a:pt x="7404" y="828"/>
                    <a:pt x="7396" y="823"/>
                    <a:pt x="7388" y="817"/>
                  </a:cubicBezTo>
                  <a:moveTo>
                    <a:pt x="7249" y="759"/>
                  </a:moveTo>
                  <a:cubicBezTo>
                    <a:pt x="7249" y="759"/>
                    <a:pt x="7249" y="759"/>
                    <a:pt x="7249" y="759"/>
                  </a:cubicBezTo>
                  <a:cubicBezTo>
                    <a:pt x="7249" y="759"/>
                    <a:pt x="7249" y="759"/>
                    <a:pt x="7249" y="759"/>
                  </a:cubicBezTo>
                  <a:moveTo>
                    <a:pt x="2187" y="741"/>
                  </a:moveTo>
                  <a:cubicBezTo>
                    <a:pt x="2179" y="746"/>
                    <a:pt x="2171" y="751"/>
                    <a:pt x="2164" y="756"/>
                  </a:cubicBezTo>
                  <a:cubicBezTo>
                    <a:pt x="2179" y="780"/>
                    <a:pt x="2179" y="780"/>
                    <a:pt x="2179" y="780"/>
                  </a:cubicBezTo>
                  <a:cubicBezTo>
                    <a:pt x="2187" y="775"/>
                    <a:pt x="2194" y="770"/>
                    <a:pt x="2202" y="765"/>
                  </a:cubicBezTo>
                  <a:cubicBezTo>
                    <a:pt x="2187" y="741"/>
                    <a:pt x="2187" y="741"/>
                    <a:pt x="2187" y="741"/>
                  </a:cubicBezTo>
                  <a:moveTo>
                    <a:pt x="7264" y="736"/>
                  </a:moveTo>
                  <a:cubicBezTo>
                    <a:pt x="7249" y="759"/>
                    <a:pt x="7249" y="759"/>
                    <a:pt x="7249" y="759"/>
                  </a:cubicBezTo>
                  <a:cubicBezTo>
                    <a:pt x="7257" y="764"/>
                    <a:pt x="7265" y="769"/>
                    <a:pt x="7273" y="774"/>
                  </a:cubicBezTo>
                  <a:cubicBezTo>
                    <a:pt x="7288" y="751"/>
                    <a:pt x="7288" y="751"/>
                    <a:pt x="7288" y="751"/>
                  </a:cubicBezTo>
                  <a:cubicBezTo>
                    <a:pt x="7280" y="746"/>
                    <a:pt x="7272" y="741"/>
                    <a:pt x="7264" y="736"/>
                  </a:cubicBezTo>
                  <a:moveTo>
                    <a:pt x="2304" y="702"/>
                  </a:moveTo>
                  <a:cubicBezTo>
                    <a:pt x="2304" y="702"/>
                    <a:pt x="2304" y="702"/>
                    <a:pt x="2304" y="702"/>
                  </a:cubicBezTo>
                  <a:cubicBezTo>
                    <a:pt x="2304" y="702"/>
                    <a:pt x="2304" y="702"/>
                    <a:pt x="2304" y="702"/>
                  </a:cubicBezTo>
                  <a:moveTo>
                    <a:pt x="7123" y="682"/>
                  </a:moveTo>
                  <a:cubicBezTo>
                    <a:pt x="7123" y="682"/>
                    <a:pt x="7123" y="682"/>
                    <a:pt x="7123" y="682"/>
                  </a:cubicBezTo>
                  <a:cubicBezTo>
                    <a:pt x="7123" y="682"/>
                    <a:pt x="7123" y="682"/>
                    <a:pt x="7123" y="682"/>
                  </a:cubicBezTo>
                  <a:cubicBezTo>
                    <a:pt x="7123" y="682"/>
                    <a:pt x="7123" y="682"/>
                    <a:pt x="7123" y="682"/>
                  </a:cubicBezTo>
                  <a:moveTo>
                    <a:pt x="2313" y="663"/>
                  </a:moveTo>
                  <a:cubicBezTo>
                    <a:pt x="2305" y="668"/>
                    <a:pt x="2297" y="673"/>
                    <a:pt x="2289" y="678"/>
                  </a:cubicBezTo>
                  <a:cubicBezTo>
                    <a:pt x="2304" y="702"/>
                    <a:pt x="2304" y="702"/>
                    <a:pt x="2304" y="702"/>
                  </a:cubicBezTo>
                  <a:cubicBezTo>
                    <a:pt x="2312" y="697"/>
                    <a:pt x="2320" y="692"/>
                    <a:pt x="2328" y="688"/>
                  </a:cubicBezTo>
                  <a:cubicBezTo>
                    <a:pt x="2313" y="663"/>
                    <a:pt x="2313" y="663"/>
                    <a:pt x="2313" y="663"/>
                  </a:cubicBezTo>
                  <a:moveTo>
                    <a:pt x="7137" y="658"/>
                  </a:moveTo>
                  <a:cubicBezTo>
                    <a:pt x="7123" y="682"/>
                    <a:pt x="7123" y="682"/>
                    <a:pt x="7123" y="682"/>
                  </a:cubicBezTo>
                  <a:cubicBezTo>
                    <a:pt x="7131" y="687"/>
                    <a:pt x="7139" y="691"/>
                    <a:pt x="7147" y="696"/>
                  </a:cubicBezTo>
                  <a:cubicBezTo>
                    <a:pt x="7162" y="672"/>
                    <a:pt x="7162" y="672"/>
                    <a:pt x="7162" y="672"/>
                  </a:cubicBezTo>
                  <a:cubicBezTo>
                    <a:pt x="7154" y="667"/>
                    <a:pt x="7146" y="663"/>
                    <a:pt x="7137" y="658"/>
                  </a:cubicBezTo>
                  <a:moveTo>
                    <a:pt x="2431" y="628"/>
                  </a:moveTo>
                  <a:cubicBezTo>
                    <a:pt x="2431" y="628"/>
                    <a:pt x="2431" y="628"/>
                    <a:pt x="2431" y="628"/>
                  </a:cubicBezTo>
                  <a:cubicBezTo>
                    <a:pt x="2431" y="628"/>
                    <a:pt x="2431" y="628"/>
                    <a:pt x="2431" y="628"/>
                  </a:cubicBezTo>
                  <a:moveTo>
                    <a:pt x="2442" y="590"/>
                  </a:moveTo>
                  <a:cubicBezTo>
                    <a:pt x="2433" y="594"/>
                    <a:pt x="2425" y="599"/>
                    <a:pt x="2417" y="603"/>
                  </a:cubicBezTo>
                  <a:cubicBezTo>
                    <a:pt x="2431" y="628"/>
                    <a:pt x="2431" y="628"/>
                    <a:pt x="2431" y="628"/>
                  </a:cubicBezTo>
                  <a:cubicBezTo>
                    <a:pt x="2439" y="623"/>
                    <a:pt x="2447" y="619"/>
                    <a:pt x="2455" y="614"/>
                  </a:cubicBezTo>
                  <a:cubicBezTo>
                    <a:pt x="2442" y="590"/>
                    <a:pt x="2442" y="590"/>
                    <a:pt x="2442" y="590"/>
                  </a:cubicBezTo>
                  <a:moveTo>
                    <a:pt x="7008" y="584"/>
                  </a:moveTo>
                  <a:cubicBezTo>
                    <a:pt x="6995" y="609"/>
                    <a:pt x="6995" y="609"/>
                    <a:pt x="6995" y="609"/>
                  </a:cubicBezTo>
                  <a:cubicBezTo>
                    <a:pt x="6995" y="609"/>
                    <a:pt x="6995" y="609"/>
                    <a:pt x="6995" y="609"/>
                  </a:cubicBezTo>
                  <a:cubicBezTo>
                    <a:pt x="7003" y="613"/>
                    <a:pt x="7011" y="618"/>
                    <a:pt x="7019" y="622"/>
                  </a:cubicBezTo>
                  <a:cubicBezTo>
                    <a:pt x="7033" y="598"/>
                    <a:pt x="7033" y="598"/>
                    <a:pt x="7033" y="598"/>
                  </a:cubicBezTo>
                  <a:cubicBezTo>
                    <a:pt x="7025" y="593"/>
                    <a:pt x="7017" y="589"/>
                    <a:pt x="7008" y="584"/>
                  </a:cubicBezTo>
                  <a:moveTo>
                    <a:pt x="2572" y="520"/>
                  </a:moveTo>
                  <a:cubicBezTo>
                    <a:pt x="2564" y="524"/>
                    <a:pt x="2556" y="529"/>
                    <a:pt x="2547" y="533"/>
                  </a:cubicBezTo>
                  <a:cubicBezTo>
                    <a:pt x="2560" y="558"/>
                    <a:pt x="2560" y="558"/>
                    <a:pt x="2560" y="558"/>
                  </a:cubicBezTo>
                  <a:cubicBezTo>
                    <a:pt x="2569" y="553"/>
                    <a:pt x="2577" y="549"/>
                    <a:pt x="2585" y="545"/>
                  </a:cubicBezTo>
                  <a:cubicBezTo>
                    <a:pt x="2572" y="520"/>
                    <a:pt x="2572" y="520"/>
                    <a:pt x="2572" y="520"/>
                  </a:cubicBezTo>
                  <a:moveTo>
                    <a:pt x="6877" y="514"/>
                  </a:moveTo>
                  <a:cubicBezTo>
                    <a:pt x="6864" y="539"/>
                    <a:pt x="6864" y="539"/>
                    <a:pt x="6864" y="539"/>
                  </a:cubicBezTo>
                  <a:cubicBezTo>
                    <a:pt x="6873" y="544"/>
                    <a:pt x="6881" y="548"/>
                    <a:pt x="6889" y="552"/>
                  </a:cubicBezTo>
                  <a:cubicBezTo>
                    <a:pt x="6902" y="527"/>
                    <a:pt x="6902" y="527"/>
                    <a:pt x="6902" y="527"/>
                  </a:cubicBezTo>
                  <a:cubicBezTo>
                    <a:pt x="6894" y="523"/>
                    <a:pt x="6885" y="519"/>
                    <a:pt x="6877" y="514"/>
                  </a:cubicBezTo>
                  <a:moveTo>
                    <a:pt x="2692" y="492"/>
                  </a:moveTo>
                  <a:cubicBezTo>
                    <a:pt x="2692" y="492"/>
                    <a:pt x="2692" y="492"/>
                    <a:pt x="2692" y="492"/>
                  </a:cubicBezTo>
                  <a:cubicBezTo>
                    <a:pt x="2692" y="492"/>
                    <a:pt x="2692" y="492"/>
                    <a:pt x="2692" y="492"/>
                  </a:cubicBezTo>
                  <a:moveTo>
                    <a:pt x="2705" y="454"/>
                  </a:moveTo>
                  <a:cubicBezTo>
                    <a:pt x="2696" y="458"/>
                    <a:pt x="2688" y="462"/>
                    <a:pt x="2680" y="467"/>
                  </a:cubicBezTo>
                  <a:cubicBezTo>
                    <a:pt x="2692" y="492"/>
                    <a:pt x="2692" y="492"/>
                    <a:pt x="2692" y="492"/>
                  </a:cubicBezTo>
                  <a:cubicBezTo>
                    <a:pt x="2700" y="488"/>
                    <a:pt x="2708" y="484"/>
                    <a:pt x="2717" y="480"/>
                  </a:cubicBezTo>
                  <a:cubicBezTo>
                    <a:pt x="2705" y="454"/>
                    <a:pt x="2705" y="454"/>
                    <a:pt x="2705" y="454"/>
                  </a:cubicBezTo>
                  <a:moveTo>
                    <a:pt x="6743" y="449"/>
                  </a:moveTo>
                  <a:cubicBezTo>
                    <a:pt x="6732" y="474"/>
                    <a:pt x="6732" y="474"/>
                    <a:pt x="6732" y="474"/>
                  </a:cubicBezTo>
                  <a:cubicBezTo>
                    <a:pt x="6732" y="474"/>
                    <a:pt x="6732" y="474"/>
                    <a:pt x="6732" y="474"/>
                  </a:cubicBezTo>
                  <a:cubicBezTo>
                    <a:pt x="6740" y="478"/>
                    <a:pt x="6748" y="482"/>
                    <a:pt x="6757" y="486"/>
                  </a:cubicBezTo>
                  <a:cubicBezTo>
                    <a:pt x="6769" y="461"/>
                    <a:pt x="6769" y="461"/>
                    <a:pt x="6769" y="461"/>
                  </a:cubicBezTo>
                  <a:cubicBezTo>
                    <a:pt x="6760" y="457"/>
                    <a:pt x="6752" y="453"/>
                    <a:pt x="6743" y="449"/>
                  </a:cubicBezTo>
                  <a:moveTo>
                    <a:pt x="2839" y="393"/>
                  </a:moveTo>
                  <a:cubicBezTo>
                    <a:pt x="2831" y="397"/>
                    <a:pt x="2822" y="401"/>
                    <a:pt x="2814" y="404"/>
                  </a:cubicBezTo>
                  <a:cubicBezTo>
                    <a:pt x="2825" y="430"/>
                    <a:pt x="2825" y="430"/>
                    <a:pt x="2825" y="430"/>
                  </a:cubicBezTo>
                  <a:cubicBezTo>
                    <a:pt x="2834" y="426"/>
                    <a:pt x="2842" y="423"/>
                    <a:pt x="2851" y="419"/>
                  </a:cubicBezTo>
                  <a:cubicBezTo>
                    <a:pt x="2839" y="393"/>
                    <a:pt x="2839" y="393"/>
                    <a:pt x="2839" y="393"/>
                  </a:cubicBezTo>
                  <a:moveTo>
                    <a:pt x="6608" y="388"/>
                  </a:moveTo>
                  <a:cubicBezTo>
                    <a:pt x="6597" y="413"/>
                    <a:pt x="6597" y="413"/>
                    <a:pt x="6597" y="413"/>
                  </a:cubicBezTo>
                  <a:cubicBezTo>
                    <a:pt x="6605" y="417"/>
                    <a:pt x="6614" y="421"/>
                    <a:pt x="6622" y="424"/>
                  </a:cubicBezTo>
                  <a:cubicBezTo>
                    <a:pt x="6634" y="399"/>
                    <a:pt x="6634" y="399"/>
                    <a:pt x="6634" y="399"/>
                  </a:cubicBezTo>
                  <a:cubicBezTo>
                    <a:pt x="6625" y="395"/>
                    <a:pt x="6617" y="391"/>
                    <a:pt x="6608" y="388"/>
                  </a:cubicBezTo>
                  <a:moveTo>
                    <a:pt x="2976" y="336"/>
                  </a:moveTo>
                  <a:cubicBezTo>
                    <a:pt x="2967" y="340"/>
                    <a:pt x="2959" y="343"/>
                    <a:pt x="2950" y="347"/>
                  </a:cubicBezTo>
                  <a:cubicBezTo>
                    <a:pt x="2961" y="372"/>
                    <a:pt x="2961" y="372"/>
                    <a:pt x="2961" y="372"/>
                  </a:cubicBezTo>
                  <a:cubicBezTo>
                    <a:pt x="2969" y="369"/>
                    <a:pt x="2978" y="366"/>
                    <a:pt x="2986" y="362"/>
                  </a:cubicBezTo>
                  <a:cubicBezTo>
                    <a:pt x="2976" y="336"/>
                    <a:pt x="2976" y="336"/>
                    <a:pt x="2976" y="336"/>
                  </a:cubicBezTo>
                  <a:moveTo>
                    <a:pt x="6470" y="331"/>
                  </a:moveTo>
                  <a:cubicBezTo>
                    <a:pt x="6460" y="357"/>
                    <a:pt x="6460" y="357"/>
                    <a:pt x="6460" y="357"/>
                  </a:cubicBezTo>
                  <a:cubicBezTo>
                    <a:pt x="6469" y="360"/>
                    <a:pt x="6477" y="364"/>
                    <a:pt x="6486" y="367"/>
                  </a:cubicBezTo>
                  <a:cubicBezTo>
                    <a:pt x="6497" y="341"/>
                    <a:pt x="6497" y="341"/>
                    <a:pt x="6497" y="341"/>
                  </a:cubicBezTo>
                  <a:cubicBezTo>
                    <a:pt x="6488" y="338"/>
                    <a:pt x="6479" y="334"/>
                    <a:pt x="6470" y="331"/>
                  </a:cubicBezTo>
                  <a:moveTo>
                    <a:pt x="3115" y="283"/>
                  </a:moveTo>
                  <a:cubicBezTo>
                    <a:pt x="3106" y="286"/>
                    <a:pt x="3097" y="290"/>
                    <a:pt x="3088" y="293"/>
                  </a:cubicBezTo>
                  <a:cubicBezTo>
                    <a:pt x="3098" y="319"/>
                    <a:pt x="3098" y="319"/>
                    <a:pt x="3098" y="319"/>
                  </a:cubicBezTo>
                  <a:cubicBezTo>
                    <a:pt x="3107" y="316"/>
                    <a:pt x="3116" y="313"/>
                    <a:pt x="3124" y="309"/>
                  </a:cubicBezTo>
                  <a:cubicBezTo>
                    <a:pt x="3115" y="283"/>
                    <a:pt x="3115" y="283"/>
                    <a:pt x="3115" y="283"/>
                  </a:cubicBezTo>
                  <a:moveTo>
                    <a:pt x="6331" y="278"/>
                  </a:moveTo>
                  <a:cubicBezTo>
                    <a:pt x="6322" y="304"/>
                    <a:pt x="6322" y="304"/>
                    <a:pt x="6322" y="304"/>
                  </a:cubicBezTo>
                  <a:cubicBezTo>
                    <a:pt x="6330" y="308"/>
                    <a:pt x="6339" y="311"/>
                    <a:pt x="6348" y="314"/>
                  </a:cubicBezTo>
                  <a:cubicBezTo>
                    <a:pt x="6358" y="288"/>
                    <a:pt x="6358" y="288"/>
                    <a:pt x="6358" y="288"/>
                  </a:cubicBezTo>
                  <a:cubicBezTo>
                    <a:pt x="6349" y="284"/>
                    <a:pt x="6340" y="281"/>
                    <a:pt x="6331" y="278"/>
                  </a:cubicBezTo>
                  <a:moveTo>
                    <a:pt x="3255" y="235"/>
                  </a:moveTo>
                  <a:cubicBezTo>
                    <a:pt x="3246" y="238"/>
                    <a:pt x="3237" y="241"/>
                    <a:pt x="3228" y="244"/>
                  </a:cubicBezTo>
                  <a:cubicBezTo>
                    <a:pt x="3237" y="270"/>
                    <a:pt x="3237" y="270"/>
                    <a:pt x="3237" y="270"/>
                  </a:cubicBezTo>
                  <a:cubicBezTo>
                    <a:pt x="3246" y="267"/>
                    <a:pt x="3255" y="264"/>
                    <a:pt x="3264" y="261"/>
                  </a:cubicBezTo>
                  <a:cubicBezTo>
                    <a:pt x="3255" y="235"/>
                    <a:pt x="3255" y="235"/>
                    <a:pt x="3255" y="235"/>
                  </a:cubicBezTo>
                  <a:moveTo>
                    <a:pt x="6190" y="230"/>
                  </a:moveTo>
                  <a:cubicBezTo>
                    <a:pt x="6182" y="256"/>
                    <a:pt x="6182" y="256"/>
                    <a:pt x="6182" y="256"/>
                  </a:cubicBezTo>
                  <a:cubicBezTo>
                    <a:pt x="6190" y="259"/>
                    <a:pt x="6199" y="262"/>
                    <a:pt x="6208" y="265"/>
                  </a:cubicBezTo>
                  <a:cubicBezTo>
                    <a:pt x="6217" y="239"/>
                    <a:pt x="6217" y="239"/>
                    <a:pt x="6217" y="239"/>
                  </a:cubicBezTo>
                  <a:cubicBezTo>
                    <a:pt x="6208" y="236"/>
                    <a:pt x="6199" y="233"/>
                    <a:pt x="6190" y="230"/>
                  </a:cubicBezTo>
                  <a:moveTo>
                    <a:pt x="3397" y="191"/>
                  </a:moveTo>
                  <a:cubicBezTo>
                    <a:pt x="3388" y="193"/>
                    <a:pt x="3379" y="196"/>
                    <a:pt x="3370" y="199"/>
                  </a:cubicBezTo>
                  <a:cubicBezTo>
                    <a:pt x="3378" y="225"/>
                    <a:pt x="3378" y="225"/>
                    <a:pt x="3378" y="225"/>
                  </a:cubicBezTo>
                  <a:cubicBezTo>
                    <a:pt x="3378" y="225"/>
                    <a:pt x="3378" y="225"/>
                    <a:pt x="3378" y="225"/>
                  </a:cubicBezTo>
                  <a:cubicBezTo>
                    <a:pt x="3387" y="223"/>
                    <a:pt x="3396" y="220"/>
                    <a:pt x="3405" y="218"/>
                  </a:cubicBezTo>
                  <a:cubicBezTo>
                    <a:pt x="3397" y="191"/>
                    <a:pt x="3397" y="191"/>
                    <a:pt x="3397" y="191"/>
                  </a:cubicBezTo>
                  <a:moveTo>
                    <a:pt x="6048" y="186"/>
                  </a:moveTo>
                  <a:cubicBezTo>
                    <a:pt x="6040" y="213"/>
                    <a:pt x="6040" y="213"/>
                    <a:pt x="6040" y="213"/>
                  </a:cubicBezTo>
                  <a:cubicBezTo>
                    <a:pt x="6049" y="216"/>
                    <a:pt x="6058" y="218"/>
                    <a:pt x="6067" y="221"/>
                  </a:cubicBezTo>
                  <a:cubicBezTo>
                    <a:pt x="6075" y="194"/>
                    <a:pt x="6075" y="194"/>
                    <a:pt x="6075" y="194"/>
                  </a:cubicBezTo>
                  <a:cubicBezTo>
                    <a:pt x="6066" y="191"/>
                    <a:pt x="6057" y="189"/>
                    <a:pt x="6048" y="186"/>
                  </a:cubicBezTo>
                  <a:moveTo>
                    <a:pt x="3520" y="185"/>
                  </a:moveTo>
                  <a:cubicBezTo>
                    <a:pt x="3520" y="185"/>
                    <a:pt x="3520" y="185"/>
                    <a:pt x="3520" y="185"/>
                  </a:cubicBezTo>
                  <a:cubicBezTo>
                    <a:pt x="3520" y="185"/>
                    <a:pt x="3520" y="185"/>
                    <a:pt x="3520" y="185"/>
                  </a:cubicBezTo>
                  <a:cubicBezTo>
                    <a:pt x="3520" y="185"/>
                    <a:pt x="3520" y="185"/>
                    <a:pt x="3520" y="185"/>
                  </a:cubicBezTo>
                  <a:moveTo>
                    <a:pt x="3540" y="151"/>
                  </a:moveTo>
                  <a:cubicBezTo>
                    <a:pt x="3531" y="154"/>
                    <a:pt x="3522" y="156"/>
                    <a:pt x="3513" y="158"/>
                  </a:cubicBezTo>
                  <a:cubicBezTo>
                    <a:pt x="3520" y="185"/>
                    <a:pt x="3520" y="185"/>
                    <a:pt x="3520" y="185"/>
                  </a:cubicBezTo>
                  <a:cubicBezTo>
                    <a:pt x="3529" y="183"/>
                    <a:pt x="3538" y="181"/>
                    <a:pt x="3547" y="178"/>
                  </a:cubicBezTo>
                  <a:cubicBezTo>
                    <a:pt x="3540" y="151"/>
                    <a:pt x="3540" y="151"/>
                    <a:pt x="3540" y="151"/>
                  </a:cubicBezTo>
                  <a:moveTo>
                    <a:pt x="5905" y="147"/>
                  </a:moveTo>
                  <a:cubicBezTo>
                    <a:pt x="5898" y="174"/>
                    <a:pt x="5898" y="174"/>
                    <a:pt x="5898" y="174"/>
                  </a:cubicBezTo>
                  <a:cubicBezTo>
                    <a:pt x="5898" y="174"/>
                    <a:pt x="5898" y="174"/>
                    <a:pt x="5898" y="174"/>
                  </a:cubicBezTo>
                  <a:cubicBezTo>
                    <a:pt x="5907" y="177"/>
                    <a:pt x="5916" y="179"/>
                    <a:pt x="5925" y="181"/>
                  </a:cubicBezTo>
                  <a:cubicBezTo>
                    <a:pt x="5932" y="154"/>
                    <a:pt x="5932" y="154"/>
                    <a:pt x="5932" y="154"/>
                  </a:cubicBezTo>
                  <a:cubicBezTo>
                    <a:pt x="5923" y="152"/>
                    <a:pt x="5914" y="150"/>
                    <a:pt x="5905" y="147"/>
                  </a:cubicBezTo>
                  <a:moveTo>
                    <a:pt x="3807" y="119"/>
                  </a:moveTo>
                  <a:cubicBezTo>
                    <a:pt x="3807" y="119"/>
                    <a:pt x="3807" y="119"/>
                    <a:pt x="3807" y="119"/>
                  </a:cubicBezTo>
                  <a:cubicBezTo>
                    <a:pt x="3807" y="119"/>
                    <a:pt x="3807" y="119"/>
                    <a:pt x="3807" y="119"/>
                  </a:cubicBezTo>
                  <a:moveTo>
                    <a:pt x="3684" y="116"/>
                  </a:moveTo>
                  <a:cubicBezTo>
                    <a:pt x="3675" y="118"/>
                    <a:pt x="3666" y="120"/>
                    <a:pt x="3657" y="122"/>
                  </a:cubicBezTo>
                  <a:cubicBezTo>
                    <a:pt x="3663" y="150"/>
                    <a:pt x="3663" y="150"/>
                    <a:pt x="3663" y="150"/>
                  </a:cubicBezTo>
                  <a:cubicBezTo>
                    <a:pt x="3663" y="150"/>
                    <a:pt x="3663" y="150"/>
                    <a:pt x="3663" y="150"/>
                  </a:cubicBezTo>
                  <a:cubicBezTo>
                    <a:pt x="3672" y="148"/>
                    <a:pt x="3681" y="146"/>
                    <a:pt x="3690" y="144"/>
                  </a:cubicBezTo>
                  <a:cubicBezTo>
                    <a:pt x="3684" y="116"/>
                    <a:pt x="3684" y="116"/>
                    <a:pt x="3684" y="116"/>
                  </a:cubicBezTo>
                  <a:moveTo>
                    <a:pt x="5761" y="113"/>
                  </a:moveTo>
                  <a:cubicBezTo>
                    <a:pt x="5755" y="140"/>
                    <a:pt x="5755" y="140"/>
                    <a:pt x="5755" y="140"/>
                  </a:cubicBezTo>
                  <a:cubicBezTo>
                    <a:pt x="5764" y="142"/>
                    <a:pt x="5773" y="144"/>
                    <a:pt x="5782" y="146"/>
                  </a:cubicBezTo>
                  <a:cubicBezTo>
                    <a:pt x="5788" y="119"/>
                    <a:pt x="5788" y="119"/>
                    <a:pt x="5788" y="119"/>
                  </a:cubicBezTo>
                  <a:cubicBezTo>
                    <a:pt x="5779" y="117"/>
                    <a:pt x="5770" y="115"/>
                    <a:pt x="5761" y="113"/>
                  </a:cubicBezTo>
                  <a:moveTo>
                    <a:pt x="3829" y="86"/>
                  </a:moveTo>
                  <a:cubicBezTo>
                    <a:pt x="3820" y="88"/>
                    <a:pt x="3811" y="89"/>
                    <a:pt x="3802" y="91"/>
                  </a:cubicBezTo>
                  <a:cubicBezTo>
                    <a:pt x="3807" y="119"/>
                    <a:pt x="3807" y="119"/>
                    <a:pt x="3807" y="119"/>
                  </a:cubicBezTo>
                  <a:cubicBezTo>
                    <a:pt x="3816" y="117"/>
                    <a:pt x="3825" y="115"/>
                    <a:pt x="3835" y="113"/>
                  </a:cubicBezTo>
                  <a:cubicBezTo>
                    <a:pt x="3829" y="86"/>
                    <a:pt x="3829" y="86"/>
                    <a:pt x="3829" y="86"/>
                  </a:cubicBezTo>
                  <a:moveTo>
                    <a:pt x="5615" y="83"/>
                  </a:moveTo>
                  <a:cubicBezTo>
                    <a:pt x="5610" y="110"/>
                    <a:pt x="5610" y="110"/>
                    <a:pt x="5610" y="110"/>
                  </a:cubicBezTo>
                  <a:cubicBezTo>
                    <a:pt x="5619" y="112"/>
                    <a:pt x="5628" y="114"/>
                    <a:pt x="5638" y="116"/>
                  </a:cubicBezTo>
                  <a:cubicBezTo>
                    <a:pt x="5643" y="88"/>
                    <a:pt x="5643" y="88"/>
                    <a:pt x="5643" y="88"/>
                  </a:cubicBezTo>
                  <a:cubicBezTo>
                    <a:pt x="5634" y="86"/>
                    <a:pt x="5625" y="85"/>
                    <a:pt x="5615" y="83"/>
                  </a:cubicBezTo>
                  <a:moveTo>
                    <a:pt x="4098" y="70"/>
                  </a:moveTo>
                  <a:cubicBezTo>
                    <a:pt x="4098" y="70"/>
                    <a:pt x="4098" y="70"/>
                    <a:pt x="4098" y="70"/>
                  </a:cubicBezTo>
                  <a:cubicBezTo>
                    <a:pt x="4098" y="70"/>
                    <a:pt x="4098" y="70"/>
                    <a:pt x="4098" y="70"/>
                  </a:cubicBezTo>
                  <a:cubicBezTo>
                    <a:pt x="4098" y="70"/>
                    <a:pt x="4098" y="70"/>
                    <a:pt x="4098" y="70"/>
                  </a:cubicBezTo>
                  <a:moveTo>
                    <a:pt x="3975" y="60"/>
                  </a:moveTo>
                  <a:cubicBezTo>
                    <a:pt x="3966" y="61"/>
                    <a:pt x="3957" y="63"/>
                    <a:pt x="3948" y="65"/>
                  </a:cubicBezTo>
                  <a:cubicBezTo>
                    <a:pt x="3952" y="92"/>
                    <a:pt x="3952" y="92"/>
                    <a:pt x="3952" y="92"/>
                  </a:cubicBezTo>
                  <a:cubicBezTo>
                    <a:pt x="3961" y="91"/>
                    <a:pt x="3971" y="89"/>
                    <a:pt x="3980" y="88"/>
                  </a:cubicBezTo>
                  <a:cubicBezTo>
                    <a:pt x="3975" y="60"/>
                    <a:pt x="3975" y="60"/>
                    <a:pt x="3975" y="60"/>
                  </a:cubicBezTo>
                  <a:moveTo>
                    <a:pt x="5469" y="58"/>
                  </a:moveTo>
                  <a:cubicBezTo>
                    <a:pt x="5465" y="85"/>
                    <a:pt x="5465" y="85"/>
                    <a:pt x="5465" y="85"/>
                  </a:cubicBezTo>
                  <a:cubicBezTo>
                    <a:pt x="5474" y="87"/>
                    <a:pt x="5483" y="88"/>
                    <a:pt x="5492" y="90"/>
                  </a:cubicBezTo>
                  <a:cubicBezTo>
                    <a:pt x="5497" y="62"/>
                    <a:pt x="5497" y="62"/>
                    <a:pt x="5497" y="62"/>
                  </a:cubicBezTo>
                  <a:cubicBezTo>
                    <a:pt x="5488" y="60"/>
                    <a:pt x="5478" y="59"/>
                    <a:pt x="5469" y="58"/>
                  </a:cubicBezTo>
                  <a:moveTo>
                    <a:pt x="4122" y="39"/>
                  </a:moveTo>
                  <a:cubicBezTo>
                    <a:pt x="4113" y="40"/>
                    <a:pt x="4104" y="41"/>
                    <a:pt x="4094" y="42"/>
                  </a:cubicBezTo>
                  <a:cubicBezTo>
                    <a:pt x="4098" y="70"/>
                    <a:pt x="4098" y="70"/>
                    <a:pt x="4098" y="70"/>
                  </a:cubicBezTo>
                  <a:cubicBezTo>
                    <a:pt x="4107" y="69"/>
                    <a:pt x="4117" y="68"/>
                    <a:pt x="4126" y="67"/>
                  </a:cubicBezTo>
                  <a:cubicBezTo>
                    <a:pt x="4122" y="39"/>
                    <a:pt x="4122" y="39"/>
                    <a:pt x="4122" y="39"/>
                  </a:cubicBezTo>
                  <a:moveTo>
                    <a:pt x="5025" y="37"/>
                  </a:moveTo>
                  <a:cubicBezTo>
                    <a:pt x="5025" y="37"/>
                    <a:pt x="5025" y="37"/>
                    <a:pt x="5025" y="37"/>
                  </a:cubicBezTo>
                  <a:cubicBezTo>
                    <a:pt x="5025" y="37"/>
                    <a:pt x="5025" y="37"/>
                    <a:pt x="5025" y="37"/>
                  </a:cubicBezTo>
                  <a:cubicBezTo>
                    <a:pt x="5025" y="37"/>
                    <a:pt x="5025" y="37"/>
                    <a:pt x="5025" y="37"/>
                  </a:cubicBezTo>
                  <a:moveTo>
                    <a:pt x="5322" y="37"/>
                  </a:moveTo>
                  <a:cubicBezTo>
                    <a:pt x="5319" y="65"/>
                    <a:pt x="5319" y="65"/>
                    <a:pt x="5319" y="65"/>
                  </a:cubicBezTo>
                  <a:cubicBezTo>
                    <a:pt x="5328" y="66"/>
                    <a:pt x="5337" y="67"/>
                    <a:pt x="5346" y="68"/>
                  </a:cubicBezTo>
                  <a:cubicBezTo>
                    <a:pt x="5350" y="40"/>
                    <a:pt x="5350" y="40"/>
                    <a:pt x="5350" y="40"/>
                  </a:cubicBezTo>
                  <a:cubicBezTo>
                    <a:pt x="5341" y="39"/>
                    <a:pt x="5331" y="38"/>
                    <a:pt x="5322" y="37"/>
                  </a:cubicBezTo>
                  <a:moveTo>
                    <a:pt x="4539" y="32"/>
                  </a:moveTo>
                  <a:cubicBezTo>
                    <a:pt x="4539" y="32"/>
                    <a:pt x="4539" y="32"/>
                    <a:pt x="4539" y="32"/>
                  </a:cubicBezTo>
                  <a:cubicBezTo>
                    <a:pt x="4539" y="32"/>
                    <a:pt x="4539" y="32"/>
                    <a:pt x="4539" y="32"/>
                  </a:cubicBezTo>
                  <a:moveTo>
                    <a:pt x="4270" y="22"/>
                  </a:moveTo>
                  <a:cubicBezTo>
                    <a:pt x="4260" y="23"/>
                    <a:pt x="4251" y="24"/>
                    <a:pt x="4242" y="25"/>
                  </a:cubicBezTo>
                  <a:cubicBezTo>
                    <a:pt x="4245" y="53"/>
                    <a:pt x="4245" y="53"/>
                    <a:pt x="4245" y="53"/>
                  </a:cubicBezTo>
                  <a:cubicBezTo>
                    <a:pt x="4245" y="53"/>
                    <a:pt x="4245" y="53"/>
                    <a:pt x="4245" y="53"/>
                  </a:cubicBezTo>
                  <a:cubicBezTo>
                    <a:pt x="4254" y="52"/>
                    <a:pt x="4263" y="51"/>
                    <a:pt x="4272" y="50"/>
                  </a:cubicBezTo>
                  <a:cubicBezTo>
                    <a:pt x="4270" y="22"/>
                    <a:pt x="4270" y="22"/>
                    <a:pt x="4270" y="22"/>
                  </a:cubicBezTo>
                  <a:moveTo>
                    <a:pt x="4270" y="22"/>
                  </a:moveTo>
                  <a:cubicBezTo>
                    <a:pt x="4270" y="22"/>
                    <a:pt x="4270" y="22"/>
                    <a:pt x="4270" y="22"/>
                  </a:cubicBezTo>
                  <a:cubicBezTo>
                    <a:pt x="4270" y="22"/>
                    <a:pt x="4270" y="22"/>
                    <a:pt x="4270" y="22"/>
                  </a:cubicBezTo>
                  <a:moveTo>
                    <a:pt x="5175" y="21"/>
                  </a:moveTo>
                  <a:cubicBezTo>
                    <a:pt x="5172" y="49"/>
                    <a:pt x="5172" y="49"/>
                    <a:pt x="5172" y="49"/>
                  </a:cubicBezTo>
                  <a:cubicBezTo>
                    <a:pt x="5172" y="49"/>
                    <a:pt x="5172" y="49"/>
                    <a:pt x="5172" y="49"/>
                  </a:cubicBezTo>
                  <a:cubicBezTo>
                    <a:pt x="5181" y="49"/>
                    <a:pt x="5191" y="50"/>
                    <a:pt x="5200" y="51"/>
                  </a:cubicBezTo>
                  <a:cubicBezTo>
                    <a:pt x="5203" y="23"/>
                    <a:pt x="5203" y="23"/>
                    <a:pt x="5203" y="23"/>
                  </a:cubicBezTo>
                  <a:cubicBezTo>
                    <a:pt x="5193" y="22"/>
                    <a:pt x="5184" y="22"/>
                    <a:pt x="5175" y="21"/>
                  </a:cubicBezTo>
                  <a:moveTo>
                    <a:pt x="4418" y="10"/>
                  </a:moveTo>
                  <a:cubicBezTo>
                    <a:pt x="4408" y="11"/>
                    <a:pt x="4399" y="11"/>
                    <a:pt x="4390" y="12"/>
                  </a:cubicBezTo>
                  <a:cubicBezTo>
                    <a:pt x="4392" y="40"/>
                    <a:pt x="4392" y="40"/>
                    <a:pt x="4392" y="40"/>
                  </a:cubicBezTo>
                  <a:cubicBezTo>
                    <a:pt x="4401" y="39"/>
                    <a:pt x="4410" y="39"/>
                    <a:pt x="4419" y="38"/>
                  </a:cubicBezTo>
                  <a:cubicBezTo>
                    <a:pt x="4418" y="10"/>
                    <a:pt x="4418" y="10"/>
                    <a:pt x="4418" y="10"/>
                  </a:cubicBezTo>
                  <a:moveTo>
                    <a:pt x="5027" y="9"/>
                  </a:moveTo>
                  <a:cubicBezTo>
                    <a:pt x="5025" y="37"/>
                    <a:pt x="5025" y="37"/>
                    <a:pt x="5025" y="37"/>
                  </a:cubicBezTo>
                  <a:cubicBezTo>
                    <a:pt x="5034" y="38"/>
                    <a:pt x="5044" y="38"/>
                    <a:pt x="5053" y="39"/>
                  </a:cubicBezTo>
                  <a:cubicBezTo>
                    <a:pt x="5055" y="11"/>
                    <a:pt x="5055" y="11"/>
                    <a:pt x="5055" y="11"/>
                  </a:cubicBezTo>
                  <a:cubicBezTo>
                    <a:pt x="5045" y="10"/>
                    <a:pt x="5036" y="10"/>
                    <a:pt x="5027" y="9"/>
                  </a:cubicBezTo>
                  <a:moveTo>
                    <a:pt x="4566" y="3"/>
                  </a:moveTo>
                  <a:cubicBezTo>
                    <a:pt x="4556" y="3"/>
                    <a:pt x="4547" y="4"/>
                    <a:pt x="4538" y="4"/>
                  </a:cubicBezTo>
                  <a:cubicBezTo>
                    <a:pt x="4539" y="32"/>
                    <a:pt x="4539" y="32"/>
                    <a:pt x="4539" y="32"/>
                  </a:cubicBezTo>
                  <a:cubicBezTo>
                    <a:pt x="4548" y="32"/>
                    <a:pt x="4557" y="31"/>
                    <a:pt x="4567" y="31"/>
                  </a:cubicBezTo>
                  <a:cubicBezTo>
                    <a:pt x="4566" y="3"/>
                    <a:pt x="4566" y="3"/>
                    <a:pt x="4566" y="3"/>
                  </a:cubicBezTo>
                  <a:moveTo>
                    <a:pt x="4878" y="2"/>
                  </a:moveTo>
                  <a:cubicBezTo>
                    <a:pt x="4878" y="30"/>
                    <a:pt x="4878" y="30"/>
                    <a:pt x="4878" y="30"/>
                  </a:cubicBezTo>
                  <a:cubicBezTo>
                    <a:pt x="4878" y="30"/>
                    <a:pt x="4878" y="30"/>
                    <a:pt x="4878" y="30"/>
                  </a:cubicBezTo>
                  <a:cubicBezTo>
                    <a:pt x="4887" y="31"/>
                    <a:pt x="4896" y="31"/>
                    <a:pt x="4905" y="31"/>
                  </a:cubicBezTo>
                  <a:cubicBezTo>
                    <a:pt x="4906" y="3"/>
                    <a:pt x="4906" y="3"/>
                    <a:pt x="4906" y="3"/>
                  </a:cubicBezTo>
                  <a:cubicBezTo>
                    <a:pt x="4897" y="3"/>
                    <a:pt x="4888" y="3"/>
                    <a:pt x="4878" y="2"/>
                  </a:cubicBezTo>
                  <a:moveTo>
                    <a:pt x="4714" y="0"/>
                  </a:moveTo>
                  <a:cubicBezTo>
                    <a:pt x="4705" y="0"/>
                    <a:pt x="4695" y="0"/>
                    <a:pt x="4686" y="0"/>
                  </a:cubicBezTo>
                  <a:cubicBezTo>
                    <a:pt x="4686" y="28"/>
                    <a:pt x="4686" y="28"/>
                    <a:pt x="4686" y="28"/>
                  </a:cubicBezTo>
                  <a:cubicBezTo>
                    <a:pt x="4695" y="28"/>
                    <a:pt x="4705" y="28"/>
                    <a:pt x="4714" y="28"/>
                  </a:cubicBezTo>
                  <a:cubicBezTo>
                    <a:pt x="4714" y="0"/>
                    <a:pt x="4714" y="0"/>
                    <a:pt x="4714" y="0"/>
                  </a:cubicBezTo>
                  <a:moveTo>
                    <a:pt x="4731" y="0"/>
                  </a:moveTo>
                  <a:cubicBezTo>
                    <a:pt x="4731" y="0"/>
                    <a:pt x="4730" y="0"/>
                    <a:pt x="4730" y="0"/>
                  </a:cubicBezTo>
                  <a:cubicBezTo>
                    <a:pt x="4730" y="28"/>
                    <a:pt x="4730" y="28"/>
                    <a:pt x="4730" y="28"/>
                  </a:cubicBezTo>
                  <a:cubicBezTo>
                    <a:pt x="4730" y="28"/>
                    <a:pt x="4731" y="28"/>
                    <a:pt x="4731" y="28"/>
                  </a:cubicBezTo>
                  <a:cubicBezTo>
                    <a:pt x="4740" y="28"/>
                    <a:pt x="4749" y="28"/>
                    <a:pt x="4758" y="28"/>
                  </a:cubicBezTo>
                  <a:cubicBezTo>
                    <a:pt x="4758" y="0"/>
                    <a:pt x="4758" y="0"/>
                    <a:pt x="4758" y="0"/>
                  </a:cubicBezTo>
                  <a:cubicBezTo>
                    <a:pt x="4749" y="0"/>
                    <a:pt x="4740" y="0"/>
                    <a:pt x="4731" y="0"/>
                  </a:cubicBezTo>
                </a:path>
              </a:pathLst>
            </a:custGeom>
            <a:solidFill>
              <a:srgbClr val="FFFFFF">
                <a:alpha val="15000"/>
              </a:srgbClr>
            </a:solidFill>
            <a:ln>
              <a:solidFill>
                <a:schemeClr val="accent2">
                  <a:alpha val="50000"/>
                </a:schemeClr>
              </a:solidFill>
            </a:ln>
          </p:spPr>
          <p:txBody>
            <a:bodyPr vert="horz" wrap="square" lIns="91414" tIns="45706" rIns="91414" bIns="45706" numCol="1" anchor="t" anchorCtr="0" compatLnSpc="1">
              <a:prstTxWarp prst="textNoShape">
                <a:avLst/>
              </a:prstTxWarp>
            </a:bodyPr>
            <a:lstStyle/>
            <a:p>
              <a:pPr defTabSz="932079"/>
              <a:endParaRPr lang="en-US" sz="1836" dirty="0">
                <a:solidFill>
                  <a:srgbClr val="FFFFFF"/>
                </a:solidFill>
                <a:latin typeface="Segoe UI Light" pitchFamily="34" charset="0"/>
              </a:endParaRPr>
            </a:p>
          </p:txBody>
        </p:sp>
        <p:sp>
          <p:nvSpPr>
            <p:cNvPr id="28" name="Freeform 10"/>
            <p:cNvSpPr>
              <a:spLocks noChangeAspect="1" noEditPoints="1"/>
            </p:cNvSpPr>
            <p:nvPr/>
          </p:nvSpPr>
          <p:spPr bwMode="auto">
            <a:xfrm>
              <a:off x="-9506635" y="643590"/>
              <a:ext cx="6765705" cy="6765925"/>
            </a:xfrm>
            <a:custGeom>
              <a:avLst/>
              <a:gdLst>
                <a:gd name="T0" fmla="*/ 4496 w 8992"/>
                <a:gd name="T1" fmla="*/ 8978 h 8994"/>
                <a:gd name="T2" fmla="*/ 1328 w 8992"/>
                <a:gd name="T3" fmla="*/ 7666 h 8994"/>
                <a:gd name="T4" fmla="*/ 16 w 8992"/>
                <a:gd name="T5" fmla="*/ 4497 h 8994"/>
                <a:gd name="T6" fmla="*/ 1328 w 8992"/>
                <a:gd name="T7" fmla="*/ 1328 h 8994"/>
                <a:gd name="T8" fmla="*/ 4496 w 8992"/>
                <a:gd name="T9" fmla="*/ 16 h 8994"/>
                <a:gd name="T10" fmla="*/ 4496 w 8992"/>
                <a:gd name="T11" fmla="*/ 16 h 8994"/>
                <a:gd name="T12" fmla="*/ 7664 w 8992"/>
                <a:gd name="T13" fmla="*/ 1328 h 8994"/>
                <a:gd name="T14" fmla="*/ 8976 w 8992"/>
                <a:gd name="T15" fmla="*/ 4497 h 8994"/>
                <a:gd name="T16" fmla="*/ 7664 w 8992"/>
                <a:gd name="T17" fmla="*/ 7666 h 8994"/>
                <a:gd name="T18" fmla="*/ 4496 w 8992"/>
                <a:gd name="T19" fmla="*/ 8978 h 8994"/>
                <a:gd name="T20" fmla="*/ 4496 w 8992"/>
                <a:gd name="T21" fmla="*/ 0 h 8994"/>
                <a:gd name="T22" fmla="*/ 4496 w 8992"/>
                <a:gd name="T23" fmla="*/ 0 h 8994"/>
                <a:gd name="T24" fmla="*/ 0 w 8992"/>
                <a:gd name="T25" fmla="*/ 4497 h 8994"/>
                <a:gd name="T26" fmla="*/ 4496 w 8992"/>
                <a:gd name="T27" fmla="*/ 8994 h 8994"/>
                <a:gd name="T28" fmla="*/ 8992 w 8992"/>
                <a:gd name="T29" fmla="*/ 4497 h 8994"/>
                <a:gd name="T30" fmla="*/ 4496 w 8992"/>
                <a:gd name="T31" fmla="*/ 0 h 8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92" h="8994">
                  <a:moveTo>
                    <a:pt x="4496" y="8978"/>
                  </a:moveTo>
                  <a:cubicBezTo>
                    <a:pt x="3259" y="8978"/>
                    <a:pt x="2139" y="8477"/>
                    <a:pt x="1328" y="7666"/>
                  </a:cubicBezTo>
                  <a:cubicBezTo>
                    <a:pt x="517" y="6855"/>
                    <a:pt x="16" y="5735"/>
                    <a:pt x="16" y="4497"/>
                  </a:cubicBezTo>
                  <a:cubicBezTo>
                    <a:pt x="16" y="3260"/>
                    <a:pt x="517" y="2139"/>
                    <a:pt x="1328" y="1328"/>
                  </a:cubicBezTo>
                  <a:cubicBezTo>
                    <a:pt x="2139" y="517"/>
                    <a:pt x="3259" y="16"/>
                    <a:pt x="4496" y="16"/>
                  </a:cubicBezTo>
                  <a:cubicBezTo>
                    <a:pt x="4496" y="16"/>
                    <a:pt x="4496" y="16"/>
                    <a:pt x="4496" y="16"/>
                  </a:cubicBezTo>
                  <a:cubicBezTo>
                    <a:pt x="5733" y="16"/>
                    <a:pt x="6853" y="517"/>
                    <a:pt x="7664" y="1328"/>
                  </a:cubicBezTo>
                  <a:cubicBezTo>
                    <a:pt x="8475" y="2139"/>
                    <a:pt x="8976" y="3260"/>
                    <a:pt x="8976" y="4497"/>
                  </a:cubicBezTo>
                  <a:cubicBezTo>
                    <a:pt x="8976" y="5735"/>
                    <a:pt x="8475" y="6855"/>
                    <a:pt x="7664" y="7666"/>
                  </a:cubicBezTo>
                  <a:cubicBezTo>
                    <a:pt x="6853" y="8477"/>
                    <a:pt x="5733" y="8978"/>
                    <a:pt x="4496" y="8978"/>
                  </a:cubicBezTo>
                  <a:moveTo>
                    <a:pt x="4496" y="0"/>
                  </a:moveTo>
                  <a:cubicBezTo>
                    <a:pt x="4496" y="0"/>
                    <a:pt x="4496" y="0"/>
                    <a:pt x="4496" y="0"/>
                  </a:cubicBezTo>
                  <a:cubicBezTo>
                    <a:pt x="2013" y="0"/>
                    <a:pt x="0" y="2013"/>
                    <a:pt x="0" y="4497"/>
                  </a:cubicBezTo>
                  <a:cubicBezTo>
                    <a:pt x="0" y="6981"/>
                    <a:pt x="2013" y="8994"/>
                    <a:pt x="4496" y="8994"/>
                  </a:cubicBezTo>
                  <a:cubicBezTo>
                    <a:pt x="6979" y="8994"/>
                    <a:pt x="8992" y="6981"/>
                    <a:pt x="8992" y="4497"/>
                  </a:cubicBezTo>
                  <a:cubicBezTo>
                    <a:pt x="8992" y="2013"/>
                    <a:pt x="6979" y="0"/>
                    <a:pt x="4496" y="0"/>
                  </a:cubicBezTo>
                </a:path>
              </a:pathLst>
            </a:custGeom>
            <a:solidFill>
              <a:srgbClr val="FFFFFF">
                <a:alpha val="10196"/>
              </a:srgbClr>
            </a:solidFill>
            <a:ln>
              <a:solidFill>
                <a:schemeClr val="accent2">
                  <a:alpha val="50000"/>
                </a:schemeClr>
              </a:solidFill>
            </a:ln>
          </p:spPr>
          <p:txBody>
            <a:bodyPr vert="horz" wrap="square" lIns="91414" tIns="45706" rIns="91414" bIns="45706" numCol="1" anchor="t" anchorCtr="0" compatLnSpc="1">
              <a:prstTxWarp prst="textNoShape">
                <a:avLst/>
              </a:prstTxWarp>
            </a:bodyPr>
            <a:lstStyle/>
            <a:p>
              <a:pPr defTabSz="932079"/>
              <a:endParaRPr lang="en-US" sz="1836" dirty="0">
                <a:solidFill>
                  <a:srgbClr val="FFFFFF"/>
                </a:solidFill>
                <a:latin typeface="Segoe UI Light" pitchFamily="34" charset="0"/>
              </a:endParaRPr>
            </a:p>
          </p:txBody>
        </p:sp>
      </p:grpSp>
      <p:sp>
        <p:nvSpPr>
          <p:cNvPr id="16" name="TextBox 15"/>
          <p:cNvSpPr txBox="1"/>
          <p:nvPr/>
        </p:nvSpPr>
        <p:spPr>
          <a:xfrm>
            <a:off x="-1590586" y="2699215"/>
            <a:ext cx="5585810" cy="871640"/>
          </a:xfrm>
          <a:prstGeom prst="rect">
            <a:avLst/>
          </a:prstGeom>
          <a:noFill/>
        </p:spPr>
        <p:txBody>
          <a:bodyPr wrap="square" lIns="182810" tIns="146248" rIns="182810" bIns="146248" rtlCol="0" anchor="ctr">
            <a:spAutoFit/>
          </a:bodyPr>
          <a:lstStyle/>
          <a:p>
            <a:pPr algn="r" defTabSz="932079">
              <a:lnSpc>
                <a:spcPct val="90000"/>
              </a:lnSpc>
              <a:spcAft>
                <a:spcPts val="600"/>
              </a:spcAft>
            </a:pPr>
            <a:r>
              <a:rPr lang="en-US" sz="4080" dirty="0" smtClean="0">
                <a:solidFill>
                  <a:srgbClr val="FFFFFF"/>
                </a:solidFill>
                <a:latin typeface="Segoe UI Light"/>
              </a:rPr>
              <a:t>Less Data</a:t>
            </a:r>
            <a:endParaRPr lang="en-US" sz="4080" dirty="0">
              <a:solidFill>
                <a:srgbClr val="FFFFFF"/>
              </a:solidFill>
              <a:latin typeface="Segoe UI Light"/>
            </a:endParaRPr>
          </a:p>
        </p:txBody>
      </p:sp>
      <p:sp>
        <p:nvSpPr>
          <p:cNvPr id="17" name="TextBox 16"/>
          <p:cNvSpPr txBox="1"/>
          <p:nvPr/>
        </p:nvSpPr>
        <p:spPr>
          <a:xfrm>
            <a:off x="8036580" y="2699215"/>
            <a:ext cx="4093349" cy="871640"/>
          </a:xfrm>
          <a:prstGeom prst="rect">
            <a:avLst/>
          </a:prstGeom>
          <a:noFill/>
        </p:spPr>
        <p:txBody>
          <a:bodyPr wrap="square" lIns="182810" tIns="146248" rIns="182810" bIns="146248" rtlCol="0" anchor="ctr">
            <a:spAutoFit/>
          </a:bodyPr>
          <a:lstStyle>
            <a:defPPr>
              <a:defRPr lang="en-US"/>
            </a:defPPr>
            <a:lvl1pPr algn="r" defTabSz="914153">
              <a:lnSpc>
                <a:spcPct val="90000"/>
              </a:lnSpc>
              <a:spcAft>
                <a:spcPts val="588"/>
              </a:spcAft>
              <a:defRPr sz="4000" b="1">
                <a:solidFill>
                  <a:schemeClr val="accent1">
                    <a:lumMod val="75000"/>
                  </a:schemeClr>
                </a:solidFill>
                <a:latin typeface="Segoe UI Light"/>
              </a:defRPr>
            </a:lvl1pPr>
          </a:lstStyle>
          <a:p>
            <a:pPr algn="l"/>
            <a:r>
              <a:rPr lang="en-US" sz="4080" b="0" dirty="0" smtClean="0">
                <a:solidFill>
                  <a:srgbClr val="FFFFFF"/>
                </a:solidFill>
              </a:rPr>
              <a:t>Big Data</a:t>
            </a:r>
            <a:endParaRPr lang="en-US" sz="4080" b="0" dirty="0">
              <a:solidFill>
                <a:srgbClr val="FFFFFF"/>
              </a:solidFill>
            </a:endParaRPr>
          </a:p>
        </p:txBody>
      </p:sp>
      <p:sp>
        <p:nvSpPr>
          <p:cNvPr id="20" name="TextBox 19"/>
          <p:cNvSpPr txBox="1"/>
          <p:nvPr/>
        </p:nvSpPr>
        <p:spPr>
          <a:xfrm>
            <a:off x="-1749605" y="3929266"/>
            <a:ext cx="5585810" cy="871640"/>
          </a:xfrm>
          <a:prstGeom prst="rect">
            <a:avLst/>
          </a:prstGeom>
          <a:noFill/>
        </p:spPr>
        <p:txBody>
          <a:bodyPr wrap="square" lIns="182810" tIns="146248" rIns="182810" bIns="146248" rtlCol="0" anchor="ctr">
            <a:spAutoFit/>
          </a:bodyPr>
          <a:lstStyle/>
          <a:p>
            <a:pPr algn="r" defTabSz="932079">
              <a:lnSpc>
                <a:spcPct val="90000"/>
              </a:lnSpc>
              <a:spcAft>
                <a:spcPts val="600"/>
              </a:spcAft>
            </a:pPr>
            <a:r>
              <a:rPr lang="en-US" sz="4080" dirty="0">
                <a:solidFill>
                  <a:srgbClr val="FFFFFF"/>
                </a:solidFill>
                <a:latin typeface="Segoe UI Light"/>
              </a:rPr>
              <a:t>Workplace</a:t>
            </a:r>
          </a:p>
        </p:txBody>
      </p:sp>
      <p:sp>
        <p:nvSpPr>
          <p:cNvPr id="21" name="TextBox 20"/>
          <p:cNvSpPr txBox="1"/>
          <p:nvPr/>
        </p:nvSpPr>
        <p:spPr>
          <a:xfrm>
            <a:off x="8285762" y="3929664"/>
            <a:ext cx="3697032" cy="870842"/>
          </a:xfrm>
          <a:prstGeom prst="rect">
            <a:avLst/>
          </a:prstGeom>
          <a:noFill/>
        </p:spPr>
        <p:txBody>
          <a:bodyPr wrap="square" lIns="182810" tIns="146248" rIns="182810" bIns="146248" rtlCol="0" anchor="ctr">
            <a:spAutoFit/>
          </a:bodyPr>
          <a:lstStyle>
            <a:defPPr>
              <a:defRPr lang="en-US"/>
            </a:defPPr>
            <a:lvl1pPr algn="r" defTabSz="914153">
              <a:lnSpc>
                <a:spcPct val="90000"/>
              </a:lnSpc>
              <a:spcAft>
                <a:spcPts val="588"/>
              </a:spcAft>
              <a:defRPr sz="4000" b="1">
                <a:solidFill>
                  <a:schemeClr val="accent1">
                    <a:lumMod val="75000"/>
                  </a:schemeClr>
                </a:solidFill>
                <a:latin typeface="Segoe UI Light"/>
              </a:defRPr>
            </a:lvl1pPr>
          </a:lstStyle>
          <a:p>
            <a:pPr algn="l"/>
            <a:r>
              <a:rPr lang="en-US" sz="4080" b="0" dirty="0">
                <a:solidFill>
                  <a:srgbClr val="FFFFFF"/>
                </a:solidFill>
              </a:rPr>
              <a:t>Mobile</a:t>
            </a:r>
          </a:p>
        </p:txBody>
      </p:sp>
      <p:sp>
        <p:nvSpPr>
          <p:cNvPr id="22" name="TextBox 21"/>
          <p:cNvSpPr txBox="1"/>
          <p:nvPr/>
        </p:nvSpPr>
        <p:spPr>
          <a:xfrm>
            <a:off x="-2446666" y="5159318"/>
            <a:ext cx="5585810" cy="871640"/>
          </a:xfrm>
          <a:prstGeom prst="rect">
            <a:avLst/>
          </a:prstGeom>
          <a:noFill/>
        </p:spPr>
        <p:txBody>
          <a:bodyPr wrap="square" lIns="182810" tIns="146248" rIns="182810" bIns="146248" rtlCol="0" anchor="ctr">
            <a:spAutoFit/>
          </a:bodyPr>
          <a:lstStyle/>
          <a:p>
            <a:pPr algn="r" defTabSz="932079">
              <a:lnSpc>
                <a:spcPct val="90000"/>
              </a:lnSpc>
              <a:spcAft>
                <a:spcPts val="600"/>
              </a:spcAft>
            </a:pPr>
            <a:r>
              <a:rPr lang="en-US" sz="4080" dirty="0" smtClean="0">
                <a:solidFill>
                  <a:srgbClr val="FFFFFF"/>
                </a:solidFill>
                <a:latin typeface="Segoe UI Light"/>
              </a:rPr>
              <a:t>Reactive</a:t>
            </a:r>
            <a:endParaRPr lang="en-US" sz="4080" dirty="0">
              <a:solidFill>
                <a:srgbClr val="FFFFFF"/>
              </a:solidFill>
              <a:latin typeface="Segoe UI Light"/>
            </a:endParaRPr>
          </a:p>
        </p:txBody>
      </p:sp>
      <p:sp>
        <p:nvSpPr>
          <p:cNvPr id="29" name="TextBox 28"/>
          <p:cNvSpPr txBox="1"/>
          <p:nvPr/>
        </p:nvSpPr>
        <p:spPr>
          <a:xfrm>
            <a:off x="9127617" y="5179662"/>
            <a:ext cx="4093349" cy="871640"/>
          </a:xfrm>
          <a:prstGeom prst="rect">
            <a:avLst/>
          </a:prstGeom>
          <a:noFill/>
        </p:spPr>
        <p:txBody>
          <a:bodyPr wrap="square" lIns="182810" tIns="146248" rIns="182810" bIns="146248" rtlCol="0" anchor="ctr">
            <a:spAutoFit/>
          </a:bodyPr>
          <a:lstStyle>
            <a:defPPr>
              <a:defRPr lang="en-US"/>
            </a:defPPr>
            <a:lvl1pPr algn="r" defTabSz="914153">
              <a:lnSpc>
                <a:spcPct val="90000"/>
              </a:lnSpc>
              <a:spcAft>
                <a:spcPts val="588"/>
              </a:spcAft>
              <a:defRPr sz="4000" b="1">
                <a:solidFill>
                  <a:schemeClr val="accent1">
                    <a:lumMod val="75000"/>
                  </a:schemeClr>
                </a:solidFill>
                <a:latin typeface="Segoe UI Light"/>
              </a:defRPr>
            </a:lvl1pPr>
          </a:lstStyle>
          <a:p>
            <a:pPr algn="l"/>
            <a:r>
              <a:rPr lang="en-US" sz="4080" b="0" dirty="0" smtClean="0">
                <a:solidFill>
                  <a:srgbClr val="FFFFFF"/>
                </a:solidFill>
              </a:rPr>
              <a:t>Responsive</a:t>
            </a:r>
            <a:endParaRPr lang="en-US" sz="4080" b="0" dirty="0">
              <a:solidFill>
                <a:srgbClr val="FFFFFF"/>
              </a:solidFill>
            </a:endParaRPr>
          </a:p>
        </p:txBody>
      </p:sp>
      <p:sp>
        <p:nvSpPr>
          <p:cNvPr id="30" name="TextBox 29"/>
          <p:cNvSpPr txBox="1"/>
          <p:nvPr/>
        </p:nvSpPr>
        <p:spPr>
          <a:xfrm>
            <a:off x="2200480" y="2728132"/>
            <a:ext cx="8361157" cy="1538385"/>
          </a:xfrm>
          <a:prstGeom prst="rect">
            <a:avLst/>
          </a:prstGeom>
          <a:noFill/>
        </p:spPr>
        <p:txBody>
          <a:bodyPr wrap="square" lIns="182810" tIns="146248" rIns="182810" bIns="146248" rtlCol="0">
            <a:spAutoFit/>
          </a:bodyPr>
          <a:lstStyle/>
          <a:p>
            <a:pPr algn="ctr" defTabSz="932079">
              <a:lnSpc>
                <a:spcPct val="90000"/>
              </a:lnSpc>
              <a:spcAft>
                <a:spcPts val="600"/>
              </a:spcAft>
            </a:pPr>
            <a:r>
              <a:rPr lang="en-US" sz="8975" dirty="0" smtClean="0">
                <a:gradFill>
                  <a:gsLst>
                    <a:gs pos="0">
                      <a:srgbClr val="FFFFFF"/>
                    </a:gs>
                    <a:gs pos="100000">
                      <a:srgbClr val="FFFFFF"/>
                    </a:gs>
                  </a:gsLst>
                  <a:lin ang="5400000" scaled="0"/>
                </a:gradFill>
                <a:latin typeface="Segoe UI Light"/>
              </a:rPr>
              <a:t>#</a:t>
            </a:r>
            <a:r>
              <a:rPr lang="en-US" sz="8975" dirty="0" err="1" smtClean="0">
                <a:gradFill>
                  <a:gsLst>
                    <a:gs pos="0">
                      <a:srgbClr val="FFFFFF"/>
                    </a:gs>
                    <a:gs pos="100000">
                      <a:srgbClr val="FFFFFF"/>
                    </a:gs>
                  </a:gsLst>
                  <a:lin ang="5400000" scaled="0"/>
                </a:gradFill>
                <a:latin typeface="Segoe UI Light"/>
              </a:rPr>
              <a:t>ShiftHappens</a:t>
            </a:r>
            <a:endParaRPr lang="en-US" sz="8975" dirty="0">
              <a:gradFill>
                <a:gsLst>
                  <a:gs pos="0">
                    <a:srgbClr val="FFFFFF"/>
                  </a:gs>
                  <a:gs pos="100000">
                    <a:srgbClr val="FFFFFF"/>
                  </a:gs>
                </a:gsLst>
                <a:lin ang="5400000" scaled="0"/>
              </a:gradFill>
              <a:latin typeface="Segoe UI Light"/>
            </a:endParaRPr>
          </a:p>
        </p:txBody>
      </p:sp>
    </p:spTree>
    <p:extLst>
      <p:ext uri="{BB962C8B-B14F-4D97-AF65-F5344CB8AC3E}">
        <p14:creationId xmlns:p14="http://schemas.microsoft.com/office/powerpoint/2010/main" val="21079376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600" fill="hold"/>
                                        <p:tgtEl>
                                          <p:spTgt spid="14"/>
                                        </p:tgtEl>
                                        <p:attrNameLst>
                                          <p:attrName>ppt_x</p:attrName>
                                        </p:attrNameLst>
                                      </p:cBhvr>
                                      <p:tavLst>
                                        <p:tav tm="0">
                                          <p:val>
                                            <p:strVal val="0-#ppt_w/2"/>
                                          </p:val>
                                        </p:tav>
                                        <p:tav tm="100000">
                                          <p:val>
                                            <p:strVal val="#ppt_x"/>
                                          </p:val>
                                        </p:tav>
                                      </p:tavLst>
                                    </p:anim>
                                    <p:anim calcmode="lin" valueType="num">
                                      <p:cBhvr additive="base">
                                        <p:cTn id="8" dur="6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600" fill="hold"/>
                                        <p:tgtEl>
                                          <p:spTgt spid="15"/>
                                        </p:tgtEl>
                                        <p:attrNameLst>
                                          <p:attrName>ppt_x</p:attrName>
                                        </p:attrNameLst>
                                      </p:cBhvr>
                                      <p:tavLst>
                                        <p:tav tm="0">
                                          <p:val>
                                            <p:strVal val="1+#ppt_w/2"/>
                                          </p:val>
                                        </p:tav>
                                        <p:tav tm="100000">
                                          <p:val>
                                            <p:strVal val="#ppt_x"/>
                                          </p:val>
                                        </p:tav>
                                      </p:tavLst>
                                    </p:anim>
                                    <p:anim calcmode="lin" valueType="num">
                                      <p:cBhvr additive="base">
                                        <p:cTn id="13" dur="6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decel="10000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600" fill="hold"/>
                                        <p:tgtEl>
                                          <p:spTgt spid="16"/>
                                        </p:tgtEl>
                                        <p:attrNameLst>
                                          <p:attrName>ppt_x</p:attrName>
                                        </p:attrNameLst>
                                      </p:cBhvr>
                                      <p:tavLst>
                                        <p:tav tm="0">
                                          <p:val>
                                            <p:strVal val="0-#ppt_w/2"/>
                                          </p:val>
                                        </p:tav>
                                        <p:tav tm="100000">
                                          <p:val>
                                            <p:strVal val="#ppt_x"/>
                                          </p:val>
                                        </p:tav>
                                      </p:tavLst>
                                    </p:anim>
                                    <p:anim calcmode="lin" valueType="num">
                                      <p:cBhvr additive="base">
                                        <p:cTn id="19" dur="6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600"/>
                            </p:stCondLst>
                            <p:childTnLst>
                              <p:par>
                                <p:cTn id="21" presetID="2" presetClass="entr" presetSubtype="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600" fill="hold"/>
                                        <p:tgtEl>
                                          <p:spTgt spid="17"/>
                                        </p:tgtEl>
                                        <p:attrNameLst>
                                          <p:attrName>ppt_x</p:attrName>
                                        </p:attrNameLst>
                                      </p:cBhvr>
                                      <p:tavLst>
                                        <p:tav tm="0">
                                          <p:val>
                                            <p:strVal val="1+#ppt_w/2"/>
                                          </p:val>
                                        </p:tav>
                                        <p:tav tm="100000">
                                          <p:val>
                                            <p:strVal val="#ppt_x"/>
                                          </p:val>
                                        </p:tav>
                                      </p:tavLst>
                                    </p:anim>
                                    <p:anim calcmode="lin" valueType="num">
                                      <p:cBhvr additive="base">
                                        <p:cTn id="24" dur="6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600" fill="hold"/>
                                        <p:tgtEl>
                                          <p:spTgt spid="20"/>
                                        </p:tgtEl>
                                        <p:attrNameLst>
                                          <p:attrName>ppt_x</p:attrName>
                                        </p:attrNameLst>
                                      </p:cBhvr>
                                      <p:tavLst>
                                        <p:tav tm="0">
                                          <p:val>
                                            <p:strVal val="0-#ppt_w/2"/>
                                          </p:val>
                                        </p:tav>
                                        <p:tav tm="100000">
                                          <p:val>
                                            <p:strVal val="#ppt_x"/>
                                          </p:val>
                                        </p:tav>
                                      </p:tavLst>
                                    </p:anim>
                                    <p:anim calcmode="lin" valueType="num">
                                      <p:cBhvr additive="base">
                                        <p:cTn id="30" dur="6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600"/>
                            </p:stCondLst>
                            <p:childTnLst>
                              <p:par>
                                <p:cTn id="32" presetID="2" presetClass="entr" presetSubtype="2"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600" fill="hold"/>
                                        <p:tgtEl>
                                          <p:spTgt spid="21"/>
                                        </p:tgtEl>
                                        <p:attrNameLst>
                                          <p:attrName>ppt_x</p:attrName>
                                        </p:attrNameLst>
                                      </p:cBhvr>
                                      <p:tavLst>
                                        <p:tav tm="0">
                                          <p:val>
                                            <p:strVal val="1+#ppt_w/2"/>
                                          </p:val>
                                        </p:tav>
                                        <p:tav tm="100000">
                                          <p:val>
                                            <p:strVal val="#ppt_x"/>
                                          </p:val>
                                        </p:tav>
                                      </p:tavLst>
                                    </p:anim>
                                    <p:anim calcmode="lin" valueType="num">
                                      <p:cBhvr additive="base">
                                        <p:cTn id="35" dur="6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decel="10000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600" fill="hold"/>
                                        <p:tgtEl>
                                          <p:spTgt spid="22"/>
                                        </p:tgtEl>
                                        <p:attrNameLst>
                                          <p:attrName>ppt_x</p:attrName>
                                        </p:attrNameLst>
                                      </p:cBhvr>
                                      <p:tavLst>
                                        <p:tav tm="0">
                                          <p:val>
                                            <p:strVal val="0-#ppt_w/2"/>
                                          </p:val>
                                        </p:tav>
                                        <p:tav tm="100000">
                                          <p:val>
                                            <p:strVal val="#ppt_x"/>
                                          </p:val>
                                        </p:tav>
                                      </p:tavLst>
                                    </p:anim>
                                    <p:anim calcmode="lin" valueType="num">
                                      <p:cBhvr additive="base">
                                        <p:cTn id="41" dur="60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600"/>
                            </p:stCondLst>
                            <p:childTnLst>
                              <p:par>
                                <p:cTn id="43" presetID="2" presetClass="entr" presetSubtype="2"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600" fill="hold"/>
                                        <p:tgtEl>
                                          <p:spTgt spid="29"/>
                                        </p:tgtEl>
                                        <p:attrNameLst>
                                          <p:attrName>ppt_x</p:attrName>
                                        </p:attrNameLst>
                                      </p:cBhvr>
                                      <p:tavLst>
                                        <p:tav tm="0">
                                          <p:val>
                                            <p:strVal val="1+#ppt_w/2"/>
                                          </p:val>
                                        </p:tav>
                                        <p:tav tm="100000">
                                          <p:val>
                                            <p:strVal val="#ppt_x"/>
                                          </p:val>
                                        </p:tav>
                                      </p:tavLst>
                                    </p:anim>
                                    <p:anim calcmode="lin" valueType="num">
                                      <p:cBhvr additive="base">
                                        <p:cTn id="46" dur="6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25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750"/>
                                        <p:tgtEl>
                                          <p:spTgt spid="30"/>
                                        </p:tgtEl>
                                      </p:cBhvr>
                                    </p:animEffect>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4" grpId="1"/>
      <p:bldP spid="15" grpId="0"/>
      <p:bldP spid="15" grpId="1"/>
      <p:bldP spid="16" grpId="0"/>
      <p:bldP spid="16" grpId="1"/>
      <p:bldP spid="17" grpId="0"/>
      <p:bldP spid="17" grpId="1"/>
      <p:bldP spid="20" grpId="0"/>
      <p:bldP spid="20" grpId="1"/>
      <p:bldP spid="21" grpId="0"/>
      <p:bldP spid="21" grpId="1"/>
      <p:bldP spid="22" grpId="0"/>
      <p:bldP spid="22" grpId="1"/>
      <p:bldP spid="29" grpId="0"/>
      <p:bldP spid="29" grpId="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595" y="1901"/>
            <a:ext cx="6901402" cy="6998700"/>
          </a:xfrm>
          <a:prstGeom prst="rect">
            <a:avLst/>
          </a:prstGeom>
        </p:spPr>
      </p:pic>
      <p:sp>
        <p:nvSpPr>
          <p:cNvPr id="4" name="Rectangle 3"/>
          <p:cNvSpPr/>
          <p:nvPr/>
        </p:nvSpPr>
        <p:spPr bwMode="auto">
          <a:xfrm>
            <a:off x="0" y="1902"/>
            <a:ext cx="5532437" cy="6992623"/>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latin typeface="Segoe UI Light"/>
            </a:endParaRPr>
          </a:p>
        </p:txBody>
      </p:sp>
      <p:sp>
        <p:nvSpPr>
          <p:cNvPr id="6" name="TextBox 5"/>
          <p:cNvSpPr txBox="1"/>
          <p:nvPr/>
        </p:nvSpPr>
        <p:spPr>
          <a:xfrm>
            <a:off x="272273" y="795694"/>
            <a:ext cx="4802964" cy="1403461"/>
          </a:xfrm>
          <a:prstGeom prst="rect">
            <a:avLst/>
          </a:prstGeom>
          <a:noFill/>
        </p:spPr>
        <p:txBody>
          <a:bodyPr wrap="square" lIns="182880" tIns="146304" rIns="182880" bIns="146304" rtlCol="0">
            <a:spAutoFit/>
          </a:bodyPr>
          <a:lstStyle/>
          <a:p>
            <a:pPr>
              <a:lnSpc>
                <a:spcPct val="90000"/>
              </a:lnSpc>
              <a:spcAft>
                <a:spcPts val="600"/>
              </a:spcAft>
            </a:pPr>
            <a:r>
              <a:rPr lang="en-US" sz="4000" cap="small" dirty="0" smtClean="0">
                <a:gradFill>
                  <a:gsLst>
                    <a:gs pos="0">
                      <a:srgbClr val="FFFFFF"/>
                    </a:gs>
                    <a:gs pos="100000">
                      <a:srgbClr val="FFFFFF"/>
                    </a:gs>
                  </a:gsLst>
                  <a:lin ang="5400000" scaled="0"/>
                </a:gradFill>
              </a:rPr>
              <a:t>The New Role of IT: A Business Enabler</a:t>
            </a:r>
            <a:endParaRPr lang="en-US" sz="4000" cap="small" dirty="0">
              <a:gradFill>
                <a:gsLst>
                  <a:gs pos="0">
                    <a:srgbClr val="FFFFFF"/>
                  </a:gs>
                  <a:gs pos="100000">
                    <a:srgbClr val="FFFFFF"/>
                  </a:gs>
                </a:gsLst>
                <a:lin ang="5400000" scaled="0"/>
              </a:gradFill>
            </a:endParaRPr>
          </a:p>
        </p:txBody>
      </p:sp>
      <p:sp>
        <p:nvSpPr>
          <p:cNvPr id="7" name="TextBox 6"/>
          <p:cNvSpPr txBox="1"/>
          <p:nvPr/>
        </p:nvSpPr>
        <p:spPr>
          <a:xfrm>
            <a:off x="272273" y="2363223"/>
            <a:ext cx="4574364" cy="1680460"/>
          </a:xfrm>
          <a:prstGeom prst="rect">
            <a:avLst/>
          </a:prstGeom>
          <a:noFill/>
        </p:spPr>
        <p:txBody>
          <a:bodyPr wrap="square" lIns="182880" tIns="146304" rIns="182880" bIns="146304" rtlCol="0">
            <a:spAutoFit/>
          </a:bodyPr>
          <a:lstStyle/>
          <a:p>
            <a:pPr defTabSz="932472" fontAlgn="base">
              <a:lnSpc>
                <a:spcPct val="150000"/>
              </a:lnSpc>
              <a:spcBef>
                <a:spcPct val="0"/>
              </a:spcBef>
              <a:spcAft>
                <a:spcPct val="0"/>
              </a:spcAft>
            </a:pPr>
            <a:r>
              <a:rPr lang="en-US" sz="2000" dirty="0">
                <a:gradFill>
                  <a:gsLst>
                    <a:gs pos="0">
                      <a:srgbClr val="FFFFFF"/>
                    </a:gs>
                    <a:gs pos="100000">
                      <a:srgbClr val="FFFFFF"/>
                    </a:gs>
                  </a:gsLst>
                  <a:lin ang="5400000" scaled="0"/>
                </a:gradFill>
                <a:latin typeface="Segoe UI Light"/>
              </a:rPr>
              <a:t>Create and implement solutions that solve business problems with success measured by user </a:t>
            </a:r>
            <a:r>
              <a:rPr lang="en-US" sz="2000" dirty="0" smtClean="0">
                <a:gradFill>
                  <a:gsLst>
                    <a:gs pos="0">
                      <a:srgbClr val="FFFFFF"/>
                    </a:gs>
                    <a:gs pos="100000">
                      <a:srgbClr val="FFFFFF"/>
                    </a:gs>
                  </a:gsLst>
                  <a:lin ang="5400000" scaled="0"/>
                </a:gradFill>
                <a:latin typeface="Segoe UI Light"/>
              </a:rPr>
              <a:t>adoption.</a:t>
            </a:r>
            <a:endParaRPr lang="en-US" sz="2000" dirty="0">
              <a:gradFill>
                <a:gsLst>
                  <a:gs pos="0">
                    <a:srgbClr val="FFFFFF"/>
                  </a:gs>
                  <a:gs pos="100000">
                    <a:srgbClr val="FFFFFF"/>
                  </a:gs>
                </a:gsLst>
                <a:lin ang="5400000" scaled="0"/>
              </a:gradFill>
              <a:latin typeface="Segoe UI Light"/>
            </a:endParaRPr>
          </a:p>
        </p:txBody>
      </p:sp>
      <p:sp>
        <p:nvSpPr>
          <p:cNvPr id="9" name="Rectangle 8"/>
          <p:cNvSpPr/>
          <p:nvPr/>
        </p:nvSpPr>
        <p:spPr bwMode="auto">
          <a:xfrm>
            <a:off x="6218237" y="3852817"/>
            <a:ext cx="6211927" cy="663166"/>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Work with the business to identify needs</a:t>
            </a:r>
            <a:endParaRPr lang="en-US" sz="2447" dirty="0">
              <a:solidFill>
                <a:srgbClr val="FFFFFF"/>
              </a:solidFill>
              <a:latin typeface="Segoe UI Light"/>
            </a:endParaRPr>
          </a:p>
        </p:txBody>
      </p:sp>
      <p:sp>
        <p:nvSpPr>
          <p:cNvPr id="10" name="Rectangle 9"/>
          <p:cNvSpPr/>
          <p:nvPr/>
        </p:nvSpPr>
        <p:spPr bwMode="auto">
          <a:xfrm>
            <a:off x="6218237" y="4570832"/>
            <a:ext cx="6211925" cy="663166"/>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a:solidFill>
                  <a:srgbClr val="FFFFFF"/>
                </a:solidFill>
                <a:latin typeface="Segoe UI Light"/>
              </a:rPr>
              <a:t>Translate technology into business value</a:t>
            </a:r>
          </a:p>
        </p:txBody>
      </p:sp>
      <p:sp>
        <p:nvSpPr>
          <p:cNvPr id="11" name="Rectangle 10"/>
          <p:cNvSpPr/>
          <p:nvPr/>
        </p:nvSpPr>
        <p:spPr bwMode="auto">
          <a:xfrm>
            <a:off x="6218237" y="5288847"/>
            <a:ext cx="6211927" cy="663166"/>
          </a:xfrm>
          <a:prstGeom prst="rect">
            <a:avLst/>
          </a:prstGeom>
          <a:solidFill>
            <a:srgbClr val="0070C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46630" numCol="1" spcCol="0" rtlCol="0" fromWordArt="0" anchor="ctr" anchorCtr="0" forceAA="0" compatLnSpc="1">
            <a:prstTxWarp prst="textNoShape">
              <a:avLst/>
            </a:prstTxWarp>
            <a:noAutofit/>
          </a:bodyPr>
          <a:lstStyle/>
          <a:p>
            <a:pPr defTabSz="951455">
              <a:lnSpc>
                <a:spcPct val="90000"/>
              </a:lnSpc>
              <a:spcBef>
                <a:spcPct val="0"/>
              </a:spcBef>
              <a:spcAft>
                <a:spcPts val="1224"/>
              </a:spcAft>
            </a:pPr>
            <a:r>
              <a:rPr lang="en-US" sz="2447" dirty="0" smtClean="0">
                <a:solidFill>
                  <a:srgbClr val="FFFFFF"/>
                </a:solidFill>
                <a:latin typeface="Segoe UI Light"/>
              </a:rPr>
              <a:t>Map capabilities into a solution</a:t>
            </a:r>
            <a:endParaRPr lang="en-US" sz="2447" dirty="0">
              <a:solidFill>
                <a:srgbClr val="FFFFFF"/>
              </a:solidFill>
              <a:latin typeface="Segoe UI Light"/>
            </a:endParaRPr>
          </a:p>
        </p:txBody>
      </p:sp>
      <p:grpSp>
        <p:nvGrpSpPr>
          <p:cNvPr id="18" name="Group 17"/>
          <p:cNvGrpSpPr/>
          <p:nvPr/>
        </p:nvGrpSpPr>
        <p:grpSpPr>
          <a:xfrm>
            <a:off x="324129" y="6159180"/>
            <a:ext cx="438635" cy="491647"/>
            <a:chOff x="2313702" y="2272551"/>
            <a:chExt cx="438635" cy="491647"/>
          </a:xfrm>
        </p:grpSpPr>
        <p:sp>
          <p:nvSpPr>
            <p:cNvPr id="19" name="Freeform 5"/>
            <p:cNvSpPr>
              <a:spLocks noEditPoints="1"/>
            </p:cNvSpPr>
            <p:nvPr/>
          </p:nvSpPr>
          <p:spPr bwMode="auto">
            <a:xfrm flipH="1">
              <a:off x="2313702" y="2272551"/>
              <a:ext cx="438635" cy="373809"/>
            </a:xfrm>
            <a:custGeom>
              <a:avLst/>
              <a:gdLst>
                <a:gd name="T0" fmla="*/ 271 w 610"/>
                <a:gd name="T1" fmla="*/ 108 h 520"/>
                <a:gd name="T2" fmla="*/ 271 w 610"/>
                <a:gd name="T3" fmla="*/ 34 h 520"/>
                <a:gd name="T4" fmla="*/ 305 w 610"/>
                <a:gd name="T5" fmla="*/ 0 h 520"/>
                <a:gd name="T6" fmla="*/ 339 w 610"/>
                <a:gd name="T7" fmla="*/ 34 h 520"/>
                <a:gd name="T8" fmla="*/ 339 w 610"/>
                <a:gd name="T9" fmla="*/ 108 h 520"/>
                <a:gd name="T10" fmla="*/ 305 w 610"/>
                <a:gd name="T11" fmla="*/ 108 h 520"/>
                <a:gd name="T12" fmla="*/ 271 w 610"/>
                <a:gd name="T13" fmla="*/ 108 h 520"/>
                <a:gd name="T14" fmla="*/ 108 w 610"/>
                <a:gd name="T15" fmla="*/ 303 h 520"/>
                <a:gd name="T16" fmla="*/ 108 w 610"/>
                <a:gd name="T17" fmla="*/ 269 h 520"/>
                <a:gd name="T18" fmla="*/ 33 w 610"/>
                <a:gd name="T19" fmla="*/ 269 h 520"/>
                <a:gd name="T20" fmla="*/ 0 w 610"/>
                <a:gd name="T21" fmla="*/ 303 h 520"/>
                <a:gd name="T22" fmla="*/ 33 w 610"/>
                <a:gd name="T23" fmla="*/ 330 h 520"/>
                <a:gd name="T24" fmla="*/ 108 w 610"/>
                <a:gd name="T25" fmla="*/ 330 h 520"/>
                <a:gd name="T26" fmla="*/ 108 w 610"/>
                <a:gd name="T27" fmla="*/ 303 h 520"/>
                <a:gd name="T28" fmla="*/ 142 w 610"/>
                <a:gd name="T29" fmla="*/ 189 h 520"/>
                <a:gd name="T30" fmla="*/ 190 w 610"/>
                <a:gd name="T31" fmla="*/ 141 h 520"/>
                <a:gd name="T32" fmla="*/ 135 w 610"/>
                <a:gd name="T33" fmla="*/ 88 h 520"/>
                <a:gd name="T34" fmla="*/ 88 w 610"/>
                <a:gd name="T35" fmla="*/ 88 h 520"/>
                <a:gd name="T36" fmla="*/ 88 w 610"/>
                <a:gd name="T37" fmla="*/ 135 h 520"/>
                <a:gd name="T38" fmla="*/ 142 w 610"/>
                <a:gd name="T39" fmla="*/ 189 h 520"/>
                <a:gd name="T40" fmla="*/ 142 w 610"/>
                <a:gd name="T41" fmla="*/ 189 h 520"/>
                <a:gd name="T42" fmla="*/ 461 w 610"/>
                <a:gd name="T43" fmla="*/ 189 h 520"/>
                <a:gd name="T44" fmla="*/ 515 w 610"/>
                <a:gd name="T45" fmla="*/ 135 h 520"/>
                <a:gd name="T46" fmla="*/ 515 w 610"/>
                <a:gd name="T47" fmla="*/ 88 h 520"/>
                <a:gd name="T48" fmla="*/ 474 w 610"/>
                <a:gd name="T49" fmla="*/ 88 h 520"/>
                <a:gd name="T50" fmla="*/ 413 w 610"/>
                <a:gd name="T51" fmla="*/ 141 h 520"/>
                <a:gd name="T52" fmla="*/ 461 w 610"/>
                <a:gd name="T53" fmla="*/ 189 h 520"/>
                <a:gd name="T54" fmla="*/ 142 w 610"/>
                <a:gd name="T55" fmla="*/ 406 h 520"/>
                <a:gd name="T56" fmla="*/ 142 w 610"/>
                <a:gd name="T57" fmla="*/ 406 h 520"/>
                <a:gd name="T58" fmla="*/ 88 w 610"/>
                <a:gd name="T59" fmla="*/ 460 h 520"/>
                <a:gd name="T60" fmla="*/ 88 w 610"/>
                <a:gd name="T61" fmla="*/ 507 h 520"/>
                <a:gd name="T62" fmla="*/ 135 w 610"/>
                <a:gd name="T63" fmla="*/ 507 h 520"/>
                <a:gd name="T64" fmla="*/ 178 w 610"/>
                <a:gd name="T65" fmla="*/ 465 h 520"/>
                <a:gd name="T66" fmla="*/ 142 w 610"/>
                <a:gd name="T67" fmla="*/ 406 h 520"/>
                <a:gd name="T68" fmla="*/ 461 w 610"/>
                <a:gd name="T69" fmla="*/ 406 h 520"/>
                <a:gd name="T70" fmla="*/ 423 w 610"/>
                <a:gd name="T71" fmla="*/ 463 h 520"/>
                <a:gd name="T72" fmla="*/ 474 w 610"/>
                <a:gd name="T73" fmla="*/ 507 h 520"/>
                <a:gd name="T74" fmla="*/ 515 w 610"/>
                <a:gd name="T75" fmla="*/ 507 h 520"/>
                <a:gd name="T76" fmla="*/ 515 w 610"/>
                <a:gd name="T77" fmla="*/ 460 h 520"/>
                <a:gd name="T78" fmla="*/ 461 w 610"/>
                <a:gd name="T79" fmla="*/ 406 h 520"/>
                <a:gd name="T80" fmla="*/ 576 w 610"/>
                <a:gd name="T81" fmla="*/ 269 h 520"/>
                <a:gd name="T82" fmla="*/ 495 w 610"/>
                <a:gd name="T83" fmla="*/ 269 h 520"/>
                <a:gd name="T84" fmla="*/ 502 w 610"/>
                <a:gd name="T85" fmla="*/ 303 h 520"/>
                <a:gd name="T86" fmla="*/ 495 w 610"/>
                <a:gd name="T87" fmla="*/ 330 h 520"/>
                <a:gd name="T88" fmla="*/ 576 w 610"/>
                <a:gd name="T89" fmla="*/ 330 h 520"/>
                <a:gd name="T90" fmla="*/ 610 w 610"/>
                <a:gd name="T91" fmla="*/ 303 h 520"/>
                <a:gd name="T92" fmla="*/ 576 w 610"/>
                <a:gd name="T93" fmla="*/ 26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520">
                  <a:moveTo>
                    <a:pt x="271" y="108"/>
                  </a:moveTo>
                  <a:cubicBezTo>
                    <a:pt x="271" y="34"/>
                    <a:pt x="271" y="34"/>
                    <a:pt x="271" y="34"/>
                  </a:cubicBezTo>
                  <a:cubicBezTo>
                    <a:pt x="271" y="14"/>
                    <a:pt x="285" y="0"/>
                    <a:pt x="305" y="0"/>
                  </a:cubicBezTo>
                  <a:cubicBezTo>
                    <a:pt x="318" y="0"/>
                    <a:pt x="339" y="14"/>
                    <a:pt x="339" y="34"/>
                  </a:cubicBezTo>
                  <a:cubicBezTo>
                    <a:pt x="339" y="108"/>
                    <a:pt x="339" y="108"/>
                    <a:pt x="339" y="108"/>
                  </a:cubicBezTo>
                  <a:cubicBezTo>
                    <a:pt x="325" y="108"/>
                    <a:pt x="312" y="108"/>
                    <a:pt x="305" y="108"/>
                  </a:cubicBezTo>
                  <a:cubicBezTo>
                    <a:pt x="291" y="108"/>
                    <a:pt x="285" y="108"/>
                    <a:pt x="271" y="108"/>
                  </a:cubicBezTo>
                  <a:close/>
                  <a:moveTo>
                    <a:pt x="108" y="303"/>
                  </a:moveTo>
                  <a:cubicBezTo>
                    <a:pt x="108" y="290"/>
                    <a:pt x="108" y="276"/>
                    <a:pt x="108" y="269"/>
                  </a:cubicBezTo>
                  <a:cubicBezTo>
                    <a:pt x="33" y="269"/>
                    <a:pt x="33" y="269"/>
                    <a:pt x="33" y="269"/>
                  </a:cubicBezTo>
                  <a:cubicBezTo>
                    <a:pt x="13" y="269"/>
                    <a:pt x="0" y="283"/>
                    <a:pt x="0" y="303"/>
                  </a:cubicBezTo>
                  <a:cubicBezTo>
                    <a:pt x="0" y="317"/>
                    <a:pt x="13" y="330"/>
                    <a:pt x="33" y="330"/>
                  </a:cubicBezTo>
                  <a:cubicBezTo>
                    <a:pt x="108" y="330"/>
                    <a:pt x="108" y="330"/>
                    <a:pt x="108" y="330"/>
                  </a:cubicBezTo>
                  <a:cubicBezTo>
                    <a:pt x="108" y="323"/>
                    <a:pt x="108" y="310"/>
                    <a:pt x="108" y="303"/>
                  </a:cubicBezTo>
                  <a:close/>
                  <a:moveTo>
                    <a:pt x="142" y="189"/>
                  </a:moveTo>
                  <a:cubicBezTo>
                    <a:pt x="156" y="168"/>
                    <a:pt x="169" y="155"/>
                    <a:pt x="190" y="141"/>
                  </a:cubicBezTo>
                  <a:cubicBezTo>
                    <a:pt x="135" y="88"/>
                    <a:pt x="135" y="88"/>
                    <a:pt x="135" y="88"/>
                  </a:cubicBezTo>
                  <a:cubicBezTo>
                    <a:pt x="122" y="74"/>
                    <a:pt x="101" y="74"/>
                    <a:pt x="88" y="88"/>
                  </a:cubicBezTo>
                  <a:cubicBezTo>
                    <a:pt x="74" y="101"/>
                    <a:pt x="74" y="121"/>
                    <a:pt x="88" y="135"/>
                  </a:cubicBezTo>
                  <a:cubicBezTo>
                    <a:pt x="142" y="189"/>
                    <a:pt x="142" y="189"/>
                    <a:pt x="142" y="189"/>
                  </a:cubicBezTo>
                  <a:cubicBezTo>
                    <a:pt x="142" y="189"/>
                    <a:pt x="142" y="189"/>
                    <a:pt x="142" y="189"/>
                  </a:cubicBezTo>
                  <a:close/>
                  <a:moveTo>
                    <a:pt x="461" y="189"/>
                  </a:moveTo>
                  <a:cubicBezTo>
                    <a:pt x="515" y="135"/>
                    <a:pt x="515" y="135"/>
                    <a:pt x="515" y="135"/>
                  </a:cubicBezTo>
                  <a:cubicBezTo>
                    <a:pt x="529" y="121"/>
                    <a:pt x="529" y="101"/>
                    <a:pt x="515" y="88"/>
                  </a:cubicBezTo>
                  <a:cubicBezTo>
                    <a:pt x="508" y="74"/>
                    <a:pt x="488" y="74"/>
                    <a:pt x="474" y="88"/>
                  </a:cubicBezTo>
                  <a:cubicBezTo>
                    <a:pt x="413" y="141"/>
                    <a:pt x="413" y="141"/>
                    <a:pt x="413" y="141"/>
                  </a:cubicBezTo>
                  <a:cubicBezTo>
                    <a:pt x="434" y="155"/>
                    <a:pt x="447" y="168"/>
                    <a:pt x="461" y="189"/>
                  </a:cubicBezTo>
                  <a:close/>
                  <a:moveTo>
                    <a:pt x="142" y="406"/>
                  </a:moveTo>
                  <a:cubicBezTo>
                    <a:pt x="142" y="406"/>
                    <a:pt x="142" y="406"/>
                    <a:pt x="142" y="406"/>
                  </a:cubicBezTo>
                  <a:cubicBezTo>
                    <a:pt x="88" y="460"/>
                    <a:pt x="88" y="460"/>
                    <a:pt x="88" y="460"/>
                  </a:cubicBezTo>
                  <a:cubicBezTo>
                    <a:pt x="74" y="473"/>
                    <a:pt x="74" y="493"/>
                    <a:pt x="88" y="507"/>
                  </a:cubicBezTo>
                  <a:cubicBezTo>
                    <a:pt x="101" y="520"/>
                    <a:pt x="122" y="520"/>
                    <a:pt x="135" y="507"/>
                  </a:cubicBezTo>
                  <a:cubicBezTo>
                    <a:pt x="135" y="507"/>
                    <a:pt x="159" y="483"/>
                    <a:pt x="178" y="465"/>
                  </a:cubicBezTo>
                  <a:cubicBezTo>
                    <a:pt x="172" y="446"/>
                    <a:pt x="149" y="413"/>
                    <a:pt x="142" y="406"/>
                  </a:cubicBezTo>
                  <a:close/>
                  <a:moveTo>
                    <a:pt x="461" y="406"/>
                  </a:moveTo>
                  <a:cubicBezTo>
                    <a:pt x="446" y="419"/>
                    <a:pt x="436" y="435"/>
                    <a:pt x="423" y="463"/>
                  </a:cubicBezTo>
                  <a:cubicBezTo>
                    <a:pt x="423" y="463"/>
                    <a:pt x="442" y="479"/>
                    <a:pt x="474" y="507"/>
                  </a:cubicBezTo>
                  <a:cubicBezTo>
                    <a:pt x="489" y="520"/>
                    <a:pt x="508" y="520"/>
                    <a:pt x="515" y="507"/>
                  </a:cubicBezTo>
                  <a:cubicBezTo>
                    <a:pt x="529" y="493"/>
                    <a:pt x="529" y="473"/>
                    <a:pt x="515" y="460"/>
                  </a:cubicBezTo>
                  <a:cubicBezTo>
                    <a:pt x="515" y="460"/>
                    <a:pt x="515" y="460"/>
                    <a:pt x="461" y="406"/>
                  </a:cubicBezTo>
                  <a:close/>
                  <a:moveTo>
                    <a:pt x="576" y="269"/>
                  </a:moveTo>
                  <a:cubicBezTo>
                    <a:pt x="495" y="269"/>
                    <a:pt x="495" y="269"/>
                    <a:pt x="495" y="269"/>
                  </a:cubicBezTo>
                  <a:cubicBezTo>
                    <a:pt x="495" y="276"/>
                    <a:pt x="502" y="290"/>
                    <a:pt x="502" y="303"/>
                  </a:cubicBezTo>
                  <a:cubicBezTo>
                    <a:pt x="502" y="310"/>
                    <a:pt x="495" y="323"/>
                    <a:pt x="495" y="330"/>
                  </a:cubicBezTo>
                  <a:cubicBezTo>
                    <a:pt x="576" y="330"/>
                    <a:pt x="576" y="330"/>
                    <a:pt x="576" y="330"/>
                  </a:cubicBezTo>
                  <a:cubicBezTo>
                    <a:pt x="590" y="330"/>
                    <a:pt x="610" y="317"/>
                    <a:pt x="610" y="303"/>
                  </a:cubicBezTo>
                  <a:cubicBezTo>
                    <a:pt x="610" y="283"/>
                    <a:pt x="590" y="269"/>
                    <a:pt x="57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20" name="Freeform 6"/>
            <p:cNvSpPr>
              <a:spLocks noEditPoints="1"/>
            </p:cNvSpPr>
            <p:nvPr/>
          </p:nvSpPr>
          <p:spPr bwMode="auto">
            <a:xfrm flipH="1">
              <a:off x="2416394" y="2380392"/>
              <a:ext cx="235978" cy="383806"/>
            </a:xfrm>
            <a:custGeom>
              <a:avLst/>
              <a:gdLst>
                <a:gd name="T0" fmla="*/ 165 w 328"/>
                <a:gd name="T1" fmla="*/ 0 h 534"/>
                <a:gd name="T2" fmla="*/ 163 w 328"/>
                <a:gd name="T3" fmla="*/ 0 h 534"/>
                <a:gd name="T4" fmla="*/ 1 w 328"/>
                <a:gd name="T5" fmla="*/ 155 h 534"/>
                <a:gd name="T6" fmla="*/ 59 w 328"/>
                <a:gd name="T7" fmla="*/ 281 h 534"/>
                <a:gd name="T8" fmla="*/ 70 w 328"/>
                <a:gd name="T9" fmla="*/ 310 h 534"/>
                <a:gd name="T10" fmla="*/ 76 w 328"/>
                <a:gd name="T11" fmla="*/ 341 h 534"/>
                <a:gd name="T12" fmla="*/ 97 w 328"/>
                <a:gd name="T13" fmla="*/ 388 h 534"/>
                <a:gd name="T14" fmla="*/ 234 w 328"/>
                <a:gd name="T15" fmla="*/ 388 h 534"/>
                <a:gd name="T16" fmla="*/ 254 w 328"/>
                <a:gd name="T17" fmla="*/ 341 h 534"/>
                <a:gd name="T18" fmla="*/ 271 w 328"/>
                <a:gd name="T19" fmla="*/ 280 h 534"/>
                <a:gd name="T20" fmla="*/ 301 w 328"/>
                <a:gd name="T21" fmla="*/ 231 h 534"/>
                <a:gd name="T22" fmla="*/ 328 w 328"/>
                <a:gd name="T23" fmla="*/ 154 h 534"/>
                <a:gd name="T24" fmla="*/ 165 w 328"/>
                <a:gd name="T25" fmla="*/ 0 h 534"/>
                <a:gd name="T26" fmla="*/ 118 w 328"/>
                <a:gd name="T27" fmla="*/ 92 h 534"/>
                <a:gd name="T28" fmla="*/ 118 w 328"/>
                <a:gd name="T29" fmla="*/ 92 h 534"/>
                <a:gd name="T30" fmla="*/ 88 w 328"/>
                <a:gd name="T31" fmla="*/ 139 h 534"/>
                <a:gd name="T32" fmla="*/ 88 w 328"/>
                <a:gd name="T33" fmla="*/ 139 h 534"/>
                <a:gd name="T34" fmla="*/ 68 w 328"/>
                <a:gd name="T35" fmla="*/ 159 h 534"/>
                <a:gd name="T36" fmla="*/ 48 w 328"/>
                <a:gd name="T37" fmla="*/ 139 h 534"/>
                <a:gd name="T38" fmla="*/ 48 w 328"/>
                <a:gd name="T39" fmla="*/ 136 h 534"/>
                <a:gd name="T40" fmla="*/ 107 w 328"/>
                <a:gd name="T41" fmla="*/ 54 h 534"/>
                <a:gd name="T42" fmla="*/ 112 w 328"/>
                <a:gd name="T43" fmla="*/ 53 h 534"/>
                <a:gd name="T44" fmla="*/ 132 w 328"/>
                <a:gd name="T45" fmla="*/ 73 h 534"/>
                <a:gd name="T46" fmla="*/ 118 w 328"/>
                <a:gd name="T47" fmla="*/ 92 h 534"/>
                <a:gd name="T48" fmla="*/ 151 w 328"/>
                <a:gd name="T49" fmla="*/ 534 h 534"/>
                <a:gd name="T50" fmla="*/ 181 w 328"/>
                <a:gd name="T51" fmla="*/ 534 h 534"/>
                <a:gd name="T52" fmla="*/ 200 w 328"/>
                <a:gd name="T53" fmla="*/ 518 h 534"/>
                <a:gd name="T54" fmla="*/ 131 w 328"/>
                <a:gd name="T55" fmla="*/ 519 h 534"/>
                <a:gd name="T56" fmla="*/ 151 w 328"/>
                <a:gd name="T57" fmla="*/ 534 h 534"/>
                <a:gd name="T58" fmla="*/ 217 w 328"/>
                <a:gd name="T59" fmla="*/ 408 h 534"/>
                <a:gd name="T60" fmla="*/ 114 w 328"/>
                <a:gd name="T61" fmla="*/ 408 h 534"/>
                <a:gd name="T62" fmla="*/ 92 w 328"/>
                <a:gd name="T63" fmla="*/ 427 h 534"/>
                <a:gd name="T64" fmla="*/ 114 w 328"/>
                <a:gd name="T65" fmla="*/ 446 h 534"/>
                <a:gd name="T66" fmla="*/ 217 w 328"/>
                <a:gd name="T67" fmla="*/ 446 h 534"/>
                <a:gd name="T68" fmla="*/ 239 w 328"/>
                <a:gd name="T69" fmla="*/ 427 h 534"/>
                <a:gd name="T70" fmla="*/ 217 w 328"/>
                <a:gd name="T71" fmla="*/ 408 h 534"/>
                <a:gd name="T72" fmla="*/ 215 w 328"/>
                <a:gd name="T73" fmla="*/ 463 h 534"/>
                <a:gd name="T74" fmla="*/ 116 w 328"/>
                <a:gd name="T75" fmla="*/ 463 h 534"/>
                <a:gd name="T76" fmla="*/ 95 w 328"/>
                <a:gd name="T77" fmla="*/ 481 h 534"/>
                <a:gd name="T78" fmla="*/ 117 w 328"/>
                <a:gd name="T79" fmla="*/ 500 h 534"/>
                <a:gd name="T80" fmla="*/ 215 w 328"/>
                <a:gd name="T81" fmla="*/ 499 h 534"/>
                <a:gd name="T82" fmla="*/ 236 w 328"/>
                <a:gd name="T83" fmla="*/ 481 h 534"/>
                <a:gd name="T84" fmla="*/ 215 w 328"/>
                <a:gd name="T85" fmla="*/ 46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 h="534">
                  <a:moveTo>
                    <a:pt x="165" y="0"/>
                  </a:moveTo>
                  <a:cubicBezTo>
                    <a:pt x="163" y="0"/>
                    <a:pt x="164" y="0"/>
                    <a:pt x="163" y="0"/>
                  </a:cubicBezTo>
                  <a:cubicBezTo>
                    <a:pt x="73" y="0"/>
                    <a:pt x="0" y="70"/>
                    <a:pt x="1" y="155"/>
                  </a:cubicBezTo>
                  <a:cubicBezTo>
                    <a:pt x="0" y="204"/>
                    <a:pt x="38" y="238"/>
                    <a:pt x="59" y="281"/>
                  </a:cubicBezTo>
                  <a:cubicBezTo>
                    <a:pt x="64" y="292"/>
                    <a:pt x="68" y="302"/>
                    <a:pt x="70" y="310"/>
                  </a:cubicBezTo>
                  <a:cubicBezTo>
                    <a:pt x="73" y="322"/>
                    <a:pt x="75" y="331"/>
                    <a:pt x="76" y="341"/>
                  </a:cubicBezTo>
                  <a:cubicBezTo>
                    <a:pt x="78" y="360"/>
                    <a:pt x="80" y="377"/>
                    <a:pt x="97" y="388"/>
                  </a:cubicBezTo>
                  <a:cubicBezTo>
                    <a:pt x="234" y="388"/>
                    <a:pt x="234" y="388"/>
                    <a:pt x="234" y="388"/>
                  </a:cubicBezTo>
                  <a:cubicBezTo>
                    <a:pt x="250" y="376"/>
                    <a:pt x="252" y="359"/>
                    <a:pt x="254" y="341"/>
                  </a:cubicBezTo>
                  <a:cubicBezTo>
                    <a:pt x="257" y="323"/>
                    <a:pt x="258" y="306"/>
                    <a:pt x="271" y="280"/>
                  </a:cubicBezTo>
                  <a:cubicBezTo>
                    <a:pt x="279" y="263"/>
                    <a:pt x="290" y="247"/>
                    <a:pt x="301" y="231"/>
                  </a:cubicBezTo>
                  <a:cubicBezTo>
                    <a:pt x="316" y="207"/>
                    <a:pt x="328" y="183"/>
                    <a:pt x="328" y="154"/>
                  </a:cubicBezTo>
                  <a:cubicBezTo>
                    <a:pt x="328" y="69"/>
                    <a:pt x="255" y="0"/>
                    <a:pt x="165" y="0"/>
                  </a:cubicBezTo>
                  <a:close/>
                  <a:moveTo>
                    <a:pt x="118" y="92"/>
                  </a:moveTo>
                  <a:cubicBezTo>
                    <a:pt x="118" y="92"/>
                    <a:pt x="118" y="92"/>
                    <a:pt x="118" y="92"/>
                  </a:cubicBezTo>
                  <a:cubicBezTo>
                    <a:pt x="98" y="98"/>
                    <a:pt x="89" y="121"/>
                    <a:pt x="88" y="139"/>
                  </a:cubicBezTo>
                  <a:cubicBezTo>
                    <a:pt x="88" y="139"/>
                    <a:pt x="88" y="139"/>
                    <a:pt x="88" y="139"/>
                  </a:cubicBezTo>
                  <a:cubicBezTo>
                    <a:pt x="88" y="150"/>
                    <a:pt x="79" y="159"/>
                    <a:pt x="68" y="159"/>
                  </a:cubicBezTo>
                  <a:cubicBezTo>
                    <a:pt x="57" y="159"/>
                    <a:pt x="48" y="150"/>
                    <a:pt x="48" y="139"/>
                  </a:cubicBezTo>
                  <a:cubicBezTo>
                    <a:pt x="48" y="138"/>
                    <a:pt x="48" y="136"/>
                    <a:pt x="48" y="136"/>
                  </a:cubicBezTo>
                  <a:cubicBezTo>
                    <a:pt x="51" y="96"/>
                    <a:pt x="74" y="63"/>
                    <a:pt x="107" y="54"/>
                  </a:cubicBezTo>
                  <a:cubicBezTo>
                    <a:pt x="107" y="54"/>
                    <a:pt x="110" y="53"/>
                    <a:pt x="112" y="53"/>
                  </a:cubicBezTo>
                  <a:cubicBezTo>
                    <a:pt x="122" y="53"/>
                    <a:pt x="131" y="62"/>
                    <a:pt x="132" y="73"/>
                  </a:cubicBezTo>
                  <a:cubicBezTo>
                    <a:pt x="132" y="82"/>
                    <a:pt x="126" y="89"/>
                    <a:pt x="118" y="92"/>
                  </a:cubicBezTo>
                  <a:close/>
                  <a:moveTo>
                    <a:pt x="151" y="534"/>
                  </a:moveTo>
                  <a:cubicBezTo>
                    <a:pt x="181" y="534"/>
                    <a:pt x="181" y="534"/>
                    <a:pt x="181" y="534"/>
                  </a:cubicBezTo>
                  <a:cubicBezTo>
                    <a:pt x="191" y="533"/>
                    <a:pt x="200" y="527"/>
                    <a:pt x="200" y="518"/>
                  </a:cubicBezTo>
                  <a:cubicBezTo>
                    <a:pt x="131" y="519"/>
                    <a:pt x="131" y="519"/>
                    <a:pt x="131" y="519"/>
                  </a:cubicBezTo>
                  <a:cubicBezTo>
                    <a:pt x="132" y="527"/>
                    <a:pt x="140" y="534"/>
                    <a:pt x="151" y="534"/>
                  </a:cubicBezTo>
                  <a:close/>
                  <a:moveTo>
                    <a:pt x="217" y="408"/>
                  </a:moveTo>
                  <a:cubicBezTo>
                    <a:pt x="114" y="408"/>
                    <a:pt x="114" y="408"/>
                    <a:pt x="114" y="408"/>
                  </a:cubicBezTo>
                  <a:cubicBezTo>
                    <a:pt x="102" y="408"/>
                    <a:pt x="92" y="417"/>
                    <a:pt x="92" y="427"/>
                  </a:cubicBezTo>
                  <a:cubicBezTo>
                    <a:pt x="92" y="437"/>
                    <a:pt x="102" y="446"/>
                    <a:pt x="114" y="446"/>
                  </a:cubicBezTo>
                  <a:cubicBezTo>
                    <a:pt x="217" y="446"/>
                    <a:pt x="217" y="446"/>
                    <a:pt x="217" y="446"/>
                  </a:cubicBezTo>
                  <a:cubicBezTo>
                    <a:pt x="229" y="446"/>
                    <a:pt x="239" y="437"/>
                    <a:pt x="239" y="427"/>
                  </a:cubicBezTo>
                  <a:cubicBezTo>
                    <a:pt x="239" y="416"/>
                    <a:pt x="229" y="408"/>
                    <a:pt x="217" y="408"/>
                  </a:cubicBezTo>
                  <a:close/>
                  <a:moveTo>
                    <a:pt x="215" y="463"/>
                  </a:moveTo>
                  <a:cubicBezTo>
                    <a:pt x="116" y="463"/>
                    <a:pt x="116" y="463"/>
                    <a:pt x="116" y="463"/>
                  </a:cubicBezTo>
                  <a:cubicBezTo>
                    <a:pt x="105" y="463"/>
                    <a:pt x="95" y="471"/>
                    <a:pt x="95" y="481"/>
                  </a:cubicBezTo>
                  <a:cubicBezTo>
                    <a:pt x="95" y="492"/>
                    <a:pt x="105" y="499"/>
                    <a:pt x="117" y="500"/>
                  </a:cubicBezTo>
                  <a:cubicBezTo>
                    <a:pt x="215" y="499"/>
                    <a:pt x="215" y="499"/>
                    <a:pt x="215" y="499"/>
                  </a:cubicBezTo>
                  <a:cubicBezTo>
                    <a:pt x="227" y="499"/>
                    <a:pt x="236" y="491"/>
                    <a:pt x="236" y="481"/>
                  </a:cubicBezTo>
                  <a:cubicBezTo>
                    <a:pt x="236" y="471"/>
                    <a:pt x="227" y="463"/>
                    <a:pt x="215" y="4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spTree>
    <p:extLst>
      <p:ext uri="{BB962C8B-B14F-4D97-AF65-F5344CB8AC3E}">
        <p14:creationId xmlns:p14="http://schemas.microsoft.com/office/powerpoint/2010/main" val="397419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r>
              <a:rPr lang="en-US" dirty="0" smtClean="0"/>
              <a:t>Business Matters. IT Doesn’t Matter.</a:t>
            </a:r>
            <a:endParaRPr lang="en-US" dirty="0"/>
          </a:p>
        </p:txBody>
      </p:sp>
      <p:sp>
        <p:nvSpPr>
          <p:cNvPr id="4" name="Rectangle 3"/>
          <p:cNvSpPr/>
          <p:nvPr/>
        </p:nvSpPr>
        <p:spPr bwMode="auto">
          <a:xfrm>
            <a:off x="4538353" y="1934968"/>
            <a:ext cx="3552177" cy="3543893"/>
          </a:xfrm>
          <a:prstGeom prst="rect">
            <a:avLst/>
          </a:prstGeom>
          <a:solidFill>
            <a:srgbClr val="00A651"/>
          </a:solidFill>
          <a:ln w="10795" cap="flat" cmpd="sng" algn="ctr">
            <a:noFill/>
            <a:prstDash val="solid"/>
            <a:headEnd type="none" w="med" len="med"/>
            <a:tailEnd type="none" w="med" len="med"/>
          </a:ln>
          <a:effectLst/>
        </p:spPr>
        <p:txBody>
          <a:bodyPr vert="horz" wrap="square" lIns="65248" tIns="46598" rIns="93207" bIns="93211" numCol="1" rtlCol="0" anchor="t" anchorCtr="0" compatLnSpc="1">
            <a:prstTxWarp prst="textNoShape">
              <a:avLst/>
            </a:prstTxWarp>
          </a:bodyPr>
          <a:lstStyle/>
          <a:p>
            <a:pPr defTabSz="931662" fontAlgn="base">
              <a:lnSpc>
                <a:spcPct val="90000"/>
              </a:lnSpc>
              <a:spcBef>
                <a:spcPts val="614"/>
              </a:spcBef>
              <a:defRPr/>
            </a:pPr>
            <a:r>
              <a:rPr lang="en-US" sz="3100" kern="0" spc="-71" dirty="0">
                <a:solidFill>
                  <a:srgbClr val="FFFFFF"/>
                </a:solidFill>
                <a:latin typeface="Segoe UI Light"/>
              </a:rPr>
              <a:t>Expedite Innovation</a:t>
            </a:r>
          </a:p>
        </p:txBody>
      </p:sp>
      <p:sp>
        <p:nvSpPr>
          <p:cNvPr id="5" name="Rectangle 4"/>
          <p:cNvSpPr/>
          <p:nvPr/>
        </p:nvSpPr>
        <p:spPr bwMode="auto">
          <a:xfrm>
            <a:off x="8404172" y="1934968"/>
            <a:ext cx="3552177" cy="3543893"/>
          </a:xfrm>
          <a:prstGeom prst="rect">
            <a:avLst/>
          </a:prstGeom>
          <a:solidFill>
            <a:srgbClr val="F26522"/>
          </a:solidFill>
          <a:ln w="10795" cap="flat" cmpd="sng" algn="ctr">
            <a:noFill/>
            <a:prstDash val="solid"/>
            <a:headEnd type="none" w="med" len="med"/>
            <a:tailEnd type="none" w="med" len="med"/>
          </a:ln>
          <a:effectLst/>
        </p:spPr>
        <p:txBody>
          <a:bodyPr vert="horz" wrap="square" lIns="65248" tIns="46598" rIns="93207" bIns="93211" numCol="1" rtlCol="0" anchor="t" anchorCtr="0" compatLnSpc="1">
            <a:prstTxWarp prst="textNoShape">
              <a:avLst/>
            </a:prstTxWarp>
          </a:bodyPr>
          <a:lstStyle/>
          <a:p>
            <a:pPr defTabSz="931662" fontAlgn="base">
              <a:lnSpc>
                <a:spcPct val="90000"/>
              </a:lnSpc>
              <a:spcBef>
                <a:spcPts val="614"/>
              </a:spcBef>
              <a:defRPr/>
            </a:pPr>
            <a:r>
              <a:rPr lang="en-US" sz="3100" kern="0" spc="-71" dirty="0" smtClean="0">
                <a:solidFill>
                  <a:srgbClr val="FFFFFF"/>
                </a:solidFill>
                <a:latin typeface="Segoe UI Light"/>
              </a:rPr>
              <a:t>Customer Value</a:t>
            </a:r>
            <a:endParaRPr lang="en-US" sz="3100" kern="0" spc="-71" dirty="0">
              <a:solidFill>
                <a:srgbClr val="FFFFFF"/>
              </a:solidFill>
              <a:latin typeface="Segoe UI Light"/>
            </a:endParaRPr>
          </a:p>
        </p:txBody>
      </p:sp>
      <p:sp>
        <p:nvSpPr>
          <p:cNvPr id="6" name="Rectangle 5"/>
          <p:cNvSpPr/>
          <p:nvPr/>
        </p:nvSpPr>
        <p:spPr bwMode="auto">
          <a:xfrm>
            <a:off x="699438" y="1934968"/>
            <a:ext cx="3552177" cy="3543893"/>
          </a:xfrm>
          <a:prstGeom prst="rect">
            <a:avLst/>
          </a:prstGeom>
          <a:solidFill>
            <a:srgbClr val="BA141A"/>
          </a:solidFill>
          <a:ln w="10795" cap="flat" cmpd="sng" algn="ctr">
            <a:noFill/>
            <a:prstDash val="solid"/>
            <a:headEnd type="none" w="med" len="med"/>
            <a:tailEnd type="none" w="med" len="med"/>
          </a:ln>
          <a:effectLst/>
        </p:spPr>
        <p:txBody>
          <a:bodyPr vert="horz" wrap="square" lIns="65248" tIns="46598" rIns="93207" bIns="93211" numCol="1" rtlCol="0" anchor="t" anchorCtr="0" compatLnSpc="1">
            <a:prstTxWarp prst="textNoShape">
              <a:avLst/>
            </a:prstTxWarp>
          </a:bodyPr>
          <a:lstStyle/>
          <a:p>
            <a:pPr defTabSz="931662" fontAlgn="base">
              <a:lnSpc>
                <a:spcPct val="90000"/>
              </a:lnSpc>
              <a:spcBef>
                <a:spcPts val="614"/>
              </a:spcBef>
              <a:defRPr/>
            </a:pPr>
            <a:r>
              <a:rPr lang="en-US" sz="3100" kern="0" spc="-103" dirty="0">
                <a:solidFill>
                  <a:srgbClr val="FFFFFF"/>
                </a:solidFill>
                <a:latin typeface="Segoe UI Light"/>
              </a:rPr>
              <a:t>Financial Gains</a:t>
            </a:r>
          </a:p>
        </p:txBody>
      </p:sp>
      <p:sp>
        <p:nvSpPr>
          <p:cNvPr id="7" name="TextBox 6"/>
          <p:cNvSpPr txBox="1"/>
          <p:nvPr/>
        </p:nvSpPr>
        <p:spPr>
          <a:xfrm>
            <a:off x="1726972" y="2582863"/>
            <a:ext cx="1159184" cy="2600712"/>
          </a:xfrm>
          <a:prstGeom prst="rect">
            <a:avLst/>
          </a:prstGeom>
          <a:noFill/>
        </p:spPr>
        <p:txBody>
          <a:bodyPr wrap="none" lIns="0" tIns="0" rIns="0" bIns="0" rtlCol="0">
            <a:spAutoFit/>
          </a:bodyPr>
          <a:lstStyle/>
          <a:p>
            <a:r>
              <a:rPr lang="en-US" sz="16900" b="1" spc="-71" dirty="0">
                <a:solidFill>
                  <a:srgbClr val="FFFFFF"/>
                </a:solidFill>
              </a:rPr>
              <a:t>$</a:t>
            </a:r>
          </a:p>
        </p:txBody>
      </p:sp>
      <p:sp>
        <p:nvSpPr>
          <p:cNvPr id="8" name="Freeform 7"/>
          <p:cNvSpPr>
            <a:spLocks noEditPoints="1"/>
          </p:cNvSpPr>
          <p:nvPr/>
        </p:nvSpPr>
        <p:spPr bwMode="black">
          <a:xfrm>
            <a:off x="5393146" y="3116264"/>
            <a:ext cx="1670980" cy="1708072"/>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3855" tIns="41933" rIns="83855" bIns="41933" numCol="1" anchor="t" anchorCtr="0" compatLnSpc="1">
            <a:prstTxWarp prst="textNoShape">
              <a:avLst/>
            </a:prstTxWarp>
          </a:bodyPr>
          <a:lstStyle/>
          <a:p>
            <a:endParaRPr lang="en-US" sz="1600">
              <a:solidFill>
                <a:srgbClr val="000000"/>
              </a:solidFill>
            </a:endParaRPr>
          </a:p>
        </p:txBody>
      </p:sp>
      <p:sp>
        <p:nvSpPr>
          <p:cNvPr id="9" name="Freeform 8"/>
          <p:cNvSpPr>
            <a:spLocks noEditPoints="1"/>
          </p:cNvSpPr>
          <p:nvPr/>
        </p:nvSpPr>
        <p:spPr bwMode="black">
          <a:xfrm>
            <a:off x="9364809" y="3268668"/>
            <a:ext cx="1612701" cy="1429019"/>
          </a:xfrm>
          <a:custGeom>
            <a:avLst/>
            <a:gdLst>
              <a:gd name="T0" fmla="*/ 195 w 300"/>
              <a:gd name="T1" fmla="*/ 217 h 266"/>
              <a:gd name="T2" fmla="*/ 196 w 300"/>
              <a:gd name="T3" fmla="*/ 227 h 266"/>
              <a:gd name="T4" fmla="*/ 149 w 300"/>
              <a:gd name="T5" fmla="*/ 266 h 266"/>
              <a:gd name="T6" fmla="*/ 8 w 300"/>
              <a:gd name="T7" fmla="*/ 116 h 266"/>
              <a:gd name="T8" fmla="*/ 0 w 300"/>
              <a:gd name="T9" fmla="*/ 78 h 266"/>
              <a:gd name="T10" fmla="*/ 78 w 300"/>
              <a:gd name="T11" fmla="*/ 0 h 266"/>
              <a:gd name="T12" fmla="*/ 150 w 300"/>
              <a:gd name="T13" fmla="*/ 48 h 266"/>
              <a:gd name="T14" fmla="*/ 222 w 300"/>
              <a:gd name="T15" fmla="*/ 0 h 266"/>
              <a:gd name="T16" fmla="*/ 300 w 300"/>
              <a:gd name="T17" fmla="*/ 78 h 266"/>
              <a:gd name="T18" fmla="*/ 292 w 300"/>
              <a:gd name="T19" fmla="*/ 116 h 266"/>
              <a:gd name="T20" fmla="*/ 262 w 300"/>
              <a:gd name="T21" fmla="*/ 162 h 266"/>
              <a:gd name="T22" fmla="*/ 251 w 300"/>
              <a:gd name="T23" fmla="*/ 161 h 266"/>
              <a:gd name="T24" fmla="*/ 195 w 300"/>
              <a:gd name="T25" fmla="*/ 217 h 266"/>
              <a:gd name="T26" fmla="*/ 257 w 300"/>
              <a:gd name="T27" fmla="*/ 211 h 266"/>
              <a:gd name="T28" fmla="*/ 275 w 300"/>
              <a:gd name="T29" fmla="*/ 211 h 266"/>
              <a:gd name="T30" fmla="*/ 275 w 300"/>
              <a:gd name="T31" fmla="*/ 223 h 266"/>
              <a:gd name="T32" fmla="*/ 257 w 300"/>
              <a:gd name="T33" fmla="*/ 223 h 266"/>
              <a:gd name="T34" fmla="*/ 257 w 300"/>
              <a:gd name="T35" fmla="*/ 241 h 266"/>
              <a:gd name="T36" fmla="*/ 245 w 300"/>
              <a:gd name="T37" fmla="*/ 241 h 266"/>
              <a:gd name="T38" fmla="*/ 245 w 300"/>
              <a:gd name="T39" fmla="*/ 223 h 266"/>
              <a:gd name="T40" fmla="*/ 227 w 300"/>
              <a:gd name="T41" fmla="*/ 223 h 266"/>
              <a:gd name="T42" fmla="*/ 227 w 300"/>
              <a:gd name="T43" fmla="*/ 211 h 266"/>
              <a:gd name="T44" fmla="*/ 245 w 300"/>
              <a:gd name="T45" fmla="*/ 211 h 266"/>
              <a:gd name="T46" fmla="*/ 245 w 300"/>
              <a:gd name="T47" fmla="*/ 193 h 266"/>
              <a:gd name="T48" fmla="*/ 257 w 300"/>
              <a:gd name="T49" fmla="*/ 193 h 266"/>
              <a:gd name="T50" fmla="*/ 257 w 300"/>
              <a:gd name="T51" fmla="*/ 211 h 266"/>
              <a:gd name="T52" fmla="*/ 251 w 300"/>
              <a:gd name="T53" fmla="*/ 258 h 266"/>
              <a:gd name="T54" fmla="*/ 210 w 300"/>
              <a:gd name="T55" fmla="*/ 217 h 266"/>
              <a:gd name="T56" fmla="*/ 251 w 300"/>
              <a:gd name="T57" fmla="*/ 176 h 266"/>
              <a:gd name="T58" fmla="*/ 293 w 300"/>
              <a:gd name="T59" fmla="*/ 217 h 266"/>
              <a:gd name="T60" fmla="*/ 251 w 300"/>
              <a:gd name="T61" fmla="*/ 258 h 266"/>
              <a:gd name="T62" fmla="*/ 251 w 300"/>
              <a:gd name="T63" fmla="*/ 168 h 266"/>
              <a:gd name="T64" fmla="*/ 203 w 300"/>
              <a:gd name="T65" fmla="*/ 217 h 266"/>
              <a:gd name="T66" fmla="*/ 251 w 300"/>
              <a:gd name="T67" fmla="*/ 266 h 266"/>
              <a:gd name="T68" fmla="*/ 300 w 300"/>
              <a:gd name="T69" fmla="*/ 217 h 266"/>
              <a:gd name="T70" fmla="*/ 251 w 300"/>
              <a:gd name="T71"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solidFill>
            <a:srgbClr val="FFFFFF"/>
          </a:solidFill>
          <a:ln>
            <a:noFill/>
          </a:ln>
        </p:spPr>
        <p:txBody>
          <a:bodyPr vert="horz" wrap="square" lIns="83879" tIns="41941" rIns="83879" bIns="41941" numCol="1" anchor="t" anchorCtr="0" compatLnSpc="1">
            <a:prstTxWarp prst="textNoShape">
              <a:avLst/>
            </a:prstTxWarp>
          </a:bodyPr>
          <a:lstStyle/>
          <a:p>
            <a:endParaRPr lang="en-US" sz="1600">
              <a:solidFill>
                <a:srgbClr val="FFFFFF"/>
              </a:solidFill>
            </a:endParaRPr>
          </a:p>
        </p:txBody>
      </p:sp>
    </p:spTree>
    <p:extLst>
      <p:ext uri="{BB962C8B-B14F-4D97-AF65-F5344CB8AC3E}">
        <p14:creationId xmlns:p14="http://schemas.microsoft.com/office/powerpoint/2010/main" val="221889844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re5JQPZOUCifsM6Pvtmf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OkEFigcitUS7bhoOjePzf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6FtqwAQZCEKJPycecnWf6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fbjbp6Z3UqHw3gajGFTG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ENQs1GiDaku67AJzxA2lC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C6dYKuVRE2V2GN55vGkL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xiB3RlfRUSnvSrvS0tEp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8nwleK7OUKPIqeqM5say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jXnF8jOYUCcRzS6mFq5X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KZPxvDAH0We2FavJJk1C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Mf6ZOgtdUSSdkQeTTcq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8MGJ82vD30CgI_S5PXFmiA"/>
</p:tagLst>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1A4D2FE5-5B99-4C5F-BE7C-BF7E0F728B68}" vid="{2DAD81D4-5DE9-4579-B4FE-455254988390}"/>
    </a:ext>
  </a:extLst>
</a:theme>
</file>

<file path=ppt/theme/theme2.xml><?xml version="1.0" encoding="utf-8"?>
<a:theme xmlns:a="http://schemas.openxmlformats.org/drawingml/2006/main" name="1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3.xml><?xml version="1.0" encoding="utf-8"?>
<a:theme xmlns:a="http://schemas.openxmlformats.org/drawingml/2006/main" name="Office365Theme">
  <a:themeElements>
    <a:clrScheme name="Office light">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Theme" id="{A88165EC-3BEE-45DA-927E-82CC2C74FA50}" vid="{82995E1D-9284-4759-B22A-C56C68F4CEC2}"/>
    </a:ext>
  </a:extLst>
</a:theme>
</file>

<file path=ppt/theme/theme4.xml><?xml version="1.0" encoding="utf-8"?>
<a:theme xmlns:a="http://schemas.openxmlformats.org/drawingml/2006/main" name="5-30499_SPC_2014_ITPro_Template_16x9">
  <a:themeElements>
    <a:clrScheme name="SPC 2014">
      <a:dk1>
        <a:srgbClr val="505050"/>
      </a:dk1>
      <a:lt1>
        <a:srgbClr val="FFFFFF"/>
      </a:lt1>
      <a:dk2>
        <a:srgbClr val="0072C6"/>
      </a:dk2>
      <a:lt2>
        <a:srgbClr val="E6E6E6"/>
      </a:lt2>
      <a:accent1>
        <a:srgbClr val="00188F"/>
      </a:accent1>
      <a:accent2>
        <a:srgbClr val="00BCF2"/>
      </a:accent2>
      <a:accent3>
        <a:srgbClr val="6DC2E9"/>
      </a:accent3>
      <a:accent4>
        <a:srgbClr val="DC3C00"/>
      </a:accent4>
      <a:accent5>
        <a:srgbClr val="007233"/>
      </a:accent5>
      <a:accent6>
        <a:srgbClr val="442359"/>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harePoint_Conference_2014_ITPro_Template" id="{F1BF2D39-13A4-45B9-A7D0-772363FBC334}" vid="{8B01843C-F750-4256-AAE1-33E41EAD9EA4}"/>
    </a:ext>
  </a:extLst>
</a:theme>
</file>

<file path=ppt/theme/theme5.xml><?xml version="1.0" encoding="utf-8"?>
<a:theme xmlns:a="http://schemas.openxmlformats.org/drawingml/2006/main" name="2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template" id="{3FD7CB9A-8D50-47F2-A4E7-D6C62F787DD9}" vid="{520B336B-D367-4F3C-9CAB-8FADA9FFD14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926dde2575c399a9dfc1a0653dd2753a">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f4cb2f060d10f12dd6d7af80b20dd6c"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Cyrielle Simeone; Dux Raymond Sy</External_x0020_Speaker>
    <Session_x0020_Code xmlns="e36bfbf9-5e42-489c-a259-4c54eb22cb57"> OFC-B263</Session_x0020_Code>
    <Presentation_x0020_Date xmlns="e36bfbf9-5e42-489c-a259-4c54eb22cb57">2014-05-14T00:00:00-05:00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F23B5B45-A0E7-4974-993F-E75FD33DC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2006/documentManagement/types"/>
    <ds:schemaRef ds:uri="e36bfbf9-5e42-489c-a259-4c54eb22cb57"/>
    <ds:schemaRef ds:uri="http://schemas.microsoft.com/office/2006/metadata/properties"/>
    <ds:schemaRef ds:uri="http://purl.org/dc/elements/1.1/"/>
    <ds:schemaRef ds:uri="http://purl.org/dc/terms/"/>
    <ds:schemaRef ds:uri="http://schemas.microsoft.com/office/infopath/2007/PartnerControls"/>
    <ds:schemaRef ds:uri="http://purl.org/dc/dcmitype/"/>
    <ds:schemaRef ds:uri="230e9df3-be65-4c73-a93b-d1236ebd677e"/>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TechEd_2014_Template</Template>
  <TotalTime>6</TotalTime>
  <Words>8328</Words>
  <Application>Microsoft Office PowerPoint</Application>
  <PresentationFormat>Custom</PresentationFormat>
  <Paragraphs>719</Paragraphs>
  <Slides>55</Slides>
  <Notes>50</Notes>
  <HiddenSlides>0</HiddenSlides>
  <MMClips>3</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55</vt:i4>
      </vt:variant>
    </vt:vector>
  </HeadingPairs>
  <TitlesOfParts>
    <vt:vector size="70" baseType="lpstr">
      <vt:lpstr>Arial</vt:lpstr>
      <vt:lpstr>Calibri</vt:lpstr>
      <vt:lpstr>Consolas</vt:lpstr>
      <vt:lpstr>Segoe UI</vt:lpstr>
      <vt:lpstr>Segoe UI Light</vt:lpstr>
      <vt:lpstr>Segoe UI Semibold</vt:lpstr>
      <vt:lpstr>Symbol</vt:lpstr>
      <vt:lpstr>Times New Roman</vt:lpstr>
      <vt:lpstr>Wingdings</vt:lpstr>
      <vt:lpstr>TechEd 2014 Dk Blue</vt:lpstr>
      <vt:lpstr>1_TechEd 2014 Dk Blue</vt:lpstr>
      <vt:lpstr>Office365Theme</vt:lpstr>
      <vt:lpstr>5-30499_SPC_2014_ITPro_Template_16x9</vt:lpstr>
      <vt:lpstr>2_TechEd 2014 Dk Blue</vt:lpstr>
      <vt:lpstr>think-cell Slide</vt:lpstr>
      <vt:lpstr>PowerPoint Presentation</vt:lpstr>
      <vt:lpstr>Beyond Deployment:  How to Drive Office 365 Adoption</vt:lpstr>
      <vt:lpstr>PowerPoint Presentation</vt:lpstr>
      <vt:lpstr>PowerPoint Presentation</vt:lpstr>
      <vt:lpstr>What do you need to be successful?</vt:lpstr>
      <vt:lpstr>What do you need to be successful?</vt:lpstr>
      <vt:lpstr>PowerPoint Presentation</vt:lpstr>
      <vt:lpstr>PowerPoint Presentation</vt:lpstr>
      <vt:lpstr>Business Matters. IT Doesn’t Matter.</vt:lpstr>
      <vt:lpstr>PowerPoint Presentation</vt:lpstr>
      <vt:lpstr>Questions to ask…</vt:lpstr>
      <vt:lpstr>What do you need to be successful?</vt:lpstr>
      <vt:lpstr>PowerPoint Presentation</vt:lpstr>
      <vt:lpstr>PowerPoint Presentation</vt:lpstr>
      <vt:lpstr>Example </vt:lpstr>
      <vt:lpstr>PowerPoint Presentation</vt:lpstr>
      <vt:lpstr>Does your solution match these factors*?</vt:lpstr>
      <vt:lpstr>Demo: Resources &amp; Programs Available</vt:lpstr>
      <vt:lpstr>What do you need to be successful?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Office 365 Jeopardy</vt:lpstr>
      <vt:lpstr>Activity: Office 365 Jeopardy</vt:lpstr>
      <vt:lpstr>PowerPoint Presentation</vt:lpstr>
      <vt:lpstr>PowerPoint Presentation</vt:lpstr>
      <vt:lpstr>How to motivate  Champions?</vt:lpstr>
      <vt:lpstr>PowerPoint Presentation</vt:lpstr>
      <vt:lpstr>PowerPoint Presentation</vt:lpstr>
      <vt:lpstr>PowerPoint Presentation</vt:lpstr>
      <vt:lpstr>What do you need to be successful?</vt:lpstr>
      <vt:lpstr>PowerPoint Presentation</vt:lpstr>
      <vt:lpstr>What do you need to showcase success? </vt:lpstr>
      <vt:lpstr>PowerPoint Presentation</vt:lpstr>
      <vt:lpstr>Success Criteria Examples</vt:lpstr>
      <vt:lpstr>Summary A Phased Approach to Drive Change Management and Manage Service Updates</vt:lpstr>
      <vt:lpstr>How to drive Office 365 adoption? A Phased Approach to Drive Change Management and Manage Service Updates</vt:lpstr>
      <vt:lpstr>PowerPoint Presentation</vt:lpstr>
      <vt:lpstr>PowerPoint Presentation</vt:lpstr>
      <vt:lpstr>Join us on the Office 365 IT Pro Network</vt:lpstr>
      <vt:lpstr>Thank you!  </vt:lpstr>
      <vt:lpstr>PowerPoint Presentation</vt:lpstr>
      <vt:lpstr>Complete an evaluation and enter to win!</vt:lpstr>
      <vt:lpstr>Evaluate this session</vt:lpstr>
      <vt:lpstr>PowerPoint Presentation</vt:lpstr>
      <vt:lpstr>Appendix</vt:lpstr>
      <vt:lpstr>What do people want?</vt:lpstr>
      <vt:lpstr>End-Users Study, April 2013</vt:lpstr>
      <vt:lpstr>Top Benefits (800+ users) </vt:lpstr>
      <vt:lpstr>Top Tasks &amp; Needs Differ by Functions</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Deployment: How to Drive Office 365 Adoption</dc:title>
  <dc:subject>TechEd 2014</dc:subject>
  <dc:creator>testadmin</dc:creator>
  <cp:keywords/>
  <dc:description>Template: Jordan Cayabyab, Artitudes Design
Formatting: 
Audience Type:</dc:description>
  <cp:lastModifiedBy>testadmin</cp:lastModifiedBy>
  <cp:revision>4</cp:revision>
  <dcterms:created xsi:type="dcterms:W3CDTF">2014-05-14T20:47:00Z</dcterms:created>
  <dcterms:modified xsi:type="dcterms:W3CDTF">2014-05-14T23:49:52Z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