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9" r:id="rId5"/>
  </p:sldMasterIdLst>
  <p:notesMasterIdLst>
    <p:notesMasterId r:id="rId40"/>
  </p:notesMasterIdLst>
  <p:handoutMasterIdLst>
    <p:handoutMasterId r:id="rId41"/>
  </p:handoutMasterIdLst>
  <p:sldIdLst>
    <p:sldId id="256" r:id="rId6"/>
    <p:sldId id="291" r:id="rId7"/>
    <p:sldId id="292" r:id="rId8"/>
    <p:sldId id="293" r:id="rId9"/>
    <p:sldId id="294" r:id="rId10"/>
    <p:sldId id="295" r:id="rId11"/>
    <p:sldId id="296" r:id="rId12"/>
    <p:sldId id="297" r:id="rId13"/>
    <p:sldId id="298" r:id="rId14"/>
    <p:sldId id="299" r:id="rId15"/>
    <p:sldId id="300" r:id="rId16"/>
    <p:sldId id="301" r:id="rId17"/>
    <p:sldId id="303" r:id="rId18"/>
    <p:sldId id="304" r:id="rId19"/>
    <p:sldId id="305" r:id="rId20"/>
    <p:sldId id="306" r:id="rId21"/>
    <p:sldId id="307" r:id="rId22"/>
    <p:sldId id="308" r:id="rId23"/>
    <p:sldId id="310" r:id="rId24"/>
    <p:sldId id="311" r:id="rId25"/>
    <p:sldId id="312" r:id="rId26"/>
    <p:sldId id="313" r:id="rId27"/>
    <p:sldId id="314" r:id="rId28"/>
    <p:sldId id="315" r:id="rId29"/>
    <p:sldId id="317" r:id="rId30"/>
    <p:sldId id="318" r:id="rId31"/>
    <p:sldId id="319" r:id="rId32"/>
    <p:sldId id="320" r:id="rId33"/>
    <p:sldId id="321" r:id="rId34"/>
    <p:sldId id="290" r:id="rId35"/>
    <p:sldId id="286" r:id="rId36"/>
    <p:sldId id="287" r:id="rId37"/>
    <p:sldId id="288" r:id="rId38"/>
    <p:sldId id="289"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09095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4201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9256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9291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763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0310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3256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9314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2169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3692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0407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59014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3586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3834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96136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43241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0106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70367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solidFill>
                  <a:prstClr val="black"/>
                </a:solidFill>
              </a:rPr>
              <a:pPr/>
              <a:t>5/13/2014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5044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969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733736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11425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10328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4425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8531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6687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8A6AB6-3098-4C41-8577-DA3F72882558}"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6053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5/13/2014 11:03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9667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5710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5/13/2014 11:03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57965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8920215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717792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111511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614175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28272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42036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9521125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4685004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6841205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817312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989526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233232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209938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512311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952762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677244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79975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22856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106299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68584164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615313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83998924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020010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87654878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72823450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61604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72799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651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75265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530606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796024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047717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932955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ext content, full, light">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223719" y="6482889"/>
            <a:ext cx="2901844" cy="372394"/>
          </a:xfrm>
          <a:prstGeom prst="rect">
            <a:avLst/>
          </a:prstGeom>
        </p:spPr>
        <p:txBody>
          <a:bodyPr/>
          <a:lstStyle>
            <a:lvl1pPr>
              <a:defRPr>
                <a:solidFill>
                  <a:srgbClr val="3F3F3F"/>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328185" y="1243471"/>
            <a:ext cx="11797378" cy="4973884"/>
          </a:xfrm>
          <a:prstGeom prst="rect">
            <a:avLst/>
          </a:prstGeom>
        </p:spPr>
        <p:txBody>
          <a:bodyPr vert="horz" lIns="182880" tIns="137160">
            <a:noAutofit/>
          </a:bodyPr>
          <a:lstStyle>
            <a:lvl1pPr marL="0" indent="0">
              <a:spcBef>
                <a:spcPts val="408"/>
              </a:spcBef>
              <a:buFontTx/>
              <a:buNone/>
              <a:defRPr sz="4080" baseline="0">
                <a:solidFill>
                  <a:srgbClr val="3F3F3F"/>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21572437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ext content, normal,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218238" cy="1243471"/>
          </a:xfrm>
          <a:solidFill>
            <a:schemeClr val="accent1"/>
          </a:solidFill>
        </p:spPr>
        <p:txBody>
          <a:bodyPr rIns="91440" anchor="ctr">
            <a:noAutofit/>
          </a:bodyPr>
          <a:lstStyle>
            <a:lvl1pPr>
              <a:defRPr sz="2720" baseline="0">
                <a:solidFill>
                  <a:schemeClr val="tx1"/>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a:xfrm>
            <a:off x="9223719" y="6482889"/>
            <a:ext cx="2901844" cy="372394"/>
          </a:xfrm>
          <a:prstGeom prst="rect">
            <a:avLst/>
          </a:prstGeom>
        </p:spPr>
        <p:txBody>
          <a:bodyPr/>
          <a:lstStyle>
            <a:lvl1pPr>
              <a:defRPr>
                <a:solidFill>
                  <a:schemeClr val="bg1">
                    <a:lumMod val="75000"/>
                    <a:lumOff val="25000"/>
                  </a:schemeClr>
                </a:solidFill>
                <a:latin typeface="+mn-lt"/>
              </a:defRPr>
            </a:lvl1pPr>
          </a:lstStyle>
          <a:p>
            <a:fld id="{74A398B2-5A34-1A4A-811E-F4027282568C}" type="slidenum">
              <a:rPr lang="en-US" smtClean="0">
                <a:solidFill>
                  <a:srgbClr val="000000">
                    <a:lumMod val="75000"/>
                    <a:lumOff val="25000"/>
                  </a:srgbClr>
                </a:solidFill>
              </a:rPr>
              <a:pPr/>
              <a:t>‹#›</a:t>
            </a:fld>
            <a:endParaRPr lang="en-US">
              <a:solidFill>
                <a:srgbClr val="000000">
                  <a:lumMod val="75000"/>
                  <a:lumOff val="25000"/>
                </a:srgbClr>
              </a:solidFill>
            </a:endParaRPr>
          </a:p>
        </p:txBody>
      </p:sp>
      <p:sp>
        <p:nvSpPr>
          <p:cNvPr id="14" name="Content Placeholder 13"/>
          <p:cNvSpPr>
            <a:spLocks noGrp="1"/>
          </p:cNvSpPr>
          <p:nvPr>
            <p:ph sz="quarter" idx="13" hasCustomPrompt="1"/>
          </p:nvPr>
        </p:nvSpPr>
        <p:spPr>
          <a:xfrm>
            <a:off x="0" y="1243471"/>
            <a:ext cx="12125563" cy="5155224"/>
          </a:xfrm>
          <a:prstGeom prst="rect">
            <a:avLst/>
          </a:prstGeom>
        </p:spPr>
        <p:txBody>
          <a:bodyPr vert="horz" lIns="182880" tIns="137160">
            <a:noAutofit/>
          </a:bodyPr>
          <a:lstStyle>
            <a:lvl1pPr marL="0" indent="0">
              <a:spcBef>
                <a:spcPts val="408"/>
              </a:spcBef>
              <a:buFontTx/>
              <a:buNone/>
              <a:defRPr sz="2720" baseline="0">
                <a:solidFill>
                  <a:schemeClr val="bg1">
                    <a:lumMod val="75000"/>
                    <a:lumOff val="25000"/>
                  </a:schemeClr>
                </a:solidFill>
                <a:latin typeface="+mn-lt"/>
              </a:defRPr>
            </a:lvl1pPr>
          </a:lstStyle>
          <a:p>
            <a:pPr lvl="0"/>
            <a:r>
              <a:rPr lang="en-US" dirty="0"/>
              <a:t>Click to edit slide content</a:t>
            </a:r>
          </a:p>
        </p:txBody>
      </p:sp>
    </p:spTree>
    <p:extLst>
      <p:ext uri="{BB962C8B-B14F-4D97-AF65-F5344CB8AC3E}">
        <p14:creationId xmlns:p14="http://schemas.microsoft.com/office/powerpoint/2010/main" val="2327472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0120097"/>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 id="2147484314"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hyperlink" Target="mailto:amock@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1.xml"/><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8" Type="http://schemas.openxmlformats.org/officeDocument/2006/relationships/hyperlink" Target="http://technet.microsoft.com/en-us/library/jj983799(v=exchg.150).aspx" TargetMode="External"/><Relationship Id="rId3" Type="http://schemas.openxmlformats.org/officeDocument/2006/relationships/hyperlink" Target="http://technet.microsoft.com/en-us/library/jj150538(v=exchg.150)" TargetMode="External"/><Relationship Id="rId7" Type="http://schemas.openxmlformats.org/officeDocument/2006/relationships/hyperlink" Target="http://technet.microsoft.com/en-us/library/jj150486(v=exchg.150).aspx" TargetMode="External"/><Relationship Id="rId12" Type="http://schemas.openxmlformats.org/officeDocument/2006/relationships/hyperlink" Target="http://blogs.technet.com/b/exchange/archive/2012/11/08/public-folders-in-the-new-office.aspx" TargetMode="External"/><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hyperlink" Target="http://www.microsoft.com/en-us/download/details.aspx?id=38407" TargetMode="External"/><Relationship Id="rId11" Type="http://schemas.openxmlformats.org/officeDocument/2006/relationships/hyperlink" Target="http://blogs.technet.com/b/exchange/archive/2013/05/02/public-folders-and-exchange-online.aspx" TargetMode="External"/><Relationship Id="rId5" Type="http://schemas.openxmlformats.org/officeDocument/2006/relationships/hyperlink" Target="http://technet.microsoft.com/library/exchange-online-limits(EXCHG.150).aspx" TargetMode="External"/><Relationship Id="rId10" Type="http://schemas.openxmlformats.org/officeDocument/2006/relationships/hyperlink" Target="http://www.microsoft.com/en-us/download/details.aspx?id=38408" TargetMode="External"/><Relationship Id="rId4" Type="http://schemas.openxmlformats.org/officeDocument/2006/relationships/hyperlink" Target="http://technet.microsoft.com/en-us/library/dn594582(v=exchg.150).aspx" TargetMode="External"/><Relationship Id="rId9" Type="http://schemas.openxmlformats.org/officeDocument/2006/relationships/hyperlink" Target="http://technet.microsoft.com/en-us/library/dn249373(v=exchg.150).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6664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from Legacy Public Folders</a:t>
            </a:r>
            <a:endParaRPr lang="en-US" dirty="0"/>
          </a:p>
        </p:txBody>
      </p:sp>
      <p:sp>
        <p:nvSpPr>
          <p:cNvPr id="3" name="Text Placeholder 2"/>
          <p:cNvSpPr>
            <a:spLocks noGrp="1"/>
          </p:cNvSpPr>
          <p:nvPr>
            <p:ph type="body" sz="quarter" idx="11"/>
          </p:nvPr>
        </p:nvSpPr>
        <p:spPr>
          <a:xfrm>
            <a:off x="274639" y="1212849"/>
            <a:ext cx="11889564" cy="3447098"/>
          </a:xfrm>
        </p:spPr>
        <p:txBody>
          <a:bodyPr/>
          <a:lstStyle/>
          <a:p>
            <a:r>
              <a:rPr lang="en-US" dirty="0" smtClean="0"/>
              <a:t>Migration – Overview</a:t>
            </a:r>
          </a:p>
          <a:p>
            <a:r>
              <a:rPr lang="en-US" dirty="0" smtClean="0"/>
              <a:t>Prepare the environment for migration</a:t>
            </a:r>
          </a:p>
          <a:p>
            <a:pPr lvl="1"/>
            <a:r>
              <a:rPr lang="en-US" dirty="0" smtClean="0"/>
              <a:t>Exchange 2010 Prerequisites</a:t>
            </a:r>
          </a:p>
          <a:p>
            <a:pPr lvl="1"/>
            <a:r>
              <a:rPr lang="en-US" dirty="0"/>
              <a:t>Exchange </a:t>
            </a:r>
            <a:r>
              <a:rPr lang="en-US" dirty="0" smtClean="0"/>
              <a:t>2013 </a:t>
            </a:r>
            <a:r>
              <a:rPr lang="en-US" dirty="0"/>
              <a:t>Prerequisites</a:t>
            </a:r>
          </a:p>
          <a:p>
            <a:r>
              <a:rPr lang="en-US" dirty="0" smtClean="0"/>
              <a:t>Migration</a:t>
            </a:r>
          </a:p>
          <a:p>
            <a:r>
              <a:rPr lang="en-US" dirty="0" smtClean="0"/>
              <a:t>Rollback the migration</a:t>
            </a:r>
            <a:endParaRPr lang="en-US" dirty="0"/>
          </a:p>
        </p:txBody>
      </p:sp>
    </p:spTree>
    <p:extLst>
      <p:ext uri="{BB962C8B-B14F-4D97-AF65-F5344CB8AC3E}">
        <p14:creationId xmlns:p14="http://schemas.microsoft.com/office/powerpoint/2010/main" val="10609672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Overview</a:t>
            </a:r>
            <a:endParaRPr lang="en-US" dirty="0"/>
          </a:p>
        </p:txBody>
      </p:sp>
      <p:sp>
        <p:nvSpPr>
          <p:cNvPr id="3" name="Text Placeholder 2"/>
          <p:cNvSpPr>
            <a:spLocks noGrp="1"/>
          </p:cNvSpPr>
          <p:nvPr>
            <p:ph type="body" sz="quarter" idx="11"/>
          </p:nvPr>
        </p:nvSpPr>
        <p:spPr>
          <a:xfrm>
            <a:off x="274639" y="1212849"/>
            <a:ext cx="11889564" cy="5570756"/>
          </a:xfrm>
        </p:spPr>
        <p:txBody>
          <a:bodyPr/>
          <a:lstStyle/>
          <a:p>
            <a:r>
              <a:rPr lang="en-US" dirty="0" smtClean="0"/>
              <a:t>Mailboxes on Exchange 2007 and 2010 cannot access Public Folders on Exchange 2013</a:t>
            </a:r>
          </a:p>
          <a:p>
            <a:pPr lvl="1"/>
            <a:r>
              <a:rPr lang="en-US" dirty="0" smtClean="0"/>
              <a:t>Exchange 2013 Mailboxes can access legacy Public Folders (but not both)</a:t>
            </a:r>
          </a:p>
          <a:p>
            <a:pPr lvl="1"/>
            <a:r>
              <a:rPr lang="en-US" dirty="0" smtClean="0"/>
              <a:t>No coexistence </a:t>
            </a:r>
            <a:r>
              <a:rPr lang="en-US" dirty="0" smtClean="0">
                <a:sym typeface="Wingdings" panose="05000000000000000000" pitchFamily="2" charset="2"/>
              </a:rPr>
              <a:t> Migrate users first</a:t>
            </a:r>
          </a:p>
          <a:p>
            <a:r>
              <a:rPr lang="en-US" dirty="0" smtClean="0">
                <a:sym typeface="Wingdings" panose="05000000000000000000" pitchFamily="2" charset="2"/>
              </a:rPr>
              <a:t>All Public Folders cut over to Exchange 2013 together</a:t>
            </a:r>
          </a:p>
          <a:p>
            <a:pPr lvl="1"/>
            <a:r>
              <a:rPr lang="en-US" dirty="0" smtClean="0">
                <a:sym typeface="Wingdings" panose="05000000000000000000" pitchFamily="2" charset="2"/>
              </a:rPr>
              <a:t>Short downtime while migration is finalized</a:t>
            </a:r>
          </a:p>
          <a:p>
            <a:pPr lvl="1"/>
            <a:r>
              <a:rPr lang="en-US" dirty="0" smtClean="0">
                <a:sym typeface="Wingdings" panose="05000000000000000000" pitchFamily="2" charset="2"/>
              </a:rPr>
              <a:t>When migration completes, everyone switches at the same time</a:t>
            </a:r>
          </a:p>
          <a:p>
            <a:pPr lvl="1"/>
            <a:r>
              <a:rPr lang="en-US" dirty="0" smtClean="0">
                <a:sym typeface="Wingdings" panose="05000000000000000000" pitchFamily="2" charset="2"/>
              </a:rPr>
              <a:t>Can revert, but post migration changes are lost</a:t>
            </a:r>
          </a:p>
          <a:p>
            <a:r>
              <a:rPr lang="en-US" dirty="0" smtClean="0">
                <a:sym typeface="Wingdings" panose="05000000000000000000" pitchFamily="2" charset="2"/>
              </a:rPr>
              <a:t>Public Folder Migration is similar to online mailbox moves</a:t>
            </a:r>
          </a:p>
          <a:p>
            <a:r>
              <a:rPr lang="en-US" dirty="0" smtClean="0">
                <a:sym typeface="Wingdings" panose="05000000000000000000" pitchFamily="2" charset="2"/>
              </a:rPr>
              <a:t>Ensure healthy replication</a:t>
            </a:r>
            <a:endParaRPr lang="en-US" dirty="0"/>
          </a:p>
        </p:txBody>
      </p:sp>
    </p:spTree>
    <p:extLst>
      <p:ext uri="{BB962C8B-B14F-4D97-AF65-F5344CB8AC3E}">
        <p14:creationId xmlns:p14="http://schemas.microsoft.com/office/powerpoint/2010/main" val="11374062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Migration - 2007/2010 </a:t>
            </a:r>
            <a:r>
              <a:rPr lang="en-US" dirty="0" err="1" smtClean="0"/>
              <a:t>Prereqs</a:t>
            </a:r>
            <a:endParaRPr lang="en-US" dirty="0"/>
          </a:p>
        </p:txBody>
      </p:sp>
      <p:sp>
        <p:nvSpPr>
          <p:cNvPr id="3" name="Text Placeholder 2"/>
          <p:cNvSpPr>
            <a:spLocks noGrp="1"/>
          </p:cNvSpPr>
          <p:nvPr>
            <p:ph type="body" sz="quarter" idx="11"/>
          </p:nvPr>
        </p:nvSpPr>
        <p:spPr>
          <a:xfrm>
            <a:off x="274639" y="1212849"/>
            <a:ext cx="11889564" cy="5570756"/>
          </a:xfrm>
        </p:spPr>
        <p:txBody>
          <a:bodyPr/>
          <a:lstStyle/>
          <a:p>
            <a:r>
              <a:rPr lang="en-US" dirty="0"/>
              <a:t>Perform Snapshot of Exchange 2007/2010 PF environment</a:t>
            </a:r>
          </a:p>
          <a:p>
            <a:pPr lvl="1"/>
            <a:r>
              <a:rPr lang="en-US" dirty="0"/>
              <a:t>Public Folder structure:</a:t>
            </a:r>
          </a:p>
          <a:p>
            <a:pPr lvl="1"/>
            <a:r>
              <a:rPr lang="en-US" dirty="0"/>
              <a:t>	Get-</a:t>
            </a:r>
            <a:r>
              <a:rPr lang="en-US" dirty="0" err="1"/>
              <a:t>PublicFolder</a:t>
            </a:r>
            <a:r>
              <a:rPr lang="en-US" dirty="0"/>
              <a:t> -</a:t>
            </a:r>
            <a:r>
              <a:rPr lang="en-US" dirty="0" err="1"/>
              <a:t>Recurse</a:t>
            </a:r>
            <a:r>
              <a:rPr lang="en-US" dirty="0"/>
              <a:t> | </a:t>
            </a:r>
            <a:r>
              <a:rPr lang="en-US" dirty="0" err="1"/>
              <a:t>ConvertTo</a:t>
            </a:r>
            <a:r>
              <a:rPr lang="en-US" dirty="0"/>
              <a:t>-CSV C:\PFMigration\Ex2010_PFStructure.csv</a:t>
            </a:r>
          </a:p>
          <a:p>
            <a:pPr lvl="1"/>
            <a:r>
              <a:rPr lang="en-US" dirty="0"/>
              <a:t>Public folder statistics (item count, size and owner):</a:t>
            </a:r>
          </a:p>
          <a:p>
            <a:pPr lvl="1"/>
            <a:r>
              <a:rPr lang="en-US" dirty="0" smtClean="0"/>
              <a:t>	Get-</a:t>
            </a:r>
            <a:r>
              <a:rPr lang="en-US" dirty="0" err="1" smtClean="0"/>
              <a:t>PublicFolder</a:t>
            </a:r>
            <a:r>
              <a:rPr lang="en-US" dirty="0" smtClean="0"/>
              <a:t> </a:t>
            </a:r>
            <a:r>
              <a:rPr lang="en-US" dirty="0"/>
              <a:t>-</a:t>
            </a:r>
            <a:r>
              <a:rPr lang="en-US" dirty="0" err="1"/>
              <a:t>Recurse</a:t>
            </a:r>
            <a:r>
              <a:rPr lang="en-US" dirty="0"/>
              <a:t> | Get-</a:t>
            </a:r>
            <a:r>
              <a:rPr lang="en-US" dirty="0" err="1"/>
              <a:t>PublicFolderStatistics</a:t>
            </a:r>
            <a:r>
              <a:rPr lang="en-US" dirty="0"/>
              <a:t> | </a:t>
            </a:r>
            <a:r>
              <a:rPr lang="en-US" dirty="0" err="1"/>
              <a:t>ConvertTo</a:t>
            </a:r>
            <a:r>
              <a:rPr lang="en-US" dirty="0"/>
              <a:t>-CSV </a:t>
            </a:r>
            <a:r>
              <a:rPr lang="en-US" dirty="0" smtClean="0"/>
              <a:t>	C</a:t>
            </a:r>
            <a:r>
              <a:rPr lang="en-US" dirty="0"/>
              <a:t>:\PFMigration\Ex2010_PFStatistics.csv</a:t>
            </a:r>
          </a:p>
          <a:p>
            <a:pPr lvl="1"/>
            <a:r>
              <a:rPr lang="en-US" dirty="0"/>
              <a:t>Permissions:</a:t>
            </a:r>
          </a:p>
          <a:p>
            <a:pPr lvl="1"/>
            <a:r>
              <a:rPr lang="en-US" dirty="0" smtClean="0"/>
              <a:t>	Get-</a:t>
            </a:r>
            <a:r>
              <a:rPr lang="en-US" dirty="0" err="1" smtClean="0"/>
              <a:t>PublicFolder</a:t>
            </a:r>
            <a:r>
              <a:rPr lang="en-US" dirty="0" smtClean="0"/>
              <a:t> </a:t>
            </a:r>
            <a:r>
              <a:rPr lang="en-US" dirty="0"/>
              <a:t>-</a:t>
            </a:r>
            <a:r>
              <a:rPr lang="en-US" dirty="0" err="1"/>
              <a:t>GetChildren</a:t>
            </a:r>
            <a:r>
              <a:rPr lang="en-US" dirty="0"/>
              <a:t> | Get-</a:t>
            </a:r>
            <a:r>
              <a:rPr lang="en-US" dirty="0" err="1"/>
              <a:t>PublicFolderClientPermission</a:t>
            </a:r>
            <a:r>
              <a:rPr lang="en-US" dirty="0"/>
              <a:t> | Select-Object </a:t>
            </a:r>
            <a:r>
              <a:rPr lang="en-US" dirty="0" err="1"/>
              <a:t>Identity,User</a:t>
            </a:r>
            <a:r>
              <a:rPr lang="en-US" dirty="0"/>
              <a:t> </a:t>
            </a:r>
            <a:r>
              <a:rPr lang="en-US" dirty="0" smtClean="0"/>
              <a:t>-	</a:t>
            </a:r>
            <a:r>
              <a:rPr lang="en-US" dirty="0" err="1" smtClean="0"/>
              <a:t>ExpandProperty</a:t>
            </a:r>
            <a:r>
              <a:rPr lang="en-US" dirty="0" smtClean="0"/>
              <a:t> </a:t>
            </a:r>
            <a:r>
              <a:rPr lang="en-US" dirty="0" err="1"/>
              <a:t>AccessRights</a:t>
            </a:r>
            <a:r>
              <a:rPr lang="en-US" dirty="0"/>
              <a:t> | </a:t>
            </a:r>
            <a:r>
              <a:rPr lang="en-US" dirty="0" err="1"/>
              <a:t>ConvertTo</a:t>
            </a:r>
            <a:r>
              <a:rPr lang="en-US" dirty="0"/>
              <a:t>-CSV C:\PFMigration\Ex2010_PFPerms.csv</a:t>
            </a:r>
          </a:p>
          <a:p>
            <a:endParaRPr lang="en-US" dirty="0"/>
          </a:p>
          <a:p>
            <a:r>
              <a:rPr lang="en-US" dirty="0"/>
              <a:t>Verify that there is no previous migration recorded</a:t>
            </a:r>
          </a:p>
          <a:p>
            <a:pPr lvl="1"/>
            <a:r>
              <a:rPr lang="en-US" dirty="0"/>
              <a:t>Get-</a:t>
            </a:r>
            <a:r>
              <a:rPr lang="en-US" dirty="0" err="1"/>
              <a:t>OrganizationConfig</a:t>
            </a:r>
            <a:r>
              <a:rPr lang="en-US" dirty="0"/>
              <a:t> | FL </a:t>
            </a:r>
            <a:r>
              <a:rPr lang="en-US" dirty="0" err="1"/>
              <a:t>PublicFoldersLockedforMigration</a:t>
            </a:r>
            <a:r>
              <a:rPr lang="en-US" dirty="0"/>
              <a:t>, </a:t>
            </a:r>
            <a:r>
              <a:rPr lang="en-US" dirty="0" err="1"/>
              <a:t>PublicFolderMigrationComplete</a:t>
            </a:r>
            <a:endParaRPr lang="en-US" dirty="0"/>
          </a:p>
        </p:txBody>
      </p:sp>
    </p:spTree>
    <p:extLst>
      <p:ext uri="{BB962C8B-B14F-4D97-AF65-F5344CB8AC3E}">
        <p14:creationId xmlns:p14="http://schemas.microsoft.com/office/powerpoint/2010/main" val="29053074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migration – 2013 </a:t>
            </a:r>
            <a:r>
              <a:rPr lang="en-US" dirty="0" err="1" smtClean="0"/>
              <a:t>prereqs</a:t>
            </a:r>
            <a:endParaRPr lang="en-US" dirty="0"/>
          </a:p>
        </p:txBody>
      </p:sp>
      <p:sp>
        <p:nvSpPr>
          <p:cNvPr id="3" name="Text Placeholder 2"/>
          <p:cNvSpPr>
            <a:spLocks noGrp="1"/>
          </p:cNvSpPr>
          <p:nvPr>
            <p:ph type="body" sz="quarter" idx="11"/>
          </p:nvPr>
        </p:nvSpPr>
        <p:spPr>
          <a:xfrm>
            <a:off x="274639" y="1212849"/>
            <a:ext cx="11889564" cy="4124206"/>
          </a:xfrm>
        </p:spPr>
        <p:txBody>
          <a:bodyPr/>
          <a:lstStyle/>
          <a:p>
            <a:r>
              <a:rPr lang="en-US" dirty="0"/>
              <a:t>Remove any  “old“ Public Folder migration request(s) </a:t>
            </a:r>
          </a:p>
          <a:p>
            <a:pPr lvl="1"/>
            <a:r>
              <a:rPr lang="en-US" dirty="0"/>
              <a:t>Get-</a:t>
            </a:r>
            <a:r>
              <a:rPr lang="en-US" dirty="0" err="1"/>
              <a:t>PublicFolderMigrationRequest</a:t>
            </a:r>
            <a:r>
              <a:rPr lang="en-US" dirty="0"/>
              <a:t> | Remove-</a:t>
            </a:r>
            <a:r>
              <a:rPr lang="en-US" dirty="0" err="1"/>
              <a:t>PublicFolderMigrationRequest</a:t>
            </a:r>
            <a:r>
              <a:rPr lang="en-US" dirty="0"/>
              <a:t> -Confirm:$false</a:t>
            </a:r>
          </a:p>
          <a:p>
            <a:r>
              <a:rPr lang="en-US" dirty="0"/>
              <a:t>Remove any Public Folder in Exchange 2013</a:t>
            </a:r>
          </a:p>
          <a:p>
            <a:pPr lvl="1"/>
            <a:r>
              <a:rPr lang="en-US" dirty="0"/>
              <a:t>Get-</a:t>
            </a:r>
            <a:r>
              <a:rPr lang="en-US" dirty="0" err="1"/>
              <a:t>MailPublicFolder</a:t>
            </a:r>
            <a:r>
              <a:rPr lang="en-US" dirty="0"/>
              <a:t> | where $_.</a:t>
            </a:r>
            <a:r>
              <a:rPr lang="en-US" dirty="0" err="1"/>
              <a:t>EntryId</a:t>
            </a:r>
            <a:r>
              <a:rPr lang="en-US" dirty="0"/>
              <a:t> -ne $null | Disable-</a:t>
            </a:r>
            <a:r>
              <a:rPr lang="en-US" dirty="0" err="1"/>
              <a:t>MailPublicFolder</a:t>
            </a:r>
            <a:r>
              <a:rPr lang="en-US" dirty="0"/>
              <a:t> -Confirm:$false</a:t>
            </a:r>
          </a:p>
          <a:p>
            <a:pPr lvl="1"/>
            <a:r>
              <a:rPr lang="en-US" dirty="0"/>
              <a:t>Get-</a:t>
            </a:r>
            <a:r>
              <a:rPr lang="en-US" dirty="0" err="1"/>
              <a:t>PublicFolder</a:t>
            </a:r>
            <a:r>
              <a:rPr lang="en-US" dirty="0"/>
              <a:t> -</a:t>
            </a:r>
            <a:r>
              <a:rPr lang="en-US" dirty="0" err="1"/>
              <a:t>GetChildren</a:t>
            </a:r>
            <a:r>
              <a:rPr lang="en-US" dirty="0"/>
              <a:t> \ | Remove-</a:t>
            </a:r>
            <a:r>
              <a:rPr lang="en-US" dirty="0" err="1"/>
              <a:t>PublicFolder</a:t>
            </a:r>
            <a:r>
              <a:rPr lang="en-US" dirty="0"/>
              <a:t> -</a:t>
            </a:r>
            <a:r>
              <a:rPr lang="en-US" dirty="0" err="1"/>
              <a:t>Recurse</a:t>
            </a:r>
            <a:r>
              <a:rPr lang="en-US" dirty="0"/>
              <a:t> -Confirm:$false </a:t>
            </a:r>
          </a:p>
          <a:p>
            <a:r>
              <a:rPr lang="en-US" dirty="0"/>
              <a:t>Remove any Public Folder Mailboxes in Exchange 2013</a:t>
            </a:r>
          </a:p>
          <a:p>
            <a:pPr lvl="1"/>
            <a:r>
              <a:rPr lang="en-US" dirty="0"/>
              <a:t>Get-Mailbox -</a:t>
            </a:r>
            <a:r>
              <a:rPr lang="en-US" dirty="0" err="1"/>
              <a:t>PublicFolder</a:t>
            </a:r>
            <a:r>
              <a:rPr lang="en-US" dirty="0"/>
              <a:t> |Remove-Mailbox -</a:t>
            </a:r>
            <a:r>
              <a:rPr lang="en-US" dirty="0" err="1"/>
              <a:t>PublicFolder</a:t>
            </a:r>
            <a:r>
              <a:rPr lang="en-US" dirty="0"/>
              <a:t> -Confirm:$false</a:t>
            </a:r>
          </a:p>
          <a:p>
            <a:endParaRPr lang="en-US" dirty="0"/>
          </a:p>
        </p:txBody>
      </p:sp>
    </p:spTree>
    <p:extLst>
      <p:ext uri="{BB962C8B-B14F-4D97-AF65-F5344CB8AC3E}">
        <p14:creationId xmlns:p14="http://schemas.microsoft.com/office/powerpoint/2010/main" val="11613397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a:t>
            </a:r>
            <a:br>
              <a:rPr lang="en-US" smtClean="0"/>
            </a:br>
            <a:r>
              <a:rPr lang="en-US" smtClean="0"/>
              <a:t>Migrating </a:t>
            </a:r>
            <a:r>
              <a:rPr lang="en-US" dirty="0" smtClean="0"/>
              <a:t>to Modern Public Folders</a:t>
            </a:r>
            <a:endParaRPr lang="en-US" dirty="0"/>
          </a:p>
        </p:txBody>
      </p:sp>
    </p:spTree>
    <p:extLst>
      <p:ext uri="{BB962C8B-B14F-4D97-AF65-F5344CB8AC3E}">
        <p14:creationId xmlns:p14="http://schemas.microsoft.com/office/powerpoint/2010/main" val="782161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 Generate Migration Files </a:t>
            </a:r>
            <a:r>
              <a:rPr lang="en-US" sz="2800" dirty="0" smtClean="0"/>
              <a:t>(Step 1a)</a:t>
            </a:r>
            <a:endParaRPr lang="en-US" sz="4800" dirty="0"/>
          </a:p>
        </p:txBody>
      </p:sp>
      <p:sp>
        <p:nvSpPr>
          <p:cNvPr id="3" name="Text Placeholder 2"/>
          <p:cNvSpPr>
            <a:spLocks noGrp="1"/>
          </p:cNvSpPr>
          <p:nvPr>
            <p:ph type="body" sz="quarter" idx="10"/>
          </p:nvPr>
        </p:nvSpPr>
        <p:spPr>
          <a:xfrm>
            <a:off x="274638" y="1216152"/>
            <a:ext cx="6324599" cy="4755148"/>
          </a:xfrm>
        </p:spPr>
        <p:txBody>
          <a:bodyPr/>
          <a:lstStyle/>
          <a:p>
            <a:r>
              <a:rPr lang="de-DE" dirty="0">
                <a:solidFill>
                  <a:schemeClr val="bg1"/>
                </a:solidFill>
              </a:rPr>
              <a:t>1. </a:t>
            </a:r>
            <a:r>
              <a:rPr lang="en-US" dirty="0">
                <a:solidFill>
                  <a:schemeClr val="bg1"/>
                </a:solidFill>
              </a:rPr>
              <a:t>Export-PublicFolderStatistics.ps1</a:t>
            </a:r>
            <a:br>
              <a:rPr lang="en-US" dirty="0">
                <a:solidFill>
                  <a:schemeClr val="bg1"/>
                </a:solidFill>
              </a:rPr>
            </a:br>
            <a:r>
              <a:rPr lang="en-US" dirty="0">
                <a:solidFill>
                  <a:schemeClr val="bg1"/>
                </a:solidFill>
              </a:rPr>
              <a:t>Create mapping File with </a:t>
            </a:r>
            <a:r>
              <a:rPr lang="en-US" dirty="0" err="1">
                <a:solidFill>
                  <a:schemeClr val="bg1"/>
                </a:solidFill>
              </a:rPr>
              <a:t>Foldername</a:t>
            </a:r>
            <a:r>
              <a:rPr lang="en-US" dirty="0">
                <a:solidFill>
                  <a:schemeClr val="bg1"/>
                </a:solidFill>
              </a:rPr>
              <a:t> and </a:t>
            </a:r>
            <a:r>
              <a:rPr lang="en-US" dirty="0" err="1">
                <a:solidFill>
                  <a:schemeClr val="bg1"/>
                </a:solidFill>
              </a:rPr>
              <a:t>Foldersize</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Example:</a:t>
            </a:r>
            <a:br>
              <a:rPr lang="en-US" dirty="0">
                <a:solidFill>
                  <a:schemeClr val="bg1"/>
                </a:solidFill>
              </a:rPr>
            </a:br>
            <a:r>
              <a:rPr lang="en-US" dirty="0">
                <a:solidFill>
                  <a:schemeClr val="bg1"/>
                </a:solidFill>
                <a:latin typeface="Segoe UI Light"/>
              </a:rPr>
              <a:t>.\</a:t>
            </a:r>
            <a:r>
              <a:rPr lang="en-US" dirty="0" smtClean="0">
                <a:solidFill>
                  <a:schemeClr val="bg1"/>
                </a:solidFill>
                <a:latin typeface="Segoe UI Light"/>
              </a:rPr>
              <a:t>Export-PublicFolderStatistics.ps1 –</a:t>
            </a:r>
            <a:r>
              <a:rPr lang="en-US" dirty="0" err="1">
                <a:solidFill>
                  <a:schemeClr val="bg1"/>
                </a:solidFill>
                <a:latin typeface="Segoe UI Light"/>
              </a:rPr>
              <a:t>PublicFolderServer</a:t>
            </a:r>
            <a:r>
              <a:rPr lang="en-US" dirty="0">
                <a:solidFill>
                  <a:schemeClr val="bg1"/>
                </a:solidFill>
                <a:latin typeface="Segoe UI Light"/>
              </a:rPr>
              <a:t> E2K10 </a:t>
            </a:r>
            <a:r>
              <a:rPr lang="en-US" dirty="0" smtClean="0">
                <a:solidFill>
                  <a:schemeClr val="bg1"/>
                </a:solidFill>
                <a:latin typeface="Segoe UI Light"/>
              </a:rPr>
              <a:t>-</a:t>
            </a:r>
            <a:r>
              <a:rPr lang="en-US" dirty="0" err="1" smtClean="0">
                <a:solidFill>
                  <a:schemeClr val="bg1"/>
                </a:solidFill>
                <a:latin typeface="Segoe UI Light"/>
              </a:rPr>
              <a:t>ExportFile</a:t>
            </a:r>
            <a:r>
              <a:rPr lang="en-US" dirty="0" smtClean="0">
                <a:solidFill>
                  <a:schemeClr val="bg1"/>
                </a:solidFill>
                <a:latin typeface="Segoe UI Light"/>
              </a:rPr>
              <a:t> </a:t>
            </a:r>
            <a:r>
              <a:rPr lang="en-US" dirty="0">
                <a:solidFill>
                  <a:schemeClr val="bg1"/>
                </a:solidFill>
                <a:latin typeface="Segoe UI Light"/>
              </a:rPr>
              <a:t>C:\PFstats.csv</a:t>
            </a:r>
            <a:endParaRPr lang="en-US" dirty="0"/>
          </a:p>
        </p:txBody>
      </p:sp>
      <p:pic>
        <p:nvPicPr>
          <p:cNvPr id="4" name="Picture 3"/>
          <p:cNvPicPr/>
          <p:nvPr/>
        </p:nvPicPr>
        <p:blipFill rotWithShape="1">
          <a:blip r:embed="rId3"/>
          <a:srcRect r="43338" b="33870"/>
          <a:stretch/>
        </p:blipFill>
        <p:spPr>
          <a:xfrm>
            <a:off x="6599237" y="1592262"/>
            <a:ext cx="5639637" cy="4572000"/>
          </a:xfrm>
          <a:prstGeom prst="rect">
            <a:avLst/>
          </a:prstGeom>
        </p:spPr>
      </p:pic>
    </p:spTree>
    <p:extLst>
      <p:ext uri="{BB962C8B-B14F-4D97-AF65-F5344CB8AC3E}">
        <p14:creationId xmlns:p14="http://schemas.microsoft.com/office/powerpoint/2010/main" val="5860827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 Generate Migration Files </a:t>
            </a:r>
            <a:r>
              <a:rPr lang="en-US" sz="2800" dirty="0" smtClean="0"/>
              <a:t>(Step 1b)</a:t>
            </a:r>
            <a:endParaRPr lang="en-US" sz="4800" dirty="0"/>
          </a:p>
        </p:txBody>
      </p:sp>
      <p:sp>
        <p:nvSpPr>
          <p:cNvPr id="3" name="Text Placeholder 2"/>
          <p:cNvSpPr>
            <a:spLocks noGrp="1"/>
          </p:cNvSpPr>
          <p:nvPr>
            <p:ph type="body" sz="quarter" idx="10"/>
          </p:nvPr>
        </p:nvSpPr>
        <p:spPr>
          <a:xfrm>
            <a:off x="274638" y="1216152"/>
            <a:ext cx="6324599" cy="6477158"/>
          </a:xfrm>
        </p:spPr>
        <p:txBody>
          <a:bodyPr/>
          <a:lstStyle/>
          <a:p>
            <a:r>
              <a:rPr lang="de-DE" dirty="0">
                <a:solidFill>
                  <a:schemeClr val="bg1"/>
                </a:solidFill>
              </a:rPr>
              <a:t>2. </a:t>
            </a:r>
            <a:r>
              <a:rPr lang="en-US" dirty="0">
                <a:solidFill>
                  <a:schemeClr val="bg1"/>
                </a:solidFill>
              </a:rPr>
              <a:t>.\PublicFolderToMailboxMapGenerator.ps1 </a:t>
            </a:r>
            <a:br>
              <a:rPr lang="en-US" dirty="0">
                <a:solidFill>
                  <a:schemeClr val="bg1"/>
                </a:solidFill>
              </a:rPr>
            </a:br>
            <a:r>
              <a:rPr lang="en-US" dirty="0">
                <a:solidFill>
                  <a:schemeClr val="bg1"/>
                </a:solidFill>
              </a:rPr>
              <a:t>Create Folder to Mailbox Mapping file</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Example:</a:t>
            </a:r>
            <a:br>
              <a:rPr lang="en-US" dirty="0">
                <a:solidFill>
                  <a:schemeClr val="bg1"/>
                </a:solidFill>
              </a:rPr>
            </a:br>
            <a:r>
              <a:rPr lang="en-US" dirty="0">
                <a:solidFill>
                  <a:schemeClr val="bg1"/>
                </a:solidFill>
                <a:latin typeface="Segoe UI Light"/>
              </a:rPr>
              <a:t>.\PublicFolderToMailboxMapGenerator.ps1 -</a:t>
            </a:r>
            <a:r>
              <a:rPr lang="en-US" dirty="0" err="1">
                <a:solidFill>
                  <a:schemeClr val="bg1"/>
                </a:solidFill>
                <a:latin typeface="Segoe UI Light"/>
              </a:rPr>
              <a:t>ImportFile</a:t>
            </a:r>
            <a:r>
              <a:rPr lang="en-US" dirty="0">
                <a:solidFill>
                  <a:schemeClr val="bg1"/>
                </a:solidFill>
                <a:latin typeface="Segoe UI Light"/>
              </a:rPr>
              <a:t> c:\PFstats.csv -</a:t>
            </a:r>
            <a:r>
              <a:rPr lang="en-US" dirty="0" err="1">
                <a:solidFill>
                  <a:schemeClr val="bg1"/>
                </a:solidFill>
                <a:latin typeface="Segoe UI Light"/>
              </a:rPr>
              <a:t>exportfile</a:t>
            </a:r>
            <a:r>
              <a:rPr lang="en-US" dirty="0">
                <a:solidFill>
                  <a:schemeClr val="bg1"/>
                </a:solidFill>
                <a:latin typeface="Segoe UI Light"/>
              </a:rPr>
              <a:t> c:\pfmap.csv -</a:t>
            </a:r>
            <a:r>
              <a:rPr lang="en-US" dirty="0" err="1">
                <a:solidFill>
                  <a:schemeClr val="bg1"/>
                </a:solidFill>
                <a:latin typeface="Segoe UI Light"/>
              </a:rPr>
              <a:t>mailboxsize</a:t>
            </a:r>
            <a:r>
              <a:rPr lang="en-US" dirty="0">
                <a:solidFill>
                  <a:schemeClr val="bg1"/>
                </a:solidFill>
                <a:latin typeface="Segoe UI Light"/>
              </a:rPr>
              <a:t> 1GB</a:t>
            </a:r>
            <a:br>
              <a:rPr lang="en-US" dirty="0">
                <a:solidFill>
                  <a:schemeClr val="bg1"/>
                </a:solidFill>
                <a:latin typeface="Segoe UI Light"/>
              </a:rPr>
            </a:br>
            <a:r>
              <a:rPr lang="en-US" dirty="0">
                <a:solidFill>
                  <a:schemeClr val="bg1"/>
                </a:solidFill>
                <a:latin typeface="Segoe UI Light"/>
              </a:rPr>
              <a:t/>
            </a:r>
            <a:br>
              <a:rPr lang="en-US" dirty="0">
                <a:solidFill>
                  <a:schemeClr val="bg1"/>
                </a:solidFill>
                <a:latin typeface="Segoe UI Light"/>
              </a:rPr>
            </a:br>
            <a:r>
              <a:rPr lang="en-US" sz="1800" b="1" dirty="0">
                <a:solidFill>
                  <a:schemeClr val="bg1"/>
                </a:solidFill>
                <a:latin typeface="Segoe UI Light"/>
              </a:rPr>
              <a:t>Note: Output on the right was manually edited</a:t>
            </a:r>
            <a:endParaRPr lang="en-US" sz="1800" b="1" dirty="0">
              <a:solidFill>
                <a:schemeClr val="bg1"/>
              </a:solidFill>
            </a:endParaRPr>
          </a:p>
          <a:p>
            <a:endParaRPr lang="en-US" dirty="0"/>
          </a:p>
        </p:txBody>
      </p:sp>
      <p:pic>
        <p:nvPicPr>
          <p:cNvPr id="5" name="Picture 4"/>
          <p:cNvPicPr>
            <a:picLocks noChangeAspect="1"/>
          </p:cNvPicPr>
          <p:nvPr/>
        </p:nvPicPr>
        <p:blipFill rotWithShape="1">
          <a:blip r:embed="rId3"/>
          <a:srcRect r="43592" b="31116"/>
          <a:stretch/>
        </p:blipFill>
        <p:spPr>
          <a:xfrm>
            <a:off x="6548905" y="1585213"/>
            <a:ext cx="5741415" cy="4731449"/>
          </a:xfrm>
          <a:prstGeom prst="rect">
            <a:avLst/>
          </a:prstGeom>
        </p:spPr>
      </p:pic>
    </p:spTree>
    <p:extLst>
      <p:ext uri="{BB962C8B-B14F-4D97-AF65-F5344CB8AC3E}">
        <p14:creationId xmlns:p14="http://schemas.microsoft.com/office/powerpoint/2010/main" val="20828643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Migration – Create Public Folder Mailboxes </a:t>
            </a:r>
            <a:r>
              <a:rPr lang="en-US" sz="2800" dirty="0" smtClean="0"/>
              <a:t>(Step 2)</a:t>
            </a:r>
            <a:endParaRPr lang="en-US" sz="4800" dirty="0"/>
          </a:p>
        </p:txBody>
      </p:sp>
      <p:sp>
        <p:nvSpPr>
          <p:cNvPr id="3" name="Text Placeholder 2"/>
          <p:cNvSpPr>
            <a:spLocks noGrp="1"/>
          </p:cNvSpPr>
          <p:nvPr>
            <p:ph type="body" sz="quarter" idx="10"/>
          </p:nvPr>
        </p:nvSpPr>
        <p:spPr>
          <a:xfrm>
            <a:off x="274638" y="1216152"/>
            <a:ext cx="11887199" cy="3817968"/>
          </a:xfrm>
        </p:spPr>
        <p:txBody>
          <a:bodyPr/>
          <a:lstStyle/>
          <a:p>
            <a:r>
              <a:rPr lang="de-DE" dirty="0">
                <a:solidFill>
                  <a:schemeClr val="bg1"/>
                </a:solidFill>
              </a:rPr>
              <a:t>Create First Public Folder Mailbox (Writeable </a:t>
            </a:r>
            <a:r>
              <a:rPr lang="de-DE" dirty="0" smtClean="0">
                <a:solidFill>
                  <a:schemeClr val="bg1"/>
                </a:solidFill>
              </a:rPr>
              <a:t>Hierarchy)</a:t>
            </a:r>
          </a:p>
          <a:p>
            <a:pPr lvl="1"/>
            <a:r>
              <a:rPr lang="en-US" i="1" dirty="0" smtClean="0">
                <a:solidFill>
                  <a:schemeClr val="bg1"/>
                </a:solidFill>
              </a:rPr>
              <a:t>New-Mailbox -</a:t>
            </a:r>
            <a:r>
              <a:rPr lang="en-US" i="1" dirty="0" err="1" smtClean="0">
                <a:solidFill>
                  <a:schemeClr val="bg1"/>
                </a:solidFill>
              </a:rPr>
              <a:t>PublicFolder</a:t>
            </a:r>
            <a:r>
              <a:rPr lang="en-US" i="1" dirty="0" smtClean="0">
                <a:solidFill>
                  <a:schemeClr val="bg1"/>
                </a:solidFill>
              </a:rPr>
              <a:t> &lt;Name&gt; -</a:t>
            </a:r>
            <a:r>
              <a:rPr lang="en-US" i="1" dirty="0" err="1" smtClean="0">
                <a:solidFill>
                  <a:schemeClr val="bg1"/>
                </a:solidFill>
              </a:rPr>
              <a:t>HoldForMigration</a:t>
            </a:r>
            <a:endParaRPr lang="en-US" i="1" dirty="0" smtClean="0">
              <a:solidFill>
                <a:schemeClr val="bg1"/>
              </a:solidFill>
            </a:endParaRPr>
          </a:p>
          <a:p>
            <a:endParaRPr lang="de-DE" dirty="0" smtClean="0">
              <a:solidFill>
                <a:schemeClr val="bg1"/>
              </a:solidFill>
            </a:endParaRPr>
          </a:p>
          <a:p>
            <a:r>
              <a:rPr lang="de-DE" dirty="0" smtClean="0">
                <a:solidFill>
                  <a:schemeClr val="bg1"/>
                </a:solidFill>
              </a:rPr>
              <a:t>Create additional Public Folder Mailboxes based on </a:t>
            </a:r>
            <a:r>
              <a:rPr lang="en-US" i="1" dirty="0" smtClean="0">
                <a:solidFill>
                  <a:schemeClr val="bg1"/>
                </a:solidFill>
              </a:rPr>
              <a:t>PublicFoldertoMailboxMapGenerator.ps1</a:t>
            </a:r>
          </a:p>
          <a:p>
            <a:pPr lvl="1"/>
            <a:r>
              <a:rPr lang="en-US" i="1" dirty="0" smtClean="0"/>
              <a:t>New-Mailbox –</a:t>
            </a:r>
            <a:r>
              <a:rPr lang="en-US" i="1" dirty="0" err="1" smtClean="0"/>
              <a:t>PublicFolder</a:t>
            </a:r>
            <a:r>
              <a:rPr lang="en-US" i="1" dirty="0" smtClean="0"/>
              <a:t> –</a:t>
            </a:r>
            <a:r>
              <a:rPr lang="en-US" i="1" dirty="0" err="1" smtClean="0"/>
              <a:t>IsExcludedFromServingHierarchy</a:t>
            </a:r>
            <a:r>
              <a:rPr lang="en-US" i="1" dirty="0" smtClean="0"/>
              <a:t>:$true –Name &lt;PFMB Name&gt;</a:t>
            </a:r>
            <a:endParaRPr lang="en-US" i="1" dirty="0"/>
          </a:p>
        </p:txBody>
      </p:sp>
    </p:spTree>
    <p:extLst>
      <p:ext uri="{BB962C8B-B14F-4D97-AF65-F5344CB8AC3E}">
        <p14:creationId xmlns:p14="http://schemas.microsoft.com/office/powerpoint/2010/main" val="10505014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 Submit migration request </a:t>
            </a:r>
            <a:r>
              <a:rPr lang="en-US" sz="2800" dirty="0" smtClean="0"/>
              <a:t>(Step 3)</a:t>
            </a:r>
            <a:endParaRPr lang="en-US" dirty="0"/>
          </a:p>
        </p:txBody>
      </p:sp>
      <p:sp>
        <p:nvSpPr>
          <p:cNvPr id="3" name="Text Placeholder 2"/>
          <p:cNvSpPr>
            <a:spLocks noGrp="1"/>
          </p:cNvSpPr>
          <p:nvPr>
            <p:ph type="body" sz="quarter" idx="10"/>
          </p:nvPr>
        </p:nvSpPr>
        <p:spPr>
          <a:xfrm>
            <a:off x="274638" y="1216152"/>
            <a:ext cx="11887199" cy="5821594"/>
          </a:xfrm>
        </p:spPr>
        <p:txBody>
          <a:bodyPr/>
          <a:lstStyle/>
          <a:p>
            <a:r>
              <a:rPr lang="de-DE" dirty="0">
                <a:solidFill>
                  <a:schemeClr val="bg1"/>
                </a:solidFill>
              </a:rPr>
              <a:t>Create a Migration Request to start the migration</a:t>
            </a:r>
            <a:endParaRPr lang="en-US" dirty="0">
              <a:solidFill>
                <a:schemeClr val="bg1"/>
              </a:solidFill>
            </a:endParaRPr>
          </a:p>
          <a:p>
            <a:pPr lvl="1"/>
            <a:r>
              <a:rPr lang="en-US" i="1" dirty="0">
                <a:solidFill>
                  <a:schemeClr val="bg1"/>
                </a:solidFill>
              </a:rPr>
              <a:t>New-</a:t>
            </a:r>
            <a:r>
              <a:rPr lang="en-US" i="1" dirty="0" err="1">
                <a:solidFill>
                  <a:schemeClr val="bg1"/>
                </a:solidFill>
              </a:rPr>
              <a:t>PublicFolderMigrationRequest</a:t>
            </a:r>
            <a:r>
              <a:rPr lang="en-US" i="1" dirty="0">
                <a:solidFill>
                  <a:schemeClr val="bg1"/>
                </a:solidFill>
              </a:rPr>
              <a:t> -</a:t>
            </a:r>
            <a:r>
              <a:rPr lang="en-US" i="1" dirty="0" err="1">
                <a:solidFill>
                  <a:schemeClr val="bg1"/>
                </a:solidFill>
              </a:rPr>
              <a:t>SourceDatabase</a:t>
            </a:r>
            <a:r>
              <a:rPr lang="en-US" i="1" dirty="0">
                <a:solidFill>
                  <a:schemeClr val="bg1"/>
                </a:solidFill>
              </a:rPr>
              <a:t> &lt;</a:t>
            </a:r>
            <a:r>
              <a:rPr lang="en-US" i="1" dirty="0" err="1">
                <a:solidFill>
                  <a:schemeClr val="bg1"/>
                </a:solidFill>
              </a:rPr>
              <a:t>SourceDatabaseName</a:t>
            </a:r>
            <a:r>
              <a:rPr lang="en-US" i="1" dirty="0">
                <a:solidFill>
                  <a:schemeClr val="bg1"/>
                </a:solidFill>
              </a:rPr>
              <a:t>&gt; -</a:t>
            </a:r>
            <a:r>
              <a:rPr lang="en-US" i="1" dirty="0" err="1">
                <a:solidFill>
                  <a:schemeClr val="bg1"/>
                </a:solidFill>
              </a:rPr>
              <a:t>CSVData</a:t>
            </a:r>
            <a:r>
              <a:rPr lang="en-US" i="1" dirty="0">
                <a:solidFill>
                  <a:schemeClr val="bg1"/>
                </a:solidFill>
              </a:rPr>
              <a:t> (Get-Content &lt;</a:t>
            </a:r>
            <a:r>
              <a:rPr lang="en-US" i="1" dirty="0" err="1">
                <a:solidFill>
                  <a:schemeClr val="bg1"/>
                </a:solidFill>
              </a:rPr>
              <a:t>FolderToMailboxMapPath</a:t>
            </a:r>
            <a:r>
              <a:rPr lang="en-US" i="1" dirty="0">
                <a:solidFill>
                  <a:schemeClr val="bg1"/>
                </a:solidFill>
              </a:rPr>
              <a:t>&gt; -Encoding Byte)</a:t>
            </a:r>
          </a:p>
          <a:p>
            <a:pPr marL="361950" lvl="1" indent="-361950"/>
            <a:endParaRPr lang="en-US" i="1" dirty="0" smtClean="0">
              <a:solidFill>
                <a:schemeClr val="bg1"/>
              </a:solidFill>
            </a:endParaRPr>
          </a:p>
          <a:p>
            <a:pPr marL="600004" lvl="2" indent="-361950"/>
            <a:r>
              <a:rPr lang="en-US" sz="1800" dirty="0" err="1" smtClean="0">
                <a:solidFill>
                  <a:schemeClr val="bg1"/>
                </a:solidFill>
              </a:rPr>
              <a:t>SourceDatabase</a:t>
            </a:r>
            <a:r>
              <a:rPr lang="en-US" sz="1800" dirty="0" smtClean="0">
                <a:solidFill>
                  <a:schemeClr val="bg1"/>
                </a:solidFill>
              </a:rPr>
              <a:t> </a:t>
            </a:r>
            <a:r>
              <a:rPr lang="en-US" sz="1800" dirty="0">
                <a:solidFill>
                  <a:schemeClr val="bg1"/>
                </a:solidFill>
              </a:rPr>
              <a:t>defines source for Hierarchy &amp; Content, if content not available in </a:t>
            </a:r>
            <a:r>
              <a:rPr lang="en-US" sz="1800" dirty="0" smtClean="0">
                <a:solidFill>
                  <a:schemeClr val="bg1"/>
                </a:solidFill>
              </a:rPr>
              <a:t>this DB</a:t>
            </a:r>
            <a:r>
              <a:rPr lang="en-US" sz="1800" dirty="0">
                <a:solidFill>
                  <a:schemeClr val="bg1"/>
                </a:solidFill>
              </a:rPr>
              <a:t>, MRS </a:t>
            </a:r>
            <a:r>
              <a:rPr lang="en-US" sz="1800" dirty="0" smtClean="0">
                <a:solidFill>
                  <a:schemeClr val="bg1"/>
                </a:solidFill>
              </a:rPr>
              <a:t>chooses a </a:t>
            </a:r>
            <a:r>
              <a:rPr lang="en-US" sz="1800" b="1" dirty="0">
                <a:solidFill>
                  <a:schemeClr val="bg1"/>
                </a:solidFill>
              </a:rPr>
              <a:t>random </a:t>
            </a:r>
            <a:r>
              <a:rPr lang="en-US" sz="1800" dirty="0">
                <a:solidFill>
                  <a:schemeClr val="bg1"/>
                </a:solidFill>
              </a:rPr>
              <a:t>source server.  (</a:t>
            </a:r>
            <a:r>
              <a:rPr lang="de-DE" sz="1800" dirty="0">
                <a:solidFill>
                  <a:schemeClr val="bg1"/>
                </a:solidFill>
              </a:rPr>
              <a:t>No site proximity)</a:t>
            </a:r>
          </a:p>
          <a:p>
            <a:pPr marL="600004" lvl="2" indent="-361950"/>
            <a:r>
              <a:rPr lang="en-US" sz="1800" dirty="0" smtClean="0">
                <a:solidFill>
                  <a:schemeClr val="bg1"/>
                </a:solidFill>
              </a:rPr>
              <a:t>Data </a:t>
            </a:r>
            <a:r>
              <a:rPr lang="en-US" sz="1800" dirty="0">
                <a:solidFill>
                  <a:schemeClr val="bg1"/>
                </a:solidFill>
              </a:rPr>
              <a:t>copy rate can be 2 GB to 3 GB/hour (</a:t>
            </a:r>
            <a:r>
              <a:rPr lang="en-US" sz="1800" dirty="0" err="1">
                <a:solidFill>
                  <a:schemeClr val="bg1"/>
                </a:solidFill>
              </a:rPr>
              <a:t>Technet</a:t>
            </a:r>
            <a:r>
              <a:rPr lang="en-US" sz="1800" dirty="0">
                <a:solidFill>
                  <a:schemeClr val="bg1"/>
                </a:solidFill>
              </a:rPr>
              <a:t>)</a:t>
            </a:r>
          </a:p>
          <a:p>
            <a:r>
              <a:rPr lang="de-DE" dirty="0">
                <a:solidFill>
                  <a:schemeClr val="bg1"/>
                </a:solidFill>
              </a:rPr>
              <a:t/>
            </a:r>
            <a:br>
              <a:rPr lang="de-DE" dirty="0">
                <a:solidFill>
                  <a:schemeClr val="bg1"/>
                </a:solidFill>
              </a:rPr>
            </a:br>
            <a:r>
              <a:rPr lang="de-DE" dirty="0">
                <a:solidFill>
                  <a:schemeClr val="bg1"/>
                </a:solidFill>
              </a:rPr>
              <a:t>Mailbox Replication Service copys data</a:t>
            </a:r>
          </a:p>
          <a:p>
            <a:pPr lvl="1"/>
            <a:r>
              <a:rPr lang="de-DE" i="1" dirty="0">
                <a:solidFill>
                  <a:schemeClr val="bg1"/>
                </a:solidFill>
              </a:rPr>
              <a:t>Users still access legacy </a:t>
            </a:r>
            <a:r>
              <a:rPr lang="de-DE" i="1" dirty="0" smtClean="0">
                <a:solidFill>
                  <a:schemeClr val="bg1"/>
                </a:solidFill>
              </a:rPr>
              <a:t>data</a:t>
            </a:r>
            <a:endParaRPr lang="de-DE" i="1" dirty="0">
              <a:solidFill>
                <a:schemeClr val="bg1"/>
              </a:solidFill>
            </a:endParaRPr>
          </a:p>
          <a:p>
            <a:pPr lvl="1"/>
            <a:r>
              <a:rPr lang="de-DE" i="1" dirty="0">
                <a:solidFill>
                  <a:schemeClr val="bg1"/>
                </a:solidFill>
              </a:rPr>
              <a:t>Transport still delivers mail to legacy Public Folders</a:t>
            </a:r>
          </a:p>
          <a:p>
            <a:r>
              <a:rPr lang="de-DE" dirty="0">
                <a:solidFill>
                  <a:schemeClr val="bg1"/>
                </a:solidFill>
              </a:rPr>
              <a:t>Migration requests </a:t>
            </a:r>
            <a:r>
              <a:rPr lang="de-DE" dirty="0" smtClean="0">
                <a:solidFill>
                  <a:schemeClr val="bg1"/>
                </a:solidFill>
              </a:rPr>
              <a:t>automatically stops before completing </a:t>
            </a:r>
            <a:endParaRPr lang="en-US" dirty="0"/>
          </a:p>
        </p:txBody>
      </p:sp>
      <p:pic>
        <p:nvPicPr>
          <p:cNvPr id="4" name="Picture 3"/>
          <p:cNvPicPr/>
          <p:nvPr/>
        </p:nvPicPr>
        <p:blipFill>
          <a:blip r:embed="rId3"/>
          <a:stretch>
            <a:fillRect/>
          </a:stretch>
        </p:blipFill>
        <p:spPr>
          <a:xfrm>
            <a:off x="216717" y="5839566"/>
            <a:ext cx="12003040" cy="1162896"/>
          </a:xfrm>
          <a:prstGeom prst="rect">
            <a:avLst/>
          </a:prstGeom>
        </p:spPr>
      </p:pic>
    </p:spTree>
    <p:extLst>
      <p:ext uri="{BB962C8B-B14F-4D97-AF65-F5344CB8AC3E}">
        <p14:creationId xmlns:p14="http://schemas.microsoft.com/office/powerpoint/2010/main" val="2240056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 Lock down Legacy access </a:t>
            </a:r>
            <a:r>
              <a:rPr lang="en-US" sz="2800" dirty="0" smtClean="0"/>
              <a:t>(Step 4)</a:t>
            </a:r>
            <a:endParaRPr lang="en-US" dirty="0"/>
          </a:p>
        </p:txBody>
      </p:sp>
      <p:sp>
        <p:nvSpPr>
          <p:cNvPr id="3" name="Text Placeholder 2"/>
          <p:cNvSpPr>
            <a:spLocks noGrp="1"/>
          </p:cNvSpPr>
          <p:nvPr>
            <p:ph type="body" sz="quarter" idx="10"/>
          </p:nvPr>
        </p:nvSpPr>
        <p:spPr>
          <a:xfrm>
            <a:off x="274638" y="1216152"/>
            <a:ext cx="11887199" cy="2622256"/>
          </a:xfrm>
        </p:spPr>
        <p:txBody>
          <a:bodyPr/>
          <a:lstStyle/>
          <a:p>
            <a:endParaRPr lang="de-DE" dirty="0" smtClean="0">
              <a:solidFill>
                <a:schemeClr val="bg1"/>
              </a:solidFill>
            </a:endParaRPr>
          </a:p>
          <a:p>
            <a:r>
              <a:rPr lang="de-DE" dirty="0" smtClean="0">
                <a:solidFill>
                  <a:schemeClr val="bg1"/>
                </a:solidFill>
              </a:rPr>
              <a:t>Lock </a:t>
            </a:r>
            <a:r>
              <a:rPr lang="de-DE" dirty="0">
                <a:solidFill>
                  <a:schemeClr val="bg1"/>
                </a:solidFill>
              </a:rPr>
              <a:t>out all user access to Public Folders to complete migration requests (downtime required) </a:t>
            </a:r>
          </a:p>
          <a:p>
            <a:pPr lvl="1"/>
            <a:r>
              <a:rPr lang="en-US" i="1" dirty="0">
                <a:solidFill>
                  <a:schemeClr val="bg1"/>
                </a:solidFill>
              </a:rPr>
              <a:t>Set-</a:t>
            </a:r>
            <a:r>
              <a:rPr lang="en-US" i="1" dirty="0" err="1">
                <a:solidFill>
                  <a:schemeClr val="bg1"/>
                </a:solidFill>
              </a:rPr>
              <a:t>OrganizationConfig</a:t>
            </a:r>
            <a:r>
              <a:rPr lang="en-US" i="1" dirty="0">
                <a:solidFill>
                  <a:schemeClr val="bg1"/>
                </a:solidFill>
              </a:rPr>
              <a:t> -</a:t>
            </a:r>
            <a:r>
              <a:rPr lang="en-US" i="1" dirty="0" err="1">
                <a:solidFill>
                  <a:schemeClr val="bg1"/>
                </a:solidFill>
              </a:rPr>
              <a:t>PublicFoldersLockedForMigration</a:t>
            </a:r>
            <a:r>
              <a:rPr lang="en-US" i="1" dirty="0">
                <a:solidFill>
                  <a:schemeClr val="bg1"/>
                </a:solidFill>
              </a:rPr>
              <a:t>:$true</a:t>
            </a:r>
          </a:p>
          <a:p>
            <a:endParaRPr lang="en-US" dirty="0"/>
          </a:p>
        </p:txBody>
      </p:sp>
    </p:spTree>
    <p:extLst>
      <p:ext uri="{BB962C8B-B14F-4D97-AF65-F5344CB8AC3E}">
        <p14:creationId xmlns:p14="http://schemas.microsoft.com/office/powerpoint/2010/main" val="24637654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200" dirty="0" smtClean="0"/>
              <a:t>Exchange 2013</a:t>
            </a:r>
            <a:br>
              <a:rPr lang="en-US" sz="5200" dirty="0" smtClean="0"/>
            </a:br>
            <a:r>
              <a:rPr lang="en-US" sz="5200" dirty="0" smtClean="0"/>
              <a:t>Public Folder Migration</a:t>
            </a:r>
            <a:endParaRPr lang="en-US" sz="5200" dirty="0"/>
          </a:p>
        </p:txBody>
      </p:sp>
      <p:sp>
        <p:nvSpPr>
          <p:cNvPr id="3" name="Text Placeholder 2"/>
          <p:cNvSpPr>
            <a:spLocks noGrp="1"/>
          </p:cNvSpPr>
          <p:nvPr>
            <p:ph type="body" sz="quarter" idx="14"/>
          </p:nvPr>
        </p:nvSpPr>
        <p:spPr>
          <a:xfrm>
            <a:off x="274638" y="4228780"/>
            <a:ext cx="6400800" cy="1554478"/>
          </a:xfrm>
        </p:spPr>
        <p:txBody>
          <a:bodyPr/>
          <a:lstStyle/>
          <a:p>
            <a:r>
              <a:rPr lang="en-US" sz="2800" dirty="0" smtClean="0"/>
              <a:t>Allen Mock</a:t>
            </a:r>
          </a:p>
          <a:p>
            <a:r>
              <a:rPr lang="en-US" sz="2800" dirty="0" smtClean="0">
                <a:hlinkClick r:id="rId3"/>
              </a:rPr>
              <a:t>amock@microsoft.com</a:t>
            </a:r>
            <a:endParaRPr lang="en-US" sz="2800" dirty="0" smtClean="0"/>
          </a:p>
          <a:p>
            <a:r>
              <a:rPr lang="en-US" sz="2800" dirty="0" smtClean="0"/>
              <a:t>Technology Solutions Professional</a:t>
            </a:r>
            <a:endParaRPr lang="en-US" sz="2800"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OFC-B313</a:t>
            </a:r>
            <a:endParaRPr lang="en-US" sz="1400" dirty="0"/>
          </a:p>
        </p:txBody>
      </p:sp>
    </p:spTree>
    <p:extLst>
      <p:ext uri="{BB962C8B-B14F-4D97-AF65-F5344CB8AC3E}">
        <p14:creationId xmlns:p14="http://schemas.microsoft.com/office/powerpoint/2010/main" val="39297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 Finalize migration </a:t>
            </a:r>
            <a:r>
              <a:rPr lang="en-US" sz="2800" dirty="0" smtClean="0"/>
              <a:t>(Step 5)</a:t>
            </a:r>
            <a:endParaRPr lang="en-US" dirty="0"/>
          </a:p>
        </p:txBody>
      </p:sp>
      <p:sp>
        <p:nvSpPr>
          <p:cNvPr id="3" name="Text Placeholder 2"/>
          <p:cNvSpPr>
            <a:spLocks noGrp="1"/>
          </p:cNvSpPr>
          <p:nvPr>
            <p:ph type="body" sz="quarter" idx="10"/>
          </p:nvPr>
        </p:nvSpPr>
        <p:spPr>
          <a:xfrm>
            <a:off x="274638" y="1216152"/>
            <a:ext cx="11887199" cy="3134704"/>
          </a:xfrm>
        </p:spPr>
        <p:txBody>
          <a:bodyPr/>
          <a:lstStyle/>
          <a:p>
            <a:r>
              <a:rPr lang="de-DE" dirty="0">
                <a:solidFill>
                  <a:schemeClr val="bg1"/>
                </a:solidFill>
              </a:rPr>
              <a:t>Resume migration requests to sync remaining content</a:t>
            </a:r>
          </a:p>
          <a:p>
            <a:pPr lvl="1"/>
            <a:r>
              <a:rPr lang="en-US" i="1" dirty="0">
                <a:solidFill>
                  <a:schemeClr val="bg1"/>
                </a:solidFill>
              </a:rPr>
              <a:t>Set-</a:t>
            </a:r>
            <a:r>
              <a:rPr lang="en-US" i="1" dirty="0" err="1">
                <a:solidFill>
                  <a:schemeClr val="bg1"/>
                </a:solidFill>
              </a:rPr>
              <a:t>PublicFolderMigrationRequest</a:t>
            </a:r>
            <a:r>
              <a:rPr lang="en-US" i="1" dirty="0">
                <a:solidFill>
                  <a:schemeClr val="bg1"/>
                </a:solidFill>
              </a:rPr>
              <a:t> -Identity \</a:t>
            </a:r>
            <a:r>
              <a:rPr lang="en-US" i="1" dirty="0" err="1">
                <a:solidFill>
                  <a:schemeClr val="bg1"/>
                </a:solidFill>
              </a:rPr>
              <a:t>PublicFolderMigration</a:t>
            </a:r>
            <a:r>
              <a:rPr lang="en-US" i="1" dirty="0">
                <a:solidFill>
                  <a:schemeClr val="bg1"/>
                </a:solidFill>
              </a:rPr>
              <a:t> -</a:t>
            </a:r>
            <a:r>
              <a:rPr lang="en-US" i="1" dirty="0" err="1">
                <a:solidFill>
                  <a:schemeClr val="bg1"/>
                </a:solidFill>
              </a:rPr>
              <a:t>PreventCompletion</a:t>
            </a:r>
            <a:r>
              <a:rPr lang="en-US" i="1" dirty="0">
                <a:solidFill>
                  <a:schemeClr val="bg1"/>
                </a:solidFill>
              </a:rPr>
              <a:t>:$false</a:t>
            </a:r>
          </a:p>
          <a:p>
            <a:pPr lvl="1"/>
            <a:r>
              <a:rPr lang="en-US" i="1" dirty="0">
                <a:solidFill>
                  <a:schemeClr val="bg1"/>
                </a:solidFill>
              </a:rPr>
              <a:t>Resume-</a:t>
            </a:r>
            <a:r>
              <a:rPr lang="en-US" i="1" dirty="0" err="1">
                <a:solidFill>
                  <a:schemeClr val="bg1"/>
                </a:solidFill>
              </a:rPr>
              <a:t>PublicFolderMigrationRequest</a:t>
            </a:r>
            <a:r>
              <a:rPr lang="en-US" i="1" dirty="0">
                <a:solidFill>
                  <a:schemeClr val="bg1"/>
                </a:solidFill>
              </a:rPr>
              <a:t> -Identity \</a:t>
            </a:r>
            <a:r>
              <a:rPr lang="en-US" i="1" dirty="0" err="1">
                <a:solidFill>
                  <a:schemeClr val="bg1"/>
                </a:solidFill>
              </a:rPr>
              <a:t>PublicFolderMigration</a:t>
            </a:r>
            <a:endParaRPr lang="en-US" i="1" dirty="0">
              <a:solidFill>
                <a:schemeClr val="bg1"/>
              </a:solidFill>
            </a:endParaRPr>
          </a:p>
          <a:p>
            <a:endParaRPr lang="en-US" dirty="0"/>
          </a:p>
        </p:txBody>
      </p:sp>
      <p:pic>
        <p:nvPicPr>
          <p:cNvPr id="4" name="Picture 3"/>
          <p:cNvPicPr/>
          <p:nvPr/>
        </p:nvPicPr>
        <p:blipFill>
          <a:blip r:embed="rId3"/>
          <a:stretch>
            <a:fillRect/>
          </a:stretch>
        </p:blipFill>
        <p:spPr>
          <a:xfrm>
            <a:off x="241978" y="3953963"/>
            <a:ext cx="11958563" cy="1753099"/>
          </a:xfrm>
          <a:prstGeom prst="rect">
            <a:avLst/>
          </a:prstGeom>
        </p:spPr>
      </p:pic>
    </p:spTree>
    <p:extLst>
      <p:ext uri="{BB962C8B-B14F-4D97-AF65-F5344CB8AC3E}">
        <p14:creationId xmlns:p14="http://schemas.microsoft.com/office/powerpoint/2010/main" val="8732248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 Test and Unlock Migration </a:t>
            </a:r>
            <a:r>
              <a:rPr lang="en-US" sz="2700" dirty="0" smtClean="0"/>
              <a:t>(Step 6)</a:t>
            </a:r>
            <a:endParaRPr lang="en-US" sz="2700" dirty="0"/>
          </a:p>
        </p:txBody>
      </p:sp>
      <p:sp>
        <p:nvSpPr>
          <p:cNvPr id="3" name="Text Placeholder 2"/>
          <p:cNvSpPr>
            <a:spLocks noGrp="1"/>
          </p:cNvSpPr>
          <p:nvPr>
            <p:ph type="body" sz="quarter" idx="10"/>
          </p:nvPr>
        </p:nvSpPr>
        <p:spPr>
          <a:xfrm>
            <a:off x="274638" y="1216152"/>
            <a:ext cx="11887199" cy="4759765"/>
          </a:xfrm>
        </p:spPr>
        <p:txBody>
          <a:bodyPr/>
          <a:lstStyle/>
          <a:p>
            <a:r>
              <a:rPr lang="en-US" dirty="0" smtClean="0">
                <a:solidFill>
                  <a:schemeClr val="bg1"/>
                </a:solidFill>
              </a:rPr>
              <a:t>Assign test mailboxes to use new Public Folders</a:t>
            </a:r>
            <a:endParaRPr lang="en-US" dirty="0">
              <a:solidFill>
                <a:schemeClr val="bg1"/>
              </a:solidFill>
            </a:endParaRPr>
          </a:p>
          <a:p>
            <a:pPr lvl="1"/>
            <a:r>
              <a:rPr lang="en-US" i="1" dirty="0">
                <a:solidFill>
                  <a:schemeClr val="bg1"/>
                </a:solidFill>
              </a:rPr>
              <a:t>Set-Mailbox -Identity &lt;Test User&gt; -</a:t>
            </a:r>
            <a:r>
              <a:rPr lang="en-US" i="1" dirty="0" err="1">
                <a:solidFill>
                  <a:schemeClr val="bg1"/>
                </a:solidFill>
              </a:rPr>
              <a:t>DefaultPublicFolderMailbox</a:t>
            </a:r>
            <a:r>
              <a:rPr lang="en-US" i="1" dirty="0">
                <a:solidFill>
                  <a:schemeClr val="bg1"/>
                </a:solidFill>
              </a:rPr>
              <a:t> &lt;Public Folder Mailbox Identity&gt;</a:t>
            </a:r>
            <a:endParaRPr lang="en-US" i="1" dirty="0" smtClean="0">
              <a:solidFill>
                <a:schemeClr val="bg1"/>
              </a:solidFill>
            </a:endParaRPr>
          </a:p>
          <a:p>
            <a:endParaRPr lang="en-US" dirty="0" smtClean="0">
              <a:solidFill>
                <a:schemeClr val="bg1"/>
              </a:solidFill>
            </a:endParaRPr>
          </a:p>
          <a:p>
            <a:r>
              <a:rPr lang="en-US" dirty="0" smtClean="0">
                <a:solidFill>
                  <a:schemeClr val="bg1"/>
                </a:solidFill>
              </a:rPr>
              <a:t>Unlock Public Folders for all users (or rollback)</a:t>
            </a:r>
          </a:p>
          <a:p>
            <a:pPr lvl="1"/>
            <a:r>
              <a:rPr lang="en-US" i="1" dirty="0">
                <a:solidFill>
                  <a:schemeClr val="bg1"/>
                </a:solidFill>
              </a:rPr>
              <a:t>Get-Mailbox -</a:t>
            </a:r>
            <a:r>
              <a:rPr lang="en-US" i="1" dirty="0" err="1">
                <a:solidFill>
                  <a:schemeClr val="bg1"/>
                </a:solidFill>
              </a:rPr>
              <a:t>PublicFolder</a:t>
            </a:r>
            <a:r>
              <a:rPr lang="en-US" i="1" dirty="0">
                <a:solidFill>
                  <a:schemeClr val="bg1"/>
                </a:solidFill>
              </a:rPr>
              <a:t> | Set-Mailbox -</a:t>
            </a:r>
            <a:r>
              <a:rPr lang="en-US" i="1" dirty="0" err="1">
                <a:solidFill>
                  <a:schemeClr val="bg1"/>
                </a:solidFill>
              </a:rPr>
              <a:t>PublicFolder</a:t>
            </a:r>
            <a:r>
              <a:rPr lang="en-US" i="1" dirty="0">
                <a:solidFill>
                  <a:schemeClr val="bg1"/>
                </a:solidFill>
              </a:rPr>
              <a:t> -</a:t>
            </a:r>
            <a:r>
              <a:rPr lang="en-US" i="1" dirty="0" err="1">
                <a:solidFill>
                  <a:schemeClr val="bg1"/>
                </a:solidFill>
              </a:rPr>
              <a:t>IsExcludedFromServingHierarchy</a:t>
            </a:r>
            <a:r>
              <a:rPr lang="en-US" i="1" dirty="0">
                <a:solidFill>
                  <a:schemeClr val="bg1"/>
                </a:solidFill>
              </a:rPr>
              <a:t> $false</a:t>
            </a:r>
          </a:p>
          <a:p>
            <a:endParaRPr lang="en-US" dirty="0" smtClean="0">
              <a:solidFill>
                <a:schemeClr val="bg1"/>
              </a:solidFill>
            </a:endParaRPr>
          </a:p>
          <a:p>
            <a:r>
              <a:rPr lang="en-US" dirty="0" smtClean="0">
                <a:solidFill>
                  <a:schemeClr val="bg1"/>
                </a:solidFill>
              </a:rPr>
              <a:t>Legacy Public Folders</a:t>
            </a:r>
            <a:endParaRPr lang="en-US" dirty="0">
              <a:solidFill>
                <a:schemeClr val="bg1"/>
              </a:solidFill>
            </a:endParaRPr>
          </a:p>
          <a:p>
            <a:pPr lvl="1"/>
            <a:r>
              <a:rPr lang="en-US" i="1" dirty="0">
                <a:solidFill>
                  <a:schemeClr val="bg1"/>
                </a:solidFill>
              </a:rPr>
              <a:t>Set-</a:t>
            </a:r>
            <a:r>
              <a:rPr lang="en-US" i="1" dirty="0" err="1">
                <a:solidFill>
                  <a:schemeClr val="bg1"/>
                </a:solidFill>
              </a:rPr>
              <a:t>OrganizationConfig</a:t>
            </a:r>
            <a:r>
              <a:rPr lang="en-US" i="1" dirty="0">
                <a:solidFill>
                  <a:schemeClr val="bg1"/>
                </a:solidFill>
              </a:rPr>
              <a:t> -</a:t>
            </a:r>
            <a:r>
              <a:rPr lang="en-US" i="1" dirty="0" err="1">
                <a:solidFill>
                  <a:schemeClr val="bg1"/>
                </a:solidFill>
              </a:rPr>
              <a:t>PublicFolderMigrationComplete</a:t>
            </a:r>
            <a:r>
              <a:rPr lang="en-US" i="1" dirty="0">
                <a:solidFill>
                  <a:schemeClr val="bg1"/>
                </a:solidFill>
              </a:rPr>
              <a:t>:$true</a:t>
            </a:r>
            <a:endParaRPr lang="en-US" dirty="0"/>
          </a:p>
        </p:txBody>
      </p:sp>
    </p:spTree>
    <p:extLst>
      <p:ext uri="{BB962C8B-B14F-4D97-AF65-F5344CB8AC3E}">
        <p14:creationId xmlns:p14="http://schemas.microsoft.com/office/powerpoint/2010/main" val="40334467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Rollback the migration</a:t>
            </a:r>
            <a:endParaRPr lang="en-US" dirty="0"/>
          </a:p>
        </p:txBody>
      </p:sp>
      <p:sp>
        <p:nvSpPr>
          <p:cNvPr id="3" name="Text Placeholder 2"/>
          <p:cNvSpPr>
            <a:spLocks noGrp="1"/>
          </p:cNvSpPr>
          <p:nvPr>
            <p:ph type="body" sz="quarter" idx="10"/>
          </p:nvPr>
        </p:nvSpPr>
        <p:spPr>
          <a:xfrm>
            <a:off x="274638" y="1216152"/>
            <a:ext cx="11887199" cy="6232475"/>
          </a:xfrm>
        </p:spPr>
        <p:txBody>
          <a:bodyPr/>
          <a:lstStyle/>
          <a:p>
            <a:r>
              <a:rPr lang="en-US" dirty="0">
                <a:solidFill>
                  <a:schemeClr val="bg1"/>
                </a:solidFill>
              </a:rPr>
              <a:t>Unlock the Exchange 2010 public folders</a:t>
            </a:r>
          </a:p>
          <a:p>
            <a:pPr lvl="1"/>
            <a:r>
              <a:rPr lang="en-US" dirty="0">
                <a:solidFill>
                  <a:schemeClr val="bg1"/>
                </a:solidFill>
              </a:rPr>
              <a:t>Set-</a:t>
            </a:r>
            <a:r>
              <a:rPr lang="en-US" dirty="0" err="1">
                <a:solidFill>
                  <a:schemeClr val="bg1"/>
                </a:solidFill>
              </a:rPr>
              <a:t>OrganizationConfig</a:t>
            </a:r>
            <a:r>
              <a:rPr lang="en-US" dirty="0">
                <a:solidFill>
                  <a:schemeClr val="bg1"/>
                </a:solidFill>
              </a:rPr>
              <a:t> -</a:t>
            </a:r>
            <a:r>
              <a:rPr lang="en-US" dirty="0" err="1">
                <a:solidFill>
                  <a:schemeClr val="bg1"/>
                </a:solidFill>
              </a:rPr>
              <a:t>PublicFoldersLockedForMigration</a:t>
            </a:r>
            <a:r>
              <a:rPr lang="en-US" dirty="0">
                <a:solidFill>
                  <a:schemeClr val="bg1"/>
                </a:solidFill>
              </a:rPr>
              <a:t>:$</a:t>
            </a:r>
            <a:r>
              <a:rPr lang="en-US" dirty="0" smtClean="0">
                <a:solidFill>
                  <a:schemeClr val="bg1"/>
                </a:solidFill>
              </a:rPr>
              <a:t>False</a:t>
            </a:r>
          </a:p>
          <a:p>
            <a:pPr lvl="1"/>
            <a:endParaRPr lang="en-US" sz="1600" dirty="0">
              <a:solidFill>
                <a:schemeClr val="bg1"/>
              </a:solidFill>
            </a:endParaRPr>
          </a:p>
          <a:p>
            <a:r>
              <a:rPr lang="en-US" dirty="0" smtClean="0">
                <a:solidFill>
                  <a:schemeClr val="bg1"/>
                </a:solidFill>
              </a:rPr>
              <a:t>Delete </a:t>
            </a:r>
            <a:r>
              <a:rPr lang="en-US" dirty="0">
                <a:solidFill>
                  <a:schemeClr val="bg1"/>
                </a:solidFill>
              </a:rPr>
              <a:t>the Public Folder Mailboxes</a:t>
            </a:r>
          </a:p>
          <a:p>
            <a:pPr lvl="1"/>
            <a:r>
              <a:rPr lang="en-US" dirty="0">
                <a:solidFill>
                  <a:schemeClr val="bg1"/>
                </a:solidFill>
              </a:rPr>
              <a:t>Get-Mailbox -</a:t>
            </a:r>
            <a:r>
              <a:rPr lang="en-US" dirty="0" err="1">
                <a:solidFill>
                  <a:schemeClr val="bg1"/>
                </a:solidFill>
              </a:rPr>
              <a:t>PublicFolder</a:t>
            </a:r>
            <a:r>
              <a:rPr lang="en-US" dirty="0">
                <a:solidFill>
                  <a:schemeClr val="bg1"/>
                </a:solidFill>
              </a:rPr>
              <a:t> | Where{$_.</a:t>
            </a:r>
            <a:r>
              <a:rPr lang="en-US" dirty="0" err="1">
                <a:solidFill>
                  <a:schemeClr val="bg1"/>
                </a:solidFill>
              </a:rPr>
              <a:t>IsRootPublicFolderMailbox</a:t>
            </a:r>
            <a:r>
              <a:rPr lang="en-US" dirty="0">
                <a:solidFill>
                  <a:schemeClr val="bg1"/>
                </a:solidFill>
              </a:rPr>
              <a:t> -</a:t>
            </a:r>
            <a:r>
              <a:rPr lang="en-US" dirty="0" err="1">
                <a:solidFill>
                  <a:schemeClr val="bg1"/>
                </a:solidFill>
              </a:rPr>
              <a:t>eq</a:t>
            </a:r>
            <a:r>
              <a:rPr lang="en-US" dirty="0">
                <a:solidFill>
                  <a:schemeClr val="bg1"/>
                </a:solidFill>
              </a:rPr>
              <a:t> $false} | Remove-Mailbox -</a:t>
            </a:r>
            <a:r>
              <a:rPr lang="en-US" dirty="0" err="1">
                <a:solidFill>
                  <a:schemeClr val="bg1"/>
                </a:solidFill>
              </a:rPr>
              <a:t>PublicFolder</a:t>
            </a:r>
            <a:r>
              <a:rPr lang="en-US" dirty="0">
                <a:solidFill>
                  <a:schemeClr val="bg1"/>
                </a:solidFill>
              </a:rPr>
              <a:t> -Force -Confirm:$false</a:t>
            </a:r>
          </a:p>
          <a:p>
            <a:pPr lvl="1"/>
            <a:r>
              <a:rPr lang="en-US" dirty="0">
                <a:solidFill>
                  <a:schemeClr val="bg1"/>
                </a:solidFill>
              </a:rPr>
              <a:t>Get-Mailbox -</a:t>
            </a:r>
            <a:r>
              <a:rPr lang="en-US" dirty="0" err="1">
                <a:solidFill>
                  <a:schemeClr val="bg1"/>
                </a:solidFill>
              </a:rPr>
              <a:t>PublicFolder</a:t>
            </a:r>
            <a:r>
              <a:rPr lang="en-US" dirty="0">
                <a:solidFill>
                  <a:schemeClr val="bg1"/>
                </a:solidFill>
              </a:rPr>
              <a:t> | Remove-Mailbox -</a:t>
            </a:r>
            <a:r>
              <a:rPr lang="en-US" dirty="0" err="1">
                <a:solidFill>
                  <a:schemeClr val="bg1"/>
                </a:solidFill>
              </a:rPr>
              <a:t>PublicFolder</a:t>
            </a:r>
            <a:r>
              <a:rPr lang="en-US" dirty="0">
                <a:solidFill>
                  <a:schemeClr val="bg1"/>
                </a:solidFill>
              </a:rPr>
              <a:t> -Force -Confirm:$false</a:t>
            </a:r>
          </a:p>
          <a:p>
            <a:endParaRPr lang="en-US" sz="1000" dirty="0">
              <a:solidFill>
                <a:schemeClr val="bg1"/>
              </a:solidFill>
            </a:endParaRPr>
          </a:p>
          <a:p>
            <a:r>
              <a:rPr lang="en-US" dirty="0">
                <a:solidFill>
                  <a:schemeClr val="bg1"/>
                </a:solidFill>
              </a:rPr>
              <a:t>Set the migration completed flag to false</a:t>
            </a:r>
          </a:p>
          <a:p>
            <a:pPr lvl="1"/>
            <a:r>
              <a:rPr lang="en-US" dirty="0">
                <a:solidFill>
                  <a:schemeClr val="bg1"/>
                </a:solidFill>
              </a:rPr>
              <a:t>Set-</a:t>
            </a:r>
            <a:r>
              <a:rPr lang="en-US" dirty="0" err="1">
                <a:solidFill>
                  <a:schemeClr val="bg1"/>
                </a:solidFill>
              </a:rPr>
              <a:t>OrganizationConfig</a:t>
            </a:r>
            <a:r>
              <a:rPr lang="en-US" dirty="0">
                <a:solidFill>
                  <a:schemeClr val="bg1"/>
                </a:solidFill>
              </a:rPr>
              <a:t> -</a:t>
            </a:r>
            <a:r>
              <a:rPr lang="en-US" dirty="0" err="1">
                <a:solidFill>
                  <a:schemeClr val="bg1"/>
                </a:solidFill>
              </a:rPr>
              <a:t>PublicFolderMigrationComplete</a:t>
            </a:r>
            <a:r>
              <a:rPr lang="en-US" dirty="0">
                <a:solidFill>
                  <a:schemeClr val="bg1"/>
                </a:solidFill>
              </a:rPr>
              <a:t>:$False</a:t>
            </a:r>
          </a:p>
          <a:p>
            <a:pPr lvl="1"/>
            <a:endParaRPr lang="de-DE" sz="1000" dirty="0">
              <a:solidFill>
                <a:schemeClr val="bg1"/>
              </a:solidFill>
            </a:endParaRPr>
          </a:p>
          <a:p>
            <a:r>
              <a:rPr lang="de-DE" b="1" dirty="0">
                <a:solidFill>
                  <a:schemeClr val="bg1"/>
                </a:solidFill>
              </a:rPr>
              <a:t>All Public Folder changes made in Exchange 2013 are lost</a:t>
            </a:r>
          </a:p>
          <a:p>
            <a:endParaRPr lang="en-US" dirty="0"/>
          </a:p>
        </p:txBody>
      </p:sp>
    </p:spTree>
    <p:extLst>
      <p:ext uri="{BB962C8B-B14F-4D97-AF65-F5344CB8AC3E}">
        <p14:creationId xmlns:p14="http://schemas.microsoft.com/office/powerpoint/2010/main" val="33544941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when migrating to Exchange Online?</a:t>
            </a:r>
            <a:endParaRPr lang="en-US" dirty="0"/>
          </a:p>
        </p:txBody>
      </p:sp>
      <p:sp>
        <p:nvSpPr>
          <p:cNvPr id="3" name="Text Placeholder 2"/>
          <p:cNvSpPr>
            <a:spLocks noGrp="1"/>
          </p:cNvSpPr>
          <p:nvPr>
            <p:ph type="body" sz="quarter" idx="11"/>
          </p:nvPr>
        </p:nvSpPr>
        <p:spPr>
          <a:xfrm>
            <a:off x="274639" y="1212849"/>
            <a:ext cx="11889564" cy="5909310"/>
          </a:xfrm>
          <a:prstGeom prst="rect">
            <a:avLst/>
          </a:prstGeom>
        </p:spPr>
        <p:txBody>
          <a:bodyPr/>
          <a:lstStyle/>
          <a:p>
            <a:endParaRPr lang="en-US" dirty="0" smtClean="0"/>
          </a:p>
          <a:p>
            <a:r>
              <a:rPr lang="en-US" dirty="0" smtClean="0"/>
              <a:t>Configure routing to Exchange Online for mail-enabled Public Folders</a:t>
            </a:r>
          </a:p>
          <a:p>
            <a:r>
              <a:rPr lang="en-US" dirty="0" smtClean="0"/>
              <a:t>Export + Import Scripts for mail-enabled folders</a:t>
            </a:r>
          </a:p>
          <a:p>
            <a:r>
              <a:rPr lang="en-US" dirty="0" smtClean="0"/>
              <a:t>Run New-</a:t>
            </a:r>
            <a:r>
              <a:rPr lang="en-US" dirty="0" err="1" smtClean="0"/>
              <a:t>PublicFolderMigrationRequest</a:t>
            </a:r>
            <a:r>
              <a:rPr lang="en-US" dirty="0"/>
              <a:t> </a:t>
            </a:r>
            <a:r>
              <a:rPr lang="en-US" dirty="0" smtClean="0"/>
              <a:t>with the following additional parameters:</a:t>
            </a:r>
          </a:p>
          <a:p>
            <a:pPr lvl="1"/>
            <a:r>
              <a:rPr lang="en-US" dirty="0" smtClean="0"/>
              <a:t>	- </a:t>
            </a:r>
            <a:r>
              <a:rPr lang="en-US" dirty="0" err="1" smtClean="0"/>
              <a:t>OutlookAnywhereHostname</a:t>
            </a:r>
            <a:r>
              <a:rPr lang="en-US" dirty="0" smtClean="0"/>
              <a:t>: OA external host name</a:t>
            </a:r>
          </a:p>
          <a:p>
            <a:pPr lvl="1"/>
            <a:r>
              <a:rPr lang="en-US" dirty="0"/>
              <a:t>	</a:t>
            </a:r>
            <a:r>
              <a:rPr lang="en-US" dirty="0" smtClean="0"/>
              <a:t>- </a:t>
            </a:r>
            <a:r>
              <a:rPr lang="en-US" dirty="0" err="1" smtClean="0"/>
              <a:t>RemoteCredential</a:t>
            </a:r>
            <a:r>
              <a:rPr lang="en-US" dirty="0" smtClean="0"/>
              <a:t>: Public Folder Admin with access to all folders</a:t>
            </a:r>
            <a:endParaRPr lang="en-US" dirty="0"/>
          </a:p>
          <a:p>
            <a:pPr lvl="1"/>
            <a:r>
              <a:rPr lang="en-US" dirty="0" smtClean="0"/>
              <a:t>	- </a:t>
            </a:r>
            <a:r>
              <a:rPr lang="en-US" dirty="0" err="1" smtClean="0"/>
              <a:t>RemoteMailboxLegacyDN</a:t>
            </a:r>
            <a:r>
              <a:rPr lang="en-US" dirty="0" smtClean="0"/>
              <a:t>: </a:t>
            </a:r>
            <a:r>
              <a:rPr lang="en-US" dirty="0" err="1" smtClean="0"/>
              <a:t>LegacyExchangeDN</a:t>
            </a:r>
            <a:r>
              <a:rPr lang="en-US" dirty="0" smtClean="0"/>
              <a:t> of PF Admin</a:t>
            </a:r>
          </a:p>
          <a:p>
            <a:pPr lvl="1"/>
            <a:r>
              <a:rPr lang="en-US" dirty="0" smtClean="0"/>
              <a:t>	- </a:t>
            </a:r>
            <a:r>
              <a:rPr lang="en-US" dirty="0" err="1" smtClean="0"/>
              <a:t>RemoteMailboxServerLegacyDN</a:t>
            </a:r>
            <a:r>
              <a:rPr lang="en-US" dirty="0" smtClean="0"/>
              <a:t>: </a:t>
            </a:r>
            <a:r>
              <a:rPr lang="en-US" dirty="0" err="1"/>
              <a:t>ExchangeLegacyDN</a:t>
            </a:r>
            <a:r>
              <a:rPr lang="en-US" dirty="0" smtClean="0"/>
              <a:t> of Public Folder server</a:t>
            </a:r>
          </a:p>
          <a:p>
            <a:pPr lvl="1"/>
            <a:r>
              <a:rPr lang="en-US" dirty="0"/>
              <a:t>	</a:t>
            </a:r>
            <a:r>
              <a:rPr lang="en-US" dirty="0" smtClean="0"/>
              <a:t>- Authentication: Basic or NTLM, depending on your OA authentication</a:t>
            </a:r>
          </a:p>
          <a:p>
            <a:pPr marL="800100" lvl="2" indent="-571500">
              <a:buFont typeface="Arial" panose="020B0604020202020204" pitchFamily="34" charset="0"/>
              <a:buChar char="•"/>
            </a:pPr>
            <a:endParaRPr lang="en-US" dirty="0" smtClean="0"/>
          </a:p>
        </p:txBody>
      </p:sp>
    </p:spTree>
    <p:extLst>
      <p:ext uri="{BB962C8B-B14F-4D97-AF65-F5344CB8AC3E}">
        <p14:creationId xmlns:p14="http://schemas.microsoft.com/office/powerpoint/2010/main" val="316178880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Public Folders and PF Mailboxes</a:t>
            </a:r>
            <a:endParaRPr lang="en-US" dirty="0"/>
          </a:p>
        </p:txBody>
      </p:sp>
      <p:sp>
        <p:nvSpPr>
          <p:cNvPr id="3" name="Text Placeholder 2"/>
          <p:cNvSpPr>
            <a:spLocks noGrp="1"/>
          </p:cNvSpPr>
          <p:nvPr>
            <p:ph type="body" sz="quarter" idx="11"/>
          </p:nvPr>
        </p:nvSpPr>
        <p:spPr>
          <a:xfrm>
            <a:off x="274639" y="1212849"/>
            <a:ext cx="11889564" cy="6057043"/>
          </a:xfrm>
        </p:spPr>
        <p:txBody>
          <a:bodyPr/>
          <a:lstStyle/>
          <a:p>
            <a:r>
              <a:rPr lang="en-US" dirty="0"/>
              <a:t>Use the Exchange Administration Center (EAC) or Exchange Management Shell</a:t>
            </a:r>
          </a:p>
          <a:p>
            <a:r>
              <a:rPr lang="en-US" dirty="0"/>
              <a:t>EAC cannot manage legacy Public Folders</a:t>
            </a:r>
          </a:p>
          <a:p>
            <a:r>
              <a:rPr lang="en-US" dirty="0"/>
              <a:t>Legacy Public Folder management </a:t>
            </a:r>
            <a:r>
              <a:rPr lang="en-US" dirty="0" err="1"/>
              <a:t>cmdlets</a:t>
            </a:r>
            <a:r>
              <a:rPr lang="en-US" dirty="0"/>
              <a:t> still available </a:t>
            </a:r>
          </a:p>
          <a:p>
            <a:pPr lvl="2"/>
            <a:r>
              <a:rPr lang="en-US" sz="2800" dirty="0" smtClean="0"/>
              <a:t>Get/Set/Remove/New-</a:t>
            </a:r>
            <a:r>
              <a:rPr lang="en-US" sz="2800" dirty="0"/>
              <a:t>(Mail)</a:t>
            </a:r>
          </a:p>
          <a:p>
            <a:r>
              <a:rPr lang="en-US" dirty="0"/>
              <a:t>*-Mailbox </a:t>
            </a:r>
            <a:r>
              <a:rPr lang="en-US" dirty="0" err="1"/>
              <a:t>cmdlets</a:t>
            </a:r>
            <a:r>
              <a:rPr lang="en-US" dirty="0"/>
              <a:t> extended with Public Folder parameters for Public Folder Mailbox management</a:t>
            </a:r>
          </a:p>
          <a:p>
            <a:pPr lvl="2"/>
            <a:r>
              <a:rPr lang="en-US" sz="2800" dirty="0" smtClean="0"/>
              <a:t>set-mailbox </a:t>
            </a:r>
            <a:r>
              <a:rPr lang="en-US" sz="2800" dirty="0"/>
              <a:t>&lt;Public Folder Name&gt; -</a:t>
            </a:r>
            <a:r>
              <a:rPr lang="en-US" sz="2800" dirty="0" err="1"/>
              <a:t>PublicFolder</a:t>
            </a:r>
            <a:endParaRPr lang="en-US" sz="2800" dirty="0"/>
          </a:p>
          <a:p>
            <a:endParaRPr lang="en-US" dirty="0"/>
          </a:p>
        </p:txBody>
      </p:sp>
    </p:spTree>
    <p:extLst>
      <p:ext uri="{BB962C8B-B14F-4D97-AF65-F5344CB8AC3E}">
        <p14:creationId xmlns:p14="http://schemas.microsoft.com/office/powerpoint/2010/main" val="41264173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.\Split-PublicFolderMailbox.ps1</a:t>
            </a:r>
          </a:p>
        </p:txBody>
      </p:sp>
      <p:sp>
        <p:nvSpPr>
          <p:cNvPr id="5" name="Content Placeholder 4"/>
          <p:cNvSpPr>
            <a:spLocks noGrp="1"/>
          </p:cNvSpPr>
          <p:nvPr>
            <p:ph type="body" sz="quarter" idx="10"/>
          </p:nvPr>
        </p:nvSpPr>
        <p:spPr/>
        <p:txBody>
          <a:bodyPr/>
          <a:lstStyle/>
          <a:p>
            <a:r>
              <a:rPr lang="de-DE" dirty="0" err="1" smtClean="0"/>
              <a:t>Moves</a:t>
            </a:r>
            <a:r>
              <a:rPr lang="de-DE" dirty="0" smtClean="0"/>
              <a:t> </a:t>
            </a:r>
            <a:r>
              <a:rPr lang="de-DE" dirty="0" err="1" smtClean="0"/>
              <a:t>content</a:t>
            </a:r>
            <a:r>
              <a:rPr lang="de-DE" dirty="0" smtClean="0"/>
              <a:t> </a:t>
            </a:r>
            <a:r>
              <a:rPr lang="de-DE" dirty="0" err="1" smtClean="0"/>
              <a:t>to</a:t>
            </a:r>
            <a:r>
              <a:rPr lang="de-DE" dirty="0" smtClean="0"/>
              <a:t> </a:t>
            </a:r>
            <a:r>
              <a:rPr lang="de-DE" dirty="0" err="1" smtClean="0"/>
              <a:t>other</a:t>
            </a:r>
            <a:r>
              <a:rPr lang="de-DE" dirty="0" smtClean="0"/>
              <a:t> PF Mailboxes </a:t>
            </a:r>
            <a:r>
              <a:rPr lang="de-DE" dirty="0" err="1" smtClean="0"/>
              <a:t>when</a:t>
            </a:r>
            <a:r>
              <a:rPr lang="de-DE" dirty="0" smtClean="0"/>
              <a:t> 60% </a:t>
            </a:r>
            <a:r>
              <a:rPr lang="de-DE" dirty="0" err="1" smtClean="0"/>
              <a:t>of</a:t>
            </a:r>
            <a:r>
              <a:rPr lang="de-DE" dirty="0" smtClean="0"/>
              <a:t> </a:t>
            </a:r>
            <a:r>
              <a:rPr lang="de-DE" dirty="0" err="1"/>
              <a:t>q</a:t>
            </a:r>
            <a:r>
              <a:rPr lang="de-DE" dirty="0" err="1" smtClean="0"/>
              <a:t>uota</a:t>
            </a:r>
            <a:r>
              <a:rPr lang="de-DE" dirty="0" smtClean="0"/>
              <a:t> </a:t>
            </a:r>
            <a:r>
              <a:rPr lang="de-DE" dirty="0" err="1" smtClean="0"/>
              <a:t>reached</a:t>
            </a:r>
            <a:endParaRPr lang="de-DE" dirty="0" smtClean="0"/>
          </a:p>
        </p:txBody>
      </p:sp>
      <p:sp>
        <p:nvSpPr>
          <p:cNvPr id="2" name="Slide Number Placeholder 1"/>
          <p:cNvSpPr>
            <a:spLocks noGrp="1"/>
          </p:cNvSpPr>
          <p:nvPr>
            <p:ph type="sldNum" sz="quarter" idx="4294967295"/>
          </p:nvPr>
        </p:nvSpPr>
        <p:spPr>
          <a:xfrm>
            <a:off x="9534525" y="6483350"/>
            <a:ext cx="2901950" cy="371475"/>
          </a:xfrm>
          <a:prstGeom prst="rect">
            <a:avLst/>
          </a:prstGeom>
        </p:spPr>
        <p:txBody>
          <a:bodyPr/>
          <a:lstStyle/>
          <a:p>
            <a:fld id="{74A398B2-5A34-1A4A-811E-F4027282568C}" type="slidenum">
              <a:rPr lang="en-US" smtClean="0">
                <a:solidFill>
                  <a:srgbClr val="FFFFFF"/>
                </a:solidFill>
              </a:rPr>
              <a:pPr/>
              <a:t>25</a:t>
            </a:fld>
            <a:endParaRPr lang="en-US">
              <a:solidFill>
                <a:srgbClr val="FFFFFF"/>
              </a:solidFill>
            </a:endParaRPr>
          </a:p>
        </p:txBody>
      </p:sp>
      <p:pic>
        <p:nvPicPr>
          <p:cNvPr id="6" name="Picture 5"/>
          <p:cNvPicPr>
            <a:picLocks noChangeAspect="1"/>
          </p:cNvPicPr>
          <p:nvPr/>
        </p:nvPicPr>
        <p:blipFill>
          <a:blip r:embed="rId3"/>
          <a:stretch>
            <a:fillRect/>
          </a:stretch>
        </p:blipFill>
        <p:spPr>
          <a:xfrm>
            <a:off x="475430" y="2674253"/>
            <a:ext cx="11174746" cy="2894885"/>
          </a:xfrm>
          <a:prstGeom prst="rect">
            <a:avLst/>
          </a:prstGeom>
        </p:spPr>
      </p:pic>
      <p:sp>
        <p:nvSpPr>
          <p:cNvPr id="7" name="Content Placeholder 4"/>
          <p:cNvSpPr txBox="1">
            <a:spLocks/>
          </p:cNvSpPr>
          <p:nvPr/>
        </p:nvSpPr>
        <p:spPr>
          <a:xfrm>
            <a:off x="1531307" y="1904169"/>
            <a:ext cx="2541600" cy="662763"/>
          </a:xfrm>
          <a:prstGeom prst="rect">
            <a:avLst/>
          </a:prstGeom>
        </p:spPr>
        <p:txBody>
          <a:bodyPr vert="horz" lIns="248694" tIns="186521" rIns="124347" bIns="62174" rtlCol="0">
            <a:noAutofit/>
          </a:bodyPr>
          <a:lstStyle>
            <a:lvl1pPr marL="0" indent="0" eaLnBrk="1" hangingPunct="1">
              <a:lnSpc>
                <a:spcPct val="120000"/>
              </a:lnSpc>
              <a:spcBef>
                <a:spcPts val="300"/>
              </a:spcBef>
              <a:buFontTx/>
              <a:buNone/>
              <a:defRPr sz="2000" kern="800" baseline="0">
                <a:solidFill>
                  <a:schemeClr val="bg1">
                    <a:lumMod val="75000"/>
                    <a:lumOff val="25000"/>
                  </a:schemeClr>
                </a:solidFill>
                <a:latin typeface="+mn-lt"/>
                <a:cs typeface="Segoe UI Light"/>
              </a:defRPr>
            </a:lvl1pPr>
            <a:lvl2pPr eaLnBrk="1" hangingPunct="1">
              <a:lnSpc>
                <a:spcPct val="120000"/>
              </a:lnSpc>
              <a:defRPr sz="2000" kern="800">
                <a:solidFill>
                  <a:srgbClr val="FFFFFF"/>
                </a:solidFill>
                <a:latin typeface="+mn-lt"/>
                <a:cs typeface="Segoe UI Light"/>
              </a:defRPr>
            </a:lvl2pPr>
            <a:lvl3pPr eaLnBrk="1" hangingPunct="1">
              <a:lnSpc>
                <a:spcPct val="120000"/>
              </a:lnSpc>
              <a:defRPr sz="2000" kern="800">
                <a:solidFill>
                  <a:srgbClr val="FFFFFF"/>
                </a:solidFill>
                <a:latin typeface="+mn-lt"/>
                <a:cs typeface="Segoe UI Light"/>
              </a:defRPr>
            </a:lvl3pPr>
            <a:lvl4pPr eaLnBrk="1" hangingPunct="1">
              <a:lnSpc>
                <a:spcPct val="120000"/>
              </a:lnSpc>
              <a:defRPr sz="2000" kern="800">
                <a:solidFill>
                  <a:srgbClr val="FFFFFF"/>
                </a:solidFill>
                <a:latin typeface="+mn-lt"/>
                <a:cs typeface="Segoe UI Light"/>
              </a:defRPr>
            </a:lvl4pPr>
            <a:lvl5pPr eaLnBrk="1" hangingPunct="1">
              <a:lnSpc>
                <a:spcPct val="120000"/>
              </a:lnSpc>
              <a:defRPr sz="2000" kern="800">
                <a:solidFill>
                  <a:srgbClr val="FFFFFF"/>
                </a:solidFill>
                <a:latin typeface="+mn-lt"/>
                <a:cs typeface="Segoe UI Light"/>
              </a:defRPr>
            </a:lvl5pPr>
          </a:lstStyle>
          <a:p>
            <a:pPr defTabSz="1243493"/>
            <a:r>
              <a:rPr lang="de-DE" sz="2720" dirty="0" err="1">
                <a:solidFill>
                  <a:srgbClr val="000000">
                    <a:lumMod val="75000"/>
                    <a:lumOff val="25000"/>
                  </a:srgbClr>
                </a:solidFill>
              </a:rPr>
              <a:t>Before</a:t>
            </a:r>
            <a:r>
              <a:rPr lang="de-DE" sz="2720" dirty="0">
                <a:solidFill>
                  <a:srgbClr val="000000">
                    <a:lumMod val="75000"/>
                    <a:lumOff val="25000"/>
                  </a:srgbClr>
                </a:solidFill>
              </a:rPr>
              <a:t> Split:</a:t>
            </a:r>
            <a:endParaRPr lang="en-US" sz="2720" dirty="0">
              <a:solidFill>
                <a:srgbClr val="000000">
                  <a:lumMod val="75000"/>
                  <a:lumOff val="25000"/>
                </a:srgbClr>
              </a:solidFill>
            </a:endParaRPr>
          </a:p>
        </p:txBody>
      </p:sp>
      <p:sp>
        <p:nvSpPr>
          <p:cNvPr id="8" name="Content Placeholder 4"/>
          <p:cNvSpPr txBox="1">
            <a:spLocks/>
          </p:cNvSpPr>
          <p:nvPr/>
        </p:nvSpPr>
        <p:spPr>
          <a:xfrm>
            <a:off x="4474303" y="1874921"/>
            <a:ext cx="2541600" cy="662763"/>
          </a:xfrm>
          <a:prstGeom prst="rect">
            <a:avLst/>
          </a:prstGeom>
        </p:spPr>
        <p:txBody>
          <a:bodyPr vert="horz" lIns="248694" tIns="186521" rIns="124347" bIns="62174" rtlCol="0">
            <a:noAutofit/>
          </a:bodyPr>
          <a:lstStyle>
            <a:lvl1pPr marL="0" indent="0" eaLnBrk="1" hangingPunct="1">
              <a:lnSpc>
                <a:spcPct val="120000"/>
              </a:lnSpc>
              <a:spcBef>
                <a:spcPts val="300"/>
              </a:spcBef>
              <a:buFontTx/>
              <a:buNone/>
              <a:defRPr sz="2000" kern="800" baseline="0">
                <a:solidFill>
                  <a:schemeClr val="bg1">
                    <a:lumMod val="75000"/>
                    <a:lumOff val="25000"/>
                  </a:schemeClr>
                </a:solidFill>
                <a:latin typeface="+mn-lt"/>
                <a:cs typeface="Segoe UI Light"/>
              </a:defRPr>
            </a:lvl1pPr>
            <a:lvl2pPr eaLnBrk="1" hangingPunct="1">
              <a:lnSpc>
                <a:spcPct val="120000"/>
              </a:lnSpc>
              <a:defRPr sz="2000" kern="800">
                <a:solidFill>
                  <a:srgbClr val="FFFFFF"/>
                </a:solidFill>
                <a:latin typeface="+mn-lt"/>
                <a:cs typeface="Segoe UI Light"/>
              </a:defRPr>
            </a:lvl2pPr>
            <a:lvl3pPr eaLnBrk="1" hangingPunct="1">
              <a:lnSpc>
                <a:spcPct val="120000"/>
              </a:lnSpc>
              <a:defRPr sz="2000" kern="800">
                <a:solidFill>
                  <a:srgbClr val="FFFFFF"/>
                </a:solidFill>
                <a:latin typeface="+mn-lt"/>
                <a:cs typeface="Segoe UI Light"/>
              </a:defRPr>
            </a:lvl3pPr>
            <a:lvl4pPr eaLnBrk="1" hangingPunct="1">
              <a:lnSpc>
                <a:spcPct val="120000"/>
              </a:lnSpc>
              <a:defRPr sz="2000" kern="800">
                <a:solidFill>
                  <a:srgbClr val="FFFFFF"/>
                </a:solidFill>
                <a:latin typeface="+mn-lt"/>
                <a:cs typeface="Segoe UI Light"/>
              </a:defRPr>
            </a:lvl4pPr>
            <a:lvl5pPr eaLnBrk="1" hangingPunct="1">
              <a:lnSpc>
                <a:spcPct val="120000"/>
              </a:lnSpc>
              <a:defRPr sz="2000" kern="800">
                <a:solidFill>
                  <a:srgbClr val="FFFFFF"/>
                </a:solidFill>
                <a:latin typeface="+mn-lt"/>
                <a:cs typeface="Segoe UI Light"/>
              </a:defRPr>
            </a:lvl5pPr>
          </a:lstStyle>
          <a:p>
            <a:pPr defTabSz="1243493"/>
            <a:r>
              <a:rPr lang="de-DE" sz="2720" dirty="0">
                <a:solidFill>
                  <a:srgbClr val="000000">
                    <a:lumMod val="75000"/>
                    <a:lumOff val="25000"/>
                  </a:srgbClr>
                </a:solidFill>
              </a:rPr>
              <a:t>Split:</a:t>
            </a:r>
            <a:endParaRPr lang="en-US" sz="2720" dirty="0">
              <a:solidFill>
                <a:srgbClr val="000000">
                  <a:lumMod val="75000"/>
                  <a:lumOff val="25000"/>
                </a:srgbClr>
              </a:solidFill>
            </a:endParaRPr>
          </a:p>
        </p:txBody>
      </p:sp>
      <p:sp>
        <p:nvSpPr>
          <p:cNvPr id="9" name="Content Placeholder 4"/>
          <p:cNvSpPr txBox="1">
            <a:spLocks/>
          </p:cNvSpPr>
          <p:nvPr/>
        </p:nvSpPr>
        <p:spPr>
          <a:xfrm>
            <a:off x="6853637" y="1904169"/>
            <a:ext cx="2541600" cy="662763"/>
          </a:xfrm>
          <a:prstGeom prst="rect">
            <a:avLst/>
          </a:prstGeom>
        </p:spPr>
        <p:txBody>
          <a:bodyPr vert="horz" lIns="248694" tIns="186521" rIns="124347" bIns="62174" rtlCol="0">
            <a:noAutofit/>
          </a:bodyPr>
          <a:lstStyle>
            <a:lvl1pPr marL="0" indent="0" eaLnBrk="1" hangingPunct="1">
              <a:lnSpc>
                <a:spcPct val="120000"/>
              </a:lnSpc>
              <a:spcBef>
                <a:spcPts val="300"/>
              </a:spcBef>
              <a:buFontTx/>
              <a:buNone/>
              <a:defRPr sz="2000" kern="800" baseline="0">
                <a:solidFill>
                  <a:schemeClr val="bg1">
                    <a:lumMod val="75000"/>
                    <a:lumOff val="25000"/>
                  </a:schemeClr>
                </a:solidFill>
                <a:latin typeface="+mn-lt"/>
                <a:cs typeface="Segoe UI Light"/>
              </a:defRPr>
            </a:lvl1pPr>
            <a:lvl2pPr eaLnBrk="1" hangingPunct="1">
              <a:lnSpc>
                <a:spcPct val="120000"/>
              </a:lnSpc>
              <a:defRPr sz="2000" kern="800">
                <a:solidFill>
                  <a:srgbClr val="FFFFFF"/>
                </a:solidFill>
                <a:latin typeface="+mn-lt"/>
                <a:cs typeface="Segoe UI Light"/>
              </a:defRPr>
            </a:lvl2pPr>
            <a:lvl3pPr eaLnBrk="1" hangingPunct="1">
              <a:lnSpc>
                <a:spcPct val="120000"/>
              </a:lnSpc>
              <a:defRPr sz="2000" kern="800">
                <a:solidFill>
                  <a:srgbClr val="FFFFFF"/>
                </a:solidFill>
                <a:latin typeface="+mn-lt"/>
                <a:cs typeface="Segoe UI Light"/>
              </a:defRPr>
            </a:lvl3pPr>
            <a:lvl4pPr eaLnBrk="1" hangingPunct="1">
              <a:lnSpc>
                <a:spcPct val="120000"/>
              </a:lnSpc>
              <a:defRPr sz="2000" kern="800">
                <a:solidFill>
                  <a:srgbClr val="FFFFFF"/>
                </a:solidFill>
                <a:latin typeface="+mn-lt"/>
                <a:cs typeface="Segoe UI Light"/>
              </a:defRPr>
            </a:lvl4pPr>
            <a:lvl5pPr eaLnBrk="1" hangingPunct="1">
              <a:lnSpc>
                <a:spcPct val="120000"/>
              </a:lnSpc>
              <a:defRPr sz="2000" kern="800">
                <a:solidFill>
                  <a:srgbClr val="FFFFFF"/>
                </a:solidFill>
                <a:latin typeface="+mn-lt"/>
                <a:cs typeface="Segoe UI Light"/>
              </a:defRPr>
            </a:lvl5pPr>
          </a:lstStyle>
          <a:p>
            <a:pPr defTabSz="1243493"/>
            <a:r>
              <a:rPr lang="de-DE" sz="2720" dirty="0">
                <a:solidFill>
                  <a:srgbClr val="000000">
                    <a:lumMod val="75000"/>
                    <a:lumOff val="25000"/>
                  </a:srgbClr>
                </a:solidFill>
              </a:rPr>
              <a:t>After Split:</a:t>
            </a:r>
            <a:endParaRPr lang="en-US" sz="2720" dirty="0">
              <a:solidFill>
                <a:srgbClr val="000000">
                  <a:lumMod val="75000"/>
                  <a:lumOff val="25000"/>
                </a:srgb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30" y="2676337"/>
            <a:ext cx="11174746" cy="395355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52" y="2696849"/>
            <a:ext cx="11160101" cy="2740076"/>
          </a:xfrm>
          <a:prstGeom prst="rect">
            <a:avLst/>
          </a:prstGeom>
        </p:spPr>
      </p:pic>
    </p:spTree>
    <p:extLst>
      <p:ext uri="{BB962C8B-B14F-4D97-AF65-F5344CB8AC3E}">
        <p14:creationId xmlns:p14="http://schemas.microsoft.com/office/powerpoint/2010/main" val="3605415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Additional Planning Information</a:t>
            </a:r>
            <a:endParaRPr lang="en-US" dirty="0"/>
          </a:p>
        </p:txBody>
      </p:sp>
      <p:sp>
        <p:nvSpPr>
          <p:cNvPr id="4" name="Content Placeholder 3"/>
          <p:cNvSpPr>
            <a:spLocks noGrp="1"/>
          </p:cNvSpPr>
          <p:nvPr>
            <p:ph type="body" sz="quarter" idx="11"/>
          </p:nvPr>
        </p:nvSpPr>
        <p:spPr>
          <a:xfrm>
            <a:off x="274639" y="1212849"/>
            <a:ext cx="11889564" cy="6574685"/>
          </a:xfrm>
        </p:spPr>
        <p:txBody>
          <a:bodyPr/>
          <a:lstStyle/>
          <a:p>
            <a:r>
              <a:rPr lang="en-US" dirty="0" smtClean="0"/>
              <a:t>Outlook </a:t>
            </a:r>
            <a:r>
              <a:rPr lang="en-US" dirty="0"/>
              <a:t>finds its PF Hierarchy Mailbox through </a:t>
            </a:r>
            <a:r>
              <a:rPr lang="en-US" dirty="0" err="1" smtClean="0"/>
              <a:t>AutoD</a:t>
            </a:r>
            <a:endParaRPr lang="en-US" dirty="0" smtClean="0"/>
          </a:p>
          <a:p>
            <a:pPr lvl="2"/>
            <a:r>
              <a:rPr lang="en-US" sz="176" dirty="0"/>
              <a:t/>
            </a:r>
            <a:br>
              <a:rPr lang="en-US" sz="176" dirty="0"/>
            </a:br>
            <a:r>
              <a:rPr lang="en-US" sz="176" dirty="0" smtClean="0"/>
              <a:t>     </a:t>
            </a:r>
            <a:r>
              <a:rPr lang="en-US" sz="2400" dirty="0" err="1" smtClean="0"/>
              <a:t>AutoD</a:t>
            </a:r>
            <a:r>
              <a:rPr lang="en-US" sz="2400" dirty="0" smtClean="0"/>
              <a:t> </a:t>
            </a:r>
            <a:r>
              <a:rPr lang="en-US" sz="2400" dirty="0"/>
              <a:t>returns SMTP address of the Hierarchy Mailbox</a:t>
            </a:r>
          </a:p>
          <a:p>
            <a:pPr lvl="1"/>
            <a:r>
              <a:rPr lang="en-US" sz="2400" dirty="0"/>
              <a:t>   </a:t>
            </a:r>
            <a:r>
              <a:rPr lang="en-US" sz="2400" dirty="0" smtClean="0"/>
              <a:t>Exchange </a:t>
            </a:r>
            <a:r>
              <a:rPr lang="en-US" sz="2400" dirty="0"/>
              <a:t>uses a hashing scheme to split the users across Hierarchy Mailbox</a:t>
            </a:r>
          </a:p>
          <a:p>
            <a:r>
              <a:rPr lang="de-DE" dirty="0" smtClean="0"/>
              <a:t>Hierarchy is </a:t>
            </a:r>
            <a:r>
              <a:rPr lang="de-DE" dirty="0"/>
              <a:t>replicated via </a:t>
            </a:r>
            <a:r>
              <a:rPr lang="de-DE" dirty="0" smtClean="0"/>
              <a:t>ICS, pulled regularly from writeable Hierarchy </a:t>
            </a:r>
          </a:p>
          <a:p>
            <a:pPr lvl="2"/>
            <a:r>
              <a:rPr lang="de-DE" sz="176" dirty="0"/>
              <a:t>     </a:t>
            </a:r>
            <a:r>
              <a:rPr lang="de-DE" sz="2400" dirty="0"/>
              <a:t>MS Exchange Service Host handles Hierarchy replication (15 Minutes)</a:t>
            </a:r>
          </a:p>
          <a:p>
            <a:pPr lvl="1"/>
            <a:r>
              <a:rPr lang="de-DE" sz="2400" dirty="0"/>
              <a:t>   </a:t>
            </a:r>
            <a:r>
              <a:rPr lang="de-DE" sz="2400" dirty="0" smtClean="0"/>
              <a:t>Performance</a:t>
            </a:r>
            <a:r>
              <a:rPr lang="de-DE" sz="2400" dirty="0"/>
              <a:t>: 500-600 Folders per minute</a:t>
            </a:r>
          </a:p>
          <a:p>
            <a:r>
              <a:rPr lang="en-US" dirty="0"/>
              <a:t>If a single Public folder is accessed from all over the world and latency is an issue </a:t>
            </a:r>
            <a:r>
              <a:rPr lang="en-US" dirty="0">
                <a:sym typeface="Wingdings" panose="05000000000000000000" pitchFamily="2" charset="2"/>
              </a:rPr>
              <a:t> Add </a:t>
            </a:r>
            <a:r>
              <a:rPr lang="en-US" dirty="0"/>
              <a:t>to favorites in Outlook (available offline)</a:t>
            </a:r>
          </a:p>
          <a:p>
            <a:r>
              <a:rPr lang="de-DE" sz="1632" dirty="0"/>
              <a:t/>
            </a:r>
            <a:br>
              <a:rPr lang="de-DE" sz="1632" dirty="0"/>
            </a:br>
            <a:endParaRPr lang="en-US" sz="1632" dirty="0"/>
          </a:p>
          <a:p>
            <a:r>
              <a:rPr lang="de-DE" sz="2176" dirty="0"/>
              <a:t> </a:t>
            </a:r>
          </a:p>
          <a:p>
            <a:endParaRPr lang="en-US" sz="2176" dirty="0"/>
          </a:p>
        </p:txBody>
      </p:sp>
    </p:spTree>
    <p:extLst>
      <p:ext uri="{BB962C8B-B14F-4D97-AF65-F5344CB8AC3E}">
        <p14:creationId xmlns:p14="http://schemas.microsoft.com/office/powerpoint/2010/main" val="181674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Additional Planning Information</a:t>
            </a:r>
            <a:endParaRPr lang="en-US" dirty="0"/>
          </a:p>
        </p:txBody>
      </p:sp>
      <p:sp>
        <p:nvSpPr>
          <p:cNvPr id="4" name="Content Placeholder 3"/>
          <p:cNvSpPr>
            <a:spLocks noGrp="1"/>
          </p:cNvSpPr>
          <p:nvPr>
            <p:ph type="body" sz="quarter" idx="11"/>
          </p:nvPr>
        </p:nvSpPr>
        <p:spPr>
          <a:xfrm>
            <a:off x="274639" y="1212849"/>
            <a:ext cx="11889564" cy="5291705"/>
          </a:xfrm>
        </p:spPr>
        <p:txBody>
          <a:bodyPr/>
          <a:lstStyle/>
          <a:p>
            <a:r>
              <a:rPr lang="de-DE" dirty="0" err="1" smtClean="0"/>
              <a:t>No</a:t>
            </a:r>
            <a:r>
              <a:rPr lang="de-DE" dirty="0" smtClean="0"/>
              <a:t> </a:t>
            </a:r>
            <a:r>
              <a:rPr lang="de-DE" dirty="0" err="1" smtClean="0"/>
              <a:t>Exfolders</a:t>
            </a:r>
            <a:r>
              <a:rPr lang="de-DE" dirty="0" smtClean="0"/>
              <a:t> </a:t>
            </a:r>
            <a:r>
              <a:rPr lang="de-DE" dirty="0" err="1" smtClean="0"/>
              <a:t>for</a:t>
            </a:r>
            <a:r>
              <a:rPr lang="de-DE" dirty="0" smtClean="0"/>
              <a:t> Exchange 2013</a:t>
            </a:r>
          </a:p>
          <a:p>
            <a:r>
              <a:rPr lang="de-DE" dirty="0" smtClean="0"/>
              <a:t>Modern Public Folders support Single Item Recovery</a:t>
            </a:r>
          </a:p>
          <a:p>
            <a:r>
              <a:rPr lang="de-DE" dirty="0" smtClean="0"/>
              <a:t>Modern </a:t>
            </a:r>
            <a:r>
              <a:rPr lang="de-DE" dirty="0"/>
              <a:t>PF support Full Text </a:t>
            </a:r>
            <a:r>
              <a:rPr lang="de-DE" dirty="0" smtClean="0"/>
              <a:t>Search </a:t>
            </a:r>
          </a:p>
          <a:p>
            <a:r>
              <a:rPr lang="de-DE" dirty="0" smtClean="0"/>
              <a:t>Retention Tags + Retention Policies are not available in Exchange 2013</a:t>
            </a:r>
          </a:p>
          <a:p>
            <a:r>
              <a:rPr lang="de-DE" dirty="0" smtClean="0"/>
              <a:t>E2010/2007 </a:t>
            </a:r>
            <a:r>
              <a:rPr lang="de-DE" dirty="0"/>
              <a:t>Age Limits are available (feature parity with legacy version) </a:t>
            </a:r>
          </a:p>
          <a:p>
            <a:endParaRPr lang="de-DE" sz="2176" dirty="0"/>
          </a:p>
          <a:p>
            <a:endParaRPr lang="en-US" sz="2176" dirty="0"/>
          </a:p>
        </p:txBody>
      </p:sp>
    </p:spTree>
    <p:extLst>
      <p:ext uri="{BB962C8B-B14F-4D97-AF65-F5344CB8AC3E}">
        <p14:creationId xmlns:p14="http://schemas.microsoft.com/office/powerpoint/2010/main" val="35690807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465290"/>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000" b="1" dirty="0"/>
              <a:t>OFC-B244 Microsoft Exchange Server 2013 SP1 Tips and Tricks </a:t>
            </a:r>
            <a:endParaRPr lang="en-US" sz="2000" b="1" dirty="0" smtClean="0"/>
          </a:p>
          <a:p>
            <a:pPr lvl="1">
              <a:spcBef>
                <a:spcPts val="2400"/>
              </a:spcBef>
            </a:pPr>
            <a:r>
              <a:rPr lang="en-US" sz="2000" b="1" dirty="0" smtClean="0"/>
              <a:t>OFC-B321 Monitoring and Tuning Microsoft Exchange Server 2013 Performance </a:t>
            </a:r>
          </a:p>
          <a:p>
            <a:pPr lvl="1">
              <a:spcBef>
                <a:spcPts val="2400"/>
              </a:spcBef>
            </a:pPr>
            <a:r>
              <a:rPr lang="en-US" sz="2000" b="1" dirty="0" smtClean="0"/>
              <a:t>OFC-B326 </a:t>
            </a:r>
            <a:r>
              <a:rPr lang="en-US" sz="2000" b="1" dirty="0"/>
              <a:t>Microsoft Exchange Server 2013: Migration Experiences from the </a:t>
            </a:r>
            <a:r>
              <a:rPr lang="en-US" sz="2000" b="1" dirty="0" smtClean="0"/>
              <a:t>Field</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3624498"/>
            <a:ext cx="12070012" cy="12957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Labs</a:t>
            </a:r>
          </a:p>
          <a:p>
            <a:pPr lvl="1">
              <a:spcBef>
                <a:spcPts val="2400"/>
              </a:spcBef>
              <a:buClr>
                <a:srgbClr val="FFFFFF"/>
              </a:buClr>
            </a:pPr>
            <a:r>
              <a:rPr lang="en-US" sz="2000" b="1" dirty="0">
                <a:gradFill>
                  <a:gsLst>
                    <a:gs pos="1250">
                      <a:srgbClr val="FFFFFF"/>
                    </a:gs>
                    <a:gs pos="100000">
                      <a:srgbClr val="FFFFFF"/>
                    </a:gs>
                  </a:gsLst>
                  <a:lin ang="5400000" scaled="0"/>
                </a:gradFill>
              </a:rPr>
              <a:t>OFC-H338 Migrating from Microsoft Exchange Server 2007 to Exchange Server 2013 </a:t>
            </a:r>
            <a:endParaRPr lang="en-US" sz="2200" dirty="0">
              <a:gradFill>
                <a:gsLst>
                  <a:gs pos="1250">
                    <a:srgbClr val="FFFFFF"/>
                  </a:gs>
                  <a:gs pos="100000">
                    <a:srgbClr val="FFFFFF"/>
                  </a:gs>
                </a:gsLst>
                <a:lin ang="5400000" scaled="0"/>
              </a:gradFill>
            </a:endParaRPr>
          </a:p>
        </p:txBody>
      </p:sp>
      <p:sp>
        <p:nvSpPr>
          <p:cNvPr id="12" name="Text Placeholder 7"/>
          <p:cNvSpPr txBox="1">
            <a:spLocks/>
          </p:cNvSpPr>
          <p:nvPr/>
        </p:nvSpPr>
        <p:spPr>
          <a:xfrm>
            <a:off x="267028" y="427196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67028" y="5021262"/>
            <a:ext cx="12070012" cy="193591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Me Later At. . </a:t>
            </a:r>
            <a:r>
              <a:rPr lang="en-US" sz="3800" dirty="0" smtClean="0">
                <a:gradFill>
                  <a:gsLst>
                    <a:gs pos="1250">
                      <a:srgbClr val="FFFFFF"/>
                    </a:gs>
                    <a:gs pos="100000">
                      <a:srgbClr val="FFFFFF"/>
                    </a:gs>
                  </a:gsLst>
                  <a:lin ang="5400000" scaled="0"/>
                </a:gradFill>
              </a:rPr>
              <a:t>.</a:t>
            </a:r>
          </a:p>
          <a:p>
            <a:pPr lvl="1">
              <a:spcBef>
                <a:spcPts val="2400"/>
              </a:spcBef>
              <a:buClr>
                <a:srgbClr val="FFFFFF"/>
              </a:buClr>
            </a:pPr>
            <a:r>
              <a:rPr lang="en-US" sz="2200" b="1" dirty="0" smtClean="0">
                <a:gradFill>
                  <a:gsLst>
                    <a:gs pos="1250">
                      <a:srgbClr val="FFFFFF"/>
                    </a:gs>
                    <a:gs pos="100000">
                      <a:srgbClr val="FFFFFF"/>
                    </a:gs>
                  </a:gsLst>
                  <a:lin ang="5400000" scaled="0"/>
                </a:gradFill>
              </a:rPr>
              <a:t>Office Server and Services booth – Go Deploy</a:t>
            </a:r>
          </a:p>
          <a:p>
            <a:pPr lvl="1">
              <a:spcBef>
                <a:spcPts val="2400"/>
              </a:spcBef>
              <a:buClr>
                <a:srgbClr val="FFFFFF"/>
              </a:buClr>
            </a:pPr>
            <a:r>
              <a:rPr lang="en-US" sz="2200" b="1" dirty="0" smtClean="0">
                <a:gradFill>
                  <a:gsLst>
                    <a:gs pos="1250">
                      <a:srgbClr val="FFFFFF"/>
                    </a:gs>
                    <a:gs pos="100000">
                      <a:srgbClr val="FFFFFF"/>
                    </a:gs>
                  </a:gsLst>
                  <a:lin ang="5400000" scaled="0"/>
                </a:gradFill>
              </a:rPr>
              <a:t>Ask the Experts</a:t>
            </a:r>
            <a:endParaRPr lang="en-US" sz="2200" b="1"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972997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nodePh="1">
                                  <p:stCondLst>
                                    <p:cond delay="75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63" presetClass="path" presetSubtype="0" decel="100000" fill="hold" grpId="1" nodeType="withEffect" nodePh="1">
                                  <p:stCondLst>
                                    <p:cond delay="750"/>
                                  </p:stCondLst>
                                  <p:endCondLst>
                                    <p:cond evt="begin" delay="0">
                                      <p:tn val="18"/>
                                    </p:cond>
                                  </p:endCondLst>
                                  <p:childTnLst>
                                    <p:animMotion origin="layout" path="M -0.02413 2.17885E-6 L 2.26704E-6 2.17885E-6 " pathEditMode="relative" rAng="0" ptsTypes="AA">
                                      <p:cBhvr>
                                        <p:cTn id="19" dur="500" fill="hold"/>
                                        <p:tgtEl>
                                          <p:spTgt spid="12"/>
                                        </p:tgtEl>
                                        <p:attrNameLst>
                                          <p:attrName>ppt_x</p:attrName>
                                          <p:attrName>ppt_y</p:attrName>
                                        </p:attrNameLst>
                                      </p:cBhvr>
                                      <p:rCtr x="1200" y="0"/>
                                    </p:animMotion>
                                  </p:childTnLst>
                                </p:cTn>
                              </p:par>
                              <p:par>
                                <p:cTn id="20" presetID="10" presetClass="entr" presetSubtype="0"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decel="100000" fill="hold" grpId="1" nodeType="withEffect">
                                  <p:stCondLst>
                                    <p:cond delay="1000"/>
                                  </p:stCondLst>
                                  <p:childTnLst>
                                    <p:animMotion origin="layout" path="M -0.02413 1.78393E-6 L 2.26704E-6 1.78393E-6 " pathEditMode="relative" rAng="0" ptsTypes="AA">
                                      <p:cBhvr>
                                        <p:cTn id="2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2" grpId="1"/>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Related Content</a:t>
            </a:r>
          </a:p>
        </p:txBody>
      </p:sp>
      <p:sp>
        <p:nvSpPr>
          <p:cNvPr id="6" name="Text Placeholder 5"/>
          <p:cNvSpPr>
            <a:spLocks noGrp="1"/>
          </p:cNvSpPr>
          <p:nvPr>
            <p:ph type="body" sz="quarter" idx="11"/>
          </p:nvPr>
        </p:nvSpPr>
        <p:spPr>
          <a:prstGeom prst="rect">
            <a:avLst/>
          </a:prstGeom>
        </p:spPr>
        <p:txBody>
          <a:bodyPr/>
          <a:lstStyle/>
          <a:p>
            <a:pPr marL="293056" indent="-293056">
              <a:spcBef>
                <a:spcPts val="1224"/>
              </a:spcBef>
            </a:pPr>
            <a:r>
              <a:rPr lang="en-US" sz="3000" b="1" dirty="0" smtClean="0"/>
              <a:t>TechNet links</a:t>
            </a:r>
          </a:p>
          <a:p>
            <a:pPr marL="293056" indent="-293056">
              <a:spcBef>
                <a:spcPts val="1224"/>
              </a:spcBef>
            </a:pPr>
            <a:r>
              <a:rPr lang="en-US" sz="2000" b="1" dirty="0" smtClean="0"/>
              <a:t>Overview &amp; FAQs: </a:t>
            </a:r>
            <a:r>
              <a:rPr lang="en-US" sz="2000" dirty="0" smtClean="0">
                <a:hlinkClick r:id="rId3"/>
              </a:rPr>
              <a:t>http</a:t>
            </a:r>
            <a:r>
              <a:rPr lang="en-US" sz="2000" dirty="0">
                <a:hlinkClick r:id="rId3"/>
              </a:rPr>
              <a:t>://</a:t>
            </a:r>
            <a:r>
              <a:rPr lang="en-US" sz="2000" dirty="0" smtClean="0">
                <a:hlinkClick r:id="rId3"/>
              </a:rPr>
              <a:t>technet.microsoft.com/en-us/library/jj150538%28v=exchg.150%29</a:t>
            </a:r>
            <a:endParaRPr lang="en-US" sz="2000" dirty="0" smtClean="0"/>
          </a:p>
          <a:p>
            <a:pPr marL="293056" indent="-293056">
              <a:spcBef>
                <a:spcPts val="1224"/>
              </a:spcBef>
            </a:pPr>
            <a:r>
              <a:rPr lang="en-US" sz="2000" b="1" dirty="0" smtClean="0"/>
              <a:t>Public Folder Limits: </a:t>
            </a:r>
            <a:r>
              <a:rPr lang="x-none" sz="2000" dirty="0">
                <a:hlinkClick r:id="rId4"/>
              </a:rPr>
              <a:t>On </a:t>
            </a:r>
            <a:r>
              <a:rPr lang="x-none" sz="2000" dirty="0" smtClean="0">
                <a:hlinkClick r:id="rId4"/>
              </a:rPr>
              <a:t>premise</a:t>
            </a:r>
            <a:r>
              <a:rPr lang="en-US" sz="2000" dirty="0" smtClean="0">
                <a:hlinkClick r:id="rId4"/>
              </a:rPr>
              <a:t>s</a:t>
            </a:r>
            <a:r>
              <a:rPr lang="x-none" sz="2000" dirty="0" smtClean="0">
                <a:hlinkClick r:id="rId4"/>
              </a:rPr>
              <a:t> </a:t>
            </a:r>
            <a:r>
              <a:rPr lang="x-none" sz="2000" dirty="0">
                <a:hlinkClick r:id="rId4"/>
              </a:rPr>
              <a:t>PF </a:t>
            </a:r>
            <a:r>
              <a:rPr lang="x-none" sz="2000" dirty="0" smtClean="0">
                <a:hlinkClick r:id="rId4"/>
              </a:rPr>
              <a:t>limits</a:t>
            </a:r>
            <a:r>
              <a:rPr lang="en-US" sz="2000" dirty="0" smtClean="0"/>
              <a:t>, </a:t>
            </a:r>
            <a:r>
              <a:rPr lang="x-none" sz="2000" dirty="0">
                <a:hlinkClick r:id="rId5"/>
              </a:rPr>
              <a:t>O365 PF </a:t>
            </a:r>
            <a:r>
              <a:rPr lang="x-none" sz="2000" dirty="0" smtClean="0">
                <a:hlinkClick r:id="rId5"/>
              </a:rPr>
              <a:t>limits</a:t>
            </a:r>
            <a:endParaRPr lang="en-US" sz="2000" dirty="0" smtClean="0"/>
          </a:p>
          <a:p>
            <a:r>
              <a:rPr lang="en-US" sz="2000" b="1" dirty="0" smtClean="0"/>
              <a:t>Public Folder Migration Scripts: </a:t>
            </a:r>
            <a:r>
              <a:rPr lang="en-US" sz="2000" dirty="0" smtClean="0">
                <a:hlinkClick r:id="rId6"/>
              </a:rPr>
              <a:t>http</a:t>
            </a:r>
            <a:r>
              <a:rPr lang="en-US" sz="2000" dirty="0">
                <a:hlinkClick r:id="rId6"/>
              </a:rPr>
              <a:t>://www.microsoft.com/en-us/download/details.aspx?id=38407</a:t>
            </a:r>
            <a:endParaRPr lang="en-US" sz="2000" b="1" dirty="0"/>
          </a:p>
          <a:p>
            <a:r>
              <a:rPr lang="en-US" sz="2000" b="1" dirty="0" smtClean="0"/>
              <a:t>Migrate Public Folders to E2013 From Previous Versions (same forest):</a:t>
            </a:r>
            <a:endParaRPr lang="en-US" sz="2000" b="1" dirty="0"/>
          </a:p>
          <a:p>
            <a:pPr lvl="2"/>
            <a:r>
              <a:rPr lang="en-US" dirty="0">
                <a:latin typeface="+mj-lt"/>
                <a:hlinkClick r:id="rId7"/>
              </a:rPr>
              <a:t>http://technet.microsoft.com/en-us/library/jj150486(v=exchg.150).aspx </a:t>
            </a:r>
            <a:endParaRPr lang="en-US" dirty="0">
              <a:latin typeface="+mj-lt"/>
            </a:endParaRPr>
          </a:p>
          <a:p>
            <a:r>
              <a:rPr lang="en-US" sz="2000" b="1" dirty="0"/>
              <a:t>Migrate Legacy Public Folders to Exchange </a:t>
            </a:r>
            <a:r>
              <a:rPr lang="en-US" sz="2000" b="1" dirty="0" smtClean="0"/>
              <a:t>Online (cross-premise):</a:t>
            </a:r>
            <a:endParaRPr lang="en-US" sz="2000" b="1" dirty="0"/>
          </a:p>
          <a:p>
            <a:pPr lvl="2"/>
            <a:r>
              <a:rPr lang="en-US" dirty="0">
                <a:latin typeface="+mj-lt"/>
                <a:hlinkClick r:id="rId8"/>
              </a:rPr>
              <a:t>http://technet.microsoft.com/en-us/library/jj983799(v=exchg.150).aspx </a:t>
            </a:r>
            <a:endParaRPr lang="en-US" dirty="0">
              <a:latin typeface="+mj-lt"/>
            </a:endParaRPr>
          </a:p>
          <a:p>
            <a:r>
              <a:rPr lang="en-US" sz="2000" b="1" dirty="0" smtClean="0"/>
              <a:t>Configure Legacy on-premises Public Folders for a Hybrid Deployment:</a:t>
            </a:r>
            <a:endParaRPr lang="en-US" sz="2000" b="1" dirty="0"/>
          </a:p>
          <a:p>
            <a:pPr marL="586111" lvl="1" indent="-293056"/>
            <a:r>
              <a:rPr lang="en-US" dirty="0" smtClean="0">
                <a:latin typeface="+mj-lt"/>
                <a:hlinkClick r:id="rId9"/>
              </a:rPr>
              <a:t>http</a:t>
            </a:r>
            <a:r>
              <a:rPr lang="en-US" dirty="0">
                <a:latin typeface="+mj-lt"/>
                <a:hlinkClick r:id="rId9"/>
              </a:rPr>
              <a:t>://technet.microsoft.com/en-us/library/dn249373(v=exchg.150).</a:t>
            </a:r>
            <a:r>
              <a:rPr lang="en-US" dirty="0" smtClean="0">
                <a:latin typeface="+mj-lt"/>
                <a:hlinkClick r:id="rId9"/>
              </a:rPr>
              <a:t>aspx</a:t>
            </a:r>
            <a:r>
              <a:rPr lang="en-US" dirty="0" smtClean="0">
                <a:latin typeface="+mj-lt"/>
              </a:rPr>
              <a:t> </a:t>
            </a:r>
            <a:endParaRPr lang="en-US" dirty="0">
              <a:latin typeface="+mj-lt"/>
            </a:endParaRPr>
          </a:p>
          <a:p>
            <a:r>
              <a:rPr lang="en-US" sz="2000" b="1" dirty="0" smtClean="0"/>
              <a:t>Hybrid </a:t>
            </a:r>
            <a:r>
              <a:rPr lang="en-US" sz="2000" b="1" dirty="0"/>
              <a:t>Configuration scripts: </a:t>
            </a:r>
            <a:r>
              <a:rPr lang="en-US" sz="2000" dirty="0">
                <a:hlinkClick r:id="rId10"/>
              </a:rPr>
              <a:t>http://</a:t>
            </a:r>
            <a:r>
              <a:rPr lang="en-US" sz="2000" dirty="0" smtClean="0">
                <a:hlinkClick r:id="rId10"/>
              </a:rPr>
              <a:t>www.microsoft.com/en-us/download/details.aspx?id=38408</a:t>
            </a:r>
            <a:r>
              <a:rPr lang="en-US" sz="2000" dirty="0" smtClean="0"/>
              <a:t> </a:t>
            </a:r>
          </a:p>
          <a:p>
            <a:endParaRPr lang="en-US" sz="2000" dirty="0" smtClean="0"/>
          </a:p>
          <a:p>
            <a:pPr marL="293056" indent="-293056">
              <a:spcBef>
                <a:spcPts val="1224"/>
              </a:spcBef>
            </a:pPr>
            <a:r>
              <a:rPr lang="en-US" sz="3000" dirty="0" smtClean="0"/>
              <a:t>EHLO Blogs</a:t>
            </a:r>
            <a:endParaRPr lang="en-US" sz="3000" dirty="0"/>
          </a:p>
          <a:p>
            <a:pPr marL="586111" lvl="1" indent="-293056"/>
            <a:r>
              <a:rPr lang="en-US" sz="2040" dirty="0">
                <a:latin typeface="+mj-lt"/>
                <a:hlinkClick r:id="rId11"/>
              </a:rPr>
              <a:t>http://blogs.technet.com/b/exchange/archive/2013/05/02/public-folders-and-exchange-online.aspx</a:t>
            </a:r>
            <a:r>
              <a:rPr lang="en-US" sz="2040" dirty="0">
                <a:latin typeface="+mj-lt"/>
              </a:rPr>
              <a:t> </a:t>
            </a:r>
          </a:p>
          <a:p>
            <a:pPr marL="586111" lvl="1" indent="-293056"/>
            <a:r>
              <a:rPr lang="en-US" sz="2040" dirty="0" smtClean="0">
                <a:latin typeface="+mj-lt"/>
                <a:hlinkClick r:id="rId12"/>
              </a:rPr>
              <a:t>http</a:t>
            </a:r>
            <a:r>
              <a:rPr lang="en-US" sz="2040" dirty="0">
                <a:latin typeface="+mj-lt"/>
                <a:hlinkClick r:id="rId12"/>
              </a:rPr>
              <a:t>://</a:t>
            </a:r>
            <a:r>
              <a:rPr lang="en-US" sz="2040" dirty="0" smtClean="0">
                <a:latin typeface="+mj-lt"/>
                <a:hlinkClick r:id="rId12"/>
              </a:rPr>
              <a:t>blogs.technet.com/b/exchange/archive/2012/11/08/public-folders-in-the-new-office.aspx</a:t>
            </a:r>
            <a:endParaRPr lang="en-US" sz="2040" dirty="0" smtClean="0">
              <a:latin typeface="+mj-lt"/>
            </a:endParaRPr>
          </a:p>
          <a:p>
            <a:pPr marL="293056" indent="-293056">
              <a:spcBef>
                <a:spcPts val="1224"/>
              </a:spcBef>
            </a:pPr>
            <a:endParaRPr lang="en-US" sz="2040" dirty="0"/>
          </a:p>
        </p:txBody>
      </p:sp>
    </p:spTree>
    <p:extLst>
      <p:ext uri="{BB962C8B-B14F-4D97-AF65-F5344CB8AC3E}">
        <p14:creationId xmlns:p14="http://schemas.microsoft.com/office/powerpoint/2010/main" val="31723309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Overview</a:t>
            </a:r>
            <a:endParaRPr lang="en-US" dirty="0"/>
          </a:p>
        </p:txBody>
      </p:sp>
      <p:sp>
        <p:nvSpPr>
          <p:cNvPr id="6" name="Text Placeholder 5"/>
          <p:cNvSpPr>
            <a:spLocks noGrp="1"/>
          </p:cNvSpPr>
          <p:nvPr>
            <p:ph type="body" sz="quarter" idx="11"/>
          </p:nvPr>
        </p:nvSpPr>
        <p:spPr>
          <a:xfrm>
            <a:off x="274639" y="1212849"/>
            <a:ext cx="11889564" cy="4259628"/>
          </a:xfrm>
        </p:spPr>
        <p:txBody>
          <a:bodyPr/>
          <a:lstStyle/>
          <a:p>
            <a:r>
              <a:rPr lang="en-US" dirty="0" smtClean="0"/>
              <a:t>Limitations of Legacy Public Folders</a:t>
            </a:r>
          </a:p>
          <a:p>
            <a:pPr lvl="1"/>
            <a:endParaRPr lang="en-US" dirty="0" smtClean="0"/>
          </a:p>
          <a:p>
            <a:r>
              <a:rPr lang="en-US" dirty="0" smtClean="0"/>
              <a:t>Modern Public Folders</a:t>
            </a:r>
          </a:p>
          <a:p>
            <a:endParaRPr lang="en-US" sz="2000" dirty="0">
              <a:latin typeface="Segoe UI" panose="020B0502040204020203" pitchFamily="34" charset="0"/>
              <a:cs typeface="Segoe UI" panose="020B0502040204020203" pitchFamily="34" charset="0"/>
            </a:endParaRPr>
          </a:p>
          <a:p>
            <a:r>
              <a:rPr lang="en-US" dirty="0" smtClean="0"/>
              <a:t>Current Investment Areas</a:t>
            </a:r>
          </a:p>
          <a:p>
            <a:pPr lvl="1"/>
            <a:endParaRPr lang="en-US" dirty="0" smtClean="0"/>
          </a:p>
          <a:p>
            <a:r>
              <a:rPr lang="en-US" dirty="0" smtClean="0"/>
              <a:t>Migrating to Modern Public Folders</a:t>
            </a:r>
          </a:p>
          <a:p>
            <a:pPr lvl="1"/>
            <a:endParaRPr lang="en-US" dirty="0" smtClean="0"/>
          </a:p>
        </p:txBody>
      </p:sp>
    </p:spTree>
    <p:extLst>
      <p:ext uri="{BB962C8B-B14F-4D97-AF65-F5344CB8AC3E}">
        <p14:creationId xmlns:p14="http://schemas.microsoft.com/office/powerpoint/2010/main" val="1013943594"/>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7398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7211282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69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698016647"/>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3593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Limitations of Legacy Public Folders</a:t>
            </a:r>
            <a:endParaRPr lang="en-US" dirty="0"/>
          </a:p>
        </p:txBody>
      </p:sp>
      <p:sp>
        <p:nvSpPr>
          <p:cNvPr id="5" name="Text Placeholder 4"/>
          <p:cNvSpPr>
            <a:spLocks noGrp="1"/>
          </p:cNvSpPr>
          <p:nvPr>
            <p:ph type="body" sz="quarter" idx="11"/>
          </p:nvPr>
        </p:nvSpPr>
        <p:spPr>
          <a:xfrm>
            <a:off x="274639" y="1212849"/>
            <a:ext cx="11889564" cy="4431983"/>
          </a:xfrm>
        </p:spPr>
        <p:txBody>
          <a:bodyPr/>
          <a:lstStyle/>
          <a:p>
            <a:r>
              <a:rPr lang="en-US" dirty="0" smtClean="0"/>
              <a:t>One Public Folder Database allowed in org with 2007 CCR</a:t>
            </a:r>
          </a:p>
          <a:p>
            <a:r>
              <a:rPr lang="en-US" dirty="0" smtClean="0"/>
              <a:t>Exchange 2010 DAG no Log Shipping for Public Folders</a:t>
            </a:r>
          </a:p>
          <a:p>
            <a:r>
              <a:rPr lang="en-US" dirty="0" smtClean="0"/>
              <a:t>Public Folders not supported in Office 365 (Exchange 2010) and BPOS</a:t>
            </a:r>
          </a:p>
          <a:p>
            <a:r>
              <a:rPr lang="en-US" b="1" dirty="0" smtClean="0"/>
              <a:t>Troubleshooting!!!</a:t>
            </a:r>
            <a:endParaRPr lang="en-US" b="1" dirty="0"/>
          </a:p>
        </p:txBody>
      </p:sp>
    </p:spTree>
    <p:extLst>
      <p:ext uri="{BB962C8B-B14F-4D97-AF65-F5344CB8AC3E}">
        <p14:creationId xmlns:p14="http://schemas.microsoft.com/office/powerpoint/2010/main" val="2908882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Public Folders</a:t>
            </a:r>
            <a:endParaRPr lang="en-US" dirty="0"/>
          </a:p>
        </p:txBody>
      </p:sp>
      <p:sp>
        <p:nvSpPr>
          <p:cNvPr id="3" name="Text Placeholder 2"/>
          <p:cNvSpPr>
            <a:spLocks noGrp="1"/>
          </p:cNvSpPr>
          <p:nvPr>
            <p:ph type="body" sz="quarter" idx="11"/>
          </p:nvPr>
        </p:nvSpPr>
        <p:spPr>
          <a:xfrm>
            <a:off x="274639" y="1212849"/>
            <a:ext cx="11889564" cy="5693866"/>
          </a:xfrm>
        </p:spPr>
        <p:txBody>
          <a:bodyPr/>
          <a:lstStyle/>
          <a:p>
            <a:r>
              <a:rPr lang="en-US" dirty="0" smtClean="0"/>
              <a:t>Switch to standard mailbox storage</a:t>
            </a:r>
          </a:p>
          <a:p>
            <a:pPr lvl="2"/>
            <a:r>
              <a:rPr lang="en-US" dirty="0" smtClean="0"/>
              <a:t>Familiar mailbox based storage for high availability</a:t>
            </a:r>
          </a:p>
          <a:p>
            <a:pPr lvl="2"/>
            <a:r>
              <a:rPr lang="en-US" dirty="0" smtClean="0"/>
              <a:t>No separate replication mechanism</a:t>
            </a:r>
          </a:p>
          <a:p>
            <a:pPr lvl="2"/>
            <a:r>
              <a:rPr lang="en-US" dirty="0" smtClean="0"/>
              <a:t>Single-master model</a:t>
            </a:r>
          </a:p>
          <a:p>
            <a:pPr lvl="2"/>
            <a:r>
              <a:rPr lang="en-US" dirty="0" smtClean="0"/>
              <a:t>Hierarchy is stored in PF mailboxes (one writeable)</a:t>
            </a:r>
          </a:p>
          <a:p>
            <a:pPr lvl="2"/>
            <a:r>
              <a:rPr lang="en-US" dirty="0" smtClean="0"/>
              <a:t>Each public folder mailbox has a read only copy of the PF hierarchy</a:t>
            </a:r>
          </a:p>
          <a:p>
            <a:r>
              <a:rPr lang="en-US" dirty="0" smtClean="0"/>
              <a:t>Content can be broken up and placed in multiple mailboxes</a:t>
            </a:r>
          </a:p>
          <a:p>
            <a:r>
              <a:rPr lang="en-US" dirty="0" smtClean="0"/>
              <a:t>Hierarchy folder points to target content mailbox</a:t>
            </a:r>
          </a:p>
          <a:p>
            <a:r>
              <a:rPr lang="en-US" dirty="0" smtClean="0"/>
              <a:t>No changes to end user</a:t>
            </a:r>
          </a:p>
          <a:p>
            <a:r>
              <a:rPr lang="en-US" dirty="0" smtClean="0"/>
              <a:t>Support on-premises, hybrid &amp; Office 365</a:t>
            </a:r>
            <a:endParaRPr lang="en-US" dirty="0"/>
          </a:p>
        </p:txBody>
      </p:sp>
    </p:spTree>
    <p:extLst>
      <p:ext uri="{BB962C8B-B14F-4D97-AF65-F5344CB8AC3E}">
        <p14:creationId xmlns:p14="http://schemas.microsoft.com/office/powerpoint/2010/main" val="10115977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9437" y="280106"/>
            <a:ext cx="11191240" cy="1165754"/>
          </a:xfrm>
          <a:prstGeom prst="rect">
            <a:avLst/>
          </a:prstGeom>
        </p:spPr>
        <p:txBody>
          <a:bodyPr>
            <a:normAutofit/>
          </a:bodyPr>
          <a:lstStyle>
            <a:lvl1pPr algn="l" defTabSz="1219170" rtl="0" eaLnBrk="1" latinLnBrk="0" hangingPunct="1">
              <a:spcBef>
                <a:spcPct val="0"/>
              </a:spcBef>
              <a:buNone/>
              <a:defRPr sz="5333" kern="1200">
                <a:solidFill>
                  <a:schemeClr val="tx1"/>
                </a:solidFill>
                <a:latin typeface="Segoe UI Light" pitchFamily="34" charset="0"/>
                <a:ea typeface="Segoe UI" pitchFamily="34" charset="0"/>
                <a:cs typeface="Segoe UI" pitchFamily="34" charset="0"/>
              </a:defRPr>
            </a:lvl1pPr>
          </a:lstStyle>
          <a:p>
            <a:r>
              <a:rPr lang="en-US" sz="5400" dirty="0" smtClean="0">
                <a:solidFill>
                  <a:srgbClr val="FFFFFF"/>
                </a:solidFill>
              </a:rPr>
              <a:t>Modern Public Folders Architecture</a:t>
            </a:r>
            <a:endParaRPr lang="en-US" sz="5400" dirty="0">
              <a:solidFill>
                <a:srgbClr val="FFFFFF"/>
              </a:solidFill>
            </a:endParaRPr>
          </a:p>
        </p:txBody>
      </p:sp>
      <p:sp>
        <p:nvSpPr>
          <p:cNvPr id="5" name="Rectangle 4"/>
          <p:cNvSpPr/>
          <p:nvPr/>
        </p:nvSpPr>
        <p:spPr>
          <a:xfrm>
            <a:off x="7521887" y="1632057"/>
            <a:ext cx="4291970" cy="4608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200">
              <a:lnSpc>
                <a:spcPct val="90000"/>
              </a:lnSpc>
              <a:spcBef>
                <a:spcPts val="204"/>
              </a:spcBef>
            </a:pPr>
            <a:r>
              <a:rPr lang="en-US" sz="1836" b="1" dirty="0" smtClean="0">
                <a:solidFill>
                  <a:prstClr val="white"/>
                </a:solidFill>
              </a:rPr>
              <a:t>Architecture</a:t>
            </a:r>
            <a:endParaRPr lang="en-US" sz="1530" dirty="0" smtClean="0">
              <a:solidFill>
                <a:prstClr val="white"/>
              </a:solidFill>
              <a:ea typeface="Segoe UI" pitchFamily="34" charset="0"/>
              <a:cs typeface="Segoe UI" pitchFamily="34" charset="0"/>
            </a:endParaRPr>
          </a:p>
          <a:p>
            <a:pPr marL="752048" lvl="1" indent="-285750">
              <a:lnSpc>
                <a:spcPct val="90000"/>
              </a:lnSpc>
              <a:spcBef>
                <a:spcPts val="204"/>
              </a:spcBef>
              <a:buFont typeface="Arial" panose="020B0604020202020204" pitchFamily="34" charset="0"/>
              <a:buChar char="•"/>
            </a:pPr>
            <a:r>
              <a:rPr lang="en-US" sz="1530" dirty="0">
                <a:solidFill>
                  <a:prstClr val="white"/>
                </a:solidFill>
                <a:ea typeface="Segoe UI" pitchFamily="34" charset="0"/>
                <a:cs typeface="Segoe UI" pitchFamily="34" charset="0"/>
              </a:rPr>
              <a:t>Public folders are based on the  mailbox architecture</a:t>
            </a:r>
            <a:endParaRPr lang="en-US" sz="1530" dirty="0" smtClean="0">
              <a:solidFill>
                <a:prstClr val="white"/>
              </a:solidFill>
              <a:ea typeface="Segoe UI" pitchFamily="34" charset="0"/>
              <a:cs typeface="Segoe UI" pitchFamily="34" charset="0"/>
            </a:endParaRPr>
          </a:p>
          <a:p>
            <a:pPr marL="752048" lvl="1" indent="-285750">
              <a:lnSpc>
                <a:spcPct val="90000"/>
              </a:lnSpc>
              <a:spcBef>
                <a:spcPts val="204"/>
              </a:spcBef>
              <a:buFont typeface="Arial" panose="020B0604020202020204" pitchFamily="34" charset="0"/>
              <a:buChar char="•"/>
            </a:pPr>
            <a:r>
              <a:rPr lang="en-US" sz="1530" dirty="0" smtClean="0">
                <a:solidFill>
                  <a:prstClr val="white"/>
                </a:solidFill>
                <a:ea typeface="Segoe UI" pitchFamily="34" charset="0"/>
                <a:cs typeface="Segoe UI" pitchFamily="34" charset="0"/>
              </a:rPr>
              <a:t>Hierarchy </a:t>
            </a:r>
            <a:r>
              <a:rPr lang="en-US" sz="1530" dirty="0">
                <a:solidFill>
                  <a:prstClr val="white"/>
                </a:solidFill>
                <a:ea typeface="Segoe UI" pitchFamily="34" charset="0"/>
                <a:cs typeface="Segoe UI" pitchFamily="34" charset="0"/>
              </a:rPr>
              <a:t>is stored in </a:t>
            </a:r>
            <a:r>
              <a:rPr lang="en-US" sz="1530" dirty="0" smtClean="0">
                <a:solidFill>
                  <a:prstClr val="white"/>
                </a:solidFill>
                <a:ea typeface="Segoe UI" pitchFamily="34" charset="0"/>
                <a:cs typeface="Segoe UI" pitchFamily="34" charset="0"/>
              </a:rPr>
              <a:t>all public folder mailboxes</a:t>
            </a:r>
            <a:endParaRPr lang="en-US" sz="1530" dirty="0">
              <a:solidFill>
                <a:prstClr val="white"/>
              </a:solidFill>
              <a:ea typeface="Segoe UI" pitchFamily="34" charset="0"/>
              <a:cs typeface="Segoe UI" pitchFamily="34" charset="0"/>
            </a:endParaRPr>
          </a:p>
          <a:p>
            <a:pPr marL="752048" lvl="1" indent="-285750">
              <a:lnSpc>
                <a:spcPct val="90000"/>
              </a:lnSpc>
              <a:spcBef>
                <a:spcPts val="204"/>
              </a:spcBef>
              <a:buFont typeface="Arial" panose="020B0604020202020204" pitchFamily="34" charset="0"/>
              <a:buChar char="•"/>
            </a:pPr>
            <a:r>
              <a:rPr lang="en-US" sz="1530" dirty="0">
                <a:solidFill>
                  <a:prstClr val="white"/>
                </a:solidFill>
                <a:ea typeface="Segoe UI" pitchFamily="34" charset="0"/>
                <a:cs typeface="Segoe UI" pitchFamily="34" charset="0"/>
              </a:rPr>
              <a:t>Content can be broken up and placed </a:t>
            </a:r>
            <a:r>
              <a:rPr lang="en-US" sz="1530" dirty="0" smtClean="0">
                <a:solidFill>
                  <a:prstClr val="white"/>
                </a:solidFill>
                <a:ea typeface="Segoe UI" pitchFamily="34" charset="0"/>
                <a:cs typeface="Segoe UI" pitchFamily="34" charset="0"/>
              </a:rPr>
              <a:t>across multiple </a:t>
            </a:r>
            <a:r>
              <a:rPr lang="en-US" sz="1530" dirty="0">
                <a:solidFill>
                  <a:prstClr val="white"/>
                </a:solidFill>
                <a:ea typeface="Segoe UI" pitchFamily="34" charset="0"/>
                <a:cs typeface="Segoe UI" pitchFamily="34" charset="0"/>
              </a:rPr>
              <a:t>mailboxes</a:t>
            </a:r>
          </a:p>
          <a:p>
            <a:pPr marL="752048" lvl="1" indent="-285750">
              <a:lnSpc>
                <a:spcPct val="90000"/>
              </a:lnSpc>
              <a:spcBef>
                <a:spcPts val="204"/>
              </a:spcBef>
              <a:buFont typeface="Arial" panose="020B0604020202020204" pitchFamily="34" charset="0"/>
              <a:buChar char="•"/>
            </a:pPr>
            <a:r>
              <a:rPr lang="en-US" sz="1530" dirty="0" smtClean="0">
                <a:solidFill>
                  <a:prstClr val="white"/>
                </a:solidFill>
                <a:ea typeface="Segoe UI" pitchFamily="34" charset="0"/>
                <a:cs typeface="Segoe UI" pitchFamily="34" charset="0"/>
              </a:rPr>
              <a:t>Similar </a:t>
            </a:r>
            <a:r>
              <a:rPr lang="en-US" sz="1530" dirty="0">
                <a:solidFill>
                  <a:prstClr val="white"/>
                </a:solidFill>
                <a:ea typeface="Segoe UI" pitchFamily="34" charset="0"/>
                <a:cs typeface="Segoe UI" pitchFamily="34" charset="0"/>
              </a:rPr>
              <a:t>administrative </a:t>
            </a:r>
            <a:r>
              <a:rPr lang="en-US" sz="1530" dirty="0" smtClean="0">
                <a:solidFill>
                  <a:prstClr val="white"/>
                </a:solidFill>
                <a:ea typeface="Segoe UI" pitchFamily="34" charset="0"/>
                <a:cs typeface="Segoe UI" pitchFamily="34" charset="0"/>
              </a:rPr>
              <a:t>features</a:t>
            </a:r>
          </a:p>
          <a:p>
            <a:pPr marL="752048" lvl="1" indent="-285750">
              <a:lnSpc>
                <a:spcPct val="90000"/>
              </a:lnSpc>
              <a:spcBef>
                <a:spcPts val="204"/>
              </a:spcBef>
              <a:buFont typeface="Arial" panose="020B0604020202020204" pitchFamily="34" charset="0"/>
              <a:buChar char="•"/>
            </a:pPr>
            <a:r>
              <a:rPr lang="en-US" sz="1530" dirty="0" smtClean="0">
                <a:solidFill>
                  <a:prstClr val="white"/>
                </a:solidFill>
                <a:ea typeface="Segoe UI" pitchFamily="34" charset="0"/>
                <a:cs typeface="Segoe UI" pitchFamily="34" charset="0"/>
              </a:rPr>
              <a:t>Public Folder permission management in RBAC</a:t>
            </a:r>
            <a:endParaRPr lang="en-US" sz="1530" dirty="0">
              <a:solidFill>
                <a:prstClr val="white"/>
              </a:solidFill>
              <a:ea typeface="Segoe UI" pitchFamily="34" charset="0"/>
              <a:cs typeface="Segoe UI" pitchFamily="34" charset="0"/>
            </a:endParaRPr>
          </a:p>
          <a:p>
            <a:pPr marL="466298" lvl="1">
              <a:lnSpc>
                <a:spcPct val="90000"/>
              </a:lnSpc>
              <a:spcBef>
                <a:spcPts val="204"/>
              </a:spcBef>
            </a:pPr>
            <a:endParaRPr lang="en-US" sz="1530" dirty="0" smtClean="0">
              <a:solidFill>
                <a:prstClr val="white"/>
              </a:solidFill>
              <a:ea typeface="Segoe UI" pitchFamily="34" charset="0"/>
              <a:cs typeface="Segoe UI" pitchFamily="34" charset="0"/>
            </a:endParaRPr>
          </a:p>
        </p:txBody>
      </p:sp>
      <p:sp>
        <p:nvSpPr>
          <p:cNvPr id="6" name="Rectangle 5"/>
          <p:cNvSpPr/>
          <p:nvPr/>
        </p:nvSpPr>
        <p:spPr>
          <a:xfrm>
            <a:off x="622617" y="1653829"/>
            <a:ext cx="6738620" cy="4586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endParaRPr>
          </a:p>
        </p:txBody>
      </p:sp>
      <p:grpSp>
        <p:nvGrpSpPr>
          <p:cNvPr id="9" name="Group 8"/>
          <p:cNvGrpSpPr/>
          <p:nvPr/>
        </p:nvGrpSpPr>
        <p:grpSpPr>
          <a:xfrm>
            <a:off x="2778971" y="1736519"/>
            <a:ext cx="1991466" cy="1046302"/>
            <a:chOff x="3772650" y="1988385"/>
            <a:chExt cx="772458" cy="497028"/>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2650" y="1988385"/>
              <a:ext cx="772458" cy="497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etern\Desktop\Design Stuff\Icons\Microsoft logos\outlook-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0" t="3171" r="7038" b="11229"/>
            <a:stretch/>
          </p:blipFill>
          <p:spPr bwMode="auto">
            <a:xfrm>
              <a:off x="4021767" y="2064714"/>
              <a:ext cx="274224" cy="2690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886855" y="4560047"/>
            <a:ext cx="1713208" cy="121739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srgbClr val="000000"/>
                </a:solidFill>
              </a:rPr>
              <a:t>Red Folder</a:t>
            </a:r>
          </a:p>
          <a:p>
            <a:pPr algn="ctr"/>
            <a:r>
              <a:rPr lang="en-US" sz="1836" dirty="0" smtClean="0">
                <a:solidFill>
                  <a:srgbClr val="000000"/>
                </a:solidFill>
              </a:rPr>
              <a:t>Green Folder</a:t>
            </a:r>
            <a:endParaRPr lang="en-US" sz="1836" dirty="0">
              <a:solidFill>
                <a:srgbClr val="000000"/>
              </a:solidFill>
            </a:endParaRPr>
          </a:p>
        </p:txBody>
      </p:sp>
      <p:sp>
        <p:nvSpPr>
          <p:cNvPr id="11" name="Rectangle 10"/>
          <p:cNvSpPr/>
          <p:nvPr/>
        </p:nvSpPr>
        <p:spPr>
          <a:xfrm>
            <a:off x="886854" y="3407679"/>
            <a:ext cx="6091407" cy="505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rgbClr val="7F7F7F"/>
                </a:solidFill>
              </a:rPr>
              <a:t>CAS 2013</a:t>
            </a:r>
          </a:p>
        </p:txBody>
      </p:sp>
      <p:sp>
        <p:nvSpPr>
          <p:cNvPr id="12" name="Rectangle 11"/>
          <p:cNvSpPr/>
          <p:nvPr/>
        </p:nvSpPr>
        <p:spPr>
          <a:xfrm>
            <a:off x="2967082" y="4565873"/>
            <a:ext cx="1713208" cy="121739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srgbClr val="000000"/>
                </a:solidFill>
              </a:rPr>
              <a:t>Blue Folder</a:t>
            </a:r>
          </a:p>
          <a:p>
            <a:pPr algn="ctr"/>
            <a:r>
              <a:rPr lang="en-US" sz="1836" dirty="0" smtClean="0">
                <a:solidFill>
                  <a:srgbClr val="000000"/>
                </a:solidFill>
              </a:rPr>
              <a:t>Pink Folder </a:t>
            </a:r>
            <a:endParaRPr lang="en-US" sz="1836" dirty="0">
              <a:solidFill>
                <a:srgbClr val="000000"/>
              </a:solidFill>
            </a:endParaRPr>
          </a:p>
        </p:txBody>
      </p:sp>
      <p:sp>
        <p:nvSpPr>
          <p:cNvPr id="13" name="Rectangle 12"/>
          <p:cNvSpPr/>
          <p:nvPr/>
        </p:nvSpPr>
        <p:spPr>
          <a:xfrm>
            <a:off x="5002765" y="4563933"/>
            <a:ext cx="1713208" cy="121739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srgbClr val="000000"/>
                </a:solidFill>
              </a:rPr>
              <a:t>Yellow Folder</a:t>
            </a:r>
            <a:endParaRPr lang="en-US" sz="1836" dirty="0">
              <a:solidFill>
                <a:srgbClr val="000000"/>
              </a:solidFill>
            </a:endParaRPr>
          </a:p>
        </p:txBody>
      </p:sp>
      <p:sp>
        <p:nvSpPr>
          <p:cNvPr id="14" name="Straight Connector 1024003"/>
          <p:cNvSpPr>
            <a:spLocks noChangeShapeType="1"/>
          </p:cNvSpPr>
          <p:nvPr/>
        </p:nvSpPr>
        <p:spPr bwMode="auto">
          <a:xfrm flipH="1" flipV="1">
            <a:off x="3091429" y="2830581"/>
            <a:ext cx="0" cy="295715"/>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5" name="Straight Connector 1024003"/>
          <p:cNvSpPr>
            <a:spLocks noChangeShapeType="1"/>
          </p:cNvSpPr>
          <p:nvPr/>
        </p:nvSpPr>
        <p:spPr bwMode="auto">
          <a:xfrm rot="16200000" flipH="1" flipV="1">
            <a:off x="2327567" y="2407637"/>
            <a:ext cx="0" cy="1488349"/>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6" name="Straight Connector 1024003"/>
          <p:cNvSpPr>
            <a:spLocks noChangeShapeType="1"/>
          </p:cNvSpPr>
          <p:nvPr/>
        </p:nvSpPr>
        <p:spPr bwMode="auto">
          <a:xfrm rot="5400000" flipH="1">
            <a:off x="1465727" y="3269573"/>
            <a:ext cx="235332"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7" name="Straight Connector 1024003"/>
          <p:cNvSpPr>
            <a:spLocks noChangeShapeType="1"/>
          </p:cNvSpPr>
          <p:nvPr/>
        </p:nvSpPr>
        <p:spPr bwMode="auto">
          <a:xfrm rot="5400000" flipH="1">
            <a:off x="1289476" y="4251556"/>
            <a:ext cx="587834"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4" name="Straight Connector 1024003"/>
          <p:cNvSpPr>
            <a:spLocks noChangeShapeType="1"/>
          </p:cNvSpPr>
          <p:nvPr/>
        </p:nvSpPr>
        <p:spPr bwMode="auto">
          <a:xfrm flipV="1">
            <a:off x="4484924" y="2830581"/>
            <a:ext cx="0" cy="32122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5" name="Straight Connector 1024003"/>
          <p:cNvSpPr>
            <a:spLocks noChangeShapeType="1"/>
          </p:cNvSpPr>
          <p:nvPr/>
        </p:nvSpPr>
        <p:spPr bwMode="auto">
          <a:xfrm rot="5400000" flipH="1" flipV="1">
            <a:off x="5093570" y="2543164"/>
            <a:ext cx="3" cy="1217293"/>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6" name="Straight Connector 1024003"/>
          <p:cNvSpPr>
            <a:spLocks noChangeShapeType="1"/>
          </p:cNvSpPr>
          <p:nvPr/>
        </p:nvSpPr>
        <p:spPr bwMode="auto">
          <a:xfrm rot="16200000">
            <a:off x="5584506" y="3269525"/>
            <a:ext cx="235427" cy="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3" name="Straight Connector 1024003"/>
          <p:cNvSpPr>
            <a:spLocks noChangeShapeType="1"/>
          </p:cNvSpPr>
          <p:nvPr/>
        </p:nvSpPr>
        <p:spPr bwMode="auto">
          <a:xfrm rot="16200000">
            <a:off x="5408448"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8" name="Straight Connector 1024003"/>
          <p:cNvSpPr>
            <a:spLocks noChangeShapeType="1"/>
          </p:cNvSpPr>
          <p:nvPr/>
        </p:nvSpPr>
        <p:spPr bwMode="auto">
          <a:xfrm rot="5400000" flipH="1">
            <a:off x="3388207" y="3108911"/>
            <a:ext cx="556657"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9" name="Straight Connector 1024003"/>
          <p:cNvSpPr>
            <a:spLocks noChangeShapeType="1"/>
          </p:cNvSpPr>
          <p:nvPr/>
        </p:nvSpPr>
        <p:spPr bwMode="auto">
          <a:xfrm rot="5400000" flipH="1">
            <a:off x="3359219"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8" name="TextBox 17"/>
          <p:cNvSpPr txBox="1"/>
          <p:nvPr/>
        </p:nvSpPr>
        <p:spPr>
          <a:xfrm>
            <a:off x="1820618" y="2942116"/>
            <a:ext cx="765563" cy="352226"/>
          </a:xfrm>
          <a:prstGeom prst="rect">
            <a:avLst/>
          </a:prstGeom>
          <a:solidFill>
            <a:schemeClr val="accent6"/>
          </a:solidFill>
        </p:spPr>
        <p:txBody>
          <a:bodyPr wrap="square" lIns="0" tIns="0" rIns="0" bIns="0" rtlCol="0" anchor="ctr">
            <a:spAutoFit/>
          </a:bodyPr>
          <a:lstStyle/>
          <a:p>
            <a:pPr algn="ctr"/>
            <a:r>
              <a:rPr lang="en-US" sz="1122" i="1" dirty="0" smtClean="0">
                <a:solidFill>
                  <a:srgbClr val="FFFFFF"/>
                </a:solidFill>
                <a:ea typeface="Segoe UI" pitchFamily="34" charset="0"/>
                <a:cs typeface="Segoe UI" pitchFamily="34" charset="0"/>
              </a:rPr>
              <a:t>Public</a:t>
            </a:r>
            <a:endParaRPr lang="en-US" sz="1122" i="1" dirty="0">
              <a:solidFill>
                <a:srgbClr val="FFFFFF"/>
              </a:solidFill>
              <a:ea typeface="Segoe UI" pitchFamily="34" charset="0"/>
              <a:cs typeface="Segoe UI" pitchFamily="34" charset="0"/>
            </a:endParaRPr>
          </a:p>
          <a:p>
            <a:pPr algn="ctr"/>
            <a:r>
              <a:rPr lang="en-US" sz="1122" i="1" dirty="0">
                <a:solidFill>
                  <a:srgbClr val="FFFFFF"/>
                </a:solidFill>
                <a:ea typeface="Segoe UI" pitchFamily="34" charset="0"/>
                <a:cs typeface="Segoe UI" pitchFamily="34" charset="0"/>
              </a:rPr>
              <a:t>logon</a:t>
            </a:r>
          </a:p>
        </p:txBody>
      </p:sp>
      <p:sp>
        <p:nvSpPr>
          <p:cNvPr id="36" name="TextBox 35"/>
          <p:cNvSpPr txBox="1"/>
          <p:nvPr/>
        </p:nvSpPr>
        <p:spPr>
          <a:xfrm>
            <a:off x="4795322" y="2956728"/>
            <a:ext cx="803130" cy="352226"/>
          </a:xfrm>
          <a:prstGeom prst="rect">
            <a:avLst/>
          </a:prstGeom>
          <a:solidFill>
            <a:schemeClr val="accent6"/>
          </a:solidFill>
        </p:spPr>
        <p:txBody>
          <a:bodyPr wrap="square" lIns="0" tIns="0" rIns="0" bIns="0" rtlCol="0" anchor="ctr">
            <a:spAutoFit/>
          </a:bodyPr>
          <a:lstStyle/>
          <a:p>
            <a:pPr algn="ctr"/>
            <a:r>
              <a:rPr lang="en-US" sz="1122" i="1" dirty="0">
                <a:solidFill>
                  <a:srgbClr val="FFFFFF"/>
                </a:solidFill>
                <a:ea typeface="Segoe UI" pitchFamily="34" charset="0"/>
                <a:cs typeface="Segoe UI" pitchFamily="34" charset="0"/>
              </a:rPr>
              <a:t>Public</a:t>
            </a:r>
          </a:p>
          <a:p>
            <a:pPr algn="ctr"/>
            <a:r>
              <a:rPr lang="en-US" sz="1122" i="1" dirty="0">
                <a:solidFill>
                  <a:srgbClr val="FFFFFF"/>
                </a:solidFill>
                <a:ea typeface="Segoe UI" pitchFamily="34" charset="0"/>
                <a:cs typeface="Segoe UI" pitchFamily="34" charset="0"/>
              </a:rPr>
              <a:t>logon</a:t>
            </a:r>
          </a:p>
        </p:txBody>
      </p:sp>
      <p:grpSp>
        <p:nvGrpSpPr>
          <p:cNvPr id="43" name="Group 42"/>
          <p:cNvGrpSpPr/>
          <p:nvPr/>
        </p:nvGrpSpPr>
        <p:grpSpPr>
          <a:xfrm>
            <a:off x="3169148" y="2945579"/>
            <a:ext cx="1237318" cy="257018"/>
            <a:chOff x="1585805" y="2933129"/>
            <a:chExt cx="1067544" cy="252001"/>
          </a:xfrm>
          <a:solidFill>
            <a:schemeClr val="accent6"/>
          </a:solidFill>
        </p:grpSpPr>
        <p:sp>
          <p:nvSpPr>
            <p:cNvPr id="44" name="Rectangle 43"/>
            <p:cNvSpPr/>
            <p:nvPr/>
          </p:nvSpPr>
          <p:spPr>
            <a:xfrm>
              <a:off x="1585805" y="2933129"/>
              <a:ext cx="1067544" cy="25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ea typeface="Segoe UI" pitchFamily="34" charset="0"/>
                <a:cs typeface="Segoe UI" pitchFamily="34" charset="0"/>
              </a:endParaRPr>
            </a:p>
          </p:txBody>
        </p:sp>
        <p:sp>
          <p:nvSpPr>
            <p:cNvPr id="45" name="TextBox 44"/>
            <p:cNvSpPr txBox="1"/>
            <p:nvPr/>
          </p:nvSpPr>
          <p:spPr>
            <a:xfrm>
              <a:off x="1585805" y="2946543"/>
              <a:ext cx="1067543" cy="169305"/>
            </a:xfrm>
            <a:prstGeom prst="rect">
              <a:avLst/>
            </a:prstGeom>
            <a:grpFill/>
          </p:spPr>
          <p:txBody>
            <a:bodyPr wrap="square" lIns="0" tIns="0" rIns="0" bIns="0" rtlCol="0" anchor="ctr">
              <a:spAutoFit/>
            </a:bodyPr>
            <a:lstStyle/>
            <a:p>
              <a:pPr algn="ctr"/>
              <a:r>
                <a:rPr lang="en-US" sz="1122" i="1" dirty="0">
                  <a:solidFill>
                    <a:srgbClr val="353435"/>
                  </a:solidFill>
                  <a:ea typeface="Segoe UI" pitchFamily="34" charset="0"/>
                  <a:cs typeface="Segoe UI" pitchFamily="34" charset="0"/>
                </a:rPr>
                <a:t>Public Logon</a:t>
              </a:r>
            </a:p>
          </p:txBody>
        </p:sp>
      </p:grpSp>
      <p:sp>
        <p:nvSpPr>
          <p:cNvPr id="2" name="Rectangle 1"/>
          <p:cNvSpPr/>
          <p:nvPr/>
        </p:nvSpPr>
        <p:spPr bwMode="auto">
          <a:xfrm>
            <a:off x="886854" y="4545473"/>
            <a:ext cx="1713207" cy="475789"/>
          </a:xfrm>
          <a:prstGeom prst="rect">
            <a:avLst/>
          </a:prstGeom>
          <a:solidFill>
            <a:srgbClr val="C9F3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7F7F7F"/>
                </a:solidFill>
              </a:rPr>
              <a:t>Hierarchy</a:t>
            </a:r>
            <a:endParaRPr lang="en-US" sz="2000" dirty="0">
              <a:solidFill>
                <a:srgbClr val="7F7F7F"/>
              </a:solidFill>
            </a:endParaRPr>
          </a:p>
        </p:txBody>
      </p:sp>
      <p:sp>
        <p:nvSpPr>
          <p:cNvPr id="37" name="Rectangle 36"/>
          <p:cNvSpPr/>
          <p:nvPr/>
        </p:nvSpPr>
        <p:spPr bwMode="auto">
          <a:xfrm>
            <a:off x="2967081" y="4560046"/>
            <a:ext cx="1727156" cy="4757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8" name="Rectangle 37"/>
          <p:cNvSpPr/>
          <p:nvPr/>
        </p:nvSpPr>
        <p:spPr bwMode="auto">
          <a:xfrm>
            <a:off x="5002763" y="4559826"/>
            <a:ext cx="1713207" cy="475789"/>
          </a:xfrm>
          <a:prstGeom prst="rect">
            <a:avLst/>
          </a:prstGeom>
          <a:solidFill>
            <a:srgbClr val="C9F3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7F7F7F"/>
                </a:solidFill>
              </a:rPr>
              <a:t>Hierarchy</a:t>
            </a:r>
            <a:endParaRPr lang="en-US" sz="2000" dirty="0">
              <a:solidFill>
                <a:srgbClr val="7F7F7F"/>
              </a:solidFill>
            </a:endParaRPr>
          </a:p>
        </p:txBody>
      </p:sp>
      <p:sp>
        <p:nvSpPr>
          <p:cNvPr id="19" name="TextBox 18"/>
          <p:cNvSpPr txBox="1"/>
          <p:nvPr/>
        </p:nvSpPr>
        <p:spPr>
          <a:xfrm>
            <a:off x="1007366" y="5703434"/>
            <a:ext cx="1553271"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Secondary PF Mailbox 1</a:t>
            </a:r>
          </a:p>
        </p:txBody>
      </p:sp>
      <p:sp>
        <p:nvSpPr>
          <p:cNvPr id="39" name="TextBox 38"/>
          <p:cNvSpPr txBox="1"/>
          <p:nvPr/>
        </p:nvSpPr>
        <p:spPr>
          <a:xfrm>
            <a:off x="2868180"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gradFill>
                  <a:gsLst>
                    <a:gs pos="2917">
                      <a:srgbClr val="FFFFFF"/>
                    </a:gs>
                    <a:gs pos="30000">
                      <a:srgbClr val="FFFFFF"/>
                    </a:gs>
                  </a:gsLst>
                  <a:lin ang="5400000" scaled="0"/>
                </a:gradFill>
              </a:rPr>
              <a:t>Primary PF Mailbox</a:t>
            </a:r>
          </a:p>
        </p:txBody>
      </p:sp>
      <p:sp>
        <p:nvSpPr>
          <p:cNvPr id="40" name="TextBox 39"/>
          <p:cNvSpPr txBox="1"/>
          <p:nvPr/>
        </p:nvSpPr>
        <p:spPr>
          <a:xfrm>
            <a:off x="4925580"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Secondary PF Mailbox 2</a:t>
            </a:r>
          </a:p>
        </p:txBody>
      </p:sp>
    </p:spTree>
    <p:extLst>
      <p:ext uri="{BB962C8B-B14F-4D97-AF65-F5344CB8AC3E}">
        <p14:creationId xmlns:p14="http://schemas.microsoft.com/office/powerpoint/2010/main" val="17031205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Hierarchy Synchronization</a:t>
            </a:r>
            <a:endParaRPr lang="en-US" dirty="0"/>
          </a:p>
        </p:txBody>
      </p:sp>
      <p:sp>
        <p:nvSpPr>
          <p:cNvPr id="4" name="Rectangle 3"/>
          <p:cNvSpPr/>
          <p:nvPr/>
        </p:nvSpPr>
        <p:spPr>
          <a:xfrm>
            <a:off x="333861" y="1653829"/>
            <a:ext cx="8665760" cy="4586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endParaRPr>
          </a:p>
        </p:txBody>
      </p:sp>
      <p:sp>
        <p:nvSpPr>
          <p:cNvPr id="8" name="Rectangle 7"/>
          <p:cNvSpPr/>
          <p:nvPr/>
        </p:nvSpPr>
        <p:spPr>
          <a:xfrm>
            <a:off x="598099" y="4560047"/>
            <a:ext cx="1713208" cy="121739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endParaRPr>
          </a:p>
        </p:txBody>
      </p:sp>
      <p:sp>
        <p:nvSpPr>
          <p:cNvPr id="9" name="Rectangle 8"/>
          <p:cNvSpPr/>
          <p:nvPr/>
        </p:nvSpPr>
        <p:spPr>
          <a:xfrm>
            <a:off x="598098" y="3407679"/>
            <a:ext cx="8160891" cy="505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rgbClr val="FFFFFF">
                    <a:lumMod val="50000"/>
                  </a:srgbClr>
                </a:solidFill>
              </a:rPr>
              <a:t>CAS 2013</a:t>
            </a:r>
          </a:p>
        </p:txBody>
      </p:sp>
      <p:sp>
        <p:nvSpPr>
          <p:cNvPr id="10" name="Rectangle 9"/>
          <p:cNvSpPr/>
          <p:nvPr/>
        </p:nvSpPr>
        <p:spPr>
          <a:xfrm>
            <a:off x="3814965" y="4551300"/>
            <a:ext cx="1713208" cy="121739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endParaRPr>
          </a:p>
        </p:txBody>
      </p:sp>
      <p:sp>
        <p:nvSpPr>
          <p:cNvPr id="11" name="Rectangle 10"/>
          <p:cNvSpPr/>
          <p:nvPr/>
        </p:nvSpPr>
        <p:spPr>
          <a:xfrm>
            <a:off x="6991988" y="4563933"/>
            <a:ext cx="1713208" cy="1217390"/>
          </a:xfrm>
          <a:prstGeom prst="rect">
            <a:avLst/>
          </a:prstGeom>
          <a:solidFill>
            <a:schemeClr val="tx1"/>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endParaRPr>
          </a:p>
        </p:txBody>
      </p:sp>
      <p:sp>
        <p:nvSpPr>
          <p:cNvPr id="16" name="Straight Connector 1024003"/>
          <p:cNvSpPr>
            <a:spLocks noChangeShapeType="1"/>
          </p:cNvSpPr>
          <p:nvPr/>
        </p:nvSpPr>
        <p:spPr bwMode="auto">
          <a:xfrm flipV="1">
            <a:off x="4678543" y="2830580"/>
            <a:ext cx="0" cy="32122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7" name="Straight Connector 1024003"/>
          <p:cNvSpPr>
            <a:spLocks noChangeShapeType="1"/>
          </p:cNvSpPr>
          <p:nvPr/>
        </p:nvSpPr>
        <p:spPr bwMode="auto">
          <a:xfrm rot="5400000" flipH="1" flipV="1">
            <a:off x="6168725" y="1641182"/>
            <a:ext cx="32533" cy="301289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8" name="Straight Connector 1024003"/>
          <p:cNvSpPr>
            <a:spLocks noChangeShapeType="1"/>
          </p:cNvSpPr>
          <p:nvPr/>
        </p:nvSpPr>
        <p:spPr bwMode="auto">
          <a:xfrm rot="16200000">
            <a:off x="7573729" y="3269521"/>
            <a:ext cx="235427" cy="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9" name="Straight Connector 1024003"/>
          <p:cNvSpPr>
            <a:spLocks noChangeShapeType="1"/>
          </p:cNvSpPr>
          <p:nvPr/>
        </p:nvSpPr>
        <p:spPr bwMode="auto">
          <a:xfrm rot="16200000">
            <a:off x="7397671"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31" name="Rectangle 30"/>
          <p:cNvSpPr/>
          <p:nvPr/>
        </p:nvSpPr>
        <p:spPr bwMode="auto">
          <a:xfrm>
            <a:off x="598098" y="4545473"/>
            <a:ext cx="1713207" cy="475789"/>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7F7F7F"/>
                </a:solidFill>
              </a:rPr>
              <a:t>Hierarchy</a:t>
            </a:r>
            <a:endParaRPr lang="en-US" sz="2000" dirty="0">
              <a:solidFill>
                <a:srgbClr val="7F7F7F"/>
              </a:solidFill>
            </a:endParaRPr>
          </a:p>
        </p:txBody>
      </p:sp>
      <p:sp>
        <p:nvSpPr>
          <p:cNvPr id="32" name="Rectangle 31"/>
          <p:cNvSpPr/>
          <p:nvPr/>
        </p:nvSpPr>
        <p:spPr bwMode="auto">
          <a:xfrm>
            <a:off x="3814964" y="4545473"/>
            <a:ext cx="1727156" cy="4757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3" name="Rectangle 32"/>
          <p:cNvSpPr/>
          <p:nvPr/>
        </p:nvSpPr>
        <p:spPr bwMode="auto">
          <a:xfrm>
            <a:off x="6991986" y="4559826"/>
            <a:ext cx="1713207" cy="475789"/>
          </a:xfrm>
          <a:prstGeom prst="rect">
            <a:avLst/>
          </a:pr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7F7F7F"/>
                </a:solidFill>
              </a:rPr>
              <a:t>Hierarchy</a:t>
            </a:r>
            <a:endParaRPr lang="en-US" sz="2000" dirty="0">
              <a:solidFill>
                <a:srgbClr val="7F7F7F"/>
              </a:solidFill>
            </a:endParaRPr>
          </a:p>
        </p:txBody>
      </p:sp>
      <p:sp>
        <p:nvSpPr>
          <p:cNvPr id="34" name="TextBox 33"/>
          <p:cNvSpPr txBox="1"/>
          <p:nvPr/>
        </p:nvSpPr>
        <p:spPr>
          <a:xfrm>
            <a:off x="718610" y="5703434"/>
            <a:ext cx="1553271"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000000"/>
                    </a:gs>
                    <a:gs pos="30000">
                      <a:srgbClr val="000000"/>
                    </a:gs>
                  </a:gsLst>
                  <a:lin ang="5400000" scaled="0"/>
                </a:gradFill>
              </a:rPr>
              <a:t>Secondary PF Mailbox 1</a:t>
            </a:r>
          </a:p>
        </p:txBody>
      </p:sp>
      <p:sp>
        <p:nvSpPr>
          <p:cNvPr id="35" name="TextBox 34"/>
          <p:cNvSpPr txBox="1"/>
          <p:nvPr/>
        </p:nvSpPr>
        <p:spPr>
          <a:xfrm>
            <a:off x="3700021" y="5660339"/>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gradFill>
                  <a:gsLst>
                    <a:gs pos="2917">
                      <a:srgbClr val="000000"/>
                    </a:gs>
                    <a:gs pos="30000">
                      <a:srgbClr val="000000"/>
                    </a:gs>
                  </a:gsLst>
                  <a:lin ang="5400000" scaled="0"/>
                </a:gradFill>
              </a:rPr>
              <a:t>Primary PF Mailbox</a:t>
            </a:r>
          </a:p>
        </p:txBody>
      </p:sp>
      <p:sp>
        <p:nvSpPr>
          <p:cNvPr id="36" name="TextBox 35"/>
          <p:cNvSpPr txBox="1"/>
          <p:nvPr/>
        </p:nvSpPr>
        <p:spPr>
          <a:xfrm>
            <a:off x="6914803"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000000"/>
                    </a:gs>
                    <a:gs pos="30000">
                      <a:srgbClr val="000000"/>
                    </a:gs>
                  </a:gsLst>
                  <a:lin ang="5400000" scaled="0"/>
                </a:gradFill>
              </a:rPr>
              <a:t>Secondary PF Mailbox 2</a:t>
            </a:r>
          </a:p>
        </p:txBody>
      </p:sp>
      <p:grpSp>
        <p:nvGrpSpPr>
          <p:cNvPr id="5" name="Group 4"/>
          <p:cNvGrpSpPr/>
          <p:nvPr/>
        </p:nvGrpSpPr>
        <p:grpSpPr>
          <a:xfrm>
            <a:off x="3682810" y="1769402"/>
            <a:ext cx="1991466" cy="1046302"/>
            <a:chOff x="3772650" y="1988385"/>
            <a:chExt cx="772458" cy="497028"/>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2650" y="1988385"/>
              <a:ext cx="772458" cy="497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etern\Desktop\Design Stuff\Icons\Microsoft logos\outlook-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0" t="3171" r="7038" b="11229"/>
            <a:stretch/>
          </p:blipFill>
          <p:spPr bwMode="auto">
            <a:xfrm>
              <a:off x="4021767" y="2064714"/>
              <a:ext cx="274224" cy="269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725760" y="4988777"/>
            <a:ext cx="1265231" cy="517065"/>
            <a:chOff x="9316852" y="2117265"/>
            <a:chExt cx="1265231" cy="517065"/>
          </a:xfrm>
        </p:grpSpPr>
        <p:pic>
          <p:nvPicPr>
            <p:cNvPr id="37"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000000"/>
                      </a:gs>
                      <a:gs pos="30000">
                        <a:srgbClr val="000000"/>
                      </a:gs>
                    </a:gsLst>
                    <a:lin ang="5400000" scaled="0"/>
                  </a:gradFill>
                </a:rPr>
                <a:t>Folder1</a:t>
              </a:r>
            </a:p>
          </p:txBody>
        </p:sp>
      </p:grpSp>
      <p:grpSp>
        <p:nvGrpSpPr>
          <p:cNvPr id="43" name="Group 42"/>
          <p:cNvGrpSpPr/>
          <p:nvPr/>
        </p:nvGrpSpPr>
        <p:grpSpPr>
          <a:xfrm>
            <a:off x="7174391" y="5235295"/>
            <a:ext cx="1265231" cy="517065"/>
            <a:chOff x="9316852" y="2117265"/>
            <a:chExt cx="1265231" cy="517065"/>
          </a:xfrm>
        </p:grpSpPr>
        <p:pic>
          <p:nvPicPr>
            <p:cNvPr id="44"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000000"/>
                      </a:gs>
                      <a:gs pos="30000">
                        <a:srgbClr val="000000"/>
                      </a:gs>
                    </a:gsLst>
                    <a:lin ang="5400000" scaled="0"/>
                  </a:gradFill>
                </a:rPr>
                <a:t>Folder2</a:t>
              </a:r>
            </a:p>
          </p:txBody>
        </p:sp>
      </p:grpSp>
      <p:grpSp>
        <p:nvGrpSpPr>
          <p:cNvPr id="46" name="Group 45"/>
          <p:cNvGrpSpPr/>
          <p:nvPr/>
        </p:nvGrpSpPr>
        <p:grpSpPr>
          <a:xfrm>
            <a:off x="7174391" y="4983788"/>
            <a:ext cx="1265231" cy="517065"/>
            <a:chOff x="9316852" y="2117265"/>
            <a:chExt cx="1265231" cy="517065"/>
          </a:xfrm>
        </p:grpSpPr>
        <p:pic>
          <p:nvPicPr>
            <p:cNvPr id="47"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000000"/>
                      </a:gs>
                      <a:gs pos="30000">
                        <a:srgbClr val="000000"/>
                      </a:gs>
                    </a:gsLst>
                    <a:lin ang="5400000" scaled="0"/>
                  </a:gradFill>
                </a:rPr>
                <a:t>Folder1</a:t>
              </a:r>
            </a:p>
          </p:txBody>
        </p:sp>
      </p:grpSp>
      <p:grpSp>
        <p:nvGrpSpPr>
          <p:cNvPr id="49" name="Group 48"/>
          <p:cNvGrpSpPr/>
          <p:nvPr/>
        </p:nvGrpSpPr>
        <p:grpSpPr>
          <a:xfrm>
            <a:off x="4018533" y="5031834"/>
            <a:ext cx="1265231" cy="517065"/>
            <a:chOff x="9316852" y="2117265"/>
            <a:chExt cx="1265231" cy="517065"/>
          </a:xfrm>
        </p:grpSpPr>
        <p:pic>
          <p:nvPicPr>
            <p:cNvPr id="50"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000000"/>
                      </a:gs>
                      <a:gs pos="30000">
                        <a:srgbClr val="000000"/>
                      </a:gs>
                    </a:gsLst>
                    <a:lin ang="5400000" scaled="0"/>
                  </a:gradFill>
                </a:rPr>
                <a:t>Folder1</a:t>
              </a:r>
            </a:p>
          </p:txBody>
        </p:sp>
      </p:grpSp>
      <p:sp>
        <p:nvSpPr>
          <p:cNvPr id="52" name="Straight Connector 1024003"/>
          <p:cNvSpPr>
            <a:spLocks noChangeShapeType="1"/>
          </p:cNvSpPr>
          <p:nvPr/>
        </p:nvSpPr>
        <p:spPr bwMode="auto">
          <a:xfrm rot="16200000">
            <a:off x="6233843" y="4425850"/>
            <a:ext cx="0" cy="118145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3" name="Straight Connector 1024003"/>
          <p:cNvSpPr>
            <a:spLocks noChangeShapeType="1"/>
          </p:cNvSpPr>
          <p:nvPr/>
        </p:nvSpPr>
        <p:spPr bwMode="auto">
          <a:xfrm rot="16200000" flipV="1">
            <a:off x="6276470" y="4160192"/>
            <a:ext cx="0" cy="1207307"/>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4" name="Straight Connector 1024003"/>
          <p:cNvSpPr>
            <a:spLocks noChangeShapeType="1"/>
          </p:cNvSpPr>
          <p:nvPr/>
        </p:nvSpPr>
        <p:spPr bwMode="auto">
          <a:xfrm rot="16200000">
            <a:off x="3016977" y="4173119"/>
            <a:ext cx="0" cy="118145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5" name="Rectangle 54"/>
          <p:cNvSpPr/>
          <p:nvPr/>
        </p:nvSpPr>
        <p:spPr>
          <a:xfrm>
            <a:off x="9176008" y="1632057"/>
            <a:ext cx="2931929" cy="4608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solidFill>
                <a:srgbClr val="FFFFFF"/>
              </a:solidFill>
            </a:endParaRPr>
          </a:p>
          <a:p>
            <a:pPr marL="342900" lvl="1" indent="-342900">
              <a:buFont typeface="+mj-lt"/>
              <a:buAutoNum type="arabicPeriod"/>
            </a:pPr>
            <a:r>
              <a:rPr lang="en-US" dirty="0" smtClean="0">
                <a:solidFill>
                  <a:srgbClr val="FFFFFF"/>
                </a:solidFill>
              </a:rPr>
              <a:t>Client </a:t>
            </a:r>
            <a:r>
              <a:rPr lang="en-US" dirty="0">
                <a:solidFill>
                  <a:srgbClr val="FFFFFF"/>
                </a:solidFill>
              </a:rPr>
              <a:t>connects </a:t>
            </a:r>
            <a:r>
              <a:rPr lang="en-US" dirty="0" smtClean="0">
                <a:solidFill>
                  <a:srgbClr val="FFFFFF"/>
                </a:solidFill>
              </a:rPr>
              <a:t>to a PF mailbox </a:t>
            </a:r>
            <a:endParaRPr lang="en-US" dirty="0">
              <a:solidFill>
                <a:srgbClr val="FFFFFF"/>
              </a:solidFill>
            </a:endParaRPr>
          </a:p>
          <a:p>
            <a:pPr marL="342900" lvl="1" indent="-342900">
              <a:buFont typeface="+mj-lt"/>
              <a:buAutoNum type="arabicPeriod"/>
            </a:pPr>
            <a:r>
              <a:rPr lang="en-US" dirty="0" smtClean="0">
                <a:solidFill>
                  <a:srgbClr val="FFFFFF"/>
                </a:solidFill>
              </a:rPr>
              <a:t>Client </a:t>
            </a:r>
            <a:r>
              <a:rPr lang="en-US" dirty="0">
                <a:solidFill>
                  <a:srgbClr val="FFFFFF"/>
                </a:solidFill>
              </a:rPr>
              <a:t>creates </a:t>
            </a:r>
            <a:r>
              <a:rPr lang="en-US" dirty="0" smtClean="0">
                <a:solidFill>
                  <a:srgbClr val="FFFFFF"/>
                </a:solidFill>
              </a:rPr>
              <a:t>Folder2</a:t>
            </a:r>
          </a:p>
          <a:p>
            <a:pPr marL="342900" lvl="1" indent="-342900">
              <a:buFont typeface="+mj-lt"/>
              <a:buAutoNum type="arabicPeriod"/>
            </a:pPr>
            <a:r>
              <a:rPr lang="en-US" dirty="0" smtClean="0">
                <a:solidFill>
                  <a:srgbClr val="FFFFFF"/>
                </a:solidFill>
              </a:rPr>
              <a:t>Create request </a:t>
            </a:r>
            <a:r>
              <a:rPr lang="en-US" dirty="0">
                <a:solidFill>
                  <a:srgbClr val="FFFFFF"/>
                </a:solidFill>
              </a:rPr>
              <a:t>is </a:t>
            </a:r>
            <a:r>
              <a:rPr lang="en-US" dirty="0" err="1">
                <a:solidFill>
                  <a:srgbClr val="FFFFFF"/>
                </a:solidFill>
              </a:rPr>
              <a:t>proxied</a:t>
            </a:r>
            <a:r>
              <a:rPr lang="en-US" dirty="0">
                <a:solidFill>
                  <a:srgbClr val="FFFFFF"/>
                </a:solidFill>
              </a:rPr>
              <a:t> </a:t>
            </a:r>
            <a:r>
              <a:rPr lang="en-US" dirty="0" smtClean="0">
                <a:solidFill>
                  <a:srgbClr val="FFFFFF"/>
                </a:solidFill>
              </a:rPr>
              <a:t>via the primary PF mailbox</a:t>
            </a:r>
          </a:p>
          <a:p>
            <a:pPr marL="342900" lvl="1" indent="-342900">
              <a:buFont typeface="+mj-lt"/>
              <a:buAutoNum type="arabicPeriod"/>
            </a:pPr>
            <a:r>
              <a:rPr lang="en-US" dirty="0" smtClean="0">
                <a:solidFill>
                  <a:srgbClr val="FFFFFF"/>
                </a:solidFill>
              </a:rPr>
              <a:t>PF hierarchy is updated on all PF mailboxes </a:t>
            </a:r>
          </a:p>
          <a:p>
            <a:pPr marL="752121" lvl="2" indent="-285750">
              <a:buFont typeface="Arial" panose="020B0604020202020204" pitchFamily="34" charset="0"/>
              <a:buChar char="•"/>
            </a:pPr>
            <a:r>
              <a:rPr lang="en-US" dirty="0" smtClean="0">
                <a:solidFill>
                  <a:srgbClr val="FFFFFF"/>
                </a:solidFill>
              </a:rPr>
              <a:t>Within 15 </a:t>
            </a:r>
            <a:r>
              <a:rPr lang="en-US" dirty="0" err="1" smtClean="0">
                <a:solidFill>
                  <a:srgbClr val="FFFFFF"/>
                </a:solidFill>
              </a:rPr>
              <a:t>mins</a:t>
            </a:r>
            <a:r>
              <a:rPr lang="en-US" dirty="0" smtClean="0">
                <a:solidFill>
                  <a:srgbClr val="FFFFFF"/>
                </a:solidFill>
              </a:rPr>
              <a:t> where users are connected</a:t>
            </a:r>
          </a:p>
          <a:p>
            <a:pPr marL="752121" lvl="2" indent="-285750">
              <a:buFont typeface="Arial" panose="020B0604020202020204" pitchFamily="34" charset="0"/>
              <a:buChar char="•"/>
            </a:pPr>
            <a:r>
              <a:rPr lang="en-US" dirty="0" smtClean="0">
                <a:solidFill>
                  <a:srgbClr val="FFFFFF"/>
                </a:solidFill>
              </a:rPr>
              <a:t>Within 24 hours where no users are connected</a:t>
            </a:r>
          </a:p>
          <a:p>
            <a:pPr marL="466298" lvl="1">
              <a:lnSpc>
                <a:spcPct val="90000"/>
              </a:lnSpc>
              <a:spcBef>
                <a:spcPts val="204"/>
              </a:spcBef>
            </a:pPr>
            <a:endParaRPr lang="en-US" sz="1530" dirty="0" smtClean="0">
              <a:solidFill>
                <a:prstClr val="white"/>
              </a:solidFill>
              <a:ea typeface="Segoe UI" pitchFamily="34" charset="0"/>
              <a:cs typeface="Segoe UI" pitchFamily="34" charset="0"/>
            </a:endParaRPr>
          </a:p>
        </p:txBody>
      </p:sp>
      <p:sp>
        <p:nvSpPr>
          <p:cNvPr id="40" name="TextBox 39"/>
          <p:cNvSpPr txBox="1"/>
          <p:nvPr/>
        </p:nvSpPr>
        <p:spPr>
          <a:xfrm>
            <a:off x="4232796" y="5272976"/>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000000"/>
                    </a:gs>
                    <a:gs pos="30000">
                      <a:srgbClr val="000000"/>
                    </a:gs>
                  </a:gsLst>
                  <a:lin ang="5400000" scaled="0"/>
                </a:gradFill>
              </a:rPr>
              <a:t>Folder2</a:t>
            </a:r>
          </a:p>
        </p:txBody>
      </p:sp>
      <p:sp>
        <p:nvSpPr>
          <p:cNvPr id="3" name="Oval 2"/>
          <p:cNvSpPr/>
          <p:nvPr/>
        </p:nvSpPr>
        <p:spPr bwMode="auto">
          <a:xfrm>
            <a:off x="6153074" y="2830580"/>
            <a:ext cx="288032" cy="270214"/>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1</a:t>
            </a:r>
            <a:endParaRPr lang="en-US" sz="1600" dirty="0">
              <a:gradFill>
                <a:gsLst>
                  <a:gs pos="0">
                    <a:srgbClr val="FFFFFF"/>
                  </a:gs>
                  <a:gs pos="100000">
                    <a:srgbClr val="FFFFFF"/>
                  </a:gs>
                </a:gsLst>
                <a:lin ang="5400000" scaled="0"/>
              </a:gradFill>
            </a:endParaRPr>
          </a:p>
        </p:txBody>
      </p:sp>
      <p:sp>
        <p:nvSpPr>
          <p:cNvPr id="41" name="Oval 40"/>
          <p:cNvSpPr/>
          <p:nvPr/>
        </p:nvSpPr>
        <p:spPr bwMode="auto">
          <a:xfrm>
            <a:off x="6847971" y="5350028"/>
            <a:ext cx="288032" cy="270214"/>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2</a:t>
            </a:r>
          </a:p>
        </p:txBody>
      </p:sp>
      <p:sp>
        <p:nvSpPr>
          <p:cNvPr id="42" name="Oval 41"/>
          <p:cNvSpPr/>
          <p:nvPr/>
        </p:nvSpPr>
        <p:spPr bwMode="auto">
          <a:xfrm>
            <a:off x="6092099" y="5079814"/>
            <a:ext cx="288032" cy="270214"/>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3</a:t>
            </a:r>
          </a:p>
        </p:txBody>
      </p:sp>
      <p:sp>
        <p:nvSpPr>
          <p:cNvPr id="56" name="Oval 55"/>
          <p:cNvSpPr/>
          <p:nvPr/>
        </p:nvSpPr>
        <p:spPr bwMode="auto">
          <a:xfrm>
            <a:off x="2938595" y="4836217"/>
            <a:ext cx="288032" cy="270214"/>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rPr>
              <a:t>4</a:t>
            </a:r>
          </a:p>
        </p:txBody>
      </p:sp>
      <p:sp>
        <p:nvSpPr>
          <p:cNvPr id="57" name="TextBox 56"/>
          <p:cNvSpPr txBox="1"/>
          <p:nvPr/>
        </p:nvSpPr>
        <p:spPr>
          <a:xfrm>
            <a:off x="938919" y="523529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000000"/>
                    </a:gs>
                    <a:gs pos="30000">
                      <a:srgbClr val="000000"/>
                    </a:gs>
                  </a:gsLst>
                  <a:lin ang="5400000" scaled="0"/>
                </a:gradFill>
              </a:rPr>
              <a:t>Folder2</a:t>
            </a:r>
          </a:p>
        </p:txBody>
      </p:sp>
    </p:spTree>
    <p:extLst>
      <p:ext uri="{BB962C8B-B14F-4D97-AF65-F5344CB8AC3E}">
        <p14:creationId xmlns:p14="http://schemas.microsoft.com/office/powerpoint/2010/main" val="3635708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2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5">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5">
                                            <p:txEl>
                                              <p:pRg st="3" end="3"/>
                                            </p:txEl>
                                          </p:spTgt>
                                        </p:tgtEl>
                                        <p:attrNameLst>
                                          <p:attrName>style.visibility</p:attrName>
                                        </p:attrNameLst>
                                      </p:cBhvr>
                                      <p:to>
                                        <p:strVal val="visible"/>
                                      </p:to>
                                    </p:set>
                                  </p:childTnLst>
                                </p:cTn>
                              </p:par>
                            </p:childTnLst>
                          </p:cTn>
                        </p:par>
                        <p:par>
                          <p:cTn id="36" fill="hold">
                            <p:stCondLst>
                              <p:cond delay="0"/>
                            </p:stCondLst>
                            <p:childTnLst>
                              <p:par>
                                <p:cTn id="37" presetID="22" presetClass="entr" presetSubtype="2"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right)">
                                      <p:cBhvr>
                                        <p:cTn id="39" dur="500"/>
                                        <p:tgtEl>
                                          <p:spTgt spid="5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par>
                                <p:cTn id="46" presetID="22" presetClass="entr" presetSubtype="8"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xEl>
                                              <p:pRg st="6" end="6"/>
                                            </p:txEl>
                                          </p:spTgt>
                                        </p:tgtEl>
                                        <p:attrNameLst>
                                          <p:attrName>style.visibility</p:attrName>
                                        </p:attrNameLst>
                                      </p:cBhvr>
                                      <p:to>
                                        <p:strVal val="visible"/>
                                      </p:to>
                                    </p:se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52" grpId="0" animBg="1"/>
      <p:bldP spid="53" grpId="0" animBg="1"/>
      <p:bldP spid="54" grpId="0" animBg="1"/>
      <p:bldP spid="40" grpId="0"/>
      <p:bldP spid="3" grpId="0" animBg="1"/>
      <p:bldP spid="41" grpId="0" animBg="1"/>
      <p:bldP spid="42" grpId="0" animBg="1"/>
      <p:bldP spid="56"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Public Folders</a:t>
            </a:r>
            <a:endParaRPr lang="en-US" dirty="0"/>
          </a:p>
        </p:txBody>
      </p:sp>
      <p:sp>
        <p:nvSpPr>
          <p:cNvPr id="3" name="Text Placeholder 2"/>
          <p:cNvSpPr>
            <a:spLocks noGrp="1"/>
          </p:cNvSpPr>
          <p:nvPr>
            <p:ph type="body" sz="quarter" idx="11"/>
          </p:nvPr>
        </p:nvSpPr>
        <p:spPr>
          <a:xfrm>
            <a:off x="274639" y="1212849"/>
            <a:ext cx="11889564" cy="4339650"/>
          </a:xfrm>
        </p:spPr>
        <p:txBody>
          <a:bodyPr/>
          <a:lstStyle/>
          <a:p>
            <a:r>
              <a:rPr lang="en-US" dirty="0" smtClean="0"/>
              <a:t>Hierarchy</a:t>
            </a:r>
          </a:p>
          <a:p>
            <a:pPr lvl="2"/>
            <a:r>
              <a:rPr lang="en-US" dirty="0"/>
              <a:t>Each public folder mailbox has a copy of the public folder hierarchy </a:t>
            </a:r>
          </a:p>
          <a:p>
            <a:pPr lvl="2"/>
            <a:r>
              <a:rPr lang="en-US" dirty="0"/>
              <a:t>There is only one writeable copy of the hierarchy at any given time. </a:t>
            </a:r>
          </a:p>
          <a:p>
            <a:pPr lvl="2"/>
            <a:r>
              <a:rPr lang="en-US" dirty="0"/>
              <a:t>Clients connect to their home hierarchy - </a:t>
            </a:r>
            <a:r>
              <a:rPr lang="en-US" dirty="0" err="1"/>
              <a:t>DefaultPublicFolderMailbox</a:t>
            </a:r>
            <a:r>
              <a:rPr lang="en-US" dirty="0"/>
              <a:t> </a:t>
            </a:r>
          </a:p>
          <a:p>
            <a:pPr lvl="2"/>
            <a:r>
              <a:rPr lang="en-US" dirty="0"/>
              <a:t>Uses Incremental Change </a:t>
            </a:r>
            <a:r>
              <a:rPr lang="en-US" dirty="0" smtClean="0"/>
              <a:t>Synchronization, </a:t>
            </a:r>
            <a:r>
              <a:rPr lang="en-US" dirty="0"/>
              <a:t>Write Operations trigger immediate sync</a:t>
            </a:r>
          </a:p>
          <a:p>
            <a:r>
              <a:rPr lang="en-US" dirty="0" smtClean="0"/>
              <a:t>Content</a:t>
            </a:r>
            <a:endParaRPr lang="en-US" dirty="0"/>
          </a:p>
          <a:p>
            <a:pPr lvl="2"/>
            <a:r>
              <a:rPr lang="en-US" dirty="0"/>
              <a:t>Public folder content is stored in a public folder mailbox </a:t>
            </a:r>
          </a:p>
          <a:p>
            <a:pPr lvl="2"/>
            <a:r>
              <a:rPr lang="en-US" dirty="0"/>
              <a:t>It is not replicated across multiple public folder mailboxes (although passive copies of the mailbox are supported through high availability services) </a:t>
            </a:r>
          </a:p>
          <a:p>
            <a:pPr lvl="2"/>
            <a:r>
              <a:rPr lang="en-US" dirty="0"/>
              <a:t>All clients access the same public folder mailbox for a given set of content</a:t>
            </a:r>
            <a:r>
              <a:rPr lang="en-US" dirty="0" smtClean="0"/>
              <a:t/>
            </a:r>
            <a:br>
              <a:rPr lang="en-US" dirty="0" smtClean="0"/>
            </a:br>
            <a:endParaRPr lang="en-US" dirty="0"/>
          </a:p>
        </p:txBody>
      </p:sp>
    </p:spTree>
    <p:extLst>
      <p:ext uri="{BB962C8B-B14F-4D97-AF65-F5344CB8AC3E}">
        <p14:creationId xmlns:p14="http://schemas.microsoft.com/office/powerpoint/2010/main" val="21719158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investment areas</a:t>
            </a:r>
            <a:endParaRPr lang="en-US" dirty="0"/>
          </a:p>
        </p:txBody>
      </p:sp>
      <p:sp>
        <p:nvSpPr>
          <p:cNvPr id="3" name="Text Placeholder 2"/>
          <p:cNvSpPr>
            <a:spLocks noGrp="1"/>
          </p:cNvSpPr>
          <p:nvPr>
            <p:ph type="body" sz="quarter" idx="11"/>
          </p:nvPr>
        </p:nvSpPr>
        <p:spPr>
          <a:xfrm>
            <a:off x="274639" y="1212849"/>
            <a:ext cx="11889564" cy="5816977"/>
          </a:xfrm>
          <a:prstGeom prst="rect">
            <a:avLst/>
          </a:prstGeom>
        </p:spPr>
        <p:txBody>
          <a:bodyPr/>
          <a:lstStyle/>
          <a:p>
            <a:pPr fontAlgn="ctr"/>
            <a:r>
              <a:rPr lang="en-US" dirty="0" smtClean="0"/>
              <a:t>Scale</a:t>
            </a:r>
            <a:endParaRPr lang="en-US" dirty="0"/>
          </a:p>
          <a:p>
            <a:pPr lvl="1" fontAlgn="ctr"/>
            <a:r>
              <a:rPr lang="en-US" dirty="0"/>
              <a:t>Invest on increasing limits</a:t>
            </a:r>
          </a:p>
          <a:p>
            <a:pPr lvl="1" fontAlgn="ctr"/>
            <a:r>
              <a:rPr lang="en-US" dirty="0"/>
              <a:t>Hierarchy sync performance optimizations </a:t>
            </a:r>
          </a:p>
          <a:p>
            <a:pPr fontAlgn="ctr"/>
            <a:r>
              <a:rPr lang="en-US" dirty="0" smtClean="0"/>
              <a:t>Migrations </a:t>
            </a:r>
            <a:r>
              <a:rPr lang="en-US" dirty="0"/>
              <a:t>improvements</a:t>
            </a:r>
          </a:p>
          <a:p>
            <a:pPr lvl="1" fontAlgn="ctr"/>
            <a:r>
              <a:rPr lang="en-US" dirty="0" smtClean="0"/>
              <a:t>Cross-forest </a:t>
            </a:r>
            <a:r>
              <a:rPr lang="en-US" dirty="0"/>
              <a:t>migrations </a:t>
            </a:r>
            <a:r>
              <a:rPr lang="en-US" dirty="0" smtClean="0"/>
              <a:t>for legacy </a:t>
            </a:r>
            <a:r>
              <a:rPr lang="en-US" dirty="0"/>
              <a:t>public folders </a:t>
            </a:r>
            <a:endParaRPr lang="en-US" dirty="0" smtClean="0"/>
          </a:p>
          <a:p>
            <a:pPr lvl="1" fontAlgn="ctr"/>
            <a:r>
              <a:rPr lang="en-US" dirty="0" smtClean="0"/>
              <a:t>Reliability </a:t>
            </a:r>
            <a:r>
              <a:rPr lang="en-US" dirty="0"/>
              <a:t>and </a:t>
            </a:r>
            <a:r>
              <a:rPr lang="en-US" dirty="0" smtClean="0"/>
              <a:t>speed</a:t>
            </a:r>
            <a:endParaRPr lang="en-US" dirty="0"/>
          </a:p>
          <a:p>
            <a:pPr fontAlgn="ctr"/>
            <a:r>
              <a:rPr lang="en-US" dirty="0" smtClean="0"/>
              <a:t>Client </a:t>
            </a:r>
            <a:r>
              <a:rPr lang="en-US" dirty="0"/>
              <a:t>connectivity</a:t>
            </a:r>
          </a:p>
          <a:p>
            <a:pPr lvl="1" fontAlgn="ctr"/>
            <a:r>
              <a:rPr lang="en-US" dirty="0" smtClean="0"/>
              <a:t>Access </a:t>
            </a:r>
            <a:r>
              <a:rPr lang="en-US" dirty="0"/>
              <a:t>for </a:t>
            </a:r>
            <a:r>
              <a:rPr lang="en-US" dirty="0" smtClean="0"/>
              <a:t>Outlook for Mac </a:t>
            </a:r>
            <a:r>
              <a:rPr lang="en-US" dirty="0"/>
              <a:t>clients to access legacy </a:t>
            </a:r>
            <a:r>
              <a:rPr lang="en-US" dirty="0" smtClean="0"/>
              <a:t>PFs</a:t>
            </a:r>
          </a:p>
          <a:p>
            <a:pPr lvl="1" fontAlgn="ctr"/>
            <a:r>
              <a:rPr lang="en-US" dirty="0" smtClean="0"/>
              <a:t>Calendar and contact folder support in OWA</a:t>
            </a:r>
          </a:p>
          <a:p>
            <a:pPr fontAlgn="ctr"/>
            <a:r>
              <a:rPr lang="en-US" dirty="0" smtClean="0"/>
              <a:t>Other areas</a:t>
            </a:r>
            <a:endParaRPr lang="en-US" dirty="0"/>
          </a:p>
          <a:p>
            <a:pPr lvl="1" fontAlgn="ctr"/>
            <a:r>
              <a:rPr lang="en-US" dirty="0"/>
              <a:t>Auto-split infrastructure</a:t>
            </a:r>
          </a:p>
          <a:p>
            <a:endParaRPr lang="en-US" dirty="0"/>
          </a:p>
        </p:txBody>
      </p:sp>
    </p:spTree>
    <p:extLst>
      <p:ext uri="{BB962C8B-B14F-4D97-AF65-F5344CB8AC3E}">
        <p14:creationId xmlns:p14="http://schemas.microsoft.com/office/powerpoint/2010/main" val="1054154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OFC-B313</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dcmitype/"/>
    <ds:schemaRef ds:uri="e36bfbf9-5e42-489c-a259-4c54eb22cb57"/>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4287</TotalTime>
  <Words>4658</Words>
  <Application>Microsoft Office PowerPoint</Application>
  <PresentationFormat>Custom</PresentationFormat>
  <Paragraphs>358</Paragraphs>
  <Slides>34</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Consolas</vt:lpstr>
      <vt:lpstr>Segoe UI</vt:lpstr>
      <vt:lpstr>Segoe UI Light</vt:lpstr>
      <vt:lpstr>Wingdings</vt:lpstr>
      <vt:lpstr>TechEd 2014 Dk Blue</vt:lpstr>
      <vt:lpstr>1_TechEd 2014 Dk Blue</vt:lpstr>
      <vt:lpstr>PowerPoint Presentation</vt:lpstr>
      <vt:lpstr>Exchange 2013 Public Folder Migration</vt:lpstr>
      <vt:lpstr>Session Overview</vt:lpstr>
      <vt:lpstr>Limitations of Legacy Public Folders</vt:lpstr>
      <vt:lpstr>Modern Public Folders</vt:lpstr>
      <vt:lpstr>PowerPoint Presentation</vt:lpstr>
      <vt:lpstr>Public Folder Hierarchy Synchronization</vt:lpstr>
      <vt:lpstr>Modern Public Folders</vt:lpstr>
      <vt:lpstr>Current investment areas</vt:lpstr>
      <vt:lpstr>Migrating from Legacy Public Folders</vt:lpstr>
      <vt:lpstr>Migration Overview</vt:lpstr>
      <vt:lpstr>Prepare for Migration - 2007/2010 Prereqs</vt:lpstr>
      <vt:lpstr>Prepare for migration – 2013 prereqs</vt:lpstr>
      <vt:lpstr>Demo: Migrating to Modern Public Folders</vt:lpstr>
      <vt:lpstr>Migration – Generate Migration Files (Step 1a)</vt:lpstr>
      <vt:lpstr>Migration – Generate Migration Files (Step 1b)</vt:lpstr>
      <vt:lpstr>Migration – Create Public Folder Mailboxes (Step 2)</vt:lpstr>
      <vt:lpstr>Migration – Submit migration request (Step 3)</vt:lpstr>
      <vt:lpstr>Migration – Lock down Legacy access (Step 4)</vt:lpstr>
      <vt:lpstr>Migration – Finalize migration (Step 5)</vt:lpstr>
      <vt:lpstr>Migration – Test and Unlock Migration (Step 6)</vt:lpstr>
      <vt:lpstr>Rollback the migration</vt:lpstr>
      <vt:lpstr>What’s different when migrating to Exchange Online?</vt:lpstr>
      <vt:lpstr>Manage Public Folders and PF Mailboxes</vt:lpstr>
      <vt:lpstr>.\Split-PublicFolderMailbox.ps1</vt:lpstr>
      <vt:lpstr>Additional Planning Information</vt:lpstr>
      <vt:lpstr>Additional Planning Information</vt:lpstr>
      <vt:lpstr>Related content</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2013 Public Folder Migration</dc:title>
  <dc:subject>TechEd 2014</dc:subject>
  <dc:creator>&lt;Speaker name goes here&gt;</dc:creator>
  <cp:keywords/>
  <dc:description>Template: Jordan Cayabyab, Artitudes Design
Formatting: 
Audience Type:</dc:description>
  <cp:lastModifiedBy>testadmin</cp:lastModifiedBy>
  <cp:revision>269</cp:revision>
  <dcterms:created xsi:type="dcterms:W3CDTF">2013-10-21T21:40:33Z</dcterms:created>
  <dcterms:modified xsi:type="dcterms:W3CDTF">2014-05-13T16:03:46Z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